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1"/>
  </p:notesMasterIdLst>
  <p:sldIdLst>
    <p:sldId id="258" r:id="rId7"/>
    <p:sldId id="271" r:id="rId8"/>
    <p:sldId id="260" r:id="rId9"/>
    <p:sldId id="262" r:id="rId10"/>
    <p:sldId id="263" r:id="rId11"/>
    <p:sldId id="264" r:id="rId12"/>
    <p:sldId id="265" r:id="rId13"/>
    <p:sldId id="266" r:id="rId14"/>
    <p:sldId id="272" r:id="rId15"/>
    <p:sldId id="276" r:id="rId16"/>
    <p:sldId id="273" r:id="rId17"/>
    <p:sldId id="274" r:id="rId18"/>
    <p:sldId id="275" r:id="rId19"/>
    <p:sldId id="270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A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90061" autoAdjust="0"/>
  </p:normalViewPr>
  <p:slideViewPr>
    <p:cSldViewPr>
      <p:cViewPr varScale="1">
        <p:scale>
          <a:sx n="100" d="100"/>
          <a:sy n="100" d="100"/>
        </p:scale>
        <p:origin x="1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24B88-4B6B-470A-A43D-C71DF63886ED}" type="datetimeFigureOut">
              <a:rPr lang="en-GB" smtClean="0"/>
              <a:t>25/01/2023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ABA24-231B-4DE5-9ADC-BE2DC21375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26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ABA24-231B-4DE5-9ADC-BE2DC21375CF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861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Class A and Schedules 1 and 2 similar</a:t>
            </a:r>
          </a:p>
          <a:p>
            <a:endParaRPr lang="en-GB" dirty="0"/>
          </a:p>
          <a:p>
            <a:r>
              <a:rPr lang="en-GB" dirty="0"/>
              <a:t>No</a:t>
            </a:r>
            <a:r>
              <a:rPr lang="en-GB" baseline="0" dirty="0"/>
              <a:t> schedule 1 Controlled Drugs</a:t>
            </a:r>
          </a:p>
          <a:p>
            <a:endParaRPr lang="en-GB" baseline="0" dirty="0"/>
          </a:p>
          <a:p>
            <a:r>
              <a:rPr lang="en-GB" baseline="0" dirty="0"/>
              <a:t>Sch 2 – morphine, diamorphine, fentanyl, oxycodone, tapentadol</a:t>
            </a:r>
          </a:p>
          <a:p>
            <a:endParaRPr lang="en-GB" baseline="0" dirty="0"/>
          </a:p>
          <a:p>
            <a:r>
              <a:rPr lang="en-GB" baseline="0" dirty="0"/>
              <a:t>Sch 3 – midazolam, temazepam, buprenorphine</a:t>
            </a:r>
          </a:p>
          <a:p>
            <a:endParaRPr lang="en-GB" baseline="0" dirty="0"/>
          </a:p>
          <a:p>
            <a:r>
              <a:rPr lang="en-GB" baseline="0" dirty="0"/>
              <a:t>Sch 4 – part 1 benzos &amp; Sativex</a:t>
            </a:r>
          </a:p>
          <a:p>
            <a:r>
              <a:rPr lang="en-GB" baseline="0" dirty="0"/>
              <a:t>Sch 4 – part 2 anabolic steroids</a:t>
            </a:r>
          </a:p>
          <a:p>
            <a:endParaRPr lang="en-GB" baseline="0" dirty="0"/>
          </a:p>
          <a:p>
            <a:r>
              <a:rPr lang="en-GB" baseline="0" dirty="0"/>
              <a:t>Sch 5 – codeine, dihydrocodeine. Co-codamol, co-dydramol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ABA24-231B-4DE5-9ADC-BE2DC21375C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666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ABA24-231B-4DE5-9ADC-BE2DC21375CF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501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ABA24-231B-4DE5-9ADC-BE2DC21375CF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744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Pack contains a list of common generic and brand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ABA24-231B-4DE5-9ADC-BE2DC21375CF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8943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33" y="0"/>
            <a:ext cx="12196233" cy="694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9616" y="3470525"/>
            <a:ext cx="8349952" cy="752994"/>
          </a:xfrm>
        </p:spPr>
        <p:txBody>
          <a:bodyPr/>
          <a:lstStyle>
            <a:lvl1pPr algn="l">
              <a:defRPr b="1">
                <a:solidFill>
                  <a:srgbClr val="2EA5D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9616" y="4293097"/>
            <a:ext cx="8256917" cy="620489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2EA5DA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662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53CDD-8E2B-433C-947B-FD7871F1574B}" type="datetimeFigureOut">
              <a:rPr lang="en-GB"/>
              <a:pPr>
                <a:defRPr/>
              </a:pPr>
              <a:t>25/01/2023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ECAE2-9155-46E7-81D8-211AEAEEB2B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42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C9279-E5C2-4E9A-8049-D4B1FBECCD71}" type="datetimeFigureOut">
              <a:rPr lang="en-GB"/>
              <a:pPr>
                <a:defRPr/>
              </a:pPr>
              <a:t>25/01/2023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61AC5-CBC3-49E4-93D9-0F2DEBF8FDD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187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72008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2EA5DA"/>
              </a:buCl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8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1EE2F-57D9-4126-A391-B6C4341C45C2}" type="datetimeFigureOut">
              <a:rPr lang="en-GB"/>
              <a:pPr>
                <a:defRPr/>
              </a:pPr>
              <a:t>25/01/2023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1D44C-BC68-4DF7-870C-71E3C215AE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729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F0C20-B5AB-42E9-87E0-45B66CAF49C9}" type="datetimeFigureOut">
              <a:rPr lang="en-GB"/>
              <a:pPr>
                <a:defRPr/>
              </a:pPr>
              <a:t>25/01/2023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2F108-FCA7-463F-A70C-837ECB57241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6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2E761-F8EE-4315-B3F3-A2B29E93E403}" type="datetimeFigureOut">
              <a:rPr lang="en-GB"/>
              <a:pPr>
                <a:defRPr/>
              </a:pPr>
              <a:t>25/01/2023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D5A12-2D33-4106-BAF6-D818E3D8681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543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2E4E3-5AA0-40BC-AB32-4393A1548C3E}" type="datetimeFigureOut">
              <a:rPr lang="en-GB"/>
              <a:pPr>
                <a:defRPr/>
              </a:pPr>
              <a:t>25/01/2023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30FB3-1C7F-4620-9109-FB05C5CEA7A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34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6637F-AFE6-48B7-A473-54B4162C1249}" type="datetimeFigureOut">
              <a:rPr lang="en-GB"/>
              <a:pPr>
                <a:defRPr/>
              </a:pPr>
              <a:t>25/01/2023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9FA94-5F26-49CE-90D1-E73CE5E7296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2521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12E80-A7FF-4263-99CB-92F35AF14280}" type="datetimeFigureOut">
              <a:rPr lang="en-GB"/>
              <a:pPr>
                <a:defRPr/>
              </a:pPr>
              <a:t>25/01/2023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5EA26-BD7D-4A6C-944E-95FFC6E5C7C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432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CD76C-7859-4D9D-A4EE-2221E4578ECC}" type="datetimeFigureOut">
              <a:rPr lang="en-GB"/>
              <a:pPr>
                <a:defRPr/>
              </a:pPr>
              <a:t>25/01/2023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D0C6E-9FF8-4452-9CC4-71089401867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505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7488"/>
            <a:ext cx="12192000" cy="664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333376"/>
            <a:ext cx="109728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A8369C-4EEC-45E9-9A14-D6DC6237C631}" type="datetimeFigureOut">
              <a:rPr lang="en-GB"/>
              <a:pPr>
                <a:defRPr/>
              </a:pPr>
              <a:t>25/01/2023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E12702-B320-4729-8A03-43D2A3E04AA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981200" y="260648"/>
            <a:ext cx="8229600" cy="720725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>
                <a:latin typeface="Arial" charset="0"/>
                <a:cs typeface="Arial" charset="0"/>
              </a:rPr>
              <a:t>Sharing Information &amp; Investigation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4293096"/>
            <a:ext cx="8229600" cy="2044824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GB" sz="3200" b="1" dirty="0">
                <a:solidFill>
                  <a:schemeClr val="tx2">
                    <a:lumMod val="50000"/>
                  </a:schemeClr>
                </a:solidFill>
              </a:rPr>
              <a:t>Wendy McAllister </a:t>
            </a:r>
          </a:p>
          <a:p>
            <a:pPr marL="0" indent="0">
              <a:buNone/>
              <a:defRPr/>
            </a:pPr>
            <a:r>
              <a:rPr lang="en-GB" sz="3200" dirty="0">
                <a:solidFill>
                  <a:schemeClr val="tx2">
                    <a:lumMod val="50000"/>
                  </a:schemeClr>
                </a:solidFill>
              </a:rPr>
              <a:t>Controlled Drugs Security Consultant</a:t>
            </a:r>
          </a:p>
          <a:p>
            <a:pPr marL="0" indent="0">
              <a:buNone/>
              <a:defRPr/>
            </a:pPr>
            <a:r>
              <a:rPr lang="en-GB" sz="1800" dirty="0">
                <a:solidFill>
                  <a:srgbClr val="0070C0"/>
                </a:solidFill>
              </a:rPr>
              <a:t>Former Metropolitan Police CDLO</a:t>
            </a:r>
          </a:p>
          <a:p>
            <a:pPr marL="0" indent="0">
              <a:buNone/>
              <a:defRPr/>
            </a:pPr>
            <a:r>
              <a:rPr lang="en-GB" sz="1800" dirty="0">
                <a:solidFill>
                  <a:srgbClr val="0070C0"/>
                </a:solidFill>
              </a:rPr>
              <a:t>(Controlled Drugs Liaison Officer)</a:t>
            </a:r>
          </a:p>
          <a:p>
            <a:pPr marL="0" indent="0">
              <a:buNone/>
              <a:defRPr/>
            </a:pP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  <a:defRPr/>
            </a:pPr>
            <a:endParaRPr lang="en-GB" dirty="0">
              <a:solidFill>
                <a:srgbClr val="0070C0"/>
              </a:solidFill>
            </a:endParaRPr>
          </a:p>
          <a:p>
            <a:pPr marL="57150" indent="0">
              <a:buNone/>
              <a:defRPr/>
            </a:pPr>
            <a:endParaRPr lang="en-GB" dirty="0"/>
          </a:p>
          <a:p>
            <a:pPr marL="57150" indent="0">
              <a:buNone/>
              <a:defRPr/>
            </a:pPr>
            <a:endParaRPr lang="en-GB" dirty="0"/>
          </a:p>
          <a:p>
            <a:pPr lvl="1">
              <a:defRPr/>
            </a:pPr>
            <a:endParaRPr lang="en-GB" dirty="0"/>
          </a:p>
          <a:p>
            <a:pPr eaLnBrk="1" hangingPunct="1"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307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55978CD-988B-943D-4881-8FAB8FA45477}"/>
              </a:ext>
            </a:extLst>
          </p:cNvPr>
          <p:cNvSpPr/>
          <p:nvPr/>
        </p:nvSpPr>
        <p:spPr>
          <a:xfrm>
            <a:off x="444664" y="1832919"/>
            <a:ext cx="11304000" cy="4427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</a:gsLst>
            <a:lin ang="5400000" scaled="1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E485F99-F7E6-C4C8-F4DF-872B6F09A7D7}"/>
              </a:ext>
            </a:extLst>
          </p:cNvPr>
          <p:cNvCxnSpPr/>
          <p:nvPr/>
        </p:nvCxnSpPr>
        <p:spPr>
          <a:xfrm>
            <a:off x="444664" y="1700009"/>
            <a:ext cx="11305111" cy="1583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C1880D6E-667C-688D-1255-4AD8B78735E7}"/>
              </a:ext>
            </a:extLst>
          </p:cNvPr>
          <p:cNvSpPr/>
          <p:nvPr/>
        </p:nvSpPr>
        <p:spPr>
          <a:xfrm>
            <a:off x="314264" y="256489"/>
            <a:ext cx="53016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4000" dirty="0">
                <a:ln w="0"/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Internal Investigations</a:t>
            </a:r>
            <a:endParaRPr lang="en-US" sz="4000" dirty="0">
              <a:ln w="0"/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545536A1-F29E-F6A7-BE42-0B6724AB681C}"/>
              </a:ext>
            </a:extLst>
          </p:cNvPr>
          <p:cNvSpPr/>
          <p:nvPr/>
        </p:nvSpPr>
        <p:spPr>
          <a:xfrm>
            <a:off x="3930640" y="3065080"/>
            <a:ext cx="3422795" cy="196296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C88234-5876-6CD6-5D70-2886B94CC8FC}"/>
              </a:ext>
            </a:extLst>
          </p:cNvPr>
          <p:cNvSpPr txBox="1"/>
          <p:nvPr/>
        </p:nvSpPr>
        <p:spPr>
          <a:xfrm>
            <a:off x="4557180" y="3398021"/>
            <a:ext cx="21321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</a:p>
          <a:p>
            <a:pPr algn="ctr"/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investigate?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871602-E725-5D23-57D3-A9F1514A650E}"/>
              </a:ext>
            </a:extLst>
          </p:cNvPr>
          <p:cNvSpPr txBox="1"/>
          <p:nvPr/>
        </p:nvSpPr>
        <p:spPr>
          <a:xfrm>
            <a:off x="2618031" y="2222031"/>
            <a:ext cx="3059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Senior member of staff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AE0A3E-87E6-E403-EC51-D334275C2442}"/>
              </a:ext>
            </a:extLst>
          </p:cNvPr>
          <p:cNvSpPr txBox="1"/>
          <p:nvPr/>
        </p:nvSpPr>
        <p:spPr>
          <a:xfrm>
            <a:off x="1051479" y="3045915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Experienced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B1E2C2-C3A6-37E9-5D56-7536ACF8F7F3}"/>
              </a:ext>
            </a:extLst>
          </p:cNvPr>
          <p:cNvSpPr txBox="1"/>
          <p:nvPr/>
        </p:nvSpPr>
        <p:spPr>
          <a:xfrm>
            <a:off x="7851018" y="2386341"/>
            <a:ext cx="30895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Not socially acquainted</a:t>
            </a:r>
          </a:p>
          <a:p>
            <a:pPr algn="ctr"/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 with the suspect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9EC4D9-7504-76EA-58EC-D60D44483949}"/>
              </a:ext>
            </a:extLst>
          </p:cNvPr>
          <p:cNvSpPr txBox="1"/>
          <p:nvPr/>
        </p:nvSpPr>
        <p:spPr>
          <a:xfrm>
            <a:off x="8086003" y="4456333"/>
            <a:ext cx="3232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Someone easily contactable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F895EF-EF38-2476-0BE4-80D5A97CCDC4}"/>
              </a:ext>
            </a:extLst>
          </p:cNvPr>
          <p:cNvSpPr txBox="1"/>
          <p:nvPr/>
        </p:nvSpPr>
        <p:spPr>
          <a:xfrm>
            <a:off x="757829" y="4243214"/>
            <a:ext cx="27765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7030A0"/>
                </a:solidFill>
              </a:rPr>
              <a:t>Someone with time to </a:t>
            </a:r>
          </a:p>
          <a:p>
            <a:pPr algn="ctr"/>
            <a:r>
              <a:rPr lang="en-US" sz="2400" dirty="0">
                <a:solidFill>
                  <a:srgbClr val="7030A0"/>
                </a:solidFill>
              </a:rPr>
              <a:t>conduct the investigation</a:t>
            </a:r>
          </a:p>
        </p:txBody>
      </p:sp>
    </p:spTree>
    <p:extLst>
      <p:ext uri="{BB962C8B-B14F-4D97-AF65-F5344CB8AC3E}">
        <p14:creationId xmlns:p14="http://schemas.microsoft.com/office/powerpoint/2010/main" val="1165228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A4CFDD-336B-E4D9-8373-AC8F0723BFC1}"/>
              </a:ext>
            </a:extLst>
          </p:cNvPr>
          <p:cNvSpPr/>
          <p:nvPr/>
        </p:nvSpPr>
        <p:spPr>
          <a:xfrm>
            <a:off x="443911" y="1662944"/>
            <a:ext cx="11304000" cy="4427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</a:gsLst>
            <a:lin ang="5400000" scaled="1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AF8A1F5-66CD-6256-0976-43FD2B883C61}"/>
              </a:ext>
            </a:extLst>
          </p:cNvPr>
          <p:cNvCxnSpPr/>
          <p:nvPr/>
        </p:nvCxnSpPr>
        <p:spPr>
          <a:xfrm>
            <a:off x="442800" y="1494972"/>
            <a:ext cx="11305111" cy="1583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BD5ACA8A-9A10-8193-65F2-C0F8B213CA0D}"/>
              </a:ext>
            </a:extLst>
          </p:cNvPr>
          <p:cNvSpPr/>
          <p:nvPr/>
        </p:nvSpPr>
        <p:spPr>
          <a:xfrm>
            <a:off x="263352" y="251856"/>
            <a:ext cx="53016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4000" dirty="0">
                <a:ln w="0"/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Internal Investigations</a:t>
            </a:r>
            <a:endParaRPr lang="en-US" sz="4000" dirty="0">
              <a:ln w="0"/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C44B32A0-1CAD-AAF2-09E7-02823C64DC82}"/>
              </a:ext>
            </a:extLst>
          </p:cNvPr>
          <p:cNvSpPr/>
          <p:nvPr/>
        </p:nvSpPr>
        <p:spPr>
          <a:xfrm>
            <a:off x="3966072" y="2895105"/>
            <a:ext cx="3422795" cy="196296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9B7036-8202-50DB-D913-8614EC821997}"/>
              </a:ext>
            </a:extLst>
          </p:cNvPr>
          <p:cNvSpPr txBox="1"/>
          <p:nvPr/>
        </p:nvSpPr>
        <p:spPr>
          <a:xfrm>
            <a:off x="4783302" y="3276489"/>
            <a:ext cx="17883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</a:p>
          <a:p>
            <a:pPr algn="ctr"/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be informed 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A7D010-EFD9-4FFF-B384-4F7BA9ECC8BB}"/>
              </a:ext>
            </a:extLst>
          </p:cNvPr>
          <p:cNvSpPr txBox="1"/>
          <p:nvPr/>
        </p:nvSpPr>
        <p:spPr>
          <a:xfrm>
            <a:off x="1681573" y="2519156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HR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13D582-53D1-507A-DA17-C04D7D60D61D}"/>
              </a:ext>
            </a:extLst>
          </p:cNvPr>
          <p:cNvSpPr txBox="1"/>
          <p:nvPr/>
        </p:nvSpPr>
        <p:spPr>
          <a:xfrm>
            <a:off x="991326" y="3333600"/>
            <a:ext cx="2008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Safe guarding team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1EA771-2F2A-53B9-85C9-9BF6A9665E91}"/>
              </a:ext>
            </a:extLst>
          </p:cNvPr>
          <p:cNvSpPr txBox="1"/>
          <p:nvPr/>
        </p:nvSpPr>
        <p:spPr>
          <a:xfrm>
            <a:off x="1267673" y="4805033"/>
            <a:ext cx="2812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</a:rPr>
              <a:t>CDAO at NHSE 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</a:rPr>
              <a:t>(CD reporting tool)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685EC2-5B82-8C75-893B-37F8B290E932}"/>
              </a:ext>
            </a:extLst>
          </p:cNvPr>
          <p:cNvSpPr txBox="1"/>
          <p:nvPr/>
        </p:nvSpPr>
        <p:spPr>
          <a:xfrm>
            <a:off x="6458997" y="5213135"/>
            <a:ext cx="1859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Police / CDLO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011592-75B9-D77C-54D0-FA91F6DBA005}"/>
              </a:ext>
            </a:extLst>
          </p:cNvPr>
          <p:cNvSpPr txBox="1"/>
          <p:nvPr/>
        </p:nvSpPr>
        <p:spPr>
          <a:xfrm>
            <a:off x="8911365" y="4728823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8AD8"/>
                </a:solidFill>
              </a:rPr>
              <a:t>Colleagues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DA2688-1D15-4E6F-0D60-8992F04236DB}"/>
              </a:ext>
            </a:extLst>
          </p:cNvPr>
          <p:cNvSpPr txBox="1"/>
          <p:nvPr/>
        </p:nvSpPr>
        <p:spPr>
          <a:xfrm>
            <a:off x="8017800" y="3728853"/>
            <a:ext cx="3555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NMC / GMC / GPhC / HCPC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55D21B-93F0-5BCC-6D79-4496AE5C6F28}"/>
              </a:ext>
            </a:extLst>
          </p:cNvPr>
          <p:cNvSpPr txBox="1"/>
          <p:nvPr/>
        </p:nvSpPr>
        <p:spPr>
          <a:xfrm>
            <a:off x="8917750" y="2779539"/>
            <a:ext cx="1089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Agency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12E8C7-ECD7-D148-8100-DFD3C29DF8C9}"/>
              </a:ext>
            </a:extLst>
          </p:cNvPr>
          <p:cNvSpPr txBox="1"/>
          <p:nvPr/>
        </p:nvSpPr>
        <p:spPr>
          <a:xfrm>
            <a:off x="6233263" y="2033968"/>
            <a:ext cx="2807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7E79"/>
                </a:solidFill>
              </a:rPr>
              <a:t>Line / Ward manager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FD5E93-EDDD-777B-A13F-EA2317A5A1EF}"/>
              </a:ext>
            </a:extLst>
          </p:cNvPr>
          <p:cNvSpPr txBox="1"/>
          <p:nvPr/>
        </p:nvSpPr>
        <p:spPr>
          <a:xfrm>
            <a:off x="3839280" y="2024811"/>
            <a:ext cx="715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CQC</a:t>
            </a:r>
          </a:p>
        </p:txBody>
      </p:sp>
    </p:spTree>
    <p:extLst>
      <p:ext uri="{BB962C8B-B14F-4D97-AF65-F5344CB8AC3E}">
        <p14:creationId xmlns:p14="http://schemas.microsoft.com/office/powerpoint/2010/main" val="2675241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7939C44-0D0A-7875-0C54-855A1D388B1F}"/>
              </a:ext>
            </a:extLst>
          </p:cNvPr>
          <p:cNvSpPr/>
          <p:nvPr/>
        </p:nvSpPr>
        <p:spPr>
          <a:xfrm>
            <a:off x="442800" y="1631234"/>
            <a:ext cx="11304000" cy="4427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</a:gsLst>
            <a:lin ang="5400000" scaled="1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3F9544-7336-2543-CD42-D7D46F2A30E4}"/>
              </a:ext>
            </a:extLst>
          </p:cNvPr>
          <p:cNvCxnSpPr/>
          <p:nvPr/>
        </p:nvCxnSpPr>
        <p:spPr>
          <a:xfrm>
            <a:off x="444388" y="1556270"/>
            <a:ext cx="11305111" cy="1583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A13FC199-599D-FBFA-B04A-D4D7DA5DBE91}"/>
              </a:ext>
            </a:extLst>
          </p:cNvPr>
          <p:cNvSpPr/>
          <p:nvPr/>
        </p:nvSpPr>
        <p:spPr>
          <a:xfrm>
            <a:off x="442800" y="259670"/>
            <a:ext cx="53016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4000" dirty="0">
                <a:ln w="0"/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Internal Investigations</a:t>
            </a:r>
            <a:endParaRPr lang="en-US" sz="4000" dirty="0">
              <a:ln w="0"/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903CF938-B9A6-8EEC-4344-F69852D975D9}"/>
              </a:ext>
            </a:extLst>
          </p:cNvPr>
          <p:cNvSpPr/>
          <p:nvPr/>
        </p:nvSpPr>
        <p:spPr>
          <a:xfrm>
            <a:off x="3966072" y="2895105"/>
            <a:ext cx="3422795" cy="196296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17CE16-F473-2FB2-08F9-4AAFD0F4BC7D}"/>
              </a:ext>
            </a:extLst>
          </p:cNvPr>
          <p:cNvSpPr txBox="1"/>
          <p:nvPr/>
        </p:nvSpPr>
        <p:spPr>
          <a:xfrm>
            <a:off x="4329025" y="3276489"/>
            <a:ext cx="2457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actions could / should be taken?</a:t>
            </a:r>
          </a:p>
        </p:txBody>
      </p:sp>
      <p:sp>
        <p:nvSpPr>
          <p:cNvPr id="9" name="AutoShape 2">
            <a:extLst>
              <a:ext uri="{FF2B5EF4-FFF2-40B4-BE49-F238E27FC236}">
                <a16:creationId xmlns:a16="http://schemas.microsoft.com/office/drawing/2014/main" id="{081FF6C5-8DE8-8CC2-D057-BDE0140258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53050" y="2825502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AutoShape 4">
            <a:extLst>
              <a:ext uri="{FF2B5EF4-FFF2-40B4-BE49-F238E27FC236}">
                <a16:creationId xmlns:a16="http://schemas.microsoft.com/office/drawing/2014/main" id="{40D73AF7-DC61-7AF0-8D16-F0B4BCD0C5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05450" y="2977902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96343F-07D7-6F9F-D55A-F97B0A9575FD}"/>
              </a:ext>
            </a:extLst>
          </p:cNvPr>
          <p:cNvSpPr txBox="1"/>
          <p:nvPr/>
        </p:nvSpPr>
        <p:spPr>
          <a:xfrm>
            <a:off x="7070925" y="2144341"/>
            <a:ext cx="33629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Retrieve staff pass/swipe </a:t>
            </a:r>
          </a:p>
          <a:p>
            <a:pPr algn="ctr"/>
            <a:r>
              <a:rPr lang="en-US" sz="2400" dirty="0"/>
              <a:t>access cards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22A512-55C5-9DF7-111E-FC5C9C5D5C57}"/>
              </a:ext>
            </a:extLst>
          </p:cNvPr>
          <p:cNvSpPr txBox="1"/>
          <p:nvPr/>
        </p:nvSpPr>
        <p:spPr>
          <a:xfrm>
            <a:off x="732846" y="4299232"/>
            <a:ext cx="1843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8AD8"/>
                </a:solidFill>
              </a:rPr>
              <a:t>Search locker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97116C-CFC3-4361-D354-CFA356E2A457}"/>
              </a:ext>
            </a:extLst>
          </p:cNvPr>
          <p:cNvSpPr txBox="1"/>
          <p:nvPr/>
        </p:nvSpPr>
        <p:spPr>
          <a:xfrm>
            <a:off x="4329025" y="1989116"/>
            <a:ext cx="13288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Drug test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805104-1F65-CE59-9ECF-6CB975FC9B61}"/>
              </a:ext>
            </a:extLst>
          </p:cNvPr>
          <p:cNvSpPr txBox="1"/>
          <p:nvPr/>
        </p:nvSpPr>
        <p:spPr>
          <a:xfrm>
            <a:off x="1877117" y="4858069"/>
            <a:ext cx="29874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Secure the CDR/drugs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charts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EBDC9B-F6ED-54CD-F7FA-47CA7AAD6B37}"/>
              </a:ext>
            </a:extLst>
          </p:cNvPr>
          <p:cNvSpPr txBox="1"/>
          <p:nvPr/>
        </p:nvSpPr>
        <p:spPr>
          <a:xfrm>
            <a:off x="8295584" y="4587226"/>
            <a:ext cx="24769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7030A0"/>
                </a:solidFill>
              </a:rPr>
              <a:t>Interview the </a:t>
            </a:r>
          </a:p>
          <a:p>
            <a:pPr algn="ctr"/>
            <a:r>
              <a:rPr lang="en-US" sz="2400" dirty="0">
                <a:solidFill>
                  <a:srgbClr val="7030A0"/>
                </a:solidFill>
              </a:rPr>
              <a:t>suspect/witnesses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DD56EB-C576-BCB4-E9B7-47B821E06E9E}"/>
              </a:ext>
            </a:extLst>
          </p:cNvPr>
          <p:cNvSpPr txBox="1"/>
          <p:nvPr/>
        </p:nvSpPr>
        <p:spPr>
          <a:xfrm>
            <a:off x="9269912" y="3129873"/>
            <a:ext cx="1917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D5FC79"/>
                </a:solidFill>
              </a:rPr>
              <a:t>FULL CD audit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F64A59-DD33-F33B-6B01-DC9C5246FCBA}"/>
              </a:ext>
            </a:extLst>
          </p:cNvPr>
          <p:cNvSpPr txBox="1"/>
          <p:nvPr/>
        </p:nvSpPr>
        <p:spPr>
          <a:xfrm>
            <a:off x="734250" y="2844091"/>
            <a:ext cx="1600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Suspension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2011F3-E0EF-99C5-7967-47957CF8FD93}"/>
              </a:ext>
            </a:extLst>
          </p:cNvPr>
          <p:cNvSpPr txBox="1"/>
          <p:nvPr/>
        </p:nvSpPr>
        <p:spPr>
          <a:xfrm>
            <a:off x="5330009" y="5239453"/>
            <a:ext cx="291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Conditions of practice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893362-2742-F879-E051-25A66CD76AE9}"/>
              </a:ext>
            </a:extLst>
          </p:cNvPr>
          <p:cNvSpPr txBox="1"/>
          <p:nvPr/>
        </p:nvSpPr>
        <p:spPr>
          <a:xfrm>
            <a:off x="1842637" y="3468235"/>
            <a:ext cx="18012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</a:rPr>
              <a:t>Escort off </a:t>
            </a:r>
          </a:p>
          <a:p>
            <a:pPr algn="ctr"/>
            <a:r>
              <a:rPr lang="en-US" sz="2400" dirty="0">
                <a:solidFill>
                  <a:srgbClr val="FFFF00"/>
                </a:solidFill>
              </a:rPr>
              <a:t>the premises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57A5B0-E9C3-BB43-405D-8687A2C561D6}"/>
              </a:ext>
            </a:extLst>
          </p:cNvPr>
          <p:cNvSpPr txBox="1"/>
          <p:nvPr/>
        </p:nvSpPr>
        <p:spPr>
          <a:xfrm>
            <a:off x="8084514" y="3804367"/>
            <a:ext cx="2571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Change door codes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92747A-1A9F-908B-96E3-C9608ED3C61F}"/>
              </a:ext>
            </a:extLst>
          </p:cNvPr>
          <p:cNvSpPr txBox="1"/>
          <p:nvPr/>
        </p:nvSpPr>
        <p:spPr>
          <a:xfrm>
            <a:off x="732846" y="2219948"/>
            <a:ext cx="2911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Make drug a full sch 2</a:t>
            </a:r>
          </a:p>
        </p:txBody>
      </p:sp>
    </p:spTree>
    <p:extLst>
      <p:ext uri="{BB962C8B-B14F-4D97-AF65-F5344CB8AC3E}">
        <p14:creationId xmlns:p14="http://schemas.microsoft.com/office/powerpoint/2010/main" val="568485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2E3700-8425-4237-2031-B798551F9F89}"/>
              </a:ext>
            </a:extLst>
          </p:cNvPr>
          <p:cNvSpPr/>
          <p:nvPr/>
        </p:nvSpPr>
        <p:spPr>
          <a:xfrm>
            <a:off x="443444" y="1662944"/>
            <a:ext cx="11304000" cy="4427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</a:gsLst>
            <a:lin ang="5400000" scaled="1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1F99D09-CCCE-D0F1-01A3-7A005E660EE7}"/>
              </a:ext>
            </a:extLst>
          </p:cNvPr>
          <p:cNvCxnSpPr/>
          <p:nvPr/>
        </p:nvCxnSpPr>
        <p:spPr>
          <a:xfrm>
            <a:off x="443444" y="1562999"/>
            <a:ext cx="11305111" cy="1583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4B7ABDA-EAA1-12E4-6174-DA89667EB144}"/>
              </a:ext>
            </a:extLst>
          </p:cNvPr>
          <p:cNvSpPr/>
          <p:nvPr/>
        </p:nvSpPr>
        <p:spPr>
          <a:xfrm>
            <a:off x="335360" y="223611"/>
            <a:ext cx="53016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4000" dirty="0">
                <a:ln w="0"/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Internal Investigations</a:t>
            </a:r>
            <a:endParaRPr lang="en-US" sz="4000" dirty="0">
              <a:ln w="0"/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1B09EE61-8E52-2E6C-6FD3-1AAADA1B512E}"/>
              </a:ext>
            </a:extLst>
          </p:cNvPr>
          <p:cNvSpPr/>
          <p:nvPr/>
        </p:nvSpPr>
        <p:spPr>
          <a:xfrm>
            <a:off x="3966072" y="2895105"/>
            <a:ext cx="3422795" cy="196296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3D7AD4-8250-02F2-ACCE-FCDC9F1D9FE9}"/>
              </a:ext>
            </a:extLst>
          </p:cNvPr>
          <p:cNvSpPr txBox="1"/>
          <p:nvPr/>
        </p:nvSpPr>
        <p:spPr>
          <a:xfrm>
            <a:off x="4783302" y="3522644"/>
            <a:ext cx="1788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outcomes</a:t>
            </a:r>
          </a:p>
        </p:txBody>
      </p:sp>
      <p:sp>
        <p:nvSpPr>
          <p:cNvPr id="9" name="AutoShape 2">
            <a:extLst>
              <a:ext uri="{FF2B5EF4-FFF2-40B4-BE49-F238E27FC236}">
                <a16:creationId xmlns:a16="http://schemas.microsoft.com/office/drawing/2014/main" id="{A12CEC69-8ECF-250F-AFEB-8B319C9CD2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AutoShape 4">
            <a:extLst>
              <a:ext uri="{FF2B5EF4-FFF2-40B4-BE49-F238E27FC236}">
                <a16:creationId xmlns:a16="http://schemas.microsoft.com/office/drawing/2014/main" id="{9F74C68A-6ABF-0B12-60A5-89DBE5AD96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181DCE-6DE2-5F81-54C5-0053F16B7701}"/>
              </a:ext>
            </a:extLst>
          </p:cNvPr>
          <p:cNvSpPr txBox="1"/>
          <p:nvPr/>
        </p:nvSpPr>
        <p:spPr>
          <a:xfrm>
            <a:off x="4687133" y="2210591"/>
            <a:ext cx="257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Criminal conviction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88858C-F99E-6A3A-0374-CFFDC42B3E32}"/>
              </a:ext>
            </a:extLst>
          </p:cNvPr>
          <p:cNvSpPr txBox="1"/>
          <p:nvPr/>
        </p:nvSpPr>
        <p:spPr>
          <a:xfrm>
            <a:off x="929322" y="3606448"/>
            <a:ext cx="2219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2D050"/>
                </a:solidFill>
              </a:rPr>
              <a:t>Written warning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656604-2DE2-1A44-6A13-5A9DDD160696}"/>
              </a:ext>
            </a:extLst>
          </p:cNvPr>
          <p:cNvSpPr txBox="1"/>
          <p:nvPr/>
        </p:nvSpPr>
        <p:spPr>
          <a:xfrm>
            <a:off x="8534970" y="2625099"/>
            <a:ext cx="685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NFA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20C465-1631-6250-DD0F-778F8466BC6E}"/>
              </a:ext>
            </a:extLst>
          </p:cNvPr>
          <p:cNvSpPr txBox="1"/>
          <p:nvPr/>
        </p:nvSpPr>
        <p:spPr>
          <a:xfrm>
            <a:off x="8153487" y="4702220"/>
            <a:ext cx="21332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Conditions of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practice remain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BF50A1-DE7F-42EF-3063-6C42EBFAA42D}"/>
              </a:ext>
            </a:extLst>
          </p:cNvPr>
          <p:cNvSpPr txBox="1"/>
          <p:nvPr/>
        </p:nvSpPr>
        <p:spPr>
          <a:xfrm>
            <a:off x="1862624" y="4627236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7E79"/>
                </a:solidFill>
              </a:rPr>
              <a:t>Dismissal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C176D16-D499-D6B7-3ABC-DFF69B7A7900}"/>
              </a:ext>
            </a:extLst>
          </p:cNvPr>
          <p:cNvSpPr txBox="1"/>
          <p:nvPr/>
        </p:nvSpPr>
        <p:spPr>
          <a:xfrm>
            <a:off x="749893" y="2634696"/>
            <a:ext cx="3049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Removed from register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C5705E-90E1-CAC9-0C7D-744D5B848682}"/>
              </a:ext>
            </a:extLst>
          </p:cNvPr>
          <p:cNvSpPr txBox="1"/>
          <p:nvPr/>
        </p:nvSpPr>
        <p:spPr>
          <a:xfrm>
            <a:off x="9080365" y="3567580"/>
            <a:ext cx="1640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OH referral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36FE00-A148-0921-C2D9-CC3340A40CFC}"/>
              </a:ext>
            </a:extLst>
          </p:cNvPr>
          <p:cNvSpPr txBox="1"/>
          <p:nvPr/>
        </p:nvSpPr>
        <p:spPr>
          <a:xfrm>
            <a:off x="4911617" y="5195056"/>
            <a:ext cx="2124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Unsolved crime</a:t>
            </a:r>
          </a:p>
        </p:txBody>
      </p:sp>
    </p:spTree>
    <p:extLst>
      <p:ext uri="{BB962C8B-B14F-4D97-AF65-F5344CB8AC3E}">
        <p14:creationId xmlns:p14="http://schemas.microsoft.com/office/powerpoint/2010/main" val="2871614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E8C0FB6D-252D-BEE3-9516-2F70C007C0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7" y="1628801"/>
            <a:ext cx="5544616" cy="4223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23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817059-86D8-1B42-5BBF-7D5713F7A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Should we say something?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60DD22-C4EA-4ADD-B797-1F958744F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381" y="1575110"/>
            <a:ext cx="8229600" cy="370777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chemeClr val="tx2">
                    <a:lumMod val="50000"/>
                  </a:schemeClr>
                </a:solidFill>
              </a:rPr>
              <a:t>Pharmacist receives cannabis warning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chemeClr val="tx2">
                    <a:lumMod val="50000"/>
                  </a:schemeClr>
                </a:solidFill>
              </a:rPr>
              <a:t>Nurse smoking crack in a phone box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chemeClr val="tx2">
                    <a:lumMod val="50000"/>
                  </a:schemeClr>
                </a:solidFill>
              </a:rPr>
              <a:t>Nurse who leaves her toddler home alone 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chemeClr val="tx2">
                    <a:lumMod val="50000"/>
                  </a:schemeClr>
                </a:solidFill>
              </a:rPr>
              <a:t>Dr taking recreational drugs in a night club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chemeClr val="tx2">
                    <a:lumMod val="50000"/>
                  </a:schemeClr>
                </a:solidFill>
              </a:rPr>
              <a:t>Nurse admitted to A&amp;E following an overdose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chemeClr val="tx2">
                    <a:lumMod val="50000"/>
                  </a:schemeClr>
                </a:solidFill>
              </a:rPr>
              <a:t>Nurse who stabs her husband twice with 10” knife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chemeClr val="tx2">
                    <a:lumMod val="50000"/>
                  </a:schemeClr>
                </a:solidFill>
              </a:rPr>
              <a:t>Nurse who assaults her young daughter &amp; two police officers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u="sng" dirty="0">
                <a:solidFill>
                  <a:schemeClr val="tx2">
                    <a:lumMod val="50000"/>
                  </a:schemeClr>
                </a:solidFill>
              </a:rPr>
              <a:t>IF CD’s INVOLVED - Health Act 2006 applies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0620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Powers and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GB" sz="2000" b="1" dirty="0">
                <a:solidFill>
                  <a:schemeClr val="tx2">
                    <a:lumMod val="50000"/>
                  </a:schemeClr>
                </a:solidFill>
              </a:rPr>
              <a:t>Health Act 2006</a:t>
            </a:r>
          </a:p>
          <a:p>
            <a:pPr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Sec 18 Co-operation between health bodies and other organisations</a:t>
            </a:r>
          </a:p>
          <a:p>
            <a:pPr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GB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(1)The relevant authority may by regulations make provision for or in connection with requiring responsible bodies to co-operate with each other in connection with –</a:t>
            </a:r>
          </a:p>
          <a:p>
            <a:pPr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GB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(a)the identification of cases in which action may need to be taken in respect of matters arising in relation to the management or use of controlled drugs by relevant persons </a:t>
            </a:r>
          </a:p>
          <a:p>
            <a:pPr marL="0" indent="0" algn="ctr">
              <a:buNone/>
              <a:defRPr/>
            </a:pPr>
            <a:endParaRPr lang="en-GB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en-GB" dirty="0">
                <a:solidFill>
                  <a:srgbClr val="FF0000"/>
                </a:solidFill>
              </a:rPr>
              <a:t>CD + HCP + Crime = HA2006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0253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Powers and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Regulation 31 of the Controlled Drugs (Supervision and Management of Use) Regulations 2006</a:t>
            </a:r>
          </a:p>
          <a:p>
            <a:pPr marL="0" indent="0">
              <a:buNone/>
              <a:defRPr/>
            </a:pPr>
            <a:endParaRPr lang="en-GB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31. Civil proceedings do not lie against a person in respect of loss, damage or injury of any kind suffered by another person as a result of the disclosure of information in good faith under regulation 25, 26, 29 or 30</a:t>
            </a:r>
          </a:p>
          <a:p>
            <a:pPr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GB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Revised in 2013 regulations 15 &amp; 16 state responsible bodies are required to co-operate to protect patients &amp; the general public.</a:t>
            </a:r>
          </a:p>
          <a:p>
            <a:pPr marL="0" indent="0">
              <a:buNone/>
              <a:defRPr/>
            </a:pP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35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Law Police Disclosure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729" y="1268760"/>
            <a:ext cx="8712968" cy="511256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  <a:defRPr/>
            </a:pPr>
            <a:r>
              <a:rPr lang="en-GB" sz="5000" dirty="0">
                <a:solidFill>
                  <a:schemeClr val="tx2">
                    <a:lumMod val="50000"/>
                  </a:schemeClr>
                </a:solidFill>
              </a:rPr>
              <a:t>When determining disclosure at any level the following should be applied:</a:t>
            </a:r>
          </a:p>
          <a:p>
            <a:pPr marL="0" indent="0">
              <a:buNone/>
              <a:defRPr/>
            </a:pPr>
            <a:r>
              <a:rPr lang="en-GB" sz="50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lvl="1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5000" dirty="0">
                <a:solidFill>
                  <a:schemeClr val="tx2">
                    <a:lumMod val="50000"/>
                  </a:schemeClr>
                </a:solidFill>
              </a:rPr>
              <a:t>Right to privacy</a:t>
            </a:r>
          </a:p>
          <a:p>
            <a:pPr lvl="1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5000" dirty="0">
                <a:solidFill>
                  <a:schemeClr val="tx2">
                    <a:lumMod val="50000"/>
                  </a:schemeClr>
                </a:solidFill>
              </a:rPr>
              <a:t>Impact of disclosure to individual and if necessary company they work for</a:t>
            </a:r>
          </a:p>
          <a:p>
            <a:pPr lvl="1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5000" dirty="0">
                <a:solidFill>
                  <a:schemeClr val="tx2">
                    <a:lumMod val="50000"/>
                  </a:schemeClr>
                </a:solidFill>
              </a:rPr>
              <a:t>Necessity</a:t>
            </a:r>
          </a:p>
          <a:p>
            <a:pPr lvl="1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5000" dirty="0">
                <a:solidFill>
                  <a:schemeClr val="tx2">
                    <a:lumMod val="50000"/>
                  </a:schemeClr>
                </a:solidFill>
              </a:rPr>
              <a:t>Relevance to role</a:t>
            </a:r>
          </a:p>
          <a:p>
            <a:pPr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GB" sz="42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Clr>
                <a:schemeClr val="tx2">
                  <a:lumMod val="50000"/>
                </a:schemeClr>
              </a:buClr>
              <a:buNone/>
              <a:defRPr/>
            </a:pPr>
            <a:r>
              <a:rPr lang="en-GB" sz="5000" dirty="0">
                <a:solidFill>
                  <a:schemeClr val="tx2">
                    <a:lumMod val="50000"/>
                  </a:schemeClr>
                </a:solidFill>
              </a:rPr>
              <a:t>Whenever contemplating disclosure to a partner agency you should consider the main themes: </a:t>
            </a:r>
          </a:p>
          <a:p>
            <a:pPr marL="0" indent="0">
              <a:buClr>
                <a:schemeClr val="tx2">
                  <a:lumMod val="50000"/>
                </a:schemeClr>
              </a:buClr>
              <a:buNone/>
              <a:defRPr/>
            </a:pPr>
            <a:endParaRPr lang="en-GB" sz="5000" dirty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5000" dirty="0">
                <a:solidFill>
                  <a:schemeClr val="tx2">
                    <a:lumMod val="50000"/>
                  </a:schemeClr>
                </a:solidFill>
              </a:rPr>
              <a:t>Record</a:t>
            </a:r>
          </a:p>
          <a:p>
            <a:pPr lvl="1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5000" dirty="0">
                <a:solidFill>
                  <a:schemeClr val="tx2">
                    <a:lumMod val="50000"/>
                  </a:schemeClr>
                </a:solidFill>
              </a:rPr>
              <a:t>Reveal</a:t>
            </a:r>
          </a:p>
          <a:p>
            <a:pPr lvl="1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5000" dirty="0">
                <a:solidFill>
                  <a:schemeClr val="tx2">
                    <a:lumMod val="50000"/>
                  </a:schemeClr>
                </a:solidFill>
              </a:rPr>
              <a:t>Retain</a:t>
            </a:r>
          </a:p>
          <a:p>
            <a:pPr marL="0" indent="0" algn="ctr">
              <a:buNone/>
              <a:defRPr/>
            </a:pPr>
            <a:endParaRPr lang="en-GB" sz="5000" i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  <a:defRPr/>
            </a:pPr>
            <a:r>
              <a:rPr lang="en-GB" sz="5000" i="1" dirty="0">
                <a:solidFill>
                  <a:schemeClr val="tx2">
                    <a:lumMod val="50000"/>
                  </a:schemeClr>
                </a:solidFill>
              </a:rPr>
              <a:t>As per the previous slide, legislation dictates that if acting correctly, an individual will not be subject to civil liability.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556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Law Police Disclosure 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04A7ED1B-77A1-4E9C-3075-ECF875D86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340768"/>
            <a:ext cx="10814992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</a:rPr>
              <a:t>There may be issues regarding ‘the need to inform the individual’ that their details will be disclosed to the partner agencies. This naturally can impact on a fast moving investigation, where witnesses may still be sought, evidence still to be retrieved, and potential witness intimidation. 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n-GB" alt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</a:rPr>
              <a:t>There is scope to justify NOT to inform the individual, but it must be well documented, reasoned and be subject to robust defence and challenge. Case by case basis.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n-GB" alt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</a:rPr>
              <a:t>The CLPD process involves extensive documentation.  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n-GB" alt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</a:rPr>
              <a:t>The police have adapted the CLPD process to be more succinct and relevant to the role of a CDLO. Usual shared documents include – custody record, recorded interviews, relevant witness accounts, search records.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n-GB" alt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</a:rPr>
              <a:t>Metropolitan Police Disclosure Team are always on hand to advise colleagues.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</a:rPr>
              <a:t>All forces will have a similar department.</a:t>
            </a:r>
          </a:p>
        </p:txBody>
      </p:sp>
    </p:spTree>
    <p:extLst>
      <p:ext uri="{BB962C8B-B14F-4D97-AF65-F5344CB8AC3E}">
        <p14:creationId xmlns:p14="http://schemas.microsoft.com/office/powerpoint/2010/main" val="3677481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Management of Police Information </a:t>
            </a:r>
            <a:endParaRPr lang="en-GB" dirty="0"/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B4153293-2EC7-298D-20BE-ABDA260BF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63589"/>
            <a:ext cx="8435281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</a:rPr>
              <a:t>Police services often share intelligence/information with each other as long as it’s ‘for a policing purpose’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</a:rPr>
              <a:t>MOPI (Management of Police Information)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</a:rPr>
              <a:t>1. Protecting life or property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</a:rPr>
              <a:t>2. Preserving order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</a:rPr>
              <a:t>3. Preventing the commission of offences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</a:rPr>
              <a:t>4. Bringing offenders to justice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</a:rPr>
              <a:t>5. Any duty or responsibility arising from law or statute law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971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/>
              <a:t>Information Sharing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25EAD8-D0A6-5476-B694-4AF910D8253D}"/>
              </a:ext>
            </a:extLst>
          </p:cNvPr>
          <p:cNvSpPr txBox="1"/>
          <p:nvPr/>
        </p:nvSpPr>
        <p:spPr>
          <a:xfrm>
            <a:off x="609600" y="1333843"/>
            <a:ext cx="7715200" cy="4190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Record, Reveal, Retain.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 what you are sharing.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 why you are sharing.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– Proportionate, Legal, Accountable, Necessity.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Review.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Safety.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of not sharing intelligence.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of websites (PNN).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altLang="en-US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satisfied that the person needs to know.</a:t>
            </a:r>
          </a:p>
        </p:txBody>
      </p:sp>
    </p:spTree>
    <p:extLst>
      <p:ext uri="{BB962C8B-B14F-4D97-AF65-F5344CB8AC3E}">
        <p14:creationId xmlns:p14="http://schemas.microsoft.com/office/powerpoint/2010/main" val="3647434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7934857-C665-2316-8E55-1F4CBA50E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0350"/>
            <a:ext cx="10972800" cy="7207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4000" dirty="0">
                <a:ln w="0"/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Internal Investigations</a:t>
            </a:r>
            <a:endParaRPr lang="en-US" sz="4000" dirty="0">
              <a:ln w="0"/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949B99-64F9-6C81-F686-ADB9FE5ED15E}"/>
              </a:ext>
            </a:extLst>
          </p:cNvPr>
          <p:cNvSpPr/>
          <p:nvPr/>
        </p:nvSpPr>
        <p:spPr>
          <a:xfrm>
            <a:off x="423061" y="1662944"/>
            <a:ext cx="11304000" cy="4427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</a:gsLst>
            <a:lin ang="5400000" scaled="1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DC80D3F-7916-ED09-18BB-59AA7EB91929}"/>
              </a:ext>
            </a:extLst>
          </p:cNvPr>
          <p:cNvCxnSpPr/>
          <p:nvPr/>
        </p:nvCxnSpPr>
        <p:spPr>
          <a:xfrm>
            <a:off x="452058" y="1529077"/>
            <a:ext cx="11305111" cy="1583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351E721-ED1E-E171-1B10-583B0DBCE423}"/>
              </a:ext>
            </a:extLst>
          </p:cNvPr>
          <p:cNvSpPr txBox="1"/>
          <p:nvPr/>
        </p:nvSpPr>
        <p:spPr>
          <a:xfrm>
            <a:off x="1199456" y="2210946"/>
            <a:ext cx="2259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Patient harmed?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8B6749-F987-34A0-5830-28A5432286DF}"/>
              </a:ext>
            </a:extLst>
          </p:cNvPr>
          <p:cNvSpPr txBox="1"/>
          <p:nvPr/>
        </p:nvSpPr>
        <p:spPr>
          <a:xfrm>
            <a:off x="6458516" y="1896418"/>
            <a:ext cx="1860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CD’s missing?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BFD668-89C4-EDD9-58C9-C4AEEF3921EE}"/>
              </a:ext>
            </a:extLst>
          </p:cNvPr>
          <p:cNvSpPr txBox="1"/>
          <p:nvPr/>
        </p:nvSpPr>
        <p:spPr>
          <a:xfrm>
            <a:off x="8610600" y="2864295"/>
            <a:ext cx="2211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Suspect known?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6167E5-177B-689B-E036-5BBA592D1C64}"/>
              </a:ext>
            </a:extLst>
          </p:cNvPr>
          <p:cNvSpPr txBox="1"/>
          <p:nvPr/>
        </p:nvSpPr>
        <p:spPr>
          <a:xfrm>
            <a:off x="779565" y="4597891"/>
            <a:ext cx="3381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Check drugs charts / PMR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F8738C-03CB-F61B-65A8-593F2AE78D1C}"/>
              </a:ext>
            </a:extLst>
          </p:cNvPr>
          <p:cNvSpPr txBox="1"/>
          <p:nvPr/>
        </p:nvSpPr>
        <p:spPr>
          <a:xfrm>
            <a:off x="4128571" y="5295949"/>
            <a:ext cx="2860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Check the CD register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A70B44-E176-1135-BF1B-C0AFE1D5BD28}"/>
              </a:ext>
            </a:extLst>
          </p:cNvPr>
          <p:cNvSpPr txBox="1"/>
          <p:nvPr/>
        </p:nvSpPr>
        <p:spPr>
          <a:xfrm>
            <a:off x="7131829" y="5003689"/>
            <a:ext cx="2957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Suspicious behaviour?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9D9BBD-A2F3-EF91-139F-79B9A61D370F}"/>
              </a:ext>
            </a:extLst>
          </p:cNvPr>
          <p:cNvSpPr txBox="1"/>
          <p:nvPr/>
        </p:nvSpPr>
        <p:spPr>
          <a:xfrm>
            <a:off x="9142041" y="4037231"/>
            <a:ext cx="2211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Previous issues?</a:t>
            </a:r>
          </a:p>
        </p:txBody>
      </p:sp>
      <p:sp>
        <p:nvSpPr>
          <p:cNvPr id="16" name="Cloud 15">
            <a:extLst>
              <a:ext uri="{FF2B5EF4-FFF2-40B4-BE49-F238E27FC236}">
                <a16:creationId xmlns:a16="http://schemas.microsoft.com/office/drawing/2014/main" id="{231F8A0D-9805-648B-3BEE-EF86DC843C90}"/>
              </a:ext>
            </a:extLst>
          </p:cNvPr>
          <p:cNvSpPr/>
          <p:nvPr/>
        </p:nvSpPr>
        <p:spPr>
          <a:xfrm>
            <a:off x="3966072" y="2895105"/>
            <a:ext cx="3422795" cy="196296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81E57DC-9AF6-4B7B-93DD-916EB23D58D7}"/>
              </a:ext>
            </a:extLst>
          </p:cNvPr>
          <p:cNvSpPr txBox="1"/>
          <p:nvPr/>
        </p:nvSpPr>
        <p:spPr>
          <a:xfrm>
            <a:off x="4308243" y="3298567"/>
            <a:ext cx="2739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should you report incidents to the police ?</a:t>
            </a:r>
          </a:p>
        </p:txBody>
      </p:sp>
    </p:spTree>
    <p:extLst>
      <p:ext uri="{BB962C8B-B14F-4D97-AF65-F5344CB8AC3E}">
        <p14:creationId xmlns:p14="http://schemas.microsoft.com/office/powerpoint/2010/main" val="328839034"/>
      </p:ext>
    </p:extLst>
  </p:cSld>
  <p:clrMapOvr>
    <a:masterClrMapping/>
  </p:clrMapOvr>
</p:sld>
</file>

<file path=ppt/theme/theme1.xml><?xml version="1.0" encoding="utf-8"?>
<a:theme xmlns:a="http://schemas.openxmlformats.org/drawingml/2006/main" name="KMCS_PowerPointTEMPLATE[1]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E3CD2B92C0AF4784C5A071044BBC2E" ma:contentTypeVersion="4" ma:contentTypeDescription="Create a new document." ma:contentTypeScope="" ma:versionID="c5cf6d22279e92eba445dbbf5fb68e35">
  <xsd:schema xmlns:xsd="http://www.w3.org/2001/XMLSchema" xmlns:xs="http://www.w3.org/2001/XMLSchema" xmlns:p="http://schemas.microsoft.com/office/2006/metadata/properties" xmlns:ns2="a3bb9bf7-f30d-41b4-8fc9-31e240910f34" targetNamespace="http://schemas.microsoft.com/office/2006/metadata/properties" ma:root="true" ma:fieldsID="5f1d0218f162760bfe15590e21c2da50" ns2:_="">
    <xsd:import namespace="a3bb9bf7-f30d-41b4-8fc9-31e240910f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bb9bf7-f30d-41b4-8fc9-31e240910f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2" nillable="true" ma:taxonomy="true" ma:internalName="TaxKeywordTaxHTField" ma:taxonomyFieldName="TaxKeyword" ma:displayName="Enterprise Keywords" ma:fieldId="{23f27201-bee3-471e-b2e7-b64fd8b7ca38}" ma:taxonomyMulti="true" ma:sspId="20b4f509-811e-41b5-9419-54197673dce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79b8dfbd-8792-4d3e-a255-d31464cbf3cf}" ma:internalName="TaxCatchAll" ma:showField="CatchAllData" ma:web="a3bb9bf7-f30d-41b4-8fc9-31e240910f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a3bb9bf7-f30d-41b4-8fc9-31e240910f34">
      <Terms xmlns="http://schemas.microsoft.com/office/infopath/2007/PartnerControls"/>
    </TaxKeywordTaxHTField>
    <TaxCatchAll xmlns="a3bb9bf7-f30d-41b4-8fc9-31e240910f34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45129184-A57D-4181-8030-DB95DC5E02E7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A6DB799-7E54-4EA5-B584-EF44DE7897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bb9bf7-f30d-41b4-8fc9-31e240910f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8DA650-12CD-4E7C-9776-F5CD425DBBF2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a3bb9bf7-f30d-41b4-8fc9-31e240910f34"/>
    <ds:schemaRef ds:uri="http://schemas.openxmlformats.org/package/2006/metadata/core-properties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785B251A-C608-4057-9A0A-56E75C8BE85E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7866F4C-5050-42D3-B621-426921F4E1A9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KMCS_PowerPointTEMPLATE[1]</Template>
  <TotalTime>795</TotalTime>
  <Words>853</Words>
  <Application>Microsoft Office PowerPoint</Application>
  <PresentationFormat>Widescreen</PresentationFormat>
  <Paragraphs>159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KMCS_PowerPointTEMPLATE[1]</vt:lpstr>
      <vt:lpstr>Sharing Information &amp; Investigation</vt:lpstr>
      <vt:lpstr>Should we say something?</vt:lpstr>
      <vt:lpstr>Powers and Policy</vt:lpstr>
      <vt:lpstr>Powers and Policy</vt:lpstr>
      <vt:lpstr>Common Law Police Disclosure </vt:lpstr>
      <vt:lpstr>Common Law Police Disclosure </vt:lpstr>
      <vt:lpstr>Management of Police Information </vt:lpstr>
      <vt:lpstr>Information Sharing</vt:lpstr>
      <vt:lpstr>Internal Investigations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Kent and Medway 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goes here</dc:title>
  <dc:creator>SCOTT Kay</dc:creator>
  <cp:lastModifiedBy>Wendy McAllister</cp:lastModifiedBy>
  <cp:revision>59</cp:revision>
  <dcterms:created xsi:type="dcterms:W3CDTF">2013-07-31T07:46:48Z</dcterms:created>
  <dcterms:modified xsi:type="dcterms:W3CDTF">2023-01-25T20:06:32Z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KMC00-650-5</vt:lpwstr>
  </property>
  <property fmtid="{D5CDD505-2E9C-101B-9397-08002B2CF9AE}" pid="3" name="_dlc_DocIdItemGuid">
    <vt:lpwstr>d4ead5cc-b860-4766-87b7-fb07816a7a84</vt:lpwstr>
  </property>
  <property fmtid="{D5CDD505-2E9C-101B-9397-08002B2CF9AE}" pid="4" name="_dlc_DocIdUrl">
    <vt:lpwstr>http://kmcluster.easternandcoastalkent.nhs.uk/kmcs/_layouts/DocIdRedir.aspx?ID=KMC00-650-5, KMC00-650-5</vt:lpwstr>
  </property>
  <property fmtid="{D5CDD505-2E9C-101B-9397-08002B2CF9AE}" pid="5" name="TaxKeyword">
    <vt:lpwstr/>
  </property>
</Properties>
</file>