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306" r:id="rId4"/>
    <p:sldId id="258" r:id="rId5"/>
    <p:sldId id="314" r:id="rId6"/>
    <p:sldId id="290" r:id="rId7"/>
    <p:sldId id="292" r:id="rId8"/>
    <p:sldId id="295" r:id="rId9"/>
    <p:sldId id="296" r:id="rId10"/>
    <p:sldId id="294" r:id="rId11"/>
    <p:sldId id="325" r:id="rId12"/>
    <p:sldId id="326" r:id="rId13"/>
    <p:sldId id="327" r:id="rId14"/>
    <p:sldId id="301" r:id="rId15"/>
    <p:sldId id="300" r:id="rId16"/>
    <p:sldId id="302" r:id="rId17"/>
    <p:sldId id="299" r:id="rId18"/>
    <p:sldId id="313" r:id="rId19"/>
    <p:sldId id="316" r:id="rId20"/>
    <p:sldId id="304" r:id="rId21"/>
    <p:sldId id="308" r:id="rId22"/>
    <p:sldId id="267" r:id="rId23"/>
    <p:sldId id="311" r:id="rId24"/>
    <p:sldId id="322" r:id="rId25"/>
    <p:sldId id="321" r:id="rId26"/>
    <p:sldId id="323" r:id="rId27"/>
    <p:sldId id="324" r:id="rId28"/>
    <p:sldId id="287" r:id="rId29"/>
    <p:sldId id="297" r:id="rId30"/>
    <p:sldId id="330" r:id="rId31"/>
    <p:sldId id="328" r:id="rId32"/>
    <p:sldId id="329" r:id="rId33"/>
    <p:sldId id="282" r:id="rId34"/>
    <p:sldId id="28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1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2" y="259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915D4-C923-4D8F-A614-1E1B113A62DD}" type="datetimeFigureOut">
              <a:rPr lang="en-GB" smtClean="0"/>
              <a:t>25/01/2023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D45C2-F612-4172-8362-DE5AB4BE96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26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214A9-D8E5-4F42-915B-5CC3811BB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EC2FFC-8E80-4E7B-865B-7B733BA15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9E803-63E7-4474-A11E-14988C7F9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4E02-B1B2-4DA0-AD1F-2C7BAC07E71E}" type="datetimeFigureOut">
              <a:rPr lang="en-GB" smtClean="0"/>
              <a:t>25/01/2023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4A7DE-D7B9-4A98-898D-5BA8AFE2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52FF1-5706-446E-9A69-1A02DDD08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53CD-5443-4168-844D-D5B05934DC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43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597DB-5497-402E-A527-1B7AF09B2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AA1565-7F02-4622-BD93-6C4FAB96BC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934AA-287E-4716-87E5-04CB898B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4E02-B1B2-4DA0-AD1F-2C7BAC07E71E}" type="datetimeFigureOut">
              <a:rPr lang="en-GB" smtClean="0"/>
              <a:t>25/01/2023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BF675-B114-477D-8B15-1888260AD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E91DC-CAF6-457C-909E-7DC4AA29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53CD-5443-4168-844D-D5B05934DC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13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F6881D-EAB0-4C62-A518-F4489D5CBA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875CCD-61EE-47BA-AD2F-AFF1A6A7F7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46C57-8615-4A52-BFC6-4AFEED523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4E02-B1B2-4DA0-AD1F-2C7BAC07E71E}" type="datetimeFigureOut">
              <a:rPr lang="en-GB" smtClean="0"/>
              <a:t>25/01/2023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D561-62FB-4DA1-B582-E04D733FA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6DD59-F18F-442F-8809-98EAE81B8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53CD-5443-4168-844D-D5B05934DC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30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4BB8-DA09-4FB9-8E0B-8102E491B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DECF0-A3DE-45E7-8A9D-7FB774F3B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BAA54-7385-4872-ACD8-10D8FA60A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4E02-B1B2-4DA0-AD1F-2C7BAC07E71E}" type="datetimeFigureOut">
              <a:rPr lang="en-GB" smtClean="0"/>
              <a:t>25/01/2023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92774-FA89-40B8-8F68-94DD56244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86C90-EF6D-41A3-962B-08918489E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53CD-5443-4168-844D-D5B05934DC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53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7E38D-9576-4C03-B303-E534D345A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FBAF3-3824-41CA-A178-63C7B85FD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902B6-0637-4F24-AF2E-B82A7AC04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4E02-B1B2-4DA0-AD1F-2C7BAC07E71E}" type="datetimeFigureOut">
              <a:rPr lang="en-GB" smtClean="0"/>
              <a:t>25/01/2023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B39B0-B4D3-4F8F-9A96-FCEF64505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EFDCC-A914-497D-AE4A-C70BF3F8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53CD-5443-4168-844D-D5B05934DC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15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47B4D-DA14-4E92-877C-AB0784E1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E8FB1-BD2A-49EE-BB95-6F7AA91043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91F12-E6A7-47CE-94AC-18CF748BC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F048C-E0ED-41CA-BE73-BEAE3958D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4E02-B1B2-4DA0-AD1F-2C7BAC07E71E}" type="datetimeFigureOut">
              <a:rPr lang="en-GB" smtClean="0"/>
              <a:t>25/01/2023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C702F-85B1-47A8-9454-30E389D1D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F2BE7-2175-4201-9E1B-4001C36F8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53CD-5443-4168-844D-D5B05934DC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63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1160-3641-472A-BB37-35BEADFD8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B4DFC-07A1-44C8-B5DA-C824A2419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942CB-2F87-410D-95CB-F7F62D7AB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0E23C-2B42-4217-83D8-9EF3C63F3F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7A8EEA-4C65-4F87-8584-C555D6CD8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A77502-9222-43B7-9654-12D5CD7DD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4E02-B1B2-4DA0-AD1F-2C7BAC07E71E}" type="datetimeFigureOut">
              <a:rPr lang="en-GB" smtClean="0"/>
              <a:t>25/01/2023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0C82BE-7BC8-411B-BA67-77A4351FE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19B9EB-72F1-4DA2-83A8-3ACFA3D13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53CD-5443-4168-844D-D5B05934DC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67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7D56-238E-49C8-B685-9889C76C9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E4E22B-28AF-45A5-852A-A0ADE2BA8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4E02-B1B2-4DA0-AD1F-2C7BAC07E71E}" type="datetimeFigureOut">
              <a:rPr lang="en-GB" smtClean="0"/>
              <a:t>25/01/2023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B68488-6776-44CD-8C6C-0B5B8EFF4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D542AD-F8C3-4775-8A19-0C63AE51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53CD-5443-4168-844D-D5B05934DC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87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8F5639-68FE-4E13-B9AD-8E143C19B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4E02-B1B2-4DA0-AD1F-2C7BAC07E71E}" type="datetimeFigureOut">
              <a:rPr lang="en-GB" smtClean="0"/>
              <a:t>25/01/2023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6294AA-B157-46A8-848A-124BEF445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1FC82-23A1-4C44-98C0-BA2881ED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53CD-5443-4168-844D-D5B05934DC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961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3B7AA-E623-432E-B1EB-F7EFB68A5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75012-3979-4E2D-A9E8-F910B2B38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C32FA4-130D-4497-AC26-6E27B6ACD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7EF7F-B9EB-4432-81F7-A6D50E1F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4E02-B1B2-4DA0-AD1F-2C7BAC07E71E}" type="datetimeFigureOut">
              <a:rPr lang="en-GB" smtClean="0"/>
              <a:t>25/01/2023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370E7-BFA5-476E-8032-270C3B02D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4A7F6-6D78-4DA4-9FDA-D8EB4AE91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53CD-5443-4168-844D-D5B05934DC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233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518A2-6583-4FCE-AD6B-33B55F0A5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86BF88-A52A-4C74-8600-3D59EAD39D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0BDA0B-83E3-4EA8-8F1B-0432D4665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C8244-0941-4421-9648-91C294571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4E02-B1B2-4DA0-AD1F-2C7BAC07E71E}" type="datetimeFigureOut">
              <a:rPr lang="en-GB" smtClean="0"/>
              <a:t>25/01/2023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A89F03-A6A3-4594-8A01-951CE1DBC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7979E-5636-48D8-A5FA-0D0390D7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53CD-5443-4168-844D-D5B05934DC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76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71FDF9-0313-4A7F-9DDA-46D84661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5DCBD-AF9A-416B-A0CC-6007AA3F9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DC2E5-0EE2-423A-A71F-51FAC99163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44E02-B1B2-4DA0-AD1F-2C7BAC07E71E}" type="datetimeFigureOut">
              <a:rPr lang="en-GB" smtClean="0"/>
              <a:t>25/01/2023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656E4-7A78-4920-9791-1B056A05F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4E3CE-68B9-4033-93C9-38EC42AE9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053CD-5443-4168-844D-D5B05934DC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28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8.jpeg"/><Relationship Id="rId4" Type="http://schemas.openxmlformats.org/officeDocument/2006/relationships/image" Target="../media/image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37885B-2174-46BE-8F4E-99381738BF0B}"/>
              </a:ext>
            </a:extLst>
          </p:cNvPr>
          <p:cNvGrpSpPr/>
          <p:nvPr/>
        </p:nvGrpSpPr>
        <p:grpSpPr>
          <a:xfrm>
            <a:off x="0" y="1192276"/>
            <a:ext cx="12192000" cy="4358051"/>
            <a:chOff x="19492" y="1135727"/>
            <a:chExt cx="9160004" cy="4162675"/>
          </a:xfrm>
        </p:grpSpPr>
        <p:pic>
          <p:nvPicPr>
            <p:cNvPr id="5" name="Picture 2" descr="C:\Users\libuck\Desktop\Powerpoint-1 copy.jpg">
              <a:extLst>
                <a:ext uri="{FF2B5EF4-FFF2-40B4-BE49-F238E27FC236}">
                  <a16:creationId xmlns:a16="http://schemas.microsoft.com/office/drawing/2014/main" id="{7255D877-3FF1-4287-AD03-16A3EE3ACA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43" r="97537" b="32711"/>
            <a:stretch/>
          </p:blipFill>
          <p:spPr bwMode="auto">
            <a:xfrm>
              <a:off x="3599645" y="4450080"/>
              <a:ext cx="5579851" cy="848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libuck\Desktop\Powerpoint-1 copy.jpg">
              <a:extLst>
                <a:ext uri="{FF2B5EF4-FFF2-40B4-BE49-F238E27FC236}">
                  <a16:creationId xmlns:a16="http://schemas.microsoft.com/office/drawing/2014/main" id="{9E71F4E1-63FF-4E9E-9E80-B4C5E0B41D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23" r="97343" b="32847"/>
            <a:stretch/>
          </p:blipFill>
          <p:spPr bwMode="auto">
            <a:xfrm>
              <a:off x="19492" y="1135727"/>
              <a:ext cx="339532" cy="3325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libuck\Desktop\Powerpoint-1 copy.jpg">
              <a:extLst>
                <a:ext uri="{FF2B5EF4-FFF2-40B4-BE49-F238E27FC236}">
                  <a16:creationId xmlns:a16="http://schemas.microsoft.com/office/drawing/2014/main" id="{3FE2CEE5-60F8-4C70-80CD-46BBD2AE92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74" t="17533" b="36910"/>
            <a:stretch/>
          </p:blipFill>
          <p:spPr bwMode="auto">
            <a:xfrm>
              <a:off x="287015" y="1135727"/>
              <a:ext cx="8892481" cy="3325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D74C6D5-FE36-4089-989C-A6368AC8CD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58"/>
          <a:stretch/>
        </p:blipFill>
        <p:spPr>
          <a:xfrm>
            <a:off x="8727264" y="-53623"/>
            <a:ext cx="3464736" cy="13612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4B3766-4FDF-437B-966A-74982C0FB321}"/>
              </a:ext>
            </a:extLst>
          </p:cNvPr>
          <p:cNvSpPr txBox="1"/>
          <p:nvPr/>
        </p:nvSpPr>
        <p:spPr>
          <a:xfrm>
            <a:off x="356073" y="1646103"/>
            <a:ext cx="1109980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Gaining insight from inpatient falls </a:t>
            </a:r>
          </a:p>
          <a:p>
            <a:r>
              <a:rPr lang="en-GB" sz="4400" dirty="0">
                <a:solidFill>
                  <a:schemeClr val="bg1"/>
                </a:solidFill>
              </a:rPr>
              <a:t>and linking with PSIRF </a:t>
            </a:r>
            <a:br>
              <a:rPr lang="en-GB" sz="4400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accent1"/>
                </a:solidFill>
              </a:rPr>
            </a:br>
            <a:br>
              <a:rPr lang="en-GB" dirty="0">
                <a:solidFill>
                  <a:schemeClr val="accent1"/>
                </a:solidFill>
              </a:rPr>
            </a:b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CA5950-8915-4AB4-8DF2-8B76854BA4D1}"/>
              </a:ext>
            </a:extLst>
          </p:cNvPr>
          <p:cNvSpPr txBox="1"/>
          <p:nvPr/>
        </p:nvSpPr>
        <p:spPr>
          <a:xfrm>
            <a:off x="4765197" y="4750232"/>
            <a:ext cx="5898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Presenter: Lucy Winstanley</a:t>
            </a:r>
          </a:p>
          <a:p>
            <a:r>
              <a:rPr lang="en-GB" sz="2400" dirty="0">
                <a:solidFill>
                  <a:schemeClr val="bg1"/>
                </a:solidFill>
              </a:rPr>
              <a:t>                    Helen Dockerill</a:t>
            </a:r>
          </a:p>
          <a:p>
            <a:r>
              <a:rPr lang="en-GB" sz="2400" dirty="0">
                <a:solidFill>
                  <a:srgbClr val="002060"/>
                </a:solidFill>
              </a:rPr>
              <a:t>West Suffolk NHS Foundation Trust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BC457C-F27F-441B-B25D-79ECF802EF8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574" y="6071661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49BA50-C959-4A8E-A920-9262B314FFD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363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8FB5705C-D5B6-498E-8422-90711234B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4A5DF4FD-E9E2-412A-809E-3B1BC864F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622300" y="139702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58D60B-FC22-4901-9779-BEA3713DCF2B}"/>
              </a:ext>
            </a:extLst>
          </p:cNvPr>
          <p:cNvSpPr txBox="1"/>
          <p:nvPr/>
        </p:nvSpPr>
        <p:spPr>
          <a:xfrm>
            <a:off x="2086183" y="276520"/>
            <a:ext cx="759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Patient Safety Incident Response Framework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491EA5-1669-4F88-BAA0-09DC6C214AD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18" y="6146798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36B0E8-EE53-4E31-9A03-12F03C7491A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Key part of the NHS patient Safety Strategy</a:t>
            </a:r>
          </a:p>
          <a:p>
            <a:r>
              <a:rPr lang="en-GB" dirty="0">
                <a:solidFill>
                  <a:schemeClr val="accent1"/>
                </a:solidFill>
              </a:rPr>
              <a:t>Aim to help the NHS to improve its understanding of safety by drawing insight from patient safety incidents.</a:t>
            </a:r>
          </a:p>
          <a:p>
            <a:r>
              <a:rPr lang="en-GB" dirty="0">
                <a:solidFill>
                  <a:schemeClr val="accent1"/>
                </a:solidFill>
              </a:rPr>
              <a:t>Early adopter site</a:t>
            </a:r>
          </a:p>
          <a:p>
            <a:r>
              <a:rPr lang="en-GB" dirty="0">
                <a:solidFill>
                  <a:schemeClr val="accent1"/>
                </a:solidFill>
              </a:rPr>
              <a:t>Opportunity to use alternative method to safety investigation</a:t>
            </a:r>
          </a:p>
          <a:p>
            <a:r>
              <a:rPr lang="en-GB" dirty="0">
                <a:solidFill>
                  <a:schemeClr val="accent1"/>
                </a:solidFill>
              </a:rPr>
              <a:t>Collaborated with the National Audit Inpatient Falls for investigating inpatient falls with ‘hot debrief’ and ‘After Action Reviews’.</a:t>
            </a:r>
          </a:p>
        </p:txBody>
      </p:sp>
    </p:spTree>
    <p:extLst>
      <p:ext uri="{BB962C8B-B14F-4D97-AF65-F5344CB8AC3E}">
        <p14:creationId xmlns:p14="http://schemas.microsoft.com/office/powerpoint/2010/main" val="307745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8FB5705C-D5B6-498E-8422-90711234B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4A5DF4FD-E9E2-412A-809E-3B1BC864F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622300" y="139702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491EA5-1669-4F88-BAA0-09DC6C214AD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18" y="6146798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36B0E8-EE53-4E31-9A03-12F03C7491A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C8E06E-2CF4-426A-A571-9A22914AE4B3}"/>
              </a:ext>
            </a:extLst>
          </p:cNvPr>
          <p:cNvSpPr/>
          <p:nvPr/>
        </p:nvSpPr>
        <p:spPr>
          <a:xfrm>
            <a:off x="986287" y="290228"/>
            <a:ext cx="9305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cs typeface="Arial" panose="020B0604020202020204" pitchFamily="34" charset="0"/>
              </a:rPr>
              <a:t>PSIRF at WSFT –  Developing our PSIRP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C4C8DF-7BDF-48FD-AE59-BF20263BA034}"/>
              </a:ext>
            </a:extLst>
          </p:cNvPr>
          <p:cNvSpPr txBox="1"/>
          <p:nvPr/>
        </p:nvSpPr>
        <p:spPr>
          <a:xfrm>
            <a:off x="773722" y="1339549"/>
            <a:ext cx="106217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Included in our local predefined patient safety priorities which meet PSII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</a:rPr>
              <a:t>Failed discharges related to medicines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</a:rPr>
              <a:t>Shared care (between specialties) where management of care resulted in extended length of stay requiring additional treatment/ surgery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</a:rPr>
              <a:t>Diabetes management leading to deterioration requiring interventional treatment at higher level of care 9level 2/3)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</a:rPr>
              <a:t>Out of hours delayed recognition of deterioration and/or not escalated appropriately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1"/>
                </a:solidFill>
              </a:rPr>
              <a:t>Falls –  inpatient falls resulting in a major bone fracture</a:t>
            </a:r>
            <a:endParaRPr lang="en-GB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5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8FB5705C-D5B6-498E-8422-90711234B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4A5DF4FD-E9E2-412A-809E-3B1BC864F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622300" y="139702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491EA5-1669-4F88-BAA0-09DC6C214AD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18" y="6146798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36B0E8-EE53-4E31-9A03-12F03C7491A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C8E06E-2CF4-426A-A571-9A22914AE4B3}"/>
              </a:ext>
            </a:extLst>
          </p:cNvPr>
          <p:cNvSpPr/>
          <p:nvPr/>
        </p:nvSpPr>
        <p:spPr>
          <a:xfrm>
            <a:off x="986287" y="290228"/>
            <a:ext cx="9305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cs typeface="Arial" panose="020B0604020202020204" pitchFamily="34" charset="0"/>
              </a:rPr>
              <a:t>PSIRF at WSFT- Investigation tools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129B4E-EA9B-4880-9D96-20F94CB139BD}"/>
              </a:ext>
            </a:extLst>
          </p:cNvPr>
          <p:cNvSpPr txBox="1"/>
          <p:nvPr/>
        </p:nvSpPr>
        <p:spPr>
          <a:xfrm>
            <a:off x="552091" y="1191595"/>
            <a:ext cx="1030534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b="1" dirty="0">
                <a:solidFill>
                  <a:schemeClr val="accent1"/>
                </a:solidFill>
              </a:rPr>
              <a:t>Patient Safety Audit (PSA)</a:t>
            </a:r>
          </a:p>
          <a:p>
            <a:pPr marL="342900" indent="-342900"/>
            <a:r>
              <a:rPr lang="en-GB" sz="2800" dirty="0">
                <a:solidFill>
                  <a:schemeClr val="accent1"/>
                </a:solidFill>
              </a:rPr>
              <a:t>Medication incidents</a:t>
            </a:r>
          </a:p>
          <a:p>
            <a:pPr marL="342900" indent="-342900"/>
            <a:r>
              <a:rPr lang="en-GB" sz="2800" dirty="0">
                <a:solidFill>
                  <a:schemeClr val="accent1"/>
                </a:solidFill>
              </a:rPr>
              <a:t>Pressure ulcers developed in our care</a:t>
            </a:r>
          </a:p>
          <a:p>
            <a:pPr marL="342900" indent="-342900"/>
            <a:endParaRPr lang="en-GB" sz="2800" b="1" dirty="0">
              <a:solidFill>
                <a:schemeClr val="accent1"/>
              </a:solidFill>
            </a:endParaRPr>
          </a:p>
          <a:p>
            <a:pPr marL="342900" indent="-342900"/>
            <a:endParaRPr lang="en-GB" sz="2800" b="1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GB" sz="2800" b="1" dirty="0">
                <a:solidFill>
                  <a:schemeClr val="accent1"/>
                </a:solidFill>
              </a:rPr>
              <a:t>Patient safety Review (PSR)</a:t>
            </a:r>
          </a:p>
          <a:p>
            <a:pPr marL="342900" indent="-342900"/>
            <a:r>
              <a:rPr lang="en-GB" sz="2800" dirty="0">
                <a:solidFill>
                  <a:schemeClr val="accent1"/>
                </a:solidFill>
              </a:rPr>
              <a:t>Maternity incidents, adverse outcomes and externally reportable events that do not meet the threshold requirement for completion of a PSII</a:t>
            </a:r>
          </a:p>
          <a:p>
            <a:pPr marL="342900" indent="-342900"/>
            <a:r>
              <a:rPr lang="en-GB" sz="2800" dirty="0">
                <a:solidFill>
                  <a:schemeClr val="accent1"/>
                </a:solidFill>
              </a:rPr>
              <a:t>All incidents which meet moderate or major harm </a:t>
            </a:r>
          </a:p>
        </p:txBody>
      </p:sp>
    </p:spTree>
    <p:extLst>
      <p:ext uri="{BB962C8B-B14F-4D97-AF65-F5344CB8AC3E}">
        <p14:creationId xmlns:p14="http://schemas.microsoft.com/office/powerpoint/2010/main" val="244914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8FB5705C-D5B6-498E-8422-90711234B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4A5DF4FD-E9E2-412A-809E-3B1BC864F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622300" y="139702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491EA5-1669-4F88-BAA0-09DC6C214AD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18" y="6146798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36B0E8-EE53-4E31-9A03-12F03C7491A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C8E06E-2CF4-426A-A571-9A22914AE4B3}"/>
              </a:ext>
            </a:extLst>
          </p:cNvPr>
          <p:cNvSpPr/>
          <p:nvPr/>
        </p:nvSpPr>
        <p:spPr>
          <a:xfrm>
            <a:off x="986287" y="290228"/>
            <a:ext cx="9305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  <a:cs typeface="Arial" panose="020B0604020202020204" pitchFamily="34" charset="0"/>
              </a:rPr>
              <a:t>Inpatient falls - </a:t>
            </a:r>
            <a:r>
              <a:rPr lang="en-GB" sz="2800" b="1" dirty="0">
                <a:solidFill>
                  <a:schemeClr val="bg1"/>
                </a:solidFill>
                <a:cs typeface="Arial" panose="020B0604020202020204" pitchFamily="34" charset="0"/>
              </a:rPr>
              <a:t>what we did before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8178AB-8AE2-479C-82CD-B1468AE3525E}"/>
              </a:ext>
            </a:extLst>
          </p:cNvPr>
          <p:cNvSpPr txBox="1"/>
          <p:nvPr/>
        </p:nvSpPr>
        <p:spPr>
          <a:xfrm>
            <a:off x="622300" y="1278909"/>
            <a:ext cx="1123354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en-GB" sz="2800" dirty="0">
                <a:solidFill>
                  <a:schemeClr val="accent1"/>
                </a:solidFill>
              </a:rPr>
              <a:t>Completed a root cause analysis* for each fall resulting in major harm</a:t>
            </a:r>
          </a:p>
          <a:p>
            <a:pPr marL="342900" indent="-342900"/>
            <a:r>
              <a:rPr lang="en-GB" sz="2800" dirty="0">
                <a:solidFill>
                  <a:schemeClr val="accent1"/>
                </a:solidFill>
              </a:rPr>
              <a:t>Completed a concise RCA** on our Datix system for other falls resulting in harm</a:t>
            </a:r>
          </a:p>
          <a:p>
            <a:pPr marL="342900" indent="-342900"/>
            <a:r>
              <a:rPr lang="en-GB" sz="2800" dirty="0">
                <a:solidFill>
                  <a:schemeClr val="accent1"/>
                </a:solidFill>
              </a:rPr>
              <a:t>Added narrative to all green (no harm) falls incidents on Datix</a:t>
            </a:r>
          </a:p>
          <a:p>
            <a:pPr marL="342900" indent="-342900"/>
            <a:endParaRPr lang="en-GB" sz="2800" dirty="0">
              <a:solidFill>
                <a:schemeClr val="accent1"/>
              </a:solidFill>
            </a:endParaRPr>
          </a:p>
          <a:p>
            <a:pPr lvl="0">
              <a:buNone/>
            </a:pPr>
            <a:r>
              <a:rPr lang="en-GB" sz="2800" dirty="0">
                <a:solidFill>
                  <a:schemeClr val="accent1"/>
                </a:solidFill>
              </a:rPr>
              <a:t>Also </a:t>
            </a:r>
          </a:p>
          <a:p>
            <a:pPr marL="342900" indent="-342900"/>
            <a:r>
              <a:rPr lang="en-GB" sz="2800" dirty="0">
                <a:solidFill>
                  <a:schemeClr val="accent1"/>
                </a:solidFill>
              </a:rPr>
              <a:t>Participated in the National Audit of Inpatient Falls</a:t>
            </a:r>
          </a:p>
          <a:p>
            <a:pPr marL="342900" indent="-342900"/>
            <a:r>
              <a:rPr lang="en-GB" sz="2800" dirty="0">
                <a:solidFill>
                  <a:schemeClr val="accent1"/>
                </a:solidFill>
              </a:rPr>
              <a:t>Produced monthly data on falls parameters from our electronic patient record (e-Care)</a:t>
            </a:r>
          </a:p>
          <a:p>
            <a:pPr marL="342900" indent="-342900"/>
            <a:r>
              <a:rPr lang="en-GB" sz="2800" dirty="0">
                <a:solidFill>
                  <a:schemeClr val="accent1"/>
                </a:solidFill>
              </a:rPr>
              <a:t>Reported monthly falls data (absolute numbers and per 1,000 bed days) to the Trust board</a:t>
            </a:r>
          </a:p>
        </p:txBody>
      </p:sp>
    </p:spTree>
    <p:extLst>
      <p:ext uri="{BB962C8B-B14F-4D97-AF65-F5344CB8AC3E}">
        <p14:creationId xmlns:p14="http://schemas.microsoft.com/office/powerpoint/2010/main" val="402954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8FB5705C-D5B6-498E-8422-90711234B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4A5DF4FD-E9E2-412A-809E-3B1BC864F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622300" y="139702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58D60B-FC22-4901-9779-BEA3713DCF2B}"/>
              </a:ext>
            </a:extLst>
          </p:cNvPr>
          <p:cNvSpPr txBox="1"/>
          <p:nvPr/>
        </p:nvSpPr>
        <p:spPr>
          <a:xfrm>
            <a:off x="4824154" y="276520"/>
            <a:ext cx="2123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Hot Debrief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491EA5-1669-4F88-BAA0-09DC6C214AD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18" y="6146798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36B0E8-EE53-4E31-9A03-12F03C7491A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198055-CF3B-4E66-98E8-25A68A6FAF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834" t="20004" r="15243" b="8090"/>
          <a:stretch/>
        </p:blipFill>
        <p:spPr>
          <a:xfrm>
            <a:off x="1686756" y="1371855"/>
            <a:ext cx="9135124" cy="493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6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8FB5705C-D5B6-498E-8422-90711234B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4A5DF4FD-E9E2-412A-809E-3B1BC864F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622300" y="139702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58D60B-FC22-4901-9779-BEA3713DCF2B}"/>
              </a:ext>
            </a:extLst>
          </p:cNvPr>
          <p:cNvSpPr txBox="1"/>
          <p:nvPr/>
        </p:nvSpPr>
        <p:spPr>
          <a:xfrm>
            <a:off x="4824154" y="276520"/>
            <a:ext cx="2123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Hot Debrief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491EA5-1669-4F88-BAA0-09DC6C214AD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18" y="6146798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36B0E8-EE53-4E31-9A03-12F03C7491A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6756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Clr>
                <a:srgbClr val="0070C0"/>
              </a:buClr>
            </a:pPr>
            <a:r>
              <a:rPr lang="en-GB" dirty="0">
                <a:solidFill>
                  <a:schemeClr val="accent1"/>
                </a:solidFill>
              </a:rPr>
              <a:t>To ensure the patient and those involved in the patient’s care are given the opportunity to provide their account of the fall.</a:t>
            </a:r>
          </a:p>
          <a:p>
            <a:pPr>
              <a:buClr>
                <a:srgbClr val="0070C0"/>
              </a:buClr>
            </a:pPr>
            <a:endParaRPr lang="en-GB" dirty="0">
              <a:solidFill>
                <a:schemeClr val="accent1"/>
              </a:solidFill>
            </a:endParaRPr>
          </a:p>
          <a:p>
            <a:pPr>
              <a:buClr>
                <a:srgbClr val="0070C0"/>
              </a:buClr>
            </a:pPr>
            <a:r>
              <a:rPr lang="en-GB" dirty="0">
                <a:solidFill>
                  <a:schemeClr val="accent1"/>
                </a:solidFill>
              </a:rPr>
              <a:t>To collect the information about the circumstances surrounding the fall to inform the after-action review.</a:t>
            </a:r>
          </a:p>
          <a:p>
            <a:pPr>
              <a:buClr>
                <a:srgbClr val="0070C0"/>
              </a:buClr>
            </a:pPr>
            <a:endParaRPr lang="en-GB" dirty="0">
              <a:solidFill>
                <a:schemeClr val="accent1"/>
              </a:solidFill>
            </a:endParaRPr>
          </a:p>
          <a:p>
            <a:pPr>
              <a:buClr>
                <a:srgbClr val="0070C0"/>
              </a:buClr>
            </a:pPr>
            <a:r>
              <a:rPr lang="en-GB" dirty="0">
                <a:solidFill>
                  <a:schemeClr val="accent1"/>
                </a:solidFill>
              </a:rPr>
              <a:t>To improve record  keeping relating to the fall</a:t>
            </a:r>
          </a:p>
          <a:p>
            <a:pPr>
              <a:buClr>
                <a:srgbClr val="0070C0"/>
              </a:buClr>
            </a:pPr>
            <a:endParaRPr lang="en-GB" dirty="0">
              <a:solidFill>
                <a:schemeClr val="accent1"/>
              </a:solidFill>
            </a:endParaRPr>
          </a:p>
          <a:p>
            <a:pPr>
              <a:buClr>
                <a:srgbClr val="0070C0"/>
              </a:buClr>
            </a:pPr>
            <a:r>
              <a:rPr lang="en-GB" dirty="0">
                <a:solidFill>
                  <a:schemeClr val="accent1"/>
                </a:solidFill>
              </a:rPr>
              <a:t>To support data collection for the National Audit of inpatient Falls for falls that lead to hip fracture (NAIF)</a:t>
            </a:r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6596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8FB5705C-D5B6-498E-8422-90711234B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4A5DF4FD-E9E2-412A-809E-3B1BC864F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622300" y="139702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58D60B-FC22-4901-9779-BEA3713DCF2B}"/>
              </a:ext>
            </a:extLst>
          </p:cNvPr>
          <p:cNvSpPr txBox="1"/>
          <p:nvPr/>
        </p:nvSpPr>
        <p:spPr>
          <a:xfrm>
            <a:off x="4145696" y="276520"/>
            <a:ext cx="3480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After Action Review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491EA5-1669-4F88-BAA0-09DC6C214AD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18" y="6146798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36B0E8-EE53-4E31-9A03-12F03C7491A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94C5CA4D-BF69-4A1D-9092-72CE45ED7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14093" t="20475" r="15723" b="7506"/>
          <a:stretch/>
        </p:blipFill>
        <p:spPr>
          <a:xfrm>
            <a:off x="1340527" y="1473694"/>
            <a:ext cx="9130221" cy="431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5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8FB5705C-D5B6-498E-8422-90711234B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4A5DF4FD-E9E2-412A-809E-3B1BC864F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622300" y="139702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58D60B-FC22-4901-9779-BEA3713DCF2B}"/>
              </a:ext>
            </a:extLst>
          </p:cNvPr>
          <p:cNvSpPr txBox="1"/>
          <p:nvPr/>
        </p:nvSpPr>
        <p:spPr>
          <a:xfrm>
            <a:off x="4145696" y="276520"/>
            <a:ext cx="3480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After Action Review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491EA5-1669-4F88-BAA0-09DC6C214AD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18" y="6146798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36B0E8-EE53-4E31-9A03-12F03C7491A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507" y="140202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70C0"/>
              </a:buClr>
            </a:pPr>
            <a:r>
              <a:rPr lang="en-GB" sz="3000" dirty="0">
                <a:solidFill>
                  <a:schemeClr val="accent1"/>
                </a:solidFill>
              </a:rPr>
              <a:t>For the multi-disciplinary team to participate in open discussion about the circumstances leading to and the management of the fall.</a:t>
            </a:r>
          </a:p>
          <a:p>
            <a:pPr>
              <a:buClr>
                <a:srgbClr val="0070C0"/>
              </a:buClr>
            </a:pPr>
            <a:endParaRPr lang="en-GB" sz="3000" dirty="0">
              <a:solidFill>
                <a:schemeClr val="accent1"/>
              </a:solidFill>
            </a:endParaRPr>
          </a:p>
          <a:p>
            <a:pPr>
              <a:buClr>
                <a:srgbClr val="0070C0"/>
              </a:buClr>
            </a:pPr>
            <a:r>
              <a:rPr lang="en-GB" sz="3000" dirty="0">
                <a:solidFill>
                  <a:schemeClr val="accent1"/>
                </a:solidFill>
              </a:rPr>
              <a:t>To develop insights into how patient safety might be improved as a result of the discussion.</a:t>
            </a:r>
          </a:p>
          <a:p>
            <a:pPr>
              <a:buClr>
                <a:srgbClr val="0070C0"/>
              </a:buClr>
            </a:pPr>
            <a:endParaRPr lang="en-GB" sz="3000" dirty="0">
              <a:solidFill>
                <a:schemeClr val="accent1"/>
              </a:solidFill>
            </a:endParaRPr>
          </a:p>
          <a:p>
            <a:pPr>
              <a:buClr>
                <a:srgbClr val="0070C0"/>
              </a:buClr>
            </a:pPr>
            <a:r>
              <a:rPr lang="en-GB" sz="3000" dirty="0">
                <a:solidFill>
                  <a:schemeClr val="accent1"/>
                </a:solidFill>
              </a:rPr>
              <a:t>To share the outcome of discussions more widely to allow others within the organisation to benefit from the insights.</a:t>
            </a:r>
          </a:p>
          <a:p>
            <a:pPr>
              <a:buClr>
                <a:srgbClr val="0070C0"/>
              </a:buClr>
            </a:pPr>
            <a:endParaRPr lang="en-GB" sz="3000" dirty="0">
              <a:solidFill>
                <a:schemeClr val="accent1"/>
              </a:solidFill>
            </a:endParaRPr>
          </a:p>
          <a:p>
            <a:pPr>
              <a:buClr>
                <a:srgbClr val="0070C0"/>
              </a:buClr>
            </a:pPr>
            <a:r>
              <a:rPr lang="en-GB" sz="3000" dirty="0">
                <a:solidFill>
                  <a:schemeClr val="accent1"/>
                </a:solidFill>
              </a:rPr>
              <a:t>To be used to identify patterns that might require further investigation and provide an information base to support a PSII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00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8FB5705C-D5B6-498E-8422-90711234B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4A5DF4FD-E9E2-412A-809E-3B1BC864F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622300" y="139702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58D60B-FC22-4901-9779-BEA3713DCF2B}"/>
              </a:ext>
            </a:extLst>
          </p:cNvPr>
          <p:cNvSpPr txBox="1"/>
          <p:nvPr/>
        </p:nvSpPr>
        <p:spPr>
          <a:xfrm>
            <a:off x="-84774" y="276489"/>
            <a:ext cx="5985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	Investigation Findings Letter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491EA5-1669-4F88-BAA0-09DC6C214AD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18" y="6146798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36B0E8-EE53-4E31-9A03-12F03C7491A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8354D0D-AE08-4FFC-8DC1-542DD0809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728" y="-219607"/>
            <a:ext cx="3932237" cy="4418749"/>
          </a:xfrm>
        </p:spPr>
        <p:txBody>
          <a:bodyPr/>
          <a:lstStyle/>
          <a:p>
            <a:r>
              <a:rPr lang="en-GB" sz="28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What happened?</a:t>
            </a:r>
            <a:br>
              <a:rPr lang="en-GB" sz="28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r>
              <a:rPr lang="en-GB" sz="28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How did it happen?</a:t>
            </a:r>
            <a:br>
              <a:rPr lang="en-GB" sz="28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r>
              <a:rPr lang="en-GB" sz="28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How are we going to change?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9DA9CF-1A5B-4C20-9500-9A2C0976621B}"/>
              </a:ext>
            </a:extLst>
          </p:cNvPr>
          <p:cNvSpPr/>
          <p:nvPr/>
        </p:nvSpPr>
        <p:spPr>
          <a:xfrm>
            <a:off x="6871317" y="936559"/>
            <a:ext cx="159798" cy="720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51E6F64-E0F2-4651-8D5C-66E0131CA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7469" y="-123478"/>
            <a:ext cx="8473302" cy="27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C3FDFF8E-4881-4BA9-AFD5-35AD5DEE6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2" t="23636" r="38577" b="13492"/>
          <a:stretch>
            <a:fillRect/>
          </a:stretch>
        </p:blipFill>
        <p:spPr bwMode="auto">
          <a:xfrm>
            <a:off x="5900468" y="1641978"/>
            <a:ext cx="3657600" cy="4418749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38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8FB5705C-D5B6-498E-8422-90711234B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4A5DF4FD-E9E2-412A-809E-3B1BC864F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622300" y="139702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58D60B-FC22-4901-9779-BEA3713DCF2B}"/>
              </a:ext>
            </a:extLst>
          </p:cNvPr>
          <p:cNvSpPr txBox="1"/>
          <p:nvPr/>
        </p:nvSpPr>
        <p:spPr>
          <a:xfrm>
            <a:off x="-84774" y="276489"/>
            <a:ext cx="8564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	Patient Safety Review Template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491EA5-1669-4F88-BAA0-09DC6C214AD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18" y="6146798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36B0E8-EE53-4E31-9A03-12F03C7491A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8354D0D-AE08-4FFC-8DC1-542DD0809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728" y="-219607"/>
            <a:ext cx="3932237" cy="4418749"/>
          </a:xfrm>
        </p:spPr>
        <p:txBody>
          <a:bodyPr/>
          <a:lstStyle/>
          <a:p>
            <a:r>
              <a:rPr lang="en-GB" sz="28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What happened?</a:t>
            </a:r>
            <a:br>
              <a:rPr lang="en-GB" sz="28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r>
              <a:rPr lang="en-GB" sz="28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How did it happen?</a:t>
            </a:r>
            <a:br>
              <a:rPr lang="en-GB" sz="28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r>
              <a:rPr lang="en-GB" sz="28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Findings</a:t>
            </a:r>
            <a:br>
              <a:rPr lang="en-GB" sz="28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r>
              <a:rPr lang="en-GB" sz="28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Actions and Recommendations</a:t>
            </a:r>
            <a:br>
              <a:rPr lang="en-GB" sz="28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endParaRPr lang="en-GB" sz="28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9DA9CF-1A5B-4C20-9500-9A2C0976621B}"/>
              </a:ext>
            </a:extLst>
          </p:cNvPr>
          <p:cNvSpPr/>
          <p:nvPr/>
        </p:nvSpPr>
        <p:spPr>
          <a:xfrm>
            <a:off x="6871317" y="936559"/>
            <a:ext cx="159798" cy="720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51E6F64-E0F2-4651-8D5C-66E0131CA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7469" y="-123478"/>
            <a:ext cx="8473302" cy="27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00D9D-BBCC-4CE9-B83B-1B647DA84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0252" y="1484442"/>
            <a:ext cx="3248746" cy="454140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103C63-B356-42A6-B4CE-FF729486C9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0185" y="2945958"/>
            <a:ext cx="3595366" cy="176025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96449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ADD93-956B-49D4-83B2-AC2022C96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484" y="2065271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Gaining insight from inpatient falls</a:t>
            </a:r>
          </a:p>
          <a:p>
            <a:r>
              <a:rPr lang="en-GB" dirty="0">
                <a:solidFill>
                  <a:schemeClr val="accent1"/>
                </a:solidFill>
              </a:rPr>
              <a:t>Reporting and investigation of inpatient falls – changes with the introduction of PSIRF</a:t>
            </a:r>
          </a:p>
          <a:p>
            <a:r>
              <a:rPr lang="en-GB" dirty="0">
                <a:solidFill>
                  <a:schemeClr val="accent1"/>
                </a:solidFill>
              </a:rPr>
              <a:t>Participation in the national audit of inpatient falls at a local level</a:t>
            </a:r>
          </a:p>
          <a:p>
            <a:r>
              <a:rPr lang="en-GB" dirty="0">
                <a:solidFill>
                  <a:schemeClr val="accent1"/>
                </a:solidFill>
              </a:rPr>
              <a:t>Falls investigation: learning from falls</a:t>
            </a:r>
          </a:p>
          <a:p>
            <a:r>
              <a:rPr lang="en-GB" dirty="0">
                <a:solidFill>
                  <a:schemeClr val="accent1"/>
                </a:solidFill>
              </a:rPr>
              <a:t>Implementation of safety improvement practice: our experience as a PSIRF pilot site</a:t>
            </a:r>
          </a:p>
          <a:p>
            <a:pPr marL="0" indent="0">
              <a:buNone/>
            </a:pPr>
            <a:endParaRPr lang="en-GB" dirty="0"/>
          </a:p>
          <a:p>
            <a:pPr marL="342900" indent="-342900"/>
            <a:endParaRPr lang="en-GB" sz="3200" dirty="0">
              <a:solidFill>
                <a:schemeClr val="accent1"/>
              </a:solidFill>
            </a:endParaRPr>
          </a:p>
          <a:p>
            <a:endParaRPr lang="en-GB" sz="3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4BEE5E-EF85-4026-B5F8-D4AD75E252D8}"/>
              </a:ext>
            </a:extLst>
          </p:cNvPr>
          <p:cNvGrpSpPr/>
          <p:nvPr/>
        </p:nvGrpSpPr>
        <p:grpSpPr>
          <a:xfrm>
            <a:off x="386282" y="155641"/>
            <a:ext cx="11488217" cy="1076262"/>
            <a:chOff x="193324" y="796070"/>
            <a:chExt cx="8631243" cy="1028012"/>
          </a:xfrm>
        </p:grpSpPr>
        <p:pic>
          <p:nvPicPr>
            <p:cNvPr id="7" name="Picture 2" descr="C:\Users\libuck\Desktop\Powerpoint-1 copy.jpg">
              <a:extLst>
                <a:ext uri="{FF2B5EF4-FFF2-40B4-BE49-F238E27FC236}">
                  <a16:creationId xmlns:a16="http://schemas.microsoft.com/office/drawing/2014/main" id="{E682932D-66FE-4B41-BD54-6814E62B9D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23" r="97343" b="32847"/>
            <a:stretch/>
          </p:blipFill>
          <p:spPr bwMode="auto">
            <a:xfrm>
              <a:off x="193324" y="796070"/>
              <a:ext cx="339532" cy="1028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libuck\Desktop\Powerpoint-1 copy.jpg">
              <a:extLst>
                <a:ext uri="{FF2B5EF4-FFF2-40B4-BE49-F238E27FC236}">
                  <a16:creationId xmlns:a16="http://schemas.microsoft.com/office/drawing/2014/main" id="{7BD56F61-6004-48AC-971A-F5B9040FA1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74" t="17533" b="36910"/>
            <a:stretch/>
          </p:blipFill>
          <p:spPr bwMode="auto">
            <a:xfrm>
              <a:off x="525556" y="796070"/>
              <a:ext cx="8299011" cy="1028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84454B6-C819-49C8-B079-8BFD16F949BE}"/>
              </a:ext>
            </a:extLst>
          </p:cNvPr>
          <p:cNvSpPr txBox="1"/>
          <p:nvPr/>
        </p:nvSpPr>
        <p:spPr>
          <a:xfrm>
            <a:off x="4786529" y="379577"/>
            <a:ext cx="6083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Objectives 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E2F046-A64B-4124-8499-7ABD13007F2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130859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652CE3-0DE1-46AF-ABCF-C7B8D2D9BD8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384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8FB5705C-D5B6-498E-8422-90711234B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4A5DF4FD-E9E2-412A-809E-3B1BC864F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622300" y="139702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58D60B-FC22-4901-9779-BEA3713DCF2B}"/>
              </a:ext>
            </a:extLst>
          </p:cNvPr>
          <p:cNvSpPr txBox="1"/>
          <p:nvPr/>
        </p:nvSpPr>
        <p:spPr>
          <a:xfrm>
            <a:off x="887507" y="276489"/>
            <a:ext cx="2926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	Safety Bulletins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491EA5-1669-4F88-BAA0-09DC6C214AD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18" y="6146798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36B0E8-EE53-4E31-9A03-12F03C7491A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507" y="140202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04F225-B79F-4BEB-B33A-EF033CC8D9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015" t="23301" r="32427" b="13547"/>
          <a:stretch/>
        </p:blipFill>
        <p:spPr>
          <a:xfrm>
            <a:off x="4900162" y="353911"/>
            <a:ext cx="4335297" cy="602561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59DA9CF-1A5B-4C20-9500-9A2C0976621B}"/>
              </a:ext>
            </a:extLst>
          </p:cNvPr>
          <p:cNvSpPr/>
          <p:nvPr/>
        </p:nvSpPr>
        <p:spPr>
          <a:xfrm>
            <a:off x="6871317" y="936559"/>
            <a:ext cx="159798" cy="720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B1F9A3-FB5B-41C6-8AE7-ABBF95CFB6DD}"/>
              </a:ext>
            </a:extLst>
          </p:cNvPr>
          <p:cNvSpPr/>
          <p:nvPr/>
        </p:nvSpPr>
        <p:spPr>
          <a:xfrm>
            <a:off x="5308847" y="763480"/>
            <a:ext cx="787153" cy="9778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1C5153-D7F8-4840-9F62-87CFAEB08F79}"/>
              </a:ext>
            </a:extLst>
          </p:cNvPr>
          <p:cNvSpPr/>
          <p:nvPr/>
        </p:nvSpPr>
        <p:spPr>
          <a:xfrm>
            <a:off x="5308847" y="763480"/>
            <a:ext cx="787153" cy="245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9ECE3B-F20D-484F-BF3E-6CDA04BFC005}"/>
              </a:ext>
            </a:extLst>
          </p:cNvPr>
          <p:cNvSpPr/>
          <p:nvPr/>
        </p:nvSpPr>
        <p:spPr>
          <a:xfrm>
            <a:off x="6809173" y="763480"/>
            <a:ext cx="461639" cy="97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14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8FB5705C-D5B6-498E-8422-90711234B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4A5DF4FD-E9E2-412A-809E-3B1BC864F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622300" y="139702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58D60B-FC22-4901-9779-BEA3713DCF2B}"/>
              </a:ext>
            </a:extLst>
          </p:cNvPr>
          <p:cNvSpPr txBox="1"/>
          <p:nvPr/>
        </p:nvSpPr>
        <p:spPr>
          <a:xfrm>
            <a:off x="3095609" y="276520"/>
            <a:ext cx="5581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	Evaluation – Local and National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491EA5-1669-4F88-BAA0-09DC6C214AD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18" y="6146798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36B0E8-EE53-4E31-9A03-12F03C7491A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507" y="140202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</a:t>
            </a:r>
          </a:p>
          <a:p>
            <a:pPr lvl="1"/>
            <a:r>
              <a:rPr lang="en-GB" sz="2800" dirty="0">
                <a:solidFill>
                  <a:schemeClr val="accent1"/>
                </a:solidFill>
              </a:rPr>
              <a:t>Earlier identification of learning outcomes</a:t>
            </a:r>
          </a:p>
          <a:p>
            <a:pPr lvl="1"/>
            <a:r>
              <a:rPr lang="en-GB" sz="2800" dirty="0">
                <a:solidFill>
                  <a:schemeClr val="accent1"/>
                </a:solidFill>
              </a:rPr>
              <a:t>Earlier identification of themes across falls and therefore improvement plans to address these</a:t>
            </a:r>
          </a:p>
          <a:p>
            <a:pPr lvl="1"/>
            <a:r>
              <a:rPr lang="en-GB" sz="2800" dirty="0">
                <a:solidFill>
                  <a:schemeClr val="accent1"/>
                </a:solidFill>
              </a:rPr>
              <a:t>Opportunity for MDT involvement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</a:t>
            </a:r>
          </a:p>
          <a:p>
            <a:pPr lvl="1"/>
            <a:r>
              <a:rPr lang="en-GB" sz="2800" dirty="0">
                <a:solidFill>
                  <a:schemeClr val="accent1"/>
                </a:solidFill>
              </a:rPr>
              <a:t>Participated in national evaluation</a:t>
            </a:r>
          </a:p>
          <a:p>
            <a:pPr lvl="1"/>
            <a:r>
              <a:rPr lang="en-GB" sz="2800" dirty="0">
                <a:solidFill>
                  <a:schemeClr val="accent1"/>
                </a:solidFill>
              </a:rPr>
              <a:t>Awaiting results</a:t>
            </a:r>
          </a:p>
        </p:txBody>
      </p:sp>
    </p:spTree>
    <p:extLst>
      <p:ext uri="{BB962C8B-B14F-4D97-AF65-F5344CB8AC3E}">
        <p14:creationId xmlns:p14="http://schemas.microsoft.com/office/powerpoint/2010/main" val="196160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EFCF2914-35E9-4881-B211-4B4077444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572992" y="139701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8A99F139-631F-48BB-9320-927D565D67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6D6297-92C6-4BB2-BAEC-F20DC86A6984}"/>
              </a:ext>
            </a:extLst>
          </p:cNvPr>
          <p:cNvSpPr txBox="1"/>
          <p:nvPr/>
        </p:nvSpPr>
        <p:spPr>
          <a:xfrm>
            <a:off x="711200" y="311705"/>
            <a:ext cx="9818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Learning from the national audit of inpatient falls at a local level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9C90A8-105E-4B0D-A04D-2F77A65044A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813" y="6130882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F66195-8422-4CC5-A8A5-F94887BD210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A44D05-6578-4B6B-98A9-0FA1955DE4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6857" y="1383804"/>
            <a:ext cx="6792824" cy="478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9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EFCF2914-35E9-4881-B211-4B4077444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572992" y="139701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8A99F139-631F-48BB-9320-927D565D67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6D6297-92C6-4BB2-BAEC-F20DC86A6984}"/>
              </a:ext>
            </a:extLst>
          </p:cNvPr>
          <p:cNvSpPr txBox="1"/>
          <p:nvPr/>
        </p:nvSpPr>
        <p:spPr>
          <a:xfrm>
            <a:off x="711200" y="311705"/>
            <a:ext cx="9818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Learning from the national audit of inpatient falls at a local level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9C90A8-105E-4B0D-A04D-2F77A65044A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813" y="6130882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F66195-8422-4CC5-A8A5-F94887BD210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C26048-6835-496B-BAB5-590A7AA61A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9760" y="1911907"/>
            <a:ext cx="82296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1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EFCF2914-35E9-4881-B211-4B4077444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572992" y="139701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8A99F139-631F-48BB-9320-927D565D67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9C90A8-105E-4B0D-A04D-2F77A65044A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813" y="6130882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F66195-8422-4CC5-A8A5-F94887BD210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11E215-4456-4D54-9A2E-B83347347E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341" y="1316302"/>
            <a:ext cx="2755631" cy="18167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77298F-6964-4B74-BD59-53B3B69CEC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06130"/>
            <a:ext cx="2438000" cy="31330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37EE87-5229-4425-B56F-0DC906D4A2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3177" y="4599275"/>
            <a:ext cx="8085771" cy="8668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A55C6C-379A-4481-BD44-F88AAA91311C}"/>
              </a:ext>
            </a:extLst>
          </p:cNvPr>
          <p:cNvSpPr txBox="1"/>
          <p:nvPr/>
        </p:nvSpPr>
        <p:spPr>
          <a:xfrm>
            <a:off x="3302001" y="1316302"/>
            <a:ext cx="84936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</a:rPr>
              <a:t>Documentation- not always clearly stated that patient checked for injury prior to being moved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</a:rPr>
              <a:t>Changed the post fall documentation to support this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</a:rPr>
              <a:t>Education and training to staff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</a:rPr>
              <a:t>Falls to be included within staff induction</a:t>
            </a:r>
          </a:p>
        </p:txBody>
      </p:sp>
    </p:spTree>
    <p:extLst>
      <p:ext uri="{BB962C8B-B14F-4D97-AF65-F5344CB8AC3E}">
        <p14:creationId xmlns:p14="http://schemas.microsoft.com/office/powerpoint/2010/main" val="183817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06DC57-3AAF-4517-A246-D83BC4B88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332" y="1061049"/>
            <a:ext cx="4347714" cy="51968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7B2169-644C-4C84-A242-34B52D1A3F9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C7768A-2AB4-4BBF-9618-826D9AC3E46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595" y="5978106"/>
            <a:ext cx="2366617" cy="634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libuck\Desktop\Powerpoint-1 copy.jpg">
            <a:extLst>
              <a:ext uri="{FF2B5EF4-FFF2-40B4-BE49-F238E27FC236}">
                <a16:creationId xmlns:a16="http://schemas.microsoft.com/office/drawing/2014/main" id="{1A95EA72-A895-44C5-83F2-A098BCB2D4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715992" y="139701"/>
            <a:ext cx="11240219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libuck\Desktop\Powerpoint-1 copy.jpg">
            <a:extLst>
              <a:ext uri="{FF2B5EF4-FFF2-40B4-BE49-F238E27FC236}">
                <a16:creationId xmlns:a16="http://schemas.microsoft.com/office/drawing/2014/main" id="{E5CCE58E-058E-422C-8BFC-F49821C246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545610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39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EFCF2914-35E9-4881-B211-4B4077444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572992" y="154834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8A99F139-631F-48BB-9320-927D565D67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9C90A8-105E-4B0D-A04D-2F77A65044A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813" y="6130882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F66195-8422-4CC5-A8A5-F94887BD210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C26048-6835-496B-BAB5-590A7AA61A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148" t="25452" r="34378" b="5218"/>
          <a:stretch/>
        </p:blipFill>
        <p:spPr>
          <a:xfrm>
            <a:off x="396341" y="1316302"/>
            <a:ext cx="2648309" cy="19150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886656-15A1-43D3-9759-3989B3640B3E}"/>
              </a:ext>
            </a:extLst>
          </p:cNvPr>
          <p:cNvSpPr txBox="1"/>
          <p:nvPr/>
        </p:nvSpPr>
        <p:spPr>
          <a:xfrm>
            <a:off x="3157267" y="1376288"/>
            <a:ext cx="863839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</a:rPr>
              <a:t>Hoverjack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</a:rPr>
              <a:t>Assessment of injuries prior to moving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</a:rPr>
              <a:t>Purchasing of additional scoops so more accessible and visible to ward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</a:rPr>
              <a:t>Education and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</a:rPr>
              <a:t>QI project focusing on manual handling method to move patient from the floor</a:t>
            </a:r>
          </a:p>
        </p:txBody>
      </p:sp>
    </p:spTree>
    <p:extLst>
      <p:ext uri="{BB962C8B-B14F-4D97-AF65-F5344CB8AC3E}">
        <p14:creationId xmlns:p14="http://schemas.microsoft.com/office/powerpoint/2010/main" val="220285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EFCF2914-35E9-4881-B211-4B4077444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170382" y="139701"/>
            <a:ext cx="1144862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8A99F139-631F-48BB-9320-927D565D67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9C90A8-105E-4B0D-A04D-2F77A65044A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813" y="6130882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F66195-8422-4CC5-A8A5-F94887BD210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C26048-6835-496B-BAB5-590A7AA61A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6637" t="27638" r="3734" b="12714"/>
          <a:stretch/>
        </p:blipFill>
        <p:spPr>
          <a:xfrm>
            <a:off x="622300" y="1492370"/>
            <a:ext cx="2438400" cy="16476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A17F07-6CEE-46F0-BE01-557C2758DF3E}"/>
              </a:ext>
            </a:extLst>
          </p:cNvPr>
          <p:cNvSpPr txBox="1"/>
          <p:nvPr/>
        </p:nvSpPr>
        <p:spPr>
          <a:xfrm>
            <a:off x="3838755" y="1733909"/>
            <a:ext cx="723326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</a:rPr>
              <a:t>Electronic documentation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</a:rPr>
              <a:t>Not recorded time patient was assessed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</a:rPr>
              <a:t>Review of the medical post fall 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31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81C3A-CF58-4F9F-8FEE-BD6E29C8F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i="1" dirty="0">
                <a:solidFill>
                  <a:schemeClr val="accent1"/>
                </a:solidFill>
              </a:rPr>
              <a:t>   </a:t>
            </a:r>
          </a:p>
        </p:txBody>
      </p:sp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DC1F781C-CBD5-4583-9ACD-1EBC35F510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371285" y="2921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9DD6E1A3-E5C2-4940-B3CD-5869E95211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823203" y="274984"/>
            <a:ext cx="10997512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28C73E-2EE6-4F5F-9FF4-33817963DB0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078599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5DE78E-EC62-4A24-BB50-E45B823CF99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1735"/>
            <a:ext cx="121920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8BA082-94F9-49AD-9CF1-3503DD2F22B4}"/>
              </a:ext>
            </a:extLst>
          </p:cNvPr>
          <p:cNvSpPr txBox="1"/>
          <p:nvPr/>
        </p:nvSpPr>
        <p:spPr>
          <a:xfrm>
            <a:off x="1088329" y="398142"/>
            <a:ext cx="10280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Using Life QI to map falls improvement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48C819-BB13-4C8F-B085-56DA3908C4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111" t="52686" r="31044" b="10550"/>
          <a:stretch/>
        </p:blipFill>
        <p:spPr>
          <a:xfrm>
            <a:off x="10090401" y="1241460"/>
            <a:ext cx="1764797" cy="15824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B2D368-165B-4D59-97B6-84ED0C87D7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244" y="1165210"/>
            <a:ext cx="6446075" cy="479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5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17457-4C4D-4415-8283-765D926B6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1042598"/>
            <a:ext cx="10515600" cy="5193101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r>
              <a:rPr lang="en-GB" dirty="0">
                <a:solidFill>
                  <a:schemeClr val="accent1"/>
                </a:solidFill>
              </a:rPr>
              <a:t>Escalated at safety huddle to matron of the area</a:t>
            </a:r>
          </a:p>
          <a:p>
            <a:r>
              <a:rPr lang="en-GB" dirty="0">
                <a:solidFill>
                  <a:schemeClr val="accent1"/>
                </a:solidFill>
              </a:rPr>
              <a:t>Ensuring all falls prevention strategies are in place</a:t>
            </a:r>
          </a:p>
          <a:p>
            <a:r>
              <a:rPr lang="en-GB" dirty="0">
                <a:solidFill>
                  <a:schemeClr val="accent1"/>
                </a:solidFill>
              </a:rPr>
              <a:t>Communication within the MDT to ensure frequent fallers identified</a:t>
            </a:r>
          </a:p>
          <a:p>
            <a:r>
              <a:rPr lang="en-GB" dirty="0">
                <a:solidFill>
                  <a:schemeClr val="accent1"/>
                </a:solidFill>
              </a:rPr>
              <a:t>Timely patient and environmental safety reviews  </a:t>
            </a:r>
          </a:p>
          <a:p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788E5FED-DEB8-45AE-AB11-26546AF96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622300" y="139702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490FBA6D-B8AA-4A7D-8613-D17480B45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0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319A79-A344-4703-B0C6-85A828FABE18}"/>
              </a:ext>
            </a:extLst>
          </p:cNvPr>
          <p:cNvSpPr txBox="1"/>
          <p:nvPr/>
        </p:nvSpPr>
        <p:spPr>
          <a:xfrm>
            <a:off x="4130237" y="245742"/>
            <a:ext cx="4614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Examples Frequent Fallers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C00C7F-CB79-48B9-8DA7-E8111F6E59A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107967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0AC80-49C9-4D6C-BE81-A500BBD8B1C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1735"/>
            <a:ext cx="1219200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519320-8C57-4C81-BCB2-928651AB33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69" t="21179" r="32962" b="40331"/>
          <a:stretch/>
        </p:blipFill>
        <p:spPr>
          <a:xfrm>
            <a:off x="8745026" y="1042597"/>
            <a:ext cx="1951729" cy="193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2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C9018-EE4C-416D-8CFE-2F7898D4C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253330"/>
            <a:ext cx="10515600" cy="4639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December 2022 data</a:t>
            </a:r>
          </a:p>
          <a:p>
            <a:pPr marL="342900" indent="-342900"/>
            <a:r>
              <a:rPr lang="en-GB" dirty="0">
                <a:solidFill>
                  <a:schemeClr val="accent1"/>
                </a:solidFill>
              </a:rPr>
              <a:t>Total trust falls figure – </a:t>
            </a:r>
            <a:r>
              <a:rPr lang="en-GB" b="1" dirty="0">
                <a:solidFill>
                  <a:schemeClr val="accent1"/>
                </a:solidFill>
              </a:rPr>
              <a:t>113 </a:t>
            </a:r>
          </a:p>
          <a:p>
            <a:pPr marL="342900" indent="-342900"/>
            <a:r>
              <a:rPr lang="en-GB" dirty="0">
                <a:solidFill>
                  <a:schemeClr val="accent1"/>
                </a:solidFill>
              </a:rPr>
              <a:t>Of these </a:t>
            </a:r>
            <a:r>
              <a:rPr lang="en-GB" b="1" dirty="0">
                <a:solidFill>
                  <a:schemeClr val="accent1"/>
                </a:solidFill>
              </a:rPr>
              <a:t>113</a:t>
            </a:r>
            <a:r>
              <a:rPr lang="en-GB" dirty="0">
                <a:solidFill>
                  <a:schemeClr val="accent1"/>
                </a:solidFill>
              </a:rPr>
              <a:t> falls   102 occurred  in acute beds and  11 occurring in community beds</a:t>
            </a:r>
          </a:p>
          <a:p>
            <a:pPr marL="342900" indent="-342900"/>
            <a:r>
              <a:rPr lang="en-GB" b="1" dirty="0">
                <a:solidFill>
                  <a:schemeClr val="accent1"/>
                </a:solidFill>
              </a:rPr>
              <a:t>14</a:t>
            </a:r>
            <a:r>
              <a:rPr lang="en-GB" dirty="0">
                <a:solidFill>
                  <a:schemeClr val="accent1"/>
                </a:solidFill>
              </a:rPr>
              <a:t> patients were classed as frequent fallers – 12 fell twice, 1 three times and 1 six times during the reporting month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Year to date data</a:t>
            </a:r>
          </a:p>
          <a:p>
            <a:pPr marL="285750" indent="-285750"/>
            <a:r>
              <a:rPr lang="en-GB" dirty="0">
                <a:solidFill>
                  <a:schemeClr val="accent1"/>
                </a:solidFill>
              </a:rPr>
              <a:t>The average number of falls per month is 100, including acute and community beds</a:t>
            </a:r>
          </a:p>
          <a:p>
            <a:endParaRPr lang="en-GB" sz="3200" dirty="0"/>
          </a:p>
        </p:txBody>
      </p:sp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711B3EDD-CBAA-4FE7-B125-E32AF12D56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622300" y="139702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757FC983-22A4-41A5-9DF4-AAFCA8EF6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CE948B-040D-44DC-901D-5DAA5CAA5326}"/>
              </a:ext>
            </a:extLst>
          </p:cNvPr>
          <p:cNvSpPr txBox="1"/>
          <p:nvPr/>
        </p:nvSpPr>
        <p:spPr>
          <a:xfrm>
            <a:off x="3340100" y="276520"/>
            <a:ext cx="551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story - WSFT falls position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6888F8-94F1-4D0C-A2E7-D1EF59F838B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996" y="6146798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9D9F7-8B24-4AF5-AC63-90E3431B628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973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17457-4C4D-4415-8283-765D926B6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1042598"/>
            <a:ext cx="10515600" cy="5193101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788E5FED-DEB8-45AE-AB11-26546AF96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622300" y="139702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490FBA6D-B8AA-4A7D-8613-D17480B45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0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C00C7F-CB79-48B9-8DA7-E8111F6E59A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107967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0AC80-49C9-4D6C-BE81-A500BBD8B1C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1735"/>
            <a:ext cx="1219200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D35049-8690-4660-ACB9-252C2AC03DE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029" t="22912" r="24053" b="12363"/>
          <a:stretch/>
        </p:blipFill>
        <p:spPr>
          <a:xfrm>
            <a:off x="1630392" y="1144367"/>
            <a:ext cx="7543681" cy="529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3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17457-4C4D-4415-8283-765D926B6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1042598"/>
            <a:ext cx="10515600" cy="5193101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788E5FED-DEB8-45AE-AB11-26546AF96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622300" y="139702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490FBA6D-B8AA-4A7D-8613-D17480B45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0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C00C7F-CB79-48B9-8DA7-E8111F6E59A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107967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0AC80-49C9-4D6C-BE81-A500BBD8B1C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1735"/>
            <a:ext cx="121920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3120CE-5312-440B-AE72-5B4EDA69A3A0}"/>
              </a:ext>
            </a:extLst>
          </p:cNvPr>
          <p:cNvSpPr txBox="1"/>
          <p:nvPr/>
        </p:nvSpPr>
        <p:spPr>
          <a:xfrm>
            <a:off x="1168400" y="27651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PSIRF – working well so far..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74A805-9E09-42EB-B393-D84536376A37}"/>
              </a:ext>
            </a:extLst>
          </p:cNvPr>
          <p:cNvSpPr txBox="1"/>
          <p:nvPr/>
        </p:nvSpPr>
        <p:spPr>
          <a:xfrm>
            <a:off x="618935" y="907911"/>
            <a:ext cx="11046015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/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Insight 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GB" sz="2800" dirty="0">
                <a:solidFill>
                  <a:schemeClr val="accent1"/>
                </a:solidFill>
              </a:rPr>
              <a:t>Dedicated Falls lead who is able to continuously review and interpret data on a regular basis </a:t>
            </a:r>
          </a:p>
          <a:p>
            <a:pPr>
              <a:buNone/>
            </a:pPr>
            <a:r>
              <a:rPr lang="en-GB" sz="2800" dirty="0">
                <a:solidFill>
                  <a:schemeClr val="accent1"/>
                </a:solidFill>
              </a:rPr>
              <a:t>Participation in National Falls Audit</a:t>
            </a:r>
          </a:p>
          <a:p>
            <a:pPr>
              <a:buNone/>
            </a:pPr>
            <a:r>
              <a:rPr lang="en-GB" sz="2800" dirty="0">
                <a:solidFill>
                  <a:schemeClr val="accent1"/>
                </a:solidFill>
              </a:rPr>
              <a:t>Triangulate data</a:t>
            </a:r>
          </a:p>
          <a:p>
            <a:pPr marL="457200" indent="-457200"/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Involvement</a:t>
            </a:r>
          </a:p>
          <a:p>
            <a:pPr>
              <a:buNone/>
            </a:pPr>
            <a:r>
              <a:rPr lang="en-GB" sz="2800" dirty="0">
                <a:solidFill>
                  <a:schemeClr val="accent1"/>
                </a:solidFill>
              </a:rPr>
              <a:t>Daily safety huddle</a:t>
            </a:r>
            <a:endParaRPr lang="en-GB" sz="2800" b="1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GB" sz="2800" dirty="0">
                <a:solidFill>
                  <a:schemeClr val="accent1"/>
                </a:solidFill>
              </a:rPr>
              <a:t>Involve staff at the time of the fall to support through de-brief and AAR</a:t>
            </a:r>
          </a:p>
          <a:p>
            <a:pPr>
              <a:buNone/>
            </a:pPr>
            <a:r>
              <a:rPr lang="en-GB" sz="2800" dirty="0">
                <a:solidFill>
                  <a:schemeClr val="accent1"/>
                </a:solidFill>
              </a:rPr>
              <a:t>Share good practice and bad at time of fall for enriched learning</a:t>
            </a:r>
          </a:p>
          <a:p>
            <a:pPr marL="457200" indent="-457200"/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Improvement</a:t>
            </a:r>
          </a:p>
          <a:p>
            <a:pPr>
              <a:buNone/>
            </a:pPr>
            <a:r>
              <a:rPr lang="en-GB" sz="2800" dirty="0">
                <a:solidFill>
                  <a:schemeClr val="accent1"/>
                </a:solidFill>
              </a:rPr>
              <a:t>Use QI method to plan and test project work for frequent fallers and patients who have been admitted as a result of a fall  </a:t>
            </a:r>
          </a:p>
          <a:p>
            <a:pPr>
              <a:buNone/>
            </a:pPr>
            <a:r>
              <a:rPr lang="en-GB" sz="2800" dirty="0">
                <a:solidFill>
                  <a:schemeClr val="accent1"/>
                </a:solidFill>
              </a:rPr>
              <a:t>Measure again improvement plan</a:t>
            </a:r>
          </a:p>
        </p:txBody>
      </p:sp>
    </p:spTree>
    <p:extLst>
      <p:ext uri="{BB962C8B-B14F-4D97-AF65-F5344CB8AC3E}">
        <p14:creationId xmlns:p14="http://schemas.microsoft.com/office/powerpoint/2010/main" val="212285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17457-4C4D-4415-8283-765D926B6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1042598"/>
            <a:ext cx="10515600" cy="5193101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788E5FED-DEB8-45AE-AB11-26546AF96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618935" y="139700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490FBA6D-B8AA-4A7D-8613-D17480B45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0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C00C7F-CB79-48B9-8DA7-E8111F6E59A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107967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0AC80-49C9-4D6C-BE81-A500BBD8B1C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1735"/>
            <a:ext cx="121920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7F2BCE-50B4-44C4-88D2-4336FF4DA239}"/>
              </a:ext>
            </a:extLst>
          </p:cNvPr>
          <p:cNvSpPr txBox="1"/>
          <p:nvPr/>
        </p:nvSpPr>
        <p:spPr>
          <a:xfrm>
            <a:off x="914400" y="238249"/>
            <a:ext cx="7640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cs typeface="Arial" panose="020B0604020202020204" pitchFamily="34" charset="0"/>
              </a:rPr>
              <a:t>PSIRF – What we plan to do next..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4CAB18-341C-4392-90FF-182F2E44E717}"/>
              </a:ext>
            </a:extLst>
          </p:cNvPr>
          <p:cNvSpPr txBox="1"/>
          <p:nvPr/>
        </p:nvSpPr>
        <p:spPr>
          <a:xfrm>
            <a:off x="416560" y="1238558"/>
            <a:ext cx="1115314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</a:rPr>
              <a:t>Continue to use debrief and AAR to investigate falls with moderate harm and above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</a:rPr>
              <a:t>Continue to use thematic analysis for all falls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</a:rPr>
              <a:t>The Falls group will receive and review</a:t>
            </a:r>
          </a:p>
          <a:p>
            <a:pPr marL="1200150" lvl="1" indent="-457200"/>
            <a:r>
              <a:rPr lang="en-GB" sz="2800" dirty="0">
                <a:solidFill>
                  <a:schemeClr val="accent1"/>
                </a:solidFill>
              </a:rPr>
              <a:t>Output of the Debrief + AARs</a:t>
            </a:r>
          </a:p>
          <a:p>
            <a:pPr marL="1200150" lvl="1" indent="-457200"/>
            <a:r>
              <a:rPr lang="en-GB" sz="2800" dirty="0">
                <a:solidFill>
                  <a:schemeClr val="accent1"/>
                </a:solidFill>
              </a:rPr>
              <a:t>All falls data presented within a falls dashboard</a:t>
            </a:r>
          </a:p>
          <a:p>
            <a:pPr marL="1200150" lvl="1" indent="-457200"/>
            <a:r>
              <a:rPr lang="en-GB" sz="2800" dirty="0">
                <a:solidFill>
                  <a:schemeClr val="accent1"/>
                </a:solidFill>
              </a:rPr>
              <a:t>Reports / publications from the national audit </a:t>
            </a:r>
          </a:p>
          <a:p>
            <a:pPr marL="1200150" lvl="1" indent="-457200"/>
            <a:r>
              <a:rPr lang="en-GB" sz="2800" dirty="0">
                <a:solidFill>
                  <a:schemeClr val="accent1"/>
                </a:solidFill>
              </a:rPr>
              <a:t>Plan safety improvement work accordingly</a:t>
            </a:r>
          </a:p>
        </p:txBody>
      </p:sp>
    </p:spTree>
    <p:extLst>
      <p:ext uri="{BB962C8B-B14F-4D97-AF65-F5344CB8AC3E}">
        <p14:creationId xmlns:p14="http://schemas.microsoft.com/office/powerpoint/2010/main" val="407805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991A1-2BA2-4CA1-902B-68A21E12C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1253330"/>
            <a:ext cx="11046014" cy="46648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000" b="1" dirty="0">
                <a:solidFill>
                  <a:schemeClr val="accent1">
                    <a:lumMod val="75000"/>
                  </a:schemeClr>
                </a:solidFill>
              </a:rPr>
              <a:t>Trust focus on falls but accept there is still lots to do!</a:t>
            </a:r>
          </a:p>
          <a:p>
            <a:r>
              <a:rPr lang="en-GB" sz="3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Insight</a:t>
            </a:r>
            <a:r>
              <a:rPr lang="en-GB" sz="3000" dirty="0">
                <a:solidFill>
                  <a:schemeClr val="accent1"/>
                </a:solidFill>
              </a:rPr>
              <a:t> </a:t>
            </a:r>
          </a:p>
          <a:p>
            <a:r>
              <a:rPr lang="en-GB" sz="3000" dirty="0">
                <a:solidFill>
                  <a:schemeClr val="accent1"/>
                </a:solidFill>
              </a:rPr>
              <a:t>Invest in Falls - Trust Falls role </a:t>
            </a:r>
          </a:p>
          <a:p>
            <a:r>
              <a:rPr lang="en-GB" sz="3000" dirty="0">
                <a:solidFill>
                  <a:schemeClr val="accent1"/>
                </a:solidFill>
              </a:rPr>
              <a:t>Utilising different investigation methods to learn</a:t>
            </a:r>
          </a:p>
          <a:p>
            <a:r>
              <a:rPr lang="en-GB" sz="3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Involvement </a:t>
            </a:r>
            <a:endParaRPr lang="en-GB" sz="3000" dirty="0">
              <a:solidFill>
                <a:schemeClr val="accent1"/>
              </a:solidFill>
            </a:endParaRPr>
          </a:p>
          <a:p>
            <a:r>
              <a:rPr lang="en-GB" sz="3000" dirty="0">
                <a:solidFill>
                  <a:schemeClr val="accent1"/>
                </a:solidFill>
              </a:rPr>
              <a:t>Trust falls group with MDT input and Executive sponsor</a:t>
            </a:r>
          </a:p>
          <a:p>
            <a:r>
              <a:rPr lang="en-GB" sz="3000" dirty="0">
                <a:solidFill>
                  <a:schemeClr val="accent1"/>
                </a:solidFill>
              </a:rPr>
              <a:t>Falls champions</a:t>
            </a:r>
          </a:p>
          <a:p>
            <a:r>
              <a:rPr lang="en-GB" sz="3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Improvement </a:t>
            </a:r>
          </a:p>
          <a:p>
            <a:r>
              <a:rPr lang="en-GB" sz="3000" dirty="0">
                <a:solidFill>
                  <a:schemeClr val="accent1"/>
                </a:solidFill>
              </a:rPr>
              <a:t>Qi projects </a:t>
            </a: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23BF1190-A865-4D76-B014-BD136E4EEF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622300" y="139702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39C5D2D2-C999-48CC-A2BC-64D371AA9B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0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1697D9-CB73-4744-A951-6A9118244EF5}"/>
              </a:ext>
            </a:extLst>
          </p:cNvPr>
          <p:cNvSpPr txBox="1"/>
          <p:nvPr/>
        </p:nvSpPr>
        <p:spPr>
          <a:xfrm>
            <a:off x="3903636" y="245740"/>
            <a:ext cx="4449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Our take home messages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9024D8-57D9-49B4-800E-AC1A4FF9E08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980235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12220D-4D89-40D6-AC19-7671D337DEF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1735"/>
            <a:ext cx="12192000" cy="323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28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7951F2-1777-41D8-B34E-32422555B1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Thank you for listening.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Any Questions?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C50AEE-2219-4A1E-B2E0-32EFA1690A9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1735"/>
            <a:ext cx="1219200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175613-8431-4117-AA13-5CB435CE24E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980235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BCB9C3-49FC-46CD-A40E-43170F5D2CA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7" t="18755" r="8864" b="29138"/>
          <a:stretch/>
        </p:blipFill>
        <p:spPr bwMode="auto">
          <a:xfrm>
            <a:off x="10512772" y="122238"/>
            <a:ext cx="1532890" cy="714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8827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D488E079-6AE1-4241-B7A5-18EE624FBF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759703" y="155643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9940BFE3-A3CE-4FFC-B025-E0796BD25F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386282" y="155641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9448BB-188C-4791-955B-CD6F68067A72}"/>
              </a:ext>
            </a:extLst>
          </p:cNvPr>
          <p:cNvSpPr txBox="1"/>
          <p:nvPr/>
        </p:nvSpPr>
        <p:spPr>
          <a:xfrm>
            <a:off x="5170060" y="219372"/>
            <a:ext cx="2225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Case Study</a:t>
            </a:r>
          </a:p>
          <a:p>
            <a:r>
              <a:rPr lang="en-GB" dirty="0"/>
              <a:t>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2AFA6D-B560-4430-B09A-9E573B4B687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498" y="6183266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BE56A5-91C4-4E50-81DC-F6D79789E15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87E67C-187D-4EA1-A22E-3B1CFE05A710}"/>
              </a:ext>
            </a:extLst>
          </p:cNvPr>
          <p:cNvSpPr txBox="1"/>
          <p:nvPr/>
        </p:nvSpPr>
        <p:spPr>
          <a:xfrm>
            <a:off x="479394" y="1426569"/>
            <a:ext cx="456312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 with fractured neck of femur</a:t>
            </a:r>
          </a:p>
          <a:p>
            <a:endParaRPr lang="en-GB" sz="2400" dirty="0">
              <a:solidFill>
                <a:schemeClr val="accent1"/>
              </a:solidFill>
            </a:endParaRPr>
          </a:p>
          <a:p>
            <a:r>
              <a:rPr lang="en-GB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happened?</a:t>
            </a:r>
          </a:p>
          <a:p>
            <a:endParaRPr lang="en-GB" sz="20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Admission with back pain and urinary incontinence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Treatment given for UTI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Declined to mobilise due to back pain and feeling unwell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Mobilised with a frame and supervision and completed stairs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Discharge planned for the afternoon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Unwitnessed fall within the bay and sustained a fractured neck of femur.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F948D8-F875-4355-BE2D-635FE32B1842}"/>
              </a:ext>
            </a:extLst>
          </p:cNvPr>
          <p:cNvSpPr txBox="1"/>
          <p:nvPr/>
        </p:nvSpPr>
        <p:spPr>
          <a:xfrm>
            <a:off x="6542843" y="2043441"/>
            <a:ext cx="49093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did it happen?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Background of dementia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Patient awareness that not at home and wanting to return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Deconditioning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Reduced insight into 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Call buzzer not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Staff attending to another patient and not in the bay when patient mobilised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Bed space has reduced visibility from ward corridor</a:t>
            </a:r>
          </a:p>
        </p:txBody>
      </p:sp>
    </p:spTree>
    <p:extLst>
      <p:ext uri="{BB962C8B-B14F-4D97-AF65-F5344CB8AC3E}">
        <p14:creationId xmlns:p14="http://schemas.microsoft.com/office/powerpoint/2010/main" val="104546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D488E079-6AE1-4241-B7A5-18EE624FBF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759703" y="155643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9940BFE3-A3CE-4FFC-B025-E0796BD25F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386282" y="155641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9448BB-188C-4791-955B-CD6F68067A72}"/>
              </a:ext>
            </a:extLst>
          </p:cNvPr>
          <p:cNvSpPr txBox="1"/>
          <p:nvPr/>
        </p:nvSpPr>
        <p:spPr>
          <a:xfrm>
            <a:off x="5170064" y="219372"/>
            <a:ext cx="2225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Case Study</a:t>
            </a:r>
          </a:p>
          <a:p>
            <a:r>
              <a:rPr lang="en-GB" dirty="0"/>
              <a:t>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2AFA6D-B560-4430-B09A-9E573B4B687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498" y="6183266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BE56A5-91C4-4E50-81DC-F6D79789E15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4780B9-E201-46CB-97A1-356C372285AB}"/>
              </a:ext>
            </a:extLst>
          </p:cNvPr>
          <p:cNvSpPr txBox="1"/>
          <p:nvPr/>
        </p:nvSpPr>
        <p:spPr>
          <a:xfrm>
            <a:off x="386282" y="1545159"/>
            <a:ext cx="433663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have we learned?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Patient awareness and understanding of discussions and discharge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Manual Handling technique to assist patient off the floor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Lying/ standing blood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E0FBB0-0531-43CD-A346-2FEA4302A285}"/>
              </a:ext>
            </a:extLst>
          </p:cNvPr>
          <p:cNvSpPr txBox="1"/>
          <p:nvPr/>
        </p:nvSpPr>
        <p:spPr>
          <a:xfrm>
            <a:off x="3440097" y="3628721"/>
            <a:ext cx="51697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did we do well?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Documentation regarding post fall assessment and patient refusing observations, patient monitored closely for any other signs of deterioration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5A37D3-68EE-4EAF-B199-8FB4AB72E207}"/>
              </a:ext>
            </a:extLst>
          </p:cNvPr>
          <p:cNvSpPr txBox="1"/>
          <p:nvPr/>
        </p:nvSpPr>
        <p:spPr>
          <a:xfrm>
            <a:off x="6024979" y="1536557"/>
            <a:ext cx="5240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we doing about it?</a:t>
            </a:r>
          </a:p>
          <a:p>
            <a:endParaRPr lang="en-GB" sz="20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Education to staff ensuring close observation when patient sat out for first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Identifying how we support patients unable to use call bell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Education to staff regarding the covid curtains being rolled up between bed spaces</a:t>
            </a:r>
          </a:p>
        </p:txBody>
      </p:sp>
    </p:spTree>
    <p:extLst>
      <p:ext uri="{BB962C8B-B14F-4D97-AF65-F5344CB8AC3E}">
        <p14:creationId xmlns:p14="http://schemas.microsoft.com/office/powerpoint/2010/main" val="79976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8FB5705C-D5B6-498E-8422-90711234B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4A5DF4FD-E9E2-412A-809E-3B1BC864F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622300" y="139702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58D60B-FC22-4901-9779-BEA3713DCF2B}"/>
              </a:ext>
            </a:extLst>
          </p:cNvPr>
          <p:cNvSpPr txBox="1"/>
          <p:nvPr/>
        </p:nvSpPr>
        <p:spPr>
          <a:xfrm>
            <a:off x="3157783" y="276520"/>
            <a:ext cx="5456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National Patient Safety Strategy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491EA5-1669-4F88-BAA0-09DC6C214AD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18" y="6146798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36B0E8-EE53-4E31-9A03-12F03C7491A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294" y="1073376"/>
            <a:ext cx="10515600" cy="50734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strategic aims</a:t>
            </a:r>
          </a:p>
          <a:p>
            <a:pPr marL="0" indent="0">
              <a:buNone/>
            </a:pPr>
            <a:endParaRPr lang="en-GB" sz="3200" dirty="0">
              <a:solidFill>
                <a:schemeClr val="accent1"/>
              </a:solidFill>
            </a:endParaRPr>
          </a:p>
          <a:p>
            <a:r>
              <a:rPr lang="en-GB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INSIGHT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>
                <a:solidFill>
                  <a:schemeClr val="accent1"/>
                </a:solidFill>
              </a:rPr>
              <a:t>- improving understanding of safety by drawing intelligence from multiple sources of patient safety information </a:t>
            </a: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  <a:p>
            <a:r>
              <a:rPr lang="en-GB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INVOLVEMNT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>
                <a:solidFill>
                  <a:schemeClr val="accent1"/>
                </a:solidFill>
              </a:rPr>
              <a:t>- equipping patients, staff and partners with the skills and opportunities to improve patient safety throughout the whole system </a:t>
            </a: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  <a:p>
            <a:r>
              <a:rPr lang="en-GB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IMPROVEMENT</a:t>
            </a:r>
            <a:r>
              <a:rPr lang="en-GB" dirty="0">
                <a:solidFill>
                  <a:schemeClr val="accent1"/>
                </a:solidFill>
              </a:rPr>
              <a:t> - designing and supporting programmes that deliver effective and sustainable change in </a:t>
            </a:r>
            <a:r>
              <a:rPr lang="en-GB" sz="3200" dirty="0">
                <a:solidFill>
                  <a:schemeClr val="accent1"/>
                </a:solidFill>
              </a:rPr>
              <a:t>the most important areas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9840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8FB5705C-D5B6-498E-8422-90711234B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4A5DF4FD-E9E2-412A-809E-3B1BC864F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622300" y="139702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58D60B-FC22-4901-9779-BEA3713DCF2B}"/>
              </a:ext>
            </a:extLst>
          </p:cNvPr>
          <p:cNvSpPr txBox="1"/>
          <p:nvPr/>
        </p:nvSpPr>
        <p:spPr>
          <a:xfrm>
            <a:off x="1361553" y="276520"/>
            <a:ext cx="8994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Insight                 Involvement                  Improvement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491EA5-1669-4F88-BAA0-09DC6C214AD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18" y="6146798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36B0E8-EE53-4E31-9A03-12F03C7491A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1326756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INSIGHT</a:t>
            </a:r>
          </a:p>
          <a:p>
            <a:pPr marL="0" indent="0">
              <a:buNone/>
            </a:pPr>
            <a:endParaRPr lang="en-GB" u="sng" dirty="0">
              <a:solidFill>
                <a:schemeClr val="accent1"/>
              </a:solidFill>
            </a:endParaRPr>
          </a:p>
          <a:p>
            <a:pPr lvl="1"/>
            <a:r>
              <a:rPr lang="en-GB" sz="2800" dirty="0">
                <a:solidFill>
                  <a:schemeClr val="accent1"/>
                </a:solidFill>
              </a:rPr>
              <a:t>Incidents</a:t>
            </a:r>
          </a:p>
          <a:p>
            <a:pPr lvl="1"/>
            <a:r>
              <a:rPr lang="en-GB" sz="2800" dirty="0">
                <a:solidFill>
                  <a:schemeClr val="accent1"/>
                </a:solidFill>
              </a:rPr>
              <a:t>Greatix</a:t>
            </a:r>
          </a:p>
          <a:p>
            <a:pPr lvl="1"/>
            <a:r>
              <a:rPr lang="en-GB" sz="2800" dirty="0">
                <a:solidFill>
                  <a:schemeClr val="accent1"/>
                </a:solidFill>
              </a:rPr>
              <a:t>Complaints</a:t>
            </a:r>
          </a:p>
          <a:p>
            <a:pPr lvl="1"/>
            <a:r>
              <a:rPr lang="en-GB" sz="2800" dirty="0">
                <a:solidFill>
                  <a:schemeClr val="accent1"/>
                </a:solidFill>
              </a:rPr>
              <a:t>Staff feedback</a:t>
            </a:r>
          </a:p>
          <a:p>
            <a:pPr lvl="1"/>
            <a:r>
              <a:rPr lang="en-GB" sz="2800" dirty="0">
                <a:solidFill>
                  <a:schemeClr val="accent1"/>
                </a:solidFill>
              </a:rPr>
              <a:t>Safety Dashboard</a:t>
            </a:r>
          </a:p>
          <a:p>
            <a:pPr lvl="1"/>
            <a:r>
              <a:rPr lang="en-GB" sz="2800" dirty="0">
                <a:solidFill>
                  <a:schemeClr val="accent1"/>
                </a:solidFill>
              </a:rPr>
              <a:t>National Audit Inpatient Falls</a:t>
            </a:r>
          </a:p>
          <a:p>
            <a:pPr lvl="1"/>
            <a:r>
              <a:rPr lang="en-GB" sz="2800" dirty="0">
                <a:solidFill>
                  <a:schemeClr val="accent1"/>
                </a:solidFill>
              </a:rPr>
              <a:t>National Hip Database</a:t>
            </a:r>
          </a:p>
          <a:p>
            <a:pPr lvl="1"/>
            <a:r>
              <a:rPr lang="en-GB" sz="2800" dirty="0">
                <a:solidFill>
                  <a:schemeClr val="accent1"/>
                </a:solidFill>
              </a:rPr>
              <a:t>Daily falls reviews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D6B4A3-050F-4BE7-B465-09BF27748886}"/>
              </a:ext>
            </a:extLst>
          </p:cNvPr>
          <p:cNvPicPr/>
          <p:nvPr/>
        </p:nvPicPr>
        <p:blipFill rotWithShape="1">
          <a:blip r:embed="rId6"/>
          <a:srcRect l="37358" t="33782" r="48283" b="26493"/>
          <a:stretch/>
        </p:blipFill>
        <p:spPr bwMode="auto">
          <a:xfrm>
            <a:off x="6823494" y="1958983"/>
            <a:ext cx="2549483" cy="3165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561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8FB5705C-D5B6-498E-8422-90711234B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4A5DF4FD-E9E2-412A-809E-3B1BC864F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622300" y="139702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58D60B-FC22-4901-9779-BEA3713DCF2B}"/>
              </a:ext>
            </a:extLst>
          </p:cNvPr>
          <p:cNvSpPr txBox="1"/>
          <p:nvPr/>
        </p:nvSpPr>
        <p:spPr>
          <a:xfrm>
            <a:off x="1361553" y="276520"/>
            <a:ext cx="8994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Insight                 Involvement                  Improvement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491EA5-1669-4F88-BAA0-09DC6C214AD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18" y="6146798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36B0E8-EE53-4E31-9A03-12F03C7491A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2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INVOLVEMENT</a:t>
            </a:r>
          </a:p>
          <a:p>
            <a:pPr marL="0" indent="0">
              <a:buNone/>
            </a:pPr>
            <a:endParaRPr lang="en-GB" u="sng" dirty="0">
              <a:solidFill>
                <a:schemeClr val="accent1"/>
              </a:solidFill>
            </a:endParaRPr>
          </a:p>
          <a:p>
            <a:pPr lvl="1"/>
            <a:r>
              <a:rPr lang="en-GB" sz="2800" dirty="0">
                <a:solidFill>
                  <a:schemeClr val="accent1"/>
                </a:solidFill>
              </a:rPr>
              <a:t>Daily Safety Huddle</a:t>
            </a:r>
          </a:p>
          <a:p>
            <a:pPr lvl="1"/>
            <a:r>
              <a:rPr lang="en-GB" sz="2800" dirty="0">
                <a:solidFill>
                  <a:schemeClr val="accent1"/>
                </a:solidFill>
              </a:rPr>
              <a:t>Safety Bulletins –highlighting key points </a:t>
            </a:r>
          </a:p>
          <a:p>
            <a:pPr marL="457200" lvl="1" indent="0">
              <a:buNone/>
            </a:pPr>
            <a:r>
              <a:rPr lang="en-GB" sz="2800" dirty="0">
                <a:solidFill>
                  <a:schemeClr val="accent1"/>
                </a:solidFill>
              </a:rPr>
              <a:t>and sharing examples of good practise</a:t>
            </a:r>
          </a:p>
          <a:p>
            <a:pPr lvl="1"/>
            <a:r>
              <a:rPr lang="en-GB" sz="2800" dirty="0">
                <a:solidFill>
                  <a:schemeClr val="accent1"/>
                </a:solidFill>
              </a:rPr>
              <a:t>Falls Champion study days</a:t>
            </a:r>
          </a:p>
          <a:p>
            <a:pPr lvl="1"/>
            <a:r>
              <a:rPr lang="en-GB" sz="2800" dirty="0">
                <a:solidFill>
                  <a:schemeClr val="accent1"/>
                </a:solidFill>
              </a:rPr>
              <a:t>Trust Falls Group – MDT</a:t>
            </a:r>
          </a:p>
          <a:p>
            <a:pPr lvl="1"/>
            <a:r>
              <a:rPr lang="en-GB" sz="2800" dirty="0">
                <a:solidFill>
                  <a:schemeClr val="accent1"/>
                </a:solidFill>
              </a:rPr>
              <a:t>Engagement with the patient/ family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CBC995-4EBB-42D4-9473-480642284157}"/>
              </a:ext>
            </a:extLst>
          </p:cNvPr>
          <p:cNvPicPr/>
          <p:nvPr/>
        </p:nvPicPr>
        <p:blipFill rotWithShape="1">
          <a:blip r:embed="rId6"/>
          <a:srcRect l="54331" t="36400" r="32677" b="26728"/>
          <a:stretch/>
        </p:blipFill>
        <p:spPr bwMode="auto">
          <a:xfrm>
            <a:off x="8246853" y="1714198"/>
            <a:ext cx="2761458" cy="38129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501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8FB5705C-D5B6-498E-8422-90711234B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4A5DF4FD-E9E2-412A-809E-3B1BC864F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622300" y="139702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58D60B-FC22-4901-9779-BEA3713DCF2B}"/>
              </a:ext>
            </a:extLst>
          </p:cNvPr>
          <p:cNvSpPr txBox="1"/>
          <p:nvPr/>
        </p:nvSpPr>
        <p:spPr>
          <a:xfrm>
            <a:off x="1361553" y="276520"/>
            <a:ext cx="8994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Insight                 Involvement                  Improvement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491EA5-1669-4F88-BAA0-09DC6C214AD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18" y="6146798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36B0E8-EE53-4E31-9A03-12F03C7491A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954156" y="1649751"/>
            <a:ext cx="91837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IMPROVEMENT</a:t>
            </a:r>
          </a:p>
          <a:p>
            <a:endParaRPr lang="en-GB" sz="2800" u="sng" dirty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</a:rPr>
              <a:t>NAIF –pilot of the new process including</a:t>
            </a:r>
          </a:p>
          <a:p>
            <a:pPr lvl="1"/>
            <a:r>
              <a:rPr lang="en-GB" sz="2800" dirty="0">
                <a:solidFill>
                  <a:schemeClr val="accent1"/>
                </a:solidFill>
              </a:rPr>
              <a:t> hot debriefs and after action reviews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</a:rPr>
              <a:t>Continuous review of falls to identify themes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</a:rPr>
              <a:t>Monthly quick wins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</a:rPr>
              <a:t>Targeted QI approach, use of Life QI</a:t>
            </a:r>
          </a:p>
          <a:p>
            <a:pPr lvl="1"/>
            <a:endParaRPr lang="en-GB" sz="2800" dirty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lvl="1"/>
            <a:endParaRPr lang="en-GB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A4F397-B3ED-4FD6-883A-5A12D32F9F98}"/>
              </a:ext>
            </a:extLst>
          </p:cNvPr>
          <p:cNvPicPr/>
          <p:nvPr/>
        </p:nvPicPr>
        <p:blipFill rotWithShape="1">
          <a:blip r:embed="rId6"/>
          <a:srcRect l="68734" t="36636" r="17040" b="24837"/>
          <a:stretch/>
        </p:blipFill>
        <p:spPr bwMode="auto">
          <a:xfrm>
            <a:off x="8507766" y="1649751"/>
            <a:ext cx="2633709" cy="39521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521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1397</Words>
  <Application>Microsoft Office PowerPoint</Application>
  <PresentationFormat>Widescreen</PresentationFormat>
  <Paragraphs>217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happened? How did it happen? How are we going to change?</vt:lpstr>
      <vt:lpstr>What happened? How did it happen? Findings Actions and Recommendations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listening.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 Sky</dc:creator>
  <cp:lastModifiedBy>Winstanley Lucy</cp:lastModifiedBy>
  <cp:revision>95</cp:revision>
  <dcterms:created xsi:type="dcterms:W3CDTF">2020-10-12T13:48:08Z</dcterms:created>
  <dcterms:modified xsi:type="dcterms:W3CDTF">2023-01-25T11:15:59Z</dcterms:modified>
</cp:coreProperties>
</file>