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8"/>
  </p:notesMasterIdLst>
  <p:sldIdLst>
    <p:sldId id="257" r:id="rId5"/>
    <p:sldId id="426" r:id="rId6"/>
    <p:sldId id="450" r:id="rId7"/>
    <p:sldId id="428" r:id="rId8"/>
    <p:sldId id="437" r:id="rId9"/>
    <p:sldId id="438" r:id="rId10"/>
    <p:sldId id="439" r:id="rId11"/>
    <p:sldId id="427" r:id="rId12"/>
    <p:sldId id="429" r:id="rId13"/>
    <p:sldId id="431" r:id="rId14"/>
    <p:sldId id="432" r:id="rId15"/>
    <p:sldId id="451" r:id="rId16"/>
    <p:sldId id="434" r:id="rId17"/>
    <p:sldId id="441" r:id="rId18"/>
    <p:sldId id="442" r:id="rId19"/>
    <p:sldId id="443" r:id="rId20"/>
    <p:sldId id="444" r:id="rId21"/>
    <p:sldId id="445" r:id="rId22"/>
    <p:sldId id="446" r:id="rId23"/>
    <p:sldId id="447" r:id="rId24"/>
    <p:sldId id="448" r:id="rId25"/>
    <p:sldId id="449" r:id="rId26"/>
    <p:sldId id="425" r:id="rId27"/>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Kowalczyk" initials="GK" lastIdx="1" clrIdx="0">
    <p:extLst>
      <p:ext uri="{19B8F6BF-5375-455C-9EA6-DF929625EA0E}">
        <p15:presenceInfo xmlns:p15="http://schemas.microsoft.com/office/powerpoint/2012/main" userId="e323561b9a6353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2923" autoAdjust="0"/>
  </p:normalViewPr>
  <p:slideViewPr>
    <p:cSldViewPr snapToGrid="0">
      <p:cViewPr varScale="1">
        <p:scale>
          <a:sx n="54" d="100"/>
          <a:sy n="54" d="100"/>
        </p:scale>
        <p:origin x="1104"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0" cy="502755"/>
          </a:xfrm>
          <a:prstGeom prst="rect">
            <a:avLst/>
          </a:prstGeom>
        </p:spPr>
        <p:txBody>
          <a:bodyPr vert="horz" lIns="96602" tIns="48302" rIns="96602" bIns="48302" rtlCol="0"/>
          <a:lstStyle>
            <a:lvl1pPr algn="l">
              <a:defRPr sz="1300"/>
            </a:lvl1pPr>
          </a:lstStyle>
          <a:p>
            <a:endParaRPr lang="en-GB" dirty="0"/>
          </a:p>
        </p:txBody>
      </p:sp>
      <p:sp>
        <p:nvSpPr>
          <p:cNvPr id="3" name="Date Placeholder 2"/>
          <p:cNvSpPr>
            <a:spLocks noGrp="1"/>
          </p:cNvSpPr>
          <p:nvPr>
            <p:ph type="dt" idx="1"/>
          </p:nvPr>
        </p:nvSpPr>
        <p:spPr>
          <a:xfrm>
            <a:off x="3901698" y="1"/>
            <a:ext cx="2984870" cy="502755"/>
          </a:xfrm>
          <a:prstGeom prst="rect">
            <a:avLst/>
          </a:prstGeom>
        </p:spPr>
        <p:txBody>
          <a:bodyPr vert="horz" lIns="96602" tIns="48302" rIns="96602" bIns="48302" rtlCol="0"/>
          <a:lstStyle>
            <a:lvl1pPr algn="r">
              <a:defRPr sz="1300"/>
            </a:lvl1pPr>
          </a:lstStyle>
          <a:p>
            <a:fld id="{68115A08-1406-4D27-8247-B7C394F205C4}" type="datetimeFigureOut">
              <a:rPr lang="en-GB" smtClean="0"/>
              <a:t>04/01/2023</a:t>
            </a:fld>
            <a:endParaRPr lang="en-GB" dirty="0"/>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02" tIns="48302" rIns="96602" bIns="48302" rtlCol="0" anchor="ctr"/>
          <a:lstStyle/>
          <a:p>
            <a:endParaRPr lang="en-GB" dirty="0"/>
          </a:p>
        </p:txBody>
      </p:sp>
      <p:sp>
        <p:nvSpPr>
          <p:cNvPr id="5" name="Notes Placeholder 4"/>
          <p:cNvSpPr>
            <a:spLocks noGrp="1"/>
          </p:cNvSpPr>
          <p:nvPr>
            <p:ph type="body" sz="quarter" idx="3"/>
          </p:nvPr>
        </p:nvSpPr>
        <p:spPr>
          <a:xfrm>
            <a:off x="688817" y="4822270"/>
            <a:ext cx="5510530" cy="3945492"/>
          </a:xfrm>
          <a:prstGeom prst="rect">
            <a:avLst/>
          </a:prstGeom>
        </p:spPr>
        <p:txBody>
          <a:bodyPr vert="horz" lIns="96602" tIns="48302" rIns="96602" bIns="4830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7547"/>
            <a:ext cx="2984870" cy="502754"/>
          </a:xfrm>
          <a:prstGeom prst="rect">
            <a:avLst/>
          </a:prstGeom>
        </p:spPr>
        <p:txBody>
          <a:bodyPr vert="horz" lIns="96602" tIns="48302" rIns="96602" bIns="48302"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7547"/>
            <a:ext cx="2984870" cy="502754"/>
          </a:xfrm>
          <a:prstGeom prst="rect">
            <a:avLst/>
          </a:prstGeom>
        </p:spPr>
        <p:txBody>
          <a:bodyPr vert="horz" lIns="96602" tIns="48302" rIns="96602" bIns="48302" rtlCol="0" anchor="b"/>
          <a:lstStyle>
            <a:lvl1pPr algn="r">
              <a:defRPr sz="1300"/>
            </a:lvl1pPr>
          </a:lstStyle>
          <a:p>
            <a:fld id="{8FF3505D-A769-4866-B7C8-35FEAACC35FB}" type="slidenum">
              <a:rPr lang="en-GB" smtClean="0"/>
              <a:t>‹#›</a:t>
            </a:fld>
            <a:endParaRPr lang="en-GB" dirty="0"/>
          </a:p>
        </p:txBody>
      </p:sp>
    </p:spTree>
    <p:extLst>
      <p:ext uri="{BB962C8B-B14F-4D97-AF65-F5344CB8AC3E}">
        <p14:creationId xmlns:p14="http://schemas.microsoft.com/office/powerpoint/2010/main" val="99928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3505D-A769-4866-B7C8-35FEAACC35FB}" type="slidenum">
              <a:rPr lang="en-GB" smtClean="0"/>
              <a:t>1</a:t>
            </a:fld>
            <a:endParaRPr lang="en-GB" dirty="0"/>
          </a:p>
        </p:txBody>
      </p:sp>
    </p:spTree>
    <p:extLst>
      <p:ext uri="{BB962C8B-B14F-4D97-AF65-F5344CB8AC3E}">
        <p14:creationId xmlns:p14="http://schemas.microsoft.com/office/powerpoint/2010/main" val="1455919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11</a:t>
            </a:fld>
            <a:endParaRPr lang="en-GB" altLang="en-US" dirty="0">
              <a:latin typeface="Calibri" panose="020F0502020204030204" pitchFamily="34" charset="0"/>
            </a:endParaRPr>
          </a:p>
        </p:txBody>
      </p:sp>
    </p:spTree>
    <p:extLst>
      <p:ext uri="{BB962C8B-B14F-4D97-AF65-F5344CB8AC3E}">
        <p14:creationId xmlns:p14="http://schemas.microsoft.com/office/powerpoint/2010/main" val="83257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12</a:t>
            </a:fld>
            <a:endParaRPr lang="en-GB" altLang="en-US" dirty="0">
              <a:latin typeface="Calibri" panose="020F0502020204030204" pitchFamily="34" charset="0"/>
            </a:endParaRPr>
          </a:p>
        </p:txBody>
      </p:sp>
    </p:spTree>
    <p:extLst>
      <p:ext uri="{BB962C8B-B14F-4D97-AF65-F5344CB8AC3E}">
        <p14:creationId xmlns:p14="http://schemas.microsoft.com/office/powerpoint/2010/main" val="77173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13</a:t>
            </a:fld>
            <a:endParaRPr lang="en-GB" altLang="en-US" dirty="0">
              <a:latin typeface="Calibri" panose="020F0502020204030204" pitchFamily="34" charset="0"/>
            </a:endParaRPr>
          </a:p>
        </p:txBody>
      </p:sp>
    </p:spTree>
    <p:extLst>
      <p:ext uri="{BB962C8B-B14F-4D97-AF65-F5344CB8AC3E}">
        <p14:creationId xmlns:p14="http://schemas.microsoft.com/office/powerpoint/2010/main" val="43609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14</a:t>
            </a:fld>
            <a:endParaRPr lang="en-GB" altLang="en-US" dirty="0">
              <a:latin typeface="Calibri" panose="020F0502020204030204" pitchFamily="34" charset="0"/>
            </a:endParaRPr>
          </a:p>
        </p:txBody>
      </p:sp>
    </p:spTree>
    <p:extLst>
      <p:ext uri="{BB962C8B-B14F-4D97-AF65-F5344CB8AC3E}">
        <p14:creationId xmlns:p14="http://schemas.microsoft.com/office/powerpoint/2010/main" val="449488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15</a:t>
            </a:fld>
            <a:endParaRPr lang="en-GB" altLang="en-US" dirty="0">
              <a:latin typeface="Calibri" panose="020F0502020204030204" pitchFamily="34" charset="0"/>
            </a:endParaRPr>
          </a:p>
        </p:txBody>
      </p:sp>
    </p:spTree>
    <p:extLst>
      <p:ext uri="{BB962C8B-B14F-4D97-AF65-F5344CB8AC3E}">
        <p14:creationId xmlns:p14="http://schemas.microsoft.com/office/powerpoint/2010/main" val="370330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16</a:t>
            </a:fld>
            <a:endParaRPr lang="en-GB" altLang="en-US" dirty="0">
              <a:latin typeface="Calibri" panose="020F0502020204030204" pitchFamily="34" charset="0"/>
            </a:endParaRPr>
          </a:p>
        </p:txBody>
      </p:sp>
    </p:spTree>
    <p:extLst>
      <p:ext uri="{BB962C8B-B14F-4D97-AF65-F5344CB8AC3E}">
        <p14:creationId xmlns:p14="http://schemas.microsoft.com/office/powerpoint/2010/main" val="1013916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17</a:t>
            </a:fld>
            <a:endParaRPr lang="en-GB" altLang="en-US" dirty="0">
              <a:latin typeface="Calibri" panose="020F0502020204030204" pitchFamily="34" charset="0"/>
            </a:endParaRPr>
          </a:p>
        </p:txBody>
      </p:sp>
    </p:spTree>
    <p:extLst>
      <p:ext uri="{BB962C8B-B14F-4D97-AF65-F5344CB8AC3E}">
        <p14:creationId xmlns:p14="http://schemas.microsoft.com/office/powerpoint/2010/main" val="2291539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18</a:t>
            </a:fld>
            <a:endParaRPr lang="en-GB" altLang="en-US" dirty="0">
              <a:latin typeface="Calibri" panose="020F0502020204030204" pitchFamily="34" charset="0"/>
            </a:endParaRPr>
          </a:p>
        </p:txBody>
      </p:sp>
    </p:spTree>
    <p:extLst>
      <p:ext uri="{BB962C8B-B14F-4D97-AF65-F5344CB8AC3E}">
        <p14:creationId xmlns:p14="http://schemas.microsoft.com/office/powerpoint/2010/main" val="966568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19</a:t>
            </a:fld>
            <a:endParaRPr lang="en-GB" altLang="en-US" dirty="0">
              <a:latin typeface="Calibri" panose="020F0502020204030204" pitchFamily="34" charset="0"/>
            </a:endParaRPr>
          </a:p>
        </p:txBody>
      </p:sp>
    </p:spTree>
    <p:extLst>
      <p:ext uri="{BB962C8B-B14F-4D97-AF65-F5344CB8AC3E}">
        <p14:creationId xmlns:p14="http://schemas.microsoft.com/office/powerpoint/2010/main" val="3203409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20</a:t>
            </a:fld>
            <a:endParaRPr lang="en-GB" altLang="en-US" dirty="0">
              <a:latin typeface="Calibri" panose="020F0502020204030204" pitchFamily="34" charset="0"/>
            </a:endParaRPr>
          </a:p>
        </p:txBody>
      </p:sp>
    </p:spTree>
    <p:extLst>
      <p:ext uri="{BB962C8B-B14F-4D97-AF65-F5344CB8AC3E}">
        <p14:creationId xmlns:p14="http://schemas.microsoft.com/office/powerpoint/2010/main" val="50089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2</a:t>
            </a:fld>
            <a:endParaRPr lang="en-GB" altLang="en-US" dirty="0">
              <a:latin typeface="Calibri" panose="020F0502020204030204" pitchFamily="34" charset="0"/>
            </a:endParaRPr>
          </a:p>
        </p:txBody>
      </p:sp>
    </p:spTree>
    <p:extLst>
      <p:ext uri="{BB962C8B-B14F-4D97-AF65-F5344CB8AC3E}">
        <p14:creationId xmlns:p14="http://schemas.microsoft.com/office/powerpoint/2010/main" val="3543399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21</a:t>
            </a:fld>
            <a:endParaRPr lang="en-GB" altLang="en-US" dirty="0">
              <a:latin typeface="Calibri" panose="020F0502020204030204" pitchFamily="34" charset="0"/>
            </a:endParaRPr>
          </a:p>
        </p:txBody>
      </p:sp>
    </p:spTree>
    <p:extLst>
      <p:ext uri="{BB962C8B-B14F-4D97-AF65-F5344CB8AC3E}">
        <p14:creationId xmlns:p14="http://schemas.microsoft.com/office/powerpoint/2010/main" val="3654947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22</a:t>
            </a:fld>
            <a:endParaRPr lang="en-GB" altLang="en-US" dirty="0">
              <a:latin typeface="Calibri" panose="020F0502020204030204" pitchFamily="34" charset="0"/>
            </a:endParaRPr>
          </a:p>
        </p:txBody>
      </p:sp>
    </p:spTree>
    <p:extLst>
      <p:ext uri="{BB962C8B-B14F-4D97-AF65-F5344CB8AC3E}">
        <p14:creationId xmlns:p14="http://schemas.microsoft.com/office/powerpoint/2010/main" val="12159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3</a:t>
            </a:fld>
            <a:endParaRPr lang="en-GB" altLang="en-US" dirty="0">
              <a:latin typeface="Calibri" panose="020F0502020204030204" pitchFamily="34" charset="0"/>
            </a:endParaRPr>
          </a:p>
        </p:txBody>
      </p:sp>
    </p:spTree>
    <p:extLst>
      <p:ext uri="{BB962C8B-B14F-4D97-AF65-F5344CB8AC3E}">
        <p14:creationId xmlns:p14="http://schemas.microsoft.com/office/powerpoint/2010/main" val="323963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4</a:t>
            </a:fld>
            <a:endParaRPr lang="en-GB" altLang="en-US" dirty="0">
              <a:latin typeface="Calibri" panose="020F0502020204030204" pitchFamily="34" charset="0"/>
            </a:endParaRPr>
          </a:p>
        </p:txBody>
      </p:sp>
    </p:spTree>
    <p:extLst>
      <p:ext uri="{BB962C8B-B14F-4D97-AF65-F5344CB8AC3E}">
        <p14:creationId xmlns:p14="http://schemas.microsoft.com/office/powerpoint/2010/main" val="145382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5</a:t>
            </a:fld>
            <a:endParaRPr lang="en-GB" altLang="en-US" dirty="0">
              <a:latin typeface="Calibri" panose="020F0502020204030204" pitchFamily="34" charset="0"/>
            </a:endParaRPr>
          </a:p>
        </p:txBody>
      </p:sp>
    </p:spTree>
    <p:extLst>
      <p:ext uri="{BB962C8B-B14F-4D97-AF65-F5344CB8AC3E}">
        <p14:creationId xmlns:p14="http://schemas.microsoft.com/office/powerpoint/2010/main" val="213807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7</a:t>
            </a:fld>
            <a:endParaRPr lang="en-GB" altLang="en-US" dirty="0">
              <a:latin typeface="Calibri" panose="020F0502020204030204" pitchFamily="34" charset="0"/>
            </a:endParaRPr>
          </a:p>
        </p:txBody>
      </p:sp>
    </p:spTree>
    <p:extLst>
      <p:ext uri="{BB962C8B-B14F-4D97-AF65-F5344CB8AC3E}">
        <p14:creationId xmlns:p14="http://schemas.microsoft.com/office/powerpoint/2010/main" val="255689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8</a:t>
            </a:fld>
            <a:endParaRPr lang="en-GB" altLang="en-US" dirty="0">
              <a:latin typeface="Calibri" panose="020F0502020204030204" pitchFamily="34" charset="0"/>
            </a:endParaRPr>
          </a:p>
        </p:txBody>
      </p:sp>
    </p:spTree>
    <p:extLst>
      <p:ext uri="{BB962C8B-B14F-4D97-AF65-F5344CB8AC3E}">
        <p14:creationId xmlns:p14="http://schemas.microsoft.com/office/powerpoint/2010/main" val="330351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9</a:t>
            </a:fld>
            <a:endParaRPr lang="en-GB" altLang="en-US" dirty="0">
              <a:latin typeface="Calibri" panose="020F0502020204030204" pitchFamily="34" charset="0"/>
            </a:endParaRPr>
          </a:p>
        </p:txBody>
      </p:sp>
    </p:spTree>
    <p:extLst>
      <p:ext uri="{BB962C8B-B14F-4D97-AF65-F5344CB8AC3E}">
        <p14:creationId xmlns:p14="http://schemas.microsoft.com/office/powerpoint/2010/main" val="4187088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84893" indent="-301882">
              <a:defRPr>
                <a:solidFill>
                  <a:schemeClr val="tx1"/>
                </a:solidFill>
                <a:latin typeface="Tw Cen MT" panose="020B0602020104020603" pitchFamily="34" charset="0"/>
              </a:defRPr>
            </a:lvl2pPr>
            <a:lvl3pPr marL="1207527" indent="-241505">
              <a:defRPr>
                <a:solidFill>
                  <a:schemeClr val="tx1"/>
                </a:solidFill>
                <a:latin typeface="Tw Cen MT" panose="020B0602020104020603" pitchFamily="34" charset="0"/>
              </a:defRPr>
            </a:lvl3pPr>
            <a:lvl4pPr marL="1690537" indent="-241505">
              <a:defRPr>
                <a:solidFill>
                  <a:schemeClr val="tx1"/>
                </a:solidFill>
                <a:latin typeface="Tw Cen MT" panose="020B0602020104020603" pitchFamily="34" charset="0"/>
              </a:defRPr>
            </a:lvl4pPr>
            <a:lvl5pPr marL="2173548" indent="-241505">
              <a:defRPr>
                <a:solidFill>
                  <a:schemeClr val="tx1"/>
                </a:solidFill>
                <a:latin typeface="Tw Cen MT" panose="020B0602020104020603" pitchFamily="34" charset="0"/>
              </a:defRPr>
            </a:lvl5pPr>
            <a:lvl6pPr marL="2656559" indent="-241505" defTabSz="483011" fontAlgn="base">
              <a:spcBef>
                <a:spcPct val="0"/>
              </a:spcBef>
              <a:spcAft>
                <a:spcPct val="0"/>
              </a:spcAft>
              <a:defRPr>
                <a:solidFill>
                  <a:schemeClr val="tx1"/>
                </a:solidFill>
                <a:latin typeface="Tw Cen MT" panose="020B0602020104020603" pitchFamily="34" charset="0"/>
              </a:defRPr>
            </a:lvl6pPr>
            <a:lvl7pPr marL="3139569" indent="-241505" defTabSz="483011" fontAlgn="base">
              <a:spcBef>
                <a:spcPct val="0"/>
              </a:spcBef>
              <a:spcAft>
                <a:spcPct val="0"/>
              </a:spcAft>
              <a:defRPr>
                <a:solidFill>
                  <a:schemeClr val="tx1"/>
                </a:solidFill>
                <a:latin typeface="Tw Cen MT" panose="020B0602020104020603" pitchFamily="34" charset="0"/>
              </a:defRPr>
            </a:lvl7pPr>
            <a:lvl8pPr marL="3622580" indent="-241505" defTabSz="483011" fontAlgn="base">
              <a:spcBef>
                <a:spcPct val="0"/>
              </a:spcBef>
              <a:spcAft>
                <a:spcPct val="0"/>
              </a:spcAft>
              <a:defRPr>
                <a:solidFill>
                  <a:schemeClr val="tx1"/>
                </a:solidFill>
                <a:latin typeface="Tw Cen MT" panose="020B0602020104020603" pitchFamily="34" charset="0"/>
              </a:defRPr>
            </a:lvl8pPr>
            <a:lvl9pPr marL="4105591" indent="-241505" defTabSz="483011"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9A7FE07-A47C-42AF-9A32-4858115FB8CF}" type="slidenum">
              <a:rPr lang="en-GB" altLang="en-US" smtClean="0">
                <a:latin typeface="Calibri" panose="020F0502020204030204" pitchFamily="34" charset="0"/>
              </a:rPr>
              <a:pPr fontAlgn="base">
                <a:spcBef>
                  <a:spcPct val="0"/>
                </a:spcBef>
                <a:spcAft>
                  <a:spcPct val="0"/>
                </a:spcAft>
              </a:pPr>
              <a:t>10</a:t>
            </a:fld>
            <a:endParaRPr lang="en-GB" altLang="en-US" dirty="0">
              <a:latin typeface="Calibri" panose="020F0502020204030204" pitchFamily="34" charset="0"/>
            </a:endParaRPr>
          </a:p>
        </p:txBody>
      </p:sp>
    </p:spTree>
    <p:extLst>
      <p:ext uri="{BB962C8B-B14F-4D97-AF65-F5344CB8AC3E}">
        <p14:creationId xmlns:p14="http://schemas.microsoft.com/office/powerpoint/2010/main" val="2870519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1/4/2023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nice.org.uk/guidance/ng225/evidenc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nice.org.uk/guidance/ng225/histor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ice.org.uk/guidance/ng225"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nice.org.uk/guidance/qs34" TargetMode="External"/><Relationship Id="rId4" Type="http://schemas.openxmlformats.org/officeDocument/2006/relationships/hyperlink" Target="https://www.nice.org.uk/guidance/ng225/documents/consultation-comments-and-responses-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7981AFE-3659-4983-8C27-E0ACD1759142}"/>
              </a:ext>
            </a:extLst>
          </p:cNvPr>
          <p:cNvSpPr>
            <a:spLocks noGrp="1" noChangeArrowheads="1"/>
          </p:cNvSpPr>
          <p:nvPr>
            <p:ph type="ctrTitle"/>
          </p:nvPr>
        </p:nvSpPr>
        <p:spPr>
          <a:xfrm>
            <a:off x="380010" y="2915608"/>
            <a:ext cx="10842172" cy="1516062"/>
          </a:xfrm>
        </p:spPr>
        <p:txBody>
          <a:bodyPr>
            <a:normAutofit fontScale="90000"/>
          </a:bodyPr>
          <a:lstStyle/>
          <a:p>
            <a:pPr>
              <a:defRPr/>
            </a:pPr>
            <a:br>
              <a:rPr lang="en-GB" altLang="en-US" sz="4400" dirty="0">
                <a:latin typeface="+mn-lt"/>
                <a:cs typeface="Calibri" panose="020F0502020204030204" pitchFamily="34" charset="0"/>
              </a:rPr>
            </a:br>
            <a:r>
              <a:rPr lang="en-GB" altLang="en-US" sz="4400" dirty="0">
                <a:latin typeface="+mn-lt"/>
                <a:cs typeface="Calibri" panose="020F0502020204030204" pitchFamily="34" charset="0"/>
              </a:rPr>
              <a:t>THE NEW NICE GUIDELINE FOR SELF HARM</a:t>
            </a:r>
            <a:br>
              <a:rPr lang="en-GB" altLang="en-US" sz="4400" dirty="0">
                <a:latin typeface="+mn-lt"/>
                <a:cs typeface="Calibri" panose="020F0502020204030204" pitchFamily="34" charset="0"/>
              </a:rPr>
            </a:br>
            <a:br>
              <a:rPr lang="en-GB" altLang="en-US" sz="4400" dirty="0">
                <a:latin typeface="+mn-lt"/>
                <a:cs typeface="Calibri" panose="020F0502020204030204" pitchFamily="34" charset="0"/>
              </a:rPr>
            </a:br>
            <a:r>
              <a:rPr lang="en-GB" altLang="en-US" sz="3600" b="1" dirty="0" err="1">
                <a:latin typeface="+mn-lt"/>
                <a:cs typeface="Calibri" panose="020F0502020204030204" pitchFamily="34" charset="0"/>
              </a:rPr>
              <a:t>dr</a:t>
            </a:r>
            <a:r>
              <a:rPr lang="en-GB" altLang="en-US" sz="3600" b="1" dirty="0">
                <a:latin typeface="+mn-lt"/>
                <a:cs typeface="Calibri" panose="020F0502020204030204" pitchFamily="34" charset="0"/>
              </a:rPr>
              <a:t> Gemma Trainor</a:t>
            </a:r>
            <a:br>
              <a:rPr lang="en-GB" altLang="en-US" sz="2700" b="1" dirty="0">
                <a:latin typeface="+mn-lt"/>
                <a:cs typeface="Calibri" panose="020F0502020204030204" pitchFamily="34" charset="0"/>
              </a:rPr>
            </a:br>
            <a:br>
              <a:rPr lang="en-GB" altLang="en-US" sz="2700" dirty="0">
                <a:latin typeface="+mn-lt"/>
                <a:cs typeface="Calibri" panose="020F0502020204030204" pitchFamily="34" charset="0"/>
              </a:rPr>
            </a:br>
            <a:r>
              <a:rPr lang="en-GB" altLang="en-US" sz="2700" dirty="0">
                <a:latin typeface="+mn-lt"/>
                <a:cs typeface="Calibri" panose="020F0502020204030204" pitchFamily="34" charset="0"/>
              </a:rPr>
              <a:t>Senior lecturer in mental health nursing </a:t>
            </a:r>
            <a:br>
              <a:rPr lang="en-GB" altLang="en-US" sz="2700" dirty="0">
                <a:latin typeface="+mn-lt"/>
                <a:cs typeface="Calibri" panose="020F0502020204030204" pitchFamily="34" charset="0"/>
              </a:rPr>
            </a:br>
            <a:r>
              <a:rPr lang="en-GB" altLang="en-US" sz="2700" dirty="0">
                <a:latin typeface="+mn-lt"/>
                <a:cs typeface="Calibri" panose="020F0502020204030204" pitchFamily="34" charset="0"/>
              </a:rPr>
              <a:t>Liverpool john </a:t>
            </a:r>
            <a:r>
              <a:rPr lang="en-GB" altLang="en-US" sz="2700" dirty="0" err="1">
                <a:latin typeface="+mn-lt"/>
                <a:cs typeface="Calibri" panose="020F0502020204030204" pitchFamily="34" charset="0"/>
              </a:rPr>
              <a:t>moores</a:t>
            </a:r>
            <a:r>
              <a:rPr lang="en-GB" altLang="en-US" sz="2700" dirty="0">
                <a:latin typeface="+mn-lt"/>
                <a:cs typeface="Calibri" panose="020F0502020204030204" pitchFamily="34" charset="0"/>
              </a:rPr>
              <a:t> university</a:t>
            </a:r>
            <a:br>
              <a:rPr lang="en-GB" altLang="en-US" sz="2700" dirty="0">
                <a:latin typeface="+mn-lt"/>
                <a:cs typeface="Calibri" panose="020F0502020204030204" pitchFamily="34" charset="0"/>
              </a:rPr>
            </a:br>
            <a:br>
              <a:rPr lang="en-GB" altLang="en-US" sz="2700" dirty="0">
                <a:latin typeface="+mn-lt"/>
                <a:cs typeface="Calibri" panose="020F0502020204030204" pitchFamily="34" charset="0"/>
              </a:rPr>
            </a:br>
            <a:r>
              <a:rPr lang="en-GB" altLang="en-US" sz="2700" dirty="0">
                <a:latin typeface="+mn-lt"/>
                <a:cs typeface="Calibri" panose="020F0502020204030204" pitchFamily="34" charset="0"/>
              </a:rPr>
              <a:t>and </a:t>
            </a:r>
            <a:br>
              <a:rPr lang="en-GB" altLang="en-US" sz="2700" dirty="0">
                <a:latin typeface="+mn-lt"/>
                <a:cs typeface="Calibri" panose="020F0502020204030204" pitchFamily="34" charset="0"/>
              </a:rPr>
            </a:br>
            <a:br>
              <a:rPr lang="en-GB" altLang="en-US" sz="2700" dirty="0">
                <a:latin typeface="+mn-lt"/>
                <a:cs typeface="Calibri" panose="020F0502020204030204" pitchFamily="34" charset="0"/>
              </a:rPr>
            </a:br>
            <a:r>
              <a:rPr lang="en-GB" altLang="en-US" sz="2700" dirty="0">
                <a:latin typeface="+mn-lt"/>
                <a:cs typeface="Calibri" panose="020F0502020204030204" pitchFamily="34" charset="0"/>
              </a:rPr>
              <a:t>nice SELF HARM guideline development COMMITTEE MEMBER, 2019-2022</a:t>
            </a:r>
          </a:p>
        </p:txBody>
      </p:sp>
    </p:spTree>
    <p:extLst>
      <p:ext uri="{BB962C8B-B14F-4D97-AF65-F5344CB8AC3E}">
        <p14:creationId xmlns:p14="http://schemas.microsoft.com/office/powerpoint/2010/main" val="364242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003" y="503340"/>
            <a:ext cx="12192000" cy="8340745"/>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GUIDELINE RECOMMENDATIONS </a:t>
            </a:r>
          </a:p>
          <a:p>
            <a:pP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latin typeface="Calibri" panose="020F0502020204030204" pitchFamily="34" charset="0"/>
                <a:ea typeface="Calibri" panose="020F0502020204030204" pitchFamily="34" charset="0"/>
                <a:cs typeface="Times New Roman" panose="02020603050405020304" pitchFamily="18" charset="0"/>
              </a:rPr>
              <a:t>15 main topic areas, each with a set of recommendations covering</a:t>
            </a:r>
          </a:p>
          <a:p>
            <a:pPr>
              <a:defRPr/>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r>
              <a:rPr lang="en-GB" sz="2400" b="1" dirty="0">
                <a:latin typeface="Calibri" panose="020F0502020204030204" pitchFamily="34" charset="0"/>
                <a:ea typeface="Calibri" panose="020F0502020204030204" pitchFamily="34" charset="0"/>
                <a:cs typeface="Times New Roman" panose="02020603050405020304" pitchFamily="18" charset="0"/>
              </a:rPr>
              <a:t>Compassionate approaches and involving families and carers (4 topics)*</a:t>
            </a:r>
          </a:p>
          <a:p>
            <a:pPr marL="457200" indent="-457200">
              <a:buFont typeface="Arial" panose="020B0604020202020204" pitchFamily="34" charset="0"/>
              <a:buChar char="•"/>
              <a:defRPr/>
            </a:pPr>
            <a:r>
              <a:rPr lang="en-GB" sz="2400" b="1" dirty="0">
                <a:latin typeface="Calibri" panose="020F0502020204030204" pitchFamily="34" charset="0"/>
                <a:ea typeface="Calibri" panose="020F0502020204030204" pitchFamily="34" charset="0"/>
                <a:cs typeface="Times New Roman" panose="02020603050405020304" pitchFamily="18" charset="0"/>
              </a:rPr>
              <a:t>Assessment and care - approaches, tools, assessment by health professionals and by other sectors (4 topics)</a:t>
            </a:r>
          </a:p>
          <a:p>
            <a:pPr marL="457200" indent="-457200">
              <a:buFont typeface="Arial" panose="020B0604020202020204" pitchFamily="34" charset="0"/>
              <a:buChar char="•"/>
              <a:defRPr/>
            </a:pPr>
            <a:r>
              <a:rPr lang="en-GB" sz="2400" b="1" dirty="0">
                <a:latin typeface="Calibri" panose="020F0502020204030204" pitchFamily="34" charset="0"/>
                <a:ea typeface="Calibri" panose="020F0502020204030204" pitchFamily="34" charset="0"/>
                <a:cs typeface="Times New Roman" panose="02020603050405020304" pitchFamily="18" charset="0"/>
              </a:rPr>
              <a:t>Hospital admission, discharge and after care (2 topics )</a:t>
            </a:r>
          </a:p>
          <a:p>
            <a:pPr marL="457200" indent="-457200">
              <a:buFont typeface="Arial" panose="020B0604020202020204" pitchFamily="34" charset="0"/>
              <a:buChar char="•"/>
              <a:defRPr/>
            </a:pPr>
            <a:r>
              <a:rPr lang="en-GB" sz="2400" b="1" dirty="0">
                <a:latin typeface="Calibri" panose="020F0502020204030204" pitchFamily="34" charset="0"/>
                <a:ea typeface="Calibri" panose="020F0502020204030204" pitchFamily="34" charset="0"/>
                <a:cs typeface="Times New Roman" panose="02020603050405020304" pitchFamily="18" charset="0"/>
              </a:rPr>
              <a:t>Interventions, support and safe prescribing  (3 topics)</a:t>
            </a:r>
          </a:p>
          <a:p>
            <a:pPr marL="457200" indent="-457200">
              <a:buFont typeface="Arial" panose="020B0604020202020204" pitchFamily="34" charset="0"/>
              <a:buChar char="•"/>
              <a:defRPr/>
            </a:pPr>
            <a:r>
              <a:rPr lang="en-GB" sz="2400" b="1" dirty="0">
                <a:latin typeface="Calibri" panose="020F0502020204030204" pitchFamily="34" charset="0"/>
                <a:ea typeface="Calibri" panose="020F0502020204030204" pitchFamily="34" charset="0"/>
                <a:cs typeface="Times New Roman" panose="02020603050405020304" pitchFamily="18" charset="0"/>
              </a:rPr>
              <a:t>Training and Supervision (2 topics) </a:t>
            </a:r>
          </a:p>
          <a:p>
            <a:pPr>
              <a:defRPr/>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400" b="1" dirty="0">
                <a:latin typeface="Calibri" panose="020F0502020204030204" pitchFamily="34" charset="0"/>
                <a:ea typeface="Calibri" panose="020F0502020204030204" pitchFamily="34" charset="0"/>
                <a:cs typeface="Times New Roman" panose="02020603050405020304" pitchFamily="18" charset="0"/>
              </a:rPr>
              <a:t>Each topic area contains several recommendations – over 60 recommendations in total</a:t>
            </a:r>
          </a:p>
          <a:p>
            <a:pPr marL="457200" indent="-457200">
              <a:buFont typeface="Arial" panose="020B0604020202020204" pitchFamily="34" charset="0"/>
              <a:buChar char="•"/>
              <a:defRPr/>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400" b="1" dirty="0">
                <a:latin typeface="Calibri" panose="020F0502020204030204" pitchFamily="34" charset="0"/>
                <a:ea typeface="Calibri" panose="020F0502020204030204" pitchFamily="34" charset="0"/>
                <a:cs typeface="Times New Roman" panose="02020603050405020304" pitchFamily="18" charset="0"/>
              </a:rPr>
              <a:t>Recommendations supported by  </a:t>
            </a:r>
          </a:p>
          <a:p>
            <a:pPr marL="342900" indent="-342900">
              <a:buFont typeface="Arial" panose="020B0604020202020204" pitchFamily="34" charset="0"/>
              <a:buChar char="•"/>
              <a:defRPr/>
            </a:pPr>
            <a:r>
              <a:rPr lang="en-GB" sz="2400" b="1" u="sng" dirty="0">
                <a:latin typeface="Calibri" panose="020F0502020204030204" pitchFamily="34" charset="0"/>
                <a:ea typeface="Calibri" panose="020F0502020204030204" pitchFamily="34" charset="0"/>
                <a:cs typeface="Times New Roman" panose="02020603050405020304" pitchFamily="18" charset="0"/>
              </a:rPr>
              <a:t>Rationale</a:t>
            </a:r>
            <a:r>
              <a:rPr lang="en-GB" sz="2400" b="1" dirty="0">
                <a:latin typeface="Calibri" panose="020F0502020204030204" pitchFamily="34" charset="0"/>
                <a:ea typeface="Calibri" panose="020F0502020204030204" pitchFamily="34" charset="0"/>
                <a:cs typeface="Times New Roman" panose="02020603050405020304" pitchFamily="18" charset="0"/>
              </a:rPr>
              <a:t>  on why the Committee made the recommendations and </a:t>
            </a:r>
          </a:p>
          <a:p>
            <a:pPr marL="342900" indent="-342900">
              <a:buFont typeface="Arial" panose="020B0604020202020204" pitchFamily="34" charset="0"/>
              <a:buChar char="•"/>
              <a:defRPr/>
            </a:pPr>
            <a:r>
              <a:rPr lang="en-GB" sz="2400" b="1" u="sng" dirty="0">
                <a:latin typeface="Calibri" panose="020F0502020204030204" pitchFamily="34" charset="0"/>
                <a:ea typeface="Calibri" panose="020F0502020204030204" pitchFamily="34" charset="0"/>
                <a:cs typeface="Times New Roman" panose="02020603050405020304" pitchFamily="18" charset="0"/>
              </a:rPr>
              <a:t>Impact </a:t>
            </a:r>
            <a:r>
              <a:rPr lang="en-GB" sz="2400" b="1" dirty="0">
                <a:latin typeface="Calibri" panose="020F0502020204030204" pitchFamily="34" charset="0"/>
                <a:ea typeface="Calibri" panose="020F0502020204030204" pitchFamily="34" charset="0"/>
                <a:cs typeface="Times New Roman" panose="02020603050405020304" pitchFamily="18" charset="0"/>
              </a:rPr>
              <a:t> for current practice </a:t>
            </a:r>
          </a:p>
          <a:p>
            <a:pPr>
              <a:defRPr/>
            </a:pPr>
            <a:r>
              <a:rPr lang="en-GB" sz="2800" b="1" dirty="0">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81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33969"/>
            <a:ext cx="12192001" cy="5693866"/>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GUIDELINE RECOMMENDATIONS FOR RESEARCH</a:t>
            </a:r>
          </a:p>
          <a:p>
            <a:pP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To address gaps in the evidence base the Committee also made recommendations for studies into </a:t>
            </a:r>
          </a:p>
          <a:p>
            <a:pP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Models of Care – effectiveness of different models</a:t>
            </a:r>
          </a:p>
          <a:p>
            <a:pPr marL="457200" indent="-457200">
              <a:buFont typeface="Arial" panose="020B0604020202020204" pitchFamily="34" charset="0"/>
              <a:buChar char="•"/>
              <a:defRPr/>
            </a:pPr>
            <a:r>
              <a:rPr lang="en-GB" sz="2800" b="1" dirty="0">
                <a:latin typeface="Calibri" panose="020F0502020204030204" pitchFamily="34" charset="0"/>
                <a:ea typeface="Calibri" panose="020F0502020204030204" pitchFamily="34" charset="0"/>
                <a:cs typeface="Times New Roman" panose="02020603050405020304" pitchFamily="18" charset="0"/>
              </a:rPr>
              <a:t>Assessment in non specialist settings - </a:t>
            </a:r>
          </a:p>
          <a:p>
            <a:pPr marL="457200" indent="-457200">
              <a:buFont typeface="Arial" panose="020B0604020202020204" pitchFamily="34" charset="0"/>
              <a:buChar char="•"/>
              <a:defRPr/>
            </a:pPr>
            <a:r>
              <a:rPr lang="en-GB" sz="2800" b="1" dirty="0">
                <a:latin typeface="Calibri" panose="020F0502020204030204" pitchFamily="34" charset="0"/>
                <a:ea typeface="Calibri" panose="020F0502020204030204" pitchFamily="34" charset="0"/>
                <a:cs typeface="Times New Roman" panose="02020603050405020304" pitchFamily="18" charset="0"/>
              </a:rPr>
              <a:t>Admission to hospital – effectiveness of routine vs automatic admission </a:t>
            </a:r>
          </a:p>
          <a:p>
            <a:pPr marL="457200" indent="-457200">
              <a:buFont typeface="Arial" panose="020B0604020202020204" pitchFamily="34" charset="0"/>
              <a:buChar char="•"/>
              <a:defRPr/>
            </a:pPr>
            <a:r>
              <a:rPr lang="en-GB" sz="2800" b="1" dirty="0">
                <a:latin typeface="Calibri" panose="020F0502020204030204" pitchFamily="34" charset="0"/>
                <a:ea typeface="Calibri" panose="020F0502020204030204" pitchFamily="34" charset="0"/>
                <a:cs typeface="Times New Roman" panose="02020603050405020304" pitchFamily="18" charset="0"/>
              </a:rPr>
              <a:t>Psychological interventions – effectiveness including digital vs F2F </a:t>
            </a:r>
          </a:p>
          <a:p>
            <a:pPr marL="457200" indent="-457200">
              <a:buFont typeface="Arial" panose="020B0604020202020204" pitchFamily="34" charset="0"/>
              <a:buChar char="•"/>
              <a:defRPr/>
            </a:pPr>
            <a:r>
              <a:rPr lang="en-GB" sz="2800" b="1" dirty="0">
                <a:latin typeface="Calibri" panose="020F0502020204030204" pitchFamily="34" charset="0"/>
                <a:ea typeface="Calibri" panose="020F0502020204030204" pitchFamily="34" charset="0"/>
                <a:cs typeface="Times New Roman" panose="02020603050405020304" pitchFamily="18" charset="0"/>
              </a:rPr>
              <a:t>Harm minimisation  - effectiveness of strategies </a:t>
            </a:r>
          </a:p>
          <a:p>
            <a:pPr marL="457200" indent="-457200">
              <a:buFont typeface="Arial" panose="020B0604020202020204" pitchFamily="34" charset="0"/>
              <a:buChar char="•"/>
              <a:defRPr/>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19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33969"/>
            <a:ext cx="12192001" cy="6801862"/>
          </a:xfrm>
          <a:prstGeom prst="rect">
            <a:avLst/>
          </a:prstGeom>
          <a:noFill/>
        </p:spPr>
        <p:txBody>
          <a:bodyPr wrap="square">
            <a:spAutoFit/>
          </a:bodyPr>
          <a:lstStyle/>
          <a:p>
            <a:pPr algn="ctr">
              <a:defRPr/>
            </a:pPr>
            <a:r>
              <a:rPr lang="en-GB" sz="3600" b="1" dirty="0">
                <a:effectLst/>
                <a:latin typeface="Calibri" panose="020F0502020204030204" pitchFamily="34" charset="0"/>
                <a:ea typeface="Calibri" panose="020F0502020204030204" pitchFamily="34" charset="0"/>
                <a:cs typeface="Times New Roman" panose="02020603050405020304" pitchFamily="18" charset="0"/>
              </a:rPr>
              <a:t>PART 2 </a:t>
            </a:r>
          </a:p>
          <a:p>
            <a:pPr algn="ctr">
              <a:defRPr/>
            </a:pPr>
            <a:r>
              <a:rPr lang="en-GB" sz="3600" b="1" dirty="0">
                <a:latin typeface="Calibri" panose="020F0502020204030204" pitchFamily="34" charset="0"/>
                <a:ea typeface="Calibri" panose="020F0502020204030204" pitchFamily="34" charset="0"/>
                <a:cs typeface="Times New Roman" panose="02020603050405020304" pitchFamily="18" charset="0"/>
              </a:rPr>
              <a:t>SELECTED RECOMMENDATIONS </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GB" sz="3600" b="1"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GB" sz="3600" b="1" dirty="0">
                <a:effectLst/>
                <a:latin typeface="Calibri" panose="020F0502020204030204" pitchFamily="34" charset="0"/>
                <a:ea typeface="Calibri" panose="020F0502020204030204" pitchFamily="34" charset="0"/>
                <a:cs typeface="Times New Roman" panose="02020603050405020304" pitchFamily="18" charset="0"/>
              </a:rPr>
              <a:t>COMPASSIONATE APPROACHES </a:t>
            </a:r>
          </a:p>
          <a:p>
            <a:pPr marL="457200" indent="-457200" algn="ctr">
              <a:buFont typeface="Arial" panose="020B0604020202020204" pitchFamily="34" charset="0"/>
              <a:buChar char="•"/>
              <a:defRPr/>
            </a:pPr>
            <a:r>
              <a:rPr lang="en-GB" sz="3600" b="1" dirty="0">
                <a:latin typeface="Calibri" panose="020F0502020204030204" pitchFamily="34" charset="0"/>
                <a:ea typeface="Calibri" panose="020F0502020204030204" pitchFamily="34" charset="0"/>
                <a:cs typeface="Times New Roman" panose="02020603050405020304" pitchFamily="18" charset="0"/>
              </a:rPr>
              <a:t>Information and Support </a:t>
            </a:r>
          </a:p>
          <a:p>
            <a:pPr marL="457200" indent="-457200" algn="ctr">
              <a:buFont typeface="Arial" panose="020B0604020202020204" pitchFamily="34" charset="0"/>
              <a:buChar char="•"/>
              <a:defRPr/>
            </a:pPr>
            <a:r>
              <a:rPr lang="en-GB" sz="3600" b="1" dirty="0">
                <a:latin typeface="Calibri" panose="020F0502020204030204" pitchFamily="34" charset="0"/>
                <a:ea typeface="Calibri" panose="020F0502020204030204" pitchFamily="34" charset="0"/>
                <a:cs typeface="Times New Roman" panose="02020603050405020304" pitchFamily="18" charset="0"/>
              </a:rPr>
              <a:t>Consent and Confidentiality</a:t>
            </a:r>
          </a:p>
          <a:p>
            <a:pPr marL="457200" indent="-457200" algn="ctr">
              <a:buFont typeface="Arial" panose="020B0604020202020204" pitchFamily="34" charset="0"/>
              <a:buChar char="•"/>
              <a:defRPr/>
            </a:pPr>
            <a:r>
              <a:rPr lang="en-GB" sz="3600" b="1" dirty="0">
                <a:latin typeface="Calibri" panose="020F0502020204030204" pitchFamily="34" charset="0"/>
                <a:ea typeface="Calibri" panose="020F0502020204030204" pitchFamily="34" charset="0"/>
                <a:cs typeface="Times New Roman" panose="02020603050405020304" pitchFamily="18" charset="0"/>
              </a:rPr>
              <a:t>Safeguarding  </a:t>
            </a:r>
          </a:p>
          <a:p>
            <a:pPr marL="457200" indent="-457200" algn="ctr">
              <a:buFont typeface="Arial" panose="020B0604020202020204" pitchFamily="34" charset="0"/>
              <a:buChar char="•"/>
              <a:defRPr/>
            </a:pPr>
            <a:endParaRPr lang="en-GB" sz="3600" b="1"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GB" sz="3600" b="1" dirty="0">
                <a:latin typeface="Calibri" panose="020F0502020204030204" pitchFamily="34" charset="0"/>
                <a:ea typeface="Calibri" panose="020F0502020204030204" pitchFamily="34" charset="0"/>
                <a:cs typeface="Times New Roman" panose="02020603050405020304" pitchFamily="18" charset="0"/>
              </a:rPr>
              <a:t>INVOLVING FAMILIES AND CARERS</a:t>
            </a:r>
          </a:p>
          <a:p>
            <a:pPr marL="457200" indent="-457200" algn="ctr">
              <a:buFont typeface="Arial" panose="020B0604020202020204" pitchFamily="34" charset="0"/>
              <a:buChar cha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ctr">
              <a:buFont typeface="Arial" panose="020B0604020202020204" pitchFamily="34" charset="0"/>
              <a:buChar cha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ctr">
              <a:buFont typeface="Arial" panose="020B0604020202020204" pitchFamily="34" charset="0"/>
              <a:buChar char="•"/>
              <a:defRPr/>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4349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74593"/>
            <a:ext cx="12192001" cy="7355860"/>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COMPASSIONATE APPROACHES -  1 INFORMATION AND SUPPORT</a:t>
            </a: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Committee considered </a:t>
            </a:r>
          </a:p>
          <a:p>
            <a:pPr marL="457200" indent="-457200">
              <a:buFont typeface="Arial" panose="020B0604020202020204" pitchFamily="34" charset="0"/>
              <a:buChar cha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published evidence from over 20 qualitative studies in relevant healthcare settings, several in the  UK (NGA evidence reviews A and B)</a:t>
            </a:r>
          </a:p>
          <a:p>
            <a:pPr marL="457200" indent="-4572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Their own knowledge and experience </a:t>
            </a:r>
          </a:p>
          <a:p>
            <a:pPr marL="457200" indent="-457200">
              <a:buFont typeface="Arial" panose="020B0604020202020204" pitchFamily="34" charset="0"/>
              <a:buChar cha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NHS guidance on patient experience</a:t>
            </a:r>
          </a:p>
          <a:p>
            <a:pPr marL="457200" indent="-4572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Patient experience in adult NHS services </a:t>
            </a:r>
          </a:p>
          <a:p>
            <a:pPr marL="457200" indent="-4572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latin typeface="Calibri" panose="020F0502020204030204" pitchFamily="34" charset="0"/>
                <a:ea typeface="Calibri" panose="020F0502020204030204" pitchFamily="34" charset="0"/>
                <a:cs typeface="Times New Roman" panose="02020603050405020304" pitchFamily="18" charset="0"/>
              </a:rPr>
              <a:t>Recommendations</a:t>
            </a: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Cover what items of information should be raised, shared and provided in discussion with people who self harm, their families and carers. This includes</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Specific items of information on self harm, eg what is it, reasons for SH behaviour, coping strategies etc</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Support available</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Written Care Plan and Safety Plan </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Additionally, information need to be TAILORED, sensitive and empathetic, conveyed in a spirit of optimism</a:t>
            </a: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Recognise that the support and information needs to be ADAPTED to those who may be subject to discrimination such as physical disability, learning difficulties, LGBTQ+ community        </a:t>
            </a:r>
          </a:p>
          <a:p>
            <a:pPr marL="457200" indent="-457200">
              <a:buFont typeface="Arial" panose="020B0604020202020204" pitchFamily="34" charset="0"/>
              <a:buChar cha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5312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22094"/>
            <a:ext cx="12192001" cy="6740307"/>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COMPASSIONATE APPROACHES -  1 INFORMATION AND SUPPORT</a:t>
            </a: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 </a:t>
            </a: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CARE PLAN </a:t>
            </a:r>
          </a:p>
          <a:p>
            <a:pP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The plan of treatment or healthcare to be provided to the service user. </a:t>
            </a: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It typically  documents the needs and safety considerations of the service user, the interventions that  will support their recovery, as well as the key professionals and practitioners involved in their care.</a:t>
            </a: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SAFETY PLAN </a:t>
            </a: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 written, prioritised list of coping strategies and/or sources of support that the person who has self-harmed can use to help alleviate a crisis. </a:t>
            </a: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Components can include recognising warning signs, listing coping strategies, involving friends and family members, contacting mental health services, and limiting access to self-harm methods.</a:t>
            </a: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142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22094"/>
            <a:ext cx="12192001" cy="7232749"/>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COMPASSIONATE APPROACHES -  1 INFORMATION AND SUPPORT</a:t>
            </a: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latin typeface="Calibri" panose="020F0502020204030204" pitchFamily="34" charset="0"/>
                <a:ea typeface="Calibri" panose="020F0502020204030204" pitchFamily="34" charset="0"/>
                <a:cs typeface="Times New Roman" panose="02020603050405020304" pitchFamily="18" charset="0"/>
              </a:rPr>
              <a:t>IMPACT ON PRACTICE </a:t>
            </a: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 Make it easier to get support and information after an episode of self harm </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Reduce the variation in information provided</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Service providers may need to change the information they give – but cost should be minimal.</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People who self harm, family and carers will be better informed and supported</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As a result, family members/carers may seek further care for themselves – difficulty to estimate the effect will have on practice  </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1795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53" y="360838"/>
            <a:ext cx="12192001" cy="6309420"/>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COMPASSIONATE APPROACHES -  2 CONSENT AND CONFIDENTIALITY </a:t>
            </a: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Committee consideration </a:t>
            </a:r>
          </a:p>
          <a:p>
            <a:pPr marL="457200" indent="-457200">
              <a:buFont typeface="Arial" panose="020B0604020202020204" pitchFamily="34" charset="0"/>
              <a:buChar cha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 systematic review of the literature was conducted but no studies were identified about most effective approach to obtain consent and ensure confidentiality (Evidence Review C) </a:t>
            </a:r>
          </a:p>
          <a:p>
            <a:pPr marL="457200" indent="-4572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Committee used knowledge of best practice and </a:t>
            </a:r>
          </a:p>
          <a:p>
            <a:pPr marL="457200" indent="-4572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Existing guidance and practice </a:t>
            </a: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As a result Committee were not able to be more specific in their recommendations about how consent and confidentiality should be considered specifically for people who have self harmed </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latin typeface="Calibri" panose="020F0502020204030204" pitchFamily="34" charset="0"/>
                <a:ea typeface="Calibri" panose="020F0502020204030204" pitchFamily="34" charset="0"/>
                <a:cs typeface="Times New Roman" panose="02020603050405020304" pitchFamily="18" charset="0"/>
              </a:rPr>
              <a:t>Recommendations </a:t>
            </a:r>
            <a:r>
              <a:rPr lang="en-GB" sz="2000" b="1" dirty="0">
                <a:latin typeface="Calibri" panose="020F0502020204030204" pitchFamily="34" charset="0"/>
                <a:ea typeface="Calibri" panose="020F0502020204030204" pitchFamily="34" charset="0"/>
                <a:cs typeface="Times New Roman" panose="02020603050405020304" pitchFamily="18" charset="0"/>
              </a:rPr>
              <a:t>(these include the following…) </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Professionals and practitioners should be aware of the principles of and how to apply relevant legislation and associated guidance/CoPs (Mental Capacity Act 2005, Mental Health Act 2007, Children Act 1989, Children and Family  Act 2014) </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Understand how capacity and competence to consent apply to children and young people of different ages   </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In discussions about capacity and consent, staff to have access to specialist advice and, if needed, legal advice</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Staff to be familiar with limits of confidentiality about treatment and care  </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Be aware of benefits of involving families/carers bur recognise need to obtain consent from person who have self harmed </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If need to break confidentiality – need to make person who has self harmed aware</a:t>
            </a:r>
          </a:p>
        </p:txBody>
      </p:sp>
    </p:spTree>
    <p:extLst>
      <p:ext uri="{BB962C8B-B14F-4D97-AF65-F5344CB8AC3E}">
        <p14:creationId xmlns:p14="http://schemas.microsoft.com/office/powerpoint/2010/main" val="31175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22094"/>
            <a:ext cx="12192001" cy="4462760"/>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COMPASSIONATE APPROACHES -  2 CONSENT AND CONFIDENTIALITY</a:t>
            </a: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latin typeface="Calibri" panose="020F0502020204030204" pitchFamily="34" charset="0"/>
                <a:ea typeface="Calibri" panose="020F0502020204030204" pitchFamily="34" charset="0"/>
                <a:cs typeface="Times New Roman" panose="02020603050405020304" pitchFamily="18" charset="0"/>
              </a:rPr>
              <a:t>IMPACT ON PRACTICE </a:t>
            </a: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 Recommendations in line with existing good practice</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Should result in easier access  to legal advice </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Better awareness of the benefits of sharing information </a:t>
            </a: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9711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28973"/>
            <a:ext cx="12192001" cy="5816977"/>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COMPASSIONATE APPROACHES -  3 SAFEGUARDING  </a:t>
            </a:r>
          </a:p>
          <a:p>
            <a:pPr>
              <a:defRPr/>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Committee consideration </a:t>
            </a:r>
          </a:p>
          <a:p>
            <a:pPr marL="457200" indent="-457200">
              <a:buFont typeface="Arial" panose="020B0604020202020204" pitchFamily="34" charset="0"/>
              <a:buChar cha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 systematic review of the literature was conducted but no studies were identified about most effective approach to safeguarding (Evidence Review C) </a:t>
            </a: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Committee used their knowledge of best practice and </a:t>
            </a:r>
          </a:p>
          <a:p>
            <a:pPr marL="457200" indent="-4572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Existing guidance and practice </a:t>
            </a: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latin typeface="Calibri" panose="020F0502020204030204" pitchFamily="34" charset="0"/>
                <a:ea typeface="Calibri" panose="020F0502020204030204" pitchFamily="34" charset="0"/>
                <a:cs typeface="Times New Roman" panose="02020603050405020304" pitchFamily="18" charset="0"/>
              </a:rPr>
              <a:t>Recommendations</a:t>
            </a: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Professionals and practitioners should understand when and how to apply principles  of Care Act 2014, Children Act 1989 and Children and Family Act 2014</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Staff to ask about safeguarding concerns – eg domestic abuse, exploitation  etc</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Staff to be aware of local safeguarding procedures - seek advice from local lead on safeguarding </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If people referred to local health or social services under safeguarding procedures – use a Mukti-Agency approach (eg involving education) when assessing and planning person’s needs </a:t>
            </a: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9454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22094"/>
            <a:ext cx="12192001" cy="3847207"/>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COMPASSIONATE APPROACHES -  3 SAFEGUARDING</a:t>
            </a: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latin typeface="Calibri" panose="020F0502020204030204" pitchFamily="34" charset="0"/>
                <a:ea typeface="Calibri" panose="020F0502020204030204" pitchFamily="34" charset="0"/>
                <a:cs typeface="Times New Roman" panose="02020603050405020304" pitchFamily="18" charset="0"/>
              </a:rPr>
              <a:t>IMPACT ON PRACTICE </a:t>
            </a: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 Recommendations in line with existing good practice</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Should enable better communication and transitions across services through multi-agency approaches </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0251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2132" y="277707"/>
            <a:ext cx="10301857" cy="6709529"/>
          </a:xfrm>
          <a:prstGeom prst="rect">
            <a:avLst/>
          </a:prstGeom>
          <a:noFill/>
        </p:spPr>
        <p:txBody>
          <a:bodyPr wrap="square">
            <a:spAutoFit/>
          </a:bodyPr>
          <a:lstStyle/>
          <a:p>
            <a:pPr>
              <a:defRPr/>
            </a:pPr>
            <a:endParaRPr lang="en-GB" dirty="0">
              <a:solidFill>
                <a:srgbClr val="D8117D"/>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OUTLINE OF TALK  </a:t>
            </a:r>
          </a:p>
          <a:p>
            <a:pP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PART 1 Guideline development process  </a:t>
            </a:r>
          </a:p>
          <a:p>
            <a:pP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Overview of the NICE Guideline process, the 15 topic areas covered, the evidence base, the recommendations, the rationale for them and impact upon practice</a:t>
            </a:r>
          </a:p>
          <a:p>
            <a:pPr lvl="1">
              <a:defRPr/>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PART 2 Specific Recommendations</a:t>
            </a:r>
          </a:p>
          <a:p>
            <a:pP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This presentation will cover 4 specific topic areas and recommendations covering … </a:t>
            </a:r>
          </a:p>
          <a:p>
            <a:pPr lvl="1">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Compassionate approaches</a:t>
            </a:r>
          </a:p>
          <a:p>
            <a:pPr marL="914400" lvl="1" indent="-457200">
              <a:buFont typeface="Arial" panose="020B0604020202020204" pitchFamily="34" charset="0"/>
              <a:buChar cha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Information and support</a:t>
            </a:r>
          </a:p>
          <a:p>
            <a:pPr marL="914400" lvl="1" indent="-457200">
              <a:buFont typeface="Arial" panose="020B0604020202020204" pitchFamily="34" charset="0"/>
              <a:buChar char="•"/>
              <a:defRPr/>
            </a:pPr>
            <a:r>
              <a:rPr lang="en-GB" sz="2400" b="1" dirty="0">
                <a:latin typeface="Calibri" panose="020F0502020204030204" pitchFamily="34" charset="0"/>
                <a:ea typeface="Calibri" panose="020F0502020204030204" pitchFamily="34" charset="0"/>
                <a:cs typeface="Times New Roman" panose="02020603050405020304" pitchFamily="18" charset="0"/>
              </a:rPr>
              <a:t>C</a:t>
            </a:r>
            <a:r>
              <a:rPr lang="en-GB" sz="2400" b="1" dirty="0">
                <a:effectLst/>
                <a:latin typeface="Calibri" panose="020F0502020204030204" pitchFamily="34" charset="0"/>
                <a:ea typeface="Calibri" panose="020F0502020204030204" pitchFamily="34" charset="0"/>
                <a:cs typeface="Times New Roman" panose="02020603050405020304" pitchFamily="18" charset="0"/>
              </a:rPr>
              <a:t>onsent and confidentiality</a:t>
            </a:r>
          </a:p>
          <a:p>
            <a:pPr marL="914400" lvl="1" indent="-457200">
              <a:buFont typeface="Arial" panose="020B0604020202020204" pitchFamily="34" charset="0"/>
              <a:buChar char="•"/>
              <a:defRPr/>
            </a:pPr>
            <a:r>
              <a:rPr lang="en-GB" sz="2400" b="1" dirty="0">
                <a:latin typeface="Calibri" panose="020F0502020204030204" pitchFamily="34" charset="0"/>
                <a:ea typeface="Calibri" panose="020F0502020204030204" pitchFamily="34" charset="0"/>
                <a:cs typeface="Times New Roman" panose="02020603050405020304" pitchFamily="18" charset="0"/>
              </a:rPr>
              <a:t>Safeguarding</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lvl="1">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Involving Families and Carers</a:t>
            </a:r>
          </a:p>
          <a:p>
            <a:pPr lvl="1">
              <a:defRPr/>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Remaining NICE GL topic areas and recommendations (eg interventions) will be addressed by other speakers </a:t>
            </a:r>
            <a:endParaRPr lang="en-GB" dirty="0"/>
          </a:p>
        </p:txBody>
      </p:sp>
    </p:spTree>
    <p:extLst>
      <p:ext uri="{BB962C8B-B14F-4D97-AF65-F5344CB8AC3E}">
        <p14:creationId xmlns:p14="http://schemas.microsoft.com/office/powerpoint/2010/main" val="67252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7097"/>
            <a:ext cx="12192001" cy="5570756"/>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INVOLVING FAMILIES AND CARERS  </a:t>
            </a: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Committee consideration </a:t>
            </a: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There was conflicting evidence about IF and HOW family members should be involved in the support and treatment of people who self harmed. </a:t>
            </a: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Evidence considered </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A systematic review of evidence of views and preferences of service users and best ways of involving families  and carers, and staff working in the management of people who have self-harmed (Evidence Review D) showed positive and negative effects</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Recommendations based on this evidence and also committee’s knowledge and experience</a:t>
            </a: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There was good evidence that involving family/carers can have a positive effect but need to  consider persons preferences and capacity.  Sometimes involvement is not appropriate.</a:t>
            </a: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Non verbal means of communication can help to bring therapeutic rapport and understanding of needs  </a:t>
            </a: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1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7097"/>
            <a:ext cx="12192001" cy="5570756"/>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INVOLVING FAMILIES AND CARERS  </a:t>
            </a: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latin typeface="Calibri" panose="020F0502020204030204" pitchFamily="34" charset="0"/>
                <a:ea typeface="Calibri" panose="020F0502020204030204" pitchFamily="34" charset="0"/>
                <a:cs typeface="Times New Roman" panose="02020603050405020304" pitchFamily="18" charset="0"/>
              </a:rPr>
              <a:t>Recommendations </a:t>
            </a:r>
            <a:r>
              <a:rPr lang="en-GB" sz="2000" b="1" dirty="0">
                <a:latin typeface="Calibri" panose="020F0502020204030204" pitchFamily="34" charset="0"/>
                <a:ea typeface="Calibri" panose="020F0502020204030204" pitchFamily="34" charset="0"/>
                <a:cs typeface="Times New Roman" panose="02020603050405020304" pitchFamily="18" charset="0"/>
              </a:rPr>
              <a:t>(these need to be considered alongside those recommendations on consent and confidentiality)</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Ask service user whether they would like family/carers to be involved – encourage involvement</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If involving families/carers, take into account issues such as </a:t>
            </a:r>
          </a:p>
          <a:p>
            <a:pPr marL="800100" lvl="1"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Consent</a:t>
            </a:r>
          </a:p>
          <a:p>
            <a:pPr marL="800100" lvl="1"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Safeguarding concerns</a:t>
            </a:r>
          </a:p>
          <a:p>
            <a:pPr marL="800100" lvl="1"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Mental capacity, age and competence</a:t>
            </a:r>
          </a:p>
          <a:p>
            <a:pPr marL="800100" lvl="1"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Persons right to confidentiality and autonomy in decision making </a:t>
            </a:r>
          </a:p>
          <a:p>
            <a:pPr marL="800100" lvl="1"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Balance between benefits and risks of involving family/carers</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Use a collaborative approach</a:t>
            </a:r>
          </a:p>
          <a:p>
            <a:pPr marL="800100" lvl="1"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involve person in decision making eg in developing their safety plan</a:t>
            </a:r>
          </a:p>
          <a:p>
            <a:pPr marL="800100" lvl="1"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family members can still provide information even if consent to involvement in persons care has not been given</a:t>
            </a: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If person finds it difficult to vocalise their distress – try alternatives – eg non verbal language, letters. Safe words </a:t>
            </a:r>
          </a:p>
        </p:txBody>
      </p:sp>
    </p:spTree>
    <p:extLst>
      <p:ext uri="{BB962C8B-B14F-4D97-AF65-F5344CB8AC3E}">
        <p14:creationId xmlns:p14="http://schemas.microsoft.com/office/powerpoint/2010/main" val="319460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22094"/>
            <a:ext cx="12192001" cy="4462760"/>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INVIOLVING FAMILIES AND CARERS </a:t>
            </a: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latin typeface="Calibri" panose="020F0502020204030204" pitchFamily="34" charset="0"/>
                <a:ea typeface="Calibri" panose="020F0502020204030204" pitchFamily="34" charset="0"/>
                <a:cs typeface="Times New Roman" panose="02020603050405020304" pitchFamily="18" charset="0"/>
              </a:rPr>
              <a:t>IMPACT ON PRACTICE </a:t>
            </a:r>
          </a:p>
          <a:p>
            <a:pP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 Should make it easier for professionals to recognise when it is appropriate to involve families/carers in the care of the person</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Should allow person who has  self harmed to make decisions about involving families/carers</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b="1" dirty="0">
                <a:latin typeface="Calibri" panose="020F0502020204030204" pitchFamily="34" charset="0"/>
                <a:ea typeface="Calibri" panose="020F0502020204030204" pitchFamily="34" charset="0"/>
                <a:cs typeface="Times New Roman" panose="02020603050405020304" pitchFamily="18" charset="0"/>
              </a:rPr>
              <a:t>Should enable family members and carers to be involved in care in a collaborative and helpful way</a:t>
            </a:r>
          </a:p>
          <a:p>
            <a:pPr marL="342900" indent="-342900">
              <a:buFont typeface="Arial" panose="020B0604020202020204" pitchFamily="34" charset="0"/>
              <a:buChar char="•"/>
              <a:defRP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4462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584" y="861310"/>
            <a:ext cx="11029950" cy="3341877"/>
          </a:xfrm>
          <a:prstGeom prst="rect">
            <a:avLst/>
          </a:prstGeom>
        </p:spPr>
        <p:txBody>
          <a:bodyPr wrap="square">
            <a:spAutoFit/>
          </a:bodyPr>
          <a:lstStyle/>
          <a:p>
            <a:pPr algn="ctr">
              <a:lnSpc>
                <a:spcPct val="107000"/>
              </a:lnSpc>
              <a:spcAft>
                <a:spcPts val="800"/>
              </a:spcAft>
            </a:pPr>
            <a:endParaRPr lang="en-GB" sz="2400" b="1" i="1" dirty="0">
              <a:solidFill>
                <a:srgbClr val="333333"/>
              </a:solidFill>
              <a:ea typeface="Calibri" panose="020F0502020204030204" pitchFamily="34" charset="0"/>
              <a:cs typeface="Arial" panose="020B0604020202020204" pitchFamily="34" charset="0"/>
            </a:endParaRPr>
          </a:p>
          <a:p>
            <a:pPr algn="ctr">
              <a:lnSpc>
                <a:spcPct val="107000"/>
              </a:lnSpc>
              <a:spcAft>
                <a:spcPts val="800"/>
              </a:spcAft>
            </a:pPr>
            <a:endParaRPr lang="en-GB" sz="2400" b="1" i="1" dirty="0">
              <a:solidFill>
                <a:srgbClr val="333333"/>
              </a:solidFill>
              <a:ea typeface="Calibri" panose="020F0502020204030204" pitchFamily="34" charset="0"/>
              <a:cs typeface="Arial" panose="020B0604020202020204" pitchFamily="34" charset="0"/>
            </a:endParaRPr>
          </a:p>
          <a:p>
            <a:pPr algn="ctr">
              <a:lnSpc>
                <a:spcPct val="107000"/>
              </a:lnSpc>
              <a:spcAft>
                <a:spcPts val="800"/>
              </a:spcAft>
            </a:pPr>
            <a:endParaRPr lang="en-GB" sz="2400" b="1" i="1" dirty="0">
              <a:solidFill>
                <a:srgbClr val="333333"/>
              </a:solidFill>
              <a:ea typeface="Calibri" panose="020F0502020204030204" pitchFamily="34" charset="0"/>
              <a:cs typeface="Arial" panose="020B0604020202020204" pitchFamily="34" charset="0"/>
            </a:endParaRPr>
          </a:p>
          <a:p>
            <a:pPr algn="ctr">
              <a:lnSpc>
                <a:spcPct val="107000"/>
              </a:lnSpc>
              <a:spcAft>
                <a:spcPts val="800"/>
              </a:spcAft>
            </a:pPr>
            <a:endParaRPr lang="en-GB" sz="2400" b="1" i="1" dirty="0">
              <a:solidFill>
                <a:srgbClr val="333333"/>
              </a:solidFill>
              <a:ea typeface="Calibri" panose="020F0502020204030204" pitchFamily="34" charset="0"/>
              <a:cs typeface="Arial" panose="020B0604020202020204" pitchFamily="34" charset="0"/>
            </a:endParaRPr>
          </a:p>
          <a:p>
            <a:pPr algn="ctr">
              <a:lnSpc>
                <a:spcPct val="107000"/>
              </a:lnSpc>
              <a:spcAft>
                <a:spcPts val="800"/>
              </a:spcAft>
            </a:pPr>
            <a:r>
              <a:rPr lang="en-GB" sz="2400" b="1" i="1" dirty="0">
                <a:solidFill>
                  <a:srgbClr val="333333"/>
                </a:solidFill>
                <a:ea typeface="Calibri" panose="020F0502020204030204" pitchFamily="34" charset="0"/>
                <a:cs typeface="Arial" panose="020B0604020202020204" pitchFamily="34" charset="0"/>
              </a:rPr>
              <a:t> </a:t>
            </a:r>
            <a:r>
              <a:rPr lang="en-GB" sz="3600" b="1" dirty="0">
                <a:solidFill>
                  <a:srgbClr val="333333"/>
                </a:solidFill>
                <a:ea typeface="Calibri" panose="020F0502020204030204" pitchFamily="34" charset="0"/>
                <a:cs typeface="Times New Roman" panose="02020603050405020304" pitchFamily="18" charset="0"/>
              </a:rPr>
              <a:t>THANK YOU FOR LISTENING </a:t>
            </a:r>
          </a:p>
          <a:p>
            <a:pPr algn="ctr">
              <a:lnSpc>
                <a:spcPct val="107000"/>
              </a:lnSpc>
              <a:spcAft>
                <a:spcPts val="800"/>
              </a:spcAft>
            </a:pPr>
            <a:r>
              <a:rPr lang="en-GB" sz="3600" b="1" dirty="0">
                <a:solidFill>
                  <a:srgbClr val="333333"/>
                </a:solidFill>
                <a:ea typeface="Calibri" panose="020F0502020204030204" pitchFamily="34" charset="0"/>
                <a:cs typeface="Times New Roman" panose="02020603050405020304" pitchFamily="18" charset="0"/>
              </a:rPr>
              <a:t>– ANY QUESTIONS?</a:t>
            </a:r>
            <a:endParaRPr lang="en-GB"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822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33969"/>
            <a:ext cx="12192001" cy="1938992"/>
          </a:xfrm>
          <a:prstGeom prst="rect">
            <a:avLst/>
          </a:prstGeom>
          <a:noFill/>
        </p:spPr>
        <p:txBody>
          <a:bodyPr wrap="square">
            <a:spAutoFit/>
          </a:bodyPr>
          <a:lstStyle/>
          <a:p>
            <a:pPr algn="ctr">
              <a:defRPr/>
            </a:pPr>
            <a:r>
              <a:rPr lang="en-GB" sz="3600" b="1" dirty="0">
                <a:effectLst/>
                <a:latin typeface="Calibri" panose="020F0502020204030204" pitchFamily="34" charset="0"/>
                <a:ea typeface="Calibri" panose="020F0502020204030204" pitchFamily="34" charset="0"/>
                <a:cs typeface="Times New Roman" panose="02020603050405020304" pitchFamily="18" charset="0"/>
              </a:rPr>
              <a:t>PART 1 – NICE GUIDELINE OVERVIEW </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ctr">
              <a:buFont typeface="Arial" panose="020B0604020202020204" pitchFamily="34" charset="0"/>
              <a:buChar cha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ctr">
              <a:buFont typeface="Arial" panose="020B0604020202020204" pitchFamily="34" charset="0"/>
              <a:buChar char="•"/>
              <a:defRPr/>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1">
            <a:extLst>
              <a:ext uri="{FF2B5EF4-FFF2-40B4-BE49-F238E27FC236}">
                <a16:creationId xmlns:a16="http://schemas.microsoft.com/office/drawing/2014/main" id="{72E8BAE8-BE03-CE2E-BCAF-78CEEF9B4EC7}"/>
              </a:ext>
            </a:extLst>
          </p:cNvPr>
          <p:cNvPicPr>
            <a:picLocks noChangeAspect="1"/>
          </p:cNvPicPr>
          <p:nvPr/>
        </p:nvPicPr>
        <p:blipFill>
          <a:blip r:embed="rId3"/>
          <a:stretch>
            <a:fillRect/>
          </a:stretch>
        </p:blipFill>
        <p:spPr>
          <a:xfrm>
            <a:off x="4163488" y="1188981"/>
            <a:ext cx="3865023" cy="5467137"/>
          </a:xfrm>
          <a:prstGeom prst="rect">
            <a:avLst/>
          </a:prstGeom>
        </p:spPr>
      </p:pic>
    </p:spTree>
    <p:extLst>
      <p:ext uri="{BB962C8B-B14F-4D97-AF65-F5344CB8AC3E}">
        <p14:creationId xmlns:p14="http://schemas.microsoft.com/office/powerpoint/2010/main" val="218374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05122"/>
            <a:ext cx="12192000" cy="7078861"/>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GUIDELINE DEVELOPMENT PROCESS   </a:t>
            </a:r>
          </a:p>
          <a:p>
            <a:pP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Existing 2 guidelines over 10 years old - in need of updating into single GL encompassing both short and long term care and management for children, young people and adults </a:t>
            </a:r>
          </a:p>
          <a:p>
            <a:pPr>
              <a:defRPr/>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Recommendations drafted by GL development committee following review of published evidence carried out by  researchers at the National Guidance Alliance (NGA) – systematic reviews/PICO approaches etc </a:t>
            </a:r>
          </a:p>
          <a:p>
            <a:pPr>
              <a:defRPr/>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Committee chaired by Dr Jeremy Isaacs (Consultant Neurologist) with  Prof Nav </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Kapur</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as advisor </a:t>
            </a:r>
          </a:p>
          <a:p>
            <a:pPr>
              <a:defRPr/>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17 members (including 3 lay members) and also 7 co-</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optees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p>
          <a:p>
            <a:pP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Specialists in psychiatry, psychotherapy, mental health nursing, emergency medicine, social work, general practice etc along with co-opted members eg  police and prison service. </a:t>
            </a:r>
          </a:p>
          <a:p>
            <a:pPr>
              <a:defRPr/>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Committee meetings took place on line between 2019 and  2022 </a:t>
            </a:r>
          </a:p>
          <a:p>
            <a:pPr>
              <a:defRPr/>
            </a:pPr>
            <a:endParaRPr lang="en-GB" sz="2400" b="1" u="sng"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dirty="0"/>
          </a:p>
        </p:txBody>
      </p:sp>
    </p:spTree>
    <p:extLst>
      <p:ext uri="{BB962C8B-B14F-4D97-AF65-F5344CB8AC3E}">
        <p14:creationId xmlns:p14="http://schemas.microsoft.com/office/powerpoint/2010/main" val="284588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7707"/>
            <a:ext cx="12192000" cy="6771084"/>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GUIDELINE DEVELOPMENT PROCESS –EVIDENCE REVIEW   </a:t>
            </a:r>
          </a:p>
          <a:p>
            <a:pPr>
              <a:defRPr/>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Over 20 </a:t>
            </a:r>
            <a:r>
              <a:rPr lang="en-GB" sz="2800" b="1" u="sng" dirty="0">
                <a:effectLst/>
                <a:latin typeface="Calibri" panose="020F0502020204030204" pitchFamily="34" charset="0"/>
                <a:ea typeface="Calibri" panose="020F0502020204030204" pitchFamily="34" charset="0"/>
                <a:cs typeface="Times New Roman" panose="02020603050405020304" pitchFamily="18" charset="0"/>
              </a:rPr>
              <a:t>Expert Topic Groups formed </a:t>
            </a:r>
            <a:r>
              <a:rPr lang="en-GB" sz="2800" b="1" dirty="0">
                <a:effectLst/>
                <a:latin typeface="Calibri" panose="020F0502020204030204" pitchFamily="34" charset="0"/>
                <a:ea typeface="Calibri" panose="020F0502020204030204" pitchFamily="34" charset="0"/>
                <a:cs typeface="Times New Roman" panose="02020603050405020304" pitchFamily="18" charset="0"/>
              </a:rPr>
              <a:t>from membership who identified specific questions to be addressed in the GL </a:t>
            </a:r>
          </a:p>
          <a:p>
            <a:pPr>
              <a:defRPr/>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dirty="0">
                <a:effectLst/>
                <a:latin typeface="Calibri" panose="020F0502020204030204" pitchFamily="34" charset="0"/>
                <a:ea typeface="Calibri" panose="020F0502020204030204" pitchFamily="34" charset="0"/>
                <a:cs typeface="Times New Roman" panose="02020603050405020304" pitchFamily="18" charset="0"/>
              </a:rPr>
              <a:t>eg “ </a:t>
            </a:r>
            <a:r>
              <a:rPr lang="en-GB" sz="2800" i="1" dirty="0">
                <a:effectLst/>
                <a:latin typeface="Calibri" panose="020F0502020204030204" pitchFamily="34" charset="0"/>
                <a:ea typeface="Calibri" panose="020F0502020204030204" pitchFamily="34" charset="0"/>
                <a:cs typeface="Times New Roman" panose="02020603050405020304" pitchFamily="18" charset="0"/>
              </a:rPr>
              <a:t>What is the most effective approach to obtain consent, ensure confidentiality and promote safeguarding when people have self-harmed?”</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p>
          <a:p>
            <a:pP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NGA scientists (systematic reviewers, economists etc) collected relevant published evidence – both quantitative (ideally from RCTs) and qualitative - from UK and abroad – to address the posed question.   </a:t>
            </a:r>
          </a:p>
          <a:p>
            <a:pP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Produced 20 detailed Evidence Review reports </a:t>
            </a:r>
          </a:p>
          <a:p>
            <a:pP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dirty="0"/>
          </a:p>
        </p:txBody>
      </p:sp>
    </p:spTree>
    <p:extLst>
      <p:ext uri="{BB962C8B-B14F-4D97-AF65-F5344CB8AC3E}">
        <p14:creationId xmlns:p14="http://schemas.microsoft.com/office/powerpoint/2010/main" val="397861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DEE234-A540-9F4A-BB49-269896876CEA}"/>
              </a:ext>
            </a:extLst>
          </p:cNvPr>
          <p:cNvPicPr>
            <a:picLocks noChangeAspect="1"/>
          </p:cNvPicPr>
          <p:nvPr/>
        </p:nvPicPr>
        <p:blipFill>
          <a:blip r:embed="rId2"/>
          <a:stretch>
            <a:fillRect/>
          </a:stretch>
        </p:blipFill>
        <p:spPr>
          <a:xfrm>
            <a:off x="6915477" y="-83127"/>
            <a:ext cx="4797472" cy="6858000"/>
          </a:xfrm>
          <a:prstGeom prst="rect">
            <a:avLst/>
          </a:prstGeom>
        </p:spPr>
      </p:pic>
      <p:sp>
        <p:nvSpPr>
          <p:cNvPr id="3" name="TextBox 2">
            <a:extLst>
              <a:ext uri="{FF2B5EF4-FFF2-40B4-BE49-F238E27FC236}">
                <a16:creationId xmlns:a16="http://schemas.microsoft.com/office/drawing/2014/main" id="{4667DBB7-2C02-0BF8-8C0B-BBE289EB02B5}"/>
              </a:ext>
            </a:extLst>
          </p:cNvPr>
          <p:cNvSpPr txBox="1"/>
          <p:nvPr/>
        </p:nvSpPr>
        <p:spPr>
          <a:xfrm>
            <a:off x="130629" y="1330036"/>
            <a:ext cx="6365173" cy="4401205"/>
          </a:xfrm>
          <a:prstGeom prst="rect">
            <a:avLst/>
          </a:prstGeom>
          <a:noFill/>
        </p:spPr>
        <p:txBody>
          <a:bodyPr wrap="square" rtlCol="0">
            <a:spAutoFit/>
          </a:bodyPr>
          <a:lstStyle/>
          <a:p>
            <a:r>
              <a:rPr lang="en-GB" sz="4000" b="1" dirty="0">
                <a:latin typeface="Calibri" panose="020F0502020204030204" pitchFamily="34" charset="0"/>
                <a:cs typeface="Calibri" panose="020F0502020204030204" pitchFamily="34" charset="0"/>
              </a:rPr>
              <a:t>Evidence Review A</a:t>
            </a:r>
          </a:p>
          <a:p>
            <a:endParaRPr lang="en-GB" sz="4000" b="1" dirty="0">
              <a:latin typeface="Calibri" panose="020F0502020204030204" pitchFamily="34" charset="0"/>
              <a:cs typeface="Calibri" panose="020F0502020204030204" pitchFamily="34" charset="0"/>
            </a:endParaRPr>
          </a:p>
          <a:p>
            <a:r>
              <a:rPr lang="en-GB" sz="4000" b="1" dirty="0">
                <a:latin typeface="Calibri" panose="020F0502020204030204" pitchFamily="34" charset="0"/>
                <a:cs typeface="Calibri" panose="020F0502020204030204" pitchFamily="34" charset="0"/>
              </a:rPr>
              <a:t>Information and Support Needs of People who have self-harmed</a:t>
            </a:r>
          </a:p>
          <a:p>
            <a:endParaRPr lang="en-GB" sz="4000" dirty="0">
              <a:latin typeface="Calibri" panose="020F0502020204030204" pitchFamily="34" charset="0"/>
              <a:cs typeface="Calibri" panose="020F0502020204030204" pitchFamily="34" charset="0"/>
            </a:endParaRPr>
          </a:p>
          <a:p>
            <a:r>
              <a:rPr lang="en-GB" sz="4000" b="1" dirty="0">
                <a:latin typeface="Calibri" panose="020F0502020204030204" pitchFamily="34" charset="0"/>
                <a:cs typeface="Calibri" panose="020F0502020204030204" pitchFamily="34" charset="0"/>
              </a:rPr>
              <a:t>245 pages   </a:t>
            </a:r>
          </a:p>
        </p:txBody>
      </p:sp>
    </p:spTree>
    <p:extLst>
      <p:ext uri="{BB962C8B-B14F-4D97-AF65-F5344CB8AC3E}">
        <p14:creationId xmlns:p14="http://schemas.microsoft.com/office/powerpoint/2010/main" val="390323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7707"/>
            <a:ext cx="12192000" cy="7694414"/>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GUIDELINE DEVELOPMENT PROCESS –EVIDENCE REVIEW   </a:t>
            </a:r>
          </a:p>
          <a:p>
            <a:pP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latin typeface="Calibri" panose="020F0502020204030204" pitchFamily="34" charset="0"/>
                <a:ea typeface="Calibri" panose="020F0502020204030204" pitchFamily="34" charset="0"/>
                <a:cs typeface="Times New Roman" panose="02020603050405020304" pitchFamily="18" charset="0"/>
              </a:rPr>
              <a:t>The Evidence Reviews including,  economic analyses and committee discussions are all  published  - each typically over 100 pages  long – so over 2000 pages of documentation supporting the GL recommendation.</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https://www.nice.org.uk/guidance/ng225/evidence</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Other documentation – minutes of meetings, research recommendations, membership  on NICE SH webpage  </a:t>
            </a: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r>
              <a:rPr lang="en-GB" sz="2800" b="1"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https://www.nice.org.uk/guidance/ng225/history</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Committee members considered the evidence, and where good quality evidence was lacking, members contributed their own knowledge and expertise, and also referred to best practice to draw conclusions and made recommendations for the GL </a:t>
            </a:r>
          </a:p>
          <a:p>
            <a:pPr>
              <a:defRPr/>
            </a:pP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dirty="0"/>
          </a:p>
        </p:txBody>
      </p:sp>
    </p:spTree>
    <p:extLst>
      <p:ext uri="{BB962C8B-B14F-4D97-AF65-F5344CB8AC3E}">
        <p14:creationId xmlns:p14="http://schemas.microsoft.com/office/powerpoint/2010/main" val="27017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817525"/>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GUIDELINE PUBLICATION    </a:t>
            </a:r>
          </a:p>
          <a:p>
            <a:pPr>
              <a:defRPr/>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Consultation period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on Draft Guideline   Jan 2022 to March 2022</a:t>
            </a:r>
          </a:p>
          <a:p>
            <a:pPr>
              <a:defRPr/>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400" b="1" u="sng" dirty="0">
                <a:latin typeface="Calibri" panose="020F0502020204030204" pitchFamily="34" charset="0"/>
                <a:ea typeface="Calibri" panose="020F0502020204030204" pitchFamily="34" charset="0"/>
                <a:cs typeface="Times New Roman" panose="02020603050405020304" pitchFamily="18" charset="0"/>
              </a:rPr>
              <a:t>Publication 7 September 2022 – Key documents </a:t>
            </a:r>
          </a:p>
          <a:p>
            <a:pPr>
              <a:defRPr/>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NICE Guideline “Self-harm: assessment, management and  preventing recurrence” (NG225) </a:t>
            </a:r>
            <a:r>
              <a:rPr lang="en-GB"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www.nice.org.uk/guidance/ng225</a:t>
            </a:r>
            <a:endParaRPr lang="en-GB"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400" b="1" dirty="0">
                <a:latin typeface="Calibri" panose="020F0502020204030204" pitchFamily="34" charset="0"/>
                <a:ea typeface="Calibri" panose="020F0502020204030204" pitchFamily="34" charset="0"/>
                <a:cs typeface="Times New Roman" panose="02020603050405020304" pitchFamily="18" charset="0"/>
              </a:rPr>
              <a:t>Responses to comments received also published - 395 pages in total </a:t>
            </a:r>
            <a:r>
              <a:rPr lang="en-GB"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https://www.nice.org.uk/guidance/ng225/documents/consultation-comments-and-responses-2</a:t>
            </a:r>
            <a:endParaRPr lang="en-GB"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Updated Quality Standard QS 34 </a:t>
            </a:r>
            <a:r>
              <a:rPr lang="en-GB" sz="2400" b="1" dirty="0">
                <a:latin typeface="Calibri" panose="020F0502020204030204" pitchFamily="34" charset="0"/>
                <a:ea typeface="Calibri" panose="020F0502020204030204" pitchFamily="34" charset="0"/>
                <a:cs typeface="Times New Roman" panose="02020603050405020304" pitchFamily="18" charset="0"/>
              </a:rPr>
              <a:t>“Self-harm Quality standard” (originally Published: 28 June 2013) </a:t>
            </a:r>
            <a:r>
              <a:rPr lang="en-GB"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www.nice.org.uk/guidance/qs34</a:t>
            </a:r>
            <a:r>
              <a:rPr lang="en-GB"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p>
          <a:p>
            <a:pPr>
              <a:defRPr/>
            </a:pPr>
            <a:endParaRPr lang="en-GB"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400" b="1" dirty="0">
                <a:latin typeface="Calibri" panose="020F0502020204030204" pitchFamily="34" charset="0"/>
                <a:ea typeface="Calibri" panose="020F0502020204030204" pitchFamily="34" charset="0"/>
                <a:cs typeface="Times New Roman" panose="02020603050405020304" pitchFamily="18" charset="0"/>
              </a:rPr>
              <a:t>This guideline updates and replaces NICE guideline CG16 (published July 2004) and NICE guideline CG133 (published November 2011) – these now removed from NICE webpages</a:t>
            </a:r>
          </a:p>
          <a:p>
            <a:pPr marL="342900" indent="-342900">
              <a:buFont typeface="Arial" panose="020B0604020202020204" pitchFamily="34" charset="0"/>
              <a:buChar char="•"/>
              <a:defRPr/>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dirty="0"/>
          </a:p>
        </p:txBody>
      </p:sp>
    </p:spTree>
    <p:extLst>
      <p:ext uri="{BB962C8B-B14F-4D97-AF65-F5344CB8AC3E}">
        <p14:creationId xmlns:p14="http://schemas.microsoft.com/office/powerpoint/2010/main" val="412632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91464"/>
            <a:ext cx="12192000" cy="6370975"/>
          </a:xfrm>
          <a:prstGeom prst="rect">
            <a:avLst/>
          </a:prstGeom>
          <a:noFill/>
        </p:spPr>
        <p:txBody>
          <a:bodyPr wrap="square">
            <a:spAutoFit/>
          </a:bodyPr>
          <a:lstStyle/>
          <a:p>
            <a:pPr>
              <a:defRPr/>
            </a:pPr>
            <a:r>
              <a:rPr lang="en-GB" sz="2800" b="1" dirty="0">
                <a:effectLst/>
                <a:latin typeface="Calibri" panose="020F0502020204030204" pitchFamily="34" charset="0"/>
                <a:ea typeface="Calibri" panose="020F0502020204030204" pitchFamily="34" charset="0"/>
                <a:cs typeface="Times New Roman" panose="02020603050405020304" pitchFamily="18" charset="0"/>
              </a:rPr>
              <a:t>GUIDELINE OVERVIEW </a:t>
            </a:r>
          </a:p>
          <a:p>
            <a:pP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Covers assessment, management and preventing recurrence for children,  young people and adults who have self-harmed. </a:t>
            </a:r>
          </a:p>
          <a:p>
            <a:pP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It includes those with a mental health problem, neurodevelopmental disorder or learning disability and applies to all sectors that  work with people who have self-harmed. </a:t>
            </a:r>
          </a:p>
          <a:p>
            <a:pP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000" b="1" dirty="0">
                <a:latin typeface="Calibri" panose="020F0502020204030204" pitchFamily="34" charset="0"/>
                <a:ea typeface="Calibri" panose="020F0502020204030204" pitchFamily="34" charset="0"/>
                <a:cs typeface="Times New Roman" panose="02020603050405020304" pitchFamily="18" charset="0"/>
              </a:rPr>
              <a:t>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elf-harm is defined as </a:t>
            </a:r>
            <a:r>
              <a:rPr lang="en-GB" sz="20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n-GB" sz="2000" b="1" i="1"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intentional self-poisoning or injury, irrespective of the apparent purpose”</a:t>
            </a:r>
            <a:r>
              <a:rPr lang="en-GB" sz="20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The guideline does not cover repetitive, stereotypical self-injurious behaviour (such as head banging). </a:t>
            </a:r>
          </a:p>
          <a:p>
            <a:pP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Who is it for? </a:t>
            </a:r>
          </a:p>
          <a:p>
            <a:pP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Healthcare professionals and social care practitioners, commissioners and providers </a:t>
            </a: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Staff in educational settings </a:t>
            </a: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Third sector organisations </a:t>
            </a: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The criminal justice system </a:t>
            </a: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People using self-harm services, their families and carers </a:t>
            </a:r>
          </a:p>
          <a:p>
            <a:pPr>
              <a:defRP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p>
        </p:txBody>
      </p:sp>
    </p:spTree>
    <p:extLst>
      <p:ext uri="{BB962C8B-B14F-4D97-AF65-F5344CB8AC3E}">
        <p14:creationId xmlns:p14="http://schemas.microsoft.com/office/powerpoint/2010/main" val="97253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3A6680EC34934293A4A8A3C7B3EA44" ma:contentTypeVersion="12" ma:contentTypeDescription="Create a new document." ma:contentTypeScope="" ma:versionID="f4d21494d016608cfd6b5e065a63e2c1">
  <xsd:schema xmlns:xsd="http://www.w3.org/2001/XMLSchema" xmlns:xs="http://www.w3.org/2001/XMLSchema" xmlns:p="http://schemas.microsoft.com/office/2006/metadata/properties" xmlns:ns3="f408624b-f4c2-4188-9a61-e2e83ee4ddde" xmlns:ns4="1070be30-e319-45e2-bba1-c2129590c3fb" targetNamespace="http://schemas.microsoft.com/office/2006/metadata/properties" ma:root="true" ma:fieldsID="f05c27791db651bb17b46ea9fa920386" ns3:_="" ns4:_="">
    <xsd:import namespace="f408624b-f4c2-4188-9a61-e2e83ee4ddde"/>
    <xsd:import namespace="1070be30-e319-45e2-bba1-c2129590c3f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8624b-f4c2-4188-9a61-e2e83ee4dd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70be30-e319-45e2-bba1-c2129590c3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EDB66D-BE81-475E-88FA-0EA5BF87155C}">
  <ds:schemaRefs>
    <ds:schemaRef ds:uri="http://www.w3.org/XML/1998/namespace"/>
    <ds:schemaRef ds:uri="f408624b-f4c2-4188-9a61-e2e83ee4ddde"/>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1070be30-e319-45e2-bba1-c2129590c3fb"/>
    <ds:schemaRef ds:uri="http://purl.org/dc/terms/"/>
  </ds:schemaRefs>
</ds:datastoreItem>
</file>

<file path=customXml/itemProps2.xml><?xml version="1.0" encoding="utf-8"?>
<ds:datastoreItem xmlns:ds="http://schemas.openxmlformats.org/officeDocument/2006/customXml" ds:itemID="{FB6783DD-B66F-40E4-96F3-988B8D1D1070}">
  <ds:schemaRefs>
    <ds:schemaRef ds:uri="http://schemas.microsoft.com/sharepoint/v3/contenttype/forms"/>
  </ds:schemaRefs>
</ds:datastoreItem>
</file>

<file path=customXml/itemProps3.xml><?xml version="1.0" encoding="utf-8"?>
<ds:datastoreItem xmlns:ds="http://schemas.openxmlformats.org/officeDocument/2006/customXml" ds:itemID="{C9636E4A-BB95-49EB-AF4C-38B2BC9FC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8624b-f4c2-4188-9a61-e2e83ee4ddde"/>
    <ds:schemaRef ds:uri="1070be30-e319-45e2-bba1-c2129590c3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TM04033925[[fn=Droplet]]</Template>
  <TotalTime>25224</TotalTime>
  <Words>2026</Words>
  <Application>Microsoft Office PowerPoint</Application>
  <PresentationFormat>Widescreen</PresentationFormat>
  <Paragraphs>301</Paragraphs>
  <Slides>23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Tw Cen MT</vt:lpstr>
      <vt:lpstr>Droplet</vt:lpstr>
      <vt:lpstr> THE NEW NICE GUIDELINE FOR SELF HARM  dr Gemma Trainor  Senior lecturer in mental health nursing  Liverpool john moores university  and   nice SELF HARM guideline development COMMITTEE MEMBER, 2019-2022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mental health disorders</dc:title>
  <dc:creator>Anderson, Elsa</dc:creator>
  <cp:lastModifiedBy>Gemma Trainor</cp:lastModifiedBy>
  <cp:revision>219</cp:revision>
  <cp:lastPrinted>2023-01-04T14:56:27Z</cp:lastPrinted>
  <dcterms:created xsi:type="dcterms:W3CDTF">2021-01-16T16:08:55Z</dcterms:created>
  <dcterms:modified xsi:type="dcterms:W3CDTF">2023-01-05T09:38:16Z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0x0101005D3A6680EC34934293A4A8A3C7B3EA44</vt:lpwstr>
  </property>
</Properties>
</file>