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8" r:id="rId1"/>
  </p:sldMasterIdLst>
  <p:notesMasterIdLst>
    <p:notesMasterId r:id="rId30"/>
  </p:notesMasterIdLst>
  <p:sldIdLst>
    <p:sldId id="256" r:id="rId2"/>
    <p:sldId id="518" r:id="rId3"/>
    <p:sldId id="521" r:id="rId4"/>
    <p:sldId id="522" r:id="rId5"/>
    <p:sldId id="512" r:id="rId6"/>
    <p:sldId id="519" r:id="rId7"/>
    <p:sldId id="452" r:id="rId8"/>
    <p:sldId id="470" r:id="rId9"/>
    <p:sldId id="523" r:id="rId10"/>
    <p:sldId id="498" r:id="rId11"/>
    <p:sldId id="499" r:id="rId12"/>
    <p:sldId id="486" r:id="rId13"/>
    <p:sldId id="500" r:id="rId14"/>
    <p:sldId id="475" r:id="rId15"/>
    <p:sldId id="511" r:id="rId16"/>
    <p:sldId id="476" r:id="rId17"/>
    <p:sldId id="501" r:id="rId18"/>
    <p:sldId id="463" r:id="rId19"/>
    <p:sldId id="531" r:id="rId20"/>
    <p:sldId id="460" r:id="rId21"/>
    <p:sldId id="517" r:id="rId22"/>
    <p:sldId id="525" r:id="rId23"/>
    <p:sldId id="524" r:id="rId24"/>
    <p:sldId id="520" r:id="rId25"/>
    <p:sldId id="528" r:id="rId26"/>
    <p:sldId id="526" r:id="rId27"/>
    <p:sldId id="513" r:id="rId28"/>
    <p:sldId id="530"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8"/>
    <p:restoredTop sz="92868"/>
  </p:normalViewPr>
  <p:slideViewPr>
    <p:cSldViewPr snapToGrid="0" snapToObjects="1">
      <p:cViewPr varScale="1">
        <p:scale>
          <a:sx n="101" d="100"/>
          <a:sy n="101" d="100"/>
        </p:scale>
        <p:origin x="26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F5A16B-4918-AC4D-A70F-77ADAA764BD9}" type="datetimeFigureOut">
              <a:rPr lang="en-US" smtClean="0"/>
              <a:t>2/7/23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81EF56-B97A-BF4B-A7DC-FEFB07BF0A72}" type="slidenum">
              <a:rPr lang="en-US" smtClean="0"/>
              <a:t>‹#›</a:t>
            </a:fld>
            <a:endParaRPr lang="en-US" dirty="0"/>
          </a:p>
        </p:txBody>
      </p:sp>
    </p:spTree>
    <p:extLst>
      <p:ext uri="{BB962C8B-B14F-4D97-AF65-F5344CB8AC3E}">
        <p14:creationId xmlns:p14="http://schemas.microsoft.com/office/powerpoint/2010/main" val="595013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a:t>
            </a:r>
            <a:r>
              <a:rPr lang="mr-IN" dirty="0"/>
              <a:t>…</a:t>
            </a:r>
            <a:endParaRPr lang="en-GB" dirty="0"/>
          </a:p>
          <a:p>
            <a:r>
              <a:rPr lang="en-GB" dirty="0"/>
              <a:t>I am </a:t>
            </a:r>
            <a:r>
              <a:rPr lang="mr-IN" dirty="0"/>
              <a:t>……</a:t>
            </a:r>
            <a:r>
              <a:rPr lang="en-GB" dirty="0"/>
              <a:t>.</a:t>
            </a:r>
          </a:p>
          <a:p>
            <a:r>
              <a:rPr lang="en-GB" dirty="0"/>
              <a:t>During this</a:t>
            </a:r>
            <a:r>
              <a:rPr lang="en-GB" baseline="0" dirty="0"/>
              <a:t> talk I would like to impart our experience of initiating an emergency ambulatory pathway and how this pathway can be used to serve the gynae emergency population.</a:t>
            </a:r>
            <a:endParaRPr lang="en-US" dirty="0"/>
          </a:p>
        </p:txBody>
      </p:sp>
      <p:sp>
        <p:nvSpPr>
          <p:cNvPr id="4" name="Slide Number Placeholder 3"/>
          <p:cNvSpPr>
            <a:spLocks noGrp="1"/>
          </p:cNvSpPr>
          <p:nvPr>
            <p:ph type="sldNum" sz="quarter" idx="10"/>
          </p:nvPr>
        </p:nvSpPr>
        <p:spPr/>
        <p:txBody>
          <a:bodyPr/>
          <a:lstStyle/>
          <a:p>
            <a:fld id="{7681EF56-B97A-BF4B-A7DC-FEFB07BF0A72}" type="slidenum">
              <a:rPr lang="en-US" smtClean="0"/>
              <a:t>1</a:t>
            </a:fld>
            <a:endParaRPr lang="en-US" dirty="0"/>
          </a:p>
        </p:txBody>
      </p:sp>
    </p:spTree>
    <p:extLst>
      <p:ext uri="{BB962C8B-B14F-4D97-AF65-F5344CB8AC3E}">
        <p14:creationId xmlns:p14="http://schemas.microsoft.com/office/powerpoint/2010/main" val="1706756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81EF56-B97A-BF4B-A7DC-FEFB07BF0A72}" type="slidenum">
              <a:rPr lang="en-US" smtClean="0"/>
              <a:t>28</a:t>
            </a:fld>
            <a:endParaRPr lang="en-US" dirty="0"/>
          </a:p>
        </p:txBody>
      </p:sp>
    </p:spTree>
    <p:extLst>
      <p:ext uri="{BB962C8B-B14F-4D97-AF65-F5344CB8AC3E}">
        <p14:creationId xmlns:p14="http://schemas.microsoft.com/office/powerpoint/2010/main" val="2564177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Acute surgical patients awaiting minor or intermediate procedures often occupy impatient hospital beds and are frequently delayed due to their lower priority on busy inpatient emergency lists. </a:t>
            </a:r>
          </a:p>
        </p:txBody>
      </p:sp>
      <p:sp>
        <p:nvSpPr>
          <p:cNvPr id="4" name="Slide Number Placeholder 3"/>
          <p:cNvSpPr>
            <a:spLocks noGrp="1"/>
          </p:cNvSpPr>
          <p:nvPr>
            <p:ph type="sldNum" sz="quarter" idx="10"/>
          </p:nvPr>
        </p:nvSpPr>
        <p:spPr/>
        <p:txBody>
          <a:bodyPr/>
          <a:lstStyle/>
          <a:p>
            <a:fld id="{7681EF56-B97A-BF4B-A7DC-FEFB07BF0A72}" type="slidenum">
              <a:rPr lang="en-US" smtClean="0"/>
              <a:t>2</a:t>
            </a:fld>
            <a:endParaRPr lang="en-US" dirty="0"/>
          </a:p>
        </p:txBody>
      </p:sp>
    </p:spTree>
    <p:extLst>
      <p:ext uri="{BB962C8B-B14F-4D97-AF65-F5344CB8AC3E}">
        <p14:creationId xmlns:p14="http://schemas.microsoft.com/office/powerpoint/2010/main" val="1970787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provision of emergency ambulatory surgery can improve both patient experience and efficiency in the form of saved emergency theatre operating time and reduced bed occupancy.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Improves</a:t>
            </a:r>
            <a:r>
              <a:rPr lang="en-GB" sz="1200" kern="1200" baseline="0" dirty="0">
                <a:solidFill>
                  <a:schemeClr val="tx1"/>
                </a:solidFill>
                <a:effectLst/>
                <a:latin typeface="+mn-lt"/>
                <a:ea typeface="+mn-ea"/>
                <a:cs typeface="+mn-cs"/>
              </a:rPr>
              <a:t> patient experience and flow through the hospital.</a:t>
            </a:r>
            <a:endParaRPr lang="en-US" dirty="0"/>
          </a:p>
          <a:p>
            <a:endParaRPr lang="en-US" dirty="0"/>
          </a:p>
        </p:txBody>
      </p:sp>
      <p:sp>
        <p:nvSpPr>
          <p:cNvPr id="4" name="Slide Number Placeholder 3"/>
          <p:cNvSpPr>
            <a:spLocks noGrp="1"/>
          </p:cNvSpPr>
          <p:nvPr>
            <p:ph type="sldNum" sz="quarter" idx="10"/>
          </p:nvPr>
        </p:nvSpPr>
        <p:spPr/>
        <p:txBody>
          <a:bodyPr/>
          <a:lstStyle/>
          <a:p>
            <a:fld id="{7681EF56-B97A-BF4B-A7DC-FEFB07BF0A72}" type="slidenum">
              <a:rPr lang="en-US" smtClean="0"/>
              <a:t>3</a:t>
            </a:fld>
            <a:endParaRPr lang="en-US" dirty="0"/>
          </a:p>
        </p:txBody>
      </p:sp>
    </p:spTree>
    <p:extLst>
      <p:ext uri="{BB962C8B-B14F-4D97-AF65-F5344CB8AC3E}">
        <p14:creationId xmlns:p14="http://schemas.microsoft.com/office/powerpoint/2010/main" val="1007649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Ambulatory emergency surgery is defined as:</a:t>
            </a:r>
          </a:p>
        </p:txBody>
      </p:sp>
      <p:sp>
        <p:nvSpPr>
          <p:cNvPr id="4" name="Slide Number Placeholder 3"/>
          <p:cNvSpPr>
            <a:spLocks noGrp="1"/>
          </p:cNvSpPr>
          <p:nvPr>
            <p:ph type="sldNum" sz="quarter" idx="10"/>
          </p:nvPr>
        </p:nvSpPr>
        <p:spPr/>
        <p:txBody>
          <a:bodyPr/>
          <a:lstStyle/>
          <a:p>
            <a:fld id="{7681EF56-B97A-BF4B-A7DC-FEFB07BF0A72}" type="slidenum">
              <a:rPr lang="en-US" smtClean="0"/>
              <a:t>4</a:t>
            </a:fld>
            <a:endParaRPr lang="en-US" dirty="0"/>
          </a:p>
        </p:txBody>
      </p:sp>
    </p:spTree>
    <p:extLst>
      <p:ext uri="{BB962C8B-B14F-4D97-AF65-F5344CB8AC3E}">
        <p14:creationId xmlns:p14="http://schemas.microsoft.com/office/powerpoint/2010/main" val="944294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Bath have an ambulatory emergency unit for their general surgical</a:t>
            </a:r>
            <a:r>
              <a:rPr lang="en-US" baseline="0" dirty="0"/>
              <a:t> patients. They have dedicated morning clinics to see urgent patients,  dedicated radiology slots daily to secure up to date imaging and dedicated theatre capacity in the afternoons. This is clearly an exceptional service but we wanted to see if we could offer some form of emergency ambulatory surgery in our organization.</a:t>
            </a:r>
            <a:endParaRPr lang="en-US" dirty="0"/>
          </a:p>
        </p:txBody>
      </p:sp>
      <p:sp>
        <p:nvSpPr>
          <p:cNvPr id="4" name="Slide Number Placeholder 3"/>
          <p:cNvSpPr>
            <a:spLocks noGrp="1"/>
          </p:cNvSpPr>
          <p:nvPr>
            <p:ph type="sldNum" sz="quarter" idx="10"/>
          </p:nvPr>
        </p:nvSpPr>
        <p:spPr/>
        <p:txBody>
          <a:bodyPr/>
          <a:lstStyle/>
          <a:p>
            <a:fld id="{7681EF56-B97A-BF4B-A7DC-FEFB07BF0A72}" type="slidenum">
              <a:rPr lang="en-US" smtClean="0"/>
              <a:t>6</a:t>
            </a:fld>
            <a:endParaRPr lang="en-US" dirty="0"/>
          </a:p>
        </p:txBody>
      </p:sp>
    </p:spTree>
    <p:extLst>
      <p:ext uri="{BB962C8B-B14F-4D97-AF65-F5344CB8AC3E}">
        <p14:creationId xmlns:p14="http://schemas.microsoft.com/office/powerpoint/2010/main" val="512484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need to start at the beginning-who is suitable for ambulatory emergency surgery?</a:t>
            </a:r>
          </a:p>
          <a:p>
            <a:r>
              <a:rPr lang="en-US" dirty="0"/>
              <a:t>The same principles apply</a:t>
            </a:r>
            <a:r>
              <a:rPr lang="en-US" baseline="0" dirty="0"/>
              <a:t> medically.</a:t>
            </a:r>
          </a:p>
          <a:p>
            <a:r>
              <a:rPr lang="en-US" baseline="0" dirty="0"/>
              <a:t>Socially there needs to be someone available to care for the patients at short notice-usually have longer to orgais-so may not suit all.</a:t>
            </a:r>
          </a:p>
          <a:p>
            <a:endParaRPr lang="en-US" dirty="0"/>
          </a:p>
        </p:txBody>
      </p:sp>
      <p:sp>
        <p:nvSpPr>
          <p:cNvPr id="4" name="Slide Number Placeholder 3"/>
          <p:cNvSpPr>
            <a:spLocks noGrp="1"/>
          </p:cNvSpPr>
          <p:nvPr>
            <p:ph type="sldNum" sz="quarter" idx="10"/>
          </p:nvPr>
        </p:nvSpPr>
        <p:spPr/>
        <p:txBody>
          <a:bodyPr/>
          <a:lstStyle/>
          <a:p>
            <a:fld id="{7681EF56-B97A-BF4B-A7DC-FEFB07BF0A72}" type="slidenum">
              <a:rPr lang="en-US" smtClean="0"/>
              <a:t>7</a:t>
            </a:fld>
            <a:endParaRPr lang="en-US" dirty="0"/>
          </a:p>
        </p:txBody>
      </p:sp>
    </p:spTree>
    <p:extLst>
      <p:ext uri="{BB962C8B-B14F-4D97-AF65-F5344CB8AC3E}">
        <p14:creationId xmlns:p14="http://schemas.microsoft.com/office/powerpoint/2010/main" val="430892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BADS directory of procedure is a very valuable resource when evaluating what is possible. It highlights recommended day case rates achievable for certain procedures</a:t>
            </a:r>
            <a:endParaRPr lang="en-US" dirty="0"/>
          </a:p>
        </p:txBody>
      </p:sp>
      <p:sp>
        <p:nvSpPr>
          <p:cNvPr id="4" name="Slide Number Placeholder 3"/>
          <p:cNvSpPr>
            <a:spLocks noGrp="1"/>
          </p:cNvSpPr>
          <p:nvPr>
            <p:ph type="sldNum" sz="quarter" idx="10"/>
          </p:nvPr>
        </p:nvSpPr>
        <p:spPr/>
        <p:txBody>
          <a:bodyPr/>
          <a:lstStyle/>
          <a:p>
            <a:fld id="{7681EF56-B97A-BF4B-A7DC-FEFB07BF0A72}" type="slidenum">
              <a:rPr lang="en-US" smtClean="0"/>
              <a:t>8</a:t>
            </a:fld>
            <a:endParaRPr lang="en-US" dirty="0"/>
          </a:p>
        </p:txBody>
      </p:sp>
    </p:spTree>
    <p:extLst>
      <p:ext uri="{BB962C8B-B14F-4D97-AF65-F5344CB8AC3E}">
        <p14:creationId xmlns:p14="http://schemas.microsoft.com/office/powerpoint/2010/main" val="459166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look at each option</a:t>
            </a:r>
            <a:r>
              <a:rPr lang="en-US" baseline="0" dirty="0"/>
              <a:t> in t</a:t>
            </a:r>
            <a:r>
              <a:rPr lang="en-US" dirty="0"/>
              <a:t>urn</a:t>
            </a:r>
          </a:p>
        </p:txBody>
      </p:sp>
      <p:sp>
        <p:nvSpPr>
          <p:cNvPr id="4" name="Slide Number Placeholder 3"/>
          <p:cNvSpPr>
            <a:spLocks noGrp="1"/>
          </p:cNvSpPr>
          <p:nvPr>
            <p:ph type="sldNum" sz="quarter" idx="10"/>
          </p:nvPr>
        </p:nvSpPr>
        <p:spPr/>
        <p:txBody>
          <a:bodyPr/>
          <a:lstStyle/>
          <a:p>
            <a:fld id="{7681EF56-B97A-BF4B-A7DC-FEFB07BF0A72}" type="slidenum">
              <a:rPr lang="en-US" smtClean="0"/>
              <a:t>10</a:t>
            </a:fld>
            <a:endParaRPr lang="en-US" dirty="0"/>
          </a:p>
        </p:txBody>
      </p:sp>
    </p:spTree>
    <p:extLst>
      <p:ext uri="{BB962C8B-B14F-4D97-AF65-F5344CB8AC3E}">
        <p14:creationId xmlns:p14="http://schemas.microsoft.com/office/powerpoint/2010/main" val="1209209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process outside of COVID times</a:t>
            </a:r>
          </a:p>
        </p:txBody>
      </p:sp>
      <p:sp>
        <p:nvSpPr>
          <p:cNvPr id="4" name="Slide Number Placeholder 3"/>
          <p:cNvSpPr>
            <a:spLocks noGrp="1"/>
          </p:cNvSpPr>
          <p:nvPr>
            <p:ph type="sldNum" sz="quarter" idx="10"/>
          </p:nvPr>
        </p:nvSpPr>
        <p:spPr/>
        <p:txBody>
          <a:bodyPr/>
          <a:lstStyle/>
          <a:p>
            <a:fld id="{7681EF56-B97A-BF4B-A7DC-FEFB07BF0A72}" type="slidenum">
              <a:rPr lang="en-US" smtClean="0"/>
              <a:t>15</a:t>
            </a:fld>
            <a:endParaRPr lang="en-US" dirty="0"/>
          </a:p>
        </p:txBody>
      </p:sp>
    </p:spTree>
    <p:extLst>
      <p:ext uri="{BB962C8B-B14F-4D97-AF65-F5344CB8AC3E}">
        <p14:creationId xmlns:p14="http://schemas.microsoft.com/office/powerpoint/2010/main" val="790322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4C2A3A-ACCF-8D4F-B7AF-BCDD1D822288}" type="datetimeFigureOut">
              <a:rPr lang="en-US" smtClean="0"/>
              <a:t>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C4E4F-EF10-294B-95C7-92EA1A341CE0}"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4C2A3A-ACCF-8D4F-B7AF-BCDD1D822288}" type="datetimeFigureOut">
              <a:rPr lang="en-US" smtClean="0"/>
              <a:t>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C4E4F-EF10-294B-95C7-92EA1A341CE0}"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4C2A3A-ACCF-8D4F-B7AF-BCDD1D822288}" type="datetimeFigureOut">
              <a:rPr lang="en-US" smtClean="0"/>
              <a:t>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C4E4F-EF10-294B-95C7-92EA1A341CE0}"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4C2A3A-ACCF-8D4F-B7AF-BCDD1D822288}" type="datetimeFigureOut">
              <a:rPr lang="en-US" smtClean="0"/>
              <a:t>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C4E4F-EF10-294B-95C7-92EA1A341CE0}"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4C2A3A-ACCF-8D4F-B7AF-BCDD1D822288}" type="datetimeFigureOut">
              <a:rPr lang="en-US" smtClean="0"/>
              <a:t>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C4E4F-EF10-294B-95C7-92EA1A341CE0}"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4C2A3A-ACCF-8D4F-B7AF-BCDD1D822288}" type="datetimeFigureOut">
              <a:rPr lang="en-US" smtClean="0"/>
              <a:t>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C4E4F-EF10-294B-95C7-92EA1A341CE0}" type="slidenum">
              <a:rPr lang="en-US" smtClean="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4C2A3A-ACCF-8D4F-B7AF-BCDD1D822288}" type="datetimeFigureOut">
              <a:rPr lang="en-US" smtClean="0"/>
              <a:t>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C4E4F-EF10-294B-95C7-92EA1A341CE0}" type="slidenum">
              <a:rPr lang="en-US" smtClean="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4C2A3A-ACCF-8D4F-B7AF-BCDD1D822288}" type="datetimeFigureOut">
              <a:rPr lang="en-US" smtClean="0"/>
              <a:t>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C4E4F-EF10-294B-95C7-92EA1A341CE0}"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4C2A3A-ACCF-8D4F-B7AF-BCDD1D822288}" type="datetimeFigureOut">
              <a:rPr lang="en-US" smtClean="0"/>
              <a:t>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C4E4F-EF10-294B-95C7-92EA1A341CE0}"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4C2A3A-ACCF-8D4F-B7AF-BCDD1D822288}" type="datetimeFigureOut">
              <a:rPr lang="en-US" smtClean="0"/>
              <a:t>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C4E4F-EF10-294B-95C7-92EA1A341CE0}"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4C2A3A-ACCF-8D4F-B7AF-BCDD1D822288}" type="datetimeFigureOut">
              <a:rPr lang="en-US" smtClean="0"/>
              <a:t>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AC4E4F-EF10-294B-95C7-92EA1A341CE0}"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4C2A3A-ACCF-8D4F-B7AF-BCDD1D822288}" type="datetimeFigureOut">
              <a:rPr lang="en-US" smtClean="0"/>
              <a:t>2/7/23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AC4E4F-EF10-294B-95C7-92EA1A341CE0}"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4C2A3A-ACCF-8D4F-B7AF-BCDD1D822288}" type="datetimeFigureOut">
              <a:rPr lang="en-US" smtClean="0"/>
              <a:t>2/7/23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AC4E4F-EF10-294B-95C7-92EA1A341CE0}"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4C2A3A-ACCF-8D4F-B7AF-BCDD1D822288}" type="datetimeFigureOut">
              <a:rPr lang="en-US" smtClean="0"/>
              <a:t>2/7/23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AC4E4F-EF10-294B-95C7-92EA1A341CE0}"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4C2A3A-ACCF-8D4F-B7AF-BCDD1D822288}" type="datetimeFigureOut">
              <a:rPr lang="en-US" smtClean="0"/>
              <a:t>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AC4E4F-EF10-294B-95C7-92EA1A341CE0}"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Drag picture to placeholder or click icon to add</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AC4E4F-EF10-294B-95C7-92EA1A341CE0}" type="slidenum">
              <a:rPr lang="en-US" smtClean="0"/>
              <a:t>‹#›</a:t>
            </a:fld>
            <a:endParaRPr lang="en-US" dirty="0"/>
          </a:p>
        </p:txBody>
      </p:sp>
      <p:sp>
        <p:nvSpPr>
          <p:cNvPr id="5" name="Date Placeholder 4"/>
          <p:cNvSpPr>
            <a:spLocks noGrp="1"/>
          </p:cNvSpPr>
          <p:nvPr>
            <p:ph type="dt" sz="half" idx="10"/>
          </p:nvPr>
        </p:nvSpPr>
        <p:spPr/>
        <p:txBody>
          <a:bodyPr/>
          <a:lstStyle/>
          <a:p>
            <a:fld id="{8F4C2A3A-ACCF-8D4F-B7AF-BCDD1D822288}" type="datetimeFigureOut">
              <a:rPr lang="en-US" smtClean="0"/>
              <a:t>2/7/23</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F4C2A3A-ACCF-8D4F-B7AF-BCDD1D822288}" type="datetimeFigureOut">
              <a:rPr lang="en-US" smtClean="0"/>
              <a:t>2/7/23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EAC4E4F-EF10-294B-95C7-92EA1A341CE0}" type="slidenum">
              <a:rPr lang="en-US" smtClean="0"/>
              <a:t>‹#›</a:t>
            </a:fld>
            <a:endParaRPr lang="en-US" dirty="0"/>
          </a:p>
        </p:txBody>
      </p:sp>
    </p:spTree>
    <p:extLst>
      <p:ext uri="{BB962C8B-B14F-4D97-AF65-F5344CB8AC3E}">
        <p14:creationId xmlns:p14="http://schemas.microsoft.com/office/powerpoint/2010/main" val="2020738454"/>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4C6AB-83C8-B545-AF5F-3EEDCACEA97F}"/>
              </a:ext>
            </a:extLst>
          </p:cNvPr>
          <p:cNvSpPr>
            <a:spLocks noGrp="1"/>
          </p:cNvSpPr>
          <p:nvPr>
            <p:ph type="ctrTitle"/>
          </p:nvPr>
        </p:nvSpPr>
        <p:spPr>
          <a:xfrm>
            <a:off x="322729" y="353242"/>
            <a:ext cx="9789459" cy="3255264"/>
          </a:xfrm>
        </p:spPr>
        <p:txBody>
          <a:bodyPr>
            <a:normAutofit/>
          </a:bodyPr>
          <a:lstStyle/>
          <a:p>
            <a:pPr algn="ctr"/>
            <a:r>
              <a:rPr lang="en-US" sz="4800" dirty="0"/>
              <a:t>Ambulatory Emergency Pathways</a:t>
            </a:r>
            <a:br>
              <a:rPr lang="en-US" sz="4800" dirty="0"/>
            </a:br>
            <a:r>
              <a:rPr lang="en-US" sz="4000" dirty="0"/>
              <a:t>Using their potential for managing gynae emergencies</a:t>
            </a:r>
          </a:p>
        </p:txBody>
      </p:sp>
      <p:sp>
        <p:nvSpPr>
          <p:cNvPr id="3" name="Subtitle 2">
            <a:extLst>
              <a:ext uri="{FF2B5EF4-FFF2-40B4-BE49-F238E27FC236}">
                <a16:creationId xmlns:a16="http://schemas.microsoft.com/office/drawing/2014/main" id="{E0D90B99-5DB6-9D40-A9A8-323F92FFBD09}"/>
              </a:ext>
            </a:extLst>
          </p:cNvPr>
          <p:cNvSpPr>
            <a:spLocks noGrp="1"/>
          </p:cNvSpPr>
          <p:nvPr>
            <p:ph type="subTitle" idx="1"/>
          </p:nvPr>
        </p:nvSpPr>
        <p:spPr>
          <a:xfrm>
            <a:off x="-476595" y="4373684"/>
            <a:ext cx="9373461" cy="2150684"/>
          </a:xfrm>
        </p:spPr>
        <p:txBody>
          <a:bodyPr>
            <a:normAutofit lnSpcReduction="10000"/>
          </a:bodyPr>
          <a:lstStyle/>
          <a:p>
            <a:r>
              <a:rPr lang="en-US" sz="2200" b="1" dirty="0">
                <a:solidFill>
                  <a:schemeClr val="tx2"/>
                </a:solidFill>
              </a:rPr>
              <a:t>Dr Theresa Hinde</a:t>
            </a:r>
          </a:p>
          <a:p>
            <a:r>
              <a:rPr lang="en-US" sz="2200" b="1" dirty="0">
                <a:solidFill>
                  <a:schemeClr val="tx2"/>
                </a:solidFill>
              </a:rPr>
              <a:t>Consultant Anaesthetist and Clinical Director of Day Surgery</a:t>
            </a:r>
          </a:p>
          <a:p>
            <a:r>
              <a:rPr lang="en-US" sz="2200" b="1" dirty="0">
                <a:solidFill>
                  <a:schemeClr val="tx2"/>
                </a:solidFill>
              </a:rPr>
              <a:t>Torbay Hospital, Devon</a:t>
            </a:r>
          </a:p>
          <a:p>
            <a:r>
              <a:rPr lang="en-US" sz="2200" b="1" dirty="0">
                <a:solidFill>
                  <a:schemeClr val="tx2"/>
                </a:solidFill>
              </a:rPr>
              <a:t>Council Member British Association of Day Surgery</a:t>
            </a:r>
          </a:p>
          <a:p>
            <a:r>
              <a:rPr lang="en-US" sz="2200" b="1" dirty="0">
                <a:solidFill>
                  <a:schemeClr val="tx2"/>
                </a:solidFill>
              </a:rPr>
              <a:t>HCCUK Conference February 2023</a:t>
            </a:r>
          </a:p>
          <a:p>
            <a:endParaRPr lang="en-US" dirty="0"/>
          </a:p>
        </p:txBody>
      </p:sp>
    </p:spTree>
    <p:extLst>
      <p:ext uri="{BB962C8B-B14F-4D97-AF65-F5344CB8AC3E}">
        <p14:creationId xmlns:p14="http://schemas.microsoft.com/office/powerpoint/2010/main" val="440651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49F33-BFC8-6F47-BD74-DC701BF7C914}"/>
              </a:ext>
            </a:extLst>
          </p:cNvPr>
          <p:cNvSpPr>
            <a:spLocks noGrp="1"/>
          </p:cNvSpPr>
          <p:nvPr>
            <p:ph type="title"/>
          </p:nvPr>
        </p:nvSpPr>
        <p:spPr>
          <a:xfrm>
            <a:off x="665142" y="256031"/>
            <a:ext cx="9195550" cy="1577009"/>
          </a:xfrm>
          <a:solidFill>
            <a:schemeClr val="bg1"/>
          </a:solidFill>
        </p:spPr>
        <p:txBody>
          <a:bodyPr>
            <a:normAutofit fontScale="90000"/>
          </a:bodyPr>
          <a:lstStyle/>
          <a:p>
            <a:r>
              <a:rPr lang="en-US" dirty="0"/>
              <a:t>Emergency Gynae Pathways: Where?</a:t>
            </a:r>
            <a:br>
              <a:rPr lang="en-US" dirty="0"/>
            </a:br>
            <a:r>
              <a:rPr lang="en-US" dirty="0"/>
              <a:t>How to accommodate patients from the CEPOD lists? Where to operate?</a:t>
            </a:r>
          </a:p>
        </p:txBody>
      </p:sp>
      <p:sp>
        <p:nvSpPr>
          <p:cNvPr id="3" name="Content Placeholder 2">
            <a:extLst>
              <a:ext uri="{FF2B5EF4-FFF2-40B4-BE49-F238E27FC236}">
                <a16:creationId xmlns:a16="http://schemas.microsoft.com/office/drawing/2014/main" id="{67D3A75C-30BB-A14B-A5C1-3D58135E8F3B}"/>
              </a:ext>
            </a:extLst>
          </p:cNvPr>
          <p:cNvSpPr>
            <a:spLocks noGrp="1"/>
          </p:cNvSpPr>
          <p:nvPr>
            <p:ph idx="1"/>
          </p:nvPr>
        </p:nvSpPr>
        <p:spPr>
          <a:xfrm>
            <a:off x="0" y="2167805"/>
            <a:ext cx="11096295" cy="3553499"/>
          </a:xfrm>
        </p:spPr>
        <p:txBody>
          <a:bodyPr>
            <a:normAutofit/>
          </a:bodyPr>
          <a:lstStyle/>
          <a:p>
            <a:pPr>
              <a:buFont typeface="Arial" panose="020B0604020202020204" pitchFamily="34" charset="0"/>
              <a:buChar char="•"/>
            </a:pPr>
            <a:r>
              <a:rPr lang="en-US" dirty="0"/>
              <a:t>Urgent cases added to </a:t>
            </a:r>
            <a:r>
              <a:rPr lang="en-US" b="1" dirty="0">
                <a:solidFill>
                  <a:schemeClr val="accent1">
                    <a:lumMod val="75000"/>
                  </a:schemeClr>
                </a:solidFill>
              </a:rPr>
              <a:t>a slot on an elective gynae list and </a:t>
            </a:r>
            <a:r>
              <a:rPr lang="en-US" dirty="0"/>
              <a:t>discharged via day surgery pathway</a:t>
            </a:r>
            <a:endParaRPr lang="en-US" b="1" dirty="0">
              <a:solidFill>
                <a:schemeClr val="accent1">
                  <a:lumMod val="75000"/>
                </a:schemeClr>
              </a:solidFill>
            </a:endParaRPr>
          </a:p>
          <a:p>
            <a:pPr marL="0" indent="0">
              <a:buNone/>
            </a:pPr>
            <a:r>
              <a:rPr lang="en-US" dirty="0"/>
              <a:t>	e.g. </a:t>
            </a:r>
            <a:r>
              <a:rPr lang="en-US" dirty="0">
                <a:solidFill>
                  <a:schemeClr val="tx2"/>
                </a:solidFill>
              </a:rPr>
              <a:t>ERCP</a:t>
            </a:r>
          </a:p>
          <a:p>
            <a:pPr marL="342900" indent="-342900">
              <a:buFont typeface="Arial" panose="020B0604020202020204" pitchFamily="34" charset="0"/>
              <a:buChar char="•"/>
            </a:pPr>
            <a:r>
              <a:rPr lang="en-US" dirty="0"/>
              <a:t>Urgent cases </a:t>
            </a:r>
            <a:r>
              <a:rPr lang="en-US" b="1" dirty="0">
                <a:solidFill>
                  <a:schemeClr val="accent1">
                    <a:lumMod val="75000"/>
                  </a:schemeClr>
                </a:solidFill>
              </a:rPr>
              <a:t>brought in from home</a:t>
            </a:r>
            <a:r>
              <a:rPr lang="en-US" dirty="0">
                <a:solidFill>
                  <a:schemeClr val="accent1">
                    <a:lumMod val="75000"/>
                  </a:schemeClr>
                </a:solidFill>
              </a:rPr>
              <a:t>,</a:t>
            </a:r>
            <a:r>
              <a:rPr lang="en-US" dirty="0">
                <a:solidFill>
                  <a:schemeClr val="tx1"/>
                </a:solidFill>
              </a:rPr>
              <a:t> surgery</a:t>
            </a:r>
            <a:r>
              <a:rPr lang="en-US" b="1" dirty="0">
                <a:solidFill>
                  <a:schemeClr val="tx1"/>
                </a:solidFill>
              </a:rPr>
              <a:t> </a:t>
            </a:r>
            <a:r>
              <a:rPr lang="en-US" b="1" dirty="0">
                <a:solidFill>
                  <a:schemeClr val="accent1">
                    <a:lumMod val="75000"/>
                  </a:schemeClr>
                </a:solidFill>
              </a:rPr>
              <a:t>via any emergency list</a:t>
            </a:r>
            <a:r>
              <a:rPr lang="en-US" dirty="0"/>
              <a:t>, discharged via day surgery pathway</a:t>
            </a:r>
          </a:p>
          <a:p>
            <a:pPr marL="0" indent="0">
              <a:buNone/>
            </a:pPr>
            <a:r>
              <a:rPr lang="en-US" dirty="0"/>
              <a:t>	e.g. </a:t>
            </a:r>
            <a:r>
              <a:rPr lang="en-US" dirty="0">
                <a:solidFill>
                  <a:schemeClr val="tx1"/>
                </a:solidFill>
              </a:rPr>
              <a:t>Bartholin's drainage</a:t>
            </a:r>
          </a:p>
          <a:p>
            <a:pPr marL="342900" indent="-342900">
              <a:buFont typeface="Arial" panose="020B0604020202020204" pitchFamily="34" charset="0"/>
              <a:buChar char="•"/>
            </a:pPr>
            <a:r>
              <a:rPr lang="en-US" dirty="0"/>
              <a:t>Urgent cases </a:t>
            </a:r>
            <a:r>
              <a:rPr lang="en-US" b="1" dirty="0">
                <a:solidFill>
                  <a:schemeClr val="accent1">
                    <a:lumMod val="75000"/>
                  </a:schemeClr>
                </a:solidFill>
              </a:rPr>
              <a:t>from acute ward </a:t>
            </a:r>
            <a:r>
              <a:rPr lang="en-US" dirty="0"/>
              <a:t>operated on via </a:t>
            </a:r>
            <a:r>
              <a:rPr lang="en-US" b="1" dirty="0">
                <a:solidFill>
                  <a:schemeClr val="accent1">
                    <a:lumMod val="75000"/>
                  </a:schemeClr>
                </a:solidFill>
              </a:rPr>
              <a:t>any emergency list </a:t>
            </a:r>
            <a:r>
              <a:rPr lang="en-US" dirty="0"/>
              <a:t>discharged via day surgery pathway</a:t>
            </a:r>
          </a:p>
          <a:p>
            <a:pPr marL="0" indent="0">
              <a:buNone/>
            </a:pPr>
            <a:r>
              <a:rPr lang="en-US" dirty="0"/>
              <a:t>	e.g. Diagnostic lap/stable </a:t>
            </a:r>
            <a:r>
              <a:rPr lang="en-US" dirty="0">
                <a:solidFill>
                  <a:schemeClr val="tx2"/>
                </a:solidFill>
              </a:rPr>
              <a:t>ectopic</a:t>
            </a:r>
          </a:p>
        </p:txBody>
      </p:sp>
    </p:spTree>
    <p:extLst>
      <p:ext uri="{BB962C8B-B14F-4D97-AF65-F5344CB8AC3E}">
        <p14:creationId xmlns:p14="http://schemas.microsoft.com/office/powerpoint/2010/main" val="2314842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9FAE9-8E51-6347-844D-7240DD4B701C}"/>
              </a:ext>
            </a:extLst>
          </p:cNvPr>
          <p:cNvSpPr>
            <a:spLocks noGrp="1"/>
          </p:cNvSpPr>
          <p:nvPr>
            <p:ph type="ctrTitle"/>
          </p:nvPr>
        </p:nvSpPr>
        <p:spPr/>
        <p:txBody>
          <a:bodyPr/>
          <a:lstStyle/>
          <a:p>
            <a:r>
              <a:rPr lang="en-US" dirty="0"/>
              <a:t>Urgent cases on Elective Lists</a:t>
            </a:r>
          </a:p>
        </p:txBody>
      </p:sp>
      <p:sp>
        <p:nvSpPr>
          <p:cNvPr id="3" name="Subtitle 2">
            <a:extLst>
              <a:ext uri="{FF2B5EF4-FFF2-40B4-BE49-F238E27FC236}">
                <a16:creationId xmlns:a16="http://schemas.microsoft.com/office/drawing/2014/main" id="{20C458B4-FDA3-4247-958B-8AC9B3051A7E}"/>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15978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 Torbay ERPC Pathway</a:t>
            </a:r>
          </a:p>
        </p:txBody>
      </p:sp>
      <p:sp>
        <p:nvSpPr>
          <p:cNvPr id="3" name="Content Placeholder 2"/>
          <p:cNvSpPr>
            <a:spLocks noGrp="1"/>
          </p:cNvSpPr>
          <p:nvPr>
            <p:ph idx="1"/>
          </p:nvPr>
        </p:nvSpPr>
        <p:spPr>
          <a:xfrm>
            <a:off x="518837" y="1636333"/>
            <a:ext cx="9354211" cy="4579116"/>
          </a:xfrm>
        </p:spPr>
        <p:txBody>
          <a:bodyPr>
            <a:noAutofit/>
          </a:bodyPr>
          <a:lstStyle/>
          <a:p>
            <a:r>
              <a:rPr lang="en-GB" sz="2400" dirty="0"/>
              <a:t>Early pregnancy unit</a:t>
            </a:r>
          </a:p>
          <a:p>
            <a:r>
              <a:rPr lang="en-GB" sz="2400" dirty="0"/>
              <a:t>Decision made for surgery</a:t>
            </a:r>
          </a:p>
          <a:p>
            <a:r>
              <a:rPr lang="en-GB" sz="2400" dirty="0"/>
              <a:t>Patient sent home to return for surgery</a:t>
            </a:r>
          </a:p>
          <a:p>
            <a:pPr lvl="1"/>
            <a:r>
              <a:rPr lang="en-GB" sz="2200" dirty="0"/>
              <a:t>better for vulnerable patients who have just received bad news</a:t>
            </a:r>
          </a:p>
          <a:p>
            <a:r>
              <a:rPr lang="en-GB" sz="2400" dirty="0"/>
              <a:t>Arrange booking onto next day-surgery gynae </a:t>
            </a:r>
            <a:r>
              <a:rPr lang="en-GB" sz="2400" b="1" dirty="0">
                <a:solidFill>
                  <a:schemeClr val="accent1">
                    <a:lumMod val="75000"/>
                  </a:schemeClr>
                </a:solidFill>
              </a:rPr>
              <a:t>elective</a:t>
            </a:r>
            <a:r>
              <a:rPr lang="en-GB" sz="2400" dirty="0"/>
              <a:t> list</a:t>
            </a:r>
          </a:p>
          <a:p>
            <a:r>
              <a:rPr lang="en-GB" sz="2400" dirty="0"/>
              <a:t>Discharge via usual day surgery pathway</a:t>
            </a:r>
          </a:p>
          <a:p>
            <a:pPr marL="742950" lvl="2" indent="-342900"/>
            <a:r>
              <a:rPr lang="en-GB" sz="2000" dirty="0"/>
              <a:t>Back up-still send home, operate on emergency list but discharge via day case pathways.</a:t>
            </a:r>
            <a:endParaRPr lang="en-GB" sz="2400" dirty="0"/>
          </a:p>
          <a:p>
            <a:r>
              <a:rPr lang="en-GB" sz="2400" dirty="0"/>
              <a:t>Out patient management possible (if service offered)</a:t>
            </a:r>
          </a:p>
        </p:txBody>
      </p:sp>
    </p:spTree>
    <p:extLst>
      <p:ext uri="{BB962C8B-B14F-4D97-AF65-F5344CB8AC3E}">
        <p14:creationId xmlns:p14="http://schemas.microsoft.com/office/powerpoint/2010/main" val="2949460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D1BD3-F04E-EB4F-A0DF-07F4C5DDAFC2}"/>
              </a:ext>
            </a:extLst>
          </p:cNvPr>
          <p:cNvSpPr>
            <a:spLocks noGrp="1"/>
          </p:cNvSpPr>
          <p:nvPr>
            <p:ph type="ctrTitle"/>
          </p:nvPr>
        </p:nvSpPr>
        <p:spPr/>
        <p:txBody>
          <a:bodyPr/>
          <a:lstStyle/>
          <a:p>
            <a:r>
              <a:rPr lang="en-US" dirty="0"/>
              <a:t>Urgent Cases on any  Emergency List</a:t>
            </a:r>
          </a:p>
        </p:txBody>
      </p:sp>
      <p:sp>
        <p:nvSpPr>
          <p:cNvPr id="3" name="Subtitle 2">
            <a:extLst>
              <a:ext uri="{FF2B5EF4-FFF2-40B4-BE49-F238E27FC236}">
                <a16:creationId xmlns:a16="http://schemas.microsoft.com/office/drawing/2014/main" id="{4D01C71D-A87D-D84E-ADF8-3C0EA88B6F7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145521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2444" y="-1038323"/>
            <a:ext cx="2272690" cy="378042"/>
          </a:xfrm>
        </p:spPr>
        <p:txBody>
          <a:bodyPr>
            <a:noAutofit/>
          </a:bodyPr>
          <a:lstStyle/>
          <a:p>
            <a:br>
              <a:rPr lang="en-GB" sz="3200" dirty="0"/>
            </a:br>
            <a:br>
              <a:rPr lang="en-GB" sz="3200" dirty="0"/>
            </a:br>
            <a:br>
              <a:rPr lang="en-GB" sz="3200" dirty="0"/>
            </a:br>
            <a:br>
              <a:rPr lang="en-GB" sz="3200" dirty="0"/>
            </a:br>
            <a:br>
              <a:rPr lang="en-GB" sz="3200" dirty="0"/>
            </a:br>
            <a:br>
              <a:rPr lang="en-GB" sz="3200" dirty="0"/>
            </a:br>
            <a:br>
              <a:rPr lang="en-GB" sz="3200" dirty="0"/>
            </a:br>
            <a:r>
              <a:rPr lang="en-GB" sz="3200" dirty="0"/>
              <a:t>Planned Emergency ‘Abscess’ Pathway</a:t>
            </a:r>
            <a:br>
              <a:rPr lang="en-GB" sz="3200" dirty="0"/>
            </a:br>
            <a:br>
              <a:rPr lang="en-GB" sz="3200" dirty="0"/>
            </a:br>
            <a:endParaRPr lang="en-GB" sz="3200" dirty="0"/>
          </a:p>
        </p:txBody>
      </p:sp>
      <p:sp>
        <p:nvSpPr>
          <p:cNvPr id="7" name="Rectangle 6"/>
          <p:cNvSpPr/>
          <p:nvPr/>
        </p:nvSpPr>
        <p:spPr>
          <a:xfrm>
            <a:off x="1383957" y="394202"/>
            <a:ext cx="2401442" cy="78961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accent6"/>
                </a:solidFill>
              </a:rPr>
              <a:t>Minor emergency procedure required</a:t>
            </a:r>
          </a:p>
        </p:txBody>
      </p:sp>
      <p:sp>
        <p:nvSpPr>
          <p:cNvPr id="8" name="Rectangle 7"/>
          <p:cNvSpPr/>
          <p:nvPr/>
        </p:nvSpPr>
        <p:spPr>
          <a:xfrm>
            <a:off x="1952369" y="1375005"/>
            <a:ext cx="2628710" cy="99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accent6"/>
                </a:solidFill>
              </a:rPr>
              <a:t>Pre-operative assessment by surgical team and nursing team if possible</a:t>
            </a:r>
          </a:p>
        </p:txBody>
      </p:sp>
      <p:sp>
        <p:nvSpPr>
          <p:cNvPr id="9" name="Rectangle 8"/>
          <p:cNvSpPr/>
          <p:nvPr/>
        </p:nvSpPr>
        <p:spPr>
          <a:xfrm>
            <a:off x="4079167" y="2473493"/>
            <a:ext cx="2272207" cy="6066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accent6"/>
                </a:solidFill>
              </a:rPr>
              <a:t>Home with fasting instructions avoiding admission</a:t>
            </a:r>
          </a:p>
        </p:txBody>
      </p:sp>
      <p:sp>
        <p:nvSpPr>
          <p:cNvPr id="10" name="Rectangle 9"/>
          <p:cNvSpPr/>
          <p:nvPr/>
        </p:nvSpPr>
        <p:spPr>
          <a:xfrm>
            <a:off x="5647039" y="3871420"/>
            <a:ext cx="2730842" cy="6253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accent6"/>
                </a:solidFill>
              </a:rPr>
              <a:t>Booked and Added to emergency ‘pool’ of patients</a:t>
            </a:r>
          </a:p>
        </p:txBody>
      </p:sp>
      <p:sp>
        <p:nvSpPr>
          <p:cNvPr id="11" name="Rectangle 10"/>
          <p:cNvSpPr/>
          <p:nvPr/>
        </p:nvSpPr>
        <p:spPr>
          <a:xfrm>
            <a:off x="4188941" y="3232763"/>
            <a:ext cx="2903837" cy="4860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accent6"/>
                </a:solidFill>
              </a:rPr>
              <a:t>Patient advised time and place of admission for surgery</a:t>
            </a:r>
          </a:p>
        </p:txBody>
      </p:sp>
      <p:sp>
        <p:nvSpPr>
          <p:cNvPr id="12" name="Rectangle 11"/>
          <p:cNvSpPr/>
          <p:nvPr/>
        </p:nvSpPr>
        <p:spPr>
          <a:xfrm>
            <a:off x="7092778" y="5272796"/>
            <a:ext cx="2548959" cy="5524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accent6"/>
                </a:solidFill>
              </a:rPr>
              <a:t>Emergency procedure performed</a:t>
            </a:r>
          </a:p>
        </p:txBody>
      </p:sp>
      <p:sp>
        <p:nvSpPr>
          <p:cNvPr id="13" name="Rectangle 12"/>
          <p:cNvSpPr/>
          <p:nvPr/>
        </p:nvSpPr>
        <p:spPr>
          <a:xfrm>
            <a:off x="8254313" y="6021564"/>
            <a:ext cx="1902789" cy="5023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accent6"/>
                </a:solidFill>
              </a:rPr>
              <a:t>Patient discharged on day of surgery</a:t>
            </a:r>
          </a:p>
        </p:txBody>
      </p:sp>
      <p:cxnSp>
        <p:nvCxnSpPr>
          <p:cNvPr id="15" name="Straight Arrow Connector 14"/>
          <p:cNvCxnSpPr/>
          <p:nvPr/>
        </p:nvCxnSpPr>
        <p:spPr>
          <a:xfrm>
            <a:off x="4403947" y="753596"/>
            <a:ext cx="6425807" cy="4958334"/>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76836" name="Picture 4" descr="C:\Users\Doug\Pictures\abscess 3.jpg"/>
          <p:cNvPicPr>
            <a:picLocks noChangeAspect="1" noChangeArrowheads="1"/>
          </p:cNvPicPr>
          <p:nvPr/>
        </p:nvPicPr>
        <p:blipFill>
          <a:blip r:embed="rId2" cstate="print"/>
          <a:srcRect/>
          <a:stretch>
            <a:fillRect/>
          </a:stretch>
        </p:blipFill>
        <p:spPr bwMode="auto">
          <a:xfrm>
            <a:off x="4403947" y="5373406"/>
            <a:ext cx="1318457" cy="932984"/>
          </a:xfrm>
          <a:prstGeom prst="rect">
            <a:avLst/>
          </a:prstGeom>
          <a:noFill/>
        </p:spPr>
      </p:pic>
      <p:pic>
        <p:nvPicPr>
          <p:cNvPr id="376837" name="Picture 5" descr="C:\Users\Doug\Pictures\abscess 4.jpg"/>
          <p:cNvPicPr>
            <a:picLocks noChangeAspect="1" noChangeArrowheads="1"/>
          </p:cNvPicPr>
          <p:nvPr/>
        </p:nvPicPr>
        <p:blipFill>
          <a:blip r:embed="rId3" cstate="print"/>
          <a:srcRect/>
          <a:stretch>
            <a:fillRect/>
          </a:stretch>
        </p:blipFill>
        <p:spPr bwMode="auto">
          <a:xfrm>
            <a:off x="5747116" y="361098"/>
            <a:ext cx="1466680" cy="997558"/>
          </a:xfrm>
          <a:prstGeom prst="rect">
            <a:avLst/>
          </a:prstGeom>
          <a:noFill/>
        </p:spPr>
      </p:pic>
      <p:pic>
        <p:nvPicPr>
          <p:cNvPr id="376839" name="Picture 7" descr="C:\Users\Doug\Pictures\abscess6.jpg"/>
          <p:cNvPicPr>
            <a:picLocks noChangeAspect="1" noChangeArrowheads="1"/>
          </p:cNvPicPr>
          <p:nvPr/>
        </p:nvPicPr>
        <p:blipFill>
          <a:blip r:embed="rId4" cstate="print"/>
          <a:srcRect/>
          <a:stretch>
            <a:fillRect/>
          </a:stretch>
        </p:blipFill>
        <p:spPr bwMode="auto">
          <a:xfrm>
            <a:off x="2636803" y="2852530"/>
            <a:ext cx="1321726" cy="919964"/>
          </a:xfrm>
          <a:prstGeom prst="rect">
            <a:avLst/>
          </a:prstGeom>
          <a:noFill/>
        </p:spPr>
      </p:pic>
      <p:pic>
        <p:nvPicPr>
          <p:cNvPr id="376835" name="Picture 3" descr="C:\Users\Doug\Pictures\abscess 2.png"/>
          <p:cNvPicPr>
            <a:picLocks noChangeAspect="1" noChangeArrowheads="1"/>
          </p:cNvPicPr>
          <p:nvPr/>
        </p:nvPicPr>
        <p:blipFill>
          <a:blip r:embed="rId5" cstate="print"/>
          <a:srcRect/>
          <a:stretch>
            <a:fillRect/>
          </a:stretch>
        </p:blipFill>
        <p:spPr bwMode="auto">
          <a:xfrm>
            <a:off x="3490714" y="4010762"/>
            <a:ext cx="1405321" cy="972108"/>
          </a:xfrm>
          <a:prstGeom prst="rect">
            <a:avLst/>
          </a:prstGeom>
          <a:noFill/>
        </p:spPr>
      </p:pic>
      <p:pic>
        <p:nvPicPr>
          <p:cNvPr id="29" name="Picture 4" descr="7"/>
          <p:cNvPicPr>
            <a:picLocks noChangeAspect="1" noChangeArrowheads="1"/>
          </p:cNvPicPr>
          <p:nvPr/>
        </p:nvPicPr>
        <p:blipFill>
          <a:blip r:embed="rId6" cstate="print"/>
          <a:srcRect/>
          <a:stretch>
            <a:fillRect/>
          </a:stretch>
        </p:blipFill>
        <p:spPr>
          <a:xfrm>
            <a:off x="7951118" y="2203085"/>
            <a:ext cx="1555096" cy="1109427"/>
          </a:xfrm>
          <a:prstGeom prst="rect">
            <a:avLst/>
          </a:prstGeom>
          <a:noFill/>
          <a:ln/>
        </p:spPr>
      </p:pic>
      <p:sp>
        <p:nvSpPr>
          <p:cNvPr id="16" name="Rectangle 15"/>
          <p:cNvSpPr/>
          <p:nvPr/>
        </p:nvSpPr>
        <p:spPr>
          <a:xfrm>
            <a:off x="6351374" y="4576159"/>
            <a:ext cx="2570204" cy="5714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accent6"/>
                </a:solidFill>
              </a:rPr>
              <a:t>Surgical location dependent on best availability</a:t>
            </a:r>
          </a:p>
        </p:txBody>
      </p:sp>
    </p:spTree>
    <p:extLst>
      <p:ext uri="{BB962C8B-B14F-4D97-AF65-F5344CB8AC3E}">
        <p14:creationId xmlns:p14="http://schemas.microsoft.com/office/powerpoint/2010/main" val="2913690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C9BC-3D0A-7B45-B52A-834A758B4307}"/>
              </a:ext>
            </a:extLst>
          </p:cNvPr>
          <p:cNvSpPr>
            <a:spLocks noGrp="1"/>
          </p:cNvSpPr>
          <p:nvPr>
            <p:ph type="title"/>
          </p:nvPr>
        </p:nvSpPr>
        <p:spPr/>
        <p:txBody>
          <a:bodyPr/>
          <a:lstStyle/>
          <a:p>
            <a:r>
              <a:rPr lang="en-US" dirty="0"/>
              <a:t>Abscess Pathway</a:t>
            </a:r>
          </a:p>
        </p:txBody>
      </p:sp>
      <p:sp>
        <p:nvSpPr>
          <p:cNvPr id="3" name="Content Placeholder 2">
            <a:extLst>
              <a:ext uri="{FF2B5EF4-FFF2-40B4-BE49-F238E27FC236}">
                <a16:creationId xmlns:a16="http://schemas.microsoft.com/office/drawing/2014/main" id="{7E4A5B15-D2E0-9B49-911C-D04C20110716}"/>
              </a:ext>
            </a:extLst>
          </p:cNvPr>
          <p:cNvSpPr>
            <a:spLocks noGrp="1"/>
          </p:cNvSpPr>
          <p:nvPr>
            <p:ph idx="1"/>
          </p:nvPr>
        </p:nvSpPr>
        <p:spPr>
          <a:xfrm>
            <a:off x="329184" y="1712040"/>
            <a:ext cx="9802368" cy="3712576"/>
          </a:xfrm>
        </p:spPr>
        <p:txBody>
          <a:bodyPr>
            <a:normAutofit/>
          </a:bodyPr>
          <a:lstStyle/>
          <a:p>
            <a:pPr marL="342900" indent="-342900">
              <a:buFont typeface="Arial" panose="020B0604020202020204" pitchFamily="34" charset="0"/>
              <a:buChar char="•"/>
            </a:pPr>
            <a:r>
              <a:rPr lang="en-US" dirty="0"/>
              <a:t>‘Golden patient’</a:t>
            </a:r>
          </a:p>
          <a:p>
            <a:pPr marL="342900" indent="-342900">
              <a:buFont typeface="Arial" panose="020B0604020202020204" pitchFamily="34" charset="0"/>
              <a:buChar char="•"/>
            </a:pPr>
            <a:r>
              <a:rPr lang="en-US" dirty="0"/>
              <a:t>Patient reports to Day Surgery Unit 7:45</a:t>
            </a:r>
          </a:p>
          <a:p>
            <a:pPr marL="342900" indent="-342900">
              <a:buFont typeface="Arial" panose="020B0604020202020204" pitchFamily="34" charset="0"/>
              <a:buChar char="•"/>
            </a:pPr>
            <a:r>
              <a:rPr lang="en-US" dirty="0"/>
              <a:t>Sent for from emergency theatre 8am</a:t>
            </a:r>
          </a:p>
          <a:p>
            <a:pPr marL="342900" indent="-342900">
              <a:buFont typeface="Arial" panose="020B0604020202020204" pitchFamily="34" charset="0"/>
              <a:buChar char="•"/>
            </a:pPr>
            <a:r>
              <a:rPr lang="en-US" dirty="0"/>
              <a:t>Surgeon released from handover at 8:30 to operate</a:t>
            </a:r>
          </a:p>
          <a:p>
            <a:pPr marL="342900" indent="-342900">
              <a:buFont typeface="Arial" panose="020B0604020202020204" pitchFamily="34" charset="0"/>
              <a:buChar char="•"/>
            </a:pPr>
            <a:r>
              <a:rPr lang="en-US" dirty="0"/>
              <a:t>Back in DSU by 9:30 am</a:t>
            </a:r>
          </a:p>
          <a:p>
            <a:pPr marL="342900" indent="-342900">
              <a:buFont typeface="Arial" panose="020B0604020202020204" pitchFamily="34" charset="0"/>
              <a:buChar char="•"/>
            </a:pPr>
            <a:r>
              <a:rPr lang="en-US" dirty="0"/>
              <a:t>Precious emergency list down time utilized</a:t>
            </a:r>
          </a:p>
          <a:p>
            <a:pPr marL="342900" indent="-342900">
              <a:buFont typeface="Arial" panose="020B0604020202020204" pitchFamily="34" charset="0"/>
              <a:buChar char="•"/>
            </a:pPr>
            <a:r>
              <a:rPr lang="en-US" dirty="0"/>
              <a:t>If possible run a dedicated ambulatory emergency list and surgery in the DSU</a:t>
            </a:r>
          </a:p>
        </p:txBody>
      </p:sp>
    </p:spTree>
    <p:extLst>
      <p:ext uri="{BB962C8B-B14F-4D97-AF65-F5344CB8AC3E}">
        <p14:creationId xmlns:p14="http://schemas.microsoft.com/office/powerpoint/2010/main" val="1686750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2" descr="C:\Users\Doug\Pictures\abscess 12.JPG"/>
          <p:cNvPicPr>
            <a:picLocks noChangeAspect="1" noChangeArrowheads="1"/>
          </p:cNvPicPr>
          <p:nvPr/>
        </p:nvPicPr>
        <p:blipFill>
          <a:blip r:embed="rId2" cstate="print"/>
          <a:srcRect/>
          <a:stretch>
            <a:fillRect/>
          </a:stretch>
        </p:blipFill>
        <p:spPr bwMode="auto">
          <a:xfrm>
            <a:off x="5625548" y="1968118"/>
            <a:ext cx="4502426" cy="2285959"/>
          </a:xfrm>
          <a:prstGeom prst="rect">
            <a:avLst/>
          </a:prstGeom>
          <a:noFill/>
          <a:ln>
            <a:solidFill>
              <a:srgbClr val="002060"/>
            </a:solidFill>
          </a:ln>
        </p:spPr>
      </p:pic>
      <p:pic>
        <p:nvPicPr>
          <p:cNvPr id="377859" name="Picture 3" descr="C:\Users\Doug\Pictures\abscess 15.JPG"/>
          <p:cNvPicPr>
            <a:picLocks noChangeAspect="1" noChangeArrowheads="1"/>
          </p:cNvPicPr>
          <p:nvPr/>
        </p:nvPicPr>
        <p:blipFill>
          <a:blip r:embed="rId3" cstate="print"/>
          <a:srcRect/>
          <a:stretch>
            <a:fillRect/>
          </a:stretch>
        </p:blipFill>
        <p:spPr bwMode="auto">
          <a:xfrm>
            <a:off x="4917988" y="4396754"/>
            <a:ext cx="7341237" cy="2127614"/>
          </a:xfrm>
          <a:prstGeom prst="rect">
            <a:avLst/>
          </a:prstGeom>
          <a:noFill/>
          <a:ln>
            <a:solidFill>
              <a:srgbClr val="002060"/>
            </a:solidFill>
          </a:ln>
        </p:spPr>
      </p:pic>
      <p:pic>
        <p:nvPicPr>
          <p:cNvPr id="377861" name="Picture 5" descr="C:\Users\Doug\Pictures\abscess13.JPG"/>
          <p:cNvPicPr>
            <a:picLocks noChangeAspect="1" noChangeArrowheads="1"/>
          </p:cNvPicPr>
          <p:nvPr/>
        </p:nvPicPr>
        <p:blipFill>
          <a:blip r:embed="rId4" cstate="print"/>
          <a:srcRect/>
          <a:stretch>
            <a:fillRect/>
          </a:stretch>
        </p:blipFill>
        <p:spPr bwMode="auto">
          <a:xfrm>
            <a:off x="5310701" y="728700"/>
            <a:ext cx="5070837" cy="972108"/>
          </a:xfrm>
          <a:prstGeom prst="rect">
            <a:avLst/>
          </a:prstGeom>
          <a:noFill/>
        </p:spPr>
      </p:pic>
      <p:pic>
        <p:nvPicPr>
          <p:cNvPr id="377863" name="Picture 7" descr="C:\Users\Doug\Pictures\abscess 14.JPG"/>
          <p:cNvPicPr>
            <a:picLocks noChangeAspect="1" noChangeArrowheads="1"/>
          </p:cNvPicPr>
          <p:nvPr/>
        </p:nvPicPr>
        <p:blipFill>
          <a:blip r:embed="rId5" cstate="print"/>
          <a:srcRect/>
          <a:stretch>
            <a:fillRect/>
          </a:stretch>
        </p:blipFill>
        <p:spPr bwMode="auto">
          <a:xfrm>
            <a:off x="4214915" y="317811"/>
            <a:ext cx="2250002" cy="216024"/>
          </a:xfrm>
          <a:prstGeom prst="rect">
            <a:avLst/>
          </a:prstGeom>
          <a:noFill/>
        </p:spPr>
      </p:pic>
      <p:pic>
        <p:nvPicPr>
          <p:cNvPr id="377866" name="Picture 10" descr="C:\Users\Doug\Pictures\Jods.jpg"/>
          <p:cNvPicPr>
            <a:picLocks noChangeAspect="1" noChangeArrowheads="1"/>
          </p:cNvPicPr>
          <p:nvPr/>
        </p:nvPicPr>
        <p:blipFill>
          <a:blip r:embed="rId6" cstate="print"/>
          <a:srcRect/>
          <a:stretch>
            <a:fillRect/>
          </a:stretch>
        </p:blipFill>
        <p:spPr bwMode="auto">
          <a:xfrm>
            <a:off x="1298367" y="904220"/>
            <a:ext cx="949553" cy="1350150"/>
          </a:xfrm>
          <a:prstGeom prst="rect">
            <a:avLst/>
          </a:prstGeom>
          <a:noFill/>
        </p:spPr>
      </p:pic>
      <p:sp>
        <p:nvSpPr>
          <p:cNvPr id="61" name="Rectangle 60"/>
          <p:cNvSpPr/>
          <p:nvPr/>
        </p:nvSpPr>
        <p:spPr>
          <a:xfrm>
            <a:off x="2667000" y="5265204"/>
            <a:ext cx="2672916" cy="378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rgbClr val="002060"/>
              </a:solidFill>
            </a:endParaRPr>
          </a:p>
        </p:txBody>
      </p:sp>
      <p:sp>
        <p:nvSpPr>
          <p:cNvPr id="64" name="Rectangle 63"/>
          <p:cNvSpPr/>
          <p:nvPr/>
        </p:nvSpPr>
        <p:spPr>
          <a:xfrm>
            <a:off x="644709" y="2363127"/>
            <a:ext cx="2106234" cy="3471273"/>
          </a:xfrm>
          <a:prstGeom prst="rect">
            <a:avLst/>
          </a:prstGeom>
          <a:solidFill>
            <a:schemeClr val="bg1">
              <a:lumMod val="75000"/>
            </a:schemeClr>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GB" dirty="0">
                <a:solidFill>
                  <a:srgbClr val="002060"/>
                </a:solidFill>
              </a:rPr>
              <a:t> 48 patients with abscesses</a:t>
            </a:r>
          </a:p>
          <a:p>
            <a:pPr algn="ctr">
              <a:buFont typeface="Arial" pitchFamily="34" charset="0"/>
              <a:buChar char="•"/>
            </a:pPr>
            <a:endParaRPr lang="en-GB" dirty="0">
              <a:solidFill>
                <a:srgbClr val="002060"/>
              </a:solidFill>
            </a:endParaRPr>
          </a:p>
          <a:p>
            <a:pPr algn="ctr">
              <a:buFont typeface="Arial" pitchFamily="34" charset="0"/>
              <a:buChar char="•"/>
            </a:pPr>
            <a:r>
              <a:rPr lang="en-GB" dirty="0">
                <a:solidFill>
                  <a:srgbClr val="002060"/>
                </a:solidFill>
              </a:rPr>
              <a:t> Unplanned overnight admission rate 5.5%</a:t>
            </a:r>
          </a:p>
          <a:p>
            <a:pPr algn="ctr">
              <a:buFont typeface="Arial" pitchFamily="34" charset="0"/>
              <a:buChar char="•"/>
            </a:pPr>
            <a:endParaRPr lang="en-GB" dirty="0">
              <a:solidFill>
                <a:srgbClr val="002060"/>
              </a:solidFill>
            </a:endParaRPr>
          </a:p>
          <a:p>
            <a:pPr algn="ctr">
              <a:buFont typeface="Arial" pitchFamily="34" charset="0"/>
              <a:buChar char="•"/>
            </a:pPr>
            <a:r>
              <a:rPr lang="en-GB" dirty="0">
                <a:solidFill>
                  <a:srgbClr val="002060"/>
                </a:solidFill>
              </a:rPr>
              <a:t> Traditional pathway 5.7 times longer than day case pathway</a:t>
            </a:r>
          </a:p>
        </p:txBody>
      </p:sp>
      <p:sp>
        <p:nvSpPr>
          <p:cNvPr id="4" name="Up Arrow 3">
            <a:extLst>
              <a:ext uri="{FF2B5EF4-FFF2-40B4-BE49-F238E27FC236}">
                <a16:creationId xmlns:a16="http://schemas.microsoft.com/office/drawing/2014/main" id="{C77A3EC4-82E4-164B-BF10-97F4443D46B1}"/>
              </a:ext>
            </a:extLst>
          </p:cNvPr>
          <p:cNvSpPr/>
          <p:nvPr/>
        </p:nvSpPr>
        <p:spPr>
          <a:xfrm flipH="1">
            <a:off x="10753496" y="6641976"/>
            <a:ext cx="270030" cy="216024"/>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Up Arrow 11">
            <a:extLst>
              <a:ext uri="{FF2B5EF4-FFF2-40B4-BE49-F238E27FC236}">
                <a16:creationId xmlns:a16="http://schemas.microsoft.com/office/drawing/2014/main" id="{A4D9C685-A54E-D44A-8292-E0F6FF63B729}"/>
              </a:ext>
            </a:extLst>
          </p:cNvPr>
          <p:cNvSpPr/>
          <p:nvPr/>
        </p:nvSpPr>
        <p:spPr>
          <a:xfrm flipH="1">
            <a:off x="7982369" y="6667045"/>
            <a:ext cx="295767" cy="216024"/>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5484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B0C30-0791-4D45-A794-7260BB3CC918}"/>
              </a:ext>
            </a:extLst>
          </p:cNvPr>
          <p:cNvSpPr>
            <a:spLocks noGrp="1"/>
          </p:cNvSpPr>
          <p:nvPr>
            <p:ph type="ctrTitle"/>
          </p:nvPr>
        </p:nvSpPr>
        <p:spPr/>
        <p:txBody>
          <a:bodyPr>
            <a:normAutofit fontScale="90000"/>
          </a:bodyPr>
          <a:lstStyle/>
          <a:p>
            <a:r>
              <a:rPr lang="en-US" dirty="0"/>
              <a:t>Urgent Cases on Dedicated Emergency Day Surgery Lists</a:t>
            </a:r>
          </a:p>
        </p:txBody>
      </p:sp>
      <p:sp>
        <p:nvSpPr>
          <p:cNvPr id="3" name="Subtitle 2">
            <a:extLst>
              <a:ext uri="{FF2B5EF4-FFF2-40B4-BE49-F238E27FC236}">
                <a16:creationId xmlns:a16="http://schemas.microsoft.com/office/drawing/2014/main" id="{09949BFF-2419-324D-87DD-981686791301}"/>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52591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011286"/>
          </a:xfrm>
        </p:spPr>
        <p:txBody>
          <a:bodyPr>
            <a:normAutofit fontScale="90000"/>
          </a:bodyPr>
          <a:lstStyle/>
          <a:p>
            <a:pPr algn="r"/>
            <a:r>
              <a:rPr lang="en-US" dirty="0"/>
              <a:t>Torbay Ambulatory Emergency Pathway							</a:t>
            </a:r>
          </a:p>
        </p:txBody>
      </p:sp>
      <p:sp>
        <p:nvSpPr>
          <p:cNvPr id="5" name="Content Placeholder 4"/>
          <p:cNvSpPr>
            <a:spLocks noGrp="1"/>
          </p:cNvSpPr>
          <p:nvPr>
            <p:ph idx="1"/>
          </p:nvPr>
        </p:nvSpPr>
        <p:spPr>
          <a:xfrm>
            <a:off x="135556" y="1620886"/>
            <a:ext cx="10701319" cy="4643990"/>
          </a:xfrm>
        </p:spPr>
        <p:txBody>
          <a:bodyPr>
            <a:normAutofit/>
          </a:bodyPr>
          <a:lstStyle/>
          <a:p>
            <a:pPr marL="342900" indent="-342900">
              <a:buFont typeface="Arial" charset="0"/>
              <a:buChar char="•"/>
            </a:pPr>
            <a:r>
              <a:rPr lang="en-US" sz="2400" dirty="0"/>
              <a:t>Inspired by Bath</a:t>
            </a:r>
          </a:p>
          <a:p>
            <a:pPr marL="342900" indent="-342900">
              <a:buFont typeface="Arial" charset="0"/>
              <a:buChar char="•"/>
            </a:pPr>
            <a:endParaRPr lang="en-US" sz="2400" dirty="0"/>
          </a:p>
          <a:p>
            <a:pPr marL="342900" indent="-342900">
              <a:buFont typeface="Arial" charset="0"/>
              <a:buChar char="•"/>
            </a:pPr>
            <a:r>
              <a:rPr lang="en-US" sz="2400" dirty="0"/>
              <a:t>2017: rebranded any unutilised day surgery lists as dedicated ‘DSU Emergency Lists’ (short notice list down, half terms etc</a:t>
            </a:r>
            <a:r>
              <a:rPr lang="mr-IN" sz="2400" dirty="0"/>
              <a:t>…</a:t>
            </a:r>
            <a:r>
              <a:rPr lang="en-US" sz="2400" dirty="0"/>
              <a:t>)</a:t>
            </a:r>
          </a:p>
          <a:p>
            <a:pPr marL="342900" indent="-342900">
              <a:buFont typeface="Arial" charset="0"/>
              <a:buChar char="•"/>
            </a:pPr>
            <a:endParaRPr lang="en-US" sz="2400" dirty="0"/>
          </a:p>
          <a:p>
            <a:pPr marL="342900" indent="-342900">
              <a:buFont typeface="Arial" charset="0"/>
              <a:buChar char="•"/>
            </a:pPr>
            <a:r>
              <a:rPr lang="en-US" sz="2400" dirty="0"/>
              <a:t>Ensured day surgery is considered for all emergencies</a:t>
            </a:r>
          </a:p>
          <a:p>
            <a:pPr marL="0" indent="0">
              <a:buNone/>
            </a:pPr>
            <a:endParaRPr lang="en-US" sz="2400" dirty="0"/>
          </a:p>
          <a:p>
            <a:pPr marL="342900" indent="-342900">
              <a:buFont typeface="Arial" charset="0"/>
              <a:buChar char="•"/>
            </a:pPr>
            <a:r>
              <a:rPr lang="en-US" sz="2400" dirty="0"/>
              <a:t>What could be easier?</a:t>
            </a:r>
          </a:p>
        </p:txBody>
      </p:sp>
    </p:spTree>
    <p:extLst>
      <p:ext uri="{BB962C8B-B14F-4D97-AF65-F5344CB8AC3E}">
        <p14:creationId xmlns:p14="http://schemas.microsoft.com/office/powerpoint/2010/main" val="375428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locations and booking</a:t>
            </a:r>
          </a:p>
        </p:txBody>
      </p:sp>
      <p:sp>
        <p:nvSpPr>
          <p:cNvPr id="3" name="Content Placeholder 2"/>
          <p:cNvSpPr>
            <a:spLocks noGrp="1"/>
          </p:cNvSpPr>
          <p:nvPr>
            <p:ph idx="1"/>
          </p:nvPr>
        </p:nvSpPr>
        <p:spPr>
          <a:xfrm>
            <a:off x="677334" y="1742303"/>
            <a:ext cx="9578774" cy="4299059"/>
          </a:xfrm>
        </p:spPr>
        <p:txBody>
          <a:bodyPr>
            <a:normAutofit fontScale="92500" lnSpcReduction="10000"/>
          </a:bodyPr>
          <a:lstStyle/>
          <a:p>
            <a:r>
              <a:rPr lang="en-US" sz="2400" dirty="0"/>
              <a:t>From home (simple cases)</a:t>
            </a:r>
          </a:p>
          <a:p>
            <a:r>
              <a:rPr lang="en-US" sz="2400" dirty="0"/>
              <a:t>From in-patient beds (‘bigger’ intermediate cases)</a:t>
            </a:r>
          </a:p>
          <a:p>
            <a:r>
              <a:rPr lang="en-US" sz="2400" dirty="0"/>
              <a:t>Direct from ED or surgical receiving unit/gynae assessment unit</a:t>
            </a:r>
          </a:p>
          <a:p>
            <a:r>
              <a:rPr lang="en-US" sz="2400" dirty="0"/>
              <a:t>‘Suitable for ambulatory emergency list’ using tick box on booking form</a:t>
            </a:r>
          </a:p>
          <a:p>
            <a:r>
              <a:rPr lang="en-US" sz="2400" dirty="0"/>
              <a:t>Added to ambulatory emergency patient ‘pool’ and booked onto an appropriate ambulatory list</a:t>
            </a:r>
          </a:p>
          <a:p>
            <a:r>
              <a:rPr lang="en-US" sz="2400" dirty="0"/>
              <a:t>Confirmatory decision made by emergency teams on day</a:t>
            </a:r>
          </a:p>
          <a:p>
            <a:r>
              <a:rPr lang="en-US" sz="2400" dirty="0"/>
              <a:t>Details transferred to DSU administrative team</a:t>
            </a:r>
          </a:p>
          <a:p>
            <a:pPr marL="742950" lvl="2" indent="-342900"/>
            <a:r>
              <a:rPr lang="en-US" sz="2000" dirty="0"/>
              <a:t>Pull notes/electronic transfer</a:t>
            </a:r>
            <a:endParaRPr lang="en-US" sz="2400" dirty="0"/>
          </a:p>
          <a:p>
            <a:r>
              <a:rPr lang="en-US" sz="2400" dirty="0"/>
              <a:t>Surgery via dedicated ambulatory list in DSU</a:t>
            </a:r>
          </a:p>
          <a:p>
            <a:endParaRPr lang="en-US" sz="2400" dirty="0"/>
          </a:p>
        </p:txBody>
      </p:sp>
    </p:spTree>
    <p:extLst>
      <p:ext uri="{BB962C8B-B14F-4D97-AF65-F5344CB8AC3E}">
        <p14:creationId xmlns:p14="http://schemas.microsoft.com/office/powerpoint/2010/main" val="119480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Ambulatory Emergency Surgery: general principles</a:t>
            </a:r>
          </a:p>
        </p:txBody>
      </p:sp>
      <p:sp>
        <p:nvSpPr>
          <p:cNvPr id="3" name="Content Placeholder 2"/>
          <p:cNvSpPr>
            <a:spLocks noGrp="1"/>
          </p:cNvSpPr>
          <p:nvPr>
            <p:ph idx="1"/>
          </p:nvPr>
        </p:nvSpPr>
        <p:spPr>
          <a:xfrm>
            <a:off x="677334" y="2066326"/>
            <a:ext cx="8596668" cy="4110962"/>
          </a:xfrm>
        </p:spPr>
        <p:txBody>
          <a:bodyPr>
            <a:normAutofit/>
          </a:bodyPr>
          <a:lstStyle/>
          <a:p>
            <a:r>
              <a:rPr lang="en-US" sz="2000" dirty="0"/>
              <a:t>Emergency lists are under pressure</a:t>
            </a:r>
          </a:p>
          <a:p>
            <a:r>
              <a:rPr lang="en-US" sz="2000" dirty="0"/>
              <a:t>In patient beds are under pressure</a:t>
            </a:r>
          </a:p>
          <a:p>
            <a:r>
              <a:rPr lang="en-US" sz="2000" dirty="0"/>
              <a:t>Minor but urgent cases frequently ’bumped’</a:t>
            </a:r>
          </a:p>
          <a:p>
            <a:r>
              <a:rPr lang="en-US" sz="2000" dirty="0"/>
              <a:t>Delays for all </a:t>
            </a:r>
          </a:p>
          <a:p>
            <a:r>
              <a:rPr lang="en-US" sz="2000" dirty="0"/>
              <a:t>Is there another way</a:t>
            </a:r>
            <a:r>
              <a:rPr lang="mr-IN" sz="2000" dirty="0"/>
              <a:t>…</a:t>
            </a:r>
            <a:endParaRPr lang="en-US" sz="2000" dirty="0"/>
          </a:p>
          <a:p>
            <a:r>
              <a:rPr lang="en-US" sz="2000" dirty="0"/>
              <a:t>NHS Long term plan:</a:t>
            </a:r>
          </a:p>
          <a:p>
            <a:pPr marL="742950" lvl="2" indent="-342900"/>
            <a:r>
              <a:rPr lang="en-US" sz="2000" dirty="0"/>
              <a:t>Same Day Emergency Care 12 hours per day 7 days per week.</a:t>
            </a:r>
          </a:p>
          <a:p>
            <a:r>
              <a:rPr lang="en-US" sz="2000" dirty="0"/>
              <a:t>COVID-19 adds urgency to find solutions</a:t>
            </a:r>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1096931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Day Surgery Ambulatory Pathway</a:t>
            </a:r>
            <a:br>
              <a:rPr lang="en-US" sz="3000" dirty="0"/>
            </a:br>
            <a:r>
              <a:rPr lang="en-US" sz="3000" dirty="0"/>
              <a:t>First 22 months..(all specialties)</a:t>
            </a:r>
          </a:p>
        </p:txBody>
      </p:sp>
      <p:sp>
        <p:nvSpPr>
          <p:cNvPr id="3" name="Content Placeholder 2"/>
          <p:cNvSpPr>
            <a:spLocks noGrp="1"/>
          </p:cNvSpPr>
          <p:nvPr>
            <p:ph idx="1"/>
          </p:nvPr>
        </p:nvSpPr>
        <p:spPr>
          <a:xfrm>
            <a:off x="497850" y="1742303"/>
            <a:ext cx="9535836" cy="4497859"/>
          </a:xfrm>
        </p:spPr>
        <p:txBody>
          <a:bodyPr>
            <a:normAutofit/>
          </a:bodyPr>
          <a:lstStyle/>
          <a:p>
            <a:endParaRPr lang="en-GB" dirty="0"/>
          </a:p>
          <a:p>
            <a:r>
              <a:rPr lang="en-GB" sz="2400" dirty="0"/>
              <a:t>442 patients (18 children, 424 adults) </a:t>
            </a:r>
          </a:p>
          <a:p>
            <a:r>
              <a:rPr lang="en-GB" sz="2400" dirty="0"/>
              <a:t>386 hours of emergency theatre time liberated, saving around £347,280.</a:t>
            </a:r>
          </a:p>
          <a:p>
            <a:r>
              <a:rPr lang="en-GB" sz="2400" dirty="0"/>
              <a:t>370 patients (83.7%) were successfully discharged same day. </a:t>
            </a:r>
          </a:p>
          <a:p>
            <a:r>
              <a:rPr lang="en-GB" sz="2400" dirty="0"/>
              <a:t>301 patients (68.1%) avoided a pre-operative night stay. </a:t>
            </a:r>
          </a:p>
          <a:p>
            <a:pPr lvl="1"/>
            <a:r>
              <a:rPr lang="en-GB" sz="2400" dirty="0"/>
              <a:t>671 bed days saved with estimated cost of £268,400.</a:t>
            </a:r>
          </a:p>
          <a:p>
            <a:r>
              <a:rPr lang="en-GB" sz="2400" dirty="0"/>
              <a:t>Next day, 90% of 257 patients (58.1%) followed up by telephone reported feeling ‘good’ or ‘very good’.</a:t>
            </a:r>
          </a:p>
          <a:p>
            <a:pPr marL="342900" indent="-342900">
              <a:buFont typeface="Arial" charset="0"/>
              <a:buChar char="•"/>
            </a:pPr>
            <a:endParaRPr lang="en-US" dirty="0"/>
          </a:p>
        </p:txBody>
      </p:sp>
    </p:spTree>
    <p:extLst>
      <p:ext uri="{BB962C8B-B14F-4D97-AF65-F5344CB8AC3E}">
        <p14:creationId xmlns:p14="http://schemas.microsoft.com/office/powerpoint/2010/main" val="1759888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1A733-3749-0F42-9711-A5CA6B5E5B48}"/>
              </a:ext>
            </a:extLst>
          </p:cNvPr>
          <p:cNvSpPr>
            <a:spLocks noGrp="1"/>
          </p:cNvSpPr>
          <p:nvPr>
            <p:ph type="title"/>
          </p:nvPr>
        </p:nvSpPr>
        <p:spPr/>
        <p:txBody>
          <a:bodyPr/>
          <a:lstStyle/>
          <a:p>
            <a:r>
              <a:rPr lang="en-US" dirty="0"/>
              <a:t>Outcome (pre-COVID)</a:t>
            </a:r>
          </a:p>
        </p:txBody>
      </p:sp>
      <p:sp>
        <p:nvSpPr>
          <p:cNvPr id="3" name="Content Placeholder 2">
            <a:extLst>
              <a:ext uri="{FF2B5EF4-FFF2-40B4-BE49-F238E27FC236}">
                <a16:creationId xmlns:a16="http://schemas.microsoft.com/office/drawing/2014/main" id="{70DFE80F-8D24-4E4B-A3DB-BB6CBE14E6E0}"/>
              </a:ext>
            </a:extLst>
          </p:cNvPr>
          <p:cNvSpPr>
            <a:spLocks noGrp="1"/>
          </p:cNvSpPr>
          <p:nvPr>
            <p:ph idx="1"/>
          </p:nvPr>
        </p:nvSpPr>
        <p:spPr>
          <a:xfrm>
            <a:off x="677333" y="2160589"/>
            <a:ext cx="9109217" cy="3880773"/>
          </a:xfrm>
        </p:spPr>
        <p:txBody>
          <a:bodyPr>
            <a:normAutofit/>
          </a:bodyPr>
          <a:lstStyle/>
          <a:p>
            <a:r>
              <a:rPr lang="en-US" sz="2400" dirty="0"/>
              <a:t>Two dedicated DSU Emergency Lists/week-mixed specialty</a:t>
            </a:r>
          </a:p>
          <a:p>
            <a:r>
              <a:rPr lang="en-US" sz="2400" dirty="0"/>
              <a:t>One “hot” urology list/week</a:t>
            </a:r>
          </a:p>
          <a:p>
            <a:r>
              <a:rPr lang="en-US" sz="2400" dirty="0"/>
              <a:t>Surgeons depended on DSU to manage emergencies</a:t>
            </a:r>
          </a:p>
        </p:txBody>
      </p:sp>
    </p:spTree>
    <p:extLst>
      <p:ext uri="{BB962C8B-B14F-4D97-AF65-F5344CB8AC3E}">
        <p14:creationId xmlns:p14="http://schemas.microsoft.com/office/powerpoint/2010/main" val="2570237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Opportunistic Emergency Slots</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51956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Opportunistic emergency slots</a:t>
            </a:r>
          </a:p>
        </p:txBody>
      </p:sp>
      <p:sp>
        <p:nvSpPr>
          <p:cNvPr id="3" name="Content Placeholder 2"/>
          <p:cNvSpPr>
            <a:spLocks noGrp="1"/>
          </p:cNvSpPr>
          <p:nvPr>
            <p:ph idx="1"/>
          </p:nvPr>
        </p:nvSpPr>
        <p:spPr>
          <a:xfrm>
            <a:off x="541409" y="1604535"/>
            <a:ext cx="9566417" cy="4845692"/>
          </a:xfrm>
        </p:spPr>
        <p:txBody>
          <a:bodyPr>
            <a:normAutofit lnSpcReduction="10000"/>
          </a:bodyPr>
          <a:lstStyle/>
          <a:p>
            <a:r>
              <a:rPr lang="en-GB" sz="2400" dirty="0"/>
              <a:t>Teams opportunistically identify day case suitable </a:t>
            </a:r>
            <a:r>
              <a:rPr lang="en-GB" sz="2400" dirty="0">
                <a:solidFill>
                  <a:schemeClr val="accent1">
                    <a:lumMod val="75000"/>
                  </a:schemeClr>
                </a:solidFill>
              </a:rPr>
              <a:t>inpatients</a:t>
            </a:r>
          </a:p>
          <a:p>
            <a:r>
              <a:rPr lang="en-GB" sz="2400" dirty="0">
                <a:solidFill>
                  <a:schemeClr val="tx1"/>
                </a:solidFill>
              </a:rPr>
              <a:t>Theatre teams opportunistically identify vacant </a:t>
            </a:r>
            <a:r>
              <a:rPr lang="en-GB" sz="2400" dirty="0">
                <a:solidFill>
                  <a:schemeClr val="accent1">
                    <a:lumMod val="75000"/>
                  </a:schemeClr>
                </a:solidFill>
              </a:rPr>
              <a:t>theatre slots </a:t>
            </a:r>
          </a:p>
          <a:p>
            <a:r>
              <a:rPr lang="en-GB" sz="2400" dirty="0"/>
              <a:t>Surgery in any inpatient or DSU theatre with practical available capacity </a:t>
            </a:r>
          </a:p>
          <a:p>
            <a:r>
              <a:rPr lang="en-GB" sz="2400" dirty="0"/>
              <a:t>Discharged using day surgery discharge criteria </a:t>
            </a:r>
          </a:p>
          <a:p>
            <a:r>
              <a:rPr lang="en-GB" sz="2400" dirty="0"/>
              <a:t>Change in medical culture noticed:</a:t>
            </a:r>
          </a:p>
          <a:p>
            <a:pPr lvl="1"/>
            <a:r>
              <a:rPr lang="en-GB" sz="2400" dirty="0"/>
              <a:t>Theatre teams proactively identify lists which might finish early </a:t>
            </a:r>
          </a:p>
          <a:p>
            <a:pPr lvl="1"/>
            <a:r>
              <a:rPr lang="en-GB" sz="2400" dirty="0"/>
              <a:t>Communication with on on-call team</a:t>
            </a:r>
          </a:p>
          <a:p>
            <a:pPr lvl="2"/>
            <a:r>
              <a:rPr lang="en-GB" sz="2200" dirty="0"/>
              <a:t>‘pulling’ suitable cases from the emergency list to the ambulatory setting.</a:t>
            </a:r>
          </a:p>
        </p:txBody>
      </p:sp>
    </p:spTree>
    <p:extLst>
      <p:ext uri="{BB962C8B-B14F-4D97-AF65-F5344CB8AC3E}">
        <p14:creationId xmlns:p14="http://schemas.microsoft.com/office/powerpoint/2010/main" val="1127802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sp>
        <p:nvSpPr>
          <p:cNvPr id="3" name="Content Placeholder 2"/>
          <p:cNvSpPr>
            <a:spLocks noGrp="1"/>
          </p:cNvSpPr>
          <p:nvPr>
            <p:ph idx="1"/>
          </p:nvPr>
        </p:nvSpPr>
        <p:spPr>
          <a:xfrm>
            <a:off x="677333" y="1346886"/>
            <a:ext cx="9900051" cy="5251621"/>
          </a:xfrm>
        </p:spPr>
        <p:txBody>
          <a:bodyPr>
            <a:noAutofit/>
          </a:bodyPr>
          <a:lstStyle/>
          <a:p>
            <a:r>
              <a:rPr lang="en-US" sz="2400" dirty="0"/>
              <a:t>Consider ambulatory emergency surgery as the norm not the exception</a:t>
            </a:r>
          </a:p>
          <a:p>
            <a:r>
              <a:rPr lang="en-US" sz="2400" dirty="0"/>
              <a:t>Robust way of identifying ambulatory emergencies</a:t>
            </a:r>
          </a:p>
          <a:p>
            <a:pPr lvl="1"/>
            <a:r>
              <a:rPr lang="en-US" sz="2400" dirty="0"/>
              <a:t>Emergency booking form and handover meetings-potential cases</a:t>
            </a:r>
          </a:p>
          <a:p>
            <a:r>
              <a:rPr lang="en-US" sz="2400" dirty="0"/>
              <a:t>Gain confidence from existing pathways </a:t>
            </a:r>
          </a:p>
          <a:p>
            <a:pPr lvl="1"/>
            <a:r>
              <a:rPr lang="en-US" sz="2400" dirty="0"/>
              <a:t>Safety netting</a:t>
            </a:r>
          </a:p>
          <a:p>
            <a:r>
              <a:rPr lang="en-US" sz="2400" dirty="0"/>
              <a:t>Anaesthetic cover-ideally dedicated to list</a:t>
            </a:r>
          </a:p>
          <a:p>
            <a:r>
              <a:rPr lang="en-US" sz="2400" dirty="0"/>
              <a:t>Shared lists with other specialties</a:t>
            </a:r>
          </a:p>
          <a:p>
            <a:pPr lvl="1"/>
            <a:r>
              <a:rPr lang="en-US" sz="2400" dirty="0"/>
              <a:t>Care with scheduling, timings and briefs</a:t>
            </a:r>
          </a:p>
          <a:p>
            <a:r>
              <a:rPr lang="en-US" sz="2400" dirty="0"/>
              <a:t>Co-ordinator role</a:t>
            </a:r>
          </a:p>
        </p:txBody>
      </p:sp>
    </p:spTree>
    <p:extLst>
      <p:ext uri="{BB962C8B-B14F-4D97-AF65-F5344CB8AC3E}">
        <p14:creationId xmlns:p14="http://schemas.microsoft.com/office/powerpoint/2010/main" val="1820192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a:t>
            </a:r>
          </a:p>
        </p:txBody>
      </p:sp>
      <p:sp>
        <p:nvSpPr>
          <p:cNvPr id="3" name="Content Placeholder 2"/>
          <p:cNvSpPr>
            <a:spLocks noGrp="1"/>
          </p:cNvSpPr>
          <p:nvPr>
            <p:ph idx="1"/>
          </p:nvPr>
        </p:nvSpPr>
        <p:spPr>
          <a:xfrm>
            <a:off x="467268" y="1371600"/>
            <a:ext cx="10035975" cy="5004486"/>
          </a:xfrm>
          <a:solidFill>
            <a:schemeClr val="bg1"/>
          </a:solidFill>
        </p:spPr>
        <p:txBody>
          <a:bodyPr>
            <a:normAutofit/>
          </a:bodyPr>
          <a:lstStyle/>
          <a:p>
            <a:r>
              <a:rPr lang="en-GB" sz="2000" dirty="0"/>
              <a:t>Increased patient satisfaction</a:t>
            </a:r>
          </a:p>
          <a:p>
            <a:r>
              <a:rPr lang="en-GB" sz="2000" dirty="0"/>
              <a:t>Reduced bed days</a:t>
            </a:r>
          </a:p>
          <a:p>
            <a:r>
              <a:rPr lang="en-GB" sz="2000" dirty="0"/>
              <a:t>Liberated emergency theatre hours</a:t>
            </a:r>
          </a:p>
          <a:p>
            <a:r>
              <a:rPr lang="en-GB" sz="2000" dirty="0"/>
              <a:t>Improved flow</a:t>
            </a:r>
          </a:p>
          <a:p>
            <a:r>
              <a:rPr lang="en-GB" sz="2000" dirty="0"/>
              <a:t>Staff morale</a:t>
            </a:r>
          </a:p>
          <a:p>
            <a:r>
              <a:rPr lang="en-GB" sz="2000" dirty="0"/>
              <a:t>Push back against ‘bedding’ day surgery during crisis.</a:t>
            </a:r>
          </a:p>
          <a:p>
            <a:pPr lvl="1"/>
            <a:r>
              <a:rPr lang="en-GB" sz="2000" dirty="0"/>
              <a:t>A functional unit keeps on top of elective waiting lists</a:t>
            </a:r>
          </a:p>
          <a:p>
            <a:pPr lvl="1"/>
            <a:r>
              <a:rPr lang="en-GB" sz="2000" dirty="0"/>
              <a:t>Relieves pressure for the acute hospital. </a:t>
            </a:r>
          </a:p>
          <a:p>
            <a:r>
              <a:rPr lang="en-GB" sz="2000" dirty="0"/>
              <a:t>Don</a:t>
            </a:r>
            <a:r>
              <a:rPr lang="ur-PK" sz="2000"/>
              <a:t>’</a:t>
            </a:r>
            <a:r>
              <a:rPr lang="en-GB" sz="2000" dirty="0"/>
              <a:t>t need a dedicated unit - apply principles to existing ambulatory pathways</a:t>
            </a:r>
          </a:p>
          <a:p>
            <a:r>
              <a:rPr lang="en-GB" sz="2000" dirty="0"/>
              <a:t>Consider any list with space ensuring discharge via usual ambulatory pathways </a:t>
            </a:r>
          </a:p>
        </p:txBody>
      </p:sp>
    </p:spTree>
    <p:extLst>
      <p:ext uri="{BB962C8B-B14F-4D97-AF65-F5344CB8AC3E}">
        <p14:creationId xmlns:p14="http://schemas.microsoft.com/office/powerpoint/2010/main" val="1931557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a:t>
            </a:r>
          </a:p>
        </p:txBody>
      </p:sp>
      <p:sp>
        <p:nvSpPr>
          <p:cNvPr id="3" name="Content Placeholder 2"/>
          <p:cNvSpPr>
            <a:spLocks noGrp="1"/>
          </p:cNvSpPr>
          <p:nvPr>
            <p:ph idx="1"/>
          </p:nvPr>
        </p:nvSpPr>
        <p:spPr>
          <a:xfrm>
            <a:off x="677333" y="1705233"/>
            <a:ext cx="9912407" cy="4336130"/>
          </a:xfrm>
        </p:spPr>
        <p:txBody>
          <a:bodyPr>
            <a:normAutofit/>
          </a:bodyPr>
          <a:lstStyle/>
          <a:p>
            <a:r>
              <a:rPr lang="en-US" sz="2400" dirty="0"/>
              <a:t>Enlist a clinical champion</a:t>
            </a:r>
          </a:p>
          <a:p>
            <a:r>
              <a:rPr lang="en-US" sz="2400" dirty="0"/>
              <a:t>Collect data and audit and share</a:t>
            </a:r>
          </a:p>
          <a:p>
            <a:r>
              <a:rPr lang="en-US" sz="2400" dirty="0"/>
              <a:t>Involve key stakeholders in designing process specific to your Trust</a:t>
            </a:r>
          </a:p>
        </p:txBody>
      </p:sp>
      <p:pic>
        <p:nvPicPr>
          <p:cNvPr id="4" name="Picture 3"/>
          <p:cNvPicPr>
            <a:picLocks noChangeAspect="1"/>
          </p:cNvPicPr>
          <p:nvPr/>
        </p:nvPicPr>
        <p:blipFill>
          <a:blip r:embed="rId2"/>
          <a:stretch>
            <a:fillRect/>
          </a:stretch>
        </p:blipFill>
        <p:spPr>
          <a:xfrm>
            <a:off x="3895207" y="3494064"/>
            <a:ext cx="2857500" cy="2857500"/>
          </a:xfrm>
          <a:prstGeom prst="rect">
            <a:avLst/>
          </a:prstGeom>
        </p:spPr>
      </p:pic>
    </p:spTree>
    <p:extLst>
      <p:ext uri="{BB962C8B-B14F-4D97-AF65-F5344CB8AC3E}">
        <p14:creationId xmlns:p14="http://schemas.microsoft.com/office/powerpoint/2010/main" val="1168089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677BD-DDA0-0642-9719-C55BC40ABBE9}"/>
              </a:ext>
            </a:extLst>
          </p:cNvPr>
          <p:cNvSpPr>
            <a:spLocks noGrp="1"/>
          </p:cNvSpPr>
          <p:nvPr>
            <p:ph type="title"/>
          </p:nvPr>
        </p:nvSpPr>
        <p:spPr/>
        <p:txBody>
          <a:bodyPr/>
          <a:lstStyle/>
          <a:p>
            <a:r>
              <a:rPr lang="en-US" dirty="0"/>
              <a:t>Challenge..</a:t>
            </a:r>
          </a:p>
        </p:txBody>
      </p:sp>
      <p:sp>
        <p:nvSpPr>
          <p:cNvPr id="3" name="Content Placeholder 2">
            <a:extLst>
              <a:ext uri="{FF2B5EF4-FFF2-40B4-BE49-F238E27FC236}">
                <a16:creationId xmlns:a16="http://schemas.microsoft.com/office/drawing/2014/main" id="{04A78D3D-EFA1-D042-9FE4-4F848EAE037F}"/>
              </a:ext>
            </a:extLst>
          </p:cNvPr>
          <p:cNvSpPr>
            <a:spLocks noGrp="1"/>
          </p:cNvSpPr>
          <p:nvPr>
            <p:ph idx="1"/>
          </p:nvPr>
        </p:nvSpPr>
        <p:spPr>
          <a:xfrm>
            <a:off x="1" y="1556086"/>
            <a:ext cx="10650070" cy="5120640"/>
          </a:xfrm>
        </p:spPr>
        <p:txBody>
          <a:bodyPr>
            <a:normAutofit/>
          </a:bodyPr>
          <a:lstStyle/>
          <a:p>
            <a:r>
              <a:rPr lang="en-US" sz="2800" dirty="0"/>
              <a:t>Think about your emergency admissions</a:t>
            </a:r>
          </a:p>
          <a:p>
            <a:pPr lvl="1"/>
            <a:r>
              <a:rPr lang="en-US" sz="2800" dirty="0"/>
              <a:t>Who could go home for surgery the following day?</a:t>
            </a:r>
          </a:p>
          <a:p>
            <a:pPr lvl="1"/>
            <a:r>
              <a:rPr lang="en-US" sz="2800" dirty="0"/>
              <a:t>Who could be transferred to a day case pathway post-operatively?</a:t>
            </a:r>
          </a:p>
          <a:p>
            <a:pPr lvl="1"/>
            <a:r>
              <a:rPr lang="en-US" sz="2800" dirty="0"/>
              <a:t>Who “really” needs to be admitted at all?</a:t>
            </a:r>
          </a:p>
        </p:txBody>
      </p:sp>
      <p:pic>
        <p:nvPicPr>
          <p:cNvPr id="4" name="Picture 3"/>
          <p:cNvPicPr>
            <a:picLocks noChangeAspect="1"/>
          </p:cNvPicPr>
          <p:nvPr/>
        </p:nvPicPr>
        <p:blipFill>
          <a:blip r:embed="rId2"/>
          <a:stretch>
            <a:fillRect/>
          </a:stretch>
        </p:blipFill>
        <p:spPr>
          <a:xfrm>
            <a:off x="3612292" y="4597400"/>
            <a:ext cx="3810000" cy="1905000"/>
          </a:xfrm>
          <a:prstGeom prst="rect">
            <a:avLst/>
          </a:prstGeom>
        </p:spPr>
      </p:pic>
    </p:spTree>
    <p:extLst>
      <p:ext uri="{BB962C8B-B14F-4D97-AF65-F5344CB8AC3E}">
        <p14:creationId xmlns:p14="http://schemas.microsoft.com/office/powerpoint/2010/main" val="3743872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4" name="Content Placeholder 3"/>
          <p:cNvPicPr>
            <a:picLocks noGrp="1" noChangeAspect="1"/>
          </p:cNvPicPr>
          <p:nvPr>
            <p:ph idx="1"/>
          </p:nvPr>
        </p:nvPicPr>
        <p:blipFill>
          <a:blip r:embed="rId3"/>
          <a:stretch>
            <a:fillRect/>
          </a:stretch>
        </p:blipFill>
        <p:spPr>
          <a:xfrm>
            <a:off x="2196136" y="1930400"/>
            <a:ext cx="6169388" cy="4090573"/>
          </a:xfrm>
          <a:prstGeom prst="rect">
            <a:avLst/>
          </a:prstGeom>
        </p:spPr>
      </p:pic>
    </p:spTree>
    <p:extLst>
      <p:ext uri="{BB962C8B-B14F-4D97-AF65-F5344CB8AC3E}">
        <p14:creationId xmlns:p14="http://schemas.microsoft.com/office/powerpoint/2010/main" val="652002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advantages</a:t>
            </a:r>
          </a:p>
        </p:txBody>
      </p:sp>
      <p:sp>
        <p:nvSpPr>
          <p:cNvPr id="3" name="Content Placeholder 2"/>
          <p:cNvSpPr>
            <a:spLocks noGrp="1"/>
          </p:cNvSpPr>
          <p:nvPr>
            <p:ph idx="1"/>
          </p:nvPr>
        </p:nvSpPr>
        <p:spPr/>
        <p:txBody>
          <a:bodyPr>
            <a:normAutofit/>
          </a:bodyPr>
          <a:lstStyle/>
          <a:p>
            <a:r>
              <a:rPr lang="en-US" sz="2800" dirty="0"/>
              <a:t>Patient experience</a:t>
            </a:r>
          </a:p>
          <a:p>
            <a:r>
              <a:rPr lang="en-US" sz="2800" dirty="0"/>
              <a:t>Timely surgery</a:t>
            </a:r>
          </a:p>
          <a:p>
            <a:r>
              <a:rPr lang="en-US" sz="2800" dirty="0"/>
              <a:t>Improved flow through the organisation</a:t>
            </a:r>
          </a:p>
          <a:p>
            <a:r>
              <a:rPr lang="en-US" sz="2800" dirty="0"/>
              <a:t>Saved bed days</a:t>
            </a:r>
          </a:p>
          <a:p>
            <a:r>
              <a:rPr lang="en-US" sz="2800" dirty="0"/>
              <a:t>Saved emergency theatre capacity</a:t>
            </a:r>
          </a:p>
          <a:p>
            <a:endParaRPr lang="en-US" sz="2400" dirty="0"/>
          </a:p>
        </p:txBody>
      </p:sp>
    </p:spTree>
    <p:extLst>
      <p:ext uri="{BB962C8B-B14F-4D97-AF65-F5344CB8AC3E}">
        <p14:creationId xmlns:p14="http://schemas.microsoft.com/office/powerpoint/2010/main" val="1682935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ambulatory emergency surgery</a:t>
            </a:r>
          </a:p>
        </p:txBody>
      </p:sp>
      <p:sp>
        <p:nvSpPr>
          <p:cNvPr id="3" name="Content Placeholder 2"/>
          <p:cNvSpPr>
            <a:spLocks noGrp="1"/>
          </p:cNvSpPr>
          <p:nvPr>
            <p:ph idx="1"/>
          </p:nvPr>
        </p:nvSpPr>
        <p:spPr/>
        <p:txBody>
          <a:bodyPr>
            <a:normAutofit/>
          </a:bodyPr>
          <a:lstStyle/>
          <a:p>
            <a:r>
              <a:rPr lang="en-GB" sz="2400" dirty="0"/>
              <a:t>International Association of Ambulatory Surgery (IAAS): </a:t>
            </a:r>
          </a:p>
          <a:p>
            <a:pPr marL="0" indent="0" algn="ctr">
              <a:buNone/>
            </a:pPr>
            <a:endParaRPr lang="en-GB" sz="2400" b="1" i="1" dirty="0"/>
          </a:p>
          <a:p>
            <a:pPr marL="0" indent="0" algn="ctr">
              <a:buNone/>
            </a:pPr>
            <a:r>
              <a:rPr lang="en-GB" sz="2400" b="1" i="1" dirty="0"/>
              <a:t>‘the management of an emergency patient according to an ambulatory surgical pathway, avoiding an overnight stay following the surgical procedure’</a:t>
            </a:r>
            <a:endParaRPr lang="en-US" sz="2400" b="1" i="1" dirty="0"/>
          </a:p>
        </p:txBody>
      </p:sp>
    </p:spTree>
    <p:extLst>
      <p:ext uri="{BB962C8B-B14F-4D97-AF65-F5344CB8AC3E}">
        <p14:creationId xmlns:p14="http://schemas.microsoft.com/office/powerpoint/2010/main" val="1772652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1C1C8-A0A9-E04C-A162-BA4DF232F563}"/>
              </a:ext>
            </a:extLst>
          </p:cNvPr>
          <p:cNvSpPr>
            <a:spLocks noGrp="1"/>
          </p:cNvSpPr>
          <p:nvPr>
            <p:ph type="title"/>
          </p:nvPr>
        </p:nvSpPr>
        <p:spPr/>
        <p:txBody>
          <a:bodyPr/>
          <a:lstStyle/>
          <a:p>
            <a:r>
              <a:rPr lang="en-US" dirty="0"/>
              <a:t>Our Motivation: Gold Standard</a:t>
            </a:r>
          </a:p>
        </p:txBody>
      </p:sp>
      <p:sp>
        <p:nvSpPr>
          <p:cNvPr id="3" name="Content Placeholder 2">
            <a:extLst>
              <a:ext uri="{FF2B5EF4-FFF2-40B4-BE49-F238E27FC236}">
                <a16:creationId xmlns:a16="http://schemas.microsoft.com/office/drawing/2014/main" id="{9AD40C56-B6EF-744D-A219-BD6DCE249D7E}"/>
              </a:ext>
            </a:extLst>
          </p:cNvPr>
          <p:cNvSpPr>
            <a:spLocks noGrp="1"/>
          </p:cNvSpPr>
          <p:nvPr>
            <p:ph idx="1"/>
          </p:nvPr>
        </p:nvSpPr>
        <p:spPr>
          <a:xfrm>
            <a:off x="525789" y="1790656"/>
            <a:ext cx="9520253" cy="3745171"/>
          </a:xfrm>
        </p:spPr>
        <p:txBody>
          <a:bodyPr>
            <a:noAutofit/>
          </a:bodyPr>
          <a:lstStyle/>
          <a:p>
            <a:pPr marL="342900" indent="-342900">
              <a:buFont typeface="Arial" panose="020B0604020202020204" pitchFamily="34" charset="0"/>
              <a:buChar char="•"/>
            </a:pPr>
            <a:r>
              <a:rPr lang="en-US" sz="2400" dirty="0"/>
              <a:t>RUH Bath – Sarah Richards Team</a:t>
            </a:r>
          </a:p>
          <a:p>
            <a:pPr marL="342900" indent="-342900">
              <a:buFont typeface="Arial" panose="020B0604020202020204" pitchFamily="34" charset="0"/>
              <a:buChar char="•"/>
            </a:pPr>
            <a:r>
              <a:rPr lang="en-US" sz="2400" dirty="0"/>
              <a:t>Ambulatory Emergency Clinic each morning</a:t>
            </a:r>
          </a:p>
          <a:p>
            <a:pPr marL="342900" indent="-342900">
              <a:buFont typeface="Arial" panose="020B0604020202020204" pitchFamily="34" charset="0"/>
              <a:buChar char="•"/>
            </a:pPr>
            <a:r>
              <a:rPr lang="en-US" sz="2400" dirty="0"/>
              <a:t>Dedicated emergency day surgery theatre each afternoon</a:t>
            </a:r>
          </a:p>
          <a:p>
            <a:pPr marL="342900" indent="-342900">
              <a:buFont typeface="Arial" panose="020B0604020202020204" pitchFamily="34" charset="0"/>
              <a:buChar char="•"/>
            </a:pPr>
            <a:r>
              <a:rPr lang="en-US" sz="2400" dirty="0"/>
              <a:t>90 bed days/month saved</a:t>
            </a:r>
          </a:p>
          <a:p>
            <a:pPr marL="342900" indent="-342900">
              <a:buFont typeface="Arial" panose="020B0604020202020204" pitchFamily="34" charset="0"/>
              <a:buChar char="•"/>
            </a:pPr>
            <a:r>
              <a:rPr lang="en-US" sz="2400" dirty="0"/>
              <a:t>Additional 30 bed days saved for emergency inpatients who get to theatre sooner</a:t>
            </a:r>
          </a:p>
          <a:p>
            <a:pPr marL="642938" lvl="1" indent="-342900">
              <a:buFont typeface="Arial" panose="020B0604020202020204" pitchFamily="34" charset="0"/>
              <a:buChar char="•"/>
            </a:pPr>
            <a:r>
              <a:rPr lang="en-US" sz="2400" dirty="0"/>
              <a:t>dramatic reduction in time to theatre and mortality</a:t>
            </a:r>
          </a:p>
        </p:txBody>
      </p:sp>
    </p:spTree>
    <p:extLst>
      <p:ext uri="{BB962C8B-B14F-4D97-AF65-F5344CB8AC3E}">
        <p14:creationId xmlns:p14="http://schemas.microsoft.com/office/powerpoint/2010/main" val="2379348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motivation</a:t>
            </a:r>
          </a:p>
        </p:txBody>
      </p:sp>
      <p:sp>
        <p:nvSpPr>
          <p:cNvPr id="3" name="Content Placeholder 2"/>
          <p:cNvSpPr>
            <a:spLocks noGrp="1"/>
          </p:cNvSpPr>
          <p:nvPr>
            <p:ph idx="1"/>
          </p:nvPr>
        </p:nvSpPr>
        <p:spPr>
          <a:xfrm>
            <a:off x="677334" y="1532239"/>
            <a:ext cx="9739412" cy="4509124"/>
          </a:xfrm>
        </p:spPr>
        <p:txBody>
          <a:bodyPr>
            <a:normAutofit/>
          </a:bodyPr>
          <a:lstStyle/>
          <a:p>
            <a:r>
              <a:rPr lang="en-US" sz="2400" dirty="0"/>
              <a:t>Inspired by Bath story</a:t>
            </a:r>
          </a:p>
          <a:p>
            <a:r>
              <a:rPr lang="en-US" sz="2400" dirty="0"/>
              <a:t>Dedicated DSU</a:t>
            </a:r>
          </a:p>
          <a:p>
            <a:r>
              <a:rPr lang="en-US" sz="2400" dirty="0"/>
              <a:t>Recognised some staffed lists that had no surgeon e.g. half term</a:t>
            </a:r>
          </a:p>
          <a:p>
            <a:r>
              <a:rPr lang="en-US" sz="2400" dirty="0"/>
              <a:t>Set up ambulatory pathway to utilise these lists</a:t>
            </a:r>
          </a:p>
          <a:p>
            <a:pPr lvl="1"/>
            <a:r>
              <a:rPr lang="en-US" sz="2200" dirty="0"/>
              <a:t>Pull patients from different locations</a:t>
            </a:r>
          </a:p>
          <a:p>
            <a:r>
              <a:rPr lang="en-US" sz="2400" dirty="0"/>
              <a:t>Learning ever since!</a:t>
            </a:r>
          </a:p>
          <a:p>
            <a:r>
              <a:rPr lang="en-US" sz="2400" dirty="0"/>
              <a:t>You don’t have to have a stand alone unit</a:t>
            </a:r>
          </a:p>
          <a:p>
            <a:pPr lvl="1"/>
            <a:r>
              <a:rPr lang="en-US" sz="2400" dirty="0"/>
              <a:t>Apply a pathway to your usual day surgery processes and staff</a:t>
            </a:r>
          </a:p>
        </p:txBody>
      </p:sp>
    </p:spTree>
    <p:extLst>
      <p:ext uri="{BB962C8B-B14F-4D97-AF65-F5344CB8AC3E}">
        <p14:creationId xmlns:p14="http://schemas.microsoft.com/office/powerpoint/2010/main" val="475990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238897"/>
            <a:ext cx="9368709" cy="1320800"/>
          </a:xfrm>
        </p:spPr>
        <p:txBody>
          <a:bodyPr>
            <a:normAutofit fontScale="90000"/>
          </a:bodyPr>
          <a:lstStyle/>
          <a:p>
            <a:r>
              <a:rPr lang="en-US" dirty="0"/>
              <a:t>Who? </a:t>
            </a:r>
            <a:br>
              <a:rPr lang="en-US" dirty="0"/>
            </a:br>
            <a:r>
              <a:rPr lang="en-US" sz="3100" dirty="0"/>
              <a:t>Many usual day surgery principles apply to urgent cases</a:t>
            </a:r>
          </a:p>
        </p:txBody>
      </p:sp>
      <p:sp>
        <p:nvSpPr>
          <p:cNvPr id="3" name="Content Placeholder 2"/>
          <p:cNvSpPr>
            <a:spLocks noGrp="1"/>
          </p:cNvSpPr>
          <p:nvPr>
            <p:ph idx="1"/>
          </p:nvPr>
        </p:nvSpPr>
        <p:spPr>
          <a:xfrm>
            <a:off x="442555" y="1950524"/>
            <a:ext cx="8596668" cy="3880773"/>
          </a:xfrm>
        </p:spPr>
        <p:txBody>
          <a:bodyPr>
            <a:normAutofit lnSpcReduction="10000"/>
          </a:bodyPr>
          <a:lstStyle/>
          <a:p>
            <a:pPr marL="342900" indent="-342900">
              <a:buFont typeface="Arial" charset="0"/>
              <a:buChar char="•"/>
            </a:pPr>
            <a:r>
              <a:rPr lang="en-US" sz="2400" dirty="0"/>
              <a:t>We should ask ourselves:</a:t>
            </a:r>
          </a:p>
          <a:p>
            <a:pPr marL="342900" indent="-342900">
              <a:buFont typeface="Arial" charset="0"/>
              <a:buChar char="•"/>
            </a:pPr>
            <a:r>
              <a:rPr lang="en-US" sz="2400" dirty="0"/>
              <a:t>What can we do to enable this emergency patient to be a day case?</a:t>
            </a:r>
          </a:p>
          <a:p>
            <a:pPr lvl="1" indent="-342900">
              <a:buFont typeface="Arial" charset="0"/>
              <a:buChar char="•"/>
            </a:pPr>
            <a:r>
              <a:rPr lang="en-US" sz="2200" dirty="0"/>
              <a:t>Is the procedure suitable for same day discharge?</a:t>
            </a:r>
          </a:p>
          <a:p>
            <a:pPr lvl="1" indent="-342900">
              <a:buFont typeface="Arial" charset="0"/>
              <a:buChar char="•"/>
            </a:pPr>
            <a:r>
              <a:rPr lang="en-US" sz="2200" dirty="0"/>
              <a:t>Social circumstances acceptable? (short notice)</a:t>
            </a:r>
          </a:p>
          <a:p>
            <a:pPr lvl="1" indent="-342900">
              <a:buFont typeface="Arial" charset="0"/>
              <a:buChar char="•"/>
            </a:pPr>
            <a:r>
              <a:rPr lang="en-US" sz="2200" dirty="0"/>
              <a:t>Medical fitness?</a:t>
            </a:r>
          </a:p>
          <a:p>
            <a:pPr lvl="1" indent="-342900">
              <a:buFont typeface="Arial" charset="0"/>
              <a:buChar char="•"/>
            </a:pPr>
            <a:r>
              <a:rPr lang="en-US" sz="2200" dirty="0"/>
              <a:t>Think about day case potential early in patient journey</a:t>
            </a:r>
          </a:p>
          <a:p>
            <a:pPr lvl="1" indent="-342900">
              <a:buFont typeface="Arial" charset="0"/>
              <a:buChar char="•"/>
            </a:pPr>
            <a:r>
              <a:rPr lang="en-US" sz="2200" dirty="0"/>
              <a:t>Phone a friend!</a:t>
            </a:r>
          </a:p>
          <a:p>
            <a:pPr marL="342900" indent="-342900">
              <a:buFont typeface="Arial" charset="0"/>
              <a:buChar char="•"/>
            </a:pPr>
            <a:r>
              <a:rPr lang="en-US" sz="2400" dirty="0"/>
              <a:t>Do we really need to admit them at all?</a:t>
            </a:r>
            <a:endParaRPr lang="en-US" dirty="0"/>
          </a:p>
        </p:txBody>
      </p:sp>
    </p:spTree>
    <p:extLst>
      <p:ext uri="{BB962C8B-B14F-4D97-AF65-F5344CB8AC3E}">
        <p14:creationId xmlns:p14="http://schemas.microsoft.com/office/powerpoint/2010/main" val="3769663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324BED-0C21-4483-B458-1F3AEDF6D471}"/>
              </a:ext>
            </a:extLst>
          </p:cNvPr>
          <p:cNvSpPr>
            <a:spLocks noGrp="1"/>
          </p:cNvSpPr>
          <p:nvPr>
            <p:ph type="title"/>
          </p:nvPr>
        </p:nvSpPr>
        <p:spPr>
          <a:xfrm>
            <a:off x="912112" y="83260"/>
            <a:ext cx="8596668" cy="1320800"/>
          </a:xfrm>
        </p:spPr>
        <p:txBody>
          <a:bodyPr>
            <a:normAutofit fontScale="90000"/>
          </a:bodyPr>
          <a:lstStyle/>
          <a:p>
            <a:pPr algn="ctr"/>
            <a:r>
              <a:rPr lang="en-GB" sz="3000" b="1" dirty="0"/>
              <a:t>What Procedures?</a:t>
            </a:r>
            <a:br>
              <a:rPr lang="en-GB" sz="3000" b="1" dirty="0"/>
            </a:br>
            <a:r>
              <a:rPr lang="en-GB" sz="3000" b="1" dirty="0"/>
              <a:t>6</a:t>
            </a:r>
            <a:r>
              <a:rPr lang="en-GB" sz="3000" b="1" baseline="30000" dirty="0"/>
              <a:t>th</a:t>
            </a:r>
            <a:r>
              <a:rPr lang="en-GB" sz="3000" b="1" dirty="0"/>
              <a:t> BADS Directory of Procedures:</a:t>
            </a:r>
            <a:br>
              <a:rPr lang="en-GB" sz="3000" b="1" dirty="0"/>
            </a:br>
            <a:r>
              <a:rPr lang="en-GB" sz="3000" b="1" dirty="0"/>
              <a:t>Expedited Procedures</a:t>
            </a:r>
          </a:p>
        </p:txBody>
      </p:sp>
      <p:sp>
        <p:nvSpPr>
          <p:cNvPr id="5" name="Content Placeholder 4">
            <a:extLst>
              <a:ext uri="{FF2B5EF4-FFF2-40B4-BE49-F238E27FC236}">
                <a16:creationId xmlns:a16="http://schemas.microsoft.com/office/drawing/2014/main" id="{C4E997F7-7C70-4E65-92EA-E502146F99D2}"/>
              </a:ext>
            </a:extLst>
          </p:cNvPr>
          <p:cNvSpPr>
            <a:spLocks noGrp="1"/>
          </p:cNvSpPr>
          <p:nvPr>
            <p:ph idx="1"/>
          </p:nvPr>
        </p:nvSpPr>
        <p:spPr/>
        <p:txBody>
          <a:bodyPr>
            <a:normAutofit/>
          </a:bodyPr>
          <a:lstStyle/>
          <a:p>
            <a:pPr marL="0" indent="0">
              <a:buNone/>
            </a:pPr>
            <a:r>
              <a:rPr lang="en-GB" b="1" dirty="0">
                <a:solidFill>
                  <a:schemeClr val="tx2"/>
                </a:solidFill>
              </a:rPr>
              <a:t>General Surgery</a:t>
            </a:r>
          </a:p>
          <a:p>
            <a:pPr marL="0" indent="0"/>
            <a:endParaRPr lang="en-GB" dirty="0"/>
          </a:p>
        </p:txBody>
      </p:sp>
      <p:sp>
        <p:nvSpPr>
          <p:cNvPr id="6" name="Content Placeholder 5">
            <a:extLst>
              <a:ext uri="{FF2B5EF4-FFF2-40B4-BE49-F238E27FC236}">
                <a16:creationId xmlns:a16="http://schemas.microsoft.com/office/drawing/2014/main" id="{0D04F3FF-230E-47E8-A2C9-E52B940F9BC2}"/>
              </a:ext>
            </a:extLst>
          </p:cNvPr>
          <p:cNvSpPr>
            <a:spLocks noGrp="1"/>
          </p:cNvSpPr>
          <p:nvPr>
            <p:ph sz="half" idx="4294967295"/>
          </p:nvPr>
        </p:nvSpPr>
        <p:spPr>
          <a:xfrm>
            <a:off x="7179504" y="1598682"/>
            <a:ext cx="3179762" cy="584200"/>
          </a:xfrm>
        </p:spPr>
        <p:txBody>
          <a:bodyPr>
            <a:normAutofit/>
          </a:bodyPr>
          <a:lstStyle/>
          <a:p>
            <a:pPr marL="0" indent="0">
              <a:buNone/>
            </a:pPr>
            <a:r>
              <a:rPr lang="en-GB" b="1" dirty="0">
                <a:solidFill>
                  <a:schemeClr val="tx2"/>
                </a:solidFill>
              </a:rPr>
              <a:t>Urology</a:t>
            </a:r>
          </a:p>
          <a:p>
            <a:endParaRPr lang="en-GB" dirty="0"/>
          </a:p>
        </p:txBody>
      </p:sp>
      <p:sp>
        <p:nvSpPr>
          <p:cNvPr id="7" name="Content Placeholder 2">
            <a:extLst>
              <a:ext uri="{FF2B5EF4-FFF2-40B4-BE49-F238E27FC236}">
                <a16:creationId xmlns:a16="http://schemas.microsoft.com/office/drawing/2014/main" id="{3E3B2110-0CDE-422C-A843-5EE5E2B10488}"/>
              </a:ext>
            </a:extLst>
          </p:cNvPr>
          <p:cNvSpPr txBox="1">
            <a:spLocks/>
          </p:cNvSpPr>
          <p:nvPr/>
        </p:nvSpPr>
        <p:spPr bwMode="auto">
          <a:xfrm>
            <a:off x="3225744" y="1968381"/>
            <a:ext cx="3163738" cy="3716049"/>
          </a:xfrm>
          <a:prstGeom prst="rect">
            <a:avLst/>
          </a:prstGeom>
          <a:solidFill>
            <a:schemeClr val="accent2">
              <a:lumMod val="40000"/>
              <a:lumOff val="60000"/>
            </a:schemeClr>
          </a:solidFill>
          <a:ln w="28575">
            <a:solidFill>
              <a:schemeClr val="tx1"/>
            </a:solidFill>
            <a:miter lim="800000"/>
            <a:headEnd/>
            <a:tailEnd/>
          </a:ln>
        </p:spPr>
        <p:txBody>
          <a:bodyPr vert="horz" wrap="square" lIns="68580" tIns="34290" rIns="68580" bIns="3429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t>Incision &amp; Drainage of Abscess</a:t>
            </a:r>
          </a:p>
          <a:p>
            <a:pPr marL="0" indent="0">
              <a:buNone/>
            </a:pPr>
            <a:r>
              <a:rPr lang="en-GB" sz="1500" dirty="0"/>
              <a:t> - axillary, groin, neck, perianal, pilonidal</a:t>
            </a:r>
          </a:p>
          <a:p>
            <a:pPr marL="0" indent="0">
              <a:buNone/>
            </a:pPr>
            <a:r>
              <a:rPr lang="en-GB" sz="1800" dirty="0"/>
              <a:t>Laparoscopic Appendicectomy </a:t>
            </a:r>
          </a:p>
          <a:p>
            <a:pPr marL="0" indent="0">
              <a:buNone/>
            </a:pPr>
            <a:r>
              <a:rPr lang="en-GB" sz="1800" dirty="0"/>
              <a:t>Laparoscopic Cholecystectomy</a:t>
            </a:r>
          </a:p>
          <a:p>
            <a:pPr marL="0" indent="0">
              <a:buNone/>
            </a:pPr>
            <a:r>
              <a:rPr lang="en-GB" sz="1800" dirty="0"/>
              <a:t>Incarcerated Hernia</a:t>
            </a:r>
          </a:p>
          <a:p>
            <a:pPr marL="0" indent="0">
              <a:buNone/>
            </a:pPr>
            <a:r>
              <a:rPr lang="en-GB" sz="1500" dirty="0"/>
              <a:t> - Inguinal, femoral, paraumbilical</a:t>
            </a:r>
          </a:p>
          <a:p>
            <a:pPr marL="0" indent="0">
              <a:buNone/>
            </a:pPr>
            <a:r>
              <a:rPr lang="en-GB" sz="1800" dirty="0"/>
              <a:t>Biopsy</a:t>
            </a:r>
          </a:p>
          <a:p>
            <a:pPr marL="0" indent="0">
              <a:buNone/>
            </a:pPr>
            <a:r>
              <a:rPr lang="en-GB" sz="1500" dirty="0"/>
              <a:t> - lymph node, temporal artery</a:t>
            </a:r>
            <a:endParaRPr lang="en-GB" sz="1800" dirty="0"/>
          </a:p>
          <a:p>
            <a:pPr marL="0" indent="0">
              <a:buNone/>
            </a:pPr>
            <a:endParaRPr lang="en-GB" sz="1500" dirty="0"/>
          </a:p>
          <a:p>
            <a:pPr marL="0" indent="0">
              <a:buNone/>
            </a:pPr>
            <a:endParaRPr lang="en-GB" sz="1500" dirty="0"/>
          </a:p>
          <a:p>
            <a:pPr marL="0" indent="0">
              <a:buNone/>
            </a:pPr>
            <a:endParaRPr lang="en-GB" sz="1500" dirty="0"/>
          </a:p>
        </p:txBody>
      </p:sp>
      <p:sp>
        <p:nvSpPr>
          <p:cNvPr id="8" name="Content Placeholder 3">
            <a:extLst>
              <a:ext uri="{FF2B5EF4-FFF2-40B4-BE49-F238E27FC236}">
                <a16:creationId xmlns:a16="http://schemas.microsoft.com/office/drawing/2014/main" id="{FEF16575-FC1E-4E7D-AECC-53A8DFDFEC68}"/>
              </a:ext>
            </a:extLst>
          </p:cNvPr>
          <p:cNvSpPr txBox="1">
            <a:spLocks/>
          </p:cNvSpPr>
          <p:nvPr/>
        </p:nvSpPr>
        <p:spPr bwMode="auto">
          <a:xfrm>
            <a:off x="7019138" y="2182882"/>
            <a:ext cx="2855612" cy="977150"/>
          </a:xfrm>
          <a:prstGeom prst="rect">
            <a:avLst/>
          </a:prstGeom>
          <a:solidFill>
            <a:schemeClr val="accent2">
              <a:lumMod val="40000"/>
              <a:lumOff val="60000"/>
            </a:schemeClr>
          </a:solidFill>
          <a:ln w="28575">
            <a:solidFill>
              <a:schemeClr val="tx1"/>
            </a:solidFill>
            <a:miter lim="800000"/>
            <a:headEnd/>
            <a:tailEnd/>
          </a:ln>
        </p:spPr>
        <p:txBody>
          <a:bodyPr vert="horz" wrap="square" lIns="68580" tIns="34290" rIns="68580" bIns="3429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t>Ureteric Stones</a:t>
            </a:r>
          </a:p>
          <a:p>
            <a:pPr marL="0" indent="0">
              <a:buNone/>
            </a:pPr>
            <a:r>
              <a:rPr lang="en-GB" sz="1800" dirty="0"/>
              <a:t>Torsion</a:t>
            </a:r>
            <a:endParaRPr lang="en-GB" sz="2100" dirty="0"/>
          </a:p>
          <a:p>
            <a:pPr marL="0" indent="0">
              <a:buNone/>
            </a:pPr>
            <a:endParaRPr lang="en-GB" sz="1800" dirty="0"/>
          </a:p>
          <a:p>
            <a:pPr marL="0" indent="0">
              <a:buNone/>
            </a:pPr>
            <a:endParaRPr lang="en-GB" sz="1500" dirty="0"/>
          </a:p>
          <a:p>
            <a:pPr marL="0" indent="0">
              <a:buNone/>
            </a:pPr>
            <a:endParaRPr lang="en-GB" sz="1500" dirty="0"/>
          </a:p>
          <a:p>
            <a:endParaRPr lang="en-GB" sz="2100" dirty="0"/>
          </a:p>
        </p:txBody>
      </p:sp>
      <p:sp>
        <p:nvSpPr>
          <p:cNvPr id="9" name="Content Placeholder 3">
            <a:extLst>
              <a:ext uri="{FF2B5EF4-FFF2-40B4-BE49-F238E27FC236}">
                <a16:creationId xmlns:a16="http://schemas.microsoft.com/office/drawing/2014/main" id="{6E1FAAB9-3521-4D75-9568-6862CDD477D8}"/>
              </a:ext>
            </a:extLst>
          </p:cNvPr>
          <p:cNvSpPr txBox="1">
            <a:spLocks/>
          </p:cNvSpPr>
          <p:nvPr/>
        </p:nvSpPr>
        <p:spPr bwMode="auto">
          <a:xfrm>
            <a:off x="7218086" y="3826405"/>
            <a:ext cx="2855612" cy="1551190"/>
          </a:xfrm>
          <a:prstGeom prst="rect">
            <a:avLst/>
          </a:prstGeom>
          <a:solidFill>
            <a:schemeClr val="accent2">
              <a:lumMod val="40000"/>
              <a:lumOff val="60000"/>
            </a:schemeClr>
          </a:solidFill>
          <a:ln w="28575">
            <a:solidFill>
              <a:schemeClr val="tx1"/>
            </a:solidFill>
            <a:miter lim="800000"/>
            <a:headEnd/>
            <a:tailEnd/>
          </a:ln>
        </p:spPr>
        <p:txBody>
          <a:bodyPr vert="horz" wrap="square" lIns="68580" tIns="34290" rIns="68580" bIns="3429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t>ERPC</a:t>
            </a:r>
          </a:p>
          <a:p>
            <a:pPr marL="0" indent="0">
              <a:buNone/>
            </a:pPr>
            <a:r>
              <a:rPr lang="en-GB" sz="1800" dirty="0"/>
              <a:t>Lap Ovarian Cystectomy</a:t>
            </a:r>
          </a:p>
          <a:p>
            <a:pPr marL="0" indent="0">
              <a:buNone/>
            </a:pPr>
            <a:r>
              <a:rPr lang="en-GB" sz="1800" dirty="0"/>
              <a:t>Bartholin's Cyst</a:t>
            </a:r>
          </a:p>
          <a:p>
            <a:pPr marL="0" indent="0">
              <a:buNone/>
            </a:pPr>
            <a:r>
              <a:rPr lang="en-GB" sz="1800" dirty="0"/>
              <a:t>Ectopic Pregnancy</a:t>
            </a:r>
          </a:p>
          <a:p>
            <a:pPr marL="0" indent="0">
              <a:buNone/>
            </a:pPr>
            <a:endParaRPr lang="en-GB" sz="1500" dirty="0"/>
          </a:p>
          <a:p>
            <a:endParaRPr lang="en-GB" sz="1500" dirty="0"/>
          </a:p>
          <a:p>
            <a:endParaRPr lang="en-GB" sz="2100" dirty="0"/>
          </a:p>
        </p:txBody>
      </p:sp>
      <p:sp>
        <p:nvSpPr>
          <p:cNvPr id="10" name="Rectangle 9">
            <a:extLst>
              <a:ext uri="{FF2B5EF4-FFF2-40B4-BE49-F238E27FC236}">
                <a16:creationId xmlns:a16="http://schemas.microsoft.com/office/drawing/2014/main" id="{B2D7F67E-713C-43B9-B856-6E6AF23B37CF}"/>
              </a:ext>
            </a:extLst>
          </p:cNvPr>
          <p:cNvSpPr/>
          <p:nvPr/>
        </p:nvSpPr>
        <p:spPr>
          <a:xfrm>
            <a:off x="7136000" y="3294096"/>
            <a:ext cx="2372780" cy="420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a:solidFill>
                  <a:schemeClr val="tx2"/>
                </a:solidFill>
              </a:rPr>
              <a:t>Gynaecology</a:t>
            </a:r>
          </a:p>
        </p:txBody>
      </p:sp>
      <p:pic>
        <p:nvPicPr>
          <p:cNvPr id="11" name="Content Placeholder 4">
            <a:extLst>
              <a:ext uri="{FF2B5EF4-FFF2-40B4-BE49-F238E27FC236}">
                <a16:creationId xmlns:a16="http://schemas.microsoft.com/office/drawing/2014/main" id="{226904D5-9392-B940-A86C-A79D013C4294}"/>
              </a:ext>
            </a:extLst>
          </p:cNvPr>
          <p:cNvPicPr>
            <a:picLocks noChangeAspect="1"/>
          </p:cNvPicPr>
          <p:nvPr/>
        </p:nvPicPr>
        <p:blipFill rotWithShape="1">
          <a:blip r:embed="rId3"/>
          <a:srcRect l="927" r="6588" b="3"/>
          <a:stretch/>
        </p:blipFill>
        <p:spPr>
          <a:xfrm>
            <a:off x="442556" y="2925375"/>
            <a:ext cx="2288430" cy="2803732"/>
          </a:xfrm>
          <a:prstGeom prst="rect">
            <a:avLst/>
          </a:prstGeom>
        </p:spPr>
      </p:pic>
    </p:spTree>
    <p:extLst>
      <p:ext uri="{BB962C8B-B14F-4D97-AF65-F5344CB8AC3E}">
        <p14:creationId xmlns:p14="http://schemas.microsoft.com/office/powerpoint/2010/main" val="2417139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38690688"/>
              </p:ext>
            </p:extLst>
          </p:nvPr>
        </p:nvGraphicFramePr>
        <p:xfrm>
          <a:off x="702279" y="1510506"/>
          <a:ext cx="9022488" cy="2690790"/>
        </p:xfrm>
        <a:graphic>
          <a:graphicData uri="http://schemas.openxmlformats.org/drawingml/2006/table">
            <a:tbl>
              <a:tblPr firstCol="1" bandRow="1">
                <a:tableStyleId>{5C22544A-7EE6-4342-B048-85BDC9FD1C3A}</a:tableStyleId>
              </a:tblPr>
              <a:tblGrid>
                <a:gridCol w="6239587">
                  <a:extLst>
                    <a:ext uri="{9D8B030D-6E8A-4147-A177-3AD203B41FA5}">
                      <a16:colId xmlns:a16="http://schemas.microsoft.com/office/drawing/2014/main" val="20000"/>
                    </a:ext>
                  </a:extLst>
                </a:gridCol>
                <a:gridCol w="2782901">
                  <a:extLst>
                    <a:ext uri="{9D8B030D-6E8A-4147-A177-3AD203B41FA5}">
                      <a16:colId xmlns:a16="http://schemas.microsoft.com/office/drawing/2014/main" val="20001"/>
                    </a:ext>
                  </a:extLst>
                </a:gridCol>
              </a:tblGrid>
              <a:tr h="384399">
                <a:tc>
                  <a:txBody>
                    <a:bodyPr/>
                    <a:lstStyle/>
                    <a:p>
                      <a:pPr marL="0" marR="0" algn="ctr">
                        <a:spcBef>
                          <a:spcPts val="0"/>
                        </a:spcBef>
                        <a:spcAft>
                          <a:spcPts val="0"/>
                        </a:spcAft>
                      </a:pPr>
                      <a:r>
                        <a:rPr lang="en-GB" sz="2000" dirty="0">
                          <a:effectLst/>
                        </a:rPr>
                        <a:t>Procedure</a:t>
                      </a:r>
                      <a:endParaRPr lang="en-GB" sz="2000" dirty="0">
                        <a:effectLst/>
                        <a:latin typeface="Calibri" charset="0"/>
                        <a:ea typeface="Calibri" charset="0"/>
                        <a:cs typeface="Times New Roman" charset="0"/>
                      </a:endParaRPr>
                    </a:p>
                  </a:txBody>
                  <a:tcPr marL="68580" marR="68580" marT="0" marB="0"/>
                </a:tc>
                <a:tc>
                  <a:txBody>
                    <a:bodyPr/>
                    <a:lstStyle/>
                    <a:p>
                      <a:pPr marL="0" marR="0" algn="ctr">
                        <a:spcBef>
                          <a:spcPts val="0"/>
                        </a:spcBef>
                        <a:spcAft>
                          <a:spcPts val="0"/>
                        </a:spcAft>
                      </a:pPr>
                      <a:r>
                        <a:rPr lang="en-GB" sz="2000" dirty="0">
                          <a:effectLst/>
                        </a:rPr>
                        <a:t>Zero-night stay</a:t>
                      </a:r>
                      <a:endParaRPr lang="en-GB" sz="20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0"/>
                  </a:ext>
                </a:extLst>
              </a:tr>
              <a:tr h="768797">
                <a:tc>
                  <a:txBody>
                    <a:bodyPr/>
                    <a:lstStyle/>
                    <a:p>
                      <a:pPr marL="0" marR="0">
                        <a:spcBef>
                          <a:spcPts val="0"/>
                        </a:spcBef>
                        <a:spcAft>
                          <a:spcPts val="0"/>
                        </a:spcAft>
                      </a:pPr>
                      <a:r>
                        <a:rPr lang="en-GB" sz="2000" dirty="0">
                          <a:effectLst/>
                        </a:rPr>
                        <a:t>Incision and drainage of Bartholin cyst / abscess</a:t>
                      </a:r>
                      <a:endParaRPr lang="en-GB" sz="2000" dirty="0">
                        <a:effectLst/>
                        <a:latin typeface="Calibri" charset="0"/>
                        <a:ea typeface="Calibri" charset="0"/>
                        <a:cs typeface="Times New Roman" charset="0"/>
                      </a:endParaRPr>
                    </a:p>
                  </a:txBody>
                  <a:tcPr marL="68580" marR="68580" marT="0" marB="0"/>
                </a:tc>
                <a:tc>
                  <a:txBody>
                    <a:bodyPr/>
                    <a:lstStyle/>
                    <a:p>
                      <a:pPr marL="0" marR="0" algn="ctr">
                        <a:spcBef>
                          <a:spcPts val="0"/>
                        </a:spcBef>
                        <a:spcAft>
                          <a:spcPts val="0"/>
                        </a:spcAft>
                      </a:pPr>
                      <a:r>
                        <a:rPr lang="en-GB" sz="2000" dirty="0">
                          <a:effectLst/>
                        </a:rPr>
                        <a:t>95%</a:t>
                      </a:r>
                      <a:endParaRPr lang="en-GB" sz="20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1"/>
                  </a:ext>
                </a:extLst>
              </a:tr>
              <a:tr h="768797">
                <a:tc>
                  <a:txBody>
                    <a:bodyPr/>
                    <a:lstStyle/>
                    <a:p>
                      <a:pPr marL="0" marR="0">
                        <a:spcBef>
                          <a:spcPts val="0"/>
                        </a:spcBef>
                        <a:spcAft>
                          <a:spcPts val="0"/>
                        </a:spcAft>
                      </a:pPr>
                      <a:r>
                        <a:rPr lang="en-GB" sz="2000" dirty="0">
                          <a:effectLst/>
                        </a:rPr>
                        <a:t>Evacuation of retained products of conception </a:t>
                      </a:r>
                      <a:endParaRPr lang="en-GB" sz="2000" dirty="0">
                        <a:effectLst/>
                        <a:latin typeface="Calibri" charset="0"/>
                        <a:ea typeface="Calibri" charset="0"/>
                        <a:cs typeface="Times New Roman" charset="0"/>
                      </a:endParaRPr>
                    </a:p>
                  </a:txBody>
                  <a:tcPr marL="68580" marR="68580" marT="0" marB="0"/>
                </a:tc>
                <a:tc>
                  <a:txBody>
                    <a:bodyPr/>
                    <a:lstStyle/>
                    <a:p>
                      <a:pPr marL="0" marR="0" algn="ctr">
                        <a:spcBef>
                          <a:spcPts val="0"/>
                        </a:spcBef>
                        <a:spcAft>
                          <a:spcPts val="0"/>
                        </a:spcAft>
                      </a:pPr>
                      <a:r>
                        <a:rPr lang="en-GB" sz="2000" dirty="0">
                          <a:effectLst/>
                        </a:rPr>
                        <a:t>95%</a:t>
                      </a:r>
                      <a:endParaRPr lang="en-GB" sz="20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2"/>
                  </a:ext>
                </a:extLst>
              </a:tr>
              <a:tr h="768797">
                <a:tc>
                  <a:txBody>
                    <a:bodyPr/>
                    <a:lstStyle/>
                    <a:p>
                      <a:pPr marL="0" marR="0">
                        <a:spcBef>
                          <a:spcPts val="0"/>
                        </a:spcBef>
                        <a:spcAft>
                          <a:spcPts val="0"/>
                        </a:spcAft>
                      </a:pPr>
                      <a:r>
                        <a:rPr lang="en-GB" sz="2000" dirty="0">
                          <a:effectLst/>
                        </a:rPr>
                        <a:t>Laparoscopic management of ectopic pregnancy</a:t>
                      </a:r>
                      <a:endParaRPr lang="en-GB" sz="2000" dirty="0">
                        <a:effectLst/>
                        <a:latin typeface="Calibri" charset="0"/>
                        <a:ea typeface="Calibri" charset="0"/>
                        <a:cs typeface="Times New Roman" charset="0"/>
                      </a:endParaRPr>
                    </a:p>
                  </a:txBody>
                  <a:tcPr marL="68580" marR="68580" marT="0" marB="0"/>
                </a:tc>
                <a:tc>
                  <a:txBody>
                    <a:bodyPr/>
                    <a:lstStyle/>
                    <a:p>
                      <a:pPr marL="0" marR="0" algn="ctr">
                        <a:spcBef>
                          <a:spcPts val="0"/>
                        </a:spcBef>
                        <a:spcAft>
                          <a:spcPts val="0"/>
                        </a:spcAft>
                      </a:pPr>
                      <a:r>
                        <a:rPr lang="en-GB" sz="2000" dirty="0">
                          <a:effectLst/>
                        </a:rPr>
                        <a:t>55%</a:t>
                      </a:r>
                      <a:endParaRPr lang="en-GB" sz="20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02060548"/>
      </p:ext>
    </p:extLst>
  </p:cSld>
  <p:clrMapOvr>
    <a:masterClrMapping/>
  </p:clrMapOvr>
</p:sld>
</file>

<file path=ppt/theme/theme1.xml><?xml version="1.0" encoding="utf-8"?>
<a:theme xmlns:a="http://schemas.openxmlformats.org/drawingml/2006/main" name="Face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493</TotalTime>
  <Words>1526</Words>
  <Application>Microsoft Macintosh PowerPoint</Application>
  <PresentationFormat>Widescreen</PresentationFormat>
  <Paragraphs>218</Paragraphs>
  <Slides>28</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Trebuchet MS</vt:lpstr>
      <vt:lpstr>Wingdings 3</vt:lpstr>
      <vt:lpstr>Facet</vt:lpstr>
      <vt:lpstr>Ambulatory Emergency Pathways Using their potential for managing gynae emergencies</vt:lpstr>
      <vt:lpstr>Ambulatory Emergency Surgery: general principles</vt:lpstr>
      <vt:lpstr>Potential advantages</vt:lpstr>
      <vt:lpstr>Definition of ambulatory emergency surgery</vt:lpstr>
      <vt:lpstr>Our Motivation: Gold Standard</vt:lpstr>
      <vt:lpstr>Our motivation</vt:lpstr>
      <vt:lpstr>Who?  Many usual day surgery principles apply to urgent cases</vt:lpstr>
      <vt:lpstr>What Procedures? 6th BADS Directory of Procedures: Expedited Procedures</vt:lpstr>
      <vt:lpstr>PowerPoint Presentation</vt:lpstr>
      <vt:lpstr>Emergency Gynae Pathways: Where? How to accommodate patients from the CEPOD lists? Where to operate?</vt:lpstr>
      <vt:lpstr>Urgent cases on Elective Lists</vt:lpstr>
      <vt:lpstr>Example: Torbay ERPC Pathway</vt:lpstr>
      <vt:lpstr>Urgent Cases on any  Emergency List</vt:lpstr>
      <vt:lpstr>       Planned Emergency ‘Abscess’ Pathway  </vt:lpstr>
      <vt:lpstr>Abscess Pathway</vt:lpstr>
      <vt:lpstr>PowerPoint Presentation</vt:lpstr>
      <vt:lpstr>Urgent Cases on Dedicated Emergency Day Surgery Lists</vt:lpstr>
      <vt:lpstr>Torbay Ambulatory Emergency Pathway       </vt:lpstr>
      <vt:lpstr>Patient locations and booking</vt:lpstr>
      <vt:lpstr>Day Surgery Ambulatory Pathway First 22 months..(all specialties)</vt:lpstr>
      <vt:lpstr>Outcome (pre-COVID)</vt:lpstr>
      <vt:lpstr>Opportunistic Emergency Slots</vt:lpstr>
      <vt:lpstr>Opportunistic emergency slots</vt:lpstr>
      <vt:lpstr>Challenges</vt:lpstr>
      <vt:lpstr>Advantages</vt:lpstr>
      <vt:lpstr>Tips</vt:lpstr>
      <vt:lpstr>Challenge..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Ambulatory Emergency Pathways</dc:title>
  <dc:creator>Mary Stocker</dc:creator>
  <cp:lastModifiedBy>Theresa Hinde</cp:lastModifiedBy>
  <cp:revision>45</cp:revision>
  <dcterms:created xsi:type="dcterms:W3CDTF">2019-10-27T16:05:44Z</dcterms:created>
  <dcterms:modified xsi:type="dcterms:W3CDTF">2023-02-07T13:52:48Z</dcterms:modified>
</cp:coreProperties>
</file>