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264" r:id="rId3"/>
    <p:sldId id="265" r:id="rId4"/>
    <p:sldId id="270" r:id="rId5"/>
    <p:sldId id="272" r:id="rId6"/>
    <p:sldId id="273" r:id="rId7"/>
    <p:sldId id="274" r:id="rId8"/>
    <p:sldId id="277" r:id="rId9"/>
    <p:sldId id="327" r:id="rId10"/>
    <p:sldId id="328" r:id="rId11"/>
    <p:sldId id="294" r:id="rId12"/>
    <p:sldId id="293" r:id="rId13"/>
    <p:sldId id="295" r:id="rId14"/>
    <p:sldId id="329" r:id="rId15"/>
    <p:sldId id="333" r:id="rId16"/>
    <p:sldId id="302" r:id="rId17"/>
    <p:sldId id="298" r:id="rId18"/>
    <p:sldId id="299" r:id="rId19"/>
    <p:sldId id="304" r:id="rId20"/>
    <p:sldId id="315" r:id="rId21"/>
    <p:sldId id="321" r:id="rId22"/>
    <p:sldId id="335" r:id="rId23"/>
    <p:sldId id="337" r:id="rId24"/>
    <p:sldId id="339" r:id="rId25"/>
    <p:sldId id="341" r:id="rId26"/>
    <p:sldId id="291" r:id="rId27"/>
    <p:sldId id="292" r:id="rId28"/>
    <p:sldId id="308" r:id="rId29"/>
    <p:sldId id="309" r:id="rId30"/>
    <p:sldId id="310" r:id="rId31"/>
    <p:sldId id="311" r:id="rId32"/>
    <p:sldId id="312" r:id="rId33"/>
    <p:sldId id="289" r:id="rId34"/>
    <p:sldId id="290" r:id="rId35"/>
    <p:sldId id="268" r:id="rId36"/>
    <p:sldId id="269" r:id="rId37"/>
    <p:sldId id="26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7051C21-AD3C-46C7-B43A-2193097B39EF}" type="datetimeFigureOut">
              <a:rPr lang="en-US" smtClean="0"/>
              <a:pPr/>
              <a:t>1/19/2023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6BD33A-7AC5-42A6-9DA1-D45ADBF1834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10AD2E-D5AC-4F3E-8C79-A70B2E3BBF47}" type="datetimeFigureOut">
              <a:rPr lang="en-US" smtClean="0"/>
              <a:pPr/>
              <a:t>1/19/2023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08A5F3-F7B9-4CD5-B236-7AC8E1F4604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08A5F3-F7B9-4CD5-B236-7AC8E1F46044}"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many different kinds of investigation – each collecting data for different purposes. </a:t>
            </a:r>
          </a:p>
          <a:p>
            <a:endParaRPr lang="en-GB" dirty="0"/>
          </a:p>
        </p:txBody>
      </p:sp>
    </p:spTree>
    <p:extLst>
      <p:ext uri="{BB962C8B-B14F-4D97-AF65-F5344CB8AC3E}">
        <p14:creationId xmlns:p14="http://schemas.microsoft.com/office/powerpoint/2010/main" xmlns="" val="1438611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E0BB2B-5B1B-457A-90D4-400DD1B71E98}"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27051-5526-435C-9C0F-8005FF2A93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E0BB2B-5B1B-457A-90D4-400DD1B71E98}"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27051-5526-435C-9C0F-8005FF2A93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E0BB2B-5B1B-457A-90D4-400DD1B71E98}"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27051-5526-435C-9C0F-8005FF2A93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E0BB2B-5B1B-457A-90D4-400DD1B71E98}"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27051-5526-435C-9C0F-8005FF2A933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E0BB2B-5B1B-457A-90D4-400DD1B71E98}"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27051-5526-435C-9C0F-8005FF2A93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E0BB2B-5B1B-457A-90D4-400DD1B71E98}" type="datetimeFigureOut">
              <a:rPr lang="en-US" smtClean="0"/>
              <a:pPr/>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27051-5526-435C-9C0F-8005FF2A93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E0BB2B-5B1B-457A-90D4-400DD1B71E98}" type="datetimeFigureOut">
              <a:rPr lang="en-US" smtClean="0"/>
              <a:pPr/>
              <a:t>1/19/2023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927051-5526-435C-9C0F-8005FF2A93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E0BB2B-5B1B-457A-90D4-400DD1B71E98}" type="datetimeFigureOut">
              <a:rPr lang="en-US" smtClean="0"/>
              <a:pPr/>
              <a:t>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927051-5526-435C-9C0F-8005FF2A93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E0BB2B-5B1B-457A-90D4-400DD1B71E98}" type="datetimeFigureOut">
              <a:rPr lang="en-US" smtClean="0"/>
              <a:pPr/>
              <a:t>1/19/2023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927051-5526-435C-9C0F-8005FF2A93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E0BB2B-5B1B-457A-90D4-400DD1B71E98}" type="datetimeFigureOut">
              <a:rPr lang="en-US" smtClean="0"/>
              <a:pPr/>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27051-5526-435C-9C0F-8005FF2A93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E0BB2B-5B1B-457A-90D4-400DD1B71E98}" type="datetimeFigureOut">
              <a:rPr lang="en-US" smtClean="0"/>
              <a:pPr/>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27051-5526-435C-9C0F-8005FF2A93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E0BB2B-5B1B-457A-90D4-400DD1B71E98}" type="datetimeFigureOut">
              <a:rPr lang="en-US" smtClean="0"/>
              <a:pPr/>
              <a:t>1/19/2023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27051-5526-435C-9C0F-8005FF2A93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avma.org.uk/policy-campaigns/duty-of-candour/" TargetMode="External"/><Relationship Id="rId2" Type="http://schemas.openxmlformats.org/officeDocument/2006/relationships/hyperlink" Target="http://www.cqc.org.uk/guidance-providers/regulations-enforcement/regulation-20-duty-candour#guidance" TargetMode="External"/><Relationship Id="rId1" Type="http://schemas.openxmlformats.org/officeDocument/2006/relationships/slideLayout" Target="../slideLayouts/slideLayout2.xml"/><Relationship Id="rId5" Type="http://schemas.openxmlformats.org/officeDocument/2006/relationships/hyperlink" Target="https://www.england.nhs.uk/patient-safety/the-nhs-patient-safety-strategy/#implementation-updates" TargetMode="External"/><Relationship Id="rId4" Type="http://schemas.openxmlformats.org/officeDocument/2006/relationships/hyperlink" Target="https://resolution.nhs.uk/resources/saying-sorry/"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2686051"/>
          </a:xfrm>
        </p:spPr>
        <p:txBody>
          <a:bodyPr>
            <a:normAutofit/>
          </a:bodyPr>
          <a:lstStyle/>
          <a:p>
            <a:r>
              <a:rPr lang="en-US" dirty="0" smtClean="0"/>
              <a:t>Information Sharing and               the Duty of Candour</a:t>
            </a:r>
            <a:endParaRPr lang="en-US" dirty="0"/>
          </a:p>
        </p:txBody>
      </p:sp>
      <p:sp>
        <p:nvSpPr>
          <p:cNvPr id="3" name="Subtitle 2"/>
          <p:cNvSpPr>
            <a:spLocks noGrp="1"/>
          </p:cNvSpPr>
          <p:nvPr>
            <p:ph type="subTitle" idx="1"/>
          </p:nvPr>
        </p:nvSpPr>
        <p:spPr/>
        <p:txBody>
          <a:bodyPr/>
          <a:lstStyle/>
          <a:p>
            <a:r>
              <a:rPr lang="en-US" dirty="0" smtClean="0"/>
              <a:t>Mike O’Connell</a:t>
            </a:r>
          </a:p>
          <a:p>
            <a:r>
              <a:rPr lang="en-US" dirty="0" smtClean="0"/>
              <a:t>Legal Services Practitioner</a:t>
            </a:r>
          </a:p>
          <a:p>
            <a:r>
              <a:rPr lang="en-US" dirty="0" smtClean="0"/>
              <a:t>28 February 2023</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Complying with specific duty (2)</a:t>
            </a:r>
            <a:endParaRPr lang="en-US" dirty="0"/>
          </a:p>
        </p:txBody>
      </p:sp>
      <p:sp>
        <p:nvSpPr>
          <p:cNvPr id="3" name="Content Placeholder 2"/>
          <p:cNvSpPr>
            <a:spLocks noGrp="1"/>
          </p:cNvSpPr>
          <p:nvPr>
            <p:ph idx="1"/>
          </p:nvPr>
        </p:nvSpPr>
        <p:spPr>
          <a:xfrm>
            <a:off x="457200" y="1676400"/>
            <a:ext cx="8229600" cy="4648200"/>
          </a:xfrm>
        </p:spPr>
        <p:txBody>
          <a:bodyPr>
            <a:normAutofit fontScale="92500" lnSpcReduction="10000"/>
          </a:bodyPr>
          <a:lstStyle/>
          <a:p>
            <a:r>
              <a:rPr lang="en-GB" b="1" dirty="0" smtClean="0"/>
              <a:t>The notification must:</a:t>
            </a:r>
          </a:p>
          <a:p>
            <a:r>
              <a:rPr lang="en-GB" dirty="0" smtClean="0"/>
              <a:t>be given in person</a:t>
            </a:r>
          </a:p>
          <a:p>
            <a:r>
              <a:rPr lang="en-GB" dirty="0" smtClean="0"/>
              <a:t>provide a true account of the facts (as known at the time)</a:t>
            </a:r>
          </a:p>
          <a:p>
            <a:r>
              <a:rPr lang="en-GB" dirty="0" smtClean="0"/>
              <a:t>advise what further enquiries will be made</a:t>
            </a:r>
          </a:p>
          <a:p>
            <a:r>
              <a:rPr lang="en-GB" dirty="0" smtClean="0"/>
              <a:t>include an apology</a:t>
            </a:r>
          </a:p>
          <a:p>
            <a:r>
              <a:rPr lang="en-GB" dirty="0" smtClean="0"/>
              <a:t>be documented in a written record</a:t>
            </a:r>
          </a:p>
          <a:p>
            <a:r>
              <a:rPr lang="en-GB" dirty="0" smtClean="0"/>
              <a:t>be followed up in writing (covering all the above) plus the results of any further enquiries.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 20: Duty of candour Guidance</a:t>
            </a:r>
            <a:endParaRPr lang="en-US" dirty="0"/>
          </a:p>
        </p:txBody>
      </p:sp>
      <p:sp>
        <p:nvSpPr>
          <p:cNvPr id="3" name="Content Placeholder 2"/>
          <p:cNvSpPr>
            <a:spLocks noGrp="1"/>
          </p:cNvSpPr>
          <p:nvPr>
            <p:ph idx="1"/>
          </p:nvPr>
        </p:nvSpPr>
        <p:spPr>
          <a:xfrm>
            <a:off x="457200" y="2286000"/>
            <a:ext cx="8229600" cy="3840163"/>
          </a:xfrm>
        </p:spPr>
        <p:txBody>
          <a:bodyPr/>
          <a:lstStyle/>
          <a:p>
            <a:r>
              <a:rPr lang="en-US" dirty="0" smtClean="0"/>
              <a:t>In making a decision about who is most appropriate to provide the notification and/or apology, the provider should consider seniority, relationship to the person using the service, and experience and expertise in the type of notifiable incident that has occurred.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 20: Duty of candour Guidance</a:t>
            </a:r>
            <a:endParaRPr lang="en-US" dirty="0"/>
          </a:p>
        </p:txBody>
      </p:sp>
      <p:sp>
        <p:nvSpPr>
          <p:cNvPr id="3" name="Content Placeholder 2"/>
          <p:cNvSpPr>
            <a:spLocks noGrp="1"/>
          </p:cNvSpPr>
          <p:nvPr>
            <p:ph idx="1"/>
          </p:nvPr>
        </p:nvSpPr>
        <p:spPr>
          <a:xfrm>
            <a:off x="457200" y="2286000"/>
            <a:ext cx="8229600" cy="3840163"/>
          </a:xfrm>
        </p:spPr>
        <p:txBody>
          <a:bodyPr/>
          <a:lstStyle/>
          <a:p>
            <a:r>
              <a:rPr lang="en-US" dirty="0" smtClean="0"/>
              <a:t>Other than the situations outlined (e.g. over 16s lacking mental capacity, under 16s lacking mental capacity etc), information should only be disclosed to family members or carers where the person using the service has given their express or implied consent.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 20: Duty of candour Guidance</a:t>
            </a:r>
            <a:endParaRPr lang="en-US" dirty="0"/>
          </a:p>
        </p:txBody>
      </p:sp>
      <p:sp>
        <p:nvSpPr>
          <p:cNvPr id="3" name="Content Placeholder 2"/>
          <p:cNvSpPr>
            <a:spLocks noGrp="1"/>
          </p:cNvSpPr>
          <p:nvPr>
            <p:ph idx="1"/>
          </p:nvPr>
        </p:nvSpPr>
        <p:spPr>
          <a:xfrm>
            <a:off x="457200" y="1905000"/>
            <a:ext cx="8229600" cy="4221163"/>
          </a:xfrm>
        </p:spPr>
        <p:txBody>
          <a:bodyPr/>
          <a:lstStyle/>
          <a:p>
            <a:r>
              <a:rPr lang="en-US" dirty="0" smtClean="0"/>
              <a:t>Providers should make all reasonable efforts to ensure that staff operating at all levels within the organisation operate within a culture of openness and transparency, understand their individual responsibilities in relation to the duty of candour, and are supported to be open and honest with patients and apologise when things go wrong.</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duty of candour:                  guidance for providers (CQC, 2021)</a:t>
            </a:r>
            <a:endParaRPr lang="en-US" dirty="0"/>
          </a:p>
        </p:txBody>
      </p:sp>
      <p:sp>
        <p:nvSpPr>
          <p:cNvPr id="3" name="Content Placeholder 2"/>
          <p:cNvSpPr>
            <a:spLocks noGrp="1"/>
          </p:cNvSpPr>
          <p:nvPr>
            <p:ph idx="1"/>
          </p:nvPr>
        </p:nvSpPr>
        <p:spPr>
          <a:xfrm>
            <a:off x="228600" y="1905000"/>
            <a:ext cx="8686800" cy="4648200"/>
          </a:xfrm>
        </p:spPr>
        <p:txBody>
          <a:bodyPr>
            <a:normAutofit fontScale="92500"/>
          </a:bodyPr>
          <a:lstStyle/>
          <a:p>
            <a:r>
              <a:rPr lang="en-US" dirty="0" smtClean="0"/>
              <a:t>The duty of candour is a general duty to be open and transparent with people receiving care from you</a:t>
            </a:r>
          </a:p>
          <a:p>
            <a:r>
              <a:rPr lang="en-US" dirty="0" smtClean="0"/>
              <a:t>Statutory and professional duties of candour</a:t>
            </a:r>
          </a:p>
          <a:p>
            <a:r>
              <a:rPr lang="en-US" dirty="0" smtClean="0"/>
              <a:t>Saying sorry is not admitting fault</a:t>
            </a:r>
          </a:p>
          <a:p>
            <a:r>
              <a:rPr lang="en-GB" dirty="0" smtClean="0"/>
              <a:t>In many cases it is the lack of timely apology that pushes people to take legal action. To fulfil the duty of candour, you must apologise for the harm caused, regardless of fault, as well as being open and transparent about what has happened.</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srcRect/>
          <a:stretch>
            <a:fillRect/>
          </a:stretch>
        </p:blipFill>
        <p:spPr bwMode="auto">
          <a:xfrm>
            <a:off x="2133600" y="0"/>
            <a:ext cx="5105399"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Saying Sorry (NHS Resolution)</a:t>
            </a:r>
            <a:endParaRPr lang="en-US" dirty="0"/>
          </a:p>
        </p:txBody>
      </p:sp>
      <p:sp>
        <p:nvSpPr>
          <p:cNvPr id="3" name="Content Placeholder 2"/>
          <p:cNvSpPr>
            <a:spLocks noGrp="1"/>
          </p:cNvSpPr>
          <p:nvPr>
            <p:ph idx="1"/>
          </p:nvPr>
        </p:nvSpPr>
        <p:spPr>
          <a:xfrm>
            <a:off x="457200" y="1828800"/>
            <a:ext cx="8229600" cy="4495800"/>
          </a:xfrm>
        </p:spPr>
        <p:txBody>
          <a:bodyPr>
            <a:normAutofit fontScale="92500" lnSpcReduction="10000"/>
          </a:bodyPr>
          <a:lstStyle/>
          <a:p>
            <a:r>
              <a:rPr lang="en-US" dirty="0" smtClean="0"/>
              <a:t>“Saying sorry is:                                                                      - always the right thing to do                                                 - not an admission of liability                                                    - acknowledges that something could have gone better                                                                                     - the first step to learning from what happened and preventing it recurring.”</a:t>
            </a:r>
          </a:p>
          <a:p>
            <a:r>
              <a:rPr lang="en-US" dirty="0" smtClean="0"/>
              <a:t> “We have never, and will never, refuse cover on a claim because an apology has been given.”        </a:t>
            </a:r>
            <a:r>
              <a:rPr lang="en-US" sz="2400" dirty="0" smtClean="0"/>
              <a:t>Helen Vernon, Chief Executive, NHS Resolution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GB" dirty="0" smtClean="0"/>
              <a:t>Being Open</a:t>
            </a:r>
            <a:endParaRPr lang="en-US" dirty="0"/>
          </a:p>
        </p:txBody>
      </p:sp>
      <p:sp>
        <p:nvSpPr>
          <p:cNvPr id="3" name="Content Placeholder 2"/>
          <p:cNvSpPr>
            <a:spLocks noGrp="1"/>
          </p:cNvSpPr>
          <p:nvPr>
            <p:ph idx="1"/>
          </p:nvPr>
        </p:nvSpPr>
        <p:spPr>
          <a:xfrm>
            <a:off x="228600" y="1295400"/>
            <a:ext cx="8686800" cy="5334000"/>
          </a:xfrm>
        </p:spPr>
        <p:txBody>
          <a:bodyPr>
            <a:normAutofit fontScale="85000" lnSpcReduction="20000"/>
          </a:bodyPr>
          <a:lstStyle/>
          <a:p>
            <a:r>
              <a:rPr lang="en-GB" b="1" dirty="0" smtClean="0"/>
              <a:t>NPSA Safer Practice Notice 10 “Being open when patients are harmed” </a:t>
            </a:r>
            <a:r>
              <a:rPr lang="en-GB" dirty="0" smtClean="0"/>
              <a:t>15 September 2005</a:t>
            </a:r>
          </a:p>
          <a:p>
            <a:r>
              <a:rPr lang="en-US" dirty="0" smtClean="0"/>
              <a:t>Principle of acknowledgement</a:t>
            </a:r>
          </a:p>
          <a:p>
            <a:r>
              <a:rPr lang="en-US" dirty="0" smtClean="0"/>
              <a:t>Principle of truthfulness, timeliness and clarity of communication</a:t>
            </a:r>
          </a:p>
          <a:p>
            <a:r>
              <a:rPr lang="en-US" dirty="0" smtClean="0"/>
              <a:t>Principle of apology</a:t>
            </a:r>
          </a:p>
          <a:p>
            <a:r>
              <a:rPr lang="en-US" dirty="0" smtClean="0"/>
              <a:t>Principle of recognising patient and carer expectations</a:t>
            </a:r>
          </a:p>
          <a:p>
            <a:r>
              <a:rPr lang="en-US" dirty="0" smtClean="0"/>
              <a:t>Principle of professional support</a:t>
            </a:r>
          </a:p>
          <a:p>
            <a:r>
              <a:rPr lang="en-US" dirty="0" smtClean="0"/>
              <a:t>Principle of risk management and systems improvement</a:t>
            </a:r>
          </a:p>
          <a:p>
            <a:r>
              <a:rPr lang="en-US" dirty="0" smtClean="0"/>
              <a:t>Principle of multidisciplinary responsibility</a:t>
            </a:r>
          </a:p>
          <a:p>
            <a:r>
              <a:rPr lang="en-US" dirty="0" smtClean="0"/>
              <a:t>Principle of clinical governance</a:t>
            </a:r>
          </a:p>
          <a:p>
            <a:r>
              <a:rPr lang="en-US" b="1" dirty="0" smtClean="0"/>
              <a:t>Principle of confidentiality</a:t>
            </a:r>
          </a:p>
          <a:p>
            <a:r>
              <a:rPr lang="en-US" dirty="0" smtClean="0"/>
              <a:t>Principle of continuity of care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dirty="0" smtClean="0"/>
              <a:t/>
            </a:r>
            <a:br>
              <a:rPr lang="en-US" b="1" dirty="0" smtClean="0"/>
            </a:br>
            <a:r>
              <a:rPr lang="en-US" dirty="0" smtClean="0"/>
              <a:t>Principle of confidentiality</a:t>
            </a:r>
            <a:r>
              <a:rPr lang="en-US" b="1" dirty="0" smtClean="0"/>
              <a:t/>
            </a:r>
            <a:br>
              <a:rPr lang="en-US" b="1" dirty="0" smtClean="0"/>
            </a:br>
            <a:endParaRPr lang="en-US" dirty="0"/>
          </a:p>
        </p:txBody>
      </p:sp>
      <p:sp>
        <p:nvSpPr>
          <p:cNvPr id="3" name="Content Placeholder 2"/>
          <p:cNvSpPr>
            <a:spLocks noGrp="1"/>
          </p:cNvSpPr>
          <p:nvPr>
            <p:ph idx="1"/>
          </p:nvPr>
        </p:nvSpPr>
        <p:spPr>
          <a:xfrm>
            <a:off x="152400" y="1371600"/>
            <a:ext cx="8763000" cy="5334000"/>
          </a:xfrm>
        </p:spPr>
        <p:txBody>
          <a:bodyPr>
            <a:normAutofit lnSpcReduction="10000"/>
          </a:bodyPr>
          <a:lstStyle/>
          <a:p>
            <a:r>
              <a:rPr lang="en-US" dirty="0" smtClean="0"/>
              <a:t>Policies and procedures for being open should give full consideration of, and respect for, the patient’s and/or their carer’s and staff privacy and confidentiality. Details of a patient safety incident should at all times be considered confidential. </a:t>
            </a:r>
          </a:p>
          <a:p>
            <a:r>
              <a:rPr lang="en-US" dirty="0" smtClean="0"/>
              <a:t>In addition, it is good practice to inform the patient and/or their carers about who will be involved in the investigation before it takes place, and give them the opportunity to raise any objections.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Management of Serious Incidents</a:t>
            </a:r>
            <a:endParaRPr lang="en-US" dirty="0"/>
          </a:p>
        </p:txBody>
      </p:sp>
      <p:sp>
        <p:nvSpPr>
          <p:cNvPr id="3" name="Content Placeholder 2"/>
          <p:cNvSpPr>
            <a:spLocks noGrp="1"/>
          </p:cNvSpPr>
          <p:nvPr>
            <p:ph idx="1"/>
          </p:nvPr>
        </p:nvSpPr>
        <p:spPr>
          <a:xfrm>
            <a:off x="457200" y="1752600"/>
            <a:ext cx="8001000" cy="4572000"/>
          </a:xfrm>
        </p:spPr>
        <p:txBody>
          <a:bodyPr>
            <a:normAutofit lnSpcReduction="10000"/>
          </a:bodyPr>
          <a:lstStyle/>
          <a:p>
            <a:r>
              <a:rPr lang="en-US" b="1" dirty="0" smtClean="0"/>
              <a:t>NHS England Serious Incident Framework</a:t>
            </a:r>
            <a:r>
              <a:rPr lang="en-US" dirty="0" smtClean="0"/>
              <a:t>:  Supporting learning to prevent recurrence  (27 March 2015)</a:t>
            </a:r>
          </a:p>
          <a:p>
            <a:r>
              <a:rPr lang="en-GB" dirty="0" smtClean="0"/>
              <a:t>December 2018: NHS Improvement launched a public consultation exercise on a new patient safety strategy for the NHS</a:t>
            </a:r>
            <a:endParaRPr lang="en-US" dirty="0" smtClean="0"/>
          </a:p>
          <a:p>
            <a:r>
              <a:rPr lang="en-US" dirty="0" smtClean="0"/>
              <a:t>(One of the) Key factors contributing to poor investigation: Defensive cultures and lack of trust</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for today</a:t>
            </a:r>
            <a:endParaRPr lang="en-US" dirty="0"/>
          </a:p>
        </p:txBody>
      </p:sp>
      <p:sp>
        <p:nvSpPr>
          <p:cNvPr id="3" name="Content Placeholder 2"/>
          <p:cNvSpPr>
            <a:spLocks noGrp="1"/>
          </p:cNvSpPr>
          <p:nvPr>
            <p:ph idx="1"/>
          </p:nvPr>
        </p:nvSpPr>
        <p:spPr/>
        <p:txBody>
          <a:bodyPr>
            <a:normAutofit/>
          </a:bodyPr>
          <a:lstStyle/>
          <a:p>
            <a:r>
              <a:rPr lang="en-US" dirty="0" smtClean="0"/>
              <a:t>the legal principles behind the Duty of Candour: when should disclosures be made?</a:t>
            </a:r>
          </a:p>
          <a:p>
            <a:r>
              <a:rPr lang="en-US" dirty="0" smtClean="0"/>
              <a:t>information sharing and the Duty of Candour</a:t>
            </a:r>
          </a:p>
          <a:p>
            <a:r>
              <a:rPr lang="en-US" dirty="0" smtClean="0"/>
              <a:t>training and supporting staff in disclosing unanticipated events in patient care</a:t>
            </a:r>
          </a:p>
          <a:p>
            <a:r>
              <a:rPr lang="en-US" dirty="0" smtClean="0"/>
              <a:t>liaising with patients and families</a:t>
            </a:r>
          </a:p>
          <a:p>
            <a:r>
              <a:rPr lang="en-US" dirty="0" smtClean="0"/>
              <a:t>applying ‘being open’ principles</a:t>
            </a:r>
          </a:p>
          <a:p>
            <a:r>
              <a:rPr lang="en-US" dirty="0" smtClean="0"/>
              <a:t>examples in practice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fontScale="90000"/>
          </a:bodyPr>
          <a:lstStyle/>
          <a:p>
            <a:r>
              <a:rPr lang="en-GB" dirty="0" smtClean="0"/>
              <a:t>NHSI: </a:t>
            </a:r>
            <a:r>
              <a:rPr lang="en-US" dirty="0" smtClean="0"/>
              <a:t>Defensive cultures                    and lack of trust</a:t>
            </a:r>
            <a:endParaRPr lang="en-US" dirty="0"/>
          </a:p>
        </p:txBody>
      </p:sp>
      <p:sp>
        <p:nvSpPr>
          <p:cNvPr id="3" name="Content Placeholder 2"/>
          <p:cNvSpPr>
            <a:spLocks noGrp="1"/>
          </p:cNvSpPr>
          <p:nvPr>
            <p:ph idx="1"/>
          </p:nvPr>
        </p:nvSpPr>
        <p:spPr>
          <a:xfrm>
            <a:off x="152400" y="1371600"/>
            <a:ext cx="8839200" cy="5334000"/>
          </a:xfrm>
        </p:spPr>
        <p:txBody>
          <a:bodyPr>
            <a:normAutofit fontScale="92500" lnSpcReduction="20000"/>
          </a:bodyPr>
          <a:lstStyle/>
          <a:p>
            <a:r>
              <a:rPr lang="en-US" dirty="0" smtClean="0"/>
              <a:t>Too frequently patients, families and carers describe a poor experience where they are not informed or involved and do not have an opportunity to have their questions heard and answered.</a:t>
            </a:r>
          </a:p>
          <a:p>
            <a:r>
              <a:rPr lang="en-US" dirty="0" smtClean="0"/>
              <a:t>Too often, NHS organisations do not share and engage with people openly.</a:t>
            </a:r>
          </a:p>
          <a:p>
            <a:r>
              <a:rPr lang="en-US" dirty="0" smtClean="0"/>
              <a:t>Whether this culture is deliberate or the inadvertent consequence of poor systems or fear about sharing information, it results in people losing trust in NHS organisations.</a:t>
            </a:r>
          </a:p>
          <a:p>
            <a:r>
              <a:rPr lang="en-US" dirty="0" smtClean="0"/>
              <a:t>As suspicion and mistrust develop, people seek answers by other means, often requesting an independent investigation or pursuing litigation.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3200" b="1" dirty="0" smtClean="0"/>
              <a:t>The NHS Patient Safety Strategy: </a:t>
            </a:r>
            <a:r>
              <a:rPr lang="en-US" sz="3200" dirty="0" smtClean="0"/>
              <a:t>Safer culture, safer systems, safer patients July 2019</a:t>
            </a:r>
            <a:endParaRPr lang="en-US" sz="3200" dirty="0"/>
          </a:p>
        </p:txBody>
      </p:sp>
      <p:sp>
        <p:nvSpPr>
          <p:cNvPr id="3" name="Content Placeholder 2"/>
          <p:cNvSpPr>
            <a:spLocks noGrp="1"/>
          </p:cNvSpPr>
          <p:nvPr>
            <p:ph idx="1"/>
          </p:nvPr>
        </p:nvSpPr>
        <p:spPr>
          <a:xfrm>
            <a:off x="457200" y="1524000"/>
            <a:ext cx="8229600" cy="5029200"/>
          </a:xfrm>
        </p:spPr>
        <p:txBody>
          <a:bodyPr>
            <a:normAutofit fontScale="92500" lnSpcReduction="10000"/>
          </a:bodyPr>
          <a:lstStyle/>
          <a:p>
            <a:r>
              <a:rPr lang="en-US" dirty="0" smtClean="0"/>
              <a:t>improving understanding of safety by drawing intelligence from multiple sources of patient safety information (</a:t>
            </a:r>
            <a:r>
              <a:rPr lang="en-US" b="1" dirty="0" smtClean="0"/>
              <a:t>Insight</a:t>
            </a:r>
            <a:r>
              <a:rPr lang="en-US" dirty="0" smtClean="0"/>
              <a:t>) </a:t>
            </a:r>
          </a:p>
          <a:p>
            <a:r>
              <a:rPr lang="en-US" dirty="0" smtClean="0"/>
              <a:t>equipping patients, staff and partners with the skills and opportunities to improve patient safety throughout the whole system (</a:t>
            </a:r>
            <a:r>
              <a:rPr lang="en-US" b="1" dirty="0" smtClean="0"/>
              <a:t>Involvement</a:t>
            </a:r>
            <a:r>
              <a:rPr lang="en-US" dirty="0" smtClean="0"/>
              <a:t>)  </a:t>
            </a:r>
          </a:p>
          <a:p>
            <a:r>
              <a:rPr lang="en-US" dirty="0" smtClean="0"/>
              <a:t>designing and supporting programmes that deliver effective and sustainable change in the most important areas (</a:t>
            </a:r>
            <a:r>
              <a:rPr lang="en-US" b="1" dirty="0" smtClean="0"/>
              <a:t>Improvement</a:t>
            </a:r>
            <a:r>
              <a:rPr lang="en-US" dirty="0" smtClean="0"/>
              <a:t>). </a:t>
            </a:r>
          </a:p>
          <a:p>
            <a:r>
              <a:rPr lang="en-US" b="1" dirty="0" smtClean="0"/>
              <a:t>Serious Incident Framework → Patient Safety Incident Response Framework (PSIRF)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GB" dirty="0" smtClean="0"/>
              <a:t>PSIRF</a:t>
            </a:r>
            <a:endParaRPr lang="en-US" dirty="0"/>
          </a:p>
        </p:txBody>
      </p:sp>
      <p:sp>
        <p:nvSpPr>
          <p:cNvPr id="3" name="Content Placeholder 2"/>
          <p:cNvSpPr>
            <a:spLocks noGrp="1"/>
          </p:cNvSpPr>
          <p:nvPr>
            <p:ph idx="1"/>
          </p:nvPr>
        </p:nvSpPr>
        <p:spPr>
          <a:xfrm>
            <a:off x="304800" y="1143000"/>
            <a:ext cx="8534400" cy="5410200"/>
          </a:xfrm>
        </p:spPr>
        <p:txBody>
          <a:bodyPr>
            <a:normAutofit fontScale="92500"/>
          </a:bodyPr>
          <a:lstStyle/>
          <a:p>
            <a:r>
              <a:rPr lang="en-US" dirty="0" smtClean="0"/>
              <a:t>Sets out the NHS’s approach to developing and maintaining effective systems and processes for responding to patient safety incidents for the purpose of learning and improving patient safety.</a:t>
            </a:r>
          </a:p>
          <a:p>
            <a:r>
              <a:rPr lang="en-US" dirty="0" smtClean="0"/>
              <a:t>Replaces the Serious Incident Framework (2015) and removes the ‘Serious Incidents’ classification and threshold for it. </a:t>
            </a:r>
          </a:p>
          <a:p>
            <a:r>
              <a:rPr lang="en-GB" dirty="0" smtClean="0"/>
              <a:t>Embeds patient safety response within a wider system of improvement.</a:t>
            </a:r>
          </a:p>
          <a:p>
            <a:r>
              <a:rPr lang="en-GB" dirty="0" smtClean="0"/>
              <a:t>Prompts a significant cultural shift towards systematic patient safety management.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aims:</a:t>
            </a:r>
            <a:endParaRPr lang="en-US" dirty="0"/>
          </a:p>
        </p:txBody>
      </p:sp>
      <p:sp>
        <p:nvSpPr>
          <p:cNvPr id="3" name="Content Placeholder 2"/>
          <p:cNvSpPr>
            <a:spLocks noGrp="1"/>
          </p:cNvSpPr>
          <p:nvPr>
            <p:ph idx="1"/>
          </p:nvPr>
        </p:nvSpPr>
        <p:spPr>
          <a:xfrm>
            <a:off x="457200" y="1524000"/>
            <a:ext cx="8229600" cy="4602163"/>
          </a:xfrm>
        </p:spPr>
        <p:txBody>
          <a:bodyPr>
            <a:normAutofit fontScale="92500"/>
          </a:bodyPr>
          <a:lstStyle/>
          <a:p>
            <a:r>
              <a:rPr lang="en-US" dirty="0" smtClean="0"/>
              <a:t>Compassionate engagement and involvement of those affected by patient safety incidents</a:t>
            </a:r>
          </a:p>
          <a:p>
            <a:r>
              <a:rPr lang="en-US" dirty="0" smtClean="0"/>
              <a:t>Application of a range of system-based approaches to learning from patient safety incidents</a:t>
            </a:r>
          </a:p>
          <a:p>
            <a:r>
              <a:rPr lang="en-US" dirty="0" smtClean="0"/>
              <a:t>Considered and proportionate responses to patient safety incidents</a:t>
            </a:r>
          </a:p>
          <a:p>
            <a:r>
              <a:rPr lang="en-US" dirty="0" smtClean="0"/>
              <a:t>Supportive oversight focused on strengthening response system functioning and improvement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Standards</a:t>
            </a:r>
            <a:endParaRPr lang="en-US" dirty="0"/>
          </a:p>
        </p:txBody>
      </p:sp>
      <p:sp>
        <p:nvSpPr>
          <p:cNvPr id="3" name="Content Placeholder 2"/>
          <p:cNvSpPr>
            <a:spLocks noGrp="1"/>
          </p:cNvSpPr>
          <p:nvPr>
            <p:ph idx="1"/>
          </p:nvPr>
        </p:nvSpPr>
        <p:spPr>
          <a:xfrm>
            <a:off x="457200" y="2133600"/>
            <a:ext cx="8229600" cy="3992563"/>
          </a:xfrm>
        </p:spPr>
        <p:txBody>
          <a:bodyPr/>
          <a:lstStyle/>
          <a:p>
            <a:r>
              <a:rPr lang="en-US" dirty="0" smtClean="0"/>
              <a:t>Policy, planning and oversight </a:t>
            </a:r>
          </a:p>
          <a:p>
            <a:r>
              <a:rPr lang="en-US" dirty="0" smtClean="0"/>
              <a:t>Competence and capacity </a:t>
            </a:r>
          </a:p>
          <a:p>
            <a:r>
              <a:rPr lang="en-US" dirty="0" smtClean="0"/>
              <a:t>Engagement and involvement of those affected by patient safety incidents </a:t>
            </a:r>
          </a:p>
          <a:p>
            <a:r>
              <a:rPr lang="en-US" dirty="0" smtClean="0"/>
              <a:t>Proportionate responses.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ED8B7ECD-FF27-4C18-8699-F15F9E678938}"/>
              </a:ext>
            </a:extLst>
          </p:cNvPr>
          <p:cNvSpPr/>
          <p:nvPr/>
        </p:nvSpPr>
        <p:spPr>
          <a:xfrm>
            <a:off x="752208" y="1189649"/>
            <a:ext cx="1080000" cy="5832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Patient safety</a:t>
            </a:r>
          </a:p>
        </p:txBody>
      </p:sp>
      <p:sp>
        <p:nvSpPr>
          <p:cNvPr id="52" name="Rectangle 51">
            <a:extLst>
              <a:ext uri="{FF2B5EF4-FFF2-40B4-BE49-F238E27FC236}">
                <a16:creationId xmlns:a16="http://schemas.microsoft.com/office/drawing/2014/main" xmlns="" id="{B045AF94-0219-4E63-8382-4A9D70338AEB}"/>
              </a:ext>
            </a:extLst>
          </p:cNvPr>
          <p:cNvSpPr/>
          <p:nvPr/>
        </p:nvSpPr>
        <p:spPr>
          <a:xfrm>
            <a:off x="1961904" y="1189649"/>
            <a:ext cx="1080000" cy="58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Complaint</a:t>
            </a:r>
          </a:p>
        </p:txBody>
      </p:sp>
      <p:sp>
        <p:nvSpPr>
          <p:cNvPr id="53" name="Rectangle 52">
            <a:extLst>
              <a:ext uri="{FF2B5EF4-FFF2-40B4-BE49-F238E27FC236}">
                <a16:creationId xmlns:a16="http://schemas.microsoft.com/office/drawing/2014/main" xmlns="" id="{ABC9C127-C795-4516-9396-07B1516654EB}"/>
              </a:ext>
            </a:extLst>
          </p:cNvPr>
          <p:cNvSpPr/>
          <p:nvPr/>
        </p:nvSpPr>
        <p:spPr>
          <a:xfrm>
            <a:off x="3067997" y="1189649"/>
            <a:ext cx="1080000" cy="583200"/>
          </a:xfrm>
          <a:prstGeom prst="rect">
            <a:avLst/>
          </a:prstGeom>
          <a:solidFill>
            <a:srgbClr val="007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Regulatory</a:t>
            </a:r>
          </a:p>
        </p:txBody>
      </p:sp>
      <p:sp>
        <p:nvSpPr>
          <p:cNvPr id="54" name="Rectangle 53">
            <a:extLst>
              <a:ext uri="{FF2B5EF4-FFF2-40B4-BE49-F238E27FC236}">
                <a16:creationId xmlns:a16="http://schemas.microsoft.com/office/drawing/2014/main" xmlns="" id="{79BFACBD-B49D-4D57-845F-B1CC6E3D98A7}"/>
              </a:ext>
            </a:extLst>
          </p:cNvPr>
          <p:cNvSpPr/>
          <p:nvPr/>
        </p:nvSpPr>
        <p:spPr>
          <a:xfrm>
            <a:off x="4173498" y="1189649"/>
            <a:ext cx="1080000" cy="583200"/>
          </a:xfrm>
          <a:prstGeom prst="rect">
            <a:avLst/>
          </a:prstGeom>
          <a:solidFill>
            <a:srgbClr val="0038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Coronial</a:t>
            </a:r>
          </a:p>
        </p:txBody>
      </p:sp>
      <p:sp>
        <p:nvSpPr>
          <p:cNvPr id="55" name="Rectangle 54">
            <a:extLst>
              <a:ext uri="{FF2B5EF4-FFF2-40B4-BE49-F238E27FC236}">
                <a16:creationId xmlns:a16="http://schemas.microsoft.com/office/drawing/2014/main" xmlns="" id="{BC030AB2-355C-4E26-BE0A-661FEE7A4F16}"/>
              </a:ext>
            </a:extLst>
          </p:cNvPr>
          <p:cNvSpPr/>
          <p:nvPr/>
        </p:nvSpPr>
        <p:spPr>
          <a:xfrm>
            <a:off x="5293859" y="1189649"/>
            <a:ext cx="1080000" cy="583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Legal - Civil</a:t>
            </a:r>
          </a:p>
        </p:txBody>
      </p:sp>
      <p:sp>
        <p:nvSpPr>
          <p:cNvPr id="56" name="Rectangle 55">
            <a:extLst>
              <a:ext uri="{FF2B5EF4-FFF2-40B4-BE49-F238E27FC236}">
                <a16:creationId xmlns:a16="http://schemas.microsoft.com/office/drawing/2014/main" xmlns="" id="{B1A7933C-9009-43A6-A719-1DE2CD141161}"/>
              </a:ext>
            </a:extLst>
          </p:cNvPr>
          <p:cNvSpPr/>
          <p:nvPr/>
        </p:nvSpPr>
        <p:spPr>
          <a:xfrm>
            <a:off x="6523514" y="1189649"/>
            <a:ext cx="1080000" cy="5832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Legal - Criminal</a:t>
            </a:r>
          </a:p>
        </p:txBody>
      </p:sp>
      <p:sp>
        <p:nvSpPr>
          <p:cNvPr id="57" name="Rectangle 56">
            <a:extLst>
              <a:ext uri="{FF2B5EF4-FFF2-40B4-BE49-F238E27FC236}">
                <a16:creationId xmlns:a16="http://schemas.microsoft.com/office/drawing/2014/main" xmlns="" id="{4A02F7A8-0383-46EE-A62A-7C1F3093AC49}"/>
              </a:ext>
            </a:extLst>
          </p:cNvPr>
          <p:cNvSpPr/>
          <p:nvPr/>
        </p:nvSpPr>
        <p:spPr>
          <a:xfrm>
            <a:off x="7642787" y="1189649"/>
            <a:ext cx="1080000" cy="5832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Regulatory &amp; Legal - H&amp;S</a:t>
            </a:r>
          </a:p>
        </p:txBody>
      </p:sp>
      <p:sp>
        <p:nvSpPr>
          <p:cNvPr id="58" name="Rectangle 57">
            <a:extLst>
              <a:ext uri="{FF2B5EF4-FFF2-40B4-BE49-F238E27FC236}">
                <a16:creationId xmlns:a16="http://schemas.microsoft.com/office/drawing/2014/main" xmlns="" id="{428BEDB6-EECE-40DA-82E2-F750F71232B4}"/>
              </a:ext>
            </a:extLst>
          </p:cNvPr>
          <p:cNvSpPr/>
          <p:nvPr/>
        </p:nvSpPr>
        <p:spPr>
          <a:xfrm>
            <a:off x="752208" y="1844327"/>
            <a:ext cx="1080000" cy="5832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NHS</a:t>
            </a:r>
          </a:p>
        </p:txBody>
      </p:sp>
      <p:sp>
        <p:nvSpPr>
          <p:cNvPr id="59" name="Rectangle 58">
            <a:extLst>
              <a:ext uri="{FF2B5EF4-FFF2-40B4-BE49-F238E27FC236}">
                <a16:creationId xmlns:a16="http://schemas.microsoft.com/office/drawing/2014/main" xmlns="" id="{74C690A5-01F9-433C-ACF8-B0B8F7F826CB}"/>
              </a:ext>
            </a:extLst>
          </p:cNvPr>
          <p:cNvSpPr/>
          <p:nvPr/>
        </p:nvSpPr>
        <p:spPr>
          <a:xfrm>
            <a:off x="1961904" y="1844327"/>
            <a:ext cx="1080000" cy="58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NHS &amp; PHSO</a:t>
            </a:r>
          </a:p>
        </p:txBody>
      </p:sp>
      <p:sp>
        <p:nvSpPr>
          <p:cNvPr id="60" name="Rectangle 59">
            <a:extLst>
              <a:ext uri="{FF2B5EF4-FFF2-40B4-BE49-F238E27FC236}">
                <a16:creationId xmlns:a16="http://schemas.microsoft.com/office/drawing/2014/main" xmlns="" id="{C339A9B1-F9F6-4AFC-BF69-CDF37FDA6EB1}"/>
              </a:ext>
            </a:extLst>
          </p:cNvPr>
          <p:cNvSpPr/>
          <p:nvPr/>
        </p:nvSpPr>
        <p:spPr>
          <a:xfrm>
            <a:off x="3067997" y="1844327"/>
            <a:ext cx="1080000" cy="583200"/>
          </a:xfrm>
          <a:prstGeom prst="rect">
            <a:avLst/>
          </a:prstGeom>
          <a:solidFill>
            <a:srgbClr val="007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Professional regulators</a:t>
            </a:r>
          </a:p>
        </p:txBody>
      </p:sp>
      <p:sp>
        <p:nvSpPr>
          <p:cNvPr id="61" name="Rectangle 60">
            <a:extLst>
              <a:ext uri="{FF2B5EF4-FFF2-40B4-BE49-F238E27FC236}">
                <a16:creationId xmlns:a16="http://schemas.microsoft.com/office/drawing/2014/main" xmlns="" id="{E1C19217-8EB1-4DAE-801C-6419BDC31FC9}"/>
              </a:ext>
            </a:extLst>
          </p:cNvPr>
          <p:cNvSpPr/>
          <p:nvPr/>
        </p:nvSpPr>
        <p:spPr>
          <a:xfrm>
            <a:off x="4173498" y="1844327"/>
            <a:ext cx="1080000" cy="583200"/>
          </a:xfrm>
          <a:prstGeom prst="rect">
            <a:avLst/>
          </a:prstGeom>
          <a:solidFill>
            <a:srgbClr val="0038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Coroner</a:t>
            </a:r>
          </a:p>
        </p:txBody>
      </p:sp>
      <p:sp>
        <p:nvSpPr>
          <p:cNvPr id="62" name="Rectangle 61">
            <a:extLst>
              <a:ext uri="{FF2B5EF4-FFF2-40B4-BE49-F238E27FC236}">
                <a16:creationId xmlns:a16="http://schemas.microsoft.com/office/drawing/2014/main" xmlns="" id="{7F15ED71-49EF-4F94-B6C8-59406928D8E2}"/>
              </a:ext>
            </a:extLst>
          </p:cNvPr>
          <p:cNvSpPr/>
          <p:nvPr/>
        </p:nvSpPr>
        <p:spPr>
          <a:xfrm>
            <a:off x="5293859" y="1844327"/>
            <a:ext cx="1080000" cy="583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Claims lawyers</a:t>
            </a:r>
          </a:p>
        </p:txBody>
      </p:sp>
      <p:sp>
        <p:nvSpPr>
          <p:cNvPr id="63" name="Rectangle 62">
            <a:extLst>
              <a:ext uri="{FF2B5EF4-FFF2-40B4-BE49-F238E27FC236}">
                <a16:creationId xmlns:a16="http://schemas.microsoft.com/office/drawing/2014/main" xmlns="" id="{4E538C75-65F3-4FBA-B070-D9506A6323B4}"/>
              </a:ext>
            </a:extLst>
          </p:cNvPr>
          <p:cNvSpPr/>
          <p:nvPr/>
        </p:nvSpPr>
        <p:spPr>
          <a:xfrm>
            <a:off x="6523514" y="1844327"/>
            <a:ext cx="1080000" cy="5832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Police</a:t>
            </a:r>
          </a:p>
        </p:txBody>
      </p:sp>
      <p:sp>
        <p:nvSpPr>
          <p:cNvPr id="64" name="Rectangle 63">
            <a:extLst>
              <a:ext uri="{FF2B5EF4-FFF2-40B4-BE49-F238E27FC236}">
                <a16:creationId xmlns:a16="http://schemas.microsoft.com/office/drawing/2014/main" xmlns="" id="{EEA25222-FAC8-4532-A104-6AD8C828BF2E}"/>
              </a:ext>
            </a:extLst>
          </p:cNvPr>
          <p:cNvSpPr/>
          <p:nvPr/>
        </p:nvSpPr>
        <p:spPr>
          <a:xfrm>
            <a:off x="7642787" y="1844327"/>
            <a:ext cx="1080000" cy="5832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CQC</a:t>
            </a:r>
          </a:p>
        </p:txBody>
      </p:sp>
      <p:sp>
        <p:nvSpPr>
          <p:cNvPr id="65" name="Rectangle 64">
            <a:extLst>
              <a:ext uri="{FF2B5EF4-FFF2-40B4-BE49-F238E27FC236}">
                <a16:creationId xmlns:a16="http://schemas.microsoft.com/office/drawing/2014/main" xmlns="" id="{5E6624BD-B961-4CDA-82DB-E36872101310}"/>
              </a:ext>
            </a:extLst>
          </p:cNvPr>
          <p:cNvSpPr/>
          <p:nvPr/>
        </p:nvSpPr>
        <p:spPr>
          <a:xfrm>
            <a:off x="752208" y="4675629"/>
            <a:ext cx="1080000" cy="83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Contributory factors (</a:t>
            </a:r>
            <a:r>
              <a:rPr lang="en-GB" sz="1200" dirty="0" smtClean="0"/>
              <a:t>How)</a:t>
            </a:r>
            <a:endParaRPr lang="en-GB" sz="1200" dirty="0"/>
          </a:p>
        </p:txBody>
      </p:sp>
      <p:sp>
        <p:nvSpPr>
          <p:cNvPr id="66" name="Rectangle 65">
            <a:extLst>
              <a:ext uri="{FF2B5EF4-FFF2-40B4-BE49-F238E27FC236}">
                <a16:creationId xmlns:a16="http://schemas.microsoft.com/office/drawing/2014/main" xmlns="" id="{53FA4641-4F69-44B2-B36C-6569F2AD7A3E}"/>
              </a:ext>
            </a:extLst>
          </p:cNvPr>
          <p:cNvSpPr/>
          <p:nvPr/>
        </p:nvSpPr>
        <p:spPr>
          <a:xfrm>
            <a:off x="1961904" y="4675629"/>
            <a:ext cx="1080000" cy="83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Honest answers </a:t>
            </a:r>
          </a:p>
        </p:txBody>
      </p:sp>
      <p:sp>
        <p:nvSpPr>
          <p:cNvPr id="67" name="Rectangle 66">
            <a:extLst>
              <a:ext uri="{FF2B5EF4-FFF2-40B4-BE49-F238E27FC236}">
                <a16:creationId xmlns:a16="http://schemas.microsoft.com/office/drawing/2014/main" xmlns="" id="{93089E0A-ED55-43B9-8063-EFB889241823}"/>
              </a:ext>
            </a:extLst>
          </p:cNvPr>
          <p:cNvSpPr/>
          <p:nvPr/>
        </p:nvSpPr>
        <p:spPr>
          <a:xfrm>
            <a:off x="3067997" y="4675629"/>
            <a:ext cx="1080000" cy="831600"/>
          </a:xfrm>
          <a:prstGeom prst="rect">
            <a:avLst/>
          </a:prstGeom>
          <a:solidFill>
            <a:srgbClr val="007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Protect (not punish)</a:t>
            </a:r>
          </a:p>
        </p:txBody>
      </p:sp>
      <p:sp>
        <p:nvSpPr>
          <p:cNvPr id="68" name="Rectangle 67">
            <a:extLst>
              <a:ext uri="{FF2B5EF4-FFF2-40B4-BE49-F238E27FC236}">
                <a16:creationId xmlns:a16="http://schemas.microsoft.com/office/drawing/2014/main" xmlns="" id="{CA968D0E-B96F-43B4-9CA5-4AC8E66F114B}"/>
              </a:ext>
            </a:extLst>
          </p:cNvPr>
          <p:cNvSpPr/>
          <p:nvPr/>
        </p:nvSpPr>
        <p:spPr>
          <a:xfrm>
            <a:off x="4173498" y="4675629"/>
            <a:ext cx="1080000" cy="831600"/>
          </a:xfrm>
          <a:prstGeom prst="rect">
            <a:avLst/>
          </a:prstGeom>
          <a:solidFill>
            <a:srgbClr val="0038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Legal determination </a:t>
            </a:r>
          </a:p>
        </p:txBody>
      </p:sp>
      <p:sp>
        <p:nvSpPr>
          <p:cNvPr id="69" name="Rectangle 68">
            <a:extLst>
              <a:ext uri="{FF2B5EF4-FFF2-40B4-BE49-F238E27FC236}">
                <a16:creationId xmlns:a16="http://schemas.microsoft.com/office/drawing/2014/main" xmlns="" id="{57530F1A-7BEC-4A1C-AF0D-56FDD5602427}"/>
              </a:ext>
            </a:extLst>
          </p:cNvPr>
          <p:cNvSpPr/>
          <p:nvPr/>
        </p:nvSpPr>
        <p:spPr>
          <a:xfrm>
            <a:off x="5293859" y="4675629"/>
            <a:ext cx="1080000" cy="83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Culpability (</a:t>
            </a:r>
            <a:r>
              <a:rPr lang="en-GB" sz="1400" dirty="0" smtClean="0"/>
              <a:t>Who)</a:t>
            </a:r>
            <a:endParaRPr lang="en-GB" sz="1400" dirty="0"/>
          </a:p>
        </p:txBody>
      </p:sp>
      <p:sp>
        <p:nvSpPr>
          <p:cNvPr id="70" name="Rectangle 69">
            <a:extLst>
              <a:ext uri="{FF2B5EF4-FFF2-40B4-BE49-F238E27FC236}">
                <a16:creationId xmlns:a16="http://schemas.microsoft.com/office/drawing/2014/main" xmlns="" id="{59039C2D-A495-4E6E-9886-C06FC34CFB1C}"/>
              </a:ext>
            </a:extLst>
          </p:cNvPr>
          <p:cNvSpPr/>
          <p:nvPr/>
        </p:nvSpPr>
        <p:spPr>
          <a:xfrm>
            <a:off x="6523514" y="4675629"/>
            <a:ext cx="1080000" cy="831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Culprit (</a:t>
            </a:r>
            <a:r>
              <a:rPr lang="en-GB" sz="1400" dirty="0" smtClean="0"/>
              <a:t>Who)</a:t>
            </a:r>
            <a:endParaRPr lang="en-GB" sz="1400" dirty="0"/>
          </a:p>
        </p:txBody>
      </p:sp>
      <p:sp>
        <p:nvSpPr>
          <p:cNvPr id="71" name="Rectangle 70">
            <a:extLst>
              <a:ext uri="{FF2B5EF4-FFF2-40B4-BE49-F238E27FC236}">
                <a16:creationId xmlns:a16="http://schemas.microsoft.com/office/drawing/2014/main" xmlns="" id="{8F027102-4854-4256-ACAB-A569DE7DE7B6}"/>
              </a:ext>
            </a:extLst>
          </p:cNvPr>
          <p:cNvSpPr/>
          <p:nvPr/>
        </p:nvSpPr>
        <p:spPr>
          <a:xfrm>
            <a:off x="7642787" y="4675629"/>
            <a:ext cx="1080000" cy="831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Enforcement</a:t>
            </a:r>
          </a:p>
        </p:txBody>
      </p:sp>
      <p:sp>
        <p:nvSpPr>
          <p:cNvPr id="72" name="Rectangle 71">
            <a:extLst>
              <a:ext uri="{FF2B5EF4-FFF2-40B4-BE49-F238E27FC236}">
                <a16:creationId xmlns:a16="http://schemas.microsoft.com/office/drawing/2014/main" xmlns="" id="{2F740F8F-82B6-4004-B4F0-85B3E603D839}"/>
              </a:ext>
            </a:extLst>
          </p:cNvPr>
          <p:cNvSpPr/>
          <p:nvPr/>
        </p:nvSpPr>
        <p:spPr>
          <a:xfrm>
            <a:off x="752208" y="5550865"/>
            <a:ext cx="1080000" cy="83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Improvement – reduced risk</a:t>
            </a:r>
          </a:p>
        </p:txBody>
      </p:sp>
      <p:sp>
        <p:nvSpPr>
          <p:cNvPr id="73" name="Rectangle 72">
            <a:extLst>
              <a:ext uri="{FF2B5EF4-FFF2-40B4-BE49-F238E27FC236}">
                <a16:creationId xmlns:a16="http://schemas.microsoft.com/office/drawing/2014/main" xmlns="" id="{52028FE3-15EA-4A84-83B7-359BC6B035DA}"/>
              </a:ext>
            </a:extLst>
          </p:cNvPr>
          <p:cNvSpPr/>
          <p:nvPr/>
        </p:nvSpPr>
        <p:spPr>
          <a:xfrm>
            <a:off x="1961904" y="5550865"/>
            <a:ext cx="1080000" cy="83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Resolution &amp; learning</a:t>
            </a:r>
          </a:p>
        </p:txBody>
      </p:sp>
      <p:sp>
        <p:nvSpPr>
          <p:cNvPr id="74" name="Rectangle 73">
            <a:extLst>
              <a:ext uri="{FF2B5EF4-FFF2-40B4-BE49-F238E27FC236}">
                <a16:creationId xmlns:a16="http://schemas.microsoft.com/office/drawing/2014/main" xmlns="" id="{804EBF15-9D7E-4436-B0E9-DC6724F60871}"/>
              </a:ext>
            </a:extLst>
          </p:cNvPr>
          <p:cNvSpPr/>
          <p:nvPr/>
        </p:nvSpPr>
        <p:spPr>
          <a:xfrm>
            <a:off x="3067997" y="5550865"/>
            <a:ext cx="1080000" cy="831600"/>
          </a:xfrm>
          <a:prstGeom prst="rect">
            <a:avLst/>
          </a:prstGeom>
          <a:solidFill>
            <a:srgbClr val="007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Fitness to practice</a:t>
            </a:r>
          </a:p>
        </p:txBody>
      </p:sp>
      <p:sp>
        <p:nvSpPr>
          <p:cNvPr id="75" name="Rectangle 74">
            <a:extLst>
              <a:ext uri="{FF2B5EF4-FFF2-40B4-BE49-F238E27FC236}">
                <a16:creationId xmlns:a16="http://schemas.microsoft.com/office/drawing/2014/main" xmlns="" id="{9DC78803-3D2F-420A-B180-B008C702FC4A}"/>
              </a:ext>
            </a:extLst>
          </p:cNvPr>
          <p:cNvSpPr/>
          <p:nvPr/>
        </p:nvSpPr>
        <p:spPr>
          <a:xfrm>
            <a:off x="4173498" y="5550865"/>
            <a:ext cx="1080000" cy="831600"/>
          </a:xfrm>
          <a:prstGeom prst="rect">
            <a:avLst/>
          </a:prstGeom>
          <a:solidFill>
            <a:srgbClr val="0038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Cause and circumstances of death</a:t>
            </a:r>
          </a:p>
        </p:txBody>
      </p:sp>
      <p:sp>
        <p:nvSpPr>
          <p:cNvPr id="76" name="Rectangle 75">
            <a:extLst>
              <a:ext uri="{FF2B5EF4-FFF2-40B4-BE49-F238E27FC236}">
                <a16:creationId xmlns:a16="http://schemas.microsoft.com/office/drawing/2014/main" xmlns="" id="{D8830297-B948-4C7C-A112-BFD8A512293C}"/>
              </a:ext>
            </a:extLst>
          </p:cNvPr>
          <p:cNvSpPr/>
          <p:nvPr/>
        </p:nvSpPr>
        <p:spPr>
          <a:xfrm>
            <a:off x="5293859" y="5550865"/>
            <a:ext cx="1080000" cy="83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Compensation</a:t>
            </a:r>
          </a:p>
        </p:txBody>
      </p:sp>
      <p:sp>
        <p:nvSpPr>
          <p:cNvPr id="77" name="Rectangle 76">
            <a:extLst>
              <a:ext uri="{FF2B5EF4-FFF2-40B4-BE49-F238E27FC236}">
                <a16:creationId xmlns:a16="http://schemas.microsoft.com/office/drawing/2014/main" xmlns="" id="{02BADDD4-6F47-4B2B-A2F3-CE44A14CA7B4}"/>
              </a:ext>
            </a:extLst>
          </p:cNvPr>
          <p:cNvSpPr/>
          <p:nvPr/>
        </p:nvSpPr>
        <p:spPr>
          <a:xfrm>
            <a:off x="6523514" y="5550865"/>
            <a:ext cx="1080000" cy="831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Justice</a:t>
            </a:r>
          </a:p>
        </p:txBody>
      </p:sp>
      <p:sp>
        <p:nvSpPr>
          <p:cNvPr id="78" name="Rectangle 77">
            <a:extLst>
              <a:ext uri="{FF2B5EF4-FFF2-40B4-BE49-F238E27FC236}">
                <a16:creationId xmlns:a16="http://schemas.microsoft.com/office/drawing/2014/main" xmlns="" id="{B16DEA6B-2435-4E87-9DC7-CD8B9068AEC8}"/>
              </a:ext>
            </a:extLst>
          </p:cNvPr>
          <p:cNvSpPr/>
          <p:nvPr/>
        </p:nvSpPr>
        <p:spPr>
          <a:xfrm>
            <a:off x="7642787" y="5550865"/>
            <a:ext cx="1080000" cy="831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Improvement – Health &amp; Safety</a:t>
            </a:r>
          </a:p>
        </p:txBody>
      </p:sp>
      <p:sp>
        <p:nvSpPr>
          <p:cNvPr id="79" name="Rectangle 78">
            <a:extLst>
              <a:ext uri="{FF2B5EF4-FFF2-40B4-BE49-F238E27FC236}">
                <a16:creationId xmlns:a16="http://schemas.microsoft.com/office/drawing/2014/main" xmlns="" id="{5C299590-F3E1-4210-8990-1D14A985722F}"/>
              </a:ext>
            </a:extLst>
          </p:cNvPr>
          <p:cNvSpPr/>
          <p:nvPr/>
        </p:nvSpPr>
        <p:spPr>
          <a:xfrm>
            <a:off x="752208" y="2476245"/>
            <a:ext cx="1080000" cy="21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80" name="Rectangle 79">
            <a:extLst>
              <a:ext uri="{FF2B5EF4-FFF2-40B4-BE49-F238E27FC236}">
                <a16:creationId xmlns:a16="http://schemas.microsoft.com/office/drawing/2014/main" xmlns="" id="{30EFD24A-A93B-4AFE-B183-5C10051633A3}"/>
              </a:ext>
            </a:extLst>
          </p:cNvPr>
          <p:cNvSpPr/>
          <p:nvPr/>
        </p:nvSpPr>
        <p:spPr>
          <a:xfrm>
            <a:off x="1961904" y="2476245"/>
            <a:ext cx="1080000" cy="21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81" name="Rectangle 80">
            <a:extLst>
              <a:ext uri="{FF2B5EF4-FFF2-40B4-BE49-F238E27FC236}">
                <a16:creationId xmlns:a16="http://schemas.microsoft.com/office/drawing/2014/main" xmlns="" id="{895E713C-BC1A-4FE9-8BE6-2D445644E7CC}"/>
              </a:ext>
            </a:extLst>
          </p:cNvPr>
          <p:cNvSpPr/>
          <p:nvPr/>
        </p:nvSpPr>
        <p:spPr>
          <a:xfrm>
            <a:off x="3048000" y="2438400"/>
            <a:ext cx="1080000" cy="2160000"/>
          </a:xfrm>
          <a:prstGeom prst="rect">
            <a:avLst/>
          </a:prstGeom>
          <a:solidFill>
            <a:srgbClr val="007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82" name="Rectangle 81">
            <a:extLst>
              <a:ext uri="{FF2B5EF4-FFF2-40B4-BE49-F238E27FC236}">
                <a16:creationId xmlns:a16="http://schemas.microsoft.com/office/drawing/2014/main" xmlns="" id="{A86E44F3-8B46-4294-9D6A-F12D6B4E54E4}"/>
              </a:ext>
            </a:extLst>
          </p:cNvPr>
          <p:cNvSpPr/>
          <p:nvPr/>
        </p:nvSpPr>
        <p:spPr>
          <a:xfrm>
            <a:off x="4191000" y="2438400"/>
            <a:ext cx="1080000" cy="2160000"/>
          </a:xfrm>
          <a:prstGeom prst="rect">
            <a:avLst/>
          </a:prstGeom>
          <a:solidFill>
            <a:srgbClr val="0038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83" name="Rectangle 82">
            <a:extLst>
              <a:ext uri="{FF2B5EF4-FFF2-40B4-BE49-F238E27FC236}">
                <a16:creationId xmlns:a16="http://schemas.microsoft.com/office/drawing/2014/main" xmlns="" id="{F2D87039-E5B1-4F98-ADF9-CD4E9CB9B0B0}"/>
              </a:ext>
            </a:extLst>
          </p:cNvPr>
          <p:cNvSpPr/>
          <p:nvPr/>
        </p:nvSpPr>
        <p:spPr>
          <a:xfrm>
            <a:off x="5293859" y="2476245"/>
            <a:ext cx="1080000" cy="216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84" name="Rectangle 83">
            <a:extLst>
              <a:ext uri="{FF2B5EF4-FFF2-40B4-BE49-F238E27FC236}">
                <a16:creationId xmlns:a16="http://schemas.microsoft.com/office/drawing/2014/main" xmlns="" id="{41888831-F908-40D7-9FFB-5B7DDC1E0ADC}"/>
              </a:ext>
            </a:extLst>
          </p:cNvPr>
          <p:cNvSpPr/>
          <p:nvPr/>
        </p:nvSpPr>
        <p:spPr>
          <a:xfrm>
            <a:off x="6523514" y="2476245"/>
            <a:ext cx="1080000" cy="2160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85" name="Rectangle 84">
            <a:extLst>
              <a:ext uri="{FF2B5EF4-FFF2-40B4-BE49-F238E27FC236}">
                <a16:creationId xmlns:a16="http://schemas.microsoft.com/office/drawing/2014/main" xmlns="" id="{C0F4D25D-9182-4295-A99F-CAFCF3C52397}"/>
              </a:ext>
            </a:extLst>
          </p:cNvPr>
          <p:cNvSpPr/>
          <p:nvPr/>
        </p:nvSpPr>
        <p:spPr>
          <a:xfrm>
            <a:off x="7642787" y="2476245"/>
            <a:ext cx="1080000" cy="2160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048" name="Arrow: Down 2047">
            <a:extLst>
              <a:ext uri="{FF2B5EF4-FFF2-40B4-BE49-F238E27FC236}">
                <a16:creationId xmlns:a16="http://schemas.microsoft.com/office/drawing/2014/main" xmlns="" id="{F035AFA6-976F-43F3-8B6A-FF37163630FD}"/>
              </a:ext>
            </a:extLst>
          </p:cNvPr>
          <p:cNvSpPr/>
          <p:nvPr/>
        </p:nvSpPr>
        <p:spPr>
          <a:xfrm>
            <a:off x="1110471" y="2559606"/>
            <a:ext cx="363474" cy="1901196"/>
          </a:xfrm>
          <a:prstGeom prst="downArrow">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3" name="Arrow: Down 92">
            <a:extLst>
              <a:ext uri="{FF2B5EF4-FFF2-40B4-BE49-F238E27FC236}">
                <a16:creationId xmlns:a16="http://schemas.microsoft.com/office/drawing/2014/main" xmlns="" id="{F5FF3398-14A0-41F2-950A-1F394514504F}"/>
              </a:ext>
            </a:extLst>
          </p:cNvPr>
          <p:cNvSpPr/>
          <p:nvPr/>
        </p:nvSpPr>
        <p:spPr>
          <a:xfrm>
            <a:off x="2320167" y="2559606"/>
            <a:ext cx="363474" cy="1901196"/>
          </a:xfrm>
          <a:prstGeom prst="downArrow">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Arrow: Down 94">
            <a:extLst>
              <a:ext uri="{FF2B5EF4-FFF2-40B4-BE49-F238E27FC236}">
                <a16:creationId xmlns:a16="http://schemas.microsoft.com/office/drawing/2014/main" xmlns="" id="{8D16A91B-CF25-4E9C-B241-4292038FBB6A}"/>
              </a:ext>
            </a:extLst>
          </p:cNvPr>
          <p:cNvSpPr/>
          <p:nvPr/>
        </p:nvSpPr>
        <p:spPr>
          <a:xfrm>
            <a:off x="8001050" y="2559606"/>
            <a:ext cx="363474" cy="1901196"/>
          </a:xfrm>
          <a:prstGeom prst="downArrow">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Arrow: Down 95">
            <a:extLst>
              <a:ext uri="{FF2B5EF4-FFF2-40B4-BE49-F238E27FC236}">
                <a16:creationId xmlns:a16="http://schemas.microsoft.com/office/drawing/2014/main" xmlns="" id="{6991F005-8CB7-4372-BF74-62B34C79506F}"/>
              </a:ext>
            </a:extLst>
          </p:cNvPr>
          <p:cNvSpPr/>
          <p:nvPr/>
        </p:nvSpPr>
        <p:spPr>
          <a:xfrm>
            <a:off x="3426260" y="2559606"/>
            <a:ext cx="363474" cy="1901196"/>
          </a:xfrm>
          <a:prstGeom prst="downArrow">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7" name="Arrow: Down 96">
            <a:extLst>
              <a:ext uri="{FF2B5EF4-FFF2-40B4-BE49-F238E27FC236}">
                <a16:creationId xmlns:a16="http://schemas.microsoft.com/office/drawing/2014/main" xmlns="" id="{7A16E859-93C0-473B-9107-53A86CF67258}"/>
              </a:ext>
            </a:extLst>
          </p:cNvPr>
          <p:cNvSpPr/>
          <p:nvPr/>
        </p:nvSpPr>
        <p:spPr>
          <a:xfrm>
            <a:off x="4531761" y="2559606"/>
            <a:ext cx="363474" cy="1901196"/>
          </a:xfrm>
          <a:prstGeom prst="downArrow">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Arrow: Down 97">
            <a:extLst>
              <a:ext uri="{FF2B5EF4-FFF2-40B4-BE49-F238E27FC236}">
                <a16:creationId xmlns:a16="http://schemas.microsoft.com/office/drawing/2014/main" xmlns="" id="{D01627D1-8796-407A-9302-952D44D2B509}"/>
              </a:ext>
            </a:extLst>
          </p:cNvPr>
          <p:cNvSpPr/>
          <p:nvPr/>
        </p:nvSpPr>
        <p:spPr>
          <a:xfrm>
            <a:off x="5648629" y="2559606"/>
            <a:ext cx="363474" cy="1901196"/>
          </a:xfrm>
          <a:prstGeom prst="downArrow">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9" name="Arrow: Down 98">
            <a:extLst>
              <a:ext uri="{FF2B5EF4-FFF2-40B4-BE49-F238E27FC236}">
                <a16:creationId xmlns:a16="http://schemas.microsoft.com/office/drawing/2014/main" xmlns="" id="{44B303DD-2B11-4226-ABD1-8CD25E3D96A6}"/>
              </a:ext>
            </a:extLst>
          </p:cNvPr>
          <p:cNvSpPr/>
          <p:nvPr/>
        </p:nvSpPr>
        <p:spPr>
          <a:xfrm>
            <a:off x="6881777" y="2559606"/>
            <a:ext cx="363474" cy="1901196"/>
          </a:xfrm>
          <a:prstGeom prst="downArrow">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49" name="Rectangle 2048">
            <a:extLst>
              <a:ext uri="{FF2B5EF4-FFF2-40B4-BE49-F238E27FC236}">
                <a16:creationId xmlns:a16="http://schemas.microsoft.com/office/drawing/2014/main" xmlns="" id="{10F052DB-511C-4D91-8A03-EB70FC6E85B5}"/>
              </a:ext>
            </a:extLst>
          </p:cNvPr>
          <p:cNvSpPr/>
          <p:nvPr/>
        </p:nvSpPr>
        <p:spPr>
          <a:xfrm rot="16200000">
            <a:off x="234929" y="1296584"/>
            <a:ext cx="627864" cy="369332"/>
          </a:xfrm>
          <a:prstGeom prst="rect">
            <a:avLst/>
          </a:prstGeom>
        </p:spPr>
        <p:txBody>
          <a:bodyPr wrap="none">
            <a:spAutoFit/>
          </a:bodyPr>
          <a:lstStyle/>
          <a:p>
            <a:r>
              <a:rPr lang="en-GB"/>
              <a:t>Type</a:t>
            </a:r>
            <a:endParaRPr lang="en-GB" dirty="0"/>
          </a:p>
        </p:txBody>
      </p:sp>
      <p:sp>
        <p:nvSpPr>
          <p:cNvPr id="2051" name="Rectangle 2050">
            <a:extLst>
              <a:ext uri="{FF2B5EF4-FFF2-40B4-BE49-F238E27FC236}">
                <a16:creationId xmlns:a16="http://schemas.microsoft.com/office/drawing/2014/main" xmlns="" id="{086C9F85-074F-4221-AF65-6A58CA57994F}"/>
              </a:ext>
            </a:extLst>
          </p:cNvPr>
          <p:cNvSpPr/>
          <p:nvPr/>
        </p:nvSpPr>
        <p:spPr>
          <a:xfrm rot="16200000">
            <a:off x="181228" y="2007308"/>
            <a:ext cx="735266" cy="369332"/>
          </a:xfrm>
          <a:prstGeom prst="rect">
            <a:avLst/>
          </a:prstGeom>
        </p:spPr>
        <p:txBody>
          <a:bodyPr wrap="none">
            <a:spAutoFit/>
          </a:bodyPr>
          <a:lstStyle/>
          <a:p>
            <a:r>
              <a:rPr lang="en-GB" dirty="0"/>
              <a:t>Remit</a:t>
            </a:r>
          </a:p>
        </p:txBody>
      </p:sp>
      <p:sp>
        <p:nvSpPr>
          <p:cNvPr id="102" name="Rectangle 101">
            <a:extLst>
              <a:ext uri="{FF2B5EF4-FFF2-40B4-BE49-F238E27FC236}">
                <a16:creationId xmlns:a16="http://schemas.microsoft.com/office/drawing/2014/main" xmlns="" id="{D58ACB57-6125-45A8-9BF8-AA9455500AB3}"/>
              </a:ext>
            </a:extLst>
          </p:cNvPr>
          <p:cNvSpPr/>
          <p:nvPr/>
        </p:nvSpPr>
        <p:spPr>
          <a:xfrm rot="16200000">
            <a:off x="254095" y="4927635"/>
            <a:ext cx="554960" cy="369332"/>
          </a:xfrm>
          <a:prstGeom prst="rect">
            <a:avLst/>
          </a:prstGeom>
        </p:spPr>
        <p:txBody>
          <a:bodyPr wrap="none">
            <a:spAutoFit/>
          </a:bodyPr>
          <a:lstStyle/>
          <a:p>
            <a:r>
              <a:rPr lang="en-GB" dirty="0"/>
              <a:t>Aim</a:t>
            </a:r>
          </a:p>
        </p:txBody>
      </p:sp>
      <p:sp>
        <p:nvSpPr>
          <p:cNvPr id="103" name="Rectangle 102">
            <a:extLst>
              <a:ext uri="{FF2B5EF4-FFF2-40B4-BE49-F238E27FC236}">
                <a16:creationId xmlns:a16="http://schemas.microsoft.com/office/drawing/2014/main" xmlns="" id="{5AFA1829-E2A3-4D40-9545-386717138B41}"/>
              </a:ext>
            </a:extLst>
          </p:cNvPr>
          <p:cNvSpPr/>
          <p:nvPr/>
        </p:nvSpPr>
        <p:spPr>
          <a:xfrm rot="16200000">
            <a:off x="240924" y="5782000"/>
            <a:ext cx="615874" cy="369332"/>
          </a:xfrm>
          <a:prstGeom prst="rect">
            <a:avLst/>
          </a:prstGeom>
        </p:spPr>
        <p:txBody>
          <a:bodyPr wrap="none">
            <a:spAutoFit/>
          </a:bodyPr>
          <a:lstStyle/>
          <a:p>
            <a:r>
              <a:rPr lang="en-GB" dirty="0"/>
              <a:t>Goal</a:t>
            </a:r>
          </a:p>
        </p:txBody>
      </p:sp>
      <p:sp>
        <p:nvSpPr>
          <p:cNvPr id="2052" name="Title 2051">
            <a:extLst>
              <a:ext uri="{FF2B5EF4-FFF2-40B4-BE49-F238E27FC236}">
                <a16:creationId xmlns:a16="http://schemas.microsoft.com/office/drawing/2014/main" xmlns="" id="{430E7DAB-B2A2-49BB-8A42-10F14E4926B5}"/>
              </a:ext>
            </a:extLst>
          </p:cNvPr>
          <p:cNvSpPr>
            <a:spLocks noGrp="1"/>
          </p:cNvSpPr>
          <p:nvPr>
            <p:ph type="title"/>
          </p:nvPr>
        </p:nvSpPr>
        <p:spPr>
          <a:xfrm>
            <a:off x="670074" y="288179"/>
            <a:ext cx="7981124" cy="611649"/>
          </a:xfrm>
        </p:spPr>
        <p:txBody>
          <a:bodyPr>
            <a:normAutofit/>
          </a:bodyPr>
          <a:lstStyle/>
          <a:p>
            <a:r>
              <a:rPr lang="en-GB" sz="3200" dirty="0"/>
              <a:t>Patient safety learning responses under PSIRF</a:t>
            </a:r>
          </a:p>
        </p:txBody>
      </p:sp>
    </p:spTree>
    <p:extLst>
      <p:ext uri="{BB962C8B-B14F-4D97-AF65-F5344CB8AC3E}">
        <p14:creationId xmlns:p14="http://schemas.microsoft.com/office/powerpoint/2010/main" xmlns="" val="30145459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sharing when an incident has occurred</a:t>
            </a:r>
            <a:endParaRPr lang="en-US" dirty="0"/>
          </a:p>
        </p:txBody>
      </p:sp>
      <p:sp>
        <p:nvSpPr>
          <p:cNvPr id="3" name="Content Placeholder 2"/>
          <p:cNvSpPr>
            <a:spLocks noGrp="1"/>
          </p:cNvSpPr>
          <p:nvPr>
            <p:ph idx="1"/>
          </p:nvPr>
        </p:nvSpPr>
        <p:spPr>
          <a:xfrm>
            <a:off x="457200" y="1905000"/>
            <a:ext cx="8229600" cy="4495800"/>
          </a:xfrm>
        </p:spPr>
        <p:txBody>
          <a:bodyPr>
            <a:normAutofit lnSpcReduction="10000"/>
          </a:bodyPr>
          <a:lstStyle/>
          <a:p>
            <a:r>
              <a:rPr lang="en-US" dirty="0" smtClean="0"/>
              <a:t>Coroner’s inquests</a:t>
            </a:r>
          </a:p>
          <a:p>
            <a:r>
              <a:rPr lang="en-US" dirty="0" smtClean="0"/>
              <a:t>Police investigations </a:t>
            </a:r>
          </a:p>
          <a:p>
            <a:r>
              <a:rPr lang="en-US" dirty="0" smtClean="0"/>
              <a:t>Memorandum of Understanding: Investigating patient safety incidents involving unexpected death or serious untoward harm </a:t>
            </a:r>
            <a:r>
              <a:rPr lang="en-US" sz="2800" dirty="0" smtClean="0"/>
              <a:t>(DH, Feb 2006)</a:t>
            </a:r>
          </a:p>
          <a:p>
            <a:r>
              <a:rPr lang="en-US" dirty="0" smtClean="0"/>
              <a:t>to promote effective working relationships between the National Health Service, Association of Chief Police Officers and Health &amp; Safety Executive.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Memorandum of Understanding</a:t>
            </a:r>
            <a:endParaRPr lang="en-US" dirty="0"/>
          </a:p>
        </p:txBody>
      </p:sp>
      <p:sp>
        <p:nvSpPr>
          <p:cNvPr id="3" name="Content Placeholder 2"/>
          <p:cNvSpPr>
            <a:spLocks noGrp="1"/>
          </p:cNvSpPr>
          <p:nvPr>
            <p:ph idx="1"/>
          </p:nvPr>
        </p:nvSpPr>
        <p:spPr>
          <a:xfrm>
            <a:off x="457200" y="2057400"/>
            <a:ext cx="8229600" cy="4068763"/>
          </a:xfrm>
        </p:spPr>
        <p:txBody>
          <a:bodyPr>
            <a:normAutofit/>
          </a:bodyPr>
          <a:lstStyle/>
          <a:p>
            <a:r>
              <a:rPr lang="en-US" dirty="0" smtClean="0"/>
              <a:t>Still requires “justification for any necessary breach of patient confidentiality “</a:t>
            </a:r>
          </a:p>
          <a:p>
            <a:r>
              <a:rPr lang="en-US" dirty="0" smtClean="0"/>
              <a:t>Need for consistency in approaches by Police re Trust incident investigations</a:t>
            </a:r>
          </a:p>
          <a:p>
            <a:r>
              <a:rPr lang="en-US" dirty="0" smtClean="0"/>
              <a:t>Independent review of gross negligence manslaughter and culpable homicide (commissioned by GMC ) June 2019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1</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GB" dirty="0" smtClean="0"/>
              <a:t>67 yo female.  Admitted via ED.  Noted allergic to Penicillin (YAS + ED records). </a:t>
            </a:r>
            <a:r>
              <a:rPr lang="el-GR" dirty="0" smtClean="0"/>
              <a:t>Δ</a:t>
            </a:r>
            <a:r>
              <a:rPr lang="en-GB" dirty="0" smtClean="0"/>
              <a:t>: chest infection → exacerbation of asthma.  To MAU.  </a:t>
            </a:r>
          </a:p>
          <a:p>
            <a:r>
              <a:rPr lang="en-GB" dirty="0" smtClean="0"/>
              <a:t>Seen by FY1 on call.  Requires IV antibiotics.  </a:t>
            </a:r>
            <a:endParaRPr lang="en-GB" dirty="0" smtClean="0"/>
          </a:p>
          <a:p>
            <a:r>
              <a:rPr lang="en-GB" dirty="0" smtClean="0"/>
              <a:t>No </a:t>
            </a:r>
            <a:r>
              <a:rPr lang="en-GB" dirty="0" smtClean="0"/>
              <a:t>indication on medical clerking notes or prescription sheet of any allergies.  FY1 prescribed + RN gave Amoxycillin.  </a:t>
            </a:r>
            <a:endParaRPr lang="en-US" dirty="0" smtClean="0"/>
          </a:p>
          <a:p>
            <a:r>
              <a:rPr lang="en-GB" dirty="0" smtClean="0"/>
              <a:t>5 minutes later patient collapsed → CPR → HDU → ICU at tertiary centre. Dies 5 days later.</a:t>
            </a:r>
            <a:endParaRPr lang="en-US" dirty="0" smtClean="0"/>
          </a:p>
          <a:p>
            <a:pPr lvl="0"/>
            <a:r>
              <a:rPr lang="en-GB" dirty="0" smtClean="0"/>
              <a:t>Coroner informed.</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Case study 1 - process</a:t>
            </a:r>
            <a:endParaRPr lang="en-US" dirty="0"/>
          </a:p>
        </p:txBody>
      </p:sp>
      <p:sp>
        <p:nvSpPr>
          <p:cNvPr id="3" name="Content Placeholder 2"/>
          <p:cNvSpPr>
            <a:spLocks noGrp="1"/>
          </p:cNvSpPr>
          <p:nvPr>
            <p:ph idx="1"/>
          </p:nvPr>
        </p:nvSpPr>
        <p:spPr>
          <a:xfrm>
            <a:off x="457200" y="1447800"/>
            <a:ext cx="8229600" cy="5181600"/>
          </a:xfrm>
        </p:spPr>
        <p:txBody>
          <a:bodyPr>
            <a:normAutofit fontScale="92500" lnSpcReduction="20000"/>
          </a:bodyPr>
          <a:lstStyle/>
          <a:p>
            <a:pPr lvl="0"/>
            <a:r>
              <a:rPr lang="en-GB" dirty="0" smtClean="0"/>
              <a:t>Incident Report → SI → RCA (within 6 weeks).</a:t>
            </a:r>
          </a:p>
          <a:p>
            <a:pPr lvl="0"/>
            <a:r>
              <a:rPr lang="en-GB" dirty="0" smtClean="0"/>
              <a:t>Meeting with family - RCA shared. </a:t>
            </a:r>
          </a:p>
          <a:p>
            <a:r>
              <a:rPr lang="en-GB" dirty="0" smtClean="0"/>
              <a:t>Inquest (8 months after death).  Only lasted 2 hours. Misadventure.  No ‘Neglect’ rider.  Family – no questions, as RCA shared, so no surprises.  </a:t>
            </a:r>
          </a:p>
          <a:p>
            <a:r>
              <a:rPr lang="en-GB" dirty="0" smtClean="0"/>
              <a:t>No Regulation 28 announcement.  Coroner satisfied that Trust’s reaction to incident was swift and appropriate and a R28 announcement would serve no purpose.  </a:t>
            </a:r>
            <a:endParaRPr lang="en-US" dirty="0" smtClean="0"/>
          </a:p>
          <a:p>
            <a:pPr lvl="0"/>
            <a:r>
              <a:rPr lang="en-GB" dirty="0" smtClean="0"/>
              <a:t>Claim (2 years after death).  Letter of Claim → NHSR.  Liability admitted promptly.  Settled within a year.</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Disclaimer</a:t>
            </a:r>
            <a:endParaRPr lang="en-US" dirty="0"/>
          </a:p>
        </p:txBody>
      </p:sp>
      <p:sp>
        <p:nvSpPr>
          <p:cNvPr id="3" name="Content Placeholder 2"/>
          <p:cNvSpPr>
            <a:spLocks noGrp="1"/>
          </p:cNvSpPr>
          <p:nvPr>
            <p:ph idx="1"/>
          </p:nvPr>
        </p:nvSpPr>
        <p:spPr>
          <a:xfrm>
            <a:off x="457200" y="1752600"/>
            <a:ext cx="8229600" cy="4373563"/>
          </a:xfrm>
        </p:spPr>
        <p:txBody>
          <a:bodyPr>
            <a:normAutofit/>
          </a:bodyPr>
          <a:lstStyle/>
          <a:p>
            <a:r>
              <a:rPr lang="en-US" b="1" dirty="0" smtClean="0"/>
              <a:t>Not</a:t>
            </a:r>
            <a:r>
              <a:rPr lang="en-US" dirty="0" smtClean="0"/>
              <a:t> a lawyer</a:t>
            </a:r>
          </a:p>
          <a:p>
            <a:r>
              <a:rPr lang="en-US" dirty="0" smtClean="0"/>
              <a:t>Head of Legal Services 24 years</a:t>
            </a:r>
          </a:p>
          <a:p>
            <a:r>
              <a:rPr lang="en-US" dirty="0" smtClean="0"/>
              <a:t>NHS Acute Trust, maternity, 3 hospital sites, community services</a:t>
            </a:r>
          </a:p>
          <a:p>
            <a:r>
              <a:rPr lang="en-US" dirty="0" smtClean="0"/>
              <a:t>Well known to Trust senior clinicians,        Caldicott Guardian, Complaints Manager,    clinical governance managers, local coroners, NHS Resolution Case Managers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t>Case study 2</a:t>
            </a:r>
            <a:endParaRPr lang="en-US" dirty="0"/>
          </a:p>
        </p:txBody>
      </p:sp>
      <p:sp>
        <p:nvSpPr>
          <p:cNvPr id="3" name="Content Placeholder 2"/>
          <p:cNvSpPr>
            <a:spLocks noGrp="1"/>
          </p:cNvSpPr>
          <p:nvPr>
            <p:ph idx="1"/>
          </p:nvPr>
        </p:nvSpPr>
        <p:spPr>
          <a:xfrm>
            <a:off x="457200" y="1447800"/>
            <a:ext cx="8229600" cy="5105400"/>
          </a:xfrm>
        </p:spPr>
        <p:txBody>
          <a:bodyPr>
            <a:normAutofit fontScale="85000" lnSpcReduction="20000"/>
          </a:bodyPr>
          <a:lstStyle/>
          <a:p>
            <a:r>
              <a:rPr lang="en-GB" dirty="0" smtClean="0"/>
              <a:t>43 yo male.  To ED by Police.  Picked up previous day for reasons of personal safety, mute, not eating, walked yesterday, not today.  Seen by FY1.  No letter from Police doctor.  </a:t>
            </a:r>
          </a:p>
          <a:p>
            <a:r>
              <a:rPr lang="en-GB" dirty="0" smtClean="0"/>
              <a:t>Attempts to obtain collateral history; Police surgeon not available. GP:  h/o depression, cannabis use, alcohol problems.  </a:t>
            </a:r>
          </a:p>
          <a:p>
            <a:r>
              <a:rPr lang="en-GB" dirty="0" smtClean="0"/>
              <a:t>FY1 attempts to examine patient, who pushes doctor’s arm away.  Assessed by Psychiatric FY2:  pulse 143, blood results = ?infection, recommends review by medics.  Bed booked on MAU (5+ hours after arrival). </a:t>
            </a:r>
          </a:p>
          <a:p>
            <a:r>
              <a:rPr lang="en-GB" dirty="0" smtClean="0"/>
              <a:t>Admitted to MAU (after 13 hours in ED), Medics noted right sided weakness.  CT = acute subarachnoid  haemorrhage → tertiary centre.  Died 10 days later.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2 - process</a:t>
            </a:r>
            <a:endParaRPr lang="en-US" dirty="0"/>
          </a:p>
        </p:txBody>
      </p:sp>
      <p:sp>
        <p:nvSpPr>
          <p:cNvPr id="3" name="Content Placeholder 2"/>
          <p:cNvSpPr>
            <a:spLocks noGrp="1"/>
          </p:cNvSpPr>
          <p:nvPr>
            <p:ph idx="1"/>
          </p:nvPr>
        </p:nvSpPr>
        <p:spPr>
          <a:xfrm>
            <a:off x="457200" y="1524000"/>
            <a:ext cx="8229600" cy="5029200"/>
          </a:xfrm>
        </p:spPr>
        <p:txBody>
          <a:bodyPr>
            <a:normAutofit fontScale="85000" lnSpcReduction="20000"/>
          </a:bodyPr>
          <a:lstStyle/>
          <a:p>
            <a:pPr lvl="0"/>
            <a:r>
              <a:rPr lang="en-GB" b="1" dirty="0" smtClean="0"/>
              <a:t>Coroner</a:t>
            </a:r>
            <a:r>
              <a:rPr lang="en-GB" dirty="0" smtClean="0"/>
              <a:t> informed.</a:t>
            </a:r>
            <a:endParaRPr lang="en-US" dirty="0" smtClean="0"/>
          </a:p>
          <a:p>
            <a:pPr lvl="0"/>
            <a:r>
              <a:rPr lang="en-GB" b="1" dirty="0" smtClean="0"/>
              <a:t>Incident Report </a:t>
            </a:r>
            <a:r>
              <a:rPr lang="en-GB" dirty="0" smtClean="0"/>
              <a:t>(MAU SpR:  Delay in accurate assessment delayed diagnosis and appropriate management, and delayed neurosurgical referral.  Patient </a:t>
            </a:r>
            <a:r>
              <a:rPr lang="en-GB" u="sng" dirty="0" smtClean="0"/>
              <a:t>may</a:t>
            </a:r>
            <a:r>
              <a:rPr lang="en-GB" dirty="0" smtClean="0"/>
              <a:t> have suffered harm because of this) → </a:t>
            </a:r>
            <a:r>
              <a:rPr lang="en-GB" b="1" dirty="0" smtClean="0"/>
              <a:t>SI</a:t>
            </a:r>
            <a:r>
              <a:rPr lang="en-GB" dirty="0" smtClean="0"/>
              <a:t> → </a:t>
            </a:r>
            <a:r>
              <a:rPr lang="en-GB" b="1" dirty="0" smtClean="0"/>
              <a:t>RCA.</a:t>
            </a:r>
            <a:endParaRPr lang="en-US" b="1" dirty="0" smtClean="0"/>
          </a:p>
          <a:p>
            <a:pPr lvl="0"/>
            <a:r>
              <a:rPr lang="en-GB" b="1" dirty="0" smtClean="0"/>
              <a:t>IPCC </a:t>
            </a:r>
            <a:r>
              <a:rPr lang="en-GB" dirty="0" smtClean="0"/>
              <a:t>investigation (of Police + ED).  Over 18 months, interviewed circa 37 staff.</a:t>
            </a:r>
          </a:p>
          <a:p>
            <a:r>
              <a:rPr lang="en-GB" dirty="0" smtClean="0"/>
              <a:t>“Independent” medical expert witness – delays </a:t>
            </a:r>
            <a:r>
              <a:rPr lang="en-GB" b="1" dirty="0" smtClean="0"/>
              <a:t>may</a:t>
            </a:r>
            <a:r>
              <a:rPr lang="en-GB" dirty="0" smtClean="0"/>
              <a:t> have contributed to death → </a:t>
            </a:r>
          </a:p>
          <a:p>
            <a:pPr lvl="0"/>
            <a:r>
              <a:rPr lang="en-GB" dirty="0" smtClean="0"/>
              <a:t>3 ED doctors + 2 Nurses in charge of shifts under caution at Police Station, potential Manslaughter charge.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2 - process</a:t>
            </a:r>
            <a:endParaRPr lang="en-US" dirty="0"/>
          </a:p>
        </p:txBody>
      </p:sp>
      <p:sp>
        <p:nvSpPr>
          <p:cNvPr id="3" name="Content Placeholder 2"/>
          <p:cNvSpPr>
            <a:spLocks noGrp="1"/>
          </p:cNvSpPr>
          <p:nvPr>
            <p:ph idx="1"/>
          </p:nvPr>
        </p:nvSpPr>
        <p:spPr>
          <a:xfrm>
            <a:off x="457200" y="1676400"/>
            <a:ext cx="8229600" cy="4648200"/>
          </a:xfrm>
        </p:spPr>
        <p:txBody>
          <a:bodyPr>
            <a:normAutofit fontScale="92500" lnSpcReduction="20000"/>
          </a:bodyPr>
          <a:lstStyle/>
          <a:p>
            <a:pPr lvl="0"/>
            <a:r>
              <a:rPr lang="en-GB" dirty="0" smtClean="0"/>
              <a:t>To </a:t>
            </a:r>
            <a:r>
              <a:rPr lang="en-GB" b="1" dirty="0" smtClean="0"/>
              <a:t>CPS</a:t>
            </a:r>
            <a:r>
              <a:rPr lang="en-GB" dirty="0" smtClean="0"/>
              <a:t> (after 18 months) → no criminal proceedings (almost a year later).</a:t>
            </a:r>
            <a:endParaRPr lang="en-GB" b="1" dirty="0" smtClean="0"/>
          </a:p>
          <a:p>
            <a:r>
              <a:rPr lang="en-GB" b="1" dirty="0" smtClean="0"/>
              <a:t>GMC</a:t>
            </a:r>
            <a:r>
              <a:rPr lang="en-GB" dirty="0" smtClean="0"/>
              <a:t> referral (3 doctors) + </a:t>
            </a:r>
            <a:r>
              <a:rPr lang="en-GB" b="1" dirty="0" smtClean="0"/>
              <a:t>NMC</a:t>
            </a:r>
            <a:r>
              <a:rPr lang="en-GB" dirty="0" smtClean="0"/>
              <a:t> (2 nurses).</a:t>
            </a:r>
          </a:p>
          <a:p>
            <a:pPr lvl="0"/>
            <a:r>
              <a:rPr lang="en-GB" b="1" dirty="0" smtClean="0"/>
              <a:t>Inquest </a:t>
            </a:r>
            <a:r>
              <a:rPr lang="en-GB" dirty="0" smtClean="0"/>
              <a:t>held 4 ½ years after death; Lasted 6 weeks + 2 days. Town Hall.  15 advocates (family, FMEs, Police Officers, Chief Constable, Doctors, Trust).  61 witnesses (inc 5 statements read out).</a:t>
            </a:r>
          </a:p>
          <a:p>
            <a:pPr lvl="0"/>
            <a:r>
              <a:rPr lang="en-GB" dirty="0" smtClean="0"/>
              <a:t>Narrative conclusion (6 pages typed A4).  Medical cause of death: 1a Spontaneous Subarachnoid Haemorrhage  1b Ruptured Cerebral Artery Aneurysm.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remember…….</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GB" dirty="0" smtClean="0"/>
              <a:t>You’re not alone!</a:t>
            </a:r>
            <a:endParaRPr lang="en-US" dirty="0" smtClean="0"/>
          </a:p>
          <a:p>
            <a:r>
              <a:rPr lang="en-US" dirty="0" smtClean="0"/>
              <a:t>Caldicott Guardian</a:t>
            </a:r>
          </a:p>
          <a:p>
            <a:r>
              <a:rPr lang="en-US" dirty="0" smtClean="0"/>
              <a:t>Information Governance team</a:t>
            </a:r>
          </a:p>
          <a:p>
            <a:r>
              <a:rPr lang="en-GB" dirty="0" smtClean="0"/>
              <a:t>Data Protection Officer</a:t>
            </a:r>
            <a:endParaRPr lang="en-US" dirty="0" smtClean="0"/>
          </a:p>
          <a:p>
            <a:r>
              <a:rPr lang="en-GB" dirty="0" smtClean="0"/>
              <a:t>Clinical colleagues</a:t>
            </a:r>
            <a:endParaRPr lang="en-US" dirty="0" smtClean="0"/>
          </a:p>
          <a:p>
            <a:r>
              <a:rPr lang="en-GB" dirty="0" smtClean="0"/>
              <a:t>BMA, MPS, MDU etc</a:t>
            </a:r>
            <a:endParaRPr lang="en-US" dirty="0" smtClean="0"/>
          </a:p>
          <a:p>
            <a:r>
              <a:rPr lang="en-US" dirty="0" smtClean="0"/>
              <a:t>Trust Legal Services</a:t>
            </a:r>
          </a:p>
          <a:p>
            <a:r>
              <a:rPr lang="en-US" dirty="0" smtClean="0"/>
              <a:t>Trust </a:t>
            </a:r>
            <a:r>
              <a:rPr lang="en-US" dirty="0" smtClean="0"/>
              <a:t>solicitors</a:t>
            </a:r>
          </a:p>
          <a:p>
            <a:r>
              <a:rPr lang="en-US" dirty="0" smtClean="0"/>
              <a:t>Safeguarding Children/Adults teams</a:t>
            </a:r>
          </a:p>
          <a:p>
            <a:r>
              <a:rPr lang="en-GB" dirty="0" smtClean="0"/>
              <a:t>Quality &amp; Safety team</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Caldicott principles – a reminder</a:t>
            </a:r>
            <a:endParaRPr lang="en-US" dirty="0"/>
          </a:p>
        </p:txBody>
      </p:sp>
      <p:sp>
        <p:nvSpPr>
          <p:cNvPr id="3" name="Content Placeholder 2"/>
          <p:cNvSpPr>
            <a:spLocks noGrp="1"/>
          </p:cNvSpPr>
          <p:nvPr>
            <p:ph idx="1"/>
          </p:nvPr>
        </p:nvSpPr>
        <p:spPr>
          <a:xfrm>
            <a:off x="457200" y="1371600"/>
            <a:ext cx="8229600" cy="5181600"/>
          </a:xfrm>
        </p:spPr>
        <p:txBody>
          <a:bodyPr>
            <a:normAutofit fontScale="85000" lnSpcReduction="20000"/>
          </a:bodyPr>
          <a:lstStyle/>
          <a:p>
            <a:r>
              <a:rPr lang="en-US" dirty="0" smtClean="0"/>
              <a:t>Justify </a:t>
            </a:r>
            <a:r>
              <a:rPr lang="en-US" dirty="0" smtClean="0"/>
              <a:t>the purpose(s) for using confidential information</a:t>
            </a:r>
            <a:endParaRPr lang="en-US" dirty="0" smtClean="0"/>
          </a:p>
          <a:p>
            <a:r>
              <a:rPr lang="en-US" dirty="0" smtClean="0"/>
              <a:t>Use </a:t>
            </a:r>
            <a:r>
              <a:rPr lang="en-US" dirty="0" smtClean="0"/>
              <a:t>confidential information only when it is necessary </a:t>
            </a:r>
            <a:endParaRPr lang="en-US" dirty="0" smtClean="0"/>
          </a:p>
          <a:p>
            <a:r>
              <a:rPr lang="en-US" dirty="0" smtClean="0"/>
              <a:t>Use the minimum necessary </a:t>
            </a:r>
            <a:r>
              <a:rPr lang="en-US" dirty="0" smtClean="0"/>
              <a:t>confidential information</a:t>
            </a:r>
            <a:endParaRPr lang="en-US" dirty="0" smtClean="0"/>
          </a:p>
          <a:p>
            <a:r>
              <a:rPr lang="en-US" dirty="0" smtClean="0"/>
              <a:t>Access </a:t>
            </a:r>
            <a:r>
              <a:rPr lang="en-US" dirty="0" smtClean="0"/>
              <a:t>to confidential information </a:t>
            </a:r>
            <a:r>
              <a:rPr lang="en-US" dirty="0" smtClean="0"/>
              <a:t>should be on a strict need-to-know basis</a:t>
            </a:r>
          </a:p>
          <a:p>
            <a:r>
              <a:rPr lang="en-US" dirty="0" smtClean="0"/>
              <a:t>Everyone with access to </a:t>
            </a:r>
            <a:r>
              <a:rPr lang="en-US" dirty="0" smtClean="0"/>
              <a:t>confidential information </a:t>
            </a:r>
            <a:r>
              <a:rPr lang="en-US" dirty="0" smtClean="0"/>
              <a:t>should be aware of their responsibilities</a:t>
            </a:r>
          </a:p>
          <a:p>
            <a:r>
              <a:rPr lang="en-US" dirty="0" smtClean="0"/>
              <a:t>Comply with the law</a:t>
            </a:r>
          </a:p>
          <a:p>
            <a:r>
              <a:rPr lang="en-US" dirty="0" smtClean="0"/>
              <a:t>The duty to share </a:t>
            </a:r>
            <a:r>
              <a:rPr lang="en-US" dirty="0" smtClean="0"/>
              <a:t>information for individual care </a:t>
            </a:r>
            <a:r>
              <a:rPr lang="en-US" dirty="0" smtClean="0"/>
              <a:t>is as important as the duty to protect patient confidentiality</a:t>
            </a:r>
          </a:p>
          <a:p>
            <a:r>
              <a:rPr lang="en-US" dirty="0" smtClean="0"/>
              <a:t>Inform patients and service users about how their confidential information is used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have we covered today?</a:t>
            </a:r>
            <a:endParaRPr lang="en-US" dirty="0"/>
          </a:p>
        </p:txBody>
      </p:sp>
      <p:sp>
        <p:nvSpPr>
          <p:cNvPr id="3" name="Content Placeholder 2"/>
          <p:cNvSpPr>
            <a:spLocks noGrp="1"/>
          </p:cNvSpPr>
          <p:nvPr>
            <p:ph idx="1"/>
          </p:nvPr>
        </p:nvSpPr>
        <p:spPr>
          <a:xfrm>
            <a:off x="457200" y="1905000"/>
            <a:ext cx="8229600" cy="4419600"/>
          </a:xfrm>
        </p:spPr>
        <p:txBody>
          <a:bodyPr>
            <a:normAutofit lnSpcReduction="10000"/>
          </a:bodyPr>
          <a:lstStyle/>
          <a:p>
            <a:r>
              <a:rPr lang="en-US" dirty="0" smtClean="0"/>
              <a:t>the legal principles behind the Duty of Candour: when should disclosures be made?</a:t>
            </a:r>
          </a:p>
          <a:p>
            <a:r>
              <a:rPr lang="en-US" dirty="0" smtClean="0"/>
              <a:t>information sharing and the Duty of Candour</a:t>
            </a:r>
          </a:p>
          <a:p>
            <a:r>
              <a:rPr lang="en-US" dirty="0" smtClean="0"/>
              <a:t>training and supporting staff in disclosing unanticipated events in patient care</a:t>
            </a:r>
          </a:p>
          <a:p>
            <a:r>
              <a:rPr lang="en-US" dirty="0" smtClean="0"/>
              <a:t>liaising with patients and families</a:t>
            </a:r>
          </a:p>
          <a:p>
            <a:r>
              <a:rPr lang="en-US" dirty="0" smtClean="0"/>
              <a:t>applying ‘being open’ principles</a:t>
            </a:r>
          </a:p>
          <a:p>
            <a:r>
              <a:rPr lang="en-US" dirty="0" smtClean="0"/>
              <a:t>examples in practice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Further reading</a:t>
            </a:r>
            <a:endParaRPr lang="en-US" dirty="0"/>
          </a:p>
        </p:txBody>
      </p:sp>
      <p:sp>
        <p:nvSpPr>
          <p:cNvPr id="3" name="Content Placeholder 2"/>
          <p:cNvSpPr>
            <a:spLocks noGrp="1"/>
          </p:cNvSpPr>
          <p:nvPr>
            <p:ph idx="1"/>
          </p:nvPr>
        </p:nvSpPr>
        <p:spPr>
          <a:xfrm>
            <a:off x="457200" y="1143000"/>
            <a:ext cx="8229600" cy="5410200"/>
          </a:xfrm>
        </p:spPr>
        <p:txBody>
          <a:bodyPr>
            <a:normAutofit fontScale="92500" lnSpcReduction="20000"/>
          </a:bodyPr>
          <a:lstStyle/>
          <a:p>
            <a:r>
              <a:rPr lang="en-US" dirty="0" smtClean="0"/>
              <a:t>Duty of Candour </a:t>
            </a:r>
            <a:r>
              <a:rPr lang="en-US" u="sng" dirty="0" smtClean="0">
                <a:hlinkClick r:id="rId2"/>
              </a:rPr>
              <a:t>http://www.cqc.org.uk/guidance-providers/regulations-enforcement/regulation-20-duty-candour#guidance</a:t>
            </a:r>
            <a:r>
              <a:rPr lang="en-US" dirty="0" smtClean="0"/>
              <a:t> </a:t>
            </a:r>
          </a:p>
          <a:p>
            <a:r>
              <a:rPr lang="en-GB" dirty="0" smtClean="0"/>
              <a:t>AvMA (Action against medical accidents) </a:t>
            </a:r>
            <a:r>
              <a:rPr lang="en-GB" dirty="0" smtClean="0">
                <a:hlinkClick r:id="rId3"/>
              </a:rPr>
              <a:t>https://www.avma.org.uk/policy-campaigns/duty-of-candour/</a:t>
            </a:r>
            <a:r>
              <a:rPr lang="en-GB" dirty="0" smtClean="0"/>
              <a:t>  </a:t>
            </a:r>
          </a:p>
          <a:p>
            <a:r>
              <a:rPr lang="en-GB" dirty="0" smtClean="0"/>
              <a:t>NHS Resolution </a:t>
            </a:r>
            <a:r>
              <a:rPr lang="en-GB" dirty="0" smtClean="0">
                <a:hlinkClick r:id="rId4"/>
              </a:rPr>
              <a:t>https://resolution.nhs.uk/resources/saying-sorry/</a:t>
            </a:r>
            <a:r>
              <a:rPr lang="en-GB" dirty="0" smtClean="0"/>
              <a:t> </a:t>
            </a:r>
          </a:p>
          <a:p>
            <a:r>
              <a:rPr lang="en-GB" dirty="0" smtClean="0"/>
              <a:t>NHS Patient Safety Strategy </a:t>
            </a:r>
            <a:r>
              <a:rPr lang="en-US" dirty="0" smtClean="0">
                <a:hlinkClick r:id="rId5"/>
              </a:rPr>
              <a:t>https://www.england.nhs.uk/patient-safety/the-nhs-patient-safety-strategy/#implementation-updates</a:t>
            </a:r>
            <a:r>
              <a:rPr lang="en-US" dirty="0" smtClean="0"/>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buNone/>
            </a:pPr>
            <a:endParaRPr lang="en-US" dirty="0" smtClean="0"/>
          </a:p>
          <a:p>
            <a:pPr>
              <a:buNone/>
            </a:pPr>
            <a:endParaRPr lang="en-US" dirty="0"/>
          </a:p>
          <a:p>
            <a:pPr>
              <a:buNone/>
            </a:pPr>
            <a:endParaRPr lang="en-US" dirty="0" smtClean="0"/>
          </a:p>
          <a:p>
            <a:pPr>
              <a:buNone/>
            </a:pPr>
            <a:r>
              <a:rPr lang="en-US" dirty="0"/>
              <a:t> </a:t>
            </a:r>
            <a:r>
              <a:rPr lang="en-US" dirty="0" smtClean="0"/>
              <a:t>                       </a:t>
            </a:r>
            <a:r>
              <a:rPr lang="en-US" sz="7200" dirty="0" smtClean="0"/>
              <a:t>Questions?</a:t>
            </a:r>
            <a:endParaRPr lang="en-US" sz="7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of Candour</a:t>
            </a:r>
            <a:endParaRPr lang="en-US" dirty="0"/>
          </a:p>
        </p:txBody>
      </p:sp>
      <p:sp>
        <p:nvSpPr>
          <p:cNvPr id="3" name="Content Placeholder 2"/>
          <p:cNvSpPr>
            <a:spLocks noGrp="1"/>
          </p:cNvSpPr>
          <p:nvPr>
            <p:ph idx="1"/>
          </p:nvPr>
        </p:nvSpPr>
        <p:spPr>
          <a:xfrm>
            <a:off x="457200" y="2362200"/>
            <a:ext cx="8229600" cy="3763963"/>
          </a:xfrm>
        </p:spPr>
        <p:txBody>
          <a:bodyPr/>
          <a:lstStyle/>
          <a:p>
            <a:r>
              <a:rPr lang="en-US" dirty="0" smtClean="0"/>
              <a:t>Key recommendation from Francis report</a:t>
            </a:r>
          </a:p>
          <a:p>
            <a:r>
              <a:rPr lang="en-US" dirty="0" smtClean="0"/>
              <a:t>Contractual duty – NHS Standard Contract SC35</a:t>
            </a:r>
          </a:p>
          <a:p>
            <a:r>
              <a:rPr lang="en-US" dirty="0" smtClean="0">
                <a:ea typeface="Times New Roman"/>
                <a:cs typeface="Arial" panose="020B0604020202020204" pitchFamily="34" charset="0"/>
              </a:rPr>
              <a:t>Statutory duty – Health and Social Care Act 2008 (Regulated Activities) Regulations 2014, regulation 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candour?</a:t>
            </a:r>
            <a:endParaRPr lang="en-US" dirty="0"/>
          </a:p>
        </p:txBody>
      </p:sp>
      <p:sp>
        <p:nvSpPr>
          <p:cNvPr id="3" name="Content Placeholder 2"/>
          <p:cNvSpPr>
            <a:spLocks noGrp="1"/>
          </p:cNvSpPr>
          <p:nvPr>
            <p:ph idx="1"/>
          </p:nvPr>
        </p:nvSpPr>
        <p:spPr>
          <a:xfrm>
            <a:off x="457200" y="2209800"/>
            <a:ext cx="8229600" cy="3916363"/>
          </a:xfrm>
        </p:spPr>
        <p:txBody>
          <a:bodyPr/>
          <a:lstStyle/>
          <a:p>
            <a:r>
              <a:rPr lang="en-US" dirty="0" smtClean="0"/>
              <a:t>“The volunteering of all relevant information to persons who have or may have been harmed by the provision of services, whether or not information has been requested and whether or not a complaint or a report of that provision has been made”                </a:t>
            </a:r>
            <a:r>
              <a:rPr lang="en-US" sz="2000" dirty="0" smtClean="0"/>
              <a:t>Robert Francis QC</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Statutory Duty of Candour</a:t>
            </a:r>
            <a:endParaRPr lang="en-US" dirty="0"/>
          </a:p>
        </p:txBody>
      </p:sp>
      <p:sp>
        <p:nvSpPr>
          <p:cNvPr id="3" name="Content Placeholder 2"/>
          <p:cNvSpPr>
            <a:spLocks noGrp="1"/>
          </p:cNvSpPr>
          <p:nvPr>
            <p:ph idx="1"/>
          </p:nvPr>
        </p:nvSpPr>
        <p:spPr>
          <a:xfrm>
            <a:off x="457200" y="1752600"/>
            <a:ext cx="8229600" cy="4373563"/>
          </a:xfrm>
        </p:spPr>
        <p:txBody>
          <a:bodyPr/>
          <a:lstStyle/>
          <a:p>
            <a:pPr marL="342900" lvl="1" indent="-342900">
              <a:buFont typeface="Arial" pitchFamily="34" charset="0"/>
              <a:buChar char="•"/>
            </a:pPr>
            <a:r>
              <a:rPr lang="en-US" sz="3200" dirty="0" smtClean="0"/>
              <a:t>A  legal duty placed on CQC registered providers (NHS since 27 November 2014, all providers from April 2015)</a:t>
            </a:r>
          </a:p>
          <a:p>
            <a:r>
              <a:rPr lang="en-US" dirty="0" smtClean="0"/>
              <a:t>On the organisation </a:t>
            </a:r>
            <a:r>
              <a:rPr lang="en-US" b="1" dirty="0" smtClean="0"/>
              <a:t>not </a:t>
            </a:r>
            <a:r>
              <a:rPr lang="en-US" dirty="0" smtClean="0"/>
              <a:t>the</a:t>
            </a:r>
            <a:r>
              <a:rPr lang="en-US" b="1" dirty="0" smtClean="0"/>
              <a:t> </a:t>
            </a:r>
            <a:r>
              <a:rPr lang="en-US" dirty="0" smtClean="0"/>
              <a:t>individual</a:t>
            </a:r>
          </a:p>
          <a:p>
            <a:r>
              <a:rPr lang="en-US" dirty="0" smtClean="0"/>
              <a:t>One of the “Fundamental Standards” – to be policed and enforced by the CQC as with other regulatory standards (e.g. care and treatment, safeguarding, governance)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Statutory Duty of Candour</a:t>
            </a:r>
            <a:endParaRPr lang="en-US" dirty="0"/>
          </a:p>
        </p:txBody>
      </p:sp>
      <p:sp>
        <p:nvSpPr>
          <p:cNvPr id="3" name="Content Placeholder 2"/>
          <p:cNvSpPr>
            <a:spLocks noGrp="1"/>
          </p:cNvSpPr>
          <p:nvPr>
            <p:ph idx="1"/>
          </p:nvPr>
        </p:nvSpPr>
        <p:spPr>
          <a:xfrm>
            <a:off x="457200" y="1676400"/>
            <a:ext cx="8229600" cy="4800600"/>
          </a:xfrm>
        </p:spPr>
        <p:txBody>
          <a:bodyPr>
            <a:normAutofit fontScale="92500" lnSpcReduction="20000"/>
          </a:bodyPr>
          <a:lstStyle/>
          <a:p>
            <a:r>
              <a:rPr lang="en-US" b="1" dirty="0" smtClean="0"/>
              <a:t>General</a:t>
            </a:r>
            <a:r>
              <a:rPr lang="en-US" dirty="0" smtClean="0"/>
              <a:t> duty – ““must act in an open and transparent way…in relation to care and treatment provided to service users…”</a:t>
            </a:r>
          </a:p>
          <a:p>
            <a:r>
              <a:rPr lang="en-US" b="1" dirty="0" smtClean="0"/>
              <a:t>Specific</a:t>
            </a:r>
            <a:r>
              <a:rPr lang="en-US" dirty="0" smtClean="0"/>
              <a:t> duty applies for “notifiable safety incidents”</a:t>
            </a:r>
          </a:p>
          <a:p>
            <a:r>
              <a:rPr lang="en-US" dirty="0" smtClean="0"/>
              <a:t>Notifiable safety incident (NSI) -  – an unintended or unexpected incident that “</a:t>
            </a:r>
            <a:r>
              <a:rPr lang="en-US" i="1" dirty="0" smtClean="0"/>
              <a:t>could result in or appears to have resulted </a:t>
            </a:r>
            <a:r>
              <a:rPr lang="en-US" dirty="0" smtClean="0"/>
              <a:t>in”:                                                                   - death (i.e. caused by incident not natural           progression of disease                                                                      - severe harm, moderate harm or prolonged psychological harm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does it apply?</a:t>
            </a:r>
            <a:endParaRPr lang="en-US" dirty="0"/>
          </a:p>
        </p:txBody>
      </p:sp>
      <p:sp>
        <p:nvSpPr>
          <p:cNvPr id="3" name="Content Placeholder 2"/>
          <p:cNvSpPr>
            <a:spLocks noGrp="1"/>
          </p:cNvSpPr>
          <p:nvPr>
            <p:ph idx="1"/>
          </p:nvPr>
        </p:nvSpPr>
        <p:spPr>
          <a:xfrm>
            <a:off x="457200" y="1676400"/>
            <a:ext cx="8229600" cy="4648200"/>
          </a:xfrm>
        </p:spPr>
        <p:txBody>
          <a:bodyPr>
            <a:normAutofit lnSpcReduction="10000"/>
          </a:bodyPr>
          <a:lstStyle/>
          <a:p>
            <a:r>
              <a:rPr lang="en-US" b="1" dirty="0" smtClean="0">
                <a:ea typeface="Times New Roman"/>
                <a:cs typeface="Arial" panose="020B0604020202020204" pitchFamily="34" charset="0"/>
              </a:rPr>
              <a:t>General</a:t>
            </a:r>
            <a:r>
              <a:rPr lang="en-US" dirty="0" smtClean="0">
                <a:ea typeface="Times New Roman"/>
                <a:cs typeface="Arial" panose="020B0604020202020204" pitchFamily="34" charset="0"/>
              </a:rPr>
              <a:t> duty applies at all times</a:t>
            </a:r>
          </a:p>
          <a:p>
            <a:r>
              <a:rPr lang="en-US" b="1" dirty="0" smtClean="0">
                <a:ea typeface="Times New Roman"/>
                <a:cs typeface="Arial" panose="020B0604020202020204" pitchFamily="34" charset="0"/>
              </a:rPr>
              <a:t>Specific</a:t>
            </a:r>
            <a:r>
              <a:rPr lang="en-US" dirty="0" smtClean="0">
                <a:ea typeface="Times New Roman"/>
                <a:cs typeface="Arial" panose="020B0604020202020204" pitchFamily="34" charset="0"/>
              </a:rPr>
              <a:t> duty only applies when threshold of harm or potential harm is met - a notifiable safety incident (NSI)</a:t>
            </a:r>
          </a:p>
          <a:p>
            <a:r>
              <a:rPr lang="en-US" dirty="0" smtClean="0">
                <a:ea typeface="Times New Roman"/>
                <a:cs typeface="Arial" panose="020B0604020202020204" pitchFamily="34" charset="0"/>
              </a:rPr>
              <a:t>The key is to ensure you are recognising those incidents where the specific duty applies and then taking action to comply with it</a:t>
            </a:r>
          </a:p>
          <a:p>
            <a:r>
              <a:rPr lang="en-US" dirty="0" smtClean="0"/>
              <a:t>If it is a ‘near miss’ with no harm then specific duty will not apply.</a:t>
            </a:r>
            <a:endParaRPr lang="en-US" dirty="0" smtClean="0">
              <a:ea typeface="Times New Roman"/>
              <a:cs typeface="Arial" panose="020B0604020202020204" pitchFamily="34" charset="0"/>
            </a:endParaRPr>
          </a:p>
          <a:p>
            <a:endParaRPr lang="en-US" dirty="0" smtClean="0">
              <a:latin typeface="Arial" panose="020B0604020202020204" pitchFamily="34" charset="0"/>
              <a:ea typeface="Times New Roman"/>
              <a:cs typeface="Arial" panose="020B0604020202020204" pitchFamily="34"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Complying with specific duty (1)</a:t>
            </a:r>
            <a:endParaRPr lang="en-US" dirty="0"/>
          </a:p>
        </p:txBody>
      </p:sp>
      <p:sp>
        <p:nvSpPr>
          <p:cNvPr id="3" name="Content Placeholder 2"/>
          <p:cNvSpPr>
            <a:spLocks noGrp="1"/>
          </p:cNvSpPr>
          <p:nvPr>
            <p:ph idx="1"/>
          </p:nvPr>
        </p:nvSpPr>
        <p:spPr>
          <a:xfrm>
            <a:off x="457200" y="2133600"/>
            <a:ext cx="8229600" cy="3992563"/>
          </a:xfrm>
        </p:spPr>
        <p:txBody>
          <a:bodyPr/>
          <a:lstStyle/>
          <a:p>
            <a:r>
              <a:rPr lang="en-GB" dirty="0" smtClean="0"/>
              <a:t>Notify the relevant person that the incident has occurred</a:t>
            </a:r>
          </a:p>
          <a:p>
            <a:r>
              <a:rPr lang="en-GB" dirty="0" smtClean="0"/>
              <a:t>Provide reasonable support to the relevant person</a:t>
            </a:r>
          </a:p>
          <a:p>
            <a:r>
              <a:rPr lang="en-GB" dirty="0" smtClean="0"/>
              <a:t>Report the incident</a:t>
            </a:r>
          </a:p>
          <a:p>
            <a:r>
              <a:rPr lang="en-GB" dirty="0" smtClean="0"/>
              <a:t>Conduct a full investigation into the incident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2453</TotalTime>
  <Words>2222</Words>
  <Application>Microsoft Office PowerPoint</Application>
  <PresentationFormat>On-screen Show (4:3)</PresentationFormat>
  <Paragraphs>214</Paragraphs>
  <Slides>37</Slides>
  <Notes>2</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Information Sharing and               the Duty of Candour</vt:lpstr>
      <vt:lpstr>Topics for today</vt:lpstr>
      <vt:lpstr>The Disclaimer</vt:lpstr>
      <vt:lpstr>Duty of Candour</vt:lpstr>
      <vt:lpstr>What is candour?</vt:lpstr>
      <vt:lpstr>Statutory Duty of Candour</vt:lpstr>
      <vt:lpstr>Statutory Duty of Candour</vt:lpstr>
      <vt:lpstr>When does it apply?</vt:lpstr>
      <vt:lpstr>Complying with specific duty (1)</vt:lpstr>
      <vt:lpstr>Complying with specific duty (2)</vt:lpstr>
      <vt:lpstr>Reg 20: Duty of candour Guidance</vt:lpstr>
      <vt:lpstr>Reg 20: Duty of candour Guidance</vt:lpstr>
      <vt:lpstr>Reg 20: Duty of candour Guidance</vt:lpstr>
      <vt:lpstr>The duty of candour:                  guidance for providers (CQC, 2021)</vt:lpstr>
      <vt:lpstr>Slide 15</vt:lpstr>
      <vt:lpstr>Saying Sorry (NHS Resolution)</vt:lpstr>
      <vt:lpstr>Being Open</vt:lpstr>
      <vt:lpstr> Principle of confidentiality </vt:lpstr>
      <vt:lpstr>Management of Serious Incidents</vt:lpstr>
      <vt:lpstr>NHSI: Defensive cultures                    and lack of trust</vt:lpstr>
      <vt:lpstr>The NHS Patient Safety Strategy: Safer culture, safer systems, safer patients July 2019</vt:lpstr>
      <vt:lpstr>PSIRF</vt:lpstr>
      <vt:lpstr>Key aims:</vt:lpstr>
      <vt:lpstr>Standards</vt:lpstr>
      <vt:lpstr>Patient safety learning responses under PSIRF</vt:lpstr>
      <vt:lpstr>Information sharing when an incident has occurred</vt:lpstr>
      <vt:lpstr>Memorandum of Understanding</vt:lpstr>
      <vt:lpstr>Case study 1</vt:lpstr>
      <vt:lpstr>Case study 1 - process</vt:lpstr>
      <vt:lpstr>Case study 2</vt:lpstr>
      <vt:lpstr>Case study 2 - process</vt:lpstr>
      <vt:lpstr>Case study 2 - process</vt:lpstr>
      <vt:lpstr>And remember…….</vt:lpstr>
      <vt:lpstr>Caldicott principles – a reminder</vt:lpstr>
      <vt:lpstr>What have we covered today?</vt:lpstr>
      <vt:lpstr>Further reading</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Sharing, Duty of Candour and Legal Issues at the End of Life</dc:title>
  <dc:creator>Mike</dc:creator>
  <cp:lastModifiedBy>Mike</cp:lastModifiedBy>
  <cp:revision>198</cp:revision>
  <dcterms:created xsi:type="dcterms:W3CDTF">2018-04-24T18:39:53Z</dcterms:created>
  <dcterms:modified xsi:type="dcterms:W3CDTF">2023-01-19T20:27:37Z</dcterms:modified>
</cp:coreProperties>
</file>