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1"/>
  </p:notesMasterIdLst>
  <p:sldIdLst>
    <p:sldId id="257" r:id="rId2"/>
    <p:sldId id="316" r:id="rId3"/>
    <p:sldId id="317" r:id="rId4"/>
    <p:sldId id="323" r:id="rId5"/>
    <p:sldId id="448" r:id="rId6"/>
    <p:sldId id="426" r:id="rId7"/>
    <p:sldId id="315" r:id="rId8"/>
    <p:sldId id="347" r:id="rId9"/>
    <p:sldId id="329" r:id="rId10"/>
    <p:sldId id="383" r:id="rId11"/>
    <p:sldId id="438" r:id="rId12"/>
    <p:sldId id="356" r:id="rId13"/>
    <p:sldId id="439" r:id="rId14"/>
    <p:sldId id="357" r:id="rId15"/>
    <p:sldId id="441" r:id="rId16"/>
    <p:sldId id="389" r:id="rId17"/>
    <p:sldId id="442" r:id="rId18"/>
    <p:sldId id="412" r:id="rId19"/>
    <p:sldId id="444" r:id="rId20"/>
    <p:sldId id="354" r:id="rId21"/>
    <p:sldId id="258" r:id="rId22"/>
    <p:sldId id="445" r:id="rId23"/>
    <p:sldId id="359" r:id="rId24"/>
    <p:sldId id="361" r:id="rId25"/>
    <p:sldId id="363" r:id="rId26"/>
    <p:sldId id="352" r:id="rId27"/>
    <p:sldId id="337" r:id="rId28"/>
    <p:sldId id="338" r:id="rId29"/>
    <p:sldId id="335" r:id="rId30"/>
    <p:sldId id="345" r:id="rId31"/>
    <p:sldId id="303" r:id="rId32"/>
    <p:sldId id="340" r:id="rId33"/>
    <p:sldId id="446" r:id="rId34"/>
    <p:sldId id="450" r:id="rId35"/>
    <p:sldId id="365" r:id="rId36"/>
    <p:sldId id="355" r:id="rId37"/>
    <p:sldId id="261" r:id="rId38"/>
    <p:sldId id="368" r:id="rId39"/>
    <p:sldId id="452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5679"/>
  </p:normalViewPr>
  <p:slideViewPr>
    <p:cSldViewPr snapToGrid="0" snapToObjects="1">
      <p:cViewPr varScale="1">
        <p:scale>
          <a:sx n="117" d="100"/>
          <a:sy n="117" d="100"/>
        </p:scale>
        <p:origin x="26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4" d="100"/>
          <a:sy n="84" d="100"/>
        </p:scale>
        <p:origin x="396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1F8431-A4F1-AF4A-8E3C-C9E45A9770A1}" type="datetimeFigureOut">
              <a:rPr lang="en-US" smtClean="0"/>
              <a:t>1/23/23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0EBB10-86BE-2444-98A2-F81450FB1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00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5A95D-01E8-4B4D-86C9-41B3A5B414E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4180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3D113-B094-5E4E-889C-0F9BD25F2AC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6743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3D113-B094-5E4E-889C-0F9BD25F2AC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510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22960" y="4476750"/>
            <a:ext cx="5486400" cy="36004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3D113-B094-5E4E-889C-0F9BD25F2AC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0828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9FDD9-9A7F-E14A-8F29-B357ECB3590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5325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5A95D-01E8-4B4D-86C9-41B3A5B414E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6887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5A95D-01E8-4B4D-86C9-41B3A5B414E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2910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astrocytoma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19258-5C76-7343-B979-0F1DEE01F10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8093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63880" y="4461510"/>
            <a:ext cx="5486400" cy="36004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19258-5C76-7343-B979-0F1DEE01F10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5501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19258-5C76-7343-B979-0F1DEE01F10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840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19258-5C76-7343-B979-0F1DEE01F10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185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9FDD9-9A7F-E14A-8F29-B357ECB3590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9706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19258-5C76-7343-B979-0F1DEE01F10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280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19258-5C76-7343-B979-0F1DEE01F108}" type="slidenum">
              <a:rPr lang="en-US" smtClean="0"/>
              <a:t>28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8AF08547-06B6-C040-BF61-5BCDBD7335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6996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19258-5C76-7343-B979-0F1DEE01F108}" type="slidenum">
              <a:rPr lang="en-US" smtClean="0"/>
              <a:t>29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06066FB3-330C-2444-B660-66D2234556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7741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19258-5C76-7343-B979-0F1DEE01F10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8995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19258-5C76-7343-B979-0F1DEE01F10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9370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19258-5C76-7343-B979-0F1DEE01F108}" type="slidenum">
              <a:rPr lang="en-US" smtClean="0"/>
              <a:t>32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467E4F68-CEB3-9742-8A90-FA9A6B56B3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3288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5A95D-01E8-4B4D-86C9-41B3A5B414E2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522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16138" y="368300"/>
            <a:ext cx="2295525" cy="1720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2444751"/>
            <a:ext cx="5486400" cy="6013450"/>
          </a:xfrm>
        </p:spPr>
        <p:txBody>
          <a:bodyPr/>
          <a:lstStyle/>
          <a:p>
            <a:r>
              <a:rPr lang="en-US" dirty="0"/>
              <a:t>Doctors can </a:t>
            </a:r>
            <a:r>
              <a:rPr lang="en-US" b="1" dirty="0"/>
              <a:t>issue</a:t>
            </a:r>
            <a:r>
              <a:rPr lang="en-US" dirty="0"/>
              <a:t> MCCD if provided care in last illness and seen deceased within 14 days of death Or after death. If doubt seek senior advice or HMC. </a:t>
            </a:r>
            <a:br>
              <a:rPr lang="en-US" dirty="0"/>
            </a:br>
            <a:r>
              <a:rPr lang="en-US" dirty="0"/>
              <a:t>Death within 24 </a:t>
            </a:r>
            <a:r>
              <a:rPr lang="en-US" dirty="0" err="1"/>
              <a:t>hrs</a:t>
            </a:r>
            <a:r>
              <a:rPr lang="en-US" dirty="0"/>
              <a:t> admission or related to surgery report to HMC - cause unknown.</a:t>
            </a:r>
          </a:p>
          <a:p>
            <a:endParaRPr lang="en-US" dirty="0"/>
          </a:p>
          <a:p>
            <a:r>
              <a:rPr lang="en-US" dirty="0"/>
              <a:t>Consider </a:t>
            </a:r>
            <a:r>
              <a:rPr lang="en-US" b="1" dirty="0"/>
              <a:t>hospital PM </a:t>
            </a:r>
            <a:r>
              <a:rPr lang="en-US" dirty="0"/>
              <a:t>if definitely natural cause, but not precisely known. If cause known such as terminally ill then try to find doctor to sign.</a:t>
            </a:r>
          </a:p>
          <a:p>
            <a:endParaRPr lang="en-US" dirty="0"/>
          </a:p>
          <a:p>
            <a:pPr>
              <a:lnSpc>
                <a:spcPct val="90000"/>
              </a:lnSpc>
              <a:spcAft>
                <a:spcPct val="20000"/>
              </a:spcAft>
            </a:pPr>
            <a:r>
              <a:rPr lang="en-US" b="1" dirty="0">
                <a:latin typeface="Tahoma" charset="0"/>
              </a:rPr>
              <a:t>~30% </a:t>
            </a:r>
            <a:r>
              <a:rPr lang="en-US" dirty="0">
                <a:latin typeface="Tahoma" charset="0"/>
              </a:rPr>
              <a:t>of medical certificates clinical  cause of death is significantly wrong or incomplete</a:t>
            </a:r>
          </a:p>
          <a:p>
            <a:pPr>
              <a:lnSpc>
                <a:spcPct val="90000"/>
              </a:lnSpc>
              <a:spcAft>
                <a:spcPct val="20000"/>
              </a:spcAft>
            </a:pPr>
            <a:r>
              <a:rPr lang="en-US" dirty="0">
                <a:latin typeface="Tahoma" charset="0"/>
              </a:rPr>
              <a:t>Discrepancy rate unrelated to length of stay in hospital or time on GP’s list</a:t>
            </a:r>
          </a:p>
          <a:p>
            <a:pPr>
              <a:lnSpc>
                <a:spcPct val="90000"/>
              </a:lnSpc>
              <a:spcAft>
                <a:spcPct val="20000"/>
              </a:spcAft>
            </a:pPr>
            <a:r>
              <a:rPr lang="en-US" dirty="0">
                <a:latin typeface="Tahoma" charset="0"/>
              </a:rPr>
              <a:t>Potential loss of reliable clinical audit and public health data</a:t>
            </a:r>
          </a:p>
          <a:p>
            <a:endParaRPr lang="en-US" dirty="0"/>
          </a:p>
          <a:p>
            <a:r>
              <a:rPr lang="en-US" dirty="0"/>
              <a:t>Poor standard of </a:t>
            </a:r>
            <a:r>
              <a:rPr lang="en-US" b="1" dirty="0"/>
              <a:t>certification</a:t>
            </a:r>
            <a:r>
              <a:rPr lang="en-US" dirty="0"/>
              <a:t>. Note 1a 1b 1c sequence of causation</a:t>
            </a:r>
          </a:p>
          <a:p>
            <a:r>
              <a:rPr lang="en-US" dirty="0"/>
              <a:t>Note II factors that are contributory to death but not related to 1</a:t>
            </a:r>
          </a:p>
          <a:p>
            <a:r>
              <a:rPr lang="en-US" dirty="0"/>
              <a:t>Don’t hide operation or </a:t>
            </a:r>
            <a:r>
              <a:rPr lang="en-US" dirty="0" err="1"/>
              <a:t>anaesthetic</a:t>
            </a:r>
            <a:r>
              <a:rPr lang="en-US" dirty="0"/>
              <a:t> if clearly causative</a:t>
            </a:r>
          </a:p>
          <a:p>
            <a:endParaRPr lang="en-US" dirty="0"/>
          </a:p>
          <a:p>
            <a:r>
              <a:rPr lang="en-US" dirty="0"/>
              <a:t>If reported to HMC can </a:t>
            </a:r>
            <a:r>
              <a:rPr lang="en-US" b="1" dirty="0"/>
              <a:t>cover with A </a:t>
            </a:r>
            <a:r>
              <a:rPr lang="en-US" dirty="0"/>
              <a:t>or investigate further. Request consultant.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9FDD9-9A7F-E14A-8F29-B357ECB3590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6753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F3F4405-8819-6642-956B-AADC89B37E99}" type="slidenum">
              <a:rPr lang="en-GB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82750" y="685800"/>
            <a:ext cx="3416300" cy="1922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3005667"/>
            <a:ext cx="5486400" cy="5452533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9FDD9-9A7F-E14A-8F29-B357ECB3590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8891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GB" dirty="0"/>
              <a:t>Reporting deaths (ONS)</a:t>
            </a:r>
          </a:p>
          <a:p>
            <a:endParaRPr lang="en-GB" dirty="0"/>
          </a:p>
          <a:p>
            <a:r>
              <a:rPr lang="en-GB" dirty="0"/>
              <a:t>Deaths that </a:t>
            </a:r>
            <a:r>
              <a:rPr lang="en-GB" i="1" dirty="0"/>
              <a:t>may </a:t>
            </a:r>
            <a:r>
              <a:rPr lang="en-GB" dirty="0"/>
              <a:t>be due to:</a:t>
            </a:r>
          </a:p>
          <a:p>
            <a:endParaRPr lang="en-GB" dirty="0"/>
          </a:p>
          <a:p>
            <a:r>
              <a:rPr lang="en-GB" dirty="0"/>
              <a:t>Industrial disease</a:t>
            </a:r>
          </a:p>
          <a:p>
            <a:r>
              <a:rPr lang="en-GB" dirty="0"/>
              <a:t>During prison/police custody or shortly after</a:t>
            </a:r>
          </a:p>
          <a:p>
            <a:r>
              <a:rPr lang="en-GB" dirty="0"/>
              <a:t>Violence and Suicide</a:t>
            </a:r>
          </a:p>
          <a:p>
            <a:r>
              <a:rPr lang="en-GB" dirty="0"/>
              <a:t>During operation/anaesthetic</a:t>
            </a:r>
          </a:p>
          <a:p>
            <a:r>
              <a:rPr lang="en-GB" dirty="0"/>
              <a:t>Neglect (including self)</a:t>
            </a:r>
          </a:p>
          <a:p>
            <a:r>
              <a:rPr lang="en-GB" dirty="0"/>
              <a:t>Adverse effects of treatment, or of standards of care, or about which complaint (advisable in England, compulsory in Scotland)</a:t>
            </a:r>
          </a:p>
          <a:p>
            <a:r>
              <a:rPr lang="en-GB" dirty="0"/>
              <a:t>Accident</a:t>
            </a:r>
          </a:p>
          <a:p>
            <a:r>
              <a:rPr lang="en-GB" dirty="0"/>
              <a:t>Cause not known/no Dr attended</a:t>
            </a:r>
          </a:p>
          <a:p>
            <a:endParaRPr lang="en-GB" dirty="0"/>
          </a:p>
          <a:p>
            <a:r>
              <a:rPr lang="en-GB" dirty="0"/>
              <a:t>Certifying Dr not seen in 14/7 or after death</a:t>
            </a:r>
            <a:endParaRPr lang="en-GB" sz="800" dirty="0"/>
          </a:p>
          <a:p>
            <a:endParaRPr lang="en-GB" sz="800" dirty="0"/>
          </a:p>
          <a:p>
            <a:pPr eaLnBrk="1" hangingPunct="1"/>
            <a:endParaRPr lang="en-US" dirty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3A6F58F-CF50-074B-82F6-555C078554BE}" type="slidenum">
              <a:rPr lang="en-GB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3D113-B094-5E4E-889C-0F9BD25F2AC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3678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0EBB10-86BE-2444-98A2-F81450FB160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1550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3D113-B094-5E4E-889C-0F9BD25F2AC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863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A19D4-33DD-F744-828A-6F3C65DDCE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781A66-1FF0-F741-8F12-7C2B888273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7CBD44-DF93-374B-A1D0-366DEB15C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5BB83-150E-C640-8E59-80CE1B50B37B}" type="datetimeFigureOut">
              <a:rPr lang="en-US" smtClean="0"/>
              <a:t>1/23/23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EEBC4D-594E-924D-BBBA-9C9DE4C67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B4353-E48C-194F-A943-86B488FCE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1256F-A8D0-0745-BB2B-E2AE28AF7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798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00AF4-9D39-7E4F-AD29-3C52B8975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29AEE5-DF4F-C84C-A3BA-187A0F72F9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C5B922-1BC5-C04D-BFA2-923C61948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5BB83-150E-C640-8E59-80CE1B50B37B}" type="datetimeFigureOut">
              <a:rPr lang="en-US" smtClean="0"/>
              <a:t>1/23/23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F5D977-053B-B44F-86AE-44E160FC9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163E25-AAAB-774B-B351-23737DFDF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1256F-A8D0-0745-BB2B-E2AE28AF7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9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A93BAB-4869-B04C-88BF-F1F4395F8D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5FD928-347D-4C4D-8449-48A557F3AB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9470E0-026F-FD45-A51F-F9E8E44C9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5BB83-150E-C640-8E59-80CE1B50B37B}" type="datetimeFigureOut">
              <a:rPr lang="en-US" smtClean="0"/>
              <a:t>1/23/23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0CE555-BF7B-E441-894E-A28361DE4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6DB4C-8F63-CE4F-AEB9-CA2F1A690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1256F-A8D0-0745-BB2B-E2AE28AF7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696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BD1DA-58BA-434E-B22A-18293C4DC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6C2AE9-139E-E743-8177-23C61CF3B7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087C0-075E-EB41-ADD9-912ABD9D7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5BB83-150E-C640-8E59-80CE1B50B37B}" type="datetimeFigureOut">
              <a:rPr lang="en-US" smtClean="0"/>
              <a:t>1/23/23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525EE-B82D-E24A-8639-DA589DADD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CF88F9-1D77-6F4A-8D83-AB09813CF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1256F-A8D0-0745-BB2B-E2AE28AF7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470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BE863-907E-AB4F-A7E3-5A2AAED27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212476-7BA2-1B40-8222-9587945EB8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475E22-8A9F-514D-91CB-5B3003C3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5BB83-150E-C640-8E59-80CE1B50B37B}" type="datetimeFigureOut">
              <a:rPr lang="en-US" smtClean="0"/>
              <a:t>1/23/23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15AF68-4F39-684E-A07F-085723EA8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C3B967-0116-584F-9750-6EF401948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1256F-A8D0-0745-BB2B-E2AE28AF7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03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9AEF9-674B-8C42-ADAD-28B4C43FB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314A2-BDDF-4A4E-8F69-0F9B0BE9FD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B5C564-5FCE-A743-9E01-A3D33606A6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B52230-1D5D-D247-93D5-8D3B244D2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5BB83-150E-C640-8E59-80CE1B50B37B}" type="datetimeFigureOut">
              <a:rPr lang="en-US" smtClean="0"/>
              <a:t>1/23/23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D432F3-D728-5F4E-A724-E0FF7FCF9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485B84-0268-6E47-84F4-77BC39A85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1256F-A8D0-0745-BB2B-E2AE28AF7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525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CDAD3-A0EB-404A-887F-38BE2B654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D363B7-B092-3944-8BE2-248176CC8D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26800B-E140-914E-89DD-C6C8B44E88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8D862C-FD86-9948-A738-481BDA1AAB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4907F3-4031-3040-907F-F767A009AA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9CB609-79AE-7D41-AFA0-85492B846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5BB83-150E-C640-8E59-80CE1B50B37B}" type="datetimeFigureOut">
              <a:rPr lang="en-US" smtClean="0"/>
              <a:t>1/23/23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E86F0F-3F5A-AC41-A780-1549C8BA5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E79CA5-DCA5-1345-8736-91C88A96A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1256F-A8D0-0745-BB2B-E2AE28AF7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733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A876A-DF07-E346-B3CE-61901EA56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8783FE-27BA-8B41-8529-BE8679A62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5BB83-150E-C640-8E59-80CE1B50B37B}" type="datetimeFigureOut">
              <a:rPr lang="en-US" smtClean="0"/>
              <a:t>1/23/23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2E5085-DFAA-7943-9233-5DE47436A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46BC3E-216D-0147-B33E-57887309A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1256F-A8D0-0745-BB2B-E2AE28AF7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970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73E029-3882-144E-8A93-46B1BC959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5BB83-150E-C640-8E59-80CE1B50B37B}" type="datetimeFigureOut">
              <a:rPr lang="en-US" smtClean="0"/>
              <a:t>1/23/23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37C349-32E6-4148-95C9-55027B3AF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B0D664-DE22-0941-89AB-2941311C8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1256F-A8D0-0745-BB2B-E2AE28AF7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581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0A8B6-E9C9-9246-BD9F-5F4D46C89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8194D7-FB70-E54F-BDEB-A20C954A77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0171E2-8A78-174E-B920-9F1C9A1CF5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69D42F-EF3A-9E44-8E29-F16DBF675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5BB83-150E-C640-8E59-80CE1B50B37B}" type="datetimeFigureOut">
              <a:rPr lang="en-US" smtClean="0"/>
              <a:t>1/23/23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87D520-DE87-5043-A306-D5C1A8A45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41EE2E-8E6B-DF4F-9E25-9E49F11CB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1256F-A8D0-0745-BB2B-E2AE28AF7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382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EB478-5E4C-5949-ACE2-167F22F19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E9D4DC-696B-584B-986A-92A0394C65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9385AC-C2B9-8C4E-8561-6DED4653B6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931261-1BEF-FF42-9766-396C9EF29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5BB83-150E-C640-8E59-80CE1B50B37B}" type="datetimeFigureOut">
              <a:rPr lang="en-US" smtClean="0"/>
              <a:t>1/23/23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C5535F-0D3E-5E4D-8AB1-F3438F4AF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E9F941-E5EE-9147-88C3-9FACA3439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1256F-A8D0-0745-BB2B-E2AE28AF7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440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D97362-D9ED-044B-AFA7-8E11C933E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201353-31B5-2E4E-B71C-F8074731D4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41132F-901B-B14E-919E-16D95526DC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75BB83-150E-C640-8E59-80CE1B50B37B}" type="datetimeFigureOut">
              <a:rPr lang="en-US" smtClean="0"/>
              <a:t>1/23/23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0B798B-730B-EF47-BFE7-3C40E7E55C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D99D68-6FA4-CF4E-B45C-5DA268C80E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1256F-A8D0-0745-BB2B-E2AE28AF7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364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1223035"/>
            <a:ext cx="7772400" cy="1820204"/>
          </a:xfrm>
        </p:spPr>
        <p:txBody>
          <a:bodyPr>
            <a:normAutofit fontScale="90000"/>
          </a:bodyPr>
          <a:lstStyle/>
          <a:p>
            <a:r>
              <a:rPr lang="en-US" dirty="0"/>
              <a:t>Coroner’s Investigation and</a:t>
            </a:r>
            <a:br>
              <a:rPr lang="en-US" dirty="0"/>
            </a:br>
            <a:r>
              <a:rPr lang="en-US" dirty="0"/>
              <a:t> Learning from Deaths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800" dirty="0"/>
              <a:t>Andrew Harris</a:t>
            </a:r>
          </a:p>
          <a:p>
            <a:r>
              <a:rPr lang="en-US" dirty="0"/>
              <a:t>Senior Coroner, London Inner South</a:t>
            </a:r>
          </a:p>
          <a:p>
            <a:r>
              <a:rPr lang="en-US" dirty="0"/>
              <a:t>Professor of Coronial Law, Queen Mary London University</a:t>
            </a:r>
          </a:p>
          <a:p>
            <a:r>
              <a:rPr lang="en-US"/>
              <a:t>2</a:t>
            </a:r>
            <a:r>
              <a:rPr lang="en-US" baseline="30000"/>
              <a:t>nd</a:t>
            </a:r>
            <a:r>
              <a:rPr lang="en-US"/>
              <a:t> February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0812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2852" y="365125"/>
            <a:ext cx="10959548" cy="1325563"/>
          </a:xfrm>
        </p:spPr>
        <p:txBody>
          <a:bodyPr/>
          <a:lstStyle/>
          <a:p>
            <a:r>
              <a:rPr lang="en-US" dirty="0"/>
              <a:t>Unnatural medical cause: may be natural in law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Where a medical intervention fails to prevent death from the underlying fatal cause, even if treatment was wrong, or negligent failure to treat, death is natural</a:t>
            </a:r>
          </a:p>
          <a:p>
            <a:pPr marL="0" indent="0" algn="ctr">
              <a:buNone/>
            </a:pPr>
            <a:r>
              <a:rPr lang="en-US" sz="1400" i="1" u="sng" dirty="0"/>
              <a:t>R v Birmingham Coroner ex p Benton (1997)</a:t>
            </a:r>
          </a:p>
          <a:p>
            <a:r>
              <a:rPr lang="en-US" dirty="0"/>
              <a:t>Most deaths following emergency treatments are referred, and coroner usually finds natural</a:t>
            </a:r>
          </a:p>
          <a:p>
            <a:r>
              <a:rPr lang="en-US" dirty="0"/>
              <a:t>Some investigation of complications in elective treatment: context sensitive how many go to inquest. Expert evidence may be needed on how ill and likely outcome before treatment and its effect</a:t>
            </a:r>
          </a:p>
        </p:txBody>
      </p:sp>
    </p:spTree>
    <p:extLst>
      <p:ext uri="{BB962C8B-B14F-4D97-AF65-F5344CB8AC3E}">
        <p14:creationId xmlns:p14="http://schemas.microsoft.com/office/powerpoint/2010/main" val="400982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54006-632C-8946-85C0-3B6B8687B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91" y="365125"/>
            <a:ext cx="10797209" cy="1325563"/>
          </a:xfrm>
        </p:spPr>
        <p:txBody>
          <a:bodyPr/>
          <a:lstStyle/>
          <a:p>
            <a:r>
              <a:rPr lang="en-US" dirty="0"/>
              <a:t>Natural medical cause may be unnatural in law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742BC9-ED6E-1A48-BCDF-5F2A55ADC7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Mothers BP not monitored post delivery, dying of brain </a:t>
            </a:r>
            <a:r>
              <a:rPr lang="en-US" dirty="0" err="1"/>
              <a:t>haemorrhage</a:t>
            </a:r>
            <a:endParaRPr lang="en-US" dirty="0"/>
          </a:p>
          <a:p>
            <a:pPr marL="457200" lvl="1" indent="0">
              <a:buNone/>
            </a:pPr>
            <a:r>
              <a:rPr lang="en-US" sz="1100" i="1" u="sng" dirty="0"/>
              <a:t>R v Inner North London Coroner ex p </a:t>
            </a:r>
            <a:r>
              <a:rPr lang="en-US" sz="1100" i="1" u="sng" dirty="0" err="1"/>
              <a:t>Touche</a:t>
            </a:r>
            <a:r>
              <a:rPr lang="en-US" sz="1100" i="1" u="sng" dirty="0"/>
              <a:t> [2001] EWCA Civ 383;</a:t>
            </a:r>
            <a:r>
              <a:rPr lang="en-US" sz="1100" dirty="0"/>
              <a:t> </a:t>
            </a:r>
            <a:r>
              <a:rPr lang="en-US" sz="1100" i="1" u="sng" dirty="0"/>
              <a:t>Thomas </a:t>
            </a:r>
            <a:r>
              <a:rPr lang="en-US" sz="1100" dirty="0"/>
              <a:t>abandoned</a:t>
            </a:r>
            <a:endParaRPr lang="en-US" dirty="0"/>
          </a:p>
          <a:p>
            <a:r>
              <a:rPr lang="en-US" i="1" dirty="0"/>
              <a:t>May be more than one cause, either making it </a:t>
            </a:r>
            <a:r>
              <a:rPr lang="en-US" sz="2600" i="1" dirty="0"/>
              <a:t>unnatural ; only look for dominant cause in opening..  Look for combination of circumstances</a:t>
            </a:r>
          </a:p>
          <a:p>
            <a:r>
              <a:rPr lang="en-US" sz="2400" dirty="0"/>
              <a:t>Wholly unexpected deaths from natural causes which would not have occurred but for culpable human failure</a:t>
            </a:r>
            <a:endParaRPr lang="en-US" sz="1200" dirty="0"/>
          </a:p>
          <a:p>
            <a:r>
              <a:rPr lang="en-US" sz="2400" dirty="0"/>
              <a:t>Where there is a possibility of “neglect”, even of contributory cause, investigate if unnatural </a:t>
            </a:r>
            <a:r>
              <a:rPr lang="en-US" sz="2400" i="1" dirty="0"/>
              <a:t>(not negligence) </a:t>
            </a:r>
            <a:endParaRPr lang="en-US" sz="1400" i="1" u="sng" dirty="0"/>
          </a:p>
          <a:p>
            <a:r>
              <a:rPr lang="en-US" sz="2400" dirty="0"/>
              <a:t>Only possibility of alternative cause of death needed to investigate (delay in diagnosis of </a:t>
            </a:r>
            <a:r>
              <a:rPr lang="en-US" sz="2400" dirty="0" err="1"/>
              <a:t>septicaemia</a:t>
            </a:r>
            <a:r>
              <a:rPr lang="en-US" sz="2400" dirty="0"/>
              <a:t>)</a:t>
            </a:r>
            <a:br>
              <a:rPr lang="en-US" sz="2400" dirty="0"/>
            </a:br>
            <a:r>
              <a:rPr lang="en-US" sz="700" i="1" u="sng" dirty="0"/>
              <a:t>Bloom v ADC North London v </a:t>
            </a:r>
            <a:r>
              <a:rPr lang="en-US" sz="700" i="1" u="sng" dirty="0" err="1"/>
              <a:t>Whipps</a:t>
            </a:r>
            <a:r>
              <a:rPr lang="en-US" sz="700" i="1" u="sng" dirty="0"/>
              <a:t> Cross Hospital [2004] EWHC 3071 (Admin)</a:t>
            </a:r>
          </a:p>
          <a:p>
            <a:endParaRPr lang="en-US" sz="2600" i="1" dirty="0"/>
          </a:p>
          <a:p>
            <a:endParaRPr lang="en-US" sz="2600" b="1" u="sng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3665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Missed diagnosis may not need investigation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199" y="1825625"/>
            <a:ext cx="10724909" cy="4351338"/>
          </a:xfrm>
        </p:spPr>
        <p:txBody>
          <a:bodyPr>
            <a:normAutofit/>
          </a:bodyPr>
          <a:lstStyle/>
          <a:p>
            <a:r>
              <a:rPr lang="en-US" dirty="0"/>
              <a:t>Transverse myelitis. Fever, SOB, abdominal distension.</a:t>
            </a:r>
            <a:br>
              <a:rPr lang="en-US" dirty="0"/>
            </a:br>
            <a:r>
              <a:rPr lang="en-US" dirty="0"/>
              <a:t>Diagnosis = constipation.</a:t>
            </a:r>
          </a:p>
          <a:p>
            <a:r>
              <a:rPr lang="en-US" dirty="0"/>
              <a:t>Unexpected death. No known cause.</a:t>
            </a:r>
          </a:p>
          <a:p>
            <a:r>
              <a:rPr lang="en-US" dirty="0"/>
              <a:t>Autopsy: 1a small bowel </a:t>
            </a:r>
            <a:r>
              <a:rPr lang="en-US" dirty="0" err="1"/>
              <a:t>ischaemia</a:t>
            </a:r>
            <a:r>
              <a:rPr lang="en-US" dirty="0"/>
              <a:t> and infarction</a:t>
            </a:r>
            <a:br>
              <a:rPr lang="en-US" dirty="0"/>
            </a:br>
            <a:r>
              <a:rPr lang="en-US" dirty="0"/>
              <a:t>                 1b Twisted mesentery</a:t>
            </a:r>
          </a:p>
          <a:p>
            <a:pPr marL="0" indent="0">
              <a:buNone/>
            </a:pPr>
            <a:r>
              <a:rPr lang="en-US" i="1" dirty="0"/>
              <a:t>Whether to open investigation depends on reason to suspect culpable human failure.</a:t>
            </a:r>
            <a:br>
              <a:rPr lang="en-US" i="1" dirty="0"/>
            </a:br>
            <a:r>
              <a:rPr lang="en-US" i="1" dirty="0"/>
              <a:t>Usually has distension, given antibiotics, had urgent MRI.</a:t>
            </a:r>
          </a:p>
          <a:p>
            <a:pPr marL="0" indent="0">
              <a:buNone/>
            </a:pPr>
            <a:r>
              <a:rPr lang="en-US" i="1" dirty="0"/>
              <a:t>Issued B.</a:t>
            </a:r>
          </a:p>
        </p:txBody>
      </p:sp>
    </p:spTree>
    <p:extLst>
      <p:ext uri="{BB962C8B-B14F-4D97-AF65-F5344CB8AC3E}">
        <p14:creationId xmlns:p14="http://schemas.microsoft.com/office/powerpoint/2010/main" val="3436369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205" y="365125"/>
            <a:ext cx="10787605" cy="1325563"/>
          </a:xfrm>
        </p:spPr>
        <p:txBody>
          <a:bodyPr/>
          <a:lstStyle/>
          <a:p>
            <a:r>
              <a:rPr lang="en-US" dirty="0"/>
              <a:t>High risk interventions may not be investigated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PMH 70y CVA, MI, CRF awaiting renal transplant. </a:t>
            </a:r>
          </a:p>
          <a:p>
            <a:r>
              <a:rPr lang="en-US" dirty="0"/>
              <a:t>Elective repair aneurysm with dissection. Very high risk.</a:t>
            </a:r>
          </a:p>
          <a:p>
            <a:r>
              <a:rPr lang="en-US" dirty="0"/>
              <a:t>1a Embolic stroke 1b AAA with dissection (operated)</a:t>
            </a:r>
          </a:p>
          <a:p>
            <a:r>
              <a:rPr lang="en-US" dirty="0"/>
              <a:t>Bleed and CVAs during op. Not regain consciousness.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i="1" dirty="0"/>
              <a:t>Discuss with clinicians. Not unexpected. No PME. Form A. 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i="1" dirty="0"/>
              <a:t>Consider main cause, time frame, level of risk, NOK views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348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439838"/>
            <a:ext cx="10515600" cy="1354238"/>
          </a:xfrm>
        </p:spPr>
        <p:txBody>
          <a:bodyPr>
            <a:normAutofit/>
          </a:bodyPr>
          <a:lstStyle/>
          <a:p>
            <a:r>
              <a:rPr lang="en-US" dirty="0"/>
              <a:t>Complications of operations investigated where unexpected or different evidence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2210765"/>
            <a:ext cx="10515600" cy="396619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Pancreatitis. Jaundice. Cholecystectomy for gallstones. Post op ITU. Laparotomy.</a:t>
            </a:r>
          </a:p>
          <a:p>
            <a:r>
              <a:rPr lang="en-US" dirty="0"/>
              <a:t>Family wanted earlier admission; inform of stent surgery and GI bleed not mentioned in death report</a:t>
            </a:r>
          </a:p>
          <a:p>
            <a:r>
              <a:rPr lang="en-US" dirty="0"/>
              <a:t>PME: 1a sepsis </a:t>
            </a:r>
            <a:r>
              <a:rPr lang="en-US" dirty="0" err="1"/>
              <a:t>Ib</a:t>
            </a:r>
            <a:r>
              <a:rPr lang="en-US" dirty="0"/>
              <a:t> Pancreatitis and gallstones (operated)</a:t>
            </a:r>
          </a:p>
          <a:p>
            <a:pPr marL="0" indent="0">
              <a:buNone/>
            </a:pPr>
            <a:r>
              <a:rPr lang="en-US" i="1" dirty="0"/>
              <a:t>Investigation - GI bleed also cause of death from ruptured hepatic artery at surgery and pancreas necrosis;</a:t>
            </a:r>
            <a:br>
              <a:rPr lang="en-US" i="1" dirty="0"/>
            </a:br>
            <a:r>
              <a:rPr lang="en-US" i="1" dirty="0"/>
              <a:t>“Nat causes and </a:t>
            </a:r>
            <a:r>
              <a:rPr lang="en-US" i="1" dirty="0" err="1"/>
              <a:t>conseq</a:t>
            </a:r>
            <a:r>
              <a:rPr lang="en-US" i="1" dirty="0"/>
              <a:t> </a:t>
            </a:r>
            <a:r>
              <a:rPr lang="en-US" i="1" dirty="0" err="1"/>
              <a:t>nec</a:t>
            </a:r>
            <a:r>
              <a:rPr lang="en-US" i="1" dirty="0"/>
              <a:t> medical treatment” </a:t>
            </a:r>
          </a:p>
          <a:p>
            <a:pPr marL="0" indent="0">
              <a:buNone/>
            </a:pPr>
            <a:r>
              <a:rPr lang="en-US" i="1" dirty="0">
                <a:solidFill>
                  <a:schemeClr val="accent6"/>
                </a:solidFill>
              </a:rPr>
              <a:t>Should have had specialist biliary surgeon (PFD)</a:t>
            </a:r>
          </a:p>
        </p:txBody>
      </p:sp>
    </p:spTree>
    <p:extLst>
      <p:ext uri="{BB962C8B-B14F-4D97-AF65-F5344CB8AC3E}">
        <p14:creationId xmlns:p14="http://schemas.microsoft.com/office/powerpoint/2010/main" val="1626099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Cause of falls and ♯ NOF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81y, MI, dementia, diabetes; Fall ♯NOF</a:t>
            </a:r>
          </a:p>
          <a:p>
            <a:r>
              <a:rPr lang="en-US" dirty="0"/>
              <a:t>Hypotensive post op, death Day 2</a:t>
            </a:r>
          </a:p>
          <a:p>
            <a:r>
              <a:rPr lang="en-US" dirty="0"/>
              <a:t>1a </a:t>
            </a:r>
            <a:r>
              <a:rPr lang="en-US" dirty="0" err="1"/>
              <a:t>Pulm</a:t>
            </a:r>
            <a:r>
              <a:rPr lang="en-US" dirty="0"/>
              <a:t> </a:t>
            </a:r>
            <a:r>
              <a:rPr lang="en-US" dirty="0" err="1"/>
              <a:t>oedema</a:t>
            </a:r>
            <a:r>
              <a:rPr lang="en-US" dirty="0"/>
              <a:t> 1b IHD II ♯NOF (operated) Osteoporosis</a:t>
            </a:r>
          </a:p>
          <a:p>
            <a:pPr marL="0" indent="0">
              <a:buNone/>
            </a:pPr>
            <a:r>
              <a:rPr lang="en-US" i="1" dirty="0"/>
              <a:t>What does coroner do?</a:t>
            </a:r>
          </a:p>
          <a:p>
            <a:pPr marL="0" indent="0">
              <a:buNone/>
            </a:pPr>
            <a:r>
              <a:rPr lang="en-US" i="1" dirty="0"/>
              <a:t>Consult NOK – no concerns about care. </a:t>
            </a:r>
          </a:p>
          <a:p>
            <a:pPr marL="0" indent="0">
              <a:buNone/>
            </a:pPr>
            <a:r>
              <a:rPr lang="en-US" i="1" dirty="0"/>
              <a:t>Consult</a:t>
            </a:r>
            <a:r>
              <a:rPr lang="en-US" dirty="0"/>
              <a:t> </a:t>
            </a:r>
            <a:r>
              <a:rPr lang="en-US" i="1" dirty="0"/>
              <a:t>ME - Osteoporosis and old age caused Fall and </a:t>
            </a:r>
            <a:r>
              <a:rPr lang="en-US" dirty="0"/>
              <a:t>♯NOF. </a:t>
            </a:r>
            <a:r>
              <a:rPr lang="en-US" i="1" dirty="0"/>
              <a:t>Pulmonary oedema post operative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i="1" dirty="0"/>
              <a:t>Coroner -</a:t>
            </a:r>
            <a:r>
              <a:rPr lang="en-US" dirty="0"/>
              <a:t> </a:t>
            </a:r>
            <a:r>
              <a:rPr lang="en-US" i="1" dirty="0"/>
              <a:t> Not unnatural as underlying natural cause. Form A</a:t>
            </a:r>
          </a:p>
        </p:txBody>
      </p:sp>
    </p:spTree>
    <p:extLst>
      <p:ext uri="{BB962C8B-B14F-4D97-AF65-F5344CB8AC3E}">
        <p14:creationId xmlns:p14="http://schemas.microsoft.com/office/powerpoint/2010/main" val="1627939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Interested Persons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Statutory </a:t>
            </a:r>
            <a:r>
              <a:rPr lang="en-US" sz="1600" dirty="0"/>
              <a:t>(S47 CJA)</a:t>
            </a:r>
          </a:p>
          <a:p>
            <a:pPr lvl="1"/>
            <a:r>
              <a:rPr lang="en-US" dirty="0"/>
              <a:t>close relative, personal representative (includes civil partner, step-parents, half sibs)</a:t>
            </a:r>
          </a:p>
          <a:p>
            <a:pPr lvl="1"/>
            <a:r>
              <a:rPr lang="en-US" dirty="0"/>
              <a:t>life insurer, TU if occupational, enforcing authority, IOPC, gov appointee</a:t>
            </a:r>
          </a:p>
          <a:p>
            <a:pPr lvl="1"/>
            <a:r>
              <a:rPr lang="en-US" dirty="0"/>
              <a:t>Any person being criticized in connection with death</a:t>
            </a:r>
          </a:p>
          <a:p>
            <a:pPr lvl="1"/>
            <a:r>
              <a:rPr lang="en-US" dirty="0"/>
              <a:t>Medical Examiner</a:t>
            </a:r>
          </a:p>
          <a:p>
            <a:pPr lvl="1"/>
            <a:r>
              <a:rPr lang="en-US" dirty="0"/>
              <a:t>police where homicide related offence</a:t>
            </a:r>
          </a:p>
          <a:p>
            <a:r>
              <a:rPr lang="en-US" dirty="0"/>
              <a:t>Any other C thinks has sufficient interest</a:t>
            </a:r>
          </a:p>
          <a:p>
            <a:r>
              <a:rPr lang="en-US" dirty="0" err="1"/>
              <a:t>Ld</a:t>
            </a:r>
            <a:r>
              <a:rPr lang="en-US" dirty="0"/>
              <a:t> Ch may issue guidance on IPs participation and role of Cor officers </a:t>
            </a:r>
            <a:r>
              <a:rPr lang="en-US" sz="1700" dirty="0"/>
              <a:t>(CJA 42)</a:t>
            </a:r>
            <a:endParaRPr lang="en-GB" sz="1700" dirty="0"/>
          </a:p>
          <a:p>
            <a:r>
              <a:rPr lang="en-US" dirty="0"/>
              <a:t>Coroner must handle family distress empathetically but treat all IPs equally.</a:t>
            </a:r>
            <a:endParaRPr lang="en-GB" b="1" dirty="0"/>
          </a:p>
          <a:p>
            <a:r>
              <a:rPr lang="en-US" dirty="0"/>
              <a:t>Rights include notifications of autopsy, investigation, transfer, inquest, and rights to make submissions and to question witnesses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4149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Coroner’s Inquest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 lnSpcReduction="10000"/>
          </a:bodyPr>
          <a:lstStyle/>
          <a:p>
            <a:pPr marL="914400" lvl="2" indent="0">
              <a:buNone/>
            </a:pPr>
            <a:endParaRPr lang="en-GB" dirty="0"/>
          </a:p>
          <a:p>
            <a:r>
              <a:rPr lang="en-GB" dirty="0"/>
              <a:t>Role of Coroner is to determine answers to 4 questions (only): who, where, when and how a deceased person came by their death. </a:t>
            </a:r>
          </a:p>
          <a:p>
            <a:r>
              <a:rPr lang="en-GB" dirty="0"/>
              <a:t>How is usually “by what means” and not wider circumstances (A2)</a:t>
            </a:r>
          </a:p>
          <a:p>
            <a:r>
              <a:rPr lang="en-GB" dirty="0"/>
              <a:t>Coroners may therefore only investigate the quality of end of life care in cases referred to them where relates directly to cause of death. </a:t>
            </a:r>
          </a:p>
          <a:p>
            <a:r>
              <a:rPr lang="en-GB" dirty="0"/>
              <a:t>Establish why you are giving evidence</a:t>
            </a:r>
          </a:p>
          <a:p>
            <a:pPr lvl="1"/>
            <a:r>
              <a:rPr lang="en-GB" dirty="0"/>
              <a:t>to explain technical matters</a:t>
            </a:r>
          </a:p>
          <a:p>
            <a:pPr lvl="1"/>
            <a:r>
              <a:rPr lang="en-GB" dirty="0"/>
              <a:t>to give reasons for clinical decisions</a:t>
            </a:r>
          </a:p>
          <a:p>
            <a:pPr lvl="1"/>
            <a:r>
              <a:rPr lang="en-GB" dirty="0"/>
              <a:t>to answer questions from family</a:t>
            </a:r>
          </a:p>
          <a:p>
            <a:pPr lvl="1"/>
            <a:r>
              <a:rPr lang="en-GB" dirty="0"/>
              <a:t>as you are being criticised and may have contributed to death</a:t>
            </a:r>
          </a:p>
        </p:txBody>
      </p:sp>
    </p:spTree>
    <p:extLst>
      <p:ext uri="{BB962C8B-B14F-4D97-AF65-F5344CB8AC3E}">
        <p14:creationId xmlns:p14="http://schemas.microsoft.com/office/powerpoint/2010/main" val="35657969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0BDA8-D2FD-4EC2-A7A4-DE3BFBD90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Witness Evidence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AD3274-2954-4E71-B138-85178804F3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You can be compelled to give statement/ exhibit;  can submit why not</a:t>
            </a:r>
          </a:p>
          <a:p>
            <a:r>
              <a:rPr lang="en-GB" dirty="0"/>
              <a:t>Make sure you know why you are called: often to explain</a:t>
            </a:r>
          </a:p>
          <a:p>
            <a:r>
              <a:rPr lang="en-GB" dirty="0"/>
              <a:t>You can be compelled to attend but have privilege against self incrimination</a:t>
            </a:r>
          </a:p>
          <a:p>
            <a:r>
              <a:rPr lang="en-GB" dirty="0"/>
              <a:t>Answer question, speak slowly, lay language, stick to your expertise, ask if poor understanding, need break</a:t>
            </a:r>
          </a:p>
          <a:p>
            <a:r>
              <a:rPr lang="en-GB" dirty="0"/>
              <a:t>The evidence is what is heard in court unless read</a:t>
            </a:r>
          </a:p>
          <a:p>
            <a:r>
              <a:rPr lang="en-GB" dirty="0"/>
              <a:t>You can be questioned by coroner and IPs; inconsistency, deviation and deception damage credibility of all your evidence</a:t>
            </a:r>
          </a:p>
        </p:txBody>
      </p:sp>
    </p:spTree>
    <p:extLst>
      <p:ext uri="{BB962C8B-B14F-4D97-AF65-F5344CB8AC3E}">
        <p14:creationId xmlns:p14="http://schemas.microsoft.com/office/powerpoint/2010/main" val="10074313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C0A5F-CE14-944F-B7A2-50D09453E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NHS Learning from deaths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B47D9A-0ADD-6F4A-8788-18D12603CC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Internal mortality Review; MMR meetings; Clinical audit</a:t>
            </a:r>
          </a:p>
          <a:p>
            <a:r>
              <a:rPr lang="en-US" dirty="0"/>
              <a:t>External investigations: HSIB, NCPOD, </a:t>
            </a:r>
            <a:r>
              <a:rPr lang="en-US" dirty="0" err="1"/>
              <a:t>MBrace</a:t>
            </a:r>
            <a:r>
              <a:rPr lang="en-US" dirty="0"/>
              <a:t>, PPO</a:t>
            </a:r>
          </a:p>
          <a:p>
            <a:r>
              <a:rPr lang="en-US" dirty="0"/>
              <a:t>Medical Examiner – coroner may ask about care deficits. Is IP.</a:t>
            </a:r>
          </a:p>
          <a:p>
            <a:r>
              <a:rPr lang="en-US" dirty="0"/>
              <a:t>Personal learning – be prepared to answer</a:t>
            </a:r>
          </a:p>
          <a:p>
            <a:r>
              <a:rPr lang="en-US" dirty="0"/>
              <a:t>Consider self referral to professional body if appropriate</a:t>
            </a:r>
          </a:p>
          <a:p>
            <a:r>
              <a:rPr lang="en-US" dirty="0"/>
              <a:t>Departmental or professional discipline changes</a:t>
            </a:r>
          </a:p>
          <a:p>
            <a:r>
              <a:rPr lang="en-US" dirty="0"/>
              <a:t>SUI / RCA being replaced by Patient Safety Incident Response Framework (fewer, in depth). Cor: Witness re action plans. Interagency governance</a:t>
            </a:r>
          </a:p>
          <a:p>
            <a:r>
              <a:rPr lang="en-US" dirty="0"/>
              <a:t>Court recognizes trauma for professionals – strong learning stimulus</a:t>
            </a:r>
          </a:p>
        </p:txBody>
      </p:sp>
    </p:spTree>
    <p:extLst>
      <p:ext uri="{BB962C8B-B14F-4D97-AF65-F5344CB8AC3E}">
        <p14:creationId xmlns:p14="http://schemas.microsoft.com/office/powerpoint/2010/main" val="2690653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Deaths in England and Wales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500,000 deaths E &amp; W: Dr issues MCCD</a:t>
            </a:r>
          </a:p>
          <a:p>
            <a:pPr marL="0" indent="0">
              <a:buNone/>
            </a:pPr>
            <a:endParaRPr lang="en-US" sz="1600" dirty="0"/>
          </a:p>
          <a:p>
            <a:r>
              <a:rPr lang="en-US" dirty="0"/>
              <a:t>31% reported to coroners ↓</a:t>
            </a:r>
          </a:p>
          <a:p>
            <a:r>
              <a:rPr lang="en-US" dirty="0"/>
              <a:t>43% reported have autopsies ↑</a:t>
            </a:r>
            <a:endParaRPr lang="en-US" sz="2400" dirty="0"/>
          </a:p>
          <a:p>
            <a:r>
              <a:rPr lang="en-US" dirty="0"/>
              <a:t>17% of reported to inquest: ↑</a:t>
            </a:r>
          </a:p>
          <a:p>
            <a:r>
              <a:rPr lang="en-US" dirty="0"/>
              <a:t>Coroner may enquire, investigate, inquest and issues Record and whatever stage enquiries end leads to MCCD for Registrar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C26EDCB-6B5D-7F49-B9C0-11C962240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www.gov.uk</a:t>
            </a:r>
            <a:r>
              <a:rPr lang="en-US" dirty="0"/>
              <a:t> </a:t>
            </a:r>
            <a:r>
              <a:rPr lang="en-US" dirty="0" err="1"/>
              <a:t>MoJ</a:t>
            </a:r>
            <a:r>
              <a:rPr lang="en-US" dirty="0"/>
              <a:t> coroner statistics 2022</a:t>
            </a:r>
          </a:p>
        </p:txBody>
      </p:sp>
    </p:spTree>
    <p:extLst>
      <p:ext uri="{BB962C8B-B14F-4D97-AF65-F5344CB8AC3E}">
        <p14:creationId xmlns:p14="http://schemas.microsoft.com/office/powerpoint/2010/main" val="31575351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Coroner Preventing Future Deaths in E&amp;W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690688"/>
            <a:ext cx="10192472" cy="4596226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en-US" sz="11100" dirty="0"/>
              <a:t>Anything revealed by the </a:t>
            </a:r>
            <a:r>
              <a:rPr lang="en-US" sz="11100" i="1" dirty="0"/>
              <a:t>investigation</a:t>
            </a:r>
            <a:r>
              <a:rPr lang="en-US" sz="11100" dirty="0"/>
              <a:t> gives rise to a concern </a:t>
            </a:r>
            <a:r>
              <a:rPr lang="en-US" sz="11100" b="1" dirty="0"/>
              <a:t>that circumstances creating a risk of other deaths will occur, or will continue to exist, in the future</a:t>
            </a:r>
            <a:r>
              <a:rPr lang="en-US" sz="11100" dirty="0"/>
              <a:t>, and </a:t>
            </a:r>
            <a:r>
              <a:rPr lang="en-US" sz="11200" i="1" dirty="0"/>
              <a:t>(no longer “similar death”)</a:t>
            </a:r>
          </a:p>
          <a:p>
            <a:pPr>
              <a:lnSpc>
                <a:spcPct val="120000"/>
              </a:lnSpc>
            </a:pPr>
            <a:r>
              <a:rPr lang="en-US" sz="11100" dirty="0"/>
              <a:t>in the coroner's opinion, </a:t>
            </a:r>
            <a:r>
              <a:rPr lang="en-US" sz="11100" b="1" dirty="0"/>
              <a:t>action should be taken to prevent the occurrence or continuation of such circumstances</a:t>
            </a:r>
            <a:r>
              <a:rPr lang="en-US" sz="11100" dirty="0"/>
              <a:t>, or to eliminate or reduce the risk of death created by such circumstances,</a:t>
            </a:r>
          </a:p>
          <a:p>
            <a:pPr>
              <a:lnSpc>
                <a:spcPct val="120000"/>
              </a:lnSpc>
            </a:pPr>
            <a:r>
              <a:rPr lang="en-US" sz="11100" dirty="0">
                <a:solidFill>
                  <a:srgbClr val="008000"/>
                </a:solidFill>
              </a:rPr>
              <a:t>the coroner </a:t>
            </a:r>
            <a:r>
              <a:rPr lang="en-US" sz="11100" b="1" i="1" dirty="0">
                <a:solidFill>
                  <a:srgbClr val="008000"/>
                </a:solidFill>
              </a:rPr>
              <a:t>must </a:t>
            </a:r>
            <a:r>
              <a:rPr lang="en-US" sz="11100" b="1" dirty="0">
                <a:solidFill>
                  <a:srgbClr val="008000"/>
                </a:solidFill>
              </a:rPr>
              <a:t>report the matter to a person who the coroner believes may have power to take such action.</a:t>
            </a:r>
            <a:endParaRPr lang="en-GB" sz="2000" dirty="0">
              <a:solidFill>
                <a:srgbClr val="008000"/>
              </a:solidFill>
            </a:endParaRPr>
          </a:p>
          <a:p>
            <a:pPr marL="0" indent="0">
              <a:buNone/>
            </a:pPr>
            <a:endParaRPr lang="en-GB" sz="2000" dirty="0"/>
          </a:p>
          <a:p>
            <a:pPr marL="0" indent="0" algn="ctr">
              <a:buNone/>
            </a:pPr>
            <a:r>
              <a:rPr lang="en-GB" sz="7200" dirty="0"/>
              <a:t>Paragraph 7, Schedule 5, Coroners and Justice Act 2009; </a:t>
            </a:r>
            <a:br>
              <a:rPr lang="en-GB" sz="7200" dirty="0"/>
            </a:b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41939743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E&amp;W Regulation 28 Reports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7630" y="1834549"/>
            <a:ext cx="9493170" cy="4291614"/>
          </a:xfrm>
        </p:spPr>
        <p:txBody>
          <a:bodyPr>
            <a:normAutofit/>
          </a:bodyPr>
          <a:lstStyle/>
          <a:p>
            <a:r>
              <a:rPr lang="en-US" dirty="0"/>
              <a:t>About 450 / </a:t>
            </a:r>
            <a:r>
              <a:rPr lang="en-US" dirty="0" err="1"/>
              <a:t>yr</a:t>
            </a:r>
            <a:r>
              <a:rPr lang="en-US" dirty="0"/>
              <a:t>, 1 in 600 inquests; 36% hospital</a:t>
            </a:r>
          </a:p>
          <a:p>
            <a:r>
              <a:rPr lang="en-US" dirty="0"/>
              <a:t>No longer can make recommendation</a:t>
            </a:r>
          </a:p>
          <a:p>
            <a:r>
              <a:rPr lang="en-US" dirty="0"/>
              <a:t>Complete report within 2 weeks of inquest</a:t>
            </a:r>
          </a:p>
          <a:p>
            <a:r>
              <a:rPr lang="en-US" dirty="0"/>
              <a:t>Can copy to others e.g. Royal College, Minister</a:t>
            </a:r>
          </a:p>
          <a:p>
            <a:r>
              <a:rPr lang="en-US" dirty="0"/>
              <a:t>Write response in 56/7, state action or why none</a:t>
            </a:r>
          </a:p>
          <a:p>
            <a:r>
              <a:rPr lang="en-US" dirty="0"/>
              <a:t>No enforcement; Publish unless good reason</a:t>
            </a:r>
          </a:p>
          <a:p>
            <a:r>
              <a:rPr lang="en-US" dirty="0"/>
              <a:t>Copied to IPs and Chief Coroner</a:t>
            </a:r>
          </a:p>
          <a:p>
            <a:pPr marL="0" indent="0" algn="ctr">
              <a:buNone/>
            </a:pPr>
            <a:r>
              <a:rPr lang="en-GB" sz="1900" dirty="0"/>
              <a:t>Regulations 28 and 29 of the Coroners (Investigations) Regulations 2013</a:t>
            </a:r>
            <a:r>
              <a:rPr lang="en-GB" dirty="0">
                <a:effectLst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0414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FAB45-95CE-C24C-B902-FFEC779AE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Revisiting PFD reports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BFA06D-C081-FF4A-96CA-9E003AE1A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29741"/>
            <a:ext cx="10515600" cy="4047221"/>
          </a:xfrm>
        </p:spPr>
        <p:txBody>
          <a:bodyPr/>
          <a:lstStyle/>
          <a:p>
            <a:r>
              <a:rPr lang="en-US" dirty="0"/>
              <a:t>Examples of failures of care or service provision</a:t>
            </a:r>
          </a:p>
          <a:p>
            <a:r>
              <a:rPr lang="en-US" dirty="0"/>
              <a:t>Reports issued</a:t>
            </a:r>
          </a:p>
          <a:p>
            <a:r>
              <a:rPr lang="en-US" dirty="0"/>
              <a:t>Action plans made</a:t>
            </a:r>
          </a:p>
          <a:p>
            <a:r>
              <a:rPr lang="en-US" dirty="0"/>
              <a:t>Coroner does not learn whether medium or longer term plans come to fruition or whether necessary engagement of other agencies</a:t>
            </a:r>
          </a:p>
          <a:p>
            <a:r>
              <a:rPr lang="en-US" dirty="0"/>
              <a:t>Ultimately unclear if beneficial change occurs until similar death represents to coroner’s court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4892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 operative care of child of 2y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Post elective op intra-tumoral </a:t>
            </a:r>
            <a:r>
              <a:rPr lang="en-US" dirty="0" err="1"/>
              <a:t>haemorrhages</a:t>
            </a:r>
            <a:r>
              <a:rPr lang="en-US" dirty="0"/>
              <a:t>. Astrocytoma.</a:t>
            </a:r>
          </a:p>
          <a:p>
            <a:r>
              <a:rPr lang="en-US" dirty="0"/>
              <a:t>Failure of referral by </a:t>
            </a:r>
            <a:r>
              <a:rPr lang="en-US" dirty="0" err="1"/>
              <a:t>Paed</a:t>
            </a:r>
            <a:r>
              <a:rPr lang="en-US" dirty="0"/>
              <a:t> contributed</a:t>
            </a:r>
          </a:p>
          <a:p>
            <a:r>
              <a:rPr lang="en-US" dirty="0"/>
              <a:t>Expert: poor recording GCS, late intubation, poor </a:t>
            </a:r>
            <a:r>
              <a:rPr lang="en-US" dirty="0" err="1"/>
              <a:t>mgt</a:t>
            </a:r>
            <a:r>
              <a:rPr lang="en-US" dirty="0"/>
              <a:t> seizures, handover. Unskilled nurses</a:t>
            </a:r>
          </a:p>
          <a:p>
            <a:r>
              <a:rPr lang="en-US" dirty="0"/>
              <a:t>Trust non-compliant with RCN guidance on </a:t>
            </a:r>
            <a:r>
              <a:rPr lang="en-US" dirty="0" err="1"/>
              <a:t>paed</a:t>
            </a:r>
            <a:r>
              <a:rPr lang="en-US" dirty="0"/>
              <a:t> nursing. Not recruited to 5 posts @16/12</a:t>
            </a:r>
          </a:p>
          <a:p>
            <a:r>
              <a:rPr lang="en-US" dirty="0" err="1">
                <a:solidFill>
                  <a:srgbClr val="008000"/>
                </a:solidFill>
              </a:rPr>
              <a:t>Paed</a:t>
            </a:r>
            <a:r>
              <a:rPr lang="en-US" dirty="0">
                <a:solidFill>
                  <a:srgbClr val="008000"/>
                </a:solidFill>
              </a:rPr>
              <a:t> monitoring, training, </a:t>
            </a:r>
            <a:r>
              <a:rPr lang="en-US" dirty="0" err="1">
                <a:solidFill>
                  <a:srgbClr val="008000"/>
                </a:solidFill>
              </a:rPr>
              <a:t>NPractnr</a:t>
            </a:r>
            <a:r>
              <a:rPr lang="en-US" dirty="0">
                <a:solidFill>
                  <a:srgbClr val="008000"/>
                </a:solidFill>
              </a:rPr>
              <a:t>, trigger escalation to </a:t>
            </a:r>
            <a:r>
              <a:rPr lang="en-US" dirty="0" err="1">
                <a:solidFill>
                  <a:srgbClr val="008000"/>
                </a:solidFill>
              </a:rPr>
              <a:t>anaesthetist</a:t>
            </a:r>
            <a:r>
              <a:rPr lang="en-US" dirty="0">
                <a:solidFill>
                  <a:srgbClr val="008000"/>
                </a:solidFill>
              </a:rPr>
              <a:t>, Exec recruitment campaign </a:t>
            </a:r>
            <a:r>
              <a:rPr lang="en-US" dirty="0" err="1">
                <a:solidFill>
                  <a:srgbClr val="008000"/>
                </a:solidFill>
              </a:rPr>
              <a:t>paed</a:t>
            </a:r>
            <a:r>
              <a:rPr lang="en-US" dirty="0">
                <a:solidFill>
                  <a:srgbClr val="008000"/>
                </a:solidFill>
              </a:rPr>
              <a:t> nurses</a:t>
            </a:r>
          </a:p>
          <a:p>
            <a:r>
              <a:rPr lang="en-US" dirty="0">
                <a:solidFill>
                  <a:srgbClr val="008000"/>
                </a:solidFill>
              </a:rPr>
              <a:t>DH/HEE: 6.9% gap!. Training Investment 7.4%. Has it happened?</a:t>
            </a:r>
          </a:p>
        </p:txBody>
      </p:sp>
    </p:spTree>
    <p:extLst>
      <p:ext uri="{BB962C8B-B14F-4D97-AF65-F5344CB8AC3E}">
        <p14:creationId xmlns:p14="http://schemas.microsoft.com/office/powerpoint/2010/main" val="37430331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PFD: no obstetric theatre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41/40 induced </a:t>
            </a:r>
            <a:r>
              <a:rPr lang="en-US" dirty="0" err="1"/>
              <a:t>FtP</a:t>
            </a:r>
            <a:r>
              <a:rPr lang="en-US" dirty="0"/>
              <a:t>; 1hr 40 </a:t>
            </a:r>
            <a:r>
              <a:rPr lang="en-US" dirty="0" err="1"/>
              <a:t>mins</a:t>
            </a:r>
            <a:r>
              <a:rPr lang="en-US" dirty="0"/>
              <a:t> </a:t>
            </a:r>
            <a:r>
              <a:rPr lang="en-US" dirty="0" err="1"/>
              <a:t>Categ</a:t>
            </a:r>
            <a:r>
              <a:rPr lang="en-US" dirty="0"/>
              <a:t> 2 LSCS</a:t>
            </a:r>
          </a:p>
          <a:p>
            <a:r>
              <a:rPr lang="en-US" dirty="0"/>
              <a:t>Apgar 9, few PN </a:t>
            </a:r>
            <a:r>
              <a:rPr lang="en-US" dirty="0" err="1"/>
              <a:t>obs</a:t>
            </a:r>
            <a:r>
              <a:rPr lang="en-US" dirty="0"/>
              <a:t>; found at 2 </a:t>
            </a:r>
            <a:r>
              <a:rPr lang="en-US" dirty="0" err="1"/>
              <a:t>hrs</a:t>
            </a:r>
            <a:r>
              <a:rPr lang="en-US" dirty="0"/>
              <a:t> ?cause</a:t>
            </a:r>
          </a:p>
          <a:p>
            <a:r>
              <a:rPr lang="en-US" dirty="0"/>
              <a:t>HIE contributed by neglect (lack of </a:t>
            </a:r>
            <a:r>
              <a:rPr lang="en-US" dirty="0" err="1"/>
              <a:t>obs</a:t>
            </a:r>
            <a:r>
              <a:rPr lang="en-US" dirty="0"/>
              <a:t>)</a:t>
            </a:r>
          </a:p>
          <a:p>
            <a:r>
              <a:rPr lang="en-US" dirty="0">
                <a:solidFill>
                  <a:srgbClr val="008000"/>
                </a:solidFill>
              </a:rPr>
              <a:t>RCOG: defined no. CTGs and theatres needed</a:t>
            </a:r>
          </a:p>
          <a:p>
            <a:r>
              <a:rPr lang="en-US" dirty="0">
                <a:solidFill>
                  <a:srgbClr val="008000"/>
                </a:solidFill>
              </a:rPr>
              <a:t>Trust: no dedicated obstetric theatre ooh, </a:t>
            </a:r>
            <a:br>
              <a:rPr lang="en-US" dirty="0">
                <a:solidFill>
                  <a:srgbClr val="008000"/>
                </a:solidFill>
              </a:rPr>
            </a:br>
            <a:r>
              <a:rPr lang="en-US" dirty="0">
                <a:solidFill>
                  <a:srgbClr val="008000"/>
                </a:solidFill>
              </a:rPr>
              <a:t>Theatre next to </a:t>
            </a:r>
            <a:r>
              <a:rPr lang="en-US" dirty="0" err="1">
                <a:solidFill>
                  <a:srgbClr val="008000"/>
                </a:solidFill>
              </a:rPr>
              <a:t>labour</a:t>
            </a:r>
            <a:r>
              <a:rPr lang="en-US" dirty="0">
                <a:solidFill>
                  <a:srgbClr val="008000"/>
                </a:solidFill>
              </a:rPr>
              <a:t> ward will be </a:t>
            </a:r>
            <a:r>
              <a:rPr lang="en-US" dirty="0" err="1">
                <a:solidFill>
                  <a:srgbClr val="008000"/>
                </a:solidFill>
              </a:rPr>
              <a:t>emerg</a:t>
            </a:r>
            <a:r>
              <a:rPr lang="en-US" dirty="0">
                <a:solidFill>
                  <a:srgbClr val="008000"/>
                </a:solidFill>
              </a:rPr>
              <a:t> 24hr</a:t>
            </a:r>
          </a:p>
          <a:p>
            <a:r>
              <a:rPr lang="en-US" dirty="0">
                <a:solidFill>
                  <a:srgbClr val="008000"/>
                </a:solidFill>
              </a:rPr>
              <a:t>Business case ODA and nurses: how successful? </a:t>
            </a:r>
          </a:p>
          <a:p>
            <a:r>
              <a:rPr lang="en-US" dirty="0">
                <a:solidFill>
                  <a:srgbClr val="008000"/>
                </a:solidFill>
              </a:rPr>
              <a:t>Increase x3 ELSC theatre sessions: reportedly has happened</a:t>
            </a:r>
          </a:p>
          <a:p>
            <a:endParaRPr lang="en-US" dirty="0">
              <a:solidFill>
                <a:srgbClr val="008000"/>
              </a:solidFill>
            </a:endParaRPr>
          </a:p>
          <a:p>
            <a:endParaRPr lang="en-US" dirty="0">
              <a:solidFill>
                <a:srgbClr val="008000"/>
              </a:solidFill>
            </a:endParaRPr>
          </a:p>
          <a:p>
            <a:endParaRPr lang="en-US" dirty="0">
              <a:solidFill>
                <a:srgbClr val="008000"/>
              </a:solidFill>
            </a:endParaRPr>
          </a:p>
          <a:p>
            <a:endParaRPr lang="en-US" dirty="0">
              <a:solidFill>
                <a:srgbClr val="008000"/>
              </a:solidFill>
            </a:endParaRPr>
          </a:p>
          <a:p>
            <a:endParaRPr lang="en-US" dirty="0">
              <a:solidFill>
                <a:srgbClr val="008000"/>
              </a:solidFill>
            </a:endParaRPr>
          </a:p>
          <a:p>
            <a:endParaRPr lang="en-US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2445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Therapeutic overdose of Fentanyl in child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CP aged 10 sees non UK locum in A&amp;E</a:t>
            </a:r>
          </a:p>
          <a:p>
            <a:r>
              <a:rPr lang="en-US" sz="3600" i="1" dirty="0"/>
              <a:t>R </a:t>
            </a:r>
            <a:r>
              <a:rPr lang="en-US" dirty="0"/>
              <a:t>25 mcg patch Fentanyl and discharge</a:t>
            </a:r>
          </a:p>
          <a:p>
            <a:r>
              <a:rPr lang="en-US" dirty="0"/>
              <a:t>Who checks fitness to practice of locums,  secures full past history, monitors locums?</a:t>
            </a:r>
          </a:p>
          <a:p>
            <a:r>
              <a:rPr lang="en-US" dirty="0">
                <a:solidFill>
                  <a:srgbClr val="008000"/>
                </a:solidFill>
              </a:rPr>
              <a:t>GMC: can’t disclose possible concerns to Trust</a:t>
            </a:r>
          </a:p>
          <a:p>
            <a:r>
              <a:rPr lang="en-US" dirty="0">
                <a:solidFill>
                  <a:srgbClr val="008000"/>
                </a:solidFill>
              </a:rPr>
              <a:t>Trust: change pre employ checks, revalidation (introduced 2012)</a:t>
            </a:r>
          </a:p>
          <a:p>
            <a:r>
              <a:rPr lang="en-US" dirty="0">
                <a:solidFill>
                  <a:srgbClr val="008000"/>
                </a:solidFill>
              </a:rPr>
              <a:t>DH: ROs, Trust must tell CQC </a:t>
            </a:r>
            <a:r>
              <a:rPr lang="en-US" dirty="0" err="1">
                <a:solidFill>
                  <a:srgbClr val="008000"/>
                </a:solidFill>
              </a:rPr>
              <a:t>stds</a:t>
            </a:r>
            <a:r>
              <a:rPr lang="en-US" dirty="0">
                <a:solidFill>
                  <a:srgbClr val="008000"/>
                </a:solidFill>
              </a:rPr>
              <a:t> of Agency; Additional Fentanyl guidance</a:t>
            </a:r>
          </a:p>
          <a:p>
            <a:endParaRPr lang="en-US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9063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Nurse staffing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PVD Diab, RTA- ICU low GCS.</a:t>
            </a:r>
          </a:p>
          <a:p>
            <a:r>
              <a:rPr lang="en-US" dirty="0"/>
              <a:t>Ward: No air mattress, </a:t>
            </a:r>
            <a:r>
              <a:rPr lang="en-US" dirty="0" err="1"/>
              <a:t>insuffic</a:t>
            </a:r>
            <a:r>
              <a:rPr lang="en-US" dirty="0"/>
              <a:t> turns– lack staff</a:t>
            </a:r>
          </a:p>
          <a:p>
            <a:r>
              <a:rPr lang="en-US" dirty="0"/>
              <a:t>Bed sores. Sepsis. </a:t>
            </a:r>
          </a:p>
          <a:p>
            <a:r>
              <a:rPr lang="en-US" dirty="0">
                <a:solidFill>
                  <a:srgbClr val="008000"/>
                </a:solidFill>
              </a:rPr>
              <a:t>Trust: Training, Modern Matron e audit, RCAs</a:t>
            </a:r>
          </a:p>
          <a:p>
            <a:r>
              <a:rPr lang="en-US" dirty="0">
                <a:solidFill>
                  <a:srgbClr val="008000"/>
                </a:solidFill>
              </a:rPr>
              <a:t>210 Air mattresses – now 300</a:t>
            </a:r>
          </a:p>
          <a:p>
            <a:r>
              <a:rPr lang="en-US" dirty="0">
                <a:solidFill>
                  <a:srgbClr val="008000"/>
                </a:solidFill>
              </a:rPr>
              <a:t>Different ward now for </a:t>
            </a:r>
            <a:r>
              <a:rPr lang="en-US" dirty="0" err="1">
                <a:solidFill>
                  <a:srgbClr val="008000"/>
                </a:solidFill>
              </a:rPr>
              <a:t>neuro</a:t>
            </a:r>
            <a:r>
              <a:rPr lang="en-US" dirty="0">
                <a:solidFill>
                  <a:srgbClr val="008000"/>
                </a:solidFill>
              </a:rPr>
              <a:t> patients</a:t>
            </a:r>
          </a:p>
          <a:p>
            <a:r>
              <a:rPr lang="en-US" dirty="0">
                <a:solidFill>
                  <a:srgbClr val="008000"/>
                </a:solidFill>
              </a:rPr>
              <a:t>20: 32 nurses/beds at time now 20: 20</a:t>
            </a:r>
          </a:p>
        </p:txBody>
      </p:sp>
    </p:spTree>
    <p:extLst>
      <p:ext uri="{BB962C8B-B14F-4D97-AF65-F5344CB8AC3E}">
        <p14:creationId xmlns:p14="http://schemas.microsoft.com/office/powerpoint/2010/main" val="13223322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PFD: Alcoholic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1a Lactic Acidosis 1b Cirrhosis 1c Chronic </a:t>
            </a:r>
            <a:r>
              <a:rPr lang="en-US" dirty="0" err="1"/>
              <a:t>Alc</a:t>
            </a:r>
            <a:r>
              <a:rPr lang="en-US" dirty="0"/>
              <a:t> abuse.</a:t>
            </a:r>
            <a:br>
              <a:rPr lang="en-US" dirty="0"/>
            </a:br>
            <a:r>
              <a:rPr lang="en-US" dirty="0"/>
              <a:t>Street sleeper in A&amp;E. Lethargic, BP 110/35. Waited for Dr.</a:t>
            </a:r>
            <a:br>
              <a:rPr lang="en-US" dirty="0"/>
            </a:br>
            <a:r>
              <a:rPr lang="en-US" dirty="0"/>
              <a:t>Found slumped T24, BS 0.9.</a:t>
            </a:r>
          </a:p>
          <a:p>
            <a:r>
              <a:rPr lang="en-US" dirty="0">
                <a:solidFill>
                  <a:srgbClr val="008000"/>
                </a:solidFill>
              </a:rPr>
              <a:t>Assess, observe, triage of </a:t>
            </a:r>
            <a:r>
              <a:rPr lang="en-US" dirty="0" err="1">
                <a:solidFill>
                  <a:srgbClr val="008000"/>
                </a:solidFill>
              </a:rPr>
              <a:t>confusional</a:t>
            </a:r>
            <a:r>
              <a:rPr lang="en-US" dirty="0">
                <a:solidFill>
                  <a:srgbClr val="008000"/>
                </a:solidFill>
              </a:rPr>
              <a:t> states</a:t>
            </a:r>
          </a:p>
          <a:p>
            <a:r>
              <a:rPr lang="en-US" dirty="0">
                <a:solidFill>
                  <a:srgbClr val="008000"/>
                </a:solidFill>
              </a:rPr>
              <a:t>Trust: Rapid assessment + transfer introduced, Sr </a:t>
            </a:r>
            <a:r>
              <a:rPr lang="en-US" dirty="0" err="1">
                <a:solidFill>
                  <a:srgbClr val="008000"/>
                </a:solidFill>
              </a:rPr>
              <a:t>Decis</a:t>
            </a:r>
            <a:r>
              <a:rPr lang="en-US" dirty="0">
                <a:solidFill>
                  <a:srgbClr val="008000"/>
                </a:solidFill>
              </a:rPr>
              <a:t> maker 1hr 13’ av time, urine test </a:t>
            </a:r>
            <a:r>
              <a:rPr lang="en-US" dirty="0" err="1">
                <a:solidFill>
                  <a:srgbClr val="008000"/>
                </a:solidFill>
              </a:rPr>
              <a:t>Alc</a:t>
            </a:r>
            <a:r>
              <a:rPr lang="en-US" dirty="0">
                <a:solidFill>
                  <a:srgbClr val="008000"/>
                </a:solidFill>
              </a:rPr>
              <a:t>, Mental Capacity training, Temp staff induction</a:t>
            </a:r>
          </a:p>
          <a:p>
            <a:r>
              <a:rPr lang="en-US" dirty="0" err="1">
                <a:solidFill>
                  <a:srgbClr val="008000"/>
                </a:solidFill>
              </a:rPr>
              <a:t>SoS</a:t>
            </a:r>
            <a:r>
              <a:rPr lang="en-US" dirty="0">
                <a:solidFill>
                  <a:srgbClr val="008000"/>
                </a:solidFill>
              </a:rPr>
              <a:t>: CQI skilling, time to treatment target, NICE, med education</a:t>
            </a:r>
          </a:p>
        </p:txBody>
      </p:sp>
    </p:spTree>
    <p:extLst>
      <p:ext uri="{BB962C8B-B14F-4D97-AF65-F5344CB8AC3E}">
        <p14:creationId xmlns:p14="http://schemas.microsoft.com/office/powerpoint/2010/main" val="17621161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PFD: Inhalation of food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Sex abuse alcoholic suicidal; seizure- discharge</a:t>
            </a:r>
          </a:p>
          <a:p>
            <a:r>
              <a:rPr lang="en-US" dirty="0"/>
              <a:t>1a Inhalation of food 1b </a:t>
            </a:r>
            <a:r>
              <a:rPr lang="en-US" dirty="0" err="1"/>
              <a:t>Alc</a:t>
            </a:r>
            <a:r>
              <a:rPr lang="en-US" dirty="0"/>
              <a:t> intoxication</a:t>
            </a:r>
          </a:p>
          <a:p>
            <a:r>
              <a:rPr lang="en-US" dirty="0">
                <a:solidFill>
                  <a:srgbClr val="008000"/>
                </a:solidFill>
              </a:rPr>
              <a:t>Shortage residential alcohol rehab </a:t>
            </a:r>
            <a:r>
              <a:rPr lang="en-US" dirty="0" err="1">
                <a:solidFill>
                  <a:srgbClr val="008000"/>
                </a:solidFill>
              </a:rPr>
              <a:t>centres</a:t>
            </a:r>
            <a:endParaRPr lang="en-US" dirty="0">
              <a:solidFill>
                <a:srgbClr val="008000"/>
              </a:solidFill>
            </a:endParaRPr>
          </a:p>
          <a:p>
            <a:r>
              <a:rPr lang="en-US" dirty="0">
                <a:solidFill>
                  <a:srgbClr val="008000"/>
                </a:solidFill>
              </a:rPr>
              <a:t>Trust: complex needs dual diagnosis, motivation must be high for admittance</a:t>
            </a:r>
          </a:p>
          <a:p>
            <a:r>
              <a:rPr lang="en-US" dirty="0">
                <a:solidFill>
                  <a:srgbClr val="008000"/>
                </a:solidFill>
              </a:rPr>
              <a:t>PCT: needs assessment alcoholics – service is adequate but will build more capacity</a:t>
            </a:r>
          </a:p>
        </p:txBody>
      </p:sp>
    </p:spTree>
    <p:extLst>
      <p:ext uri="{BB962C8B-B14F-4D97-AF65-F5344CB8AC3E}">
        <p14:creationId xmlns:p14="http://schemas.microsoft.com/office/powerpoint/2010/main" val="33224666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Housing for Borderline personality disorder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2273" y="1778001"/>
            <a:ext cx="10023676" cy="3967163"/>
          </a:xfrm>
        </p:spPr>
        <p:txBody>
          <a:bodyPr/>
          <a:lstStyle/>
          <a:p>
            <a:r>
              <a:rPr lang="en-US" dirty="0"/>
              <a:t>HIE post respiratory arrest, ? Subdural </a:t>
            </a:r>
            <a:r>
              <a:rPr lang="en-US" dirty="0" err="1"/>
              <a:t>haemorrhage</a:t>
            </a:r>
            <a:r>
              <a:rPr lang="en-US" dirty="0"/>
              <a:t> from head banging</a:t>
            </a:r>
          </a:p>
          <a:p>
            <a:r>
              <a:rPr lang="en-US" dirty="0"/>
              <a:t>S2 MHA chronic self harm, not psychotic</a:t>
            </a:r>
          </a:p>
          <a:p>
            <a:r>
              <a:rPr lang="en-US" dirty="0"/>
              <a:t>No suitable housing for BPD led to deliberate self harm</a:t>
            </a:r>
          </a:p>
          <a:p>
            <a:r>
              <a:rPr lang="en-US" dirty="0">
                <a:solidFill>
                  <a:srgbClr val="008000"/>
                </a:solidFill>
              </a:rPr>
              <a:t>Collaborate on pathways and consider pilot – Redesigned direct access hostel with psychologist for BPD</a:t>
            </a:r>
          </a:p>
          <a:p>
            <a:r>
              <a:rPr lang="en-US" dirty="0">
                <a:solidFill>
                  <a:srgbClr val="008000"/>
                </a:solidFill>
              </a:rPr>
              <a:t>Has interagency work borne fruit?</a:t>
            </a:r>
          </a:p>
          <a:p>
            <a:pPr marL="0" indent="0">
              <a:buNone/>
            </a:pPr>
            <a:endParaRPr lang="en-US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139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447609" y="-767013"/>
            <a:ext cx="5270500" cy="766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559779" y="-1250221"/>
            <a:ext cx="7072440" cy="91440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40693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Prevention of Community Suicide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23yM, sui attempts, Family concern risk known, suicidal ideation by rail/jump</a:t>
            </a:r>
          </a:p>
          <a:p>
            <a:r>
              <a:rPr lang="en-US" dirty="0"/>
              <a:t>A&amp;E CPN discharge. 10 </a:t>
            </a:r>
            <a:r>
              <a:rPr lang="en-US" dirty="0" err="1"/>
              <a:t>hrs</a:t>
            </a:r>
            <a:r>
              <a:rPr lang="en-US" dirty="0"/>
              <a:t> later on rail.</a:t>
            </a:r>
          </a:p>
          <a:p>
            <a:r>
              <a:rPr lang="en-US" dirty="0">
                <a:solidFill>
                  <a:srgbClr val="008000"/>
                </a:solidFill>
              </a:rPr>
              <a:t>Trust: Awareness bulletin,  new care pathway MH teams, </a:t>
            </a:r>
            <a:br>
              <a:rPr lang="en-US" dirty="0">
                <a:solidFill>
                  <a:srgbClr val="008000"/>
                </a:solidFill>
              </a:rPr>
            </a:br>
            <a:r>
              <a:rPr lang="en-US" dirty="0">
                <a:solidFill>
                  <a:srgbClr val="008000"/>
                </a:solidFill>
              </a:rPr>
              <a:t>Review Clin Risk Assessment policy</a:t>
            </a:r>
          </a:p>
          <a:p>
            <a:r>
              <a:rPr lang="en-US" dirty="0">
                <a:solidFill>
                  <a:srgbClr val="000000"/>
                </a:solidFill>
              </a:rPr>
              <a:t>39yM, homeless, paedo, sui ideation; discharged with no record risk assess or FU; jumps under train </a:t>
            </a:r>
          </a:p>
          <a:p>
            <a:r>
              <a:rPr lang="en-US" dirty="0">
                <a:solidFill>
                  <a:srgbClr val="008000"/>
                </a:solidFill>
              </a:rPr>
              <a:t>Staff awareness, FU contact numbers. 500K investment in homeless</a:t>
            </a:r>
          </a:p>
          <a:p>
            <a:endParaRPr lang="en-US" dirty="0">
              <a:solidFill>
                <a:srgbClr val="008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4835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Physical care MH patients -antipsychotics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6445" y="2002420"/>
            <a:ext cx="9873205" cy="4426956"/>
          </a:xfrm>
        </p:spPr>
        <p:txBody>
          <a:bodyPr>
            <a:normAutofit/>
          </a:bodyPr>
          <a:lstStyle/>
          <a:p>
            <a:r>
              <a:rPr lang="en-US" dirty="0"/>
              <a:t>1. </a:t>
            </a:r>
            <a:r>
              <a:rPr lang="en-US" sz="2000" dirty="0"/>
              <a:t>2014</a:t>
            </a:r>
            <a:r>
              <a:rPr lang="en-US" dirty="0"/>
              <a:t> DKA: </a:t>
            </a:r>
            <a:r>
              <a:rPr lang="en-US" dirty="0" err="1"/>
              <a:t>Gluc</a:t>
            </a:r>
            <a:r>
              <a:rPr lang="en-US" dirty="0"/>
              <a:t> not tested 1 yr.</a:t>
            </a:r>
            <a:br>
              <a:rPr lang="en-US" dirty="0"/>
            </a:br>
            <a:r>
              <a:rPr lang="en-US" dirty="0"/>
              <a:t> </a:t>
            </a:r>
            <a:r>
              <a:rPr lang="en-US" dirty="0">
                <a:solidFill>
                  <a:srgbClr val="008000"/>
                </a:solidFill>
              </a:rPr>
              <a:t>Clinics review/ new standards set</a:t>
            </a:r>
            <a:endParaRPr lang="en-US" dirty="0"/>
          </a:p>
          <a:p>
            <a:r>
              <a:rPr lang="en-US" dirty="0"/>
              <a:t>2. </a:t>
            </a:r>
            <a:r>
              <a:rPr lang="en-US" sz="2000" dirty="0"/>
              <a:t>2014</a:t>
            </a:r>
            <a:r>
              <a:rPr lang="en-US" dirty="0"/>
              <a:t> Cardiac </a:t>
            </a:r>
            <a:r>
              <a:rPr lang="en-US" dirty="0" err="1"/>
              <a:t>arryhthmia</a:t>
            </a:r>
            <a:br>
              <a:rPr lang="en-US" dirty="0"/>
            </a:br>
            <a:r>
              <a:rPr lang="en-US" dirty="0"/>
              <a:t> </a:t>
            </a:r>
            <a:r>
              <a:rPr lang="en-US" dirty="0">
                <a:solidFill>
                  <a:srgbClr val="008000"/>
                </a:solidFill>
              </a:rPr>
              <a:t>Need in-reach DVs by physicians</a:t>
            </a:r>
          </a:p>
          <a:p>
            <a:r>
              <a:rPr lang="en-US" dirty="0"/>
              <a:t>3. </a:t>
            </a:r>
            <a:r>
              <a:rPr lang="en-US" sz="2000" dirty="0"/>
              <a:t>2015</a:t>
            </a:r>
            <a:r>
              <a:rPr lang="en-US" dirty="0"/>
              <a:t> HONK D: Decomposed 1/12 after discharge. Neglect.</a:t>
            </a:r>
            <a:br>
              <a:rPr lang="en-US" dirty="0"/>
            </a:br>
            <a:r>
              <a:rPr lang="en-US" dirty="0">
                <a:solidFill>
                  <a:srgbClr val="008000"/>
                </a:solidFill>
              </a:rPr>
              <a:t>GP reg, community review, audit, </a:t>
            </a:r>
            <a:r>
              <a:rPr lang="en-US" dirty="0" err="1">
                <a:solidFill>
                  <a:srgbClr val="008000"/>
                </a:solidFill>
              </a:rPr>
              <a:t>spvsn</a:t>
            </a:r>
            <a:r>
              <a:rPr lang="en-US" dirty="0">
                <a:solidFill>
                  <a:srgbClr val="008000"/>
                </a:solidFill>
              </a:rPr>
              <a:t>,   Physical HC lead, commissioners, D liaison</a:t>
            </a:r>
          </a:p>
          <a:p>
            <a:r>
              <a:rPr lang="en-US" dirty="0"/>
              <a:t>4. HONK Olanzapine. BS 57 no insulin/fluids. 2hrs transfer A&amp;E </a:t>
            </a:r>
            <a:r>
              <a:rPr lang="en-US" dirty="0">
                <a:solidFill>
                  <a:schemeClr val="accent6"/>
                </a:solidFill>
              </a:rPr>
              <a:t>P</a:t>
            </a:r>
            <a:r>
              <a:rPr lang="en-US" dirty="0">
                <a:solidFill>
                  <a:srgbClr val="008000"/>
                </a:solidFill>
              </a:rPr>
              <a:t>hysician attend MH (impossible). MEWs, new protocol; </a:t>
            </a:r>
            <a:br>
              <a:rPr lang="en-US" dirty="0">
                <a:solidFill>
                  <a:srgbClr val="008000"/>
                </a:solidFill>
              </a:rPr>
            </a:br>
            <a:r>
              <a:rPr lang="en-US" dirty="0">
                <a:solidFill>
                  <a:srgbClr val="008000"/>
                </a:solidFill>
              </a:rPr>
              <a:t>London /NCEPOD work; Need more gen nursing in RMN course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0869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PFD: Asthma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44 </a:t>
            </a:r>
            <a:r>
              <a:rPr lang="en-US" dirty="0" err="1"/>
              <a:t>yr</a:t>
            </a:r>
            <a:r>
              <a:rPr lang="en-US" dirty="0"/>
              <a:t> 1a RDS 1b LRTI 1c Sleep </a:t>
            </a:r>
            <a:r>
              <a:rPr lang="en-US" dirty="0" err="1"/>
              <a:t>apnoea</a:t>
            </a:r>
            <a:r>
              <a:rPr lang="en-US" dirty="0"/>
              <a:t>, asthma</a:t>
            </a:r>
          </a:p>
          <a:p>
            <a:r>
              <a:rPr lang="en-US" dirty="0"/>
              <a:t>Post dent op </a:t>
            </a:r>
            <a:r>
              <a:rPr lang="en-US" dirty="0" err="1"/>
              <a:t>tachypnoea</a:t>
            </a:r>
            <a:r>
              <a:rPr lang="en-US" dirty="0"/>
              <a:t> </a:t>
            </a:r>
            <a:r>
              <a:rPr lang="en-US" sz="3600" i="1" dirty="0"/>
              <a:t>R </a:t>
            </a:r>
            <a:r>
              <a:rPr lang="en-US" dirty="0"/>
              <a:t>Diazepam ‘anxiety’</a:t>
            </a:r>
          </a:p>
          <a:p>
            <a:r>
              <a:rPr lang="en-US" dirty="0"/>
              <a:t>Vital </a:t>
            </a:r>
            <a:r>
              <a:rPr lang="en-US" dirty="0" err="1"/>
              <a:t>obs</a:t>
            </a:r>
            <a:r>
              <a:rPr lang="en-US" dirty="0"/>
              <a:t> not recorded, only 1 PEFR in GP records</a:t>
            </a:r>
          </a:p>
          <a:p>
            <a:r>
              <a:rPr lang="en-US" dirty="0">
                <a:solidFill>
                  <a:srgbClr val="008000"/>
                </a:solidFill>
              </a:rPr>
              <a:t>GP: clinical changes, practice meeting, prescribing and CDM system changes</a:t>
            </a:r>
          </a:p>
          <a:p>
            <a:r>
              <a:rPr lang="en-US" dirty="0">
                <a:solidFill>
                  <a:srgbClr val="008000"/>
                </a:solidFill>
              </a:rPr>
              <a:t>NHS E investigate: limited </a:t>
            </a:r>
            <a:r>
              <a:rPr lang="en-US" dirty="0" err="1">
                <a:solidFill>
                  <a:srgbClr val="008000"/>
                </a:solidFill>
              </a:rPr>
              <a:t>applicatn</a:t>
            </a:r>
            <a:r>
              <a:rPr lang="en-US" dirty="0">
                <a:solidFill>
                  <a:srgbClr val="008000"/>
                </a:solidFill>
              </a:rPr>
              <a:t>/reflection, medical records review; MDU: now bought equipment, awareness and real change</a:t>
            </a:r>
          </a:p>
        </p:txBody>
      </p:sp>
    </p:spTree>
    <p:extLst>
      <p:ext uri="{BB962C8B-B14F-4D97-AF65-F5344CB8AC3E}">
        <p14:creationId xmlns:p14="http://schemas.microsoft.com/office/powerpoint/2010/main" val="13442122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63AA7-36F4-8047-A801-821ACA2B8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Subjects of PFD Reports LIS 2020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57A3FA-DCFF-C845-B876-32341FEB27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Need for systematic system of measuring </a:t>
            </a:r>
            <a:r>
              <a:rPr lang="en-US" dirty="0" err="1">
                <a:solidFill>
                  <a:schemeClr val="accent6"/>
                </a:solidFill>
              </a:rPr>
              <a:t>wt</a:t>
            </a:r>
            <a:r>
              <a:rPr lang="en-US" dirty="0">
                <a:solidFill>
                  <a:schemeClr val="accent6"/>
                </a:solidFill>
              </a:rPr>
              <a:t> in hospital; Individual Dr appraisal - not recognizing GI bleed and Hb drop was acute risk</a:t>
            </a:r>
          </a:p>
          <a:p>
            <a:r>
              <a:rPr lang="en-US" dirty="0">
                <a:solidFill>
                  <a:schemeClr val="accent6"/>
                </a:solidFill>
              </a:rPr>
              <a:t>Police links with NHS MH teams when facing suicide risk</a:t>
            </a:r>
          </a:p>
          <a:p>
            <a:r>
              <a:rPr lang="en-US" dirty="0">
                <a:solidFill>
                  <a:schemeClr val="accent6"/>
                </a:solidFill>
              </a:rPr>
              <a:t>Ensuring GP informed of acute deterioration in disabled child medicated with antibiotics from hospital by parents</a:t>
            </a:r>
          </a:p>
          <a:p>
            <a:r>
              <a:rPr lang="en-US" dirty="0">
                <a:solidFill>
                  <a:schemeClr val="accent6"/>
                </a:solidFill>
              </a:rPr>
              <a:t>Failure to contact NOK in MHA assessment; dismissal of GP concerns of psychosis; Inadequate RCA process by Trust</a:t>
            </a:r>
          </a:p>
          <a:p>
            <a:r>
              <a:rPr lang="en-US" dirty="0">
                <a:solidFill>
                  <a:schemeClr val="accent6"/>
                </a:solidFill>
              </a:rPr>
              <a:t>Need for national register of food allergy deaths;</a:t>
            </a:r>
            <a:br>
              <a:rPr lang="en-US" dirty="0">
                <a:solidFill>
                  <a:schemeClr val="accent6"/>
                </a:solidFill>
              </a:rPr>
            </a:br>
            <a:r>
              <a:rPr lang="en-US" dirty="0">
                <a:solidFill>
                  <a:schemeClr val="accent6"/>
                </a:solidFill>
              </a:rPr>
              <a:t>Availability of auto-injector devices</a:t>
            </a:r>
          </a:p>
        </p:txBody>
      </p:sp>
    </p:spTree>
    <p:extLst>
      <p:ext uri="{BB962C8B-B14F-4D97-AF65-F5344CB8AC3E}">
        <p14:creationId xmlns:p14="http://schemas.microsoft.com/office/powerpoint/2010/main" val="32853236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63AA7-36F4-8047-A801-821ACA2B8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Subjects of PFD Reports LIS 2021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57A3FA-DCFF-C845-B876-32341FEB27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accent6"/>
                </a:solidFill>
              </a:rPr>
              <a:t>Prison sui 34y: Immediate needs form not completed. New system checks.</a:t>
            </a:r>
          </a:p>
          <a:p>
            <a:r>
              <a:rPr lang="en-US" dirty="0">
                <a:solidFill>
                  <a:schemeClr val="accent6"/>
                </a:solidFill>
              </a:rPr>
              <a:t>Prison suspension 30y: ACCT closure, HC participation. National review.</a:t>
            </a:r>
          </a:p>
          <a:p>
            <a:r>
              <a:rPr lang="en-US" dirty="0">
                <a:solidFill>
                  <a:schemeClr val="accent6"/>
                </a:solidFill>
              </a:rPr>
              <a:t>35y ABD police restraint. Lack engagement paramedic. MPS scenario training; LAS senior assignment, digital support. Separate refer back IOPC.</a:t>
            </a:r>
          </a:p>
          <a:p>
            <a:r>
              <a:rPr lang="en-US" dirty="0">
                <a:solidFill>
                  <a:schemeClr val="accent6"/>
                </a:solidFill>
              </a:rPr>
              <a:t>63y drunk left in bus bay. Failures in risk assessment. First aid training for police in assessing breathing and consciousness</a:t>
            </a:r>
          </a:p>
          <a:p>
            <a:r>
              <a:rPr lang="en-US" dirty="0">
                <a:solidFill>
                  <a:schemeClr val="accent6"/>
                </a:solidFill>
              </a:rPr>
              <a:t>Non escalation post-op deterioration 59y with sepsis. Clinical review.</a:t>
            </a:r>
          </a:p>
          <a:p>
            <a:r>
              <a:rPr lang="en-US" dirty="0">
                <a:solidFill>
                  <a:schemeClr val="accent6"/>
                </a:solidFill>
              </a:rPr>
              <a:t>Delay in antibiotics for septic shock in 72y. Review of practices in Trust.</a:t>
            </a:r>
          </a:p>
          <a:p>
            <a:r>
              <a:rPr lang="en-US" dirty="0">
                <a:solidFill>
                  <a:schemeClr val="accent6"/>
                </a:solidFill>
              </a:rPr>
              <a:t>33y domestic murder. Fail info share and intervention coercive behaviour. Police review MASH processes. DWP review CMS support.</a:t>
            </a:r>
          </a:p>
          <a:p>
            <a:r>
              <a:rPr lang="en-US" dirty="0">
                <a:solidFill>
                  <a:schemeClr val="accent6"/>
                </a:solidFill>
              </a:rPr>
              <a:t>17y DV. MPS workload CSUs. </a:t>
            </a:r>
            <a:r>
              <a:rPr lang="en-US" dirty="0" err="1">
                <a:solidFill>
                  <a:schemeClr val="accent6"/>
                </a:solidFill>
              </a:rPr>
              <a:t>Vio</a:t>
            </a:r>
            <a:r>
              <a:rPr lang="en-US" dirty="0">
                <a:solidFill>
                  <a:schemeClr val="accent6"/>
                </a:solidFill>
              </a:rPr>
              <a:t> v F strategy. Public Protection Review</a:t>
            </a:r>
          </a:p>
          <a:p>
            <a:endParaRPr 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414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17147-FA63-5D4A-8970-B8B12241D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Kissi</a:t>
            </a:r>
            <a:r>
              <a:rPr lang="en-US" dirty="0"/>
              <a:t>-Debra 2021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8CD8B-8B9E-8943-807B-874E6714A6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2400" dirty="0"/>
              <a:t>9 </a:t>
            </a:r>
            <a:r>
              <a:rPr lang="en-GB" sz="2400" dirty="0" err="1"/>
              <a:t>yr</a:t>
            </a:r>
            <a:r>
              <a:rPr lang="en-GB" sz="2400" dirty="0"/>
              <a:t> </a:t>
            </a:r>
            <a:r>
              <a:rPr lang="en-GB" sz="2400" dirty="0">
                <a:effectLst/>
              </a:rPr>
              <a:t>severe</a:t>
            </a:r>
            <a:r>
              <a:rPr lang="en-GB" sz="2400" dirty="0"/>
              <a:t> </a:t>
            </a:r>
            <a:r>
              <a:rPr lang="en-GB" sz="2400" dirty="0">
                <a:effectLst/>
              </a:rPr>
              <a:t>asthma;  episodes of arrest and frequent emergency admissions:</a:t>
            </a:r>
            <a:br>
              <a:rPr lang="en-GB" sz="2400" dirty="0">
                <a:effectLst/>
              </a:rPr>
            </a:br>
            <a:r>
              <a:rPr lang="en-GB" sz="2400" dirty="0"/>
              <a:t>1a) Acute respiratory failure 1b) Severe asthma 1c) Air pollution exposure </a:t>
            </a:r>
            <a:endParaRPr lang="en-GB" sz="2400" dirty="0">
              <a:effectLst/>
            </a:endParaRPr>
          </a:p>
          <a:p>
            <a:r>
              <a:rPr lang="en-US" altLang="en-US" sz="24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ailure to reduce the NO2 to within EU domestic law limits; possibly contributed to her death from exposure to traffic 2010-13 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Thousands of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premature avoidabl</a:t>
            </a:r>
            <a:r>
              <a:rPr lang="en-US" altLang="en-US" sz="24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deaths every year in the UK.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2400" dirty="0">
                <a:solidFill>
                  <a:schemeClr val="accent6"/>
                </a:solidFill>
                <a:ea typeface="Calibri" panose="020F0502020204030204" pitchFamily="34" charset="0"/>
                <a:cs typeface="Arial" panose="020B0604020202020204" pitchFamily="34" charset="0"/>
              </a:rPr>
              <a:t>National limits for Particulate Matter are set far higher than the WHO guidelines.                          </a:t>
            </a:r>
            <a:r>
              <a:rPr lang="en-GB" sz="2400" i="1" dirty="0">
                <a:solidFill>
                  <a:schemeClr val="accent6"/>
                </a:solidFill>
                <a:cs typeface="Arial" panose="020B0604020202020204" pitchFamily="34" charset="0"/>
              </a:rPr>
              <a:t>Defra, DoT and DHSC </a:t>
            </a:r>
            <a:endParaRPr lang="en-US" altLang="en-US" sz="2400" i="1" dirty="0">
              <a:solidFill>
                <a:schemeClr val="accent6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2400" dirty="0">
                <a:solidFill>
                  <a:schemeClr val="accent6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Low public awareness of sources of information about pollution. More air quality sensors.  </a:t>
            </a:r>
            <a:r>
              <a:rPr lang="en-GB" sz="2400" i="1" dirty="0">
                <a:solidFill>
                  <a:schemeClr val="accent6"/>
                </a:solidFill>
                <a:cs typeface="Arial" panose="020B0604020202020204" pitchFamily="34" charset="0"/>
              </a:rPr>
              <a:t>Defra, DoT, DHSC Mayor, LBL</a:t>
            </a:r>
          </a:p>
          <a:p>
            <a:pPr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2400" dirty="0">
                <a:solidFill>
                  <a:schemeClr val="accent6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Adverse effects of air pollution poor communication to patients and </a:t>
            </a:r>
            <a:r>
              <a:rPr lang="en-US" altLang="en-US" sz="2400" dirty="0" err="1">
                <a:solidFill>
                  <a:schemeClr val="accent6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carers</a:t>
            </a:r>
            <a:r>
              <a:rPr lang="en-US" altLang="en-US" sz="2400" dirty="0">
                <a:solidFill>
                  <a:schemeClr val="accent6"/>
                </a:solidFill>
                <a:ea typeface="Calibri" panose="020F0502020204030204" pitchFamily="34" charset="0"/>
                <a:cs typeface="Arial" panose="020B0604020202020204" pitchFamily="34" charset="0"/>
              </a:rPr>
              <a:t>.           </a:t>
            </a:r>
            <a:r>
              <a:rPr lang="en-US" altLang="en-US" sz="2400" i="1" dirty="0">
                <a:solidFill>
                  <a:schemeClr val="accent6"/>
                </a:solidFill>
                <a:ea typeface="Calibri" panose="020F0502020204030204" pitchFamily="34" charset="0"/>
                <a:cs typeface="Arial" panose="020B0604020202020204" pitchFamily="34" charset="0"/>
              </a:rPr>
              <a:t>GMC HEC NMC; Royal Colleges, NICE, BTS</a:t>
            </a:r>
            <a:endParaRPr lang="en-US" altLang="en-US" sz="2400" dirty="0">
              <a:solidFill>
                <a:schemeClr val="accent6"/>
              </a:solidFill>
              <a:cs typeface="Arial" panose="020B0604020202020204" pitchFamily="34" charset="0"/>
            </a:endParaRPr>
          </a:p>
          <a:p>
            <a:endParaRPr lang="en-GB" sz="2400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156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Preventing Future Deaths in E&amp;W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E&amp;W coroners obligation to report but cannot report unless statutory criteria met</a:t>
            </a:r>
          </a:p>
          <a:p>
            <a:r>
              <a:rPr lang="en-US" dirty="0"/>
              <a:t>Addressees must respond - and shared</a:t>
            </a:r>
          </a:p>
          <a:p>
            <a:r>
              <a:rPr lang="en-US" dirty="0" err="1"/>
              <a:t>Targetted</a:t>
            </a:r>
            <a:r>
              <a:rPr lang="en-US" dirty="0"/>
              <a:t> reports in E&amp;W have beneficial effects especially when augmenting other initiatives</a:t>
            </a:r>
          </a:p>
          <a:p>
            <a:r>
              <a:rPr lang="en-US" dirty="0"/>
              <a:t>No enforcement nor brought before Assembly but high media profile facilitates change</a:t>
            </a:r>
          </a:p>
          <a:p>
            <a:r>
              <a:rPr lang="en-US" dirty="0"/>
              <a:t>No follow up or or analysis of trends</a:t>
            </a:r>
          </a:p>
          <a:p>
            <a:r>
              <a:rPr lang="en-US" dirty="0"/>
              <a:t>Families hugely appreciative especially in NHS</a:t>
            </a:r>
          </a:p>
        </p:txBody>
      </p:sp>
    </p:spTree>
    <p:extLst>
      <p:ext uri="{BB962C8B-B14F-4D97-AF65-F5344CB8AC3E}">
        <p14:creationId xmlns:p14="http://schemas.microsoft.com/office/powerpoint/2010/main" val="29315118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Preventing Future Deaths in Australia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43088"/>
            <a:ext cx="9372600" cy="4298951"/>
          </a:xfrm>
        </p:spPr>
        <p:txBody>
          <a:bodyPr>
            <a:normAutofit/>
          </a:bodyPr>
          <a:lstStyle/>
          <a:p>
            <a:r>
              <a:rPr lang="en-US" dirty="0"/>
              <a:t>Do not need unnatural or unknown death to - May open inquest if public interest PFD </a:t>
            </a:r>
            <a:r>
              <a:rPr lang="en-US" sz="1800" i="1" dirty="0"/>
              <a:t>(s28)</a:t>
            </a:r>
          </a:p>
          <a:p>
            <a:r>
              <a:rPr lang="en-US" dirty="0"/>
              <a:t>Coroner </a:t>
            </a:r>
            <a:r>
              <a:rPr lang="en-US" i="1" dirty="0"/>
              <a:t>may</a:t>
            </a:r>
            <a:r>
              <a:rPr lang="en-US" dirty="0"/>
              <a:t> make recommendations about public health, safety, admin justice </a:t>
            </a:r>
            <a:r>
              <a:rPr lang="en-US" sz="1800" i="1" dirty="0"/>
              <a:t>(Cor Acts: Vic s72, Q s46 SA s25, Tas s30)</a:t>
            </a:r>
          </a:p>
          <a:p>
            <a:r>
              <a:rPr lang="en-US" dirty="0"/>
              <a:t>C </a:t>
            </a:r>
            <a:r>
              <a:rPr lang="en-US" i="1" dirty="0"/>
              <a:t>must</a:t>
            </a:r>
            <a:r>
              <a:rPr lang="en-US" dirty="0"/>
              <a:t> state if public safety </a:t>
            </a:r>
            <a:r>
              <a:rPr lang="en-US" dirty="0" err="1"/>
              <a:t>etc</a:t>
            </a:r>
            <a:r>
              <a:rPr lang="en-US" dirty="0"/>
              <a:t> </a:t>
            </a:r>
            <a:r>
              <a:rPr lang="en-US" sz="1800" i="1" dirty="0"/>
              <a:t>(ACT s52)</a:t>
            </a:r>
          </a:p>
          <a:p>
            <a:r>
              <a:rPr lang="en-US" dirty="0"/>
              <a:t>W and NSW Recommendations can become statutory</a:t>
            </a:r>
          </a:p>
          <a:p>
            <a:r>
              <a:rPr lang="en-US" dirty="0"/>
              <a:t>Actions if report to AG, goes to Assemblies</a:t>
            </a:r>
            <a:br>
              <a:rPr lang="en-US" dirty="0"/>
            </a:br>
            <a:r>
              <a:rPr lang="en-US" sz="1800" i="1" dirty="0"/>
              <a:t>(SA s25, ACT s57 (in fire “may”; in disaster “must”)</a:t>
            </a:r>
          </a:p>
          <a:p>
            <a:r>
              <a:rPr lang="en-US" i="1" dirty="0"/>
              <a:t>My view: </a:t>
            </a:r>
            <a:r>
              <a:rPr lang="en-US" dirty="0"/>
              <a:t>lack of academic study what is effective in PFD</a:t>
            </a:r>
          </a:p>
        </p:txBody>
      </p:sp>
    </p:spTree>
    <p:extLst>
      <p:ext uri="{BB962C8B-B14F-4D97-AF65-F5344CB8AC3E}">
        <p14:creationId xmlns:p14="http://schemas.microsoft.com/office/powerpoint/2010/main" val="15749176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3BDB2-9076-C44A-87AB-EA0074E9F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Justice Select Committee Report 2021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9EA04-AEA7-674B-8C99-BE6927B24F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Recommendations to </a:t>
            </a:r>
            <a:r>
              <a:rPr lang="en-US" dirty="0" err="1"/>
              <a:t>MoJ</a:t>
            </a:r>
            <a:r>
              <a:rPr lang="en-US" dirty="0"/>
              <a:t> June 2021. </a:t>
            </a:r>
          </a:p>
          <a:p>
            <a:r>
              <a:rPr lang="en-US" dirty="0"/>
              <a:t>Govt: HC can amend Record, remote inquests, written inquests.</a:t>
            </a:r>
            <a:br>
              <a:rPr lang="en-US" dirty="0"/>
            </a:br>
            <a:r>
              <a:rPr lang="en-US" dirty="0"/>
              <a:t>Rejected: National Coroners Service, rights to Legal aid for families, fee increase for autopsy pathologists</a:t>
            </a:r>
            <a:br>
              <a:rPr lang="en-US" dirty="0"/>
            </a:br>
            <a:r>
              <a:rPr lang="en-US" dirty="0"/>
              <a:t>Defer: independent office/inspectorate, Charter of Rights, Appeals, PFD </a:t>
            </a:r>
          </a:p>
          <a:p>
            <a:r>
              <a:rPr lang="en-US" dirty="0"/>
              <a:t>Re PFD reports:</a:t>
            </a:r>
          </a:p>
          <a:p>
            <a:pPr lvl="1"/>
            <a:r>
              <a:rPr lang="en-US" dirty="0"/>
              <a:t> </a:t>
            </a:r>
            <a:r>
              <a:rPr lang="en-GB" i="1" dirty="0"/>
              <a:t>provide funds for information about the risks to public safety from inquests being freely available and accessible online</a:t>
            </a:r>
          </a:p>
          <a:p>
            <a:pPr lvl="1"/>
            <a:r>
              <a:rPr lang="en-GB" i="1" dirty="0"/>
              <a:t>set up an independent office to report on emerging issues raised by coroners; and liaise with regulators, </a:t>
            </a:r>
            <a:r>
              <a:rPr lang="en-GB" i="1" dirty="0" err="1"/>
              <a:t>eg</a:t>
            </a:r>
            <a:r>
              <a:rPr lang="en-GB" i="1" dirty="0"/>
              <a:t> HSE CQC Air and Rail safety bodies, to follow up on actions promised to coroners and to report publicly where insufficient action.</a:t>
            </a:r>
            <a:r>
              <a:rPr lang="en-GB" dirty="0"/>
              <a:t>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8485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50BC1-9A63-275E-3C06-E993D93AD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D385C7-BA7B-33DA-8796-1D68303F93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Medical Examiners huge help in certification and advice to coroner, reducing unnecessary notifications to coroner.</a:t>
            </a:r>
          </a:p>
          <a:p>
            <a:r>
              <a:rPr lang="en-US" dirty="0"/>
              <a:t>Variation in coroner practice in investigation post operative complications reflects lack of clarity in law. Family submissions key</a:t>
            </a:r>
          </a:p>
          <a:p>
            <a:r>
              <a:rPr lang="en-US" dirty="0"/>
              <a:t>Clinicians being criticized have same rights as IPs as family</a:t>
            </a:r>
          </a:p>
          <a:p>
            <a:r>
              <a:rPr lang="en-US" dirty="0"/>
              <a:t>High level of credibility and reliance on evidence of clinical witnesses. Should answer questions as to events and reasons for decisions, but inquest should be non adversarial. Anonymous Record, ‘neglect” v rare.</a:t>
            </a:r>
          </a:p>
          <a:p>
            <a:r>
              <a:rPr lang="en-US" dirty="0"/>
              <a:t>Investigations/ inquests give closure to families and opportunity for prevention future death reports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947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>
                <a:latin typeface="Tahoma" charset="0"/>
              </a:rPr>
              <a:t>Medical Cause of Death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981201"/>
            <a:ext cx="8229600" cy="4144963"/>
          </a:xfrm>
        </p:spPr>
        <p:txBody>
          <a:bodyPr>
            <a:normAutofit/>
          </a:bodyPr>
          <a:lstStyle/>
          <a:p>
            <a:r>
              <a:rPr lang="en-GB" dirty="0"/>
              <a:t>Dr should state MCD </a:t>
            </a:r>
            <a:r>
              <a:rPr lang="en-US" sz="1400" dirty="0"/>
              <a:t>(BDRA 1953) </a:t>
            </a:r>
            <a:r>
              <a:rPr lang="en-GB" dirty="0"/>
              <a:t>whether or not going to coroner/pathologist, mentioning contributory causes</a:t>
            </a:r>
          </a:p>
          <a:p>
            <a:pPr eaLnBrk="1" hangingPunct="1"/>
            <a:r>
              <a:rPr lang="en-GB" dirty="0"/>
              <a:t>1c</a:t>
            </a:r>
            <a:r>
              <a:rPr lang="en-GB" i="1" dirty="0"/>
              <a:t> underlying </a:t>
            </a:r>
            <a:r>
              <a:rPr lang="en-GB" dirty="0"/>
              <a:t>caused 1b caused </a:t>
            </a:r>
            <a:r>
              <a:rPr lang="en-GB" i="1" dirty="0"/>
              <a:t>immediate</a:t>
            </a:r>
            <a:r>
              <a:rPr lang="en-GB" dirty="0"/>
              <a:t> cause 1a</a:t>
            </a:r>
            <a:br>
              <a:rPr lang="en-GB" dirty="0"/>
            </a:br>
            <a:r>
              <a:rPr lang="en-GB" dirty="0"/>
              <a:t>Antecedent cause needed: “Aspiration” insufficient</a:t>
            </a:r>
          </a:p>
          <a:p>
            <a:pPr eaLnBrk="1" hangingPunct="1"/>
            <a:r>
              <a:rPr lang="en-GB" dirty="0"/>
              <a:t>Entries in II contribute to death, on balance of probability, but do not (directly) relate to disease in 1</a:t>
            </a:r>
          </a:p>
          <a:p>
            <a:pPr eaLnBrk="1" hangingPunct="1"/>
            <a:r>
              <a:rPr lang="en-GB" dirty="0"/>
              <a:t>To best of knowledge and belief: </a:t>
            </a:r>
            <a:r>
              <a:rPr lang="en-GB" i="1" dirty="0"/>
              <a:t>lower than probable</a:t>
            </a:r>
          </a:p>
          <a:p>
            <a:pPr eaLnBrk="1" hangingPunct="1"/>
            <a:r>
              <a:rPr lang="en-GB" dirty="0"/>
              <a:t>Seek advice of Medical Examiner*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B8A40D-408E-0D47-AB39-60B132285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73570" y="6356351"/>
            <a:ext cx="7303476" cy="365125"/>
          </a:xfrm>
        </p:spPr>
        <p:txBody>
          <a:bodyPr/>
          <a:lstStyle/>
          <a:p>
            <a:r>
              <a:rPr lang="en-US" dirty="0"/>
              <a:t>* Requirement to take reasonable steps to determine MCD:  No. 38 Guidance for RMPs on Notification Regs 2019</a:t>
            </a:r>
          </a:p>
        </p:txBody>
      </p:sp>
    </p:spTree>
    <p:extLst>
      <p:ext uri="{BB962C8B-B14F-4D97-AF65-F5344CB8AC3E}">
        <p14:creationId xmlns:p14="http://schemas.microsoft.com/office/powerpoint/2010/main" val="2483536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4652A-C0AF-AE44-A1F1-8320FE1FA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Source of Referrals to Coroner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730803-4DC3-E74B-A57D-C8C4B8736E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Hospital Doctors - apply death Notification regulations advised by MEs</a:t>
            </a:r>
          </a:p>
          <a:p>
            <a:r>
              <a:rPr lang="en-US" dirty="0"/>
              <a:t>Police refer deaths in community, mostly unknown cause, declaration as to non suspicious</a:t>
            </a:r>
          </a:p>
          <a:p>
            <a:pPr marL="0" indent="0">
              <a:buNone/>
            </a:pPr>
            <a:r>
              <a:rPr lang="en-US" i="1" dirty="0"/>
              <a:t>A small number from other sources </a:t>
            </a:r>
            <a:r>
              <a:rPr lang="en-US" dirty="0"/>
              <a:t>-</a:t>
            </a:r>
          </a:p>
          <a:p>
            <a:r>
              <a:rPr lang="en-US" dirty="0"/>
              <a:t>Registrars, Hospices, GPs, or members of public</a:t>
            </a:r>
          </a:p>
          <a:p>
            <a:r>
              <a:rPr lang="en-US" dirty="0"/>
              <a:t>Transfers from other coroners</a:t>
            </a:r>
          </a:p>
          <a:p>
            <a:r>
              <a:rPr lang="en-US" dirty="0"/>
              <a:t>Directions from Chief Coroner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542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A2589-B355-654F-BB8E-2545802B3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Notification of Death Regulations 2019*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1F8703-C192-2042-8A25-D0230DDB8B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Exposure/ contact with toxic substance – acute not chronic but all industrial. Implications of </a:t>
            </a:r>
            <a:r>
              <a:rPr lang="en-US" i="1" u="sng" dirty="0" err="1"/>
              <a:t>Kissi</a:t>
            </a:r>
            <a:r>
              <a:rPr lang="en-US" i="1" u="sng" dirty="0"/>
              <a:t>-Debra?</a:t>
            </a:r>
            <a:endParaRPr lang="en-US" u="sng" dirty="0"/>
          </a:p>
          <a:p>
            <a:r>
              <a:rPr lang="en-US" dirty="0"/>
              <a:t>Use medicinal product, psychoactive substance</a:t>
            </a:r>
          </a:p>
          <a:p>
            <a:r>
              <a:rPr lang="en-US" dirty="0"/>
              <a:t>Violence, trauma, injury, self harm </a:t>
            </a:r>
            <a:r>
              <a:rPr lang="en-US" sz="2400" dirty="0"/>
              <a:t>– any time </a:t>
            </a:r>
            <a:r>
              <a:rPr lang="en-US" sz="2400" dirty="0" err="1"/>
              <a:t>eg</a:t>
            </a:r>
            <a:r>
              <a:rPr lang="en-US" sz="2400" dirty="0"/>
              <a:t> old RTA</a:t>
            </a:r>
          </a:p>
          <a:p>
            <a:r>
              <a:rPr lang="en-US" dirty="0"/>
              <a:t>Neglect/ self neglect (lack of care ? contributed)</a:t>
            </a:r>
          </a:p>
          <a:p>
            <a:r>
              <a:rPr lang="en-US" dirty="0"/>
              <a:t>Unexpected, mistake, procedure ? contributed</a:t>
            </a:r>
          </a:p>
          <a:p>
            <a:r>
              <a:rPr lang="en-US" dirty="0"/>
              <a:t>Otherwise unnatural (not entirely from disease)</a:t>
            </a:r>
          </a:p>
          <a:p>
            <a:r>
              <a:rPr lang="en-US" dirty="0"/>
              <a:t>In State Detention – under mental health section</a:t>
            </a:r>
          </a:p>
          <a:p>
            <a:r>
              <a:rPr lang="en-US" dirty="0"/>
              <a:t>MCD not known, after consultation (not with coroner)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8037C1-3120-394B-AAE9-5F0B520EE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4554" y="6356351"/>
            <a:ext cx="5662246" cy="365125"/>
          </a:xfrm>
        </p:spPr>
        <p:txBody>
          <a:bodyPr/>
          <a:lstStyle/>
          <a:p>
            <a:r>
              <a:rPr lang="en-US" dirty="0"/>
              <a:t>*Where reasonable cause to suspect that death is due to or contributed by, more than minimally, trivially or negligibly</a:t>
            </a:r>
          </a:p>
        </p:txBody>
      </p:sp>
    </p:spTree>
    <p:extLst>
      <p:ext uri="{BB962C8B-B14F-4D97-AF65-F5344CB8AC3E}">
        <p14:creationId xmlns:p14="http://schemas.microsoft.com/office/powerpoint/2010/main" val="387527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Investigatory duty of Coroner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US" dirty="0"/>
              <a:t>Coroners and Justice Act 2009 (CJA) </a:t>
            </a:r>
          </a:p>
          <a:p>
            <a:pPr marL="0" indent="0">
              <a:buNone/>
            </a:pPr>
            <a:endParaRPr lang="en-US" i="1" dirty="0"/>
          </a:p>
          <a:p>
            <a:r>
              <a:rPr lang="en-US" i="1" dirty="0"/>
              <a:t>A senior coroner who is made aware that the</a:t>
            </a:r>
            <a:r>
              <a:rPr lang="en-US" b="1" i="1" dirty="0"/>
              <a:t> body </a:t>
            </a:r>
            <a:r>
              <a:rPr lang="en-US" i="1" dirty="0"/>
              <a:t>of a deceased person is within that coroners area  ….. if  the coroner has </a:t>
            </a:r>
            <a:r>
              <a:rPr lang="en-US" b="1" i="1" dirty="0"/>
              <a:t>reason to suspect </a:t>
            </a:r>
            <a:r>
              <a:rPr lang="en-US" i="1" dirty="0"/>
              <a:t>that… </a:t>
            </a:r>
            <a:endParaRPr lang="en-US" dirty="0"/>
          </a:p>
          <a:p>
            <a:endParaRPr lang="en-US" i="1" dirty="0"/>
          </a:p>
          <a:p>
            <a:r>
              <a:rPr lang="en-US" sz="4400" i="1" dirty="0"/>
              <a:t>the cause is death is </a:t>
            </a:r>
            <a:r>
              <a:rPr lang="en-US" sz="4400" b="1" i="1" dirty="0"/>
              <a:t>unknown </a:t>
            </a:r>
            <a:r>
              <a:rPr lang="en-US" sz="4400" i="1" dirty="0"/>
              <a:t>or</a:t>
            </a:r>
          </a:p>
          <a:p>
            <a:r>
              <a:rPr lang="en-US" sz="4400" i="1" dirty="0"/>
              <a:t>the deceased died a violent or </a:t>
            </a:r>
            <a:r>
              <a:rPr lang="en-US" sz="4400" b="1" i="1" dirty="0"/>
              <a:t>unnatural</a:t>
            </a:r>
            <a:r>
              <a:rPr lang="en-US" sz="4400" i="1" dirty="0"/>
              <a:t> death or</a:t>
            </a:r>
          </a:p>
          <a:p>
            <a:r>
              <a:rPr lang="en-US" sz="4400" i="1" dirty="0"/>
              <a:t>the deceased died while in … </a:t>
            </a:r>
            <a:r>
              <a:rPr lang="en-US" sz="4400" b="1" i="1" dirty="0"/>
              <a:t>state detention </a:t>
            </a:r>
            <a:r>
              <a:rPr lang="en-US" sz="4400" dirty="0"/>
              <a:t>(s1(2)</a:t>
            </a:r>
            <a:endParaRPr lang="en-US" dirty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i="1" dirty="0"/>
              <a:t>   must as soon as practicable conduct an investigation into the person’s death</a:t>
            </a:r>
            <a:r>
              <a:rPr lang="en-US" dirty="0"/>
              <a:t> (s1(1))</a:t>
            </a:r>
            <a:endParaRPr lang="en-US" i="1" dirty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Preliminary enquiries (s1(7))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559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EA5D7-7667-4F4C-8658-DEDDFFF88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Coroners Investigations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410E02-A7BC-461A-BA02-AB9C094138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4624"/>
            <a:ext cx="10515600" cy="458233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GB" dirty="0"/>
          </a:p>
          <a:p>
            <a:r>
              <a:rPr lang="en-GB" dirty="0"/>
              <a:t>Coroner may take no further action e.g. where content that natural death but coroner notified as recent medical intervention</a:t>
            </a:r>
          </a:p>
          <a:p>
            <a:r>
              <a:rPr lang="en-GB" dirty="0"/>
              <a:t>Coroner may consult NOK and if MCD accepted by family, autopsy may be avoided and Form A issued</a:t>
            </a:r>
          </a:p>
          <a:p>
            <a:r>
              <a:rPr lang="en-GB" dirty="0"/>
              <a:t>Coroner may open autopsy at outset – unnatural, MHA, industrial disease</a:t>
            </a:r>
          </a:p>
          <a:p>
            <a:r>
              <a:rPr lang="en-GB" dirty="0"/>
              <a:t>Autopsy may be ordered and if natural MCD and no reason to continue investigation, can be discontinued with Form B</a:t>
            </a:r>
          </a:p>
          <a:p>
            <a:r>
              <a:rPr lang="en-GB" dirty="0"/>
              <a:t>If investigation opened, further clinical enquiries re family concerns or possible failures in care.</a:t>
            </a:r>
          </a:p>
          <a:p>
            <a:r>
              <a:rPr lang="en-US" dirty="0"/>
              <a:t>Decisions depend on sufficient information, submissions, advice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4795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5309809" y="152400"/>
            <a:ext cx="11127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2000" b="1" dirty="0">
                <a:solidFill>
                  <a:srgbClr val="800000"/>
                </a:solidFill>
                <a:latin typeface="Candara"/>
                <a:cs typeface="Candara"/>
              </a:rPr>
              <a:t>DEATH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1881188" y="609600"/>
            <a:ext cx="28987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sz="2000" b="1" dirty="0">
                <a:solidFill>
                  <a:srgbClr val="800000"/>
                </a:solidFill>
                <a:latin typeface="Candara"/>
                <a:cs typeface="Candara"/>
              </a:rPr>
              <a:t>Cause of death</a:t>
            </a:r>
          </a:p>
          <a:p>
            <a:pPr algn="ctr" eaLnBrk="1" hangingPunct="1"/>
            <a:r>
              <a:rPr lang="en-GB" sz="2000" b="1" dirty="0">
                <a:solidFill>
                  <a:srgbClr val="800000"/>
                </a:solidFill>
                <a:latin typeface="Candara"/>
                <a:cs typeface="Candara"/>
              </a:rPr>
              <a:t>natural and known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4354286" y="4850492"/>
            <a:ext cx="24432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sz="1800" dirty="0">
                <a:latin typeface="Candara"/>
                <a:cs typeface="Candara"/>
              </a:rPr>
              <a:t>Family take MCCD to </a:t>
            </a:r>
          </a:p>
          <a:p>
            <a:pPr algn="ctr" eaLnBrk="1" hangingPunct="1"/>
            <a:r>
              <a:rPr lang="en-GB" sz="1800" dirty="0">
                <a:latin typeface="Candara"/>
                <a:cs typeface="Candara"/>
              </a:rPr>
              <a:t>Registrar of Deaths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4572001" y="5838763"/>
            <a:ext cx="54527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1800" dirty="0">
                <a:latin typeface="Candara"/>
                <a:cs typeface="Candara"/>
              </a:rPr>
              <a:t>Body can be collected, buried, cremated or repatriated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7162800" y="609600"/>
            <a:ext cx="27983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sz="2000" b="1" dirty="0">
                <a:solidFill>
                  <a:srgbClr val="800000"/>
                </a:solidFill>
                <a:latin typeface="Candara"/>
                <a:cs typeface="Candara"/>
              </a:rPr>
              <a:t>Cause of death</a:t>
            </a:r>
          </a:p>
          <a:p>
            <a:pPr algn="ctr" eaLnBrk="1" hangingPunct="1"/>
            <a:r>
              <a:rPr lang="en-GB" sz="2000" b="1" dirty="0">
                <a:solidFill>
                  <a:srgbClr val="800000"/>
                </a:solidFill>
                <a:latin typeface="Candara"/>
                <a:cs typeface="Candara"/>
              </a:rPr>
              <a:t>not known or unnatural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6870096" y="1993598"/>
            <a:ext cx="30600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sz="1800" dirty="0">
                <a:latin typeface="Candara"/>
                <a:cs typeface="Candara"/>
              </a:rPr>
              <a:t>   </a:t>
            </a:r>
            <a:r>
              <a:rPr lang="en-GB" sz="1800" b="1" dirty="0">
                <a:latin typeface="Candara"/>
                <a:cs typeface="Candara"/>
              </a:rPr>
              <a:t>Refer to Coroner: enquiries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2057401" y="5700264"/>
            <a:ext cx="120109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1800" dirty="0">
                <a:latin typeface="Candara"/>
                <a:cs typeface="Candara"/>
              </a:rPr>
              <a:t>Cremation</a:t>
            </a:r>
          </a:p>
          <a:p>
            <a:pPr eaLnBrk="1" hangingPunct="1"/>
            <a:r>
              <a:rPr lang="en-GB" sz="1800" dirty="0">
                <a:latin typeface="Candara"/>
                <a:cs typeface="Candara"/>
              </a:rPr>
              <a:t>form</a:t>
            </a:r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7404241" y="2891135"/>
            <a:ext cx="10745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1800" dirty="0">
                <a:latin typeface="Candara"/>
                <a:cs typeface="Candara"/>
              </a:rPr>
              <a:t>Autopsy</a:t>
            </a:r>
          </a:p>
        </p:txBody>
      </p:sp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6201261" y="3380121"/>
            <a:ext cx="9489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1800" dirty="0">
                <a:latin typeface="Candara"/>
                <a:cs typeface="Candara"/>
              </a:rPr>
              <a:t>Form A</a:t>
            </a:r>
          </a:p>
        </p:txBody>
      </p:sp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6702780" y="3879599"/>
            <a:ext cx="110953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1800" dirty="0">
                <a:latin typeface="Candara"/>
                <a:cs typeface="Candara"/>
              </a:rPr>
              <a:t>Form B </a:t>
            </a:r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 flipH="1">
            <a:off x="4451048" y="609601"/>
            <a:ext cx="749904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ndara"/>
              <a:cs typeface="Candara"/>
            </a:endParaRPr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>
            <a:off x="3428999" y="1412875"/>
            <a:ext cx="0" cy="50422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ndara"/>
              <a:cs typeface="Candara"/>
            </a:endParaRPr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>
            <a:off x="4003524" y="2589621"/>
            <a:ext cx="665238" cy="2260869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ndara"/>
              <a:cs typeface="Candara"/>
            </a:endParaRPr>
          </a:p>
        </p:txBody>
      </p:sp>
      <p:sp>
        <p:nvSpPr>
          <p:cNvPr id="17424" name="Line 16"/>
          <p:cNvSpPr>
            <a:spLocks noChangeShapeType="1"/>
          </p:cNvSpPr>
          <p:nvPr/>
        </p:nvSpPr>
        <p:spPr bwMode="auto">
          <a:xfrm flipH="1">
            <a:off x="5442858" y="3818859"/>
            <a:ext cx="881743" cy="103163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ndara"/>
              <a:cs typeface="Candara"/>
            </a:endParaRPr>
          </a:p>
        </p:txBody>
      </p:sp>
      <p:sp>
        <p:nvSpPr>
          <p:cNvPr id="17425" name="Line 17"/>
          <p:cNvSpPr>
            <a:spLocks noChangeShapeType="1"/>
          </p:cNvSpPr>
          <p:nvPr/>
        </p:nvSpPr>
        <p:spPr bwMode="auto">
          <a:xfrm flipV="1">
            <a:off x="3429000" y="6023429"/>
            <a:ext cx="1143001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ndara"/>
              <a:cs typeface="Candara"/>
            </a:endParaRPr>
          </a:p>
        </p:txBody>
      </p:sp>
      <p:sp>
        <p:nvSpPr>
          <p:cNvPr id="17427" name="Line 19"/>
          <p:cNvSpPr>
            <a:spLocks noChangeShapeType="1"/>
          </p:cNvSpPr>
          <p:nvPr/>
        </p:nvSpPr>
        <p:spPr bwMode="auto">
          <a:xfrm>
            <a:off x="6324600" y="609600"/>
            <a:ext cx="83820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ndara"/>
              <a:cs typeface="Candara"/>
            </a:endParaRPr>
          </a:p>
        </p:txBody>
      </p:sp>
      <p:sp>
        <p:nvSpPr>
          <p:cNvPr id="17428" name="Line 20"/>
          <p:cNvSpPr>
            <a:spLocks noChangeShapeType="1"/>
          </p:cNvSpPr>
          <p:nvPr/>
        </p:nvSpPr>
        <p:spPr bwMode="auto">
          <a:xfrm>
            <a:off x="8112125" y="1412876"/>
            <a:ext cx="0" cy="5746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ndara"/>
              <a:cs typeface="Candara"/>
            </a:endParaRPr>
          </a:p>
        </p:txBody>
      </p:sp>
      <p:sp>
        <p:nvSpPr>
          <p:cNvPr id="17429" name="Line 21"/>
          <p:cNvSpPr>
            <a:spLocks noChangeShapeType="1"/>
          </p:cNvSpPr>
          <p:nvPr/>
        </p:nvSpPr>
        <p:spPr bwMode="auto">
          <a:xfrm flipH="1">
            <a:off x="5200952" y="2249714"/>
            <a:ext cx="1669144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ndara"/>
              <a:cs typeface="Candara"/>
            </a:endParaRPr>
          </a:p>
        </p:txBody>
      </p:sp>
      <p:sp>
        <p:nvSpPr>
          <p:cNvPr id="17430" name="Line 22"/>
          <p:cNvSpPr>
            <a:spLocks noChangeShapeType="1"/>
          </p:cNvSpPr>
          <p:nvPr/>
        </p:nvSpPr>
        <p:spPr bwMode="auto">
          <a:xfrm flipH="1">
            <a:off x="8072059" y="2519675"/>
            <a:ext cx="0" cy="35936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ndara"/>
              <a:cs typeface="Candara"/>
            </a:endParaRPr>
          </a:p>
        </p:txBody>
      </p:sp>
      <p:sp>
        <p:nvSpPr>
          <p:cNvPr id="17431" name="Line 23"/>
          <p:cNvSpPr>
            <a:spLocks noChangeShapeType="1"/>
          </p:cNvSpPr>
          <p:nvPr/>
        </p:nvSpPr>
        <p:spPr bwMode="auto">
          <a:xfrm flipH="1">
            <a:off x="7394098" y="3420473"/>
            <a:ext cx="459619" cy="50050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ndara"/>
              <a:cs typeface="Candara"/>
            </a:endParaRPr>
          </a:p>
        </p:txBody>
      </p:sp>
      <p:sp>
        <p:nvSpPr>
          <p:cNvPr id="17432" name="Line 24"/>
          <p:cNvSpPr>
            <a:spLocks noChangeShapeType="1"/>
          </p:cNvSpPr>
          <p:nvPr/>
        </p:nvSpPr>
        <p:spPr bwMode="auto">
          <a:xfrm flipH="1">
            <a:off x="6324599" y="4176895"/>
            <a:ext cx="774097" cy="6909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ndara"/>
              <a:cs typeface="Candara"/>
            </a:endParaRPr>
          </a:p>
        </p:txBody>
      </p:sp>
      <p:sp>
        <p:nvSpPr>
          <p:cNvPr id="17433" name="Line 25"/>
          <p:cNvSpPr>
            <a:spLocks noChangeShapeType="1"/>
          </p:cNvSpPr>
          <p:nvPr/>
        </p:nvSpPr>
        <p:spPr bwMode="auto">
          <a:xfrm flipV="1">
            <a:off x="5067905" y="2519672"/>
            <a:ext cx="1802190" cy="2167997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ndara"/>
              <a:cs typeface="Candara"/>
            </a:endParaRPr>
          </a:p>
        </p:txBody>
      </p:sp>
      <p:sp>
        <p:nvSpPr>
          <p:cNvPr id="17434" name="Text Box 26"/>
          <p:cNvSpPr txBox="1">
            <a:spLocks noChangeArrowheads="1"/>
          </p:cNvSpPr>
          <p:nvPr/>
        </p:nvSpPr>
        <p:spPr bwMode="auto">
          <a:xfrm>
            <a:off x="4779963" y="7043738"/>
            <a:ext cx="1846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endParaRPr lang="en-US" sz="1800">
              <a:latin typeface="Candara"/>
              <a:cs typeface="Candara"/>
            </a:endParaRPr>
          </a:p>
        </p:txBody>
      </p:sp>
      <p:sp>
        <p:nvSpPr>
          <p:cNvPr id="17435" name="TextBox 26"/>
          <p:cNvSpPr txBox="1">
            <a:spLocks noChangeArrowheads="1"/>
          </p:cNvSpPr>
          <p:nvPr/>
        </p:nvSpPr>
        <p:spPr bwMode="auto">
          <a:xfrm>
            <a:off x="1815043" y="4003525"/>
            <a:ext cx="148272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1800" dirty="0">
                <a:latin typeface="Candara"/>
                <a:cs typeface="Candara"/>
              </a:rPr>
              <a:t>Consented</a:t>
            </a:r>
          </a:p>
          <a:p>
            <a:pPr eaLnBrk="1" hangingPunct="1"/>
            <a:r>
              <a:rPr lang="en-GB" sz="1800" dirty="0">
                <a:latin typeface="Candara"/>
                <a:cs typeface="Candara"/>
              </a:rPr>
              <a:t>autopsy</a:t>
            </a:r>
          </a:p>
        </p:txBody>
      </p:sp>
      <p:cxnSp>
        <p:nvCxnSpPr>
          <p:cNvPr id="29" name="Straight Arrow Connector 28"/>
          <p:cNvCxnSpPr>
            <a:cxnSpLocks noChangeShapeType="1"/>
          </p:cNvCxnSpPr>
          <p:nvPr/>
        </p:nvCxnSpPr>
        <p:spPr bwMode="auto">
          <a:xfrm flipH="1">
            <a:off x="2177143" y="2519674"/>
            <a:ext cx="951292" cy="1483850"/>
          </a:xfrm>
          <a:prstGeom prst="straightConnector1">
            <a:avLst/>
          </a:prstGeom>
          <a:noFill/>
          <a:ln w="38100">
            <a:solidFill>
              <a:srgbClr val="000000"/>
            </a:solidFill>
            <a:prstDash val="sysDash"/>
            <a:round/>
            <a:headEnd/>
            <a:tailEnd type="arrow" w="med" len="med"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" name="Rectangle 1"/>
          <p:cNvSpPr/>
          <p:nvPr/>
        </p:nvSpPr>
        <p:spPr>
          <a:xfrm>
            <a:off x="2431142" y="2002883"/>
            <a:ext cx="27698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b="1" dirty="0">
                <a:solidFill>
                  <a:prstClr val="black"/>
                </a:solidFill>
                <a:latin typeface="Candara"/>
                <a:cs typeface="Candara"/>
              </a:rPr>
              <a:t>Clinician issues MCCD </a:t>
            </a:r>
          </a:p>
        </p:txBody>
      </p:sp>
      <p:sp>
        <p:nvSpPr>
          <p:cNvPr id="32" name="Line 21"/>
          <p:cNvSpPr>
            <a:spLocks noChangeShapeType="1"/>
          </p:cNvSpPr>
          <p:nvPr/>
        </p:nvSpPr>
        <p:spPr bwMode="auto">
          <a:xfrm flipH="1">
            <a:off x="5254684" y="2403550"/>
            <a:ext cx="1449255" cy="77354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ndara"/>
              <a:cs typeface="Candara"/>
            </a:endParaRPr>
          </a:p>
        </p:txBody>
      </p:sp>
      <p:sp>
        <p:nvSpPr>
          <p:cNvPr id="37" name="Line 22"/>
          <p:cNvSpPr>
            <a:spLocks noChangeShapeType="1"/>
          </p:cNvSpPr>
          <p:nvPr/>
        </p:nvSpPr>
        <p:spPr bwMode="auto">
          <a:xfrm flipH="1">
            <a:off x="9313331" y="2519673"/>
            <a:ext cx="0" cy="3714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ndara"/>
              <a:cs typeface="Candar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62154" y="2937302"/>
            <a:ext cx="1530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ndara"/>
                <a:cs typeface="Candara"/>
              </a:rPr>
              <a:t>Open investigation</a:t>
            </a:r>
          </a:p>
        </p:txBody>
      </p:sp>
      <p:cxnSp>
        <p:nvCxnSpPr>
          <p:cNvPr id="40" name="Straight Arrow Connector 39"/>
          <p:cNvCxnSpPr>
            <a:cxnSpLocks noChangeShapeType="1"/>
          </p:cNvCxnSpPr>
          <p:nvPr/>
        </p:nvCxnSpPr>
        <p:spPr bwMode="auto">
          <a:xfrm flipH="1">
            <a:off x="3108476" y="2748093"/>
            <a:ext cx="432774" cy="2766109"/>
          </a:xfrm>
          <a:prstGeom prst="straightConnector1">
            <a:avLst/>
          </a:prstGeom>
          <a:noFill/>
          <a:ln w="38100">
            <a:solidFill>
              <a:srgbClr val="000000"/>
            </a:solidFill>
            <a:prstDash val="sysDash"/>
            <a:round/>
            <a:headEnd/>
            <a:tailEnd type="arrow" w="med" len="med"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5" name="Straight Arrow Connector 24"/>
          <p:cNvCxnSpPr/>
          <p:nvPr/>
        </p:nvCxnSpPr>
        <p:spPr>
          <a:xfrm flipH="1">
            <a:off x="9144000" y="3689048"/>
            <a:ext cx="169332" cy="21021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7870842" y="3689049"/>
            <a:ext cx="1510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ndara"/>
                <a:cs typeface="Candara"/>
              </a:rPr>
              <a:t>Discontinue investigation</a:t>
            </a:r>
          </a:p>
        </p:txBody>
      </p:sp>
      <p:cxnSp>
        <p:nvCxnSpPr>
          <p:cNvPr id="67" name="Straight Arrow Connector 66"/>
          <p:cNvCxnSpPr>
            <a:endCxn id="38" idx="0"/>
          </p:cNvCxnSpPr>
          <p:nvPr/>
        </p:nvCxnSpPr>
        <p:spPr>
          <a:xfrm flipH="1">
            <a:off x="8625859" y="3597058"/>
            <a:ext cx="274286" cy="919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6851106" y="4867871"/>
            <a:ext cx="1911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ndara"/>
                <a:cs typeface="Candara"/>
              </a:rPr>
              <a:t>Record of Inquest sent to Registrar</a:t>
            </a:r>
          </a:p>
        </p:txBody>
      </p:sp>
      <p:cxnSp>
        <p:nvCxnSpPr>
          <p:cNvPr id="94" name="Straight Arrow Connector 93"/>
          <p:cNvCxnSpPr>
            <a:stCxn id="38" idx="1"/>
          </p:cNvCxnSpPr>
          <p:nvPr/>
        </p:nvCxnSpPr>
        <p:spPr>
          <a:xfrm flipH="1">
            <a:off x="7583714" y="4012214"/>
            <a:ext cx="28712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9313332" y="4686143"/>
            <a:ext cx="9797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Open inquest</a:t>
            </a:r>
          </a:p>
        </p:txBody>
      </p:sp>
      <p:cxnSp>
        <p:nvCxnSpPr>
          <p:cNvPr id="120" name="Straight Connector 119"/>
          <p:cNvCxnSpPr/>
          <p:nvPr/>
        </p:nvCxnSpPr>
        <p:spPr>
          <a:xfrm flipH="1">
            <a:off x="8762153" y="5057001"/>
            <a:ext cx="618724" cy="0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/>
          <p:nvPr/>
        </p:nvCxnSpPr>
        <p:spPr>
          <a:xfrm flipH="1">
            <a:off x="9627810" y="3689049"/>
            <a:ext cx="2" cy="9986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/>
          <p:nvPr/>
        </p:nvCxnSpPr>
        <p:spPr>
          <a:xfrm>
            <a:off x="8386836" y="3127045"/>
            <a:ext cx="660407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Line 21">
            <a:extLst>
              <a:ext uri="{FF2B5EF4-FFF2-40B4-BE49-F238E27FC236}">
                <a16:creationId xmlns:a16="http://schemas.microsoft.com/office/drawing/2014/main" id="{5BEB2202-F78C-E042-8FCA-B6DCAE8E62A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393537" y="2377530"/>
            <a:ext cx="433822" cy="79499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ndara"/>
              <a:cs typeface="Candara"/>
            </a:endParaRPr>
          </a:p>
        </p:txBody>
      </p:sp>
      <p:sp>
        <p:nvSpPr>
          <p:cNvPr id="42" name="Line 21">
            <a:extLst>
              <a:ext uri="{FF2B5EF4-FFF2-40B4-BE49-F238E27FC236}">
                <a16:creationId xmlns:a16="http://schemas.microsoft.com/office/drawing/2014/main" id="{0E1E263F-5E96-4F48-A178-C9023B1C7C5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62536" y="2456883"/>
            <a:ext cx="749907" cy="91642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ndara"/>
              <a:cs typeface="Candara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CEABBF-49E9-344F-830C-AFA322085392}"/>
              </a:ext>
            </a:extLst>
          </p:cNvPr>
          <p:cNvSpPr txBox="1"/>
          <p:nvPr/>
        </p:nvSpPr>
        <p:spPr>
          <a:xfrm>
            <a:off x="4730682" y="3172528"/>
            <a:ext cx="696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 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B73568-8FB1-E74E-A845-DB1F53EB2F61}"/>
              </a:ext>
            </a:extLst>
          </p:cNvPr>
          <p:cNvSpPr txBox="1"/>
          <p:nvPr/>
        </p:nvSpPr>
        <p:spPr>
          <a:xfrm>
            <a:off x="5712825" y="1811623"/>
            <a:ext cx="611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NFA</a:t>
            </a:r>
          </a:p>
        </p:txBody>
      </p:sp>
    </p:spTree>
    <p:extLst>
      <p:ext uri="{BB962C8B-B14F-4D97-AF65-F5344CB8AC3E}">
        <p14:creationId xmlns:p14="http://schemas.microsoft.com/office/powerpoint/2010/main" val="1034455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769</TotalTime>
  <Words>3565</Words>
  <Application>Microsoft Macintosh PowerPoint</Application>
  <PresentationFormat>Widescreen</PresentationFormat>
  <Paragraphs>355</Paragraphs>
  <Slides>39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Arial</vt:lpstr>
      <vt:lpstr>Calibri</vt:lpstr>
      <vt:lpstr>Calibri Light</vt:lpstr>
      <vt:lpstr>Candara</vt:lpstr>
      <vt:lpstr>Tahoma</vt:lpstr>
      <vt:lpstr>Office Theme</vt:lpstr>
      <vt:lpstr>Coroner’s Investigation and  Learning from Deaths</vt:lpstr>
      <vt:lpstr>Deaths in England and Wales</vt:lpstr>
      <vt:lpstr>PowerPoint Presentation</vt:lpstr>
      <vt:lpstr>Medical Cause of Death</vt:lpstr>
      <vt:lpstr>Source of Referrals to Coroner</vt:lpstr>
      <vt:lpstr>Notification of Death Regulations 2019*</vt:lpstr>
      <vt:lpstr>Investigatory duty of Coroner</vt:lpstr>
      <vt:lpstr>Coroners Investigations</vt:lpstr>
      <vt:lpstr>PowerPoint Presentation</vt:lpstr>
      <vt:lpstr>Unnatural medical cause: may be natural in law</vt:lpstr>
      <vt:lpstr>Natural medical cause may be unnatural in law</vt:lpstr>
      <vt:lpstr>Missed diagnosis may not need investigation</vt:lpstr>
      <vt:lpstr>High risk interventions may not be investigated</vt:lpstr>
      <vt:lpstr>Complications of operations investigated where unexpected or different evidence </vt:lpstr>
      <vt:lpstr>Cause of falls and ♯ NOF</vt:lpstr>
      <vt:lpstr>Interested Persons</vt:lpstr>
      <vt:lpstr>Coroner’s Inquest</vt:lpstr>
      <vt:lpstr>Witness Evidence</vt:lpstr>
      <vt:lpstr>NHS Learning from deaths</vt:lpstr>
      <vt:lpstr>Coroner Preventing Future Deaths in E&amp;W</vt:lpstr>
      <vt:lpstr>E&amp;W Regulation 28 Reports</vt:lpstr>
      <vt:lpstr>Revisiting PFD reports</vt:lpstr>
      <vt:lpstr>Post operative care of child of 2y</vt:lpstr>
      <vt:lpstr>PFD: no obstetric theatre</vt:lpstr>
      <vt:lpstr>Therapeutic overdose of Fentanyl in child</vt:lpstr>
      <vt:lpstr>Nurse staffing</vt:lpstr>
      <vt:lpstr>PFD: Alcoholic </vt:lpstr>
      <vt:lpstr>PFD: Inhalation of food</vt:lpstr>
      <vt:lpstr>Housing for Borderline personality disorder</vt:lpstr>
      <vt:lpstr>Prevention of Community Suicide</vt:lpstr>
      <vt:lpstr>Physical care MH patients -antipsychotics</vt:lpstr>
      <vt:lpstr>PFD: Asthma</vt:lpstr>
      <vt:lpstr>Subjects of PFD Reports LIS 2020</vt:lpstr>
      <vt:lpstr>Subjects of PFD Reports LIS 2021</vt:lpstr>
      <vt:lpstr>Kissi-Debra 2021</vt:lpstr>
      <vt:lpstr>Preventing Future Deaths in E&amp;W</vt:lpstr>
      <vt:lpstr>Preventing Future Deaths in Australia</vt:lpstr>
      <vt:lpstr>Justice Select Committee Report 2021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Harris</dc:creator>
  <cp:lastModifiedBy>Andrew Harris</cp:lastModifiedBy>
  <cp:revision>32</cp:revision>
  <dcterms:created xsi:type="dcterms:W3CDTF">2021-06-16T15:22:44Z</dcterms:created>
  <dcterms:modified xsi:type="dcterms:W3CDTF">2023-01-23T17:39:53Z</dcterms:modified>
</cp:coreProperties>
</file>