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48" r:id="rId5"/>
    <p:sldMasterId id="2147483660" r:id="rId6"/>
  </p:sldMasterIdLst>
  <p:notesMasterIdLst>
    <p:notesMasterId r:id="rId23"/>
  </p:notesMasterIdLst>
  <p:handoutMasterIdLst>
    <p:handoutMasterId r:id="rId24"/>
  </p:handoutMasterIdLst>
  <p:sldIdLst>
    <p:sldId id="256" r:id="rId7"/>
    <p:sldId id="257" r:id="rId8"/>
    <p:sldId id="259" r:id="rId9"/>
    <p:sldId id="283" r:id="rId10"/>
    <p:sldId id="294" r:id="rId11"/>
    <p:sldId id="305" r:id="rId12"/>
    <p:sldId id="306" r:id="rId13"/>
    <p:sldId id="298" r:id="rId14"/>
    <p:sldId id="286" r:id="rId15"/>
    <p:sldId id="299" r:id="rId16"/>
    <p:sldId id="301" r:id="rId17"/>
    <p:sldId id="302" r:id="rId18"/>
    <p:sldId id="288" r:id="rId19"/>
    <p:sldId id="268" r:id="rId20"/>
    <p:sldId id="304"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E2B6E6-7A75-4AC7-BF8B-9DE4B5B60BAA}">
          <p14:sldIdLst>
            <p14:sldId id="256"/>
            <p14:sldId id="257"/>
            <p14:sldId id="259"/>
            <p14:sldId id="283"/>
            <p14:sldId id="294"/>
            <p14:sldId id="305"/>
            <p14:sldId id="306"/>
            <p14:sldId id="298"/>
            <p14:sldId id="286"/>
            <p14:sldId id="299"/>
            <p14:sldId id="301"/>
            <p14:sldId id="302"/>
            <p14:sldId id="288"/>
            <p14:sldId id="268"/>
            <p14:sldId id="304"/>
            <p14:sldId id="291"/>
          </p14:sldIdLst>
        </p14:section>
      </p14:sectionLst>
    </p:ext>
    <p:ext uri="{EFAFB233-063F-42B5-8137-9DF3F51BA10A}">
      <p15:sldGuideLst xmlns:p15="http://schemas.microsoft.com/office/powerpoint/2012/main">
        <p15:guide id="1" orient="horz" pos="2160" userDrawn="1">
          <p15:clr>
            <a:srgbClr val="A4A3A4"/>
          </p15:clr>
        </p15:guide>
        <p15:guide id="2" pos="329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717" autoAdjust="0"/>
  </p:normalViewPr>
  <p:slideViewPr>
    <p:cSldViewPr snapToGrid="0">
      <p:cViewPr varScale="1">
        <p:scale>
          <a:sx n="118" d="100"/>
          <a:sy n="118" d="100"/>
        </p:scale>
        <p:origin x="198" y="114"/>
      </p:cViewPr>
      <p:guideLst>
        <p:guide orient="horz" pos="2160"/>
        <p:guide pos="3296"/>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4632" y="108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C161FD-3E57-428A-947A-1FD16E083BC8}"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GB"/>
        </a:p>
      </dgm:t>
    </dgm:pt>
    <dgm:pt modelId="{1D20C7BB-1D64-4FC9-8D6D-7BA87C12582C}">
      <dgm:prSet custT="1"/>
      <dgm:spPr/>
      <dgm:t>
        <a:bodyPr/>
        <a:lstStyle/>
        <a:p>
          <a:r>
            <a:rPr lang="en-GB" sz="1600" b="1" dirty="0">
              <a:solidFill>
                <a:schemeClr val="tx1"/>
              </a:solidFill>
            </a:rPr>
            <a:t>Diabetes – increased risk of UTI </a:t>
          </a:r>
        </a:p>
      </dgm:t>
    </dgm:pt>
    <dgm:pt modelId="{8453B885-E2A7-425F-8973-2D77D0E26BD3}" type="parTrans" cxnId="{DA283B8B-43C9-4D70-B982-82E51FBC3D1A}">
      <dgm:prSet/>
      <dgm:spPr/>
      <dgm:t>
        <a:bodyPr/>
        <a:lstStyle/>
        <a:p>
          <a:endParaRPr lang="en-GB"/>
        </a:p>
      </dgm:t>
    </dgm:pt>
    <dgm:pt modelId="{DD1FA998-BF57-4991-9544-CEE33A33AC37}" type="sibTrans" cxnId="{DA283B8B-43C9-4D70-B982-82E51FBC3D1A}">
      <dgm:prSet/>
      <dgm:spPr/>
      <dgm:t>
        <a:bodyPr/>
        <a:lstStyle/>
        <a:p>
          <a:endParaRPr lang="en-GB"/>
        </a:p>
      </dgm:t>
    </dgm:pt>
    <dgm:pt modelId="{103ADA66-09FB-40B8-A050-03DF577F5310}">
      <dgm:prSet custT="1"/>
      <dgm:spPr/>
      <dgm:t>
        <a:bodyPr/>
        <a:lstStyle/>
        <a:p>
          <a:r>
            <a:rPr lang="en-GB" sz="1800" b="1" dirty="0">
              <a:solidFill>
                <a:schemeClr val="tx1"/>
              </a:solidFill>
            </a:rPr>
            <a:t>Prostate = Increase of UTI</a:t>
          </a:r>
        </a:p>
      </dgm:t>
    </dgm:pt>
    <dgm:pt modelId="{FCB4637F-08CC-4CF2-9A94-825661A974D7}" type="parTrans" cxnId="{58DAE320-0557-4F60-906F-C9D8429116B6}">
      <dgm:prSet/>
      <dgm:spPr/>
      <dgm:t>
        <a:bodyPr/>
        <a:lstStyle/>
        <a:p>
          <a:endParaRPr lang="en-GB"/>
        </a:p>
      </dgm:t>
    </dgm:pt>
    <dgm:pt modelId="{600C4B60-4336-4310-8AEE-046D8F1C66E9}" type="sibTrans" cxnId="{58DAE320-0557-4F60-906F-C9D8429116B6}">
      <dgm:prSet/>
      <dgm:spPr/>
      <dgm:t>
        <a:bodyPr/>
        <a:lstStyle/>
        <a:p>
          <a:endParaRPr lang="en-GB"/>
        </a:p>
      </dgm:t>
    </dgm:pt>
    <dgm:pt modelId="{43540EA8-EFC2-453B-93D9-38F3C8703FAE}">
      <dgm:prSet custT="1"/>
      <dgm:spPr/>
      <dgm:t>
        <a:bodyPr/>
        <a:lstStyle/>
        <a:p>
          <a:r>
            <a:rPr lang="en-GB" sz="1800" dirty="0">
              <a:solidFill>
                <a:schemeClr val="tx1"/>
              </a:solidFill>
            </a:rPr>
            <a:t>UTI = Increased risk of Sepsis</a:t>
          </a:r>
        </a:p>
      </dgm:t>
    </dgm:pt>
    <dgm:pt modelId="{11805488-A6BB-446C-AF1C-01B6F03ED3E5}" type="parTrans" cxnId="{B01CEB0D-9EB7-4900-B2D1-1AC9B536D838}">
      <dgm:prSet/>
      <dgm:spPr/>
      <dgm:t>
        <a:bodyPr/>
        <a:lstStyle/>
        <a:p>
          <a:endParaRPr lang="en-GB"/>
        </a:p>
      </dgm:t>
    </dgm:pt>
    <dgm:pt modelId="{A4C27C24-91B2-499C-A91D-CF5FDCCF438C}" type="sibTrans" cxnId="{B01CEB0D-9EB7-4900-B2D1-1AC9B536D838}">
      <dgm:prSet/>
      <dgm:spPr/>
      <dgm:t>
        <a:bodyPr/>
        <a:lstStyle/>
        <a:p>
          <a:endParaRPr lang="en-GB"/>
        </a:p>
      </dgm:t>
    </dgm:pt>
    <dgm:pt modelId="{88BBDAB2-8624-4CA3-B84B-840AC9A35050}">
      <dgm:prSet custT="1"/>
      <dgm:spPr/>
      <dgm:t>
        <a:bodyPr/>
        <a:lstStyle/>
        <a:p>
          <a:r>
            <a:rPr lang="en-GB" sz="1400" b="1" dirty="0">
              <a:solidFill>
                <a:schemeClr val="tx1"/>
              </a:solidFill>
            </a:rPr>
            <a:t>DMARDs – prolonged use of high doses of steroids can increase blood sugars – Diabetes</a:t>
          </a:r>
        </a:p>
      </dgm:t>
    </dgm:pt>
    <dgm:pt modelId="{028CBFCD-1760-44B6-8EC4-A752EB6FBF04}" type="parTrans" cxnId="{CC4F95DE-6726-4A1C-B712-14E13C101524}">
      <dgm:prSet/>
      <dgm:spPr/>
      <dgm:t>
        <a:bodyPr/>
        <a:lstStyle/>
        <a:p>
          <a:endParaRPr lang="en-GB"/>
        </a:p>
      </dgm:t>
    </dgm:pt>
    <dgm:pt modelId="{77492539-C75B-4CA1-8F35-2E8E4B4D675D}" type="sibTrans" cxnId="{CC4F95DE-6726-4A1C-B712-14E13C101524}">
      <dgm:prSet/>
      <dgm:spPr/>
      <dgm:t>
        <a:bodyPr/>
        <a:lstStyle/>
        <a:p>
          <a:endParaRPr lang="en-GB"/>
        </a:p>
      </dgm:t>
    </dgm:pt>
    <dgm:pt modelId="{C1986BB1-0847-442E-BCB4-88A314C596D9}">
      <dgm:prSet custT="1"/>
      <dgm:spPr/>
      <dgm:t>
        <a:bodyPr/>
        <a:lstStyle/>
        <a:p>
          <a:r>
            <a:rPr lang="en-GB" sz="1400" b="1" dirty="0" err="1">
              <a:solidFill>
                <a:schemeClr val="tx1"/>
              </a:solidFill>
            </a:rPr>
            <a:t>Dmards</a:t>
          </a:r>
          <a:r>
            <a:rPr lang="en-GB" sz="1400" b="1" dirty="0">
              <a:solidFill>
                <a:schemeClr val="tx1"/>
              </a:solidFill>
            </a:rPr>
            <a:t> prolonged use of high doses of steroids can increase risk of sepsis </a:t>
          </a:r>
        </a:p>
      </dgm:t>
    </dgm:pt>
    <dgm:pt modelId="{AE23D46A-987D-416A-AE09-7BE5188D85E5}" type="parTrans" cxnId="{EC654EFD-5312-4C4E-8F1E-8A48E527BFFE}">
      <dgm:prSet/>
      <dgm:spPr/>
      <dgm:t>
        <a:bodyPr/>
        <a:lstStyle/>
        <a:p>
          <a:endParaRPr lang="en-GB"/>
        </a:p>
      </dgm:t>
    </dgm:pt>
    <dgm:pt modelId="{031F05DD-BE8F-40AA-9990-725284F213F3}" type="sibTrans" cxnId="{EC654EFD-5312-4C4E-8F1E-8A48E527BFFE}">
      <dgm:prSet/>
      <dgm:spPr/>
      <dgm:t>
        <a:bodyPr/>
        <a:lstStyle/>
        <a:p>
          <a:endParaRPr lang="en-GB"/>
        </a:p>
      </dgm:t>
    </dgm:pt>
    <dgm:pt modelId="{6F91D0BE-0580-4E55-937C-8ECF3FF98D28}" type="pres">
      <dgm:prSet presAssocID="{11C161FD-3E57-428A-947A-1FD16E083BC8}" presName="cycle" presStyleCnt="0">
        <dgm:presLayoutVars>
          <dgm:dir/>
          <dgm:resizeHandles val="exact"/>
        </dgm:presLayoutVars>
      </dgm:prSet>
      <dgm:spPr/>
    </dgm:pt>
    <dgm:pt modelId="{C7BEF648-1000-4308-9F5C-268BDBDA64CA}" type="pres">
      <dgm:prSet presAssocID="{1D20C7BB-1D64-4FC9-8D6D-7BA87C12582C}" presName="node" presStyleLbl="node1" presStyleIdx="0" presStyleCnt="5">
        <dgm:presLayoutVars>
          <dgm:bulletEnabled val="1"/>
        </dgm:presLayoutVars>
      </dgm:prSet>
      <dgm:spPr/>
    </dgm:pt>
    <dgm:pt modelId="{70CE35FF-4E73-499F-B06C-1FAF80833D4E}" type="pres">
      <dgm:prSet presAssocID="{DD1FA998-BF57-4991-9544-CEE33A33AC37}" presName="sibTrans" presStyleLbl="sibTrans2D1" presStyleIdx="0" presStyleCnt="5"/>
      <dgm:spPr/>
    </dgm:pt>
    <dgm:pt modelId="{7BF96B10-8BC7-48E3-8C74-9CE79D344659}" type="pres">
      <dgm:prSet presAssocID="{DD1FA998-BF57-4991-9544-CEE33A33AC37}" presName="connectorText" presStyleLbl="sibTrans2D1" presStyleIdx="0" presStyleCnt="5"/>
      <dgm:spPr/>
    </dgm:pt>
    <dgm:pt modelId="{9EE420F6-1E81-4BC1-947F-10180F95B980}" type="pres">
      <dgm:prSet presAssocID="{103ADA66-09FB-40B8-A050-03DF577F5310}" presName="node" presStyleLbl="node1" presStyleIdx="1" presStyleCnt="5" custRadScaleRad="97067" custRadScaleInc="-2263">
        <dgm:presLayoutVars>
          <dgm:bulletEnabled val="1"/>
        </dgm:presLayoutVars>
      </dgm:prSet>
      <dgm:spPr/>
    </dgm:pt>
    <dgm:pt modelId="{3B93B912-CC38-4833-92CE-D8C536FFA354}" type="pres">
      <dgm:prSet presAssocID="{600C4B60-4336-4310-8AEE-046D8F1C66E9}" presName="sibTrans" presStyleLbl="sibTrans2D1" presStyleIdx="1" presStyleCnt="5"/>
      <dgm:spPr/>
    </dgm:pt>
    <dgm:pt modelId="{38C7E67A-E1AC-4841-9D92-DF47CDAE8114}" type="pres">
      <dgm:prSet presAssocID="{600C4B60-4336-4310-8AEE-046D8F1C66E9}" presName="connectorText" presStyleLbl="sibTrans2D1" presStyleIdx="1" presStyleCnt="5"/>
      <dgm:spPr/>
    </dgm:pt>
    <dgm:pt modelId="{8278FE26-403C-4E85-9708-FDFEAA767830}" type="pres">
      <dgm:prSet presAssocID="{43540EA8-EFC2-453B-93D9-38F3C8703FAE}" presName="node" presStyleLbl="node1" presStyleIdx="2" presStyleCnt="5">
        <dgm:presLayoutVars>
          <dgm:bulletEnabled val="1"/>
        </dgm:presLayoutVars>
      </dgm:prSet>
      <dgm:spPr/>
    </dgm:pt>
    <dgm:pt modelId="{ADBEE89D-D566-478B-A00F-7B2F1A4CF174}" type="pres">
      <dgm:prSet presAssocID="{A4C27C24-91B2-499C-A91D-CF5FDCCF438C}" presName="sibTrans" presStyleLbl="sibTrans2D1" presStyleIdx="2" presStyleCnt="5"/>
      <dgm:spPr/>
    </dgm:pt>
    <dgm:pt modelId="{ECD15CB5-7D45-4DFD-A816-B49788B3DD5C}" type="pres">
      <dgm:prSet presAssocID="{A4C27C24-91B2-499C-A91D-CF5FDCCF438C}" presName="connectorText" presStyleLbl="sibTrans2D1" presStyleIdx="2" presStyleCnt="5"/>
      <dgm:spPr/>
    </dgm:pt>
    <dgm:pt modelId="{9254879A-0DEF-4C1B-883B-5BF5C0B14454}" type="pres">
      <dgm:prSet presAssocID="{88BBDAB2-8624-4CA3-B84B-840AC9A35050}" presName="node" presStyleLbl="node1" presStyleIdx="3" presStyleCnt="5" custRadScaleRad="101105" custRadScaleInc="11552">
        <dgm:presLayoutVars>
          <dgm:bulletEnabled val="1"/>
        </dgm:presLayoutVars>
      </dgm:prSet>
      <dgm:spPr/>
    </dgm:pt>
    <dgm:pt modelId="{B47B5700-9429-4B06-B9F2-F58387382A47}" type="pres">
      <dgm:prSet presAssocID="{77492539-C75B-4CA1-8F35-2E8E4B4D675D}" presName="sibTrans" presStyleLbl="sibTrans2D1" presStyleIdx="3" presStyleCnt="5"/>
      <dgm:spPr/>
    </dgm:pt>
    <dgm:pt modelId="{AF931E7F-176F-46B4-B053-65B9CD61F433}" type="pres">
      <dgm:prSet presAssocID="{77492539-C75B-4CA1-8F35-2E8E4B4D675D}" presName="connectorText" presStyleLbl="sibTrans2D1" presStyleIdx="3" presStyleCnt="5"/>
      <dgm:spPr/>
    </dgm:pt>
    <dgm:pt modelId="{D4F20572-A112-4E09-A1B6-80DBAD9B45FF}" type="pres">
      <dgm:prSet presAssocID="{C1986BB1-0847-442E-BCB4-88A314C596D9}" presName="node" presStyleLbl="node1" presStyleIdx="4" presStyleCnt="5">
        <dgm:presLayoutVars>
          <dgm:bulletEnabled val="1"/>
        </dgm:presLayoutVars>
      </dgm:prSet>
      <dgm:spPr/>
    </dgm:pt>
    <dgm:pt modelId="{F59FDDDC-3470-4A3F-8B60-99EE2DAB1483}" type="pres">
      <dgm:prSet presAssocID="{031F05DD-BE8F-40AA-9990-725284F213F3}" presName="sibTrans" presStyleLbl="sibTrans2D1" presStyleIdx="4" presStyleCnt="5"/>
      <dgm:spPr/>
    </dgm:pt>
    <dgm:pt modelId="{00EFF9A4-5E38-4FDA-9791-400FC4E17B94}" type="pres">
      <dgm:prSet presAssocID="{031F05DD-BE8F-40AA-9990-725284F213F3}" presName="connectorText" presStyleLbl="sibTrans2D1" presStyleIdx="4" presStyleCnt="5"/>
      <dgm:spPr/>
    </dgm:pt>
  </dgm:ptLst>
  <dgm:cxnLst>
    <dgm:cxn modelId="{23B7C200-7409-40AE-8935-92DC3C92CC95}" type="presOf" srcId="{DD1FA998-BF57-4991-9544-CEE33A33AC37}" destId="{7BF96B10-8BC7-48E3-8C74-9CE79D344659}" srcOrd="1" destOrd="0" presId="urn:microsoft.com/office/officeart/2005/8/layout/cycle2"/>
    <dgm:cxn modelId="{B01CEB0D-9EB7-4900-B2D1-1AC9B536D838}" srcId="{11C161FD-3E57-428A-947A-1FD16E083BC8}" destId="{43540EA8-EFC2-453B-93D9-38F3C8703FAE}" srcOrd="2" destOrd="0" parTransId="{11805488-A6BB-446C-AF1C-01B6F03ED3E5}" sibTransId="{A4C27C24-91B2-499C-A91D-CF5FDCCF438C}"/>
    <dgm:cxn modelId="{A83CDD10-DFA8-4500-A27A-D49BA1B32D7D}" type="presOf" srcId="{031F05DD-BE8F-40AA-9990-725284F213F3}" destId="{00EFF9A4-5E38-4FDA-9791-400FC4E17B94}" srcOrd="1" destOrd="0" presId="urn:microsoft.com/office/officeart/2005/8/layout/cycle2"/>
    <dgm:cxn modelId="{E8EBF214-309F-414D-9933-DD1032C0A75E}" type="presOf" srcId="{600C4B60-4336-4310-8AEE-046D8F1C66E9}" destId="{3B93B912-CC38-4833-92CE-D8C536FFA354}" srcOrd="0" destOrd="0" presId="urn:microsoft.com/office/officeart/2005/8/layout/cycle2"/>
    <dgm:cxn modelId="{58DAE320-0557-4F60-906F-C9D8429116B6}" srcId="{11C161FD-3E57-428A-947A-1FD16E083BC8}" destId="{103ADA66-09FB-40B8-A050-03DF577F5310}" srcOrd="1" destOrd="0" parTransId="{FCB4637F-08CC-4CF2-9A94-825661A974D7}" sibTransId="{600C4B60-4336-4310-8AEE-046D8F1C66E9}"/>
    <dgm:cxn modelId="{2FAB2530-5C6C-47F2-A583-C5141108F074}" type="presOf" srcId="{11C161FD-3E57-428A-947A-1FD16E083BC8}" destId="{6F91D0BE-0580-4E55-937C-8ECF3FF98D28}" srcOrd="0" destOrd="0" presId="urn:microsoft.com/office/officeart/2005/8/layout/cycle2"/>
    <dgm:cxn modelId="{9FE37F33-457C-4E4E-8EC2-952BF5776393}" type="presOf" srcId="{43540EA8-EFC2-453B-93D9-38F3C8703FAE}" destId="{8278FE26-403C-4E85-9708-FDFEAA767830}" srcOrd="0" destOrd="0" presId="urn:microsoft.com/office/officeart/2005/8/layout/cycle2"/>
    <dgm:cxn modelId="{9E3A875E-4FA5-4B36-85B9-81D1B49CAABE}" type="presOf" srcId="{600C4B60-4336-4310-8AEE-046D8F1C66E9}" destId="{38C7E67A-E1AC-4841-9D92-DF47CDAE8114}" srcOrd="1" destOrd="0" presId="urn:microsoft.com/office/officeart/2005/8/layout/cycle2"/>
    <dgm:cxn modelId="{FDD71A62-3445-4BBF-8813-4962B6C4C261}" type="presOf" srcId="{031F05DD-BE8F-40AA-9990-725284F213F3}" destId="{F59FDDDC-3470-4A3F-8B60-99EE2DAB1483}" srcOrd="0" destOrd="0" presId="urn:microsoft.com/office/officeart/2005/8/layout/cycle2"/>
    <dgm:cxn modelId="{300D1B66-BE2C-4171-8F5C-28B08AED3677}" type="presOf" srcId="{A4C27C24-91B2-499C-A91D-CF5FDCCF438C}" destId="{ECD15CB5-7D45-4DFD-A816-B49788B3DD5C}" srcOrd="1" destOrd="0" presId="urn:microsoft.com/office/officeart/2005/8/layout/cycle2"/>
    <dgm:cxn modelId="{DE5A3767-FFA3-48F1-BF13-59DE8081007E}" type="presOf" srcId="{77492539-C75B-4CA1-8F35-2E8E4B4D675D}" destId="{AF931E7F-176F-46B4-B053-65B9CD61F433}" srcOrd="1" destOrd="0" presId="urn:microsoft.com/office/officeart/2005/8/layout/cycle2"/>
    <dgm:cxn modelId="{F6A25169-B11D-4201-88D1-3ECDF63F3337}" type="presOf" srcId="{C1986BB1-0847-442E-BCB4-88A314C596D9}" destId="{D4F20572-A112-4E09-A1B6-80DBAD9B45FF}" srcOrd="0" destOrd="0" presId="urn:microsoft.com/office/officeart/2005/8/layout/cycle2"/>
    <dgm:cxn modelId="{5ECAC349-1AEA-4E73-B78D-5E643F33C866}" type="presOf" srcId="{1D20C7BB-1D64-4FC9-8D6D-7BA87C12582C}" destId="{C7BEF648-1000-4308-9F5C-268BDBDA64CA}" srcOrd="0" destOrd="0" presId="urn:microsoft.com/office/officeart/2005/8/layout/cycle2"/>
    <dgm:cxn modelId="{DA283B8B-43C9-4D70-B982-82E51FBC3D1A}" srcId="{11C161FD-3E57-428A-947A-1FD16E083BC8}" destId="{1D20C7BB-1D64-4FC9-8D6D-7BA87C12582C}" srcOrd="0" destOrd="0" parTransId="{8453B885-E2A7-425F-8973-2D77D0E26BD3}" sibTransId="{DD1FA998-BF57-4991-9544-CEE33A33AC37}"/>
    <dgm:cxn modelId="{D3F39993-C1AA-4CC1-90A5-41467A3C22E8}" type="presOf" srcId="{A4C27C24-91B2-499C-A91D-CF5FDCCF438C}" destId="{ADBEE89D-D566-478B-A00F-7B2F1A4CF174}" srcOrd="0" destOrd="0" presId="urn:microsoft.com/office/officeart/2005/8/layout/cycle2"/>
    <dgm:cxn modelId="{D2E0F997-1211-44A6-917E-32ABE00F7BC3}" type="presOf" srcId="{DD1FA998-BF57-4991-9544-CEE33A33AC37}" destId="{70CE35FF-4E73-499F-B06C-1FAF80833D4E}" srcOrd="0" destOrd="0" presId="urn:microsoft.com/office/officeart/2005/8/layout/cycle2"/>
    <dgm:cxn modelId="{CC4F95DE-6726-4A1C-B712-14E13C101524}" srcId="{11C161FD-3E57-428A-947A-1FD16E083BC8}" destId="{88BBDAB2-8624-4CA3-B84B-840AC9A35050}" srcOrd="3" destOrd="0" parTransId="{028CBFCD-1760-44B6-8EC4-A752EB6FBF04}" sibTransId="{77492539-C75B-4CA1-8F35-2E8E4B4D675D}"/>
    <dgm:cxn modelId="{42B199EA-EAB0-4961-B1B5-D77D005CC9E8}" type="presOf" srcId="{88BBDAB2-8624-4CA3-B84B-840AC9A35050}" destId="{9254879A-0DEF-4C1B-883B-5BF5C0B14454}" srcOrd="0" destOrd="0" presId="urn:microsoft.com/office/officeart/2005/8/layout/cycle2"/>
    <dgm:cxn modelId="{56D9A9FA-569F-4F7F-9775-F1BEA1758DD3}" type="presOf" srcId="{77492539-C75B-4CA1-8F35-2E8E4B4D675D}" destId="{B47B5700-9429-4B06-B9F2-F58387382A47}" srcOrd="0" destOrd="0" presId="urn:microsoft.com/office/officeart/2005/8/layout/cycle2"/>
    <dgm:cxn modelId="{082B24FC-2E80-452B-A822-B5D822194B34}" type="presOf" srcId="{103ADA66-09FB-40B8-A050-03DF577F5310}" destId="{9EE420F6-1E81-4BC1-947F-10180F95B980}" srcOrd="0" destOrd="0" presId="urn:microsoft.com/office/officeart/2005/8/layout/cycle2"/>
    <dgm:cxn modelId="{EC654EFD-5312-4C4E-8F1E-8A48E527BFFE}" srcId="{11C161FD-3E57-428A-947A-1FD16E083BC8}" destId="{C1986BB1-0847-442E-BCB4-88A314C596D9}" srcOrd="4" destOrd="0" parTransId="{AE23D46A-987D-416A-AE09-7BE5188D85E5}" sibTransId="{031F05DD-BE8F-40AA-9990-725284F213F3}"/>
    <dgm:cxn modelId="{1961DD3D-3012-472A-B4E8-D6504A655A0A}" type="presParOf" srcId="{6F91D0BE-0580-4E55-937C-8ECF3FF98D28}" destId="{C7BEF648-1000-4308-9F5C-268BDBDA64CA}" srcOrd="0" destOrd="0" presId="urn:microsoft.com/office/officeart/2005/8/layout/cycle2"/>
    <dgm:cxn modelId="{CB1FC13B-001E-4ECC-8C5B-99EE88F3818A}" type="presParOf" srcId="{6F91D0BE-0580-4E55-937C-8ECF3FF98D28}" destId="{70CE35FF-4E73-499F-B06C-1FAF80833D4E}" srcOrd="1" destOrd="0" presId="urn:microsoft.com/office/officeart/2005/8/layout/cycle2"/>
    <dgm:cxn modelId="{47C84A15-AE9B-4274-AFFE-81ABF1072193}" type="presParOf" srcId="{70CE35FF-4E73-499F-B06C-1FAF80833D4E}" destId="{7BF96B10-8BC7-48E3-8C74-9CE79D344659}" srcOrd="0" destOrd="0" presId="urn:microsoft.com/office/officeart/2005/8/layout/cycle2"/>
    <dgm:cxn modelId="{E7F74F59-2382-48FD-AFDE-778C59F9D7EA}" type="presParOf" srcId="{6F91D0BE-0580-4E55-937C-8ECF3FF98D28}" destId="{9EE420F6-1E81-4BC1-947F-10180F95B980}" srcOrd="2" destOrd="0" presId="urn:microsoft.com/office/officeart/2005/8/layout/cycle2"/>
    <dgm:cxn modelId="{1789C40A-B611-4957-93B3-21FB4145D1EB}" type="presParOf" srcId="{6F91D0BE-0580-4E55-937C-8ECF3FF98D28}" destId="{3B93B912-CC38-4833-92CE-D8C536FFA354}" srcOrd="3" destOrd="0" presId="urn:microsoft.com/office/officeart/2005/8/layout/cycle2"/>
    <dgm:cxn modelId="{6D951FE7-93A5-45CF-B2C9-7FD884B513B2}" type="presParOf" srcId="{3B93B912-CC38-4833-92CE-D8C536FFA354}" destId="{38C7E67A-E1AC-4841-9D92-DF47CDAE8114}" srcOrd="0" destOrd="0" presId="urn:microsoft.com/office/officeart/2005/8/layout/cycle2"/>
    <dgm:cxn modelId="{1557489D-353C-48AE-B46C-2F6E0AC09A26}" type="presParOf" srcId="{6F91D0BE-0580-4E55-937C-8ECF3FF98D28}" destId="{8278FE26-403C-4E85-9708-FDFEAA767830}" srcOrd="4" destOrd="0" presId="urn:microsoft.com/office/officeart/2005/8/layout/cycle2"/>
    <dgm:cxn modelId="{94C528B2-B60C-4351-B9AE-A38B4BC58116}" type="presParOf" srcId="{6F91D0BE-0580-4E55-937C-8ECF3FF98D28}" destId="{ADBEE89D-D566-478B-A00F-7B2F1A4CF174}" srcOrd="5" destOrd="0" presId="urn:microsoft.com/office/officeart/2005/8/layout/cycle2"/>
    <dgm:cxn modelId="{EAC4E060-21D7-42EE-9B5B-F65D8CB9E9B8}" type="presParOf" srcId="{ADBEE89D-D566-478B-A00F-7B2F1A4CF174}" destId="{ECD15CB5-7D45-4DFD-A816-B49788B3DD5C}" srcOrd="0" destOrd="0" presId="urn:microsoft.com/office/officeart/2005/8/layout/cycle2"/>
    <dgm:cxn modelId="{5F5682D3-8D7D-413E-B7BD-C5E5B797E2CD}" type="presParOf" srcId="{6F91D0BE-0580-4E55-937C-8ECF3FF98D28}" destId="{9254879A-0DEF-4C1B-883B-5BF5C0B14454}" srcOrd="6" destOrd="0" presId="urn:microsoft.com/office/officeart/2005/8/layout/cycle2"/>
    <dgm:cxn modelId="{F0DCB67B-5761-42F2-8F98-CA6560B224F2}" type="presParOf" srcId="{6F91D0BE-0580-4E55-937C-8ECF3FF98D28}" destId="{B47B5700-9429-4B06-B9F2-F58387382A47}" srcOrd="7" destOrd="0" presId="urn:microsoft.com/office/officeart/2005/8/layout/cycle2"/>
    <dgm:cxn modelId="{89A28D6A-3418-428F-B0EF-968C84DC943E}" type="presParOf" srcId="{B47B5700-9429-4B06-B9F2-F58387382A47}" destId="{AF931E7F-176F-46B4-B053-65B9CD61F433}" srcOrd="0" destOrd="0" presId="urn:microsoft.com/office/officeart/2005/8/layout/cycle2"/>
    <dgm:cxn modelId="{A8F4FC76-21A6-4142-977E-5B5BFC6B27AF}" type="presParOf" srcId="{6F91D0BE-0580-4E55-937C-8ECF3FF98D28}" destId="{D4F20572-A112-4E09-A1B6-80DBAD9B45FF}" srcOrd="8" destOrd="0" presId="urn:microsoft.com/office/officeart/2005/8/layout/cycle2"/>
    <dgm:cxn modelId="{289604BB-36DC-41F2-824A-80A74AED758E}" type="presParOf" srcId="{6F91D0BE-0580-4E55-937C-8ECF3FF98D28}" destId="{F59FDDDC-3470-4A3F-8B60-99EE2DAB1483}" srcOrd="9" destOrd="0" presId="urn:microsoft.com/office/officeart/2005/8/layout/cycle2"/>
    <dgm:cxn modelId="{5B20B8B2-EF52-4712-B5E9-178FA4662D0B}" type="presParOf" srcId="{F59FDDDC-3470-4A3F-8B60-99EE2DAB1483}" destId="{00EFF9A4-5E38-4FDA-9791-400FC4E17B9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EF648-1000-4308-9F5C-268BDBDA64CA}">
      <dsp:nvSpPr>
        <dsp:cNvPr id="0" name=""/>
        <dsp:cNvSpPr/>
      </dsp:nvSpPr>
      <dsp:spPr>
        <a:xfrm>
          <a:off x="4130403" y="1299"/>
          <a:ext cx="1572458" cy="15724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rPr>
            <a:t>Diabetes – increased risk of UTI </a:t>
          </a:r>
        </a:p>
      </dsp:txBody>
      <dsp:txXfrm>
        <a:off x="4360684" y="231580"/>
        <a:ext cx="1111896" cy="1111896"/>
      </dsp:txXfrm>
    </dsp:sp>
    <dsp:sp modelId="{70CE35FF-4E73-499F-B06C-1FAF80833D4E}">
      <dsp:nvSpPr>
        <dsp:cNvPr id="0" name=""/>
        <dsp:cNvSpPr/>
      </dsp:nvSpPr>
      <dsp:spPr>
        <a:xfrm rot="2207035">
          <a:off x="5636438" y="1204991"/>
          <a:ext cx="386931" cy="5307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5647994" y="1276378"/>
        <a:ext cx="270852" cy="318422"/>
      </dsp:txXfrm>
    </dsp:sp>
    <dsp:sp modelId="{9EE420F6-1E81-4BC1-947F-10180F95B980}">
      <dsp:nvSpPr>
        <dsp:cNvPr id="0" name=""/>
        <dsp:cNvSpPr/>
      </dsp:nvSpPr>
      <dsp:spPr>
        <a:xfrm>
          <a:off x="5974489" y="1380044"/>
          <a:ext cx="1572458" cy="15724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rPr>
            <a:t>Prostate = Increase of UTI</a:t>
          </a:r>
        </a:p>
      </dsp:txBody>
      <dsp:txXfrm>
        <a:off x="6204770" y="1610325"/>
        <a:ext cx="1111896" cy="1111896"/>
      </dsp:txXfrm>
    </dsp:sp>
    <dsp:sp modelId="{3B93B912-CC38-4833-92CE-D8C536FFA354}">
      <dsp:nvSpPr>
        <dsp:cNvPr id="0" name=""/>
        <dsp:cNvSpPr/>
      </dsp:nvSpPr>
      <dsp:spPr>
        <a:xfrm rot="6386189">
          <a:off x="6226306" y="3015785"/>
          <a:ext cx="411035" cy="5307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rot="10800000">
        <a:off x="6305406" y="3062791"/>
        <a:ext cx="287725" cy="318422"/>
      </dsp:txXfrm>
    </dsp:sp>
    <dsp:sp modelId="{8278FE26-403C-4E85-9708-FDFEAA767830}">
      <dsp:nvSpPr>
        <dsp:cNvPr id="0" name=""/>
        <dsp:cNvSpPr/>
      </dsp:nvSpPr>
      <dsp:spPr>
        <a:xfrm>
          <a:off x="5310118" y="3632088"/>
          <a:ext cx="1572458" cy="15724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UTI = Increased risk of Sepsis</a:t>
          </a:r>
        </a:p>
      </dsp:txBody>
      <dsp:txXfrm>
        <a:off x="5540399" y="3862369"/>
        <a:ext cx="1111896" cy="1111896"/>
      </dsp:txXfrm>
    </dsp:sp>
    <dsp:sp modelId="{ADBEE89D-D566-478B-A00F-7B2F1A4CF174}">
      <dsp:nvSpPr>
        <dsp:cNvPr id="0" name=""/>
        <dsp:cNvSpPr/>
      </dsp:nvSpPr>
      <dsp:spPr>
        <a:xfrm rot="10900654">
          <a:off x="4622904" y="4116928"/>
          <a:ext cx="486003" cy="5307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rot="10800000">
        <a:off x="4768674" y="4225203"/>
        <a:ext cx="340202" cy="318422"/>
      </dsp:txXfrm>
    </dsp:sp>
    <dsp:sp modelId="{9254879A-0DEF-4C1B-883B-5BF5C0B14454}">
      <dsp:nvSpPr>
        <dsp:cNvPr id="0" name=""/>
        <dsp:cNvSpPr/>
      </dsp:nvSpPr>
      <dsp:spPr>
        <a:xfrm>
          <a:off x="2821739" y="3559210"/>
          <a:ext cx="1572458" cy="15724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solidFill>
            </a:rPr>
            <a:t>DMARDs – prolonged use of high doses of steroids can increase blood sugars – Diabetes</a:t>
          </a:r>
        </a:p>
      </dsp:txBody>
      <dsp:txXfrm>
        <a:off x="3052020" y="3789491"/>
        <a:ext cx="1111896" cy="1111896"/>
      </dsp:txXfrm>
    </dsp:sp>
    <dsp:sp modelId="{B47B5700-9429-4B06-B9F2-F58387382A47}">
      <dsp:nvSpPr>
        <dsp:cNvPr id="0" name=""/>
        <dsp:cNvSpPr/>
      </dsp:nvSpPr>
      <dsp:spPr>
        <a:xfrm rot="15272849">
          <a:off x="3130398" y="3004382"/>
          <a:ext cx="360420" cy="5307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rot="10800000">
        <a:off x="3198866" y="3162632"/>
        <a:ext cx="252294" cy="318422"/>
      </dsp:txXfrm>
    </dsp:sp>
    <dsp:sp modelId="{D4F20572-A112-4E09-A1B6-80DBAD9B45FF}">
      <dsp:nvSpPr>
        <dsp:cNvPr id="0" name=""/>
        <dsp:cNvSpPr/>
      </dsp:nvSpPr>
      <dsp:spPr>
        <a:xfrm>
          <a:off x="2221584" y="1388137"/>
          <a:ext cx="1572458" cy="15724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err="1">
              <a:solidFill>
                <a:schemeClr val="tx1"/>
              </a:solidFill>
            </a:rPr>
            <a:t>Dmards</a:t>
          </a:r>
          <a:r>
            <a:rPr lang="en-GB" sz="1400" b="1" kern="1200" dirty="0">
              <a:solidFill>
                <a:schemeClr val="tx1"/>
              </a:solidFill>
            </a:rPr>
            <a:t> prolonged use of high doses of steroids can increase risk of sepsis </a:t>
          </a:r>
        </a:p>
      </dsp:txBody>
      <dsp:txXfrm>
        <a:off x="2451865" y="1618418"/>
        <a:ext cx="1111896" cy="1111896"/>
      </dsp:txXfrm>
    </dsp:sp>
    <dsp:sp modelId="{F59FDDDC-3470-4A3F-8B60-99EE2DAB1483}">
      <dsp:nvSpPr>
        <dsp:cNvPr id="0" name=""/>
        <dsp:cNvSpPr/>
      </dsp:nvSpPr>
      <dsp:spPr>
        <a:xfrm rot="19440000">
          <a:off x="3744125" y="1222533"/>
          <a:ext cx="417094" cy="5307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3756074" y="1365448"/>
        <a:ext cx="291966" cy="31842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1/27/2023</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1/27/2023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 aims of this presentation are in consequence of my experiences as a daughter / carer for my Dad.  This presentation does have personal content as it is fundamentally about my Dad’s health care, please bare with me if I do get upset as I am ok.  </a:t>
            </a:r>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3581761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DMARDS are Disease modifying Anti Rheumatic drugs.  Dad was on Methotrexate, he was prescribed patches then went on to have weekly injections.   </a:t>
            </a:r>
          </a:p>
          <a:p>
            <a:r>
              <a:rPr lang="en-GB" dirty="0"/>
              <a:t>In consequence of the NMP course I became aware of the risks associated by Dad’s illnesses and medication regime. </a:t>
            </a:r>
          </a:p>
          <a:p>
            <a:r>
              <a:rPr lang="en-GB" dirty="0"/>
              <a:t>I think if we had known we may have had a different approach to Dad’s health and our own expectations.  I do feel embarrassed that as a nurse I should have had more knowledge I should have worked this out, as a daughter I just wanted someone to make Dad better, so I wanted him to have more drugs in the belief that maybe that would be the one that would make him feel better.  Only after doing the course did I realise that his medication regime could have been contributing to his poor health and frequent hospital admissions.  </a:t>
            </a:r>
          </a:p>
          <a:p>
            <a:r>
              <a:rPr lang="en-GB" dirty="0"/>
              <a:t>Dad was frequently admitted with urinary sepsis.  As a family we were on a constant battle to try to prevent Sepsis, but the facts are that older people are more vulnerable, People taking long term steroids or immune depressants are more vulnerable and people with impaired immune function.  No-one ever sat us down to inform us of this risk cycle. </a:t>
            </a:r>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50467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list of Dad’s hospital admissions when things started to get really bad until the end.  What this list doesn’t portray is that </a:t>
            </a:r>
            <a:r>
              <a:rPr lang="en-GB" dirty="0" err="1"/>
              <a:t>everytime</a:t>
            </a:r>
            <a:r>
              <a:rPr lang="en-GB" dirty="0"/>
              <a:t> he got taken away in an ambulance the fear of whether we would see him again or how stressful it was in the build  up of making the call to 999 and waiting for the ambulance.  It doesn’t portray the hours spent on the phone trying to get through to A &amp; E, it doesn’t portray the frustration of not being able to speak to people giving him medical care. It doesn't portray the impact of being given devastating information over the phone, being powerless to support him during the admissions that happened during COVID.  As a family member I have a  belief that COVID restrictions provided wards an opportunity to change the way families were liaised with and not for the better.  During this time there were occasions where I felt ashamed to call myself a nurse in response to the care my Dad received and in consequence of the way we were communicated with.  </a:t>
            </a:r>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3846255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BNF “ old people, especially the very old require special care and consideration from prescribers”</a:t>
            </a:r>
          </a:p>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190653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Mum and Dad’s relationship was detrimentally affected by my Mum having the responsibility of being his carer.  As prescribers we have to consider the impact on carer’s if we are going to ask them / rely on them to help us to provide patient care. Whilst recognised as my Dad’s carer it was very difficult to offer support as he was able to function or he wasn’t, there wasn’t much in between.  My Mum was often excluded from decisions around his care, or occasionally the brunt of </a:t>
            </a:r>
            <a:r>
              <a:rPr lang="en-GB" dirty="0" err="1"/>
              <a:t>critism</a:t>
            </a:r>
            <a:r>
              <a:rPr lang="en-GB" dirty="0"/>
              <a:t>.  My Mum’s main aim was to keep Dad well.  A significant impact was the diagnosis and then progression of diabetes.  This always felt to be an add on diagnosis with the subtext of it being “type2”.  As type 2 it was also felt that there was some association that it was Dad’s fault he had diabetes.  They managed for a long time on metformin, however one hospital admission resulted in Dad being prescribed Insulin.  This was really difficult as Dad did have issues with dexterity because of the arthritis but my Mum </a:t>
            </a:r>
            <a:r>
              <a:rPr lang="en-GB" dirty="0" err="1"/>
              <a:t>js</a:t>
            </a:r>
            <a:r>
              <a:rPr lang="en-GB" dirty="0"/>
              <a:t> not keen on needles.  Due to Covid Mum was not allowed onto the ward for the demonstration of how to administer insulin.  They were also given a promise by the ward that they would have district nursing support.  Mum took the diagnosis of the diabetes very seriously and this created a strain on their relationship.  My Dad did not drink or smoke, they had a healthy lifestyle however he did like cake and puddings. As you have seen from the photos he was not a big man, he was not overweight. As the diabetes got more out of control his diet became more restricted and this had a huge impact on their quality of life.  There was one occasion where Mum and Dad visited the practice nurse for a review of his blood sugars and when told that they had homemade soup were criticised by the practice nurse for using a stock cube and a carrot.  </a:t>
            </a:r>
          </a:p>
          <a:p>
            <a:r>
              <a:rPr lang="en-GB" dirty="0"/>
              <a:t>As a prescriber are you involving the carer? What if every clinician who has contact is asking carer to take on another responsibility?  What do you require of them?  Do they have the emotional and physical capacity – talk about insulin.  Don’t make promises about other services unless you know that this can be delivered.</a:t>
            </a:r>
          </a:p>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3322654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Reassurance that when a new drug was prescribed were interactions with other medications considered.   What were the long term effects of the medication?</a:t>
            </a:r>
          </a:p>
          <a:p>
            <a:r>
              <a:rPr lang="en-GB" dirty="0"/>
              <a:t>Diabetic nurse – what is important to you?</a:t>
            </a:r>
          </a:p>
          <a:p>
            <a:r>
              <a:rPr lang="en-GB" dirty="0"/>
              <a:t>What did Dad want?  He wanted to be pain free, he wanted to know what was causing pain in his left side.</a:t>
            </a:r>
          </a:p>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2660551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 </a:t>
            </a:r>
          </a:p>
        </p:txBody>
      </p:sp>
      <p:sp>
        <p:nvSpPr>
          <p:cNvPr id="4" name="Slide Number Placeholder 3"/>
          <p:cNvSpPr>
            <a:spLocks noGrp="1"/>
          </p:cNvSpPr>
          <p:nvPr>
            <p:ph type="sldNum" sz="quarter" idx="5"/>
          </p:nvPr>
        </p:nvSpPr>
        <p:spPr/>
        <p:txBody>
          <a:bodyPr/>
          <a:lstStyle/>
          <a:p>
            <a:fld id="{C37D7554-D10C-4E29-B8E6-BB7111FA614F}" type="slidenum">
              <a:rPr lang="en-US" smtClean="0"/>
              <a:t>16</a:t>
            </a:fld>
            <a:endParaRPr lang="en-US" dirty="0"/>
          </a:p>
        </p:txBody>
      </p:sp>
    </p:spTree>
    <p:extLst>
      <p:ext uri="{BB962C8B-B14F-4D97-AF65-F5344CB8AC3E}">
        <p14:creationId xmlns:p14="http://schemas.microsoft.com/office/powerpoint/2010/main" val="270820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Whilst studying to become a Non-Medical Prescriber I became aware of different services within the NHS.  I had opportunity to shadow different practitioners, observing their interactions with patients under their care. ​</a:t>
            </a:r>
          </a:p>
          <a:p>
            <a:r>
              <a:rPr lang="en-US" dirty="0"/>
              <a:t>This enabled me to reflect on the care we have received as a family whilst my Dad was poorly and has enabled me to consider my own interventions as an NMP.</a:t>
            </a:r>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322700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23</a:t>
            </a:r>
            <a:r>
              <a:rPr lang="en-US" baseline="30000" dirty="0"/>
              <a:t>rd</a:t>
            </a:r>
            <a:r>
              <a:rPr lang="en-US" dirty="0"/>
              <a:t> February last year my Dad turned 79, 4 days later he died,  after taking his own life.  This was not something I would have ever expected.  Around the time of his death I remember feeling proud of him thinking that he had took control of his situation.  However this led to the realization that for the previous few years he had no voice and he was in the hands of the healthcare system which at times did really let him down.</a:t>
            </a:r>
          </a:p>
        </p:txBody>
      </p:sp>
      <p:sp>
        <p:nvSpPr>
          <p:cNvPr id="4" name="Slide Number Placeholder 3"/>
          <p:cNvSpPr>
            <a:spLocks noGrp="1"/>
          </p:cNvSpPr>
          <p:nvPr>
            <p:ph type="sldNum" sz="quarter" idx="10"/>
          </p:nvPr>
        </p:nvSpPr>
        <p:spPr/>
        <p:txBody>
          <a:bodyPr/>
          <a:lstStyle/>
          <a:p>
            <a:fld id="{9B26CD33-4337-4529-948A-94F6960B2374}"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just a reminder of how the ageing process impacts on all of the systems in our body and how as non-medical prescribers we need to take this into consideration.</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F4CDAE9-B7EA-4492-8956-01204D71A545}" type="slidenum">
              <a:rPr lang="en-US"/>
              <a:t>5</a:t>
            </a:fld>
            <a:endParaRPr lang="en-US"/>
          </a:p>
        </p:txBody>
      </p:sp>
    </p:spTree>
    <p:extLst>
      <p:ext uri="{BB962C8B-B14F-4D97-AF65-F5344CB8AC3E}">
        <p14:creationId xmlns:p14="http://schemas.microsoft.com/office/powerpoint/2010/main" val="2954483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most of his adult life Dad suffered with ill health, specifically with Rheumatoid Arthritis.  He never let his illnesses define him.  Until the last few years he was active and would do his best to manage his disabilities.   </a:t>
            </a:r>
            <a:r>
              <a:rPr lang="en-US"/>
              <a:t>Over </a:t>
            </a:r>
            <a:r>
              <a:rPr lang="en-US" dirty="0"/>
              <a:t>the years he had many joint replacements and procedures in relation to the arthritis.   In the last few years of his life he developed other debilitating conditions. Including Heart Failure, Diabetes, Osteoporosis, Chronic Back Pain, Issues with his bladder, Frequent episodes of vomiting and </a:t>
            </a:r>
            <a:r>
              <a:rPr lang="en-US" dirty="0" err="1"/>
              <a:t>diarrhoea</a:t>
            </a:r>
            <a:r>
              <a:rPr lang="en-US" dirty="0"/>
              <a:t>, Constipation, failing eyesight. As these conditions progressed his quality of life deteriorated.  </a:t>
            </a:r>
          </a:p>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408873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Dad was a very compliant patient, he trusted those who gave him care.  He rarely complained about the care or services that he received. As the slide shows Dad was under numerous different services; An indication of what how they lived is that  in the week following his death he should have had 8 clinical appointments with different medical professionals. Dad was always willing to try suggestions made by health care providers, whether this was a medical procedure or a new medication. I believe that he always had faith that the intervention would be the one that would make him feel better.   One of the issues we experienced is that each specialist area would only be able to focus on that set of symptoms, however each intervention had the potential to have an impact on something else.  </a:t>
            </a:r>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1300663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is a reminder about polypharmacy.  There are many situations where this can not be avoided.  However as NMP’s we need to be aware of those at risk of inappropriate prescribing and how being on multiple medications can increase the risk of hospital admission.  </a:t>
            </a:r>
            <a:r>
              <a:rPr lang="en-US" dirty="0" err="1">
                <a:cs typeface="Calibri"/>
              </a:rPr>
              <a:t>Fialova</a:t>
            </a:r>
            <a:r>
              <a:rPr lang="en-US" dirty="0">
                <a:cs typeface="Calibri"/>
              </a:rPr>
              <a:t> et al (2018)  have reported that older patients are under represented in clinical trials.   This means that there is a lack of evidence on the efficiency and safety of frequently used medications in this population. Patients who are identified as being frail are less likely to have resilience to drug changes and an increased risk of hospital admission</a:t>
            </a:r>
          </a:p>
          <a:p>
            <a:r>
              <a:rPr lang="en-US" dirty="0">
                <a:cs typeface="Calibri"/>
              </a:rPr>
              <a:t>The more drugs the higher the risk of adverse drug reactions.  Polypharmacy increases the risk of unnecessary exposure to medications where there may be doubtful efficacy and an increased risk of admission.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F4CDAE9-B7EA-4492-8956-01204D71A545}" type="slidenum">
              <a:rPr lang="en-US"/>
              <a:t>8</a:t>
            </a:fld>
            <a:endParaRPr lang="en-US"/>
          </a:p>
        </p:txBody>
      </p:sp>
    </p:spTree>
    <p:extLst>
      <p:ext uri="{BB962C8B-B14F-4D97-AF65-F5344CB8AC3E}">
        <p14:creationId xmlns:p14="http://schemas.microsoft.com/office/powerpoint/2010/main" val="627143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26 medications</a:t>
            </a:r>
          </a:p>
          <a:p>
            <a:r>
              <a:rPr lang="en-GB" dirty="0"/>
              <a:t>Risk of adverse drug reactions increase with the number of drugs prescribed</a:t>
            </a:r>
          </a:p>
          <a:p>
            <a:r>
              <a:rPr lang="en-GB" dirty="0"/>
              <a:t>For my Dad the difficulty of having so many professionals involved is that they could and often did make changes to the drug regime, but this always appeared to be in connection to the disease that they were responsible for.  A change would be made with the expectation of this being followed up by the GP.  There are several issues with this for example how is the change going to interact with the other medications, b) realistically how can a GP have the knowledge of the impact that all these drugs will have with one another. </a:t>
            </a:r>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344678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elderly there is a challenge of considering whether a presenting symptom is in consequence of ill health or a side-effect of a medication.</a:t>
            </a:r>
          </a:p>
          <a:p>
            <a:r>
              <a:rPr lang="en-US" dirty="0">
                <a:cs typeface="Calibri"/>
              </a:rPr>
              <a:t>Ageing process impacting on response to medication is considered to start at 40 years</a:t>
            </a:r>
          </a:p>
          <a:p>
            <a:r>
              <a:rPr lang="en-US" dirty="0">
                <a:cs typeface="Calibri"/>
              </a:rPr>
              <a:t>Where there are numerous drugs it is important to consider whether presentation is consequence of drug interactions</a:t>
            </a:r>
          </a:p>
          <a:p>
            <a:r>
              <a:rPr lang="en-US" dirty="0">
                <a:cs typeface="Calibri"/>
              </a:rPr>
              <a:t>Side-effects can develop over time – should not be confused with a new symptom</a:t>
            </a:r>
          </a:p>
          <a:p>
            <a:r>
              <a:rPr lang="en-US" dirty="0">
                <a:cs typeface="Calibri"/>
              </a:rPr>
              <a:t>Need for a full assessment.  Not sure if Dad had this?</a:t>
            </a:r>
          </a:p>
          <a:p>
            <a:endParaRPr lang="en-US" dirty="0">
              <a:cs typeface="Calibri"/>
            </a:endParaRPr>
          </a:p>
        </p:txBody>
      </p:sp>
      <p:sp>
        <p:nvSpPr>
          <p:cNvPr id="4" name="Slide Number Placeholder 3"/>
          <p:cNvSpPr>
            <a:spLocks noGrp="1"/>
          </p:cNvSpPr>
          <p:nvPr>
            <p:ph type="sldNum" sz="quarter" idx="5"/>
          </p:nvPr>
        </p:nvSpPr>
        <p:spPr/>
        <p:txBody>
          <a:bodyPr/>
          <a:lstStyle/>
          <a:p>
            <a:fld id="{EF4CDAE9-B7EA-4492-8956-01204D71A545}" type="slidenum">
              <a:rPr lang="en-US"/>
              <a:t>10</a:t>
            </a:fld>
            <a:endParaRPr lang="en-US"/>
          </a:p>
        </p:txBody>
      </p:sp>
    </p:spTree>
    <p:extLst>
      <p:ext uri="{BB962C8B-B14F-4D97-AF65-F5344CB8AC3E}">
        <p14:creationId xmlns:p14="http://schemas.microsoft.com/office/powerpoint/2010/main" val="901948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a:t>8/05/20XX</a:t>
            </a:r>
            <a:endParaRPr lang="en-US" dirty="0"/>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277009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a:t>8/05/20XX</a:t>
            </a:r>
            <a:endParaRPr lang="en-US" dirty="0"/>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6627309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a:t>8/05/20XX</a:t>
            </a:r>
            <a:endParaRPr lang="en-US" dirty="0"/>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a:t>8/05/20XX</a:t>
            </a:r>
            <a:endParaRPr lang="en-US" dirty="0"/>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a:t>8/05/20XX</a:t>
            </a:r>
            <a:endParaRPr lang="en-US" dirty="0"/>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01016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304802" y="3962400"/>
            <a:ext cx="11064647" cy="1066800"/>
          </a:xfrm>
        </p:spPr>
        <p:txBody>
          <a:bodyPr bIns="0"/>
          <a:lstStyle>
            <a:lvl1pPr algn="r">
              <a:defRPr lang="en-US" dirty="0"/>
            </a:lvl1pPr>
            <a:extLst/>
          </a:lstStyle>
          <a:p>
            <a:r>
              <a:rPr lang="en-US" dirty="0"/>
              <a:t>Click to add photo album title</a:t>
            </a:r>
          </a:p>
        </p:txBody>
      </p:sp>
      <p:sp>
        <p:nvSpPr>
          <p:cNvPr id="30" name="Rectangle 7"/>
          <p:cNvSpPr>
            <a:spLocks/>
          </p:cNvSpPr>
          <p:nvPr/>
        </p:nvSpPr>
        <p:spPr>
          <a:xfrm>
            <a:off x="604981" y="5181600"/>
            <a:ext cx="10972800" cy="11430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844800" y="5133975"/>
            <a:ext cx="8515928"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a:t>Click to add date and other details</a:t>
            </a:r>
          </a:p>
        </p:txBody>
      </p:sp>
      <p:sp>
        <p:nvSpPr>
          <p:cNvPr id="27" name="Rectangle 6"/>
          <p:cNvSpPr>
            <a:spLocks noGrp="1"/>
          </p:cNvSpPr>
          <p:nvPr>
            <p:ph type="pic" sz="quarter" idx="11"/>
          </p:nvPr>
        </p:nvSpPr>
        <p:spPr>
          <a:xfrm>
            <a:off x="8128000" y="1600200"/>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Click icon to add picture</a:t>
            </a:r>
            <a:endParaRPr lang="en-US" sz="2000" dirty="0"/>
          </a:p>
        </p:txBody>
      </p:sp>
      <p:sp>
        <p:nvSpPr>
          <p:cNvPr id="6" name="Rectangle 5"/>
          <p:cNvSpPr/>
          <p:nvPr userDrawn="1"/>
        </p:nvSpPr>
        <p:spPr>
          <a:xfrm>
            <a:off x="235792" y="186904"/>
            <a:ext cx="11684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a:spLocks noGrp="1"/>
          </p:cNvSpPr>
          <p:nvPr>
            <p:ph type="dt" sz="half" idx="12"/>
          </p:nvPr>
        </p:nvSpPr>
        <p:spPr/>
        <p:txBody>
          <a:bodyPr/>
          <a:lstStyle/>
          <a:p>
            <a:r>
              <a:rPr lang="en-US" sz="1200">
                <a:solidFill>
                  <a:schemeClr val="tx2"/>
                </a:solidFill>
              </a:rPr>
              <a:t>8/05/20XX</a:t>
            </a:r>
            <a:endParaRPr lang="en-US" dirty="0"/>
          </a:p>
        </p:txBody>
      </p:sp>
      <p:sp>
        <p:nvSpPr>
          <p:cNvPr id="12" name="Rectangle 11"/>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p>
            <a:r>
              <a:rPr lang="en-US"/>
              <a:t>Conference Presentation</a:t>
            </a:r>
            <a:endParaRPr lang="en-US" dirty="0"/>
          </a:p>
        </p:txBody>
      </p:sp>
    </p:spTree>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a:t>8/05/20XX</a:t>
            </a:r>
            <a:endParaRPr lang="en-US" dirty="0"/>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836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a:t>8/05/20XX</a:t>
            </a:r>
            <a:endParaRPr lang="en-US" dirty="0"/>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a:t>8/05/20XX</a:t>
            </a:r>
            <a:endParaRPr lang="en-US" dirty="0"/>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a:t>8/05/20XX</a:t>
            </a:r>
            <a:endParaRPr lang="en-US" dirty="0"/>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445236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a:t>8/05/20XX</a:t>
            </a:r>
            <a:endParaRPr lang="en-US" dirty="0"/>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dirty="0"/>
              <a:t>Conference Presentation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dirty="0"/>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2744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a:t>8/05/20XX</a:t>
            </a:r>
            <a:endParaRPr lang="en-US" dirty="0"/>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95802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a:t>8/05/20XX</a:t>
            </a:r>
            <a:endParaRPr lang="en-US" dirty="0"/>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548123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a:t>8/05/20XX</a:t>
            </a:r>
            <a:endParaRPr lang="en-US" dirty="0"/>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983231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a:t>8/05/20XX</a:t>
            </a:r>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dirty="0"/>
              <a:t>Conference Presentation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6" r:id="rId11"/>
    <p:sldLayoutId id="2147483661" r:id="rId12"/>
    <p:sldLayoutId id="2147483668" r:id="rId13"/>
    <p:sldLayoutId id="214748366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609600" y="274638"/>
            <a:ext cx="10972800" cy="1249362"/>
          </a:xfrm>
          <a:prstGeom prst="rect">
            <a:avLst/>
          </a:prstGeom>
        </p:spPr>
        <p:txBody>
          <a:bodyPr anchor="ctr">
            <a:normAutofit/>
          </a:bodyPr>
          <a:lstStyle/>
          <a:p>
            <a:r>
              <a:rPr lang="en-US" noProof="1"/>
              <a:t>Click to edit Master title style</a:t>
            </a:r>
            <a:endParaRPr lang="en-US" dirty="0"/>
          </a:p>
        </p:txBody>
      </p:sp>
      <p:sp>
        <p:nvSpPr>
          <p:cNvPr id="13" name="Rectangle 5"/>
          <p:cNvSpPr>
            <a:spLocks noGrp="1"/>
          </p:cNvSpPr>
          <p:nvPr>
            <p:ph type="body" idx="1"/>
          </p:nvPr>
        </p:nvSpPr>
        <p:spPr>
          <a:xfrm>
            <a:off x="609600" y="1600201"/>
            <a:ext cx="10972800" cy="4525963"/>
          </a:xfrm>
          <a:prstGeom prst="rect">
            <a:avLst/>
          </a:prstGeom>
        </p:spPr>
        <p:txBody>
          <a:bodyPr>
            <a:normAutofit/>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29" name="Rectangle 3"/>
          <p:cNvSpPr>
            <a:spLocks noGrp="1"/>
          </p:cNvSpPr>
          <p:nvPr>
            <p:ph type="dt" sz="half" idx="2"/>
          </p:nvPr>
        </p:nvSpPr>
        <p:spPr>
          <a:xfrm>
            <a:off x="88900" y="6559361"/>
            <a:ext cx="3251200" cy="244475"/>
          </a:xfrm>
          <a:prstGeom prst="rect">
            <a:avLst/>
          </a:prstGeom>
        </p:spPr>
        <p:txBody>
          <a:bodyPr anchor="b"/>
          <a:lstStyle>
            <a:lvl1pPr>
              <a:defRPr sz="1200">
                <a:solidFill>
                  <a:schemeClr val="tx2"/>
                </a:solidFill>
              </a:defRPr>
            </a:lvl1pPr>
            <a:extLst/>
          </a:lstStyle>
          <a:p>
            <a:r>
              <a:rPr lang="en-US" sz="1200">
                <a:solidFill>
                  <a:schemeClr val="tx2"/>
                </a:solidFill>
              </a:rPr>
              <a:t>8/05/20XX</a:t>
            </a:r>
            <a:endParaRPr lang="en-US" sz="1200" dirty="0">
              <a:solidFill>
                <a:schemeClr val="tx2"/>
              </a:solidFill>
            </a:endParaRPr>
          </a:p>
        </p:txBody>
      </p:sp>
      <p:sp>
        <p:nvSpPr>
          <p:cNvPr id="20" name="Rectangle 25"/>
          <p:cNvSpPr>
            <a:spLocks noGrp="1"/>
          </p:cNvSpPr>
          <p:nvPr>
            <p:ph type="ftr" sz="quarter" idx="3"/>
          </p:nvPr>
        </p:nvSpPr>
        <p:spPr>
          <a:xfrm>
            <a:off x="3994204" y="6558153"/>
            <a:ext cx="6197600" cy="246888"/>
          </a:xfrm>
          <a:prstGeom prst="rect">
            <a:avLst/>
          </a:prstGeom>
        </p:spPr>
        <p:txBody>
          <a:bodyPr anchor="b"/>
          <a:lstStyle>
            <a:lvl1pPr algn="ctr">
              <a:defRPr sz="1200">
                <a:solidFill>
                  <a:schemeClr val="tx2"/>
                </a:solidFill>
              </a:defRPr>
            </a:lvl1pPr>
            <a:extLst/>
          </a:lstStyle>
          <a:p>
            <a:pPr algn="ctr"/>
            <a:r>
              <a:rPr lang="en-US" sz="1200">
                <a:solidFill>
                  <a:schemeClr val="tx2"/>
                </a:solidFill>
              </a:rPr>
              <a:t>Conference Presentation</a:t>
            </a:r>
            <a:endParaRPr lang="en-US" sz="1200" dirty="0">
              <a:solidFill>
                <a:schemeClr val="tx2"/>
              </a:solidFill>
            </a:endParaRPr>
          </a:p>
        </p:txBody>
      </p:sp>
      <p:sp>
        <p:nvSpPr>
          <p:cNvPr id="23" name="Rectangle 16"/>
          <p:cNvSpPr>
            <a:spLocks noGrp="1"/>
          </p:cNvSpPr>
          <p:nvPr>
            <p:ph type="sldNum" sz="quarter" idx="4"/>
          </p:nvPr>
        </p:nvSpPr>
        <p:spPr>
          <a:xfrm>
            <a:off x="10896600" y="6559361"/>
            <a:ext cx="12192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Lst>
  <p:transition>
    <p:fade/>
  </p:transition>
  <p:hf hdr="0" ftr="0" dt="0"/>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2" r:id="rId1"/>
    <p:sldLayoutId id="21474836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995205" y="4965134"/>
            <a:ext cx="4333088" cy="1596004"/>
          </a:xfrm>
        </p:spPr>
        <p:txBody>
          <a:bodyPr/>
          <a:lstStyle/>
          <a:p>
            <a:r>
              <a:rPr lang="en-US" dirty="0"/>
              <a:t>Let Him Eat Cake</a:t>
            </a:r>
          </a:p>
        </p:txBody>
      </p:sp>
      <p:pic>
        <p:nvPicPr>
          <p:cNvPr id="74" name="Picture Placeholder 73">
            <a:extLst>
              <a:ext uri="{FF2B5EF4-FFF2-40B4-BE49-F238E27FC236}">
                <a16:creationId xmlns:a16="http://schemas.microsoft.com/office/drawing/2014/main" id="{70E8AD59-4DDD-4E2E-A6CA-FF1DE5BD8A44}"/>
              </a:ext>
            </a:extLst>
          </p:cNvPr>
          <p:cNvPicPr>
            <a:picLocks noGrp="1" noChangeAspect="1"/>
          </p:cNvPicPr>
          <p:nvPr>
            <p:ph type="pic" sz="quarter" idx="10"/>
          </p:nvPr>
        </p:nvPicPr>
        <p:blipFill>
          <a:blip r:embed="rId2"/>
          <a:srcRect/>
          <a:stretch/>
        </p:blipFill>
        <p:spPr>
          <a:xfrm>
            <a:off x="4602231" y="24319"/>
            <a:ext cx="7256689" cy="4941697"/>
          </a:xfrm>
        </p:spPr>
      </p:pic>
      <p:sp>
        <p:nvSpPr>
          <p:cNvPr id="26" name="Text Placeholder 25">
            <a:extLst>
              <a:ext uri="{FF2B5EF4-FFF2-40B4-BE49-F238E27FC236}">
                <a16:creationId xmlns:a16="http://schemas.microsoft.com/office/drawing/2014/main" id="{C022D7CD-E026-4E29-BE4B-3FA7B1EB6A46}"/>
              </a:ext>
            </a:extLst>
          </p:cNvPr>
          <p:cNvSpPr>
            <a:spLocks noGrp="1"/>
          </p:cNvSpPr>
          <p:nvPr>
            <p:ph type="body" sz="quarter" idx="12"/>
          </p:nvPr>
        </p:nvSpPr>
        <p:spPr>
          <a:xfrm>
            <a:off x="6359337" y="5779363"/>
            <a:ext cx="2459114" cy="685430"/>
          </a:xfrm>
        </p:spPr>
        <p:txBody>
          <a:bodyPr/>
          <a:lstStyle/>
          <a:p>
            <a:r>
              <a:rPr lang="en-US" dirty="0"/>
              <a:t>Kate Parry​​</a:t>
            </a:r>
          </a:p>
        </p:txBody>
      </p:sp>
      <p:sp>
        <p:nvSpPr>
          <p:cNvPr id="36" name="Text Placeholder 35">
            <a:extLst>
              <a:ext uri="{FF2B5EF4-FFF2-40B4-BE49-F238E27FC236}">
                <a16:creationId xmlns:a16="http://schemas.microsoft.com/office/drawing/2014/main" id="{AEEB6582-6001-4276-8F87-1470B6FA1488}"/>
              </a:ext>
            </a:extLst>
          </p:cNvPr>
          <p:cNvSpPr>
            <a:spLocks noGrp="1"/>
          </p:cNvSpPr>
          <p:nvPr>
            <p:ph type="body" sz="quarter" idx="13"/>
          </p:nvPr>
        </p:nvSpPr>
        <p:spPr>
          <a:xfrm>
            <a:off x="9299663" y="5791178"/>
            <a:ext cx="2459114" cy="685429"/>
          </a:xfrm>
        </p:spPr>
        <p:txBody>
          <a:bodyPr/>
          <a:lstStyle/>
          <a:p>
            <a:r>
              <a:rPr lang="en-US" dirty="0"/>
              <a:t>03/02/2023</a:t>
            </a:r>
          </a:p>
        </p:txBody>
      </p:sp>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Distressed grey and blue concrete wall">
            <a:extLst>
              <a:ext uri="{FF2B5EF4-FFF2-40B4-BE49-F238E27FC236}">
                <a16:creationId xmlns:a16="http://schemas.microsoft.com/office/drawing/2014/main" id="{A8D66266-B3B1-448D-8D05-78C8125AC0EC}"/>
              </a:ext>
            </a:extLst>
          </p:cNvPr>
          <p:cNvPicPr>
            <a:picLocks noChangeAspect="1"/>
          </p:cNvPicPr>
          <p:nvPr/>
        </p:nvPicPr>
        <p:blipFill rotWithShape="1">
          <a:blip r:embed="rId3"/>
          <a:srcRect t="11552" r="-2" b="405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29DB2D-8425-47E8-B5D6-49863AE26271}"/>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rPr>
              <a:t>Aging process or side effect? </a:t>
            </a:r>
            <a:endParaRPr lang="en-US" sz="5200" b="1" dirty="0">
              <a:solidFill>
                <a:srgbClr val="FFFFFF"/>
              </a:solidFill>
              <a:cs typeface="Calibri Light"/>
            </a:endParaRPr>
          </a:p>
        </p:txBody>
      </p:sp>
      <p:sp>
        <p:nvSpPr>
          <p:cNvPr id="3" name="Content Placeholder 2">
            <a:extLst>
              <a:ext uri="{FF2B5EF4-FFF2-40B4-BE49-F238E27FC236}">
                <a16:creationId xmlns:a16="http://schemas.microsoft.com/office/drawing/2014/main" id="{F564B0DD-CCF2-40E3-91F6-ADCB2B26E65E}"/>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lgn="ctr">
              <a:buNone/>
            </a:pPr>
            <a:r>
              <a:rPr lang="en-US" sz="2400" b="1" dirty="0">
                <a:solidFill>
                  <a:srgbClr val="FFFFFF"/>
                </a:solidFill>
              </a:rPr>
              <a:t>How would you know the difference? </a:t>
            </a:r>
          </a:p>
        </p:txBody>
      </p:sp>
    </p:spTree>
    <p:extLst>
      <p:ext uri="{BB962C8B-B14F-4D97-AF65-F5344CB8AC3E}">
        <p14:creationId xmlns:p14="http://schemas.microsoft.com/office/powerpoint/2010/main" val="3978029986"/>
      </p:ext>
    </p:extLst>
  </p:cSld>
  <p:clrMapOvr>
    <a:masterClrMapping/>
  </p:clrMapOvr>
  <mc:AlternateContent xmlns:mc="http://schemas.openxmlformats.org/markup-compatibility/2006" xmlns:p14="http://schemas.microsoft.com/office/powerpoint/2010/main">
    <mc:Choice Requires="p14">
      <p:transition spd="slow" p14:dur="2000" advTm="116473"/>
    </mc:Choice>
    <mc:Fallback xmlns="">
      <p:transition spd="slow" advTm="11647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7E64-4D7E-F726-6988-C29C543F2729}"/>
              </a:ext>
            </a:extLst>
          </p:cNvPr>
          <p:cNvSpPr>
            <a:spLocks noGrp="1"/>
          </p:cNvSpPr>
          <p:nvPr>
            <p:ph type="title"/>
          </p:nvPr>
        </p:nvSpPr>
        <p:spPr>
          <a:xfrm>
            <a:off x="838200" y="365126"/>
            <a:ext cx="10515600" cy="788266"/>
          </a:xfrm>
        </p:spPr>
        <p:txBody>
          <a:bodyPr/>
          <a:lstStyle/>
          <a:p>
            <a:r>
              <a:rPr lang="en-GB" dirty="0"/>
              <a:t>Cycle of Ill-Health</a:t>
            </a:r>
          </a:p>
        </p:txBody>
      </p:sp>
      <p:graphicFrame>
        <p:nvGraphicFramePr>
          <p:cNvPr id="5" name="Content Placeholder 4">
            <a:extLst>
              <a:ext uri="{FF2B5EF4-FFF2-40B4-BE49-F238E27FC236}">
                <a16:creationId xmlns:a16="http://schemas.microsoft.com/office/drawing/2014/main" id="{6BEC2055-532B-A552-CEEC-D5E7F2BA78C3}"/>
              </a:ext>
            </a:extLst>
          </p:cNvPr>
          <p:cNvGraphicFramePr>
            <a:graphicFrameLocks noGrp="1"/>
          </p:cNvGraphicFramePr>
          <p:nvPr>
            <p:ph sz="half" idx="1"/>
            <p:extLst>
              <p:ext uri="{D42A27DB-BD31-4B8C-83A1-F6EECF244321}">
                <p14:modId xmlns:p14="http://schemas.microsoft.com/office/powerpoint/2010/main" val="2474309618"/>
              </p:ext>
            </p:extLst>
          </p:nvPr>
        </p:nvGraphicFramePr>
        <p:xfrm>
          <a:off x="838199" y="1361210"/>
          <a:ext cx="9833265" cy="5205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4356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F3EAFB-B1C9-FA20-A3EE-E5072033CB88}"/>
              </a:ext>
            </a:extLst>
          </p:cNvPr>
          <p:cNvSpPr>
            <a:spLocks noGrp="1"/>
          </p:cNvSpPr>
          <p:nvPr>
            <p:ph type="sldNum" sz="quarter" idx="12"/>
          </p:nvPr>
        </p:nvSpPr>
        <p:spPr/>
        <p:txBody>
          <a:bodyPr/>
          <a:lstStyle/>
          <a:p>
            <a:fld id="{18D65601-5AE2-46FC-B138-694DDD2B510D}" type="slidenum">
              <a:rPr lang="en-US" smtClean="0"/>
              <a:t>12</a:t>
            </a:fld>
            <a:endParaRPr lang="en-US" dirty="0"/>
          </a:p>
        </p:txBody>
      </p:sp>
      <p:sp>
        <p:nvSpPr>
          <p:cNvPr id="4" name="Content Placeholder 3">
            <a:extLst>
              <a:ext uri="{FF2B5EF4-FFF2-40B4-BE49-F238E27FC236}">
                <a16:creationId xmlns:a16="http://schemas.microsoft.com/office/drawing/2014/main" id="{E79E2659-2849-075A-63BF-6DC3FE96492E}"/>
              </a:ext>
            </a:extLst>
          </p:cNvPr>
          <p:cNvSpPr>
            <a:spLocks noGrp="1"/>
          </p:cNvSpPr>
          <p:nvPr>
            <p:ph sz="quarter" idx="16"/>
          </p:nvPr>
        </p:nvSpPr>
        <p:spPr>
          <a:xfrm>
            <a:off x="1008686" y="810491"/>
            <a:ext cx="4114800" cy="3699164"/>
          </a:xfrm>
        </p:spPr>
        <p:txBody>
          <a:bodyPr/>
          <a:lstStyle/>
          <a:p>
            <a:r>
              <a:rPr lang="en-GB" sz="1800" b="1" u="sng" dirty="0">
                <a:latin typeface="Arial" panose="020B0604020202020204" pitchFamily="34" charset="0"/>
                <a:cs typeface="Arial" panose="020B0604020202020204" pitchFamily="34" charset="0"/>
              </a:rPr>
              <a:t>Hospital Admissions</a:t>
            </a:r>
          </a:p>
          <a:p>
            <a:r>
              <a:rPr lang="en-GB" sz="1600" b="1" dirty="0"/>
              <a:t>13/11/2019	11/11/2020</a:t>
            </a:r>
          </a:p>
          <a:p>
            <a:r>
              <a:rPr lang="en-GB" sz="1600" b="1" dirty="0"/>
              <a:t>04/12/2019	21/01/2021</a:t>
            </a:r>
          </a:p>
          <a:p>
            <a:r>
              <a:rPr lang="en-GB" sz="1600" b="1" dirty="0"/>
              <a:t>06/06/2020	30/01/2021</a:t>
            </a:r>
          </a:p>
          <a:p>
            <a:r>
              <a:rPr lang="en-GB" sz="1600" b="1" dirty="0"/>
              <a:t>30/06/2020	01/09/2021</a:t>
            </a:r>
          </a:p>
          <a:p>
            <a:r>
              <a:rPr lang="en-GB" sz="1600" b="1" dirty="0"/>
              <a:t>21/07/2020	09/11/2021</a:t>
            </a:r>
          </a:p>
          <a:p>
            <a:r>
              <a:rPr lang="en-GB" sz="1600" b="1" dirty="0"/>
              <a:t>08/08/2020	27/11/2021</a:t>
            </a:r>
          </a:p>
          <a:p>
            <a:r>
              <a:rPr lang="en-GB" sz="1600" b="1" dirty="0"/>
              <a:t>		05/02/2022</a:t>
            </a:r>
          </a:p>
          <a:p>
            <a:endParaRPr lang="en-GB" dirty="0"/>
          </a:p>
        </p:txBody>
      </p:sp>
      <p:sp>
        <p:nvSpPr>
          <p:cNvPr id="6" name="Title 5">
            <a:extLst>
              <a:ext uri="{FF2B5EF4-FFF2-40B4-BE49-F238E27FC236}">
                <a16:creationId xmlns:a16="http://schemas.microsoft.com/office/drawing/2014/main" id="{E9D3E907-2A84-AE58-98C3-FE3FCD679B62}"/>
              </a:ext>
            </a:extLst>
          </p:cNvPr>
          <p:cNvSpPr>
            <a:spLocks noGrp="1"/>
          </p:cNvSpPr>
          <p:nvPr>
            <p:ph type="title"/>
          </p:nvPr>
        </p:nvSpPr>
        <p:spPr>
          <a:xfrm>
            <a:off x="5548745" y="810490"/>
            <a:ext cx="6483928" cy="3380251"/>
          </a:xfrm>
        </p:spPr>
        <p:txBody>
          <a:bodyPr/>
          <a:lstStyle/>
          <a:p>
            <a:br>
              <a:rPr lang="en-GB" sz="2000" dirty="0">
                <a:latin typeface="+mn-lt"/>
              </a:rPr>
            </a:br>
            <a:br>
              <a:rPr lang="en-GB" dirty="0"/>
            </a:br>
            <a:endParaRPr lang="en-GB" dirty="0"/>
          </a:p>
        </p:txBody>
      </p:sp>
      <p:pic>
        <p:nvPicPr>
          <p:cNvPr id="12" name="Picture Placeholder 11">
            <a:extLst>
              <a:ext uri="{FF2B5EF4-FFF2-40B4-BE49-F238E27FC236}">
                <a16:creationId xmlns:a16="http://schemas.microsoft.com/office/drawing/2014/main" id="{34940014-F261-C0D2-13B4-AF7018D2B509}"/>
              </a:ext>
            </a:extLst>
          </p:cNvPr>
          <p:cNvPicPr>
            <a:picLocks noGrp="1" noChangeAspect="1"/>
          </p:cNvPicPr>
          <p:nvPr>
            <p:ph type="pic" sz="quarter" idx="17"/>
          </p:nvPr>
        </p:nvPicPr>
        <p:blipFill>
          <a:blip r:embed="rId3"/>
          <a:srcRect t="4349" b="4349"/>
          <a:stretch/>
        </p:blipFill>
        <p:spPr>
          <a:xfrm>
            <a:off x="4851918" y="690465"/>
            <a:ext cx="6705083" cy="5528282"/>
          </a:xfrm>
        </p:spPr>
      </p:pic>
      <p:sp>
        <p:nvSpPr>
          <p:cNvPr id="14" name="Content Placeholder 13">
            <a:extLst>
              <a:ext uri="{FF2B5EF4-FFF2-40B4-BE49-F238E27FC236}">
                <a16:creationId xmlns:a16="http://schemas.microsoft.com/office/drawing/2014/main" id="{3684A290-63F8-7664-C2C3-9E43E731F2E1}"/>
              </a:ext>
            </a:extLst>
          </p:cNvPr>
          <p:cNvSpPr>
            <a:spLocks noGrp="1"/>
          </p:cNvSpPr>
          <p:nvPr>
            <p:ph sz="quarter" idx="18"/>
          </p:nvPr>
        </p:nvSpPr>
        <p:spPr/>
        <p:txBody>
          <a:bodyPr/>
          <a:lstStyle/>
          <a:p>
            <a:endParaRPr lang="en-GB"/>
          </a:p>
        </p:txBody>
      </p:sp>
    </p:spTree>
    <p:extLst>
      <p:ext uri="{BB962C8B-B14F-4D97-AF65-F5344CB8AC3E}">
        <p14:creationId xmlns:p14="http://schemas.microsoft.com/office/powerpoint/2010/main" val="599827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8264B94-F6BB-C200-9595-D43E3A9D94E7}"/>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18D65601-5AE2-46FC-B138-694DDD2B510D}" type="slidenum">
              <a:rPr lang="en-US" smtClean="0"/>
              <a:pPr>
                <a:spcAft>
                  <a:spcPts val="600"/>
                </a:spcAft>
              </a:pPr>
              <a:t>13</a:t>
            </a:fld>
            <a:endParaRPr lang="en-US"/>
          </a:p>
        </p:txBody>
      </p:sp>
      <p:sp>
        <p:nvSpPr>
          <p:cNvPr id="4" name="Content Placeholder 3">
            <a:extLst>
              <a:ext uri="{FF2B5EF4-FFF2-40B4-BE49-F238E27FC236}">
                <a16:creationId xmlns:a16="http://schemas.microsoft.com/office/drawing/2014/main" id="{8E246E67-716A-47E2-9F79-9E69288CBE54}"/>
              </a:ext>
            </a:extLst>
          </p:cNvPr>
          <p:cNvSpPr>
            <a:spLocks noGrp="1"/>
          </p:cNvSpPr>
          <p:nvPr>
            <p:ph sz="quarter" idx="15"/>
          </p:nvPr>
        </p:nvSpPr>
        <p:spPr>
          <a:xfrm>
            <a:off x="6747641" y="1193612"/>
            <a:ext cx="3513083" cy="1400506"/>
          </a:xfrm>
        </p:spPr>
        <p:txBody>
          <a:bodyPr anchor="ctr">
            <a:normAutofit/>
          </a:bodyPr>
          <a:lstStyle/>
          <a:p>
            <a:pPr>
              <a:spcAft>
                <a:spcPts val="600"/>
              </a:spcAft>
            </a:pPr>
            <a:r>
              <a:rPr lang="en-GB" dirty="0"/>
              <a:t>GP?</a:t>
            </a:r>
          </a:p>
          <a:p>
            <a:pPr>
              <a:spcAft>
                <a:spcPts val="600"/>
              </a:spcAft>
            </a:pPr>
            <a:r>
              <a:rPr lang="en-GB" dirty="0"/>
              <a:t>Prescriber?</a:t>
            </a:r>
          </a:p>
        </p:txBody>
      </p:sp>
      <p:sp>
        <p:nvSpPr>
          <p:cNvPr id="10" name="Content Placeholder 3">
            <a:extLst>
              <a:ext uri="{FF2B5EF4-FFF2-40B4-BE49-F238E27FC236}">
                <a16:creationId xmlns:a16="http://schemas.microsoft.com/office/drawing/2014/main" id="{BCBE1C9D-EEAE-2A74-BC07-F98286944CD6}"/>
              </a:ext>
            </a:extLst>
          </p:cNvPr>
          <p:cNvSpPr>
            <a:spLocks noGrp="1"/>
          </p:cNvSpPr>
          <p:nvPr>
            <p:ph sz="quarter" idx="16"/>
          </p:nvPr>
        </p:nvSpPr>
        <p:spPr>
          <a:xfrm>
            <a:off x="6747641" y="3733015"/>
            <a:ext cx="3513083" cy="1572880"/>
          </a:xfrm>
        </p:spPr>
        <p:txBody>
          <a:bodyPr/>
          <a:lstStyle/>
          <a:p>
            <a:r>
              <a:rPr lang="en-US" dirty="0"/>
              <a:t>How will this be reviewed?</a:t>
            </a:r>
          </a:p>
          <a:p>
            <a:r>
              <a:rPr lang="en-US" dirty="0"/>
              <a:t>Does the patient understand?</a:t>
            </a:r>
          </a:p>
          <a:p>
            <a:r>
              <a:rPr lang="en-US" dirty="0"/>
              <a:t>What expectations do you have of the patient?</a:t>
            </a:r>
          </a:p>
        </p:txBody>
      </p:sp>
      <p:sp>
        <p:nvSpPr>
          <p:cNvPr id="12" name="Title 4">
            <a:extLst>
              <a:ext uri="{FF2B5EF4-FFF2-40B4-BE49-F238E27FC236}">
                <a16:creationId xmlns:a16="http://schemas.microsoft.com/office/drawing/2014/main" id="{B5228F2F-0E1A-9BF6-6D33-7C25A1FDBB8B}"/>
              </a:ext>
            </a:extLst>
          </p:cNvPr>
          <p:cNvSpPr>
            <a:spLocks noGrp="1"/>
          </p:cNvSpPr>
          <p:nvPr>
            <p:ph type="title"/>
          </p:nvPr>
        </p:nvSpPr>
        <p:spPr>
          <a:xfrm>
            <a:off x="1005213" y="4562573"/>
            <a:ext cx="2635209" cy="893557"/>
          </a:xfrm>
        </p:spPr>
        <p:txBody>
          <a:bodyPr/>
          <a:lstStyle/>
          <a:p>
            <a:pPr algn="ctr"/>
            <a:r>
              <a:rPr lang="en-US" dirty="0"/>
              <a:t>Who has overarching responsibility?</a:t>
            </a:r>
          </a:p>
        </p:txBody>
      </p:sp>
    </p:spTree>
    <p:extLst>
      <p:ext uri="{BB962C8B-B14F-4D97-AF65-F5344CB8AC3E}">
        <p14:creationId xmlns:p14="http://schemas.microsoft.com/office/powerpoint/2010/main" val="411961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type="pic" sz="quarter" idx="17"/>
          </p:nvPr>
        </p:nvPicPr>
        <p:blipFill>
          <a:blip r:embed="rId3"/>
          <a:srcRect t="6418" b="6418"/>
          <a:stretch/>
        </p:blipFill>
        <p:spPr>
          <a:xfrm>
            <a:off x="-97082" y="0"/>
            <a:ext cx="7221364" cy="6768966"/>
          </a:xfrm>
        </p:spPr>
      </p:pic>
      <p:sp>
        <p:nvSpPr>
          <p:cNvPr id="5" name="Slide Number Placeholder 4">
            <a:extLst>
              <a:ext uri="{FF2B5EF4-FFF2-40B4-BE49-F238E27FC236}">
                <a16:creationId xmlns:a16="http://schemas.microsoft.com/office/drawing/2014/main" id="{3BDEDB3A-C068-4452-A16D-219DDA3D759E}"/>
              </a:ext>
            </a:extLst>
          </p:cNvPr>
          <p:cNvSpPr>
            <a:spLocks noGrp="1"/>
          </p:cNvSpPr>
          <p:nvPr>
            <p:ph type="sldNum" sz="quarter" idx="12"/>
          </p:nvPr>
        </p:nvSpPr>
        <p:spPr/>
        <p:txBody>
          <a:bodyPr/>
          <a:lstStyle/>
          <a:p>
            <a:fld id="{18D65601-5AE2-46FC-B138-694DDD2B510D}" type="slidenum">
              <a:rPr lang="en-US" smtClean="0"/>
              <a:pPr/>
              <a:t>14</a:t>
            </a:fld>
            <a:endParaRPr lang="en-US" dirty="0"/>
          </a:p>
        </p:txBody>
      </p:sp>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8078765" y="1785003"/>
            <a:ext cx="3193926" cy="4213863"/>
          </a:xfrm>
        </p:spPr>
        <p:txBody>
          <a:bodyPr anchor="ctr"/>
          <a:lstStyle/>
          <a:p>
            <a:r>
              <a:rPr lang="en-US" b="1" dirty="0">
                <a:latin typeface="Arial" panose="020B0604020202020204" pitchFamily="34" charset="0"/>
                <a:cs typeface="Arial" panose="020B0604020202020204" pitchFamily="34" charset="0"/>
              </a:rPr>
              <a:t>Not being involved in care decisions but expected to provide care.</a:t>
            </a:r>
          </a:p>
          <a:p>
            <a:r>
              <a:rPr lang="en-US" b="1" dirty="0">
                <a:latin typeface="Arial" panose="020B0604020202020204" pitchFamily="34" charset="0"/>
                <a:cs typeface="Arial" panose="020B0604020202020204" pitchFamily="34" charset="0"/>
              </a:rPr>
              <a:t>Not heard</a:t>
            </a:r>
          </a:p>
          <a:p>
            <a:r>
              <a:rPr lang="en-US" b="1" dirty="0">
                <a:latin typeface="Arial" panose="020B0604020202020204" pitchFamily="34" charset="0"/>
                <a:cs typeface="Arial" panose="020B0604020202020204" pitchFamily="34" charset="0"/>
              </a:rPr>
              <a:t>Unrealistic expectations</a:t>
            </a:r>
          </a:p>
        </p:txBody>
      </p:sp>
      <p:sp>
        <p:nvSpPr>
          <p:cNvPr id="13" name="Text Placeholder 12">
            <a:extLst>
              <a:ext uri="{FF2B5EF4-FFF2-40B4-BE49-F238E27FC236}">
                <a16:creationId xmlns:a16="http://schemas.microsoft.com/office/drawing/2014/main" id="{8FD7DC7A-3B7F-410C-9B4A-818BD4FCC326}"/>
              </a:ext>
            </a:extLst>
          </p:cNvPr>
          <p:cNvSpPr>
            <a:spLocks noGrp="1"/>
          </p:cNvSpPr>
          <p:nvPr>
            <p:ph type="title"/>
          </p:nvPr>
        </p:nvSpPr>
        <p:spPr>
          <a:xfrm>
            <a:off x="8078765" y="859135"/>
            <a:ext cx="3193926" cy="698360"/>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The Impact on </a:t>
            </a:r>
            <a:r>
              <a:rPr lang="en-US" noProof="0" dirty="0" err="1"/>
              <a:t>Carer’s</a:t>
            </a:r>
            <a:r>
              <a:rPr lang="en-US" noProof="0" dirty="0"/>
              <a:t>​</a:t>
            </a:r>
          </a:p>
        </p:txBody>
      </p:sp>
      <p:sp>
        <p:nvSpPr>
          <p:cNvPr id="66" name="Rectangle 65">
            <a:extLst>
              <a:ext uri="{FF2B5EF4-FFF2-40B4-BE49-F238E27FC236}">
                <a16:creationId xmlns:a16="http://schemas.microsoft.com/office/drawing/2014/main" id="{70C5C27B-32E5-4B40-A6B9-D41475D84278}"/>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5698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and two children on a beach&#10;&#10;Description automatically generated with low confidence">
            <a:extLst>
              <a:ext uri="{FF2B5EF4-FFF2-40B4-BE49-F238E27FC236}">
                <a16:creationId xmlns:a16="http://schemas.microsoft.com/office/drawing/2014/main" id="{7B7971B0-632E-E3D9-B821-5ECE84C21521}"/>
              </a:ext>
            </a:extLst>
          </p:cNvPr>
          <p:cNvPicPr>
            <a:picLocks noGrp="1" noChangeAspect="1"/>
          </p:cNvPicPr>
          <p:nvPr>
            <p:ph type="pic" sz="quarter" idx="17"/>
          </p:nvPr>
        </p:nvPicPr>
        <p:blipFill rotWithShape="1">
          <a:blip r:embed="rId3"/>
          <a:srcRect l="10590" r="22300" b="2"/>
          <a:stretch/>
        </p:blipFill>
        <p:spPr>
          <a:xfrm>
            <a:off x="20" y="10"/>
            <a:ext cx="6095980" cy="6857990"/>
          </a:xfrm>
          <a:noFill/>
        </p:spPr>
      </p:pic>
      <p:sp>
        <p:nvSpPr>
          <p:cNvPr id="16" name="Content Placeholder 2">
            <a:extLst>
              <a:ext uri="{FF2B5EF4-FFF2-40B4-BE49-F238E27FC236}">
                <a16:creationId xmlns:a16="http://schemas.microsoft.com/office/drawing/2014/main" id="{5ACA72C3-7981-FD70-8C67-284AE14FDA8E}"/>
              </a:ext>
            </a:extLst>
          </p:cNvPr>
          <p:cNvSpPr>
            <a:spLocks noGrp="1"/>
          </p:cNvSpPr>
          <p:nvPr>
            <p:ph sz="quarter" idx="16"/>
          </p:nvPr>
        </p:nvSpPr>
        <p:spPr>
          <a:xfrm>
            <a:off x="7101509" y="1164657"/>
            <a:ext cx="4288971" cy="4321743"/>
          </a:xfrm>
        </p:spPr>
        <p:txBody>
          <a:bodyPr/>
          <a:lstStyle/>
          <a:p>
            <a:pPr marL="342900" indent="-342900">
              <a:buFont typeface="Arial" panose="020B0604020202020204" pitchFamily="34" charset="0"/>
              <a:buChar char="•"/>
            </a:pPr>
            <a:r>
              <a:rPr lang="en-US" dirty="0"/>
              <a:t>Diabetes care</a:t>
            </a:r>
          </a:p>
          <a:p>
            <a:pPr marL="342900" indent="-342900">
              <a:buFont typeface="Arial" panose="020B0604020202020204" pitchFamily="34" charset="0"/>
              <a:buChar char="•"/>
            </a:pPr>
            <a:r>
              <a:rPr lang="en-US" dirty="0"/>
              <a:t>Holistic Care</a:t>
            </a:r>
          </a:p>
          <a:p>
            <a:pPr marL="342900" indent="-342900">
              <a:buFont typeface="Arial" panose="020B0604020202020204" pitchFamily="34" charset="0"/>
              <a:buChar char="•"/>
            </a:pPr>
            <a:r>
              <a:rPr lang="en-US" dirty="0"/>
              <a:t>Asking the patient</a:t>
            </a:r>
          </a:p>
          <a:p>
            <a:pPr marL="342900" indent="-342900">
              <a:buFont typeface="Arial" panose="020B0604020202020204" pitchFamily="34" charset="0"/>
              <a:buChar char="•"/>
            </a:pPr>
            <a:r>
              <a:rPr lang="en-US" dirty="0"/>
              <a:t>Honest conversations</a:t>
            </a:r>
          </a:p>
        </p:txBody>
      </p:sp>
      <p:sp>
        <p:nvSpPr>
          <p:cNvPr id="3" name="Slide Number Placeholder 2">
            <a:extLst>
              <a:ext uri="{FF2B5EF4-FFF2-40B4-BE49-F238E27FC236}">
                <a16:creationId xmlns:a16="http://schemas.microsoft.com/office/drawing/2014/main" id="{13909195-DFE1-1322-1C9B-2774FDDE05F1}"/>
              </a:ext>
            </a:extLst>
          </p:cNvPr>
          <p:cNvSpPr>
            <a:spLocks noGrp="1"/>
          </p:cNvSpPr>
          <p:nvPr>
            <p:ph type="sldNum" sz="quarter" idx="12"/>
          </p:nvPr>
        </p:nvSpPr>
        <p:spPr>
          <a:xfrm>
            <a:off x="10510344" y="6356350"/>
            <a:ext cx="843455" cy="365125"/>
          </a:xfrm>
        </p:spPr>
        <p:txBody>
          <a:bodyPr anchor="ctr">
            <a:normAutofit/>
          </a:bodyPr>
          <a:lstStyle/>
          <a:p>
            <a:pPr>
              <a:spcAft>
                <a:spcPts val="600"/>
              </a:spcAft>
            </a:pPr>
            <a:fld id="{18D65601-5AE2-46FC-B138-694DDD2B510D}" type="slidenum">
              <a:rPr lang="en-US" smtClean="0"/>
              <a:pPr>
                <a:spcAft>
                  <a:spcPts val="600"/>
                </a:spcAft>
              </a:pPr>
              <a:t>15</a:t>
            </a:fld>
            <a:endParaRPr lang="en-US"/>
          </a:p>
        </p:txBody>
      </p:sp>
      <p:sp>
        <p:nvSpPr>
          <p:cNvPr id="18" name="Title 4">
            <a:extLst>
              <a:ext uri="{FF2B5EF4-FFF2-40B4-BE49-F238E27FC236}">
                <a16:creationId xmlns:a16="http://schemas.microsoft.com/office/drawing/2014/main" id="{E81C5E00-935C-72FD-E2F7-7FE14920634C}"/>
              </a:ext>
            </a:extLst>
          </p:cNvPr>
          <p:cNvSpPr>
            <a:spLocks noGrp="1"/>
          </p:cNvSpPr>
          <p:nvPr>
            <p:ph type="title"/>
          </p:nvPr>
        </p:nvSpPr>
        <p:spPr>
          <a:xfrm>
            <a:off x="7101506" y="136525"/>
            <a:ext cx="4288971" cy="816376"/>
          </a:xfrm>
        </p:spPr>
        <p:txBody>
          <a:bodyPr/>
          <a:lstStyle/>
          <a:p>
            <a:r>
              <a:rPr lang="en-US" dirty="0"/>
              <a:t>What could have been better?</a:t>
            </a:r>
          </a:p>
        </p:txBody>
      </p:sp>
    </p:spTree>
    <p:extLst>
      <p:ext uri="{BB962C8B-B14F-4D97-AF65-F5344CB8AC3E}">
        <p14:creationId xmlns:p14="http://schemas.microsoft.com/office/powerpoint/2010/main" val="2354327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Placeholder 100">
            <a:extLst>
              <a:ext uri="{FF2B5EF4-FFF2-40B4-BE49-F238E27FC236}">
                <a16:creationId xmlns:a16="http://schemas.microsoft.com/office/drawing/2014/main" id="{5D77CEE8-2F2A-4FCD-A3D8-8648DAA43041}"/>
              </a:ext>
            </a:extLst>
          </p:cNvPr>
          <p:cNvPicPr>
            <a:picLocks noGrp="1" noChangeAspect="1"/>
          </p:cNvPicPr>
          <p:nvPr>
            <p:ph type="pic" sz="quarter" idx="17"/>
          </p:nvPr>
        </p:nvPicPr>
        <p:blipFill>
          <a:blip r:embed="rId3"/>
          <a:srcRect t="23053" b="23053"/>
          <a:stretch/>
        </p:blipFill>
        <p:spPr>
          <a:xfrm>
            <a:off x="-194164" y="512467"/>
            <a:ext cx="6895692" cy="6898986"/>
          </a:xfrm>
        </p:spPr>
      </p:pic>
      <p:sp>
        <p:nvSpPr>
          <p:cNvPr id="5" name="Slide Number Placeholder 4">
            <a:extLst>
              <a:ext uri="{FF2B5EF4-FFF2-40B4-BE49-F238E27FC236}">
                <a16:creationId xmlns:a16="http://schemas.microsoft.com/office/drawing/2014/main" id="{3BDEDB3A-C068-4452-A16D-219DDA3D759E}"/>
              </a:ext>
            </a:extLst>
          </p:cNvPr>
          <p:cNvSpPr>
            <a:spLocks noGrp="1"/>
          </p:cNvSpPr>
          <p:nvPr>
            <p:ph type="sldNum" sz="quarter" idx="12"/>
          </p:nvPr>
        </p:nvSpPr>
        <p:spPr/>
        <p:txBody>
          <a:bodyPr/>
          <a:lstStyle/>
          <a:p>
            <a:fld id="{18D65601-5AE2-46FC-B138-694DDD2B510D}" type="slidenum">
              <a:rPr lang="en-US" smtClean="0"/>
              <a:pPr/>
              <a:t>16</a:t>
            </a:fld>
            <a:endParaRPr lang="en-US" dirty="0"/>
          </a:p>
        </p:txBody>
      </p:sp>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6782637" y="712099"/>
            <a:ext cx="4490054" cy="5777713"/>
          </a:xfrm>
        </p:spPr>
        <p:txBody>
          <a:bodyPr anchor="ctr"/>
          <a:lstStyle/>
          <a:p>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Key Points </a:t>
            </a:r>
          </a:p>
          <a:p>
            <a:r>
              <a:rPr lang="en-GB"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As non –medical prescribers and fundamentally as health care professionals we have to commit to;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To see patients as people</a:t>
            </a:r>
            <a:r>
              <a:rPr lang="en-GB"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not a set of symptoms</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To enable patients to make their own decisions regarding their own care.</a:t>
            </a:r>
          </a:p>
          <a:p>
            <a:pPr marL="285750" indent="-285750">
              <a:buFont typeface="Arial" panose="020B0604020202020204" pitchFamily="34" charset="0"/>
              <a:buChar char="•"/>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Be clear as prescribers about what we are aiming for by prescribing that medication.</a:t>
            </a:r>
          </a:p>
          <a:p>
            <a:pPr marL="285750" indent="-285750">
              <a:buFont typeface="Arial" panose="020B0604020202020204" pitchFamily="34" charset="0"/>
              <a:buChar char="•"/>
            </a:pPr>
            <a:r>
              <a:rPr lang="en-GB" sz="1400" dirty="0">
                <a:solidFill>
                  <a:schemeClr val="tx1"/>
                </a:solidFill>
                <a:effectLst/>
                <a:latin typeface="Times New Roman" panose="02020603050405020304" pitchFamily="18" charset="0"/>
                <a:ea typeface="Times New Roman" panose="02020603050405020304" pitchFamily="18" charset="0"/>
              </a:rPr>
              <a:t>Individual </a:t>
            </a: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responsibility to consider drug interactions when prescribing.</a:t>
            </a:r>
          </a:p>
          <a:p>
            <a:pPr marL="285750" indent="-285750">
              <a:buFont typeface="Arial" panose="020B0604020202020204" pitchFamily="34" charset="0"/>
              <a:buChar char="•"/>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Improving the patient experience for the patient and carers/family</a:t>
            </a:r>
            <a:endParaRPr lang="en-US" dirty="0">
              <a:solidFill>
                <a:schemeClr val="tx1"/>
              </a:solidFill>
            </a:endParaRPr>
          </a:p>
        </p:txBody>
      </p:sp>
      <p:sp>
        <p:nvSpPr>
          <p:cNvPr id="66" name="Rectangle 65">
            <a:extLst>
              <a:ext uri="{FF2B5EF4-FFF2-40B4-BE49-F238E27FC236}">
                <a16:creationId xmlns:a16="http://schemas.microsoft.com/office/drawing/2014/main" id="{70C5C27B-32E5-4B40-A6B9-D41475D84278}"/>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356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675242" y="1418953"/>
            <a:ext cx="5362575"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Agenda</a:t>
            </a:r>
          </a:p>
        </p:txBody>
      </p:sp>
      <p:sp>
        <p:nvSpPr>
          <p:cNvPr id="28" name="Content Placeholder 27">
            <a:extLst>
              <a:ext uri="{FF2B5EF4-FFF2-40B4-BE49-F238E27FC236}">
                <a16:creationId xmlns:a16="http://schemas.microsoft.com/office/drawing/2014/main" id="{29909120-B013-4872-BAFC-11D63AAABDD4}"/>
              </a:ext>
            </a:extLst>
          </p:cNvPr>
          <p:cNvSpPr>
            <a:spLocks noGrp="1"/>
          </p:cNvSpPr>
          <p:nvPr>
            <p:ph sz="quarter" idx="15"/>
          </p:nvPr>
        </p:nvSpPr>
        <p:spPr>
          <a:xfrm>
            <a:off x="1675242" y="2051170"/>
            <a:ext cx="5362575" cy="3532188"/>
          </a:xfrm>
        </p:spPr>
        <p:txBody>
          <a:bodyPr/>
          <a:lstStyle/>
          <a:p>
            <a:pPr>
              <a:spcAft>
                <a:spcPts val="0"/>
              </a:spcAft>
            </a:pPr>
            <a:endParaRPr lang="en-US" sz="1200" dirty="0"/>
          </a:p>
          <a:p>
            <a:pPr marL="342900" lvl="0" indent="-342900">
              <a:lnSpc>
                <a:spcPct val="150000"/>
              </a:lnSpc>
              <a:spcAft>
                <a:spcPts val="0"/>
              </a:spcAft>
              <a:buFont typeface="Symbol" panose="05050102010706020507" pitchFamily="18" charset="2"/>
              <a:buChar char=""/>
            </a:pPr>
            <a:r>
              <a:rPr lang="en-AU" sz="1200" b="1" dirty="0">
                <a:effectLst/>
                <a:ea typeface="Times New Roman" panose="02020603050405020304" pitchFamily="18" charset="0"/>
                <a:cs typeface="Times New Roman" panose="02020603050405020304" pitchFamily="18" charset="0"/>
              </a:rPr>
              <a:t>Importance of considering the person behind the symptoms</a:t>
            </a:r>
            <a:endParaRPr lang="en-GB" sz="1200" dirty="0">
              <a:effectLst/>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n-AU" sz="1200" b="1" dirty="0">
                <a:effectLst/>
                <a:ea typeface="Times New Roman" panose="02020603050405020304" pitchFamily="18" charset="0"/>
                <a:cs typeface="Times New Roman" panose="02020603050405020304" pitchFamily="18" charset="0"/>
              </a:rPr>
              <a:t>Responsibility </a:t>
            </a:r>
            <a:r>
              <a:rPr lang="en-AU" sz="1200" b="1" dirty="0">
                <a:ea typeface="Times New Roman" panose="02020603050405020304" pitchFamily="18" charset="0"/>
                <a:cs typeface="Times New Roman" panose="02020603050405020304" pitchFamily="18" charset="0"/>
              </a:rPr>
              <a:t>as</a:t>
            </a:r>
            <a:r>
              <a:rPr lang="en-AU" sz="1200" b="1" dirty="0">
                <a:effectLst/>
                <a:ea typeface="Times New Roman" panose="02020603050405020304" pitchFamily="18" charset="0"/>
                <a:cs typeface="Times New Roman" panose="02020603050405020304" pitchFamily="18" charset="0"/>
              </a:rPr>
              <a:t> a non-medical prescriber</a:t>
            </a:r>
            <a:endParaRPr lang="en-GB" sz="1200"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n-AU" sz="1200" b="1" dirty="0">
                <a:effectLst/>
                <a:ea typeface="Times New Roman" panose="02020603050405020304" pitchFamily="18" charset="0"/>
                <a:cs typeface="Times New Roman" panose="02020603050405020304" pitchFamily="18" charset="0"/>
              </a:rPr>
              <a:t>Importance of asking what is important to the patient / carer.</a:t>
            </a:r>
            <a:endParaRPr lang="en-GB" sz="1200" dirty="0">
              <a:effectLst/>
              <a:ea typeface="Times New Roman" panose="02020603050405020304" pitchFamily="18" charset="0"/>
              <a:cs typeface="Times New Roman" panose="02020603050405020304" pitchFamily="18" charset="0"/>
            </a:endParaRPr>
          </a:p>
          <a:p>
            <a:endParaRPr lang="en-US" dirty="0"/>
          </a:p>
          <a:p>
            <a:endParaRPr lang="en-US" dirty="0"/>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2</a:t>
            </a:fld>
            <a:endParaRPr lang="en-US" dirty="0"/>
          </a:p>
        </p:txBody>
      </p:sp>
      <p:pic>
        <p:nvPicPr>
          <p:cNvPr id="7" name="Picture Placeholder 6">
            <a:extLst>
              <a:ext uri="{FF2B5EF4-FFF2-40B4-BE49-F238E27FC236}">
                <a16:creationId xmlns:a16="http://schemas.microsoft.com/office/drawing/2014/main" id="{E61904A4-088C-4948-2566-6310A2AA1DAD}"/>
              </a:ext>
            </a:extLst>
          </p:cNvPr>
          <p:cNvPicPr>
            <a:picLocks noGrp="1" noChangeAspect="1"/>
          </p:cNvPicPr>
          <p:nvPr>
            <p:ph type="pic" sz="quarter" idx="13"/>
          </p:nvPr>
        </p:nvPicPr>
        <p:blipFill>
          <a:blip r:embed="rId3"/>
          <a:srcRect/>
          <a:stretch/>
        </p:blipFill>
        <p:spPr>
          <a:xfrm>
            <a:off x="7025170" y="434107"/>
            <a:ext cx="4814533" cy="6423893"/>
          </a:xfrm>
          <a:prstGeom prst="rect">
            <a:avLst/>
          </a:prstGeom>
        </p:spPr>
      </p:pic>
    </p:spTree>
    <p:extLst>
      <p:ext uri="{BB962C8B-B14F-4D97-AF65-F5344CB8AC3E}">
        <p14:creationId xmlns:p14="http://schemas.microsoft.com/office/powerpoint/2010/main" val="744007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883137" y="1360309"/>
            <a:ext cx="2909309"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Presentation</a:t>
            </a:r>
            <a:endParaRPr lang="en-US" noProof="0" dirty="0"/>
          </a:p>
        </p:txBody>
      </p:sp>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5101893" y="866691"/>
            <a:ext cx="5293260" cy="5001371"/>
          </a:xfrm>
        </p:spPr>
        <p:txBody>
          <a:bodyPr anchor="ctr"/>
          <a:lstStyle/>
          <a:p>
            <a:r>
              <a:rPr lang="en-GB" dirty="0"/>
              <a:t>I completed the non medical prescribing course</a:t>
            </a:r>
          </a:p>
          <a:p>
            <a:r>
              <a:rPr lang="en-GB" dirty="0"/>
              <a:t>in September 2022, having started the course in February.  My background is in mental health nursing.  The course increased my knowledge of physical health and physical health medications</a:t>
            </a:r>
            <a:endParaRPr lang="en-US" dirty="0"/>
          </a:p>
        </p:txBody>
      </p:sp>
      <p:pic>
        <p:nvPicPr>
          <p:cNvPr id="150" name="Picture Placeholder 149" descr="Stethoscope on green background">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3"/>
          <a:srcRect/>
          <a:stretch/>
        </p:blipFill>
        <p:spPr>
          <a:xfrm>
            <a:off x="638177" y="2584174"/>
            <a:ext cx="3941774" cy="4273826"/>
          </a:xfrm>
        </p:spPr>
      </p:pic>
      <p:sp>
        <p:nvSpPr>
          <p:cNvPr id="5" name="Slide Number Placeholder 4">
            <a:extLst>
              <a:ext uri="{FF2B5EF4-FFF2-40B4-BE49-F238E27FC236}">
                <a16:creationId xmlns:a16="http://schemas.microsoft.com/office/drawing/2014/main" id="{7D6268C4-FA36-44D9-B49A-C2B51810F39C}"/>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3</a:t>
            </a:fld>
            <a:endParaRPr lang="en-US"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197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p:cNvSpPr>
          <p:nvPr>
            <p:ph type="body" sz="quarter" idx="10"/>
          </p:nvPr>
        </p:nvSpPr>
        <p:spPr>
          <a:xfrm>
            <a:off x="57499" y="358670"/>
            <a:ext cx="5174901" cy="5790469"/>
          </a:xfrm>
        </p:spPr>
        <p:txBody>
          <a:bodyPr/>
          <a:lstStyle/>
          <a:p>
            <a:pPr algn="ctr"/>
            <a:r>
              <a:rPr lang="en-US" sz="5400" dirty="0"/>
              <a:t>Dad</a:t>
            </a:r>
          </a:p>
          <a:p>
            <a:endParaRPr lang="en-US" sz="5400" dirty="0"/>
          </a:p>
        </p:txBody>
      </p:sp>
      <p:pic>
        <p:nvPicPr>
          <p:cNvPr id="3" name="Picture Placeholder 2"/>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a:xfrm>
            <a:off x="5365541" y="358670"/>
            <a:ext cx="6140659" cy="6140659"/>
          </a:xfrm>
        </p:spPr>
      </p:pic>
      <p:sp>
        <p:nvSpPr>
          <p:cNvPr id="2" name="Slide Number Placeholder 1">
            <a:extLst>
              <a:ext uri="{FF2B5EF4-FFF2-40B4-BE49-F238E27FC236}">
                <a16:creationId xmlns:a16="http://schemas.microsoft.com/office/drawing/2014/main" id="{343E3AD6-9B4F-7E9A-5540-0FD2E49AEEF8}"/>
              </a:ext>
            </a:extLst>
          </p:cNvPr>
          <p:cNvSpPr>
            <a:spLocks noGrp="1"/>
          </p:cNvSpPr>
          <p:nvPr>
            <p:ph type="sldNum" sz="quarter" idx="13"/>
          </p:nvPr>
        </p:nvSpPr>
        <p:spPr/>
        <p:txBody>
          <a:bodyPr/>
          <a:lstStyle/>
          <a:p>
            <a:pPr algn="r"/>
            <a:fld id="{F99EC173-99AE-4773-AB25-02E469A13EAE}" type="slidenum">
              <a:rPr lang="en-US" sz="1200" smtClean="0">
                <a:solidFill>
                  <a:schemeClr val="tx2"/>
                </a:solidFill>
              </a:rPr>
              <a:pPr algn="r"/>
              <a:t>4</a:t>
            </a:fld>
            <a:endParaRPr lang="en-US" dirty="0"/>
          </a:p>
        </p:txBody>
      </p:sp>
    </p:spTree>
    <p:extLst>
      <p:ext uri="{BB962C8B-B14F-4D97-AF65-F5344CB8AC3E}">
        <p14:creationId xmlns:p14="http://schemas.microsoft.com/office/powerpoint/2010/main" val="4028817129"/>
      </p:ext>
    </p:extLst>
  </p:cSld>
  <p:clrMapOvr>
    <a:masterClrMapping/>
  </p:clrMapOvr>
  <p:transition advTm="8000">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162197C-4821-4C2E-A503-49F038057C12}"/>
              </a:ext>
            </a:extLst>
          </p:cNvPr>
          <p:cNvPicPr>
            <a:picLocks noChangeAspect="1"/>
          </p:cNvPicPr>
          <p:nvPr/>
        </p:nvPicPr>
        <p:blipFill rotWithShape="1">
          <a:blip r:embed="rId3">
            <a:alphaModFix amt="50000"/>
          </a:blip>
          <a:srcRect t="25814" b="29186"/>
          <a:stretch/>
        </p:blipFill>
        <p:spPr>
          <a:xfrm>
            <a:off x="20" y="0"/>
            <a:ext cx="12191980" cy="6857999"/>
          </a:xfrm>
          <a:prstGeom prst="rect">
            <a:avLst/>
          </a:prstGeom>
        </p:spPr>
      </p:pic>
      <p:sp>
        <p:nvSpPr>
          <p:cNvPr id="5" name="Title 4">
            <a:extLst>
              <a:ext uri="{FF2B5EF4-FFF2-40B4-BE49-F238E27FC236}">
                <a16:creationId xmlns:a16="http://schemas.microsoft.com/office/drawing/2014/main" id="{C7CCC8E1-EDFB-41F6-9C8D-ADDBB4BEDC5E}"/>
              </a:ext>
            </a:extLst>
          </p:cNvPr>
          <p:cNvSpPr>
            <a:spLocks noGrp="1"/>
          </p:cNvSpPr>
          <p:nvPr>
            <p:ph type="title"/>
          </p:nvPr>
        </p:nvSpPr>
        <p:spPr/>
        <p:txBody>
          <a:bodyPr/>
          <a:lstStyle/>
          <a:p>
            <a:r>
              <a:rPr lang="en-GB" dirty="0"/>
              <a:t>The aging process</a:t>
            </a:r>
          </a:p>
        </p:txBody>
      </p:sp>
      <p:sp>
        <p:nvSpPr>
          <p:cNvPr id="6" name="Content Placeholder 5">
            <a:extLst>
              <a:ext uri="{FF2B5EF4-FFF2-40B4-BE49-F238E27FC236}">
                <a16:creationId xmlns:a16="http://schemas.microsoft.com/office/drawing/2014/main" id="{3DA94106-37CF-4521-A815-70F66F7559E1}"/>
              </a:ext>
            </a:extLst>
          </p:cNvPr>
          <p:cNvSpPr>
            <a:spLocks noGrp="1"/>
          </p:cNvSpPr>
          <p:nvPr>
            <p:ph sz="half" idx="1"/>
          </p:nvPr>
        </p:nvSpPr>
        <p:spPr/>
        <p:txBody>
          <a:bodyPr>
            <a:normAutofit fontScale="77500" lnSpcReduction="20000"/>
          </a:bodyPr>
          <a:lstStyle/>
          <a:p>
            <a:r>
              <a:rPr lang="en-GB" dirty="0"/>
              <a:t>Reduced liver volume</a:t>
            </a:r>
          </a:p>
          <a:p>
            <a:r>
              <a:rPr lang="en-GB" dirty="0"/>
              <a:t>Skin becomes thinner </a:t>
            </a:r>
          </a:p>
          <a:p>
            <a:r>
              <a:rPr lang="en-GB" dirty="0"/>
              <a:t>Reduced muscle mass</a:t>
            </a:r>
          </a:p>
          <a:p>
            <a:r>
              <a:rPr lang="en-GB" dirty="0"/>
              <a:t>Weight loss</a:t>
            </a:r>
          </a:p>
          <a:p>
            <a:r>
              <a:rPr lang="en-GB" dirty="0"/>
              <a:t>Renal impairment (reduced nephrons)</a:t>
            </a:r>
          </a:p>
          <a:p>
            <a:r>
              <a:rPr lang="en-GB" dirty="0"/>
              <a:t>Increased gastric acid </a:t>
            </a:r>
          </a:p>
          <a:p>
            <a:r>
              <a:rPr lang="en-GB" dirty="0"/>
              <a:t>Constipation</a:t>
            </a:r>
          </a:p>
          <a:p>
            <a:r>
              <a:rPr lang="en-GB" dirty="0"/>
              <a:t>Increased falls</a:t>
            </a:r>
          </a:p>
          <a:p>
            <a:r>
              <a:rPr lang="en-GB" dirty="0"/>
              <a:t>Reduced water content</a:t>
            </a:r>
          </a:p>
          <a:p>
            <a:r>
              <a:rPr lang="en-GB" dirty="0"/>
              <a:t>Communication</a:t>
            </a:r>
          </a:p>
          <a:p>
            <a:pPr marL="0" indent="0">
              <a:buNone/>
            </a:pPr>
            <a:r>
              <a:rPr lang="en-GB" dirty="0"/>
              <a:t> </a:t>
            </a:r>
          </a:p>
        </p:txBody>
      </p:sp>
      <p:sp>
        <p:nvSpPr>
          <p:cNvPr id="7" name="Content Placeholder 6">
            <a:extLst>
              <a:ext uri="{FF2B5EF4-FFF2-40B4-BE49-F238E27FC236}">
                <a16:creationId xmlns:a16="http://schemas.microsoft.com/office/drawing/2014/main" id="{63D2415B-B120-4DFF-AF10-0E86B7DB8E80}"/>
              </a:ext>
            </a:extLst>
          </p:cNvPr>
          <p:cNvSpPr>
            <a:spLocks noGrp="1"/>
          </p:cNvSpPr>
          <p:nvPr>
            <p:ph sz="half" idx="2"/>
          </p:nvPr>
        </p:nvSpPr>
        <p:spPr/>
        <p:txBody>
          <a:bodyPr>
            <a:normAutofit fontScale="77500" lnSpcReduction="20000"/>
          </a:bodyPr>
          <a:lstStyle/>
          <a:p>
            <a:r>
              <a:rPr lang="en-GB" dirty="0"/>
              <a:t>Cognitive impairment</a:t>
            </a:r>
          </a:p>
          <a:p>
            <a:r>
              <a:rPr lang="en-GB" dirty="0"/>
              <a:t>Reduced cardiac out put</a:t>
            </a:r>
          </a:p>
          <a:p>
            <a:r>
              <a:rPr lang="en-GB" dirty="0"/>
              <a:t>Increased heart size (but thickened walls)</a:t>
            </a:r>
          </a:p>
          <a:p>
            <a:r>
              <a:rPr lang="en-GB" dirty="0"/>
              <a:t>Reduced brain size </a:t>
            </a:r>
          </a:p>
          <a:p>
            <a:r>
              <a:rPr lang="en-GB" dirty="0"/>
              <a:t>Slowed metabolism</a:t>
            </a:r>
          </a:p>
          <a:p>
            <a:r>
              <a:rPr lang="en-GB" dirty="0"/>
              <a:t>Reduced mobility</a:t>
            </a:r>
          </a:p>
          <a:p>
            <a:r>
              <a:rPr lang="en-GB" dirty="0"/>
              <a:t>Slowed gut transit time</a:t>
            </a:r>
          </a:p>
          <a:p>
            <a:r>
              <a:rPr lang="en-GB" dirty="0"/>
              <a:t>Reduced saliva</a:t>
            </a:r>
          </a:p>
          <a:p>
            <a:r>
              <a:rPr lang="en-GB" dirty="0"/>
              <a:t>Production of red blood cells decreases</a:t>
            </a:r>
          </a:p>
          <a:p>
            <a:r>
              <a:rPr lang="en-GB" dirty="0"/>
              <a:t>Reduced number and efficacy of neutrophils </a:t>
            </a:r>
          </a:p>
        </p:txBody>
      </p:sp>
    </p:spTree>
    <p:extLst>
      <p:ext uri="{BB962C8B-B14F-4D97-AF65-F5344CB8AC3E}">
        <p14:creationId xmlns:p14="http://schemas.microsoft.com/office/powerpoint/2010/main" val="19527155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1183"/>
    </mc:Choice>
    <mc:Fallback xmlns="">
      <p:transition spd="slow" advTm="9118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675242" y="1418953"/>
            <a:ext cx="5362575"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Health Conditions</a:t>
            </a:r>
          </a:p>
        </p:txBody>
      </p:sp>
      <p:sp>
        <p:nvSpPr>
          <p:cNvPr id="28" name="Content Placeholder 27">
            <a:extLst>
              <a:ext uri="{FF2B5EF4-FFF2-40B4-BE49-F238E27FC236}">
                <a16:creationId xmlns:a16="http://schemas.microsoft.com/office/drawing/2014/main" id="{29909120-B013-4872-BAFC-11D63AAABDD4}"/>
              </a:ext>
            </a:extLst>
          </p:cNvPr>
          <p:cNvSpPr>
            <a:spLocks noGrp="1"/>
          </p:cNvSpPr>
          <p:nvPr>
            <p:ph sz="quarter" idx="15"/>
          </p:nvPr>
        </p:nvSpPr>
        <p:spPr>
          <a:xfrm>
            <a:off x="1675242" y="2051170"/>
            <a:ext cx="5362575" cy="3532188"/>
          </a:xfrm>
        </p:spPr>
        <p:txBody>
          <a:bodyPr/>
          <a:lstStyle/>
          <a:p>
            <a:r>
              <a:rPr lang="en-GB" sz="2000" b="1" dirty="0"/>
              <a:t>Rheumatoid arthritis</a:t>
            </a:r>
            <a:br>
              <a:rPr lang="en-GB" sz="2000" b="1" dirty="0"/>
            </a:br>
            <a:r>
              <a:rPr lang="en-GB" sz="2000" b="1" dirty="0"/>
              <a:t>Urology difficulties – Frequent UTI’s</a:t>
            </a:r>
            <a:br>
              <a:rPr lang="en-GB" sz="2000" b="1" dirty="0"/>
            </a:br>
            <a:r>
              <a:rPr lang="en-GB" sz="2000" b="1" dirty="0"/>
              <a:t>Diabetes</a:t>
            </a:r>
            <a:br>
              <a:rPr lang="en-GB" sz="2000" b="1" dirty="0"/>
            </a:br>
            <a:r>
              <a:rPr lang="en-GB" sz="2000" b="1" dirty="0"/>
              <a:t>Osteoporosis</a:t>
            </a:r>
            <a:br>
              <a:rPr lang="en-GB" sz="2000" b="1" dirty="0"/>
            </a:br>
            <a:r>
              <a:rPr lang="en-GB" sz="2000" b="1" dirty="0"/>
              <a:t>Constipation / Diarrhoea / vomiting</a:t>
            </a:r>
            <a:br>
              <a:rPr lang="en-GB" sz="2000" b="1" dirty="0"/>
            </a:br>
            <a:r>
              <a:rPr lang="en-GB" sz="2000" b="1" dirty="0"/>
              <a:t>Failing eyesight</a:t>
            </a:r>
            <a:br>
              <a:rPr lang="en-GB" sz="2000" b="1" dirty="0"/>
            </a:br>
            <a:r>
              <a:rPr lang="en-GB" sz="2000" b="1" dirty="0"/>
              <a:t>Sleep apnoea</a:t>
            </a:r>
            <a:br>
              <a:rPr lang="en-GB" sz="2000" b="1" dirty="0"/>
            </a:br>
            <a:r>
              <a:rPr lang="en-GB" sz="2000" b="1" dirty="0"/>
              <a:t>Heart Failure</a:t>
            </a:r>
            <a:br>
              <a:rPr lang="en-GB" sz="2000" b="1" dirty="0"/>
            </a:br>
            <a:r>
              <a:rPr lang="en-GB" sz="2000" b="1" dirty="0"/>
              <a:t>Frequent Sepsis</a:t>
            </a:r>
            <a:br>
              <a:rPr lang="en-GB" sz="2000" b="1" dirty="0"/>
            </a:br>
            <a:r>
              <a:rPr lang="en-GB" sz="2000" b="1" dirty="0"/>
              <a:t>Foraminal Stenosis</a:t>
            </a:r>
            <a:br>
              <a:rPr lang="en-GB" sz="2000" b="1" dirty="0"/>
            </a:br>
            <a:r>
              <a:rPr lang="en-GB" sz="2000" b="1" dirty="0"/>
              <a:t>Pain</a:t>
            </a:r>
            <a:endParaRPr lang="en-US" sz="2000" b="1" dirty="0"/>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6</a:t>
            </a:fld>
            <a:endParaRPr lang="en-US" dirty="0"/>
          </a:p>
        </p:txBody>
      </p:sp>
      <p:pic>
        <p:nvPicPr>
          <p:cNvPr id="4" name="Picture Placeholder 6">
            <a:extLst>
              <a:ext uri="{FF2B5EF4-FFF2-40B4-BE49-F238E27FC236}">
                <a16:creationId xmlns:a16="http://schemas.microsoft.com/office/drawing/2014/main" id="{A5C4F9B4-E7DF-56F5-DB41-EAAA4BA870F2}"/>
              </a:ext>
            </a:extLst>
          </p:cNvPr>
          <p:cNvPicPr>
            <a:picLocks noChangeAspect="1"/>
          </p:cNvPicPr>
          <p:nvPr/>
        </p:nvPicPr>
        <p:blipFill>
          <a:blip r:embed="rId3"/>
          <a:srcRect l="25801" r="25801"/>
          <a:stretch/>
        </p:blipFill>
        <p:spPr>
          <a:xfrm>
            <a:off x="7420396" y="428878"/>
            <a:ext cx="3763260" cy="5467739"/>
          </a:xfrm>
          <a:prstGeom prst="rect">
            <a:avLst/>
          </a:prstGeom>
        </p:spPr>
      </p:pic>
    </p:spTree>
    <p:extLst>
      <p:ext uri="{BB962C8B-B14F-4D97-AF65-F5344CB8AC3E}">
        <p14:creationId xmlns:p14="http://schemas.microsoft.com/office/powerpoint/2010/main" val="1072954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675242" y="1418953"/>
            <a:ext cx="5362575"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Health Care Providers</a:t>
            </a:r>
          </a:p>
        </p:txBody>
      </p:sp>
      <p:sp>
        <p:nvSpPr>
          <p:cNvPr id="28" name="Content Placeholder 27">
            <a:extLst>
              <a:ext uri="{FF2B5EF4-FFF2-40B4-BE49-F238E27FC236}">
                <a16:creationId xmlns:a16="http://schemas.microsoft.com/office/drawing/2014/main" id="{29909120-B013-4872-BAFC-11D63AAABDD4}"/>
              </a:ext>
            </a:extLst>
          </p:cNvPr>
          <p:cNvSpPr>
            <a:spLocks noGrp="1"/>
          </p:cNvSpPr>
          <p:nvPr>
            <p:ph sz="quarter" idx="15"/>
          </p:nvPr>
        </p:nvSpPr>
        <p:spPr>
          <a:xfrm>
            <a:off x="1675242" y="2051170"/>
            <a:ext cx="5362575" cy="3532188"/>
          </a:xfrm>
        </p:spPr>
        <p:txBody>
          <a:bodyPr/>
          <a:lstStyle/>
          <a:p>
            <a:pPr>
              <a:spcAft>
                <a:spcPts val="0"/>
              </a:spcAft>
            </a:pPr>
            <a:r>
              <a:rPr lang="en-GB" sz="2000" b="1" dirty="0">
                <a:latin typeface="+mn-lt"/>
              </a:rPr>
              <a:t>GP</a:t>
            </a:r>
            <a:br>
              <a:rPr lang="en-GB" sz="2000" b="1" dirty="0">
                <a:latin typeface="+mn-lt"/>
              </a:rPr>
            </a:br>
            <a:r>
              <a:rPr lang="en-GB" sz="2000" b="1" dirty="0">
                <a:latin typeface="+mn-lt"/>
              </a:rPr>
              <a:t>Practice Nurse – Diabetes</a:t>
            </a:r>
            <a:br>
              <a:rPr lang="en-GB" sz="2000" b="1" dirty="0">
                <a:latin typeface="+mn-lt"/>
              </a:rPr>
            </a:br>
            <a:r>
              <a:rPr lang="en-GB" sz="2000" b="1" dirty="0">
                <a:latin typeface="+mn-lt"/>
              </a:rPr>
              <a:t>Cardiology + Heart Failure Nurse</a:t>
            </a:r>
            <a:br>
              <a:rPr lang="en-GB" sz="2000" b="1" dirty="0">
                <a:latin typeface="+mn-lt"/>
              </a:rPr>
            </a:br>
            <a:r>
              <a:rPr lang="en-GB" sz="2000" b="1" dirty="0">
                <a:latin typeface="+mn-lt"/>
              </a:rPr>
              <a:t>Chiropody + Podiatry</a:t>
            </a:r>
            <a:br>
              <a:rPr lang="en-GB" sz="2000" b="1" dirty="0">
                <a:latin typeface="+mn-lt"/>
              </a:rPr>
            </a:br>
            <a:r>
              <a:rPr lang="en-GB" sz="2000" b="1" dirty="0">
                <a:latin typeface="+mn-lt"/>
              </a:rPr>
              <a:t>Ophthalmology</a:t>
            </a:r>
            <a:br>
              <a:rPr lang="en-GB" sz="2000" b="1" dirty="0">
                <a:latin typeface="+mn-lt"/>
              </a:rPr>
            </a:br>
            <a:r>
              <a:rPr lang="en-GB" sz="2000" b="1" dirty="0">
                <a:latin typeface="+mn-lt"/>
              </a:rPr>
              <a:t>Rheumatology</a:t>
            </a:r>
            <a:br>
              <a:rPr lang="en-GB" sz="2000" b="1" dirty="0">
                <a:latin typeface="+mn-lt"/>
              </a:rPr>
            </a:br>
            <a:r>
              <a:rPr lang="en-GB" sz="2000" b="1" dirty="0">
                <a:latin typeface="+mn-lt"/>
              </a:rPr>
              <a:t>Urology</a:t>
            </a:r>
            <a:br>
              <a:rPr lang="en-GB" sz="2000" b="1" dirty="0">
                <a:latin typeface="+mn-lt"/>
              </a:rPr>
            </a:br>
            <a:r>
              <a:rPr lang="en-GB" sz="2000" b="1" dirty="0">
                <a:latin typeface="+mn-lt"/>
              </a:rPr>
              <a:t>Sleep clinic</a:t>
            </a:r>
          </a:p>
          <a:p>
            <a:pPr>
              <a:spcAft>
                <a:spcPts val="0"/>
              </a:spcAft>
            </a:pPr>
            <a:r>
              <a:rPr lang="en-GB" sz="2000" b="1" dirty="0"/>
              <a:t>A &amp; E</a:t>
            </a:r>
          </a:p>
          <a:p>
            <a:pPr>
              <a:spcAft>
                <a:spcPts val="0"/>
              </a:spcAft>
            </a:pPr>
            <a:r>
              <a:rPr lang="en-GB" sz="2000" b="1" dirty="0"/>
              <a:t>Hospital Wards</a:t>
            </a:r>
          </a:p>
          <a:p>
            <a:pPr>
              <a:spcAft>
                <a:spcPts val="0"/>
              </a:spcAft>
            </a:pPr>
            <a:r>
              <a:rPr lang="en-GB" sz="2000" b="1" dirty="0"/>
              <a:t>Physio/OT</a:t>
            </a:r>
            <a:endParaRPr lang="en-US" sz="2000" b="1" dirty="0"/>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7</a:t>
            </a:fld>
            <a:endParaRPr lang="en-US" dirty="0"/>
          </a:p>
        </p:txBody>
      </p:sp>
      <p:pic>
        <p:nvPicPr>
          <p:cNvPr id="4" name="Picture Placeholder 6" descr="A person wearing sunglasses&#10;&#10;Description automatically generated with medium confidence">
            <a:extLst>
              <a:ext uri="{FF2B5EF4-FFF2-40B4-BE49-F238E27FC236}">
                <a16:creationId xmlns:a16="http://schemas.microsoft.com/office/drawing/2014/main" id="{A5C4F9B4-E7DF-56F5-DB41-EAAA4BA870F2}"/>
              </a:ext>
            </a:extLst>
          </p:cNvPr>
          <p:cNvPicPr>
            <a:picLocks noChangeAspect="1"/>
          </p:cNvPicPr>
          <p:nvPr/>
        </p:nvPicPr>
        <p:blipFill rotWithShape="1">
          <a:blip r:embed="rId3"/>
          <a:srcRect t="-9479" b="2670"/>
          <a:stretch/>
        </p:blipFill>
        <p:spPr>
          <a:xfrm>
            <a:off x="7675994" y="428878"/>
            <a:ext cx="3507662" cy="5467739"/>
          </a:xfrm>
          <a:prstGeom prst="rect">
            <a:avLst/>
          </a:prstGeom>
        </p:spPr>
      </p:pic>
    </p:spTree>
    <p:extLst>
      <p:ext uri="{BB962C8B-B14F-4D97-AF65-F5344CB8AC3E}">
        <p14:creationId xmlns:p14="http://schemas.microsoft.com/office/powerpoint/2010/main" val="3724611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55831C4-3393-41EC-9A25-76641CA91DAA}"/>
              </a:ext>
            </a:extLst>
          </p:cNvPr>
          <p:cNvPicPr>
            <a:picLocks noChangeAspect="1"/>
          </p:cNvPicPr>
          <p:nvPr/>
        </p:nvPicPr>
        <p:blipFill rotWithShape="1">
          <a:blip r:embed="rId3"/>
          <a:srcRect r="21409" b="-1"/>
          <a:stretch/>
        </p:blipFill>
        <p:spPr>
          <a:xfrm>
            <a:off x="4117521" y="10"/>
            <a:ext cx="8074479" cy="6857990"/>
          </a:xfrm>
          <a:prstGeom prst="rect">
            <a:avLst/>
          </a:prstGeom>
        </p:spPr>
      </p:pic>
      <p:sp>
        <p:nvSpPr>
          <p:cNvPr id="9"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FD16C52-181F-492A-9988-77B409FF464A}"/>
              </a:ext>
            </a:extLst>
          </p:cNvPr>
          <p:cNvSpPr>
            <a:spLocks noGrp="1"/>
          </p:cNvSpPr>
          <p:nvPr>
            <p:ph type="title"/>
          </p:nvPr>
        </p:nvSpPr>
        <p:spPr>
          <a:xfrm>
            <a:off x="804672" y="365125"/>
            <a:ext cx="5266155" cy="1325563"/>
          </a:xfrm>
        </p:spPr>
        <p:txBody>
          <a:bodyPr>
            <a:normAutofit/>
          </a:bodyPr>
          <a:lstStyle/>
          <a:p>
            <a:r>
              <a:rPr lang="en-US" dirty="0">
                <a:cs typeface="Calibri Light"/>
              </a:rPr>
              <a:t>Polypharmacy </a:t>
            </a:r>
            <a:endParaRPr lang="en-US" dirty="0"/>
          </a:p>
        </p:txBody>
      </p:sp>
      <p:sp>
        <p:nvSpPr>
          <p:cNvPr id="3" name="Content Placeholder 2">
            <a:extLst>
              <a:ext uri="{FF2B5EF4-FFF2-40B4-BE49-F238E27FC236}">
                <a16:creationId xmlns:a16="http://schemas.microsoft.com/office/drawing/2014/main" id="{309C3C8D-6340-45DF-AE48-07C83C601E2B}"/>
              </a:ext>
            </a:extLst>
          </p:cNvPr>
          <p:cNvSpPr>
            <a:spLocks noGrp="1"/>
          </p:cNvSpPr>
          <p:nvPr>
            <p:ph idx="1"/>
          </p:nvPr>
        </p:nvSpPr>
        <p:spPr>
          <a:xfrm>
            <a:off x="804672" y="2022601"/>
            <a:ext cx="3941499" cy="4154361"/>
          </a:xfrm>
        </p:spPr>
        <p:txBody>
          <a:bodyPr vert="horz" lIns="91440" tIns="45720" rIns="91440" bIns="45720" rtlCol="0" anchor="t">
            <a:normAutofit/>
          </a:bodyPr>
          <a:lstStyle/>
          <a:p>
            <a:r>
              <a:rPr lang="en-US" sz="2000" b="1" dirty="0">
                <a:cs typeface="Calibri"/>
              </a:rPr>
              <a:t>Appropriate and inappropriate polypharmacy</a:t>
            </a:r>
          </a:p>
          <a:p>
            <a:r>
              <a:rPr lang="en-US" sz="2000" b="1" dirty="0">
                <a:cs typeface="Calibri"/>
              </a:rPr>
              <a:t>Increases risk of ADR</a:t>
            </a:r>
          </a:p>
          <a:p>
            <a:r>
              <a:rPr lang="en-US" sz="2000" b="1" dirty="0">
                <a:cs typeface="Calibri"/>
              </a:rPr>
              <a:t>Frailty</a:t>
            </a:r>
          </a:p>
          <a:p>
            <a:r>
              <a:rPr lang="en-US" sz="2000" b="1" dirty="0">
                <a:cs typeface="Calibri"/>
              </a:rPr>
              <a:t>Multiple hospital admissions</a:t>
            </a:r>
          </a:p>
          <a:p>
            <a:endParaRPr lang="en-US" sz="2000" b="1" dirty="0">
              <a:cs typeface="Calibri"/>
            </a:endParaRPr>
          </a:p>
          <a:p>
            <a:endParaRPr lang="en-US" sz="2000" dirty="0">
              <a:cs typeface="Calibri"/>
            </a:endParaRPr>
          </a:p>
        </p:txBody>
      </p:sp>
    </p:spTree>
    <p:extLst>
      <p:ext uri="{BB962C8B-B14F-4D97-AF65-F5344CB8AC3E}">
        <p14:creationId xmlns:p14="http://schemas.microsoft.com/office/powerpoint/2010/main" val="2905048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2162"/>
    </mc:Choice>
    <mc:Fallback xmlns="">
      <p:transition spd="slow" advTm="33216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A473BD-F93C-F477-8C9B-CB3171DBD08D}"/>
              </a:ext>
            </a:extLst>
          </p:cNvPr>
          <p:cNvSpPr>
            <a:spLocks noGrp="1"/>
          </p:cNvSpPr>
          <p:nvPr>
            <p:ph type="title"/>
          </p:nvPr>
        </p:nvSpPr>
        <p:spPr/>
        <p:txBody>
          <a:bodyPr/>
          <a:lstStyle/>
          <a:p>
            <a:r>
              <a:rPr lang="en-GB" dirty="0"/>
              <a:t>Medications</a:t>
            </a:r>
          </a:p>
        </p:txBody>
      </p:sp>
      <p:sp>
        <p:nvSpPr>
          <p:cNvPr id="6" name="Picture Placeholder 5">
            <a:extLst>
              <a:ext uri="{FF2B5EF4-FFF2-40B4-BE49-F238E27FC236}">
                <a16:creationId xmlns:a16="http://schemas.microsoft.com/office/drawing/2014/main" id="{39A2E655-30F5-D261-0286-ABB2DEF60115}"/>
              </a:ext>
            </a:extLst>
          </p:cNvPr>
          <p:cNvSpPr>
            <a:spLocks noGrp="1"/>
          </p:cNvSpPr>
          <p:nvPr>
            <p:ph type="pic" sz="quarter" idx="13"/>
          </p:nvPr>
        </p:nvSpPr>
        <p:spPr>
          <a:xfrm>
            <a:off x="-365522" y="136525"/>
            <a:ext cx="12192000" cy="4062247"/>
          </a:xfrm>
        </p:spPr>
      </p:sp>
      <p:sp>
        <p:nvSpPr>
          <p:cNvPr id="7" name="Content Placeholder 6">
            <a:extLst>
              <a:ext uri="{FF2B5EF4-FFF2-40B4-BE49-F238E27FC236}">
                <a16:creationId xmlns:a16="http://schemas.microsoft.com/office/drawing/2014/main" id="{ED32CB33-728A-FF4A-A10C-704641049F7D}"/>
              </a:ext>
            </a:extLst>
          </p:cNvPr>
          <p:cNvSpPr>
            <a:spLocks noGrp="1"/>
          </p:cNvSpPr>
          <p:nvPr>
            <p:ph sz="quarter" idx="15"/>
          </p:nvPr>
        </p:nvSpPr>
        <p:spPr>
          <a:xfrm>
            <a:off x="3921550" y="678730"/>
            <a:ext cx="7432249" cy="5967167"/>
          </a:xfrm>
        </p:spPr>
        <p:txBody>
          <a:bodyPr/>
          <a:lstStyle/>
          <a:p>
            <a:r>
              <a:rPr lang="en-GB" b="1" dirty="0"/>
              <a:t>Methotrexate injections 			Paracetamol</a:t>
            </a:r>
          </a:p>
          <a:p>
            <a:r>
              <a:rPr lang="en-GB" b="1" dirty="0"/>
              <a:t>Atorvastatin				Prednisolone</a:t>
            </a:r>
          </a:p>
          <a:p>
            <a:r>
              <a:rPr lang="en-GB" b="1" dirty="0"/>
              <a:t>Bumetanide				Pregabalin</a:t>
            </a:r>
          </a:p>
          <a:p>
            <a:r>
              <a:rPr lang="en-GB" b="1" dirty="0"/>
              <a:t>Buprenorphine Patch			Ramipril</a:t>
            </a:r>
          </a:p>
          <a:p>
            <a:r>
              <a:rPr lang="en-GB" b="1" dirty="0" err="1"/>
              <a:t>Calci</a:t>
            </a:r>
            <a:r>
              <a:rPr lang="en-GB" b="1" dirty="0"/>
              <a:t>-D					Risedronate Sodium</a:t>
            </a:r>
          </a:p>
          <a:p>
            <a:r>
              <a:rPr lang="en-GB" b="1" dirty="0"/>
              <a:t>Citalopram				Senna</a:t>
            </a:r>
          </a:p>
          <a:p>
            <a:r>
              <a:rPr lang="en-GB" b="1" dirty="0"/>
              <a:t>Codeine 					Sotalol	              </a:t>
            </a:r>
            <a:r>
              <a:rPr lang="en-GB" b="1" dirty="0" err="1"/>
              <a:t>CosmoCol</a:t>
            </a:r>
            <a:r>
              <a:rPr lang="en-GB" b="1" dirty="0"/>
              <a:t>				Tamsulosin</a:t>
            </a:r>
          </a:p>
          <a:p>
            <a:r>
              <a:rPr lang="en-GB" b="1" dirty="0" err="1"/>
              <a:t>Edoxaban</a:t>
            </a:r>
            <a:endParaRPr lang="en-GB" b="1" dirty="0"/>
          </a:p>
          <a:p>
            <a:r>
              <a:rPr lang="en-GB" b="1" dirty="0"/>
              <a:t>Finasteride</a:t>
            </a:r>
          </a:p>
          <a:p>
            <a:r>
              <a:rPr lang="en-GB" b="1" dirty="0"/>
              <a:t>Folic acid</a:t>
            </a:r>
          </a:p>
          <a:p>
            <a:r>
              <a:rPr lang="en-GB" b="1" dirty="0" err="1"/>
              <a:t>Glucogel</a:t>
            </a:r>
            <a:endParaRPr lang="en-GB" b="1" dirty="0"/>
          </a:p>
          <a:p>
            <a:r>
              <a:rPr lang="en-GB" b="1" dirty="0"/>
              <a:t>Humalog Mix</a:t>
            </a:r>
          </a:p>
          <a:p>
            <a:r>
              <a:rPr lang="en-GB" b="1" dirty="0"/>
              <a:t>Lansoprazole</a:t>
            </a:r>
          </a:p>
          <a:p>
            <a:r>
              <a:rPr lang="en-GB" b="1" dirty="0"/>
              <a:t>Linagliptin</a:t>
            </a:r>
          </a:p>
          <a:p>
            <a:r>
              <a:rPr lang="en-GB" b="1" dirty="0"/>
              <a:t>Mirabegron</a:t>
            </a:r>
          </a:p>
          <a:p>
            <a:r>
              <a:rPr lang="en-GB" b="1" dirty="0" err="1"/>
              <a:t>Nitrofuratoin</a:t>
            </a:r>
            <a:endParaRPr lang="en-GB" b="1" dirty="0"/>
          </a:p>
          <a:p>
            <a:r>
              <a:rPr lang="en-GB" b="1" dirty="0" err="1"/>
              <a:t>Novorapid</a:t>
            </a:r>
            <a:endParaRPr lang="en-GB" b="1" dirty="0"/>
          </a:p>
        </p:txBody>
      </p:sp>
      <p:sp>
        <p:nvSpPr>
          <p:cNvPr id="4" name="Slide Number Placeholder 3">
            <a:extLst>
              <a:ext uri="{FF2B5EF4-FFF2-40B4-BE49-F238E27FC236}">
                <a16:creationId xmlns:a16="http://schemas.microsoft.com/office/drawing/2014/main" id="{2795F190-8025-6681-1D11-E1F0B568F0F7}"/>
              </a:ext>
            </a:extLst>
          </p:cNvPr>
          <p:cNvSpPr>
            <a:spLocks noGrp="1"/>
          </p:cNvSpPr>
          <p:nvPr>
            <p:ph type="sldNum" sz="quarter" idx="12"/>
          </p:nvPr>
        </p:nvSpPr>
        <p:spPr/>
        <p:txBody>
          <a:bodyPr/>
          <a:lstStyle/>
          <a:p>
            <a:fld id="{18D65601-5AE2-46FC-B138-694DDD2B510D}" type="slidenum">
              <a:rPr lang="en-US" smtClean="0"/>
              <a:pPr/>
              <a:t>9</a:t>
            </a:fld>
            <a:endParaRPr lang="en-US" dirty="0"/>
          </a:p>
        </p:txBody>
      </p:sp>
    </p:spTree>
    <p:extLst>
      <p:ext uri="{BB962C8B-B14F-4D97-AF65-F5344CB8AC3E}">
        <p14:creationId xmlns:p14="http://schemas.microsoft.com/office/powerpoint/2010/main" val="400493432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Classic Photo 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2.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658</TotalTime>
  <Words>2302</Words>
  <Application>Microsoft Office PowerPoint</Application>
  <PresentationFormat>Widescreen</PresentationFormat>
  <Paragraphs>159</Paragraphs>
  <Slides>16</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Calibri</vt:lpstr>
      <vt:lpstr>Calibri Light</vt:lpstr>
      <vt:lpstr>Century Schoolbook</vt:lpstr>
      <vt:lpstr>Symbol</vt:lpstr>
      <vt:lpstr>Times New Roman</vt:lpstr>
      <vt:lpstr>Tisa Offc Serif Pro</vt:lpstr>
      <vt:lpstr>Univers Light</vt:lpstr>
      <vt:lpstr>Univers LT Std 45 Light</vt:lpstr>
      <vt:lpstr>Office Theme</vt:lpstr>
      <vt:lpstr>Classic Photo Album</vt:lpstr>
      <vt:lpstr>office theme</vt:lpstr>
      <vt:lpstr>Let Him Eat Cake</vt:lpstr>
      <vt:lpstr>Agenda</vt:lpstr>
      <vt:lpstr>Presentation</vt:lpstr>
      <vt:lpstr>PowerPoint Presentation</vt:lpstr>
      <vt:lpstr>The aging process</vt:lpstr>
      <vt:lpstr>Health Conditions</vt:lpstr>
      <vt:lpstr>Health Care Providers</vt:lpstr>
      <vt:lpstr>Polypharmacy </vt:lpstr>
      <vt:lpstr>Medications</vt:lpstr>
      <vt:lpstr>Aging process or side effect? </vt:lpstr>
      <vt:lpstr>Cycle of Ill-Health</vt:lpstr>
      <vt:lpstr>  </vt:lpstr>
      <vt:lpstr>Who has overarching responsibility?</vt:lpstr>
      <vt:lpstr>The Impact on Carer’s​</vt:lpstr>
      <vt:lpstr>What could have been better?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Him Eat Cake</dc:title>
  <dc:creator>PARRY, Kathryn (LEICESTERSHIRE PARTNERSHIP NHS TRUST)</dc:creator>
  <cp:lastModifiedBy>PARRY, Kathryn (LEICESTERSHIRE PARTNERSHIP NHS TRUST)</cp:lastModifiedBy>
  <cp:revision>16</cp:revision>
  <dcterms:created xsi:type="dcterms:W3CDTF">2022-11-20T14:44:23Z</dcterms:created>
  <dcterms:modified xsi:type="dcterms:W3CDTF">2023-01-27T10:04:43Z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