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4"/>
  </p:notesMasterIdLst>
  <p:sldIdLst>
    <p:sldId id="5318" r:id="rId3"/>
    <p:sldId id="832" r:id="rId4"/>
    <p:sldId id="5020" r:id="rId5"/>
    <p:sldId id="2147375863" r:id="rId6"/>
    <p:sldId id="2147375864" r:id="rId7"/>
    <p:sldId id="775" r:id="rId8"/>
    <p:sldId id="729" r:id="rId9"/>
    <p:sldId id="725" r:id="rId10"/>
    <p:sldId id="709" r:id="rId11"/>
    <p:sldId id="2147375950" r:id="rId12"/>
    <p:sldId id="5323" r:id="rId13"/>
    <p:sldId id="2147375941" r:id="rId14"/>
    <p:sldId id="710" r:id="rId15"/>
    <p:sldId id="265" r:id="rId16"/>
    <p:sldId id="2147375884" r:id="rId17"/>
    <p:sldId id="2147375962" r:id="rId18"/>
    <p:sldId id="2147375956" r:id="rId19"/>
    <p:sldId id="2147375881" r:id="rId20"/>
    <p:sldId id="2147375874" r:id="rId21"/>
    <p:sldId id="2147375875" r:id="rId22"/>
    <p:sldId id="2147375860" r:id="rId23"/>
    <p:sldId id="2147375882" r:id="rId24"/>
    <p:sldId id="275" r:id="rId25"/>
    <p:sldId id="2147375809" r:id="rId26"/>
    <p:sldId id="271" r:id="rId27"/>
    <p:sldId id="2147375963" r:id="rId28"/>
    <p:sldId id="5059" r:id="rId29"/>
    <p:sldId id="5224" r:id="rId30"/>
    <p:sldId id="2147375952" r:id="rId31"/>
    <p:sldId id="2147375953" r:id="rId32"/>
    <p:sldId id="266" r:id="rId33"/>
    <p:sldId id="2147375946" r:id="rId34"/>
    <p:sldId id="2147375958" r:id="rId35"/>
    <p:sldId id="2147375957" r:id="rId36"/>
    <p:sldId id="591" r:id="rId37"/>
    <p:sldId id="2147375926" r:id="rId38"/>
    <p:sldId id="2147375959" r:id="rId39"/>
    <p:sldId id="2147375964" r:id="rId40"/>
    <p:sldId id="2147375960" r:id="rId41"/>
    <p:sldId id="272" r:id="rId42"/>
    <p:sldId id="273" r:id="rId43"/>
    <p:sldId id="2147375866" r:id="rId44"/>
    <p:sldId id="2147375870" r:id="rId45"/>
    <p:sldId id="261" r:id="rId46"/>
    <p:sldId id="2147375878" r:id="rId47"/>
    <p:sldId id="2147375879" r:id="rId48"/>
    <p:sldId id="5293" r:id="rId49"/>
    <p:sldId id="269" r:id="rId50"/>
    <p:sldId id="2147375867" r:id="rId51"/>
    <p:sldId id="721" r:id="rId52"/>
    <p:sldId id="2147375961" r:id="rId53"/>
    <p:sldId id="712" r:id="rId54"/>
    <p:sldId id="5325" r:id="rId55"/>
    <p:sldId id="268" r:id="rId56"/>
    <p:sldId id="2147375929" r:id="rId57"/>
    <p:sldId id="768" r:id="rId58"/>
    <p:sldId id="691" r:id="rId59"/>
    <p:sldId id="5311" r:id="rId60"/>
    <p:sldId id="722" r:id="rId61"/>
    <p:sldId id="572" r:id="rId62"/>
    <p:sldId id="58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8C805-4152-4857-A0BB-380C3F61DD68}"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30C3E-9BF0-48A4-A846-9B5D85D25D16}" type="slidenum">
              <a:rPr lang="en-GB" smtClean="0"/>
              <a:t>‹#›</a:t>
            </a:fld>
            <a:endParaRPr lang="en-GB"/>
          </a:p>
        </p:txBody>
      </p:sp>
    </p:spTree>
    <p:extLst>
      <p:ext uri="{BB962C8B-B14F-4D97-AF65-F5344CB8AC3E}">
        <p14:creationId xmlns:p14="http://schemas.microsoft.com/office/powerpoint/2010/main" val="130586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 to play video of different vehicles hitting the same bridge.</a:t>
            </a:r>
          </a:p>
          <a:p>
            <a:endParaRPr lang="en-GB"/>
          </a:p>
          <a:p>
            <a:r>
              <a:rPr lang="en-GB"/>
              <a:t>Facilitator notes: ask delegates what they think of this and ask them ‘why is this happening?’.  Ask them ‘are all these people just error-prone/idiots or is there something else at play here?’</a:t>
            </a:r>
          </a:p>
        </p:txBody>
      </p:sp>
      <p:sp>
        <p:nvSpPr>
          <p:cNvPr id="4" name="Slide Number Placeholder 3"/>
          <p:cNvSpPr>
            <a:spLocks noGrp="1"/>
          </p:cNvSpPr>
          <p:nvPr>
            <p:ph type="sldNum" sz="quarter" idx="5"/>
          </p:nvPr>
        </p:nvSpPr>
        <p:spPr/>
        <p:txBody>
          <a:bodyPr/>
          <a:lstStyle/>
          <a:p>
            <a:fld id="{E61F0AC9-6A04-CA48-9D9B-1CCB0FFA0651}" type="slidenum">
              <a:rPr lang="en-US" smtClean="0"/>
              <a:t>2</a:t>
            </a:fld>
            <a:endParaRPr lang="en-US"/>
          </a:p>
        </p:txBody>
      </p:sp>
    </p:spTree>
    <p:extLst>
      <p:ext uri="{BB962C8B-B14F-4D97-AF65-F5344CB8AC3E}">
        <p14:creationId xmlns:p14="http://schemas.microsoft.com/office/powerpoint/2010/main" val="3493843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DC49D8-9C02-4536-AD56-E591A867E169}" type="slidenum">
              <a:rPr lang="en-GB" smtClean="0"/>
              <a:t>35</a:t>
            </a:fld>
            <a:endParaRPr lang="en-GB"/>
          </a:p>
        </p:txBody>
      </p:sp>
    </p:spTree>
    <p:extLst>
      <p:ext uri="{BB962C8B-B14F-4D97-AF65-F5344CB8AC3E}">
        <p14:creationId xmlns:p14="http://schemas.microsoft.com/office/powerpoint/2010/main" val="300600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 Georges Hosp</a:t>
            </a:r>
          </a:p>
          <a:p>
            <a:r>
              <a:rPr lang="en-GB" dirty="0"/>
              <a:t>Damaging local review which blamed individuals for errors </a:t>
            </a:r>
          </a:p>
          <a:p>
            <a:r>
              <a:rPr lang="en-GB" dirty="0"/>
              <a:t>Coroner disagrees</a:t>
            </a:r>
          </a:p>
        </p:txBody>
      </p:sp>
      <p:sp>
        <p:nvSpPr>
          <p:cNvPr id="4" name="Slide Number Placeholder 3"/>
          <p:cNvSpPr>
            <a:spLocks noGrp="1"/>
          </p:cNvSpPr>
          <p:nvPr>
            <p:ph type="sldNum" sz="quarter" idx="5"/>
          </p:nvPr>
        </p:nvSpPr>
        <p:spPr/>
        <p:txBody>
          <a:bodyPr/>
          <a:lstStyle/>
          <a:p>
            <a:fld id="{7F685A14-232C-48A9-A1BF-D4BE03B9CDCC}" type="slidenum">
              <a:rPr lang="en-GB" smtClean="0"/>
              <a:t>50</a:t>
            </a:fld>
            <a:endParaRPr lang="en-GB"/>
          </a:p>
        </p:txBody>
      </p:sp>
    </p:spTree>
    <p:extLst>
      <p:ext uri="{BB962C8B-B14F-4D97-AF65-F5344CB8AC3E}">
        <p14:creationId xmlns:p14="http://schemas.microsoft.com/office/powerpoint/2010/main" val="284227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DC49D8-9C02-4536-AD56-E591A867E169}" type="slidenum">
              <a:rPr lang="en-GB" smtClean="0"/>
              <a:t>60</a:t>
            </a:fld>
            <a:endParaRPr lang="en-GB"/>
          </a:p>
        </p:txBody>
      </p:sp>
    </p:spTree>
    <p:extLst>
      <p:ext uri="{BB962C8B-B14F-4D97-AF65-F5344CB8AC3E}">
        <p14:creationId xmlns:p14="http://schemas.microsoft.com/office/powerpoint/2010/main" val="51308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Listen to answers and establish that we don’t know enough to understand the things that might have led up to these accidents</a:t>
            </a:r>
          </a:p>
        </p:txBody>
      </p:sp>
      <p:sp>
        <p:nvSpPr>
          <p:cNvPr id="4" name="Slide Number Placeholder 3"/>
          <p:cNvSpPr>
            <a:spLocks noGrp="1"/>
          </p:cNvSpPr>
          <p:nvPr>
            <p:ph type="sldNum" sz="quarter" idx="5"/>
          </p:nvPr>
        </p:nvSpPr>
        <p:spPr/>
        <p:txBody>
          <a:bodyPr/>
          <a:lstStyle/>
          <a:p>
            <a:fld id="{E61F0AC9-6A04-CA48-9D9B-1CCB0FFA0651}" type="slidenum">
              <a:rPr lang="en-US" smtClean="0"/>
              <a:t>3</a:t>
            </a:fld>
            <a:endParaRPr lang="en-US"/>
          </a:p>
        </p:txBody>
      </p:sp>
    </p:spTree>
    <p:extLst>
      <p:ext uri="{BB962C8B-B14F-4D97-AF65-F5344CB8AC3E}">
        <p14:creationId xmlns:p14="http://schemas.microsoft.com/office/powerpoint/2010/main" val="101022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 to play video of different vehicles hitting the same bridge.</a:t>
            </a:r>
          </a:p>
          <a:p>
            <a:endParaRPr lang="en-GB"/>
          </a:p>
          <a:p>
            <a:r>
              <a:rPr lang="en-GB"/>
              <a:t>Facilitator notes: ask delegates what they think of this and ask them ‘why is this happening?’.  Ask them ‘are all these people just error-prone/idiots or is there something else at play here?’</a:t>
            </a:r>
          </a:p>
        </p:txBody>
      </p:sp>
      <p:sp>
        <p:nvSpPr>
          <p:cNvPr id="4" name="Slide Number Placeholder 3"/>
          <p:cNvSpPr>
            <a:spLocks noGrp="1"/>
          </p:cNvSpPr>
          <p:nvPr>
            <p:ph type="sldNum" sz="quarter" idx="5"/>
          </p:nvPr>
        </p:nvSpPr>
        <p:spPr/>
        <p:txBody>
          <a:bodyPr/>
          <a:lstStyle/>
          <a:p>
            <a:fld id="{E61F0AC9-6A04-CA48-9D9B-1CCB0FFA0651}" type="slidenum">
              <a:rPr lang="en-US" smtClean="0"/>
              <a:t>4</a:t>
            </a:fld>
            <a:endParaRPr lang="en-US"/>
          </a:p>
        </p:txBody>
      </p:sp>
    </p:spTree>
    <p:extLst>
      <p:ext uri="{BB962C8B-B14F-4D97-AF65-F5344CB8AC3E}">
        <p14:creationId xmlns:p14="http://schemas.microsoft.com/office/powerpoint/2010/main" val="93455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Listen to answers and establish that we don’t know enough to understand the things that might have led up to these accidents</a:t>
            </a:r>
          </a:p>
        </p:txBody>
      </p:sp>
      <p:sp>
        <p:nvSpPr>
          <p:cNvPr id="4" name="Slide Number Placeholder 3"/>
          <p:cNvSpPr>
            <a:spLocks noGrp="1"/>
          </p:cNvSpPr>
          <p:nvPr>
            <p:ph type="sldNum" sz="quarter" idx="5"/>
          </p:nvPr>
        </p:nvSpPr>
        <p:spPr/>
        <p:txBody>
          <a:bodyPr/>
          <a:lstStyle/>
          <a:p>
            <a:fld id="{E61F0AC9-6A04-CA48-9D9B-1CCB0FFA0651}" type="slidenum">
              <a:rPr lang="en-US" smtClean="0"/>
              <a:t>5</a:t>
            </a:fld>
            <a:endParaRPr lang="en-US"/>
          </a:p>
        </p:txBody>
      </p:sp>
    </p:spTree>
    <p:extLst>
      <p:ext uri="{BB962C8B-B14F-4D97-AF65-F5344CB8AC3E}">
        <p14:creationId xmlns:p14="http://schemas.microsoft.com/office/powerpoint/2010/main" val="124505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Objective: show the slide and ask what the downsides of this approach is.</a:t>
            </a:r>
          </a:p>
          <a:p>
            <a:endParaRPr lang="en-GB" dirty="0"/>
          </a:p>
          <a:p>
            <a:r>
              <a:rPr lang="en-GB" dirty="0"/>
              <a:t>Notes: ask how far this is still happening across industries. </a:t>
            </a:r>
          </a:p>
        </p:txBody>
      </p:sp>
      <p:sp>
        <p:nvSpPr>
          <p:cNvPr id="4" name="Slide Number Placeholder 3"/>
          <p:cNvSpPr>
            <a:spLocks noGrp="1"/>
          </p:cNvSpPr>
          <p:nvPr>
            <p:ph type="sldNum" sz="quarter" idx="5"/>
          </p:nvPr>
        </p:nvSpPr>
        <p:spPr/>
        <p:txBody>
          <a:bodyPr/>
          <a:lstStyle/>
          <a:p>
            <a:fld id="{E61F0AC9-6A04-CA48-9D9B-1CCB0FFA0651}" type="slidenum">
              <a:rPr lang="en-US" smtClean="0"/>
              <a:t>19</a:t>
            </a:fld>
            <a:endParaRPr lang="en-US"/>
          </a:p>
        </p:txBody>
      </p:sp>
    </p:spTree>
    <p:extLst>
      <p:ext uri="{BB962C8B-B14F-4D97-AF65-F5344CB8AC3E}">
        <p14:creationId xmlns:p14="http://schemas.microsoft.com/office/powerpoint/2010/main" val="2782113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Objective: ask what the potential benefits of this approach are.</a:t>
            </a:r>
          </a:p>
          <a:p>
            <a:endParaRPr lang="en-GB" dirty="0"/>
          </a:p>
          <a:p>
            <a:r>
              <a:rPr lang="en-GB" dirty="0"/>
              <a:t>Notes: ask the group what their thoughts are on this. </a:t>
            </a:r>
          </a:p>
        </p:txBody>
      </p:sp>
      <p:sp>
        <p:nvSpPr>
          <p:cNvPr id="4" name="Slide Number Placeholder 3"/>
          <p:cNvSpPr>
            <a:spLocks noGrp="1"/>
          </p:cNvSpPr>
          <p:nvPr>
            <p:ph type="sldNum" sz="quarter" idx="5"/>
          </p:nvPr>
        </p:nvSpPr>
        <p:spPr/>
        <p:txBody>
          <a:bodyPr/>
          <a:lstStyle/>
          <a:p>
            <a:fld id="{D2DC49D8-9C02-4536-AD56-E591A867E169}" type="slidenum">
              <a:rPr lang="en-GB" smtClean="0"/>
              <a:t>20</a:t>
            </a:fld>
            <a:endParaRPr lang="en-GB"/>
          </a:p>
        </p:txBody>
      </p:sp>
    </p:spTree>
    <p:extLst>
      <p:ext uri="{BB962C8B-B14F-4D97-AF65-F5344CB8AC3E}">
        <p14:creationId xmlns:p14="http://schemas.microsoft.com/office/powerpoint/2010/main" val="183211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Much of investigation to establish causation is about understanding what we should be doing as set out in rules, regulations etc what we do normally on a day-to-day basis to find work arounds to rules that are unworkable, equipment that doesn’t function as intended, environments that are imperfect and then what we actually do in the work place and how the aforementioned work arounds let us down.</a:t>
            </a:r>
            <a:endParaRPr/>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2279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that you know what the framework says so that you can support your case for more support/resource</a:t>
            </a:r>
          </a:p>
        </p:txBody>
      </p:sp>
      <p:sp>
        <p:nvSpPr>
          <p:cNvPr id="4" name="Slide Number Placeholder 3"/>
          <p:cNvSpPr>
            <a:spLocks noGrp="1"/>
          </p:cNvSpPr>
          <p:nvPr>
            <p:ph type="sldNum" sz="quarter" idx="5"/>
          </p:nvPr>
        </p:nvSpPr>
        <p:spPr/>
        <p:txBody>
          <a:bodyPr/>
          <a:lstStyle/>
          <a:p>
            <a:fld id="{E61F0AC9-6A04-CA48-9D9B-1CCB0FFA0651}" type="slidenum">
              <a:rPr lang="en-US" smtClean="0"/>
              <a:t>27</a:t>
            </a:fld>
            <a:endParaRPr lang="en-US"/>
          </a:p>
        </p:txBody>
      </p:sp>
    </p:spTree>
    <p:extLst>
      <p:ext uri="{BB962C8B-B14F-4D97-AF65-F5344CB8AC3E}">
        <p14:creationId xmlns:p14="http://schemas.microsoft.com/office/powerpoint/2010/main" val="301697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that you know what the framework says so that you can support your case for more support/resource</a:t>
            </a:r>
          </a:p>
        </p:txBody>
      </p:sp>
      <p:sp>
        <p:nvSpPr>
          <p:cNvPr id="4" name="Slide Number Placeholder 3"/>
          <p:cNvSpPr>
            <a:spLocks noGrp="1"/>
          </p:cNvSpPr>
          <p:nvPr>
            <p:ph type="sldNum" sz="quarter" idx="5"/>
          </p:nvPr>
        </p:nvSpPr>
        <p:spPr/>
        <p:txBody>
          <a:bodyPr/>
          <a:lstStyle/>
          <a:p>
            <a:fld id="{E61F0AC9-6A04-CA48-9D9B-1CCB0FFA0651}" type="slidenum">
              <a:rPr lang="en-US" smtClean="0"/>
              <a:t>28</a:t>
            </a:fld>
            <a:endParaRPr lang="en-US"/>
          </a:p>
        </p:txBody>
      </p:sp>
    </p:spTree>
    <p:extLst>
      <p:ext uri="{BB962C8B-B14F-4D97-AF65-F5344CB8AC3E}">
        <p14:creationId xmlns:p14="http://schemas.microsoft.com/office/powerpoint/2010/main" val="317240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9118-2A12-BE38-3F02-A786483C8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C3F51F-F08B-9E77-D5E4-F0F71B86D7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851377-816D-F2BC-CC22-F477235FE8F2}"/>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51DC2F52-C8F6-3701-7CE6-108D47F26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237645-5C4D-8B75-8BC7-1D4375FBC535}"/>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392770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751E-7CA8-78C5-F0C4-C9E36BB10D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EAAFA4-62EB-F9AF-4993-DB5252CFA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D5A809-362D-DA63-95E9-873EA099AD4F}"/>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8E826AE8-0D62-199C-7E03-60367C322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16070C-3E1A-23D6-911E-E5EC91994625}"/>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34370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33519-75A6-8A2C-7A6D-E756A005D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B4BFA-EADB-9EAD-EAEC-F959DC8187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E306BE-BD2C-FAB9-5B07-FBF3DD58E98C}"/>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2939D227-BC01-D7F0-E91D-41AD28ACC5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9ACD07-7169-4089-BF45-846BD2944E6B}"/>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17281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199-B516-4598-9BBD-0323499997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E888C6B3-A291-4C10-B96D-BB1B7AD0730E}"/>
              </a:ext>
            </a:extLst>
          </p:cNvPr>
          <p:cNvSpPr>
            <a:spLocks noGrp="1"/>
          </p:cNvSpPr>
          <p:nvPr>
            <p:ph type="ftr" sz="quarter" idx="11"/>
          </p:nvPr>
        </p:nvSpPr>
        <p:spPr>
          <a:xfrm>
            <a:off x="104775" y="5925344"/>
            <a:ext cx="1171575" cy="319088"/>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6D3EBA-F65F-4E81-8D25-EC3C667050BB}"/>
              </a:ext>
            </a:extLst>
          </p:cNvPr>
          <p:cNvSpPr>
            <a:spLocks noGrp="1"/>
          </p:cNvSpPr>
          <p:nvPr>
            <p:ph type="sldNum" sz="quarter" idx="12"/>
          </p:nvPr>
        </p:nvSpPr>
        <p:spPr/>
        <p:txBody>
          <a:bodyPr/>
          <a:lstStyle/>
          <a:p>
            <a:fld id="{7CFD8B49-80EA-4B4F-843E-1DA132B339D8}" type="slidenum">
              <a:rPr lang="en-GB" smtClean="0"/>
              <a:t>‹#›</a:t>
            </a:fld>
            <a:endParaRPr lang="en-GB"/>
          </a:p>
        </p:txBody>
      </p:sp>
    </p:spTree>
    <p:extLst>
      <p:ext uri="{BB962C8B-B14F-4D97-AF65-F5344CB8AC3E}">
        <p14:creationId xmlns:p14="http://schemas.microsoft.com/office/powerpoint/2010/main" val="1889258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9BD9-06C0-4F3F-845B-CA103B30F5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B108E179-3478-4D33-850B-FC79E11D6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77F2750-F2AC-49BF-9ABC-C1BFC21067A9}"/>
              </a:ext>
            </a:extLst>
          </p:cNvPr>
          <p:cNvSpPr>
            <a:spLocks noGrp="1"/>
          </p:cNvSpPr>
          <p:nvPr>
            <p:ph type="ftr" sz="quarter" idx="3"/>
          </p:nvPr>
        </p:nvSpPr>
        <p:spPr>
          <a:xfrm>
            <a:off x="54428" y="6415449"/>
            <a:ext cx="1567543" cy="365125"/>
          </a:xfrm>
          <a:prstGeom prst="rect">
            <a:avLst/>
          </a:prstGeom>
        </p:spPr>
        <p:txBody>
          <a:bodyPr vert="horz" lIns="91440" tIns="45720" rIns="91440" bIns="45720" rtlCol="0" anchor="ctr"/>
          <a:lstStyle>
            <a:lvl1pPr algn="ctr">
              <a:defRPr sz="1200" b="1">
                <a:solidFill>
                  <a:schemeClr val="accent1">
                    <a:lumMod val="40000"/>
                    <a:lumOff val="60000"/>
                  </a:schemeClr>
                </a:solidFill>
              </a:defRPr>
            </a:lvl1pPr>
          </a:lstStyle>
          <a:p>
            <a:r>
              <a:rPr lang="en-GB" sz="1600" dirty="0">
                <a:latin typeface="Ink Free" panose="03080402000500000000" pitchFamily="66" charset="0"/>
              </a:rPr>
              <a:t>pd</a:t>
            </a:r>
            <a:r>
              <a:rPr lang="en-GB" dirty="0"/>
              <a:t>Safety2021</a:t>
            </a:r>
          </a:p>
        </p:txBody>
      </p:sp>
    </p:spTree>
    <p:extLst>
      <p:ext uri="{BB962C8B-B14F-4D97-AF65-F5344CB8AC3E}">
        <p14:creationId xmlns:p14="http://schemas.microsoft.com/office/powerpoint/2010/main" val="91478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E10E-9A83-DE45-6555-76CC28085B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D48A0C-06D7-5707-63FB-CAF7C39C9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CC6D27-3632-BB0B-9C13-B8244EDD985B}"/>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5" name="Footer Placeholder 4">
            <a:extLst>
              <a:ext uri="{FF2B5EF4-FFF2-40B4-BE49-F238E27FC236}">
                <a16:creationId xmlns:a16="http://schemas.microsoft.com/office/drawing/2014/main" id="{C0A2952B-323B-03CF-1871-FA04B0ED52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178760-3524-524B-E8FA-ACC1079A1916}"/>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3536123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97CE-2AE0-EE31-451E-260448C0B1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AACA79-A452-A7D6-8A31-405260799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C7EC2E2-E75C-0276-C46A-B29F10907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1C1168-00BC-A62D-BA10-2CD995B957E3}"/>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1358019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E23D-0D24-2959-A73C-8AE4BA4AC2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A1AD98A-5B43-FD4B-24B3-A74A99913D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102FB-B38B-0CEE-F959-DA4B07A25B53}"/>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5" name="Footer Placeholder 4">
            <a:extLst>
              <a:ext uri="{FF2B5EF4-FFF2-40B4-BE49-F238E27FC236}">
                <a16:creationId xmlns:a16="http://schemas.microsoft.com/office/drawing/2014/main" id="{2E15F8AC-A586-8456-E903-D162B5F4C6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D833CF-26CD-D941-2240-7263D60F7524}"/>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90985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24BF-01A8-095F-6F59-56D1C9B869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82BC74-C5A8-9518-B255-B02C07A5B4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6306BC-2893-CC0D-CDB7-D805DCAB4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DA0FE0-A4DD-646C-AE42-5E96B60856C0}"/>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6" name="Footer Placeholder 5">
            <a:extLst>
              <a:ext uri="{FF2B5EF4-FFF2-40B4-BE49-F238E27FC236}">
                <a16:creationId xmlns:a16="http://schemas.microsoft.com/office/drawing/2014/main" id="{68D5C88F-C927-A49A-58E8-FBBCA8E6FE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9320CF-7241-DFE7-68F9-974E7584E3FA}"/>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2455392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25AC-B6E1-EC9E-1416-71146F7F35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80E793-D2D6-2EBC-21F1-3E6A3F1973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680BB-E660-456A-9193-B92865C7BB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49ABAA-D7D3-D878-8FBA-79F55F55C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72BC0-A1AD-7E30-1DE5-452670B537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FEE21D-4E77-4883-3B8F-052E10C613F5}"/>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8" name="Footer Placeholder 7">
            <a:extLst>
              <a:ext uri="{FF2B5EF4-FFF2-40B4-BE49-F238E27FC236}">
                <a16:creationId xmlns:a16="http://schemas.microsoft.com/office/drawing/2014/main" id="{83658B4E-2DBB-6589-A63C-E9AECAFF5C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38F8F1-2E5C-EEAB-91E4-4E5A2266978F}"/>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2744653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4C9C-5545-1C9E-98D9-5F1653C2E0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CAC1DF-C479-37C2-C8B9-F8611F6E2401}"/>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4" name="Footer Placeholder 3">
            <a:extLst>
              <a:ext uri="{FF2B5EF4-FFF2-40B4-BE49-F238E27FC236}">
                <a16:creationId xmlns:a16="http://schemas.microsoft.com/office/drawing/2014/main" id="{DE81C643-DE40-8E45-23CF-2290420E82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46E784-E3C1-BA01-7D0A-52CDB13C9824}"/>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425556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C0529-D301-AA17-6355-8109904DB4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556CA7-F0CE-000E-AFA3-9712598C6B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8D215F-3A53-5ED4-8F3A-E6AF71F4CB00}"/>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6534B9F3-C53C-2B05-40A2-2F011E944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CE69E-86FA-2FE6-EFFE-84278BF0A465}"/>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570276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67582-581A-7420-8964-3A263A4E1679}"/>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3" name="Footer Placeholder 2">
            <a:extLst>
              <a:ext uri="{FF2B5EF4-FFF2-40B4-BE49-F238E27FC236}">
                <a16:creationId xmlns:a16="http://schemas.microsoft.com/office/drawing/2014/main" id="{0EE4B1CC-7246-2FB9-9D4F-CB586D3CD1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2CCD05-7952-D5AD-2DD4-E9B96D6992D3}"/>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952294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C0A2-B36E-D321-FB44-F6E691492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408241-CD92-3945-2A1D-21AD282C4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B828FB-92BC-8111-DEAA-EBFDDE1C2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023D2-4AF5-5972-DBDE-9D1B6A22D5A5}"/>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6" name="Footer Placeholder 5">
            <a:extLst>
              <a:ext uri="{FF2B5EF4-FFF2-40B4-BE49-F238E27FC236}">
                <a16:creationId xmlns:a16="http://schemas.microsoft.com/office/drawing/2014/main" id="{98C7070F-8B08-E554-7E8D-A677127477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60AA13-EA17-7AD8-2375-D4969C0909CA}"/>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53608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79FD-DD3C-35CB-4C8E-CFCBF468F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460549-0F87-4860-3539-B321B9F27C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BC50179-189E-86A5-498D-FEF351694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334D58-BB7C-10E7-AB94-112484B624E5}"/>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6" name="Footer Placeholder 5">
            <a:extLst>
              <a:ext uri="{FF2B5EF4-FFF2-40B4-BE49-F238E27FC236}">
                <a16:creationId xmlns:a16="http://schemas.microsoft.com/office/drawing/2014/main" id="{73A66020-7475-1D75-EF4C-41FD02CEBC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8DD67-ED9A-4E9F-753F-BA2B713A2EED}"/>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274926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61DE-9CCE-A356-872D-D1799CE94F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A9E401-F333-17AE-DB2E-9E5059E9EF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DDA578-5B42-4080-0BFE-7D7647262DCC}"/>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5" name="Footer Placeholder 4">
            <a:extLst>
              <a:ext uri="{FF2B5EF4-FFF2-40B4-BE49-F238E27FC236}">
                <a16:creationId xmlns:a16="http://schemas.microsoft.com/office/drawing/2014/main" id="{867B1EDF-3716-D672-BC9B-0DC26A0FC4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74461-ECE9-F5A5-EFFF-6D9CBACDD4DE}"/>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66603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316B2-BD16-A737-C83D-8B3AFE6779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ED337B-124A-5561-2949-C566C04767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3FC8C6-2925-A552-AE6F-0807E0BD6377}"/>
              </a:ext>
            </a:extLst>
          </p:cNvPr>
          <p:cNvSpPr>
            <a:spLocks noGrp="1"/>
          </p:cNvSpPr>
          <p:nvPr>
            <p:ph type="dt" sz="half" idx="10"/>
          </p:nvPr>
        </p:nvSpPr>
        <p:spPr/>
        <p:txBody>
          <a:bodyPr/>
          <a:lstStyle/>
          <a:p>
            <a:fld id="{49868BE9-497D-4923-98E3-C95B8C4B3C33}" type="datetimeFigureOut">
              <a:rPr lang="en-GB" smtClean="0"/>
              <a:t>07/02/2023</a:t>
            </a:fld>
            <a:endParaRPr lang="en-GB"/>
          </a:p>
        </p:txBody>
      </p:sp>
      <p:sp>
        <p:nvSpPr>
          <p:cNvPr id="5" name="Footer Placeholder 4">
            <a:extLst>
              <a:ext uri="{FF2B5EF4-FFF2-40B4-BE49-F238E27FC236}">
                <a16:creationId xmlns:a16="http://schemas.microsoft.com/office/drawing/2014/main" id="{83328712-DCC9-5506-D58D-684854D10B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B0A294-4625-A517-0DF4-EF36A7D021CF}"/>
              </a:ext>
            </a:extLst>
          </p:cNvPr>
          <p:cNvSpPr>
            <a:spLocks noGrp="1"/>
          </p:cNvSpPr>
          <p:nvPr>
            <p:ph type="sldNum" sz="quarter" idx="12"/>
          </p:nvPr>
        </p:nvSpPr>
        <p:spPr/>
        <p:txBody>
          <a:bodyPr/>
          <a:lstStyle/>
          <a:p>
            <a:fld id="{83862C7B-94FB-454B-9D51-6112E8088EA3}" type="slidenum">
              <a:rPr lang="en-GB" smtClean="0"/>
              <a:t>‹#›</a:t>
            </a:fld>
            <a:endParaRPr lang="en-GB"/>
          </a:p>
        </p:txBody>
      </p:sp>
    </p:spTree>
    <p:extLst>
      <p:ext uri="{BB962C8B-B14F-4D97-AF65-F5344CB8AC3E}">
        <p14:creationId xmlns:p14="http://schemas.microsoft.com/office/powerpoint/2010/main" val="690783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199-B516-4598-9BBD-03234999973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E888C6B3-A291-4C10-B96D-BB1B7AD0730E}"/>
              </a:ext>
            </a:extLst>
          </p:cNvPr>
          <p:cNvSpPr>
            <a:spLocks noGrp="1"/>
          </p:cNvSpPr>
          <p:nvPr>
            <p:ph type="ftr" sz="quarter" idx="11"/>
          </p:nvPr>
        </p:nvSpPr>
        <p:spPr>
          <a:xfrm>
            <a:off x="104777" y="5925344"/>
            <a:ext cx="1171575" cy="319088"/>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6D3EBA-F65F-4E81-8D25-EC3C667050BB}"/>
              </a:ext>
            </a:extLst>
          </p:cNvPr>
          <p:cNvSpPr>
            <a:spLocks noGrp="1"/>
          </p:cNvSpPr>
          <p:nvPr>
            <p:ph type="sldNum" sz="quarter" idx="12"/>
          </p:nvPr>
        </p:nvSpPr>
        <p:spPr/>
        <p:txBody>
          <a:bodyPr/>
          <a:lstStyle/>
          <a:p>
            <a:fld id="{7CFD8B49-80EA-4B4F-843E-1DA132B339D8}" type="slidenum">
              <a:rPr lang="en-GB" smtClean="0"/>
              <a:t>‹#›</a:t>
            </a:fld>
            <a:endParaRPr lang="en-GB"/>
          </a:p>
        </p:txBody>
      </p:sp>
    </p:spTree>
    <p:extLst>
      <p:ext uri="{BB962C8B-B14F-4D97-AF65-F5344CB8AC3E}">
        <p14:creationId xmlns:p14="http://schemas.microsoft.com/office/powerpoint/2010/main" val="2527010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4577EB-D78B-4ADD-8B19-CF16C2A3F2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83209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F561-95E5-F3FF-D4EE-21C251E28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43195-CB25-1E0F-BDBC-03F7C5B6BC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C9E21-DC65-B3F2-3E54-9DBE289F7702}"/>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3D28B7BB-8E7E-ACEC-D0BA-8AD116390D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EA918B-713F-8286-B681-008ECEFBC6F7}"/>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293962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4437-7652-47E4-3878-C4F6C20B98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CEA0A8-8188-10D3-6A9E-207F403222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E64FEE-4E89-D330-7D9A-A9EA7192FB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932617-EA70-F1C2-1C70-5C9C3BD31364}"/>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6" name="Footer Placeholder 5">
            <a:extLst>
              <a:ext uri="{FF2B5EF4-FFF2-40B4-BE49-F238E27FC236}">
                <a16:creationId xmlns:a16="http://schemas.microsoft.com/office/drawing/2014/main" id="{C54635EF-F918-2482-B9AB-B3F4C4967B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7011ED-949A-FA4E-57D2-0DAACA6DF947}"/>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57694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9044-2C49-1F0A-BE57-C77B98EF38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66EE31-4502-F110-1543-D93BDC3BD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6A5261-A1DB-89E9-5859-E7B8565CF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F2C65D-2398-5453-6453-5BBABD1A2D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CF6897-536B-DC05-937F-41BB92481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E5389E-B7D2-0E11-2D04-531F198C5107}"/>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8" name="Footer Placeholder 7">
            <a:extLst>
              <a:ext uri="{FF2B5EF4-FFF2-40B4-BE49-F238E27FC236}">
                <a16:creationId xmlns:a16="http://schemas.microsoft.com/office/drawing/2014/main" id="{8B3BD765-EBA7-6335-2B49-C3A59F7356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32AD76-7350-453A-1B72-857EB28B3FF3}"/>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47151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34EE-5DC0-C059-1A05-4B5C0A1891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D10B84-0B2E-307F-E52D-B8529AB9738D}"/>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4" name="Footer Placeholder 3">
            <a:extLst>
              <a:ext uri="{FF2B5EF4-FFF2-40B4-BE49-F238E27FC236}">
                <a16:creationId xmlns:a16="http://schemas.microsoft.com/office/drawing/2014/main" id="{FF2DCF08-7488-4E87-E7DD-0D257C62D9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9EDA2C-8830-6B08-17A3-46C79D37B467}"/>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88242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59AE75-E00B-587E-D17D-A70756B531B0}"/>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3" name="Footer Placeholder 2">
            <a:extLst>
              <a:ext uri="{FF2B5EF4-FFF2-40B4-BE49-F238E27FC236}">
                <a16:creationId xmlns:a16="http://schemas.microsoft.com/office/drawing/2014/main" id="{4445052D-A311-DAA0-6BED-974DB7AF94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951700-0E08-3A5E-E8AF-1A6551AB51CC}"/>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351759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3552-CAD8-3C5A-E6CD-3349F6FB7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B14A07-FA08-B977-ADAF-287859E6C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8BCC1-D1EA-5A27-DBA6-F046F09EC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D4775-7006-1E54-3D97-F6243C54041E}"/>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6" name="Footer Placeholder 5">
            <a:extLst>
              <a:ext uri="{FF2B5EF4-FFF2-40B4-BE49-F238E27FC236}">
                <a16:creationId xmlns:a16="http://schemas.microsoft.com/office/drawing/2014/main" id="{AF25DEBF-B264-8E98-3480-F8D0D44897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DF6724-1A85-6595-801B-2CB97AE13795}"/>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06567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1E17-2D33-70B8-7876-211B84E73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297563-D9E1-BCD5-7F9F-84475EF95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EB5FC1-D481-81BF-7ABE-AF7F7E8BC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4651F-DC31-7650-663B-10404C756BA9}"/>
              </a:ext>
            </a:extLst>
          </p:cNvPr>
          <p:cNvSpPr>
            <a:spLocks noGrp="1"/>
          </p:cNvSpPr>
          <p:nvPr>
            <p:ph type="dt" sz="half" idx="10"/>
          </p:nvPr>
        </p:nvSpPr>
        <p:spPr/>
        <p:txBody>
          <a:bodyPr/>
          <a:lstStyle/>
          <a:p>
            <a:fld id="{DCBB261C-5D0C-4D26-B261-789AD8F29E23}" type="datetimeFigureOut">
              <a:rPr lang="en-GB" smtClean="0"/>
              <a:t>07/02/2023</a:t>
            </a:fld>
            <a:endParaRPr lang="en-GB"/>
          </a:p>
        </p:txBody>
      </p:sp>
      <p:sp>
        <p:nvSpPr>
          <p:cNvPr id="6" name="Footer Placeholder 5">
            <a:extLst>
              <a:ext uri="{FF2B5EF4-FFF2-40B4-BE49-F238E27FC236}">
                <a16:creationId xmlns:a16="http://schemas.microsoft.com/office/drawing/2014/main" id="{A52B406D-61B3-2789-2421-AB5462059F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A490DC-AE04-185E-096C-D6CA0C82DEBD}"/>
              </a:ext>
            </a:extLst>
          </p:cNvPr>
          <p:cNvSpPr>
            <a:spLocks noGrp="1"/>
          </p:cNvSpPr>
          <p:nvPr>
            <p:ph type="sldNum" sz="quarter" idx="12"/>
          </p:nvPr>
        </p:nvSpPr>
        <p:spPr/>
        <p:txBody>
          <a:bodyPr/>
          <a:lstStyle/>
          <a:p>
            <a:fld id="{A859304E-B27D-4423-BBA6-3C7A6A6EC665}" type="slidenum">
              <a:rPr lang="en-GB" smtClean="0"/>
              <a:t>‹#›</a:t>
            </a:fld>
            <a:endParaRPr lang="en-GB"/>
          </a:p>
        </p:txBody>
      </p:sp>
    </p:spTree>
    <p:extLst>
      <p:ext uri="{BB962C8B-B14F-4D97-AF65-F5344CB8AC3E}">
        <p14:creationId xmlns:p14="http://schemas.microsoft.com/office/powerpoint/2010/main" val="160711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46A0E-C843-6353-7B5D-0E7F7CC46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DB7ECA-645A-733E-5656-79755D661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BF44D1-8104-36DB-9EFC-2466E3C3C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B261C-5D0C-4D26-B261-789AD8F29E23}" type="datetimeFigureOut">
              <a:rPr lang="en-GB" smtClean="0"/>
              <a:t>07/02/2023</a:t>
            </a:fld>
            <a:endParaRPr lang="en-GB"/>
          </a:p>
        </p:txBody>
      </p:sp>
      <p:sp>
        <p:nvSpPr>
          <p:cNvPr id="5" name="Footer Placeholder 4">
            <a:extLst>
              <a:ext uri="{FF2B5EF4-FFF2-40B4-BE49-F238E27FC236}">
                <a16:creationId xmlns:a16="http://schemas.microsoft.com/office/drawing/2014/main" id="{142FA110-451A-F175-162C-C6EC012A3F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00DE65-8614-29D0-0024-744D2D456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9304E-B27D-4423-BBA6-3C7A6A6EC665}" type="slidenum">
              <a:rPr lang="en-GB" smtClean="0"/>
              <a:t>‹#›</a:t>
            </a:fld>
            <a:endParaRPr lang="en-GB"/>
          </a:p>
        </p:txBody>
      </p:sp>
    </p:spTree>
    <p:extLst>
      <p:ext uri="{BB962C8B-B14F-4D97-AF65-F5344CB8AC3E}">
        <p14:creationId xmlns:p14="http://schemas.microsoft.com/office/powerpoint/2010/main" val="963403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7B7FC-0BEE-9A91-99EA-B51CE1B54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6005EE-A99A-D394-76C8-DA8F0BC448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88D43-961F-BC7B-CD1A-0ABE0FE6EB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68BE9-497D-4923-98E3-C95B8C4B3C33}" type="datetimeFigureOut">
              <a:rPr lang="en-GB" smtClean="0"/>
              <a:t>07/02/2023</a:t>
            </a:fld>
            <a:endParaRPr lang="en-GB"/>
          </a:p>
        </p:txBody>
      </p:sp>
      <p:sp>
        <p:nvSpPr>
          <p:cNvPr id="5" name="Footer Placeholder 4">
            <a:extLst>
              <a:ext uri="{FF2B5EF4-FFF2-40B4-BE49-F238E27FC236}">
                <a16:creationId xmlns:a16="http://schemas.microsoft.com/office/drawing/2014/main" id="{5317D0B9-8373-034B-21EB-DF481A1294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E7174A-20E9-5E6F-3657-D50B1892B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62C7B-94FB-454B-9D51-6112E8088EA3}" type="slidenum">
              <a:rPr lang="en-GB" smtClean="0"/>
              <a:t>‹#›</a:t>
            </a:fld>
            <a:endParaRPr lang="en-GB"/>
          </a:p>
        </p:txBody>
      </p:sp>
      <p:pic>
        <p:nvPicPr>
          <p:cNvPr id="8" name="Picture 7" descr="Logo&#10;&#10;Description automatically generated with medium confidence">
            <a:extLst>
              <a:ext uri="{FF2B5EF4-FFF2-40B4-BE49-F238E27FC236}">
                <a16:creationId xmlns:a16="http://schemas.microsoft.com/office/drawing/2014/main" id="{0BE325C4-7BA2-BF59-F81C-45AC538B48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391" y="5784574"/>
            <a:ext cx="999598" cy="937453"/>
          </a:xfrm>
          <a:prstGeom prst="rect">
            <a:avLst/>
          </a:prstGeom>
        </p:spPr>
      </p:pic>
    </p:spTree>
    <p:extLst>
      <p:ext uri="{BB962C8B-B14F-4D97-AF65-F5344CB8AC3E}">
        <p14:creationId xmlns:p14="http://schemas.microsoft.com/office/powerpoint/2010/main" val="35864943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england.nhs.uk/wp-content/uploads/2022/08/B1465-4.-Oversight-roles-and-responsibilities-specification-v1-FINAL.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54.sv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54.svg"/></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CB3F7-E66A-9A98-DFF6-6BDA5DC8563F}"/>
              </a:ext>
            </a:extLst>
          </p:cNvPr>
          <p:cNvPicPr>
            <a:picLocks noChangeAspect="1"/>
          </p:cNvPicPr>
          <p:nvPr/>
        </p:nvPicPr>
        <p:blipFill>
          <a:blip r:embed="rId2">
            <a:alphaModFix amt="35000"/>
          </a:blip>
          <a:stretch>
            <a:fillRect/>
          </a:stretch>
        </p:blipFill>
        <p:spPr>
          <a:xfrm>
            <a:off x="0" y="-417529"/>
            <a:ext cx="12370278" cy="8241698"/>
          </a:xfrm>
          <a:prstGeom prst="rect">
            <a:avLst/>
          </a:prstGeom>
        </p:spPr>
      </p:pic>
      <p:sp>
        <p:nvSpPr>
          <p:cNvPr id="2" name="Title 1">
            <a:extLst>
              <a:ext uri="{FF2B5EF4-FFF2-40B4-BE49-F238E27FC236}">
                <a16:creationId xmlns:a16="http://schemas.microsoft.com/office/drawing/2014/main" id="{34DDDC30-D657-8D30-AA7A-75A4285DBE96}"/>
              </a:ext>
            </a:extLst>
          </p:cNvPr>
          <p:cNvSpPr>
            <a:spLocks noGrp="1"/>
          </p:cNvSpPr>
          <p:nvPr>
            <p:ph type="ctrTitle"/>
          </p:nvPr>
        </p:nvSpPr>
        <p:spPr>
          <a:xfrm>
            <a:off x="1859279" y="1416538"/>
            <a:ext cx="9144000" cy="4302760"/>
          </a:xfrm>
        </p:spPr>
        <p:txBody>
          <a:bodyPr>
            <a:noAutofit/>
          </a:bodyPr>
          <a:lstStyle/>
          <a:p>
            <a:pPr algn="ctr"/>
            <a:br>
              <a:rPr lang="en-GB" sz="6000" dirty="0"/>
            </a:br>
            <a:br>
              <a:rPr lang="en-GB" sz="6000" dirty="0"/>
            </a:br>
            <a:br>
              <a:rPr lang="en-GB" sz="3100" dirty="0"/>
            </a:br>
            <a:br>
              <a:rPr lang="en-GB" sz="3100" dirty="0"/>
            </a:br>
            <a:br>
              <a:rPr lang="en-GB" sz="3100" dirty="0"/>
            </a:br>
            <a:br>
              <a:rPr lang="en-GB" sz="3100" dirty="0"/>
            </a:br>
            <a:r>
              <a:rPr lang="en-GB" sz="3100" dirty="0">
                <a:latin typeface="Bahnschrift SemiBold Condensed" panose="020B0502040204020203" pitchFamily="34" charset="0"/>
              </a:rPr>
              <a:t>Paul Davis MBE</a:t>
            </a:r>
            <a:br>
              <a:rPr lang="en-GB" sz="3100" dirty="0"/>
            </a:br>
            <a:endParaRPr lang="en-GB" dirty="0"/>
          </a:p>
        </p:txBody>
      </p:sp>
      <p:pic>
        <p:nvPicPr>
          <p:cNvPr id="6" name="Picture 5" descr="Logo&#10;&#10;Description automatically generated with medium confidence">
            <a:extLst>
              <a:ext uri="{FF2B5EF4-FFF2-40B4-BE49-F238E27FC236}">
                <a16:creationId xmlns:a16="http://schemas.microsoft.com/office/drawing/2014/main" id="{02930449-A10D-B0BC-0291-748C7A6C8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8" y="4043680"/>
            <a:ext cx="2865724" cy="2687562"/>
          </a:xfrm>
          <a:prstGeom prst="rect">
            <a:avLst/>
          </a:prstGeom>
          <a:ln>
            <a:noFill/>
          </a:ln>
          <a:effectLst>
            <a:softEdge rad="63500"/>
          </a:effectLst>
        </p:spPr>
      </p:pic>
      <p:sp>
        <p:nvSpPr>
          <p:cNvPr id="5" name="TextBox 4">
            <a:extLst>
              <a:ext uri="{FF2B5EF4-FFF2-40B4-BE49-F238E27FC236}">
                <a16:creationId xmlns:a16="http://schemas.microsoft.com/office/drawing/2014/main" id="{60B4640A-290E-D58C-7564-409005759CBD}"/>
              </a:ext>
            </a:extLst>
          </p:cNvPr>
          <p:cNvSpPr txBox="1"/>
          <p:nvPr/>
        </p:nvSpPr>
        <p:spPr>
          <a:xfrm>
            <a:off x="2023228" y="225445"/>
            <a:ext cx="8816101" cy="2800767"/>
          </a:xfrm>
          <a:prstGeom prst="rect">
            <a:avLst/>
          </a:prstGeom>
          <a:noFill/>
        </p:spPr>
        <p:txBody>
          <a:bodyPr wrap="square">
            <a:spAutoFit/>
          </a:bodyPr>
          <a:lstStyle/>
          <a:p>
            <a:pPr algn="ctr"/>
            <a:r>
              <a:rPr lang="en-GB" sz="4400" dirty="0">
                <a:latin typeface="Bahnschrift SemiBold Condensed" panose="020B0502040204020203" pitchFamily="34" charset="0"/>
              </a:rPr>
              <a:t>Patient Safety Incident Response Framework</a:t>
            </a:r>
          </a:p>
          <a:p>
            <a:pPr algn="ctr"/>
            <a:endParaRPr lang="en-GB" sz="4400" dirty="0">
              <a:latin typeface="Bahnschrift SemiBold Condensed" panose="020B0502040204020203" pitchFamily="34" charset="0"/>
            </a:endParaRPr>
          </a:p>
          <a:p>
            <a:pPr algn="ctr"/>
            <a:r>
              <a:rPr lang="en-GB" sz="4400" dirty="0">
                <a:latin typeface="Bahnschrift SemiBold Condensed" panose="020B0502040204020203" pitchFamily="34" charset="0"/>
              </a:rPr>
              <a:t>…how can it improve our response to patient safety incidents</a:t>
            </a:r>
          </a:p>
        </p:txBody>
      </p:sp>
    </p:spTree>
    <p:extLst>
      <p:ext uri="{BB962C8B-B14F-4D97-AF65-F5344CB8AC3E}">
        <p14:creationId xmlns:p14="http://schemas.microsoft.com/office/powerpoint/2010/main" val="1336300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F77F4A0-BBA5-21F0-2116-98E13FC07C44}"/>
              </a:ext>
            </a:extLst>
          </p:cNvPr>
          <p:cNvSpPr>
            <a:spLocks noGrp="1"/>
          </p:cNvSpPr>
          <p:nvPr>
            <p:ph type="subTitle" idx="1"/>
          </p:nvPr>
        </p:nvSpPr>
        <p:spPr/>
        <p:txBody>
          <a:bodyPr/>
          <a:lstStyle/>
          <a:p>
            <a:endParaRPr lang="en-GB"/>
          </a:p>
        </p:txBody>
      </p:sp>
      <p:pic>
        <p:nvPicPr>
          <p:cNvPr id="1026" name="Picture 2" descr="The Difference of Quality and Quantity | Golden Haven">
            <a:extLst>
              <a:ext uri="{FF2B5EF4-FFF2-40B4-BE49-F238E27FC236}">
                <a16:creationId xmlns:a16="http://schemas.microsoft.com/office/drawing/2014/main" id="{7C48907B-D2FF-F404-E505-48262A6FF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50" y="931069"/>
            <a:ext cx="4995862" cy="4995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BBBED0-6471-B083-B9D9-34B311754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1" y="1099820"/>
            <a:ext cx="7152081" cy="431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F85AAF0-B5F6-65D8-D39E-C54B1DC0ADAD}"/>
              </a:ext>
            </a:extLst>
          </p:cNvPr>
          <p:cNvSpPr>
            <a:spLocks noGrp="1"/>
          </p:cNvSpPr>
          <p:nvPr>
            <p:ph type="subTitle" idx="1"/>
          </p:nvPr>
        </p:nvSpPr>
        <p:spPr/>
        <p:txBody>
          <a:bodyPr/>
          <a:lstStyle/>
          <a:p>
            <a:endParaRPr lang="en-GB"/>
          </a:p>
        </p:txBody>
      </p:sp>
      <p:pic>
        <p:nvPicPr>
          <p:cNvPr id="1026" name="Picture 2" descr="We value quality over quantity? Tell me again about how we ...">
            <a:extLst>
              <a:ext uri="{FF2B5EF4-FFF2-40B4-BE49-F238E27FC236}">
                <a16:creationId xmlns:a16="http://schemas.microsoft.com/office/drawing/2014/main" id="{E15BDEEE-7147-A5D3-AD69-511C1AE29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384" y="940454"/>
            <a:ext cx="7905696" cy="532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9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B0523-CF5C-C13D-561D-970D9AFDE919}"/>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3677920" y="302310"/>
            <a:ext cx="7167885" cy="607478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31F8F88-8C70-69F2-7B6F-1ACE7F47BEE8}"/>
              </a:ext>
            </a:extLst>
          </p:cNvPr>
          <p:cNvSpPr txBox="1"/>
          <p:nvPr/>
        </p:nvSpPr>
        <p:spPr>
          <a:xfrm>
            <a:off x="467360" y="2184400"/>
            <a:ext cx="2804160" cy="1938992"/>
          </a:xfrm>
          <a:prstGeom prst="rect">
            <a:avLst/>
          </a:prstGeom>
          <a:noFill/>
        </p:spPr>
        <p:txBody>
          <a:bodyPr wrap="square" rtlCol="0">
            <a:spAutoFit/>
          </a:bodyPr>
          <a:lstStyle/>
          <a:p>
            <a:r>
              <a:rPr lang="en-GB" sz="4000" dirty="0">
                <a:latin typeface="Bahnschrift SemiBold Condensed" panose="020B0502040204020203" pitchFamily="34" charset="0"/>
              </a:rPr>
              <a:t>LEARNING RESPONSE PROCESS MAP</a:t>
            </a:r>
          </a:p>
        </p:txBody>
      </p:sp>
    </p:spTree>
    <p:extLst>
      <p:ext uri="{BB962C8B-B14F-4D97-AF65-F5344CB8AC3E}">
        <p14:creationId xmlns:p14="http://schemas.microsoft.com/office/powerpoint/2010/main" val="216714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7E34EE61-2AF9-4464-A1E0-38BD1A630CC9}"/>
              </a:ext>
            </a:extLst>
          </p:cNvPr>
          <p:cNvCxnSpPr>
            <a:cxnSpLocks/>
            <a:stCxn id="9" idx="3"/>
          </p:cNvCxnSpPr>
          <p:nvPr/>
        </p:nvCxnSpPr>
        <p:spPr>
          <a:xfrm flipV="1">
            <a:off x="1561435" y="3393799"/>
            <a:ext cx="9477377" cy="1143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4653C2D-08F0-3458-0324-0E3FEFB1C7AE}"/>
              </a:ext>
            </a:extLst>
          </p:cNvPr>
          <p:cNvGrpSpPr/>
          <p:nvPr/>
        </p:nvGrpSpPr>
        <p:grpSpPr>
          <a:xfrm>
            <a:off x="313660" y="1063686"/>
            <a:ext cx="11329560" cy="4730627"/>
            <a:chOff x="136950" y="519594"/>
            <a:chExt cx="11329560" cy="4730627"/>
          </a:xfrm>
        </p:grpSpPr>
        <p:sp>
          <p:nvSpPr>
            <p:cNvPr id="9" name="Rectangle 8">
              <a:extLst>
                <a:ext uri="{FF2B5EF4-FFF2-40B4-BE49-F238E27FC236}">
                  <a16:creationId xmlns:a16="http://schemas.microsoft.com/office/drawing/2014/main" id="{BA98C048-4A04-4FE4-9A41-5F535E56FE04}"/>
                </a:ext>
              </a:extLst>
            </p:cNvPr>
            <p:cNvSpPr/>
            <p:nvPr/>
          </p:nvSpPr>
          <p:spPr>
            <a:xfrm>
              <a:off x="136950" y="2478232"/>
              <a:ext cx="1247775" cy="97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Incident reported</a:t>
              </a:r>
            </a:p>
          </p:txBody>
        </p:sp>
        <p:sp>
          <p:nvSpPr>
            <p:cNvPr id="12" name="Rectangle: Folded Corner 11">
              <a:extLst>
                <a:ext uri="{FF2B5EF4-FFF2-40B4-BE49-F238E27FC236}">
                  <a16:creationId xmlns:a16="http://schemas.microsoft.com/office/drawing/2014/main" id="{33A6C91C-EFF0-4A3D-9FBC-A718E407A7F6}"/>
                </a:ext>
              </a:extLst>
            </p:cNvPr>
            <p:cNvSpPr/>
            <p:nvPr/>
          </p:nvSpPr>
          <p:spPr>
            <a:xfrm>
              <a:off x="6016445" y="2004329"/>
              <a:ext cx="1223539" cy="1876301"/>
            </a:xfrm>
            <a:prstGeom prst="foldedCorner">
              <a:avLst>
                <a:gd name="adj" fmla="val 31294"/>
              </a:avLst>
            </a:prstGeom>
            <a:solidFill>
              <a:sysClr val="window" lastClr="FFFFFF"/>
            </a:solidFill>
            <a:ln w="12700" cap="flat" cmpd="sng" algn="ctr">
              <a:solidFill>
                <a:srgbClr val="4472C4">
                  <a:shade val="50000"/>
                </a:srgbClr>
              </a:solidFill>
              <a:prstDash val="solid"/>
              <a:miter lim="800000"/>
            </a:ln>
            <a:effectLst/>
          </p:spPr>
          <p:txBody>
            <a:bodyPr rot="0" spcFirstLastPara="0"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Initial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information</a:t>
              </a:r>
            </a:p>
          </p:txBody>
        </p:sp>
        <p:sp>
          <p:nvSpPr>
            <p:cNvPr id="11" name="Diamond 10">
              <a:extLst>
                <a:ext uri="{FF2B5EF4-FFF2-40B4-BE49-F238E27FC236}">
                  <a16:creationId xmlns:a16="http://schemas.microsoft.com/office/drawing/2014/main" id="{60B59718-2516-4F30-A78C-FE050856E8B4}"/>
                </a:ext>
              </a:extLst>
            </p:cNvPr>
            <p:cNvSpPr/>
            <p:nvPr/>
          </p:nvSpPr>
          <p:spPr>
            <a:xfrm>
              <a:off x="1577438" y="1723374"/>
              <a:ext cx="2485993" cy="24382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Determine level of harm</a:t>
              </a:r>
            </a:p>
          </p:txBody>
        </p:sp>
        <p:sp>
          <p:nvSpPr>
            <p:cNvPr id="10" name="Rectangle 9">
              <a:extLst>
                <a:ext uri="{FF2B5EF4-FFF2-40B4-BE49-F238E27FC236}">
                  <a16:creationId xmlns:a16="http://schemas.microsoft.com/office/drawing/2014/main" id="{C7670679-E77D-41E2-8F6C-1F11060944BE}"/>
                </a:ext>
              </a:extLst>
            </p:cNvPr>
            <p:cNvSpPr/>
            <p:nvPr/>
          </p:nvSpPr>
          <p:spPr>
            <a:xfrm>
              <a:off x="4263615" y="2004330"/>
              <a:ext cx="1433788" cy="187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Immediate evidence gathering to establish the facts</a:t>
              </a:r>
            </a:p>
          </p:txBody>
        </p:sp>
        <p:sp>
          <p:nvSpPr>
            <p:cNvPr id="17" name="Diamond 16">
              <a:extLst>
                <a:ext uri="{FF2B5EF4-FFF2-40B4-BE49-F238E27FC236}">
                  <a16:creationId xmlns:a16="http://schemas.microsoft.com/office/drawing/2014/main" id="{BEB10552-9A68-0988-D899-3EC12A6482F8}"/>
                </a:ext>
              </a:extLst>
            </p:cNvPr>
            <p:cNvSpPr/>
            <p:nvPr/>
          </p:nvSpPr>
          <p:spPr>
            <a:xfrm>
              <a:off x="7426083" y="1666966"/>
              <a:ext cx="2485993" cy="24382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Review group decide level of  proportionate investigation</a:t>
              </a:r>
            </a:p>
          </p:txBody>
        </p:sp>
        <p:sp>
          <p:nvSpPr>
            <p:cNvPr id="20" name="Left Bracket 19">
              <a:extLst>
                <a:ext uri="{FF2B5EF4-FFF2-40B4-BE49-F238E27FC236}">
                  <a16:creationId xmlns:a16="http://schemas.microsoft.com/office/drawing/2014/main" id="{0DF2BB2F-5F86-83E5-EE71-4F5C193CB16F}"/>
                </a:ext>
              </a:extLst>
            </p:cNvPr>
            <p:cNvSpPr/>
            <p:nvPr/>
          </p:nvSpPr>
          <p:spPr>
            <a:xfrm>
              <a:off x="10142422" y="1175657"/>
              <a:ext cx="245652" cy="3396343"/>
            </a:xfrm>
            <a:prstGeom prst="lef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Folded Corner 20">
              <a:extLst>
                <a:ext uri="{FF2B5EF4-FFF2-40B4-BE49-F238E27FC236}">
                  <a16:creationId xmlns:a16="http://schemas.microsoft.com/office/drawing/2014/main" id="{A94AA049-64B5-DCCC-548D-FD08CBFC4A3F}"/>
                </a:ext>
              </a:extLst>
            </p:cNvPr>
            <p:cNvSpPr/>
            <p:nvPr/>
          </p:nvSpPr>
          <p:spPr>
            <a:xfrm>
              <a:off x="10344599" y="2119190"/>
              <a:ext cx="1112970" cy="1461034"/>
            </a:xfrm>
            <a:prstGeom prst="foldedCorner">
              <a:avLst>
                <a:gd name="adj" fmla="val 31294"/>
              </a:avLst>
            </a:prstGeom>
            <a:solidFill>
              <a:sysClr val="window" lastClr="FFFFFF"/>
            </a:solidFill>
            <a:ln w="12700" cap="flat" cmpd="sng" algn="ctr">
              <a:solidFill>
                <a:srgbClr val="4472C4">
                  <a:shade val="50000"/>
                </a:srgbClr>
              </a:solidFill>
              <a:prstDash val="solid"/>
              <a:miter lim="800000"/>
            </a:ln>
            <a:effectLst/>
          </p:spPr>
          <p:txBody>
            <a:bodyPr rot="0" spcFirstLastPara="0"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Patient Safety Review</a:t>
              </a:r>
            </a:p>
          </p:txBody>
        </p:sp>
        <p:sp>
          <p:nvSpPr>
            <p:cNvPr id="22" name="Rectangle: Folded Corner 21">
              <a:extLst>
                <a:ext uri="{FF2B5EF4-FFF2-40B4-BE49-F238E27FC236}">
                  <a16:creationId xmlns:a16="http://schemas.microsoft.com/office/drawing/2014/main" id="{E3098909-20BB-F67B-1C49-CDB0BA7F4F69}"/>
                </a:ext>
              </a:extLst>
            </p:cNvPr>
            <p:cNvSpPr/>
            <p:nvPr/>
          </p:nvSpPr>
          <p:spPr>
            <a:xfrm>
              <a:off x="10307487" y="3789187"/>
              <a:ext cx="1112970" cy="1461034"/>
            </a:xfrm>
            <a:prstGeom prst="foldedCorner">
              <a:avLst>
                <a:gd name="adj" fmla="val 31294"/>
              </a:avLst>
            </a:prstGeom>
            <a:solidFill>
              <a:sysClr val="window" lastClr="FFFFFF"/>
            </a:solidFill>
            <a:ln w="12700" cap="flat" cmpd="sng" algn="ctr">
              <a:solidFill>
                <a:srgbClr val="4472C4">
                  <a:shade val="50000"/>
                </a:srgbClr>
              </a:solidFill>
              <a:prstDash val="solid"/>
              <a:miter lim="800000"/>
            </a:ln>
            <a:effectLst/>
          </p:spPr>
          <p:txBody>
            <a:bodyPr rot="0" spcFirstLastPara="0"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PSII</a:t>
              </a:r>
            </a:p>
          </p:txBody>
        </p:sp>
        <p:sp>
          <p:nvSpPr>
            <p:cNvPr id="23" name="Rectangle: Folded Corner 22">
              <a:extLst>
                <a:ext uri="{FF2B5EF4-FFF2-40B4-BE49-F238E27FC236}">
                  <a16:creationId xmlns:a16="http://schemas.microsoft.com/office/drawing/2014/main" id="{61F136F3-189C-BF5C-FCE1-7E9FFFE97988}"/>
                </a:ext>
              </a:extLst>
            </p:cNvPr>
            <p:cNvSpPr/>
            <p:nvPr/>
          </p:nvSpPr>
          <p:spPr>
            <a:xfrm>
              <a:off x="10353540" y="519594"/>
              <a:ext cx="1112970" cy="1461034"/>
            </a:xfrm>
            <a:prstGeom prst="foldedCorner">
              <a:avLst>
                <a:gd name="adj" fmla="val 31294"/>
              </a:avLst>
            </a:prstGeom>
            <a:solidFill>
              <a:sysClr val="window" lastClr="FFFFFF"/>
            </a:solidFill>
            <a:ln w="12700" cap="flat" cmpd="sng" algn="ctr">
              <a:solidFill>
                <a:srgbClr val="4472C4">
                  <a:shade val="50000"/>
                </a:srgbClr>
              </a:solidFill>
              <a:prstDash val="solid"/>
              <a:miter lim="800000"/>
            </a:ln>
            <a:effectLst/>
          </p:spPr>
          <p:txBody>
            <a:bodyPr rot="0" spcFirstLastPara="0"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a:solidFill>
                    <a:prstClr val="black"/>
                  </a:solidFill>
                  <a:latin typeface="Calibri" panose="020F0502020204030204" pitchFamily="34" charset="0"/>
                  <a:ea typeface="Calibri" panose="020F0502020204030204" pitchFamily="34" charset="0"/>
                  <a:cs typeface="Times New Roman" panose="02020603050405020304" pitchFamily="18" charset="0"/>
                </a:rPr>
                <a:t>No further action</a:t>
              </a:r>
              <a:endParaRPr kumimoji="0" lang="en-GB"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8C9BB3A4-D664-F42E-3015-5258F3BB7AB2}"/>
              </a:ext>
            </a:extLst>
          </p:cNvPr>
          <p:cNvSpPr txBox="1"/>
          <p:nvPr/>
        </p:nvSpPr>
        <p:spPr>
          <a:xfrm>
            <a:off x="2011009" y="332549"/>
            <a:ext cx="7229687" cy="1692771"/>
          </a:xfrm>
          <a:prstGeom prst="rect">
            <a:avLst/>
          </a:prstGeom>
          <a:noFill/>
        </p:spPr>
        <p:txBody>
          <a:bodyPr wrap="square" rtlCol="0">
            <a:spAutoFit/>
          </a:bodyPr>
          <a:lstStyle/>
          <a:p>
            <a:r>
              <a:rPr lang="en-GB" sz="4000" dirty="0">
                <a:latin typeface="Bahnschrift SemiBold Condensed" panose="020B0502040204020203" pitchFamily="34" charset="0"/>
              </a:rPr>
              <a:t>WHAT IS A PROPORTIONATE RESPONSE?</a:t>
            </a:r>
          </a:p>
          <a:p>
            <a:endParaRPr lang="en-GB" sz="3200" dirty="0"/>
          </a:p>
          <a:p>
            <a:r>
              <a:rPr lang="en-GB" sz="3200" dirty="0"/>
              <a:t>A typical local learning response process…</a:t>
            </a:r>
          </a:p>
        </p:txBody>
      </p:sp>
    </p:spTree>
    <p:extLst>
      <p:ext uri="{BB962C8B-B14F-4D97-AF65-F5344CB8AC3E}">
        <p14:creationId xmlns:p14="http://schemas.microsoft.com/office/powerpoint/2010/main" val="157240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59B0FA-3D0D-46D3-9D2A-5B1E6CAFA7F4}"/>
              </a:ext>
            </a:extLst>
          </p:cNvPr>
          <p:cNvSpPr/>
          <p:nvPr/>
        </p:nvSpPr>
        <p:spPr>
          <a:xfrm>
            <a:off x="7759145" y="184361"/>
            <a:ext cx="2314953"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Maternity &amp; neonatal for HSIB Mat or </a:t>
            </a:r>
            <a:r>
              <a:rPr lang="en-GB" sz="1200" dirty="0" err="1">
                <a:solidFill>
                  <a:schemeClr val="tx1"/>
                </a:solidFill>
              </a:rPr>
              <a:t>SpHA</a:t>
            </a:r>
            <a:r>
              <a:rPr lang="en-GB" sz="1200" dirty="0">
                <a:solidFill>
                  <a:schemeClr val="tx1"/>
                </a:solidFill>
              </a:rPr>
              <a:t> </a:t>
            </a:r>
          </a:p>
        </p:txBody>
      </p:sp>
      <p:sp>
        <p:nvSpPr>
          <p:cNvPr id="18" name="Rectangle 17">
            <a:extLst>
              <a:ext uri="{FF2B5EF4-FFF2-40B4-BE49-F238E27FC236}">
                <a16:creationId xmlns:a16="http://schemas.microsoft.com/office/drawing/2014/main" id="{C9F9E1C1-6E69-425B-A51E-5C0046E1EDAA}"/>
              </a:ext>
            </a:extLst>
          </p:cNvPr>
          <p:cNvSpPr/>
          <p:nvPr/>
        </p:nvSpPr>
        <p:spPr>
          <a:xfrm>
            <a:off x="7719379" y="1376786"/>
            <a:ext cx="2314953"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related homicides</a:t>
            </a:r>
          </a:p>
        </p:txBody>
      </p:sp>
      <p:sp>
        <p:nvSpPr>
          <p:cNvPr id="19" name="Rectangle 18">
            <a:extLst>
              <a:ext uri="{FF2B5EF4-FFF2-40B4-BE49-F238E27FC236}">
                <a16:creationId xmlns:a16="http://schemas.microsoft.com/office/drawing/2014/main" id="{CBDE85FA-2B9C-4D87-8E6E-3821479B0C8B}"/>
              </a:ext>
            </a:extLst>
          </p:cNvPr>
          <p:cNvSpPr/>
          <p:nvPr/>
        </p:nvSpPr>
        <p:spPr>
          <a:xfrm>
            <a:off x="7719378" y="767796"/>
            <a:ext cx="2314953"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Child deaths</a:t>
            </a:r>
          </a:p>
        </p:txBody>
      </p:sp>
      <p:sp>
        <p:nvSpPr>
          <p:cNvPr id="20" name="Rectangle 19">
            <a:extLst>
              <a:ext uri="{FF2B5EF4-FFF2-40B4-BE49-F238E27FC236}">
                <a16:creationId xmlns:a16="http://schemas.microsoft.com/office/drawing/2014/main" id="{6AF7C209-32AC-41B4-A373-945C92AB6F02}"/>
              </a:ext>
            </a:extLst>
          </p:cNvPr>
          <p:cNvSpPr/>
          <p:nvPr/>
        </p:nvSpPr>
        <p:spPr>
          <a:xfrm>
            <a:off x="7719379" y="1986063"/>
            <a:ext cx="2314953"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Death of person with a learning disability</a:t>
            </a:r>
          </a:p>
        </p:txBody>
      </p:sp>
      <p:sp>
        <p:nvSpPr>
          <p:cNvPr id="21" name="Rectangle 20">
            <a:extLst>
              <a:ext uri="{FF2B5EF4-FFF2-40B4-BE49-F238E27FC236}">
                <a16:creationId xmlns:a16="http://schemas.microsoft.com/office/drawing/2014/main" id="{6D6041FC-41D4-4552-89DD-0B689B95CFA1}"/>
              </a:ext>
            </a:extLst>
          </p:cNvPr>
          <p:cNvSpPr/>
          <p:nvPr/>
        </p:nvSpPr>
        <p:spPr>
          <a:xfrm>
            <a:off x="7719379" y="2634147"/>
            <a:ext cx="2354714"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Safeguarding incidents  </a:t>
            </a:r>
          </a:p>
        </p:txBody>
      </p:sp>
      <p:sp>
        <p:nvSpPr>
          <p:cNvPr id="22" name="Rectangle 21">
            <a:extLst>
              <a:ext uri="{FF2B5EF4-FFF2-40B4-BE49-F238E27FC236}">
                <a16:creationId xmlns:a16="http://schemas.microsoft.com/office/drawing/2014/main" id="{C5E75B52-A65B-4A73-83A4-A545150BB3D0}"/>
              </a:ext>
            </a:extLst>
          </p:cNvPr>
          <p:cNvSpPr/>
          <p:nvPr/>
        </p:nvSpPr>
        <p:spPr>
          <a:xfrm>
            <a:off x="7719379" y="3250770"/>
            <a:ext cx="2354714"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Incidents in screening programmes</a:t>
            </a:r>
          </a:p>
        </p:txBody>
      </p:sp>
      <p:sp>
        <p:nvSpPr>
          <p:cNvPr id="23" name="Rectangle 22">
            <a:extLst>
              <a:ext uri="{FF2B5EF4-FFF2-40B4-BE49-F238E27FC236}">
                <a16:creationId xmlns:a16="http://schemas.microsoft.com/office/drawing/2014/main" id="{4CE442FF-E49A-4A1B-983B-BA339EC5D22A}"/>
              </a:ext>
            </a:extLst>
          </p:cNvPr>
          <p:cNvSpPr/>
          <p:nvPr/>
        </p:nvSpPr>
        <p:spPr>
          <a:xfrm>
            <a:off x="1297045" y="2857641"/>
            <a:ext cx="2288448" cy="78625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Never events</a:t>
            </a:r>
          </a:p>
        </p:txBody>
      </p:sp>
      <p:sp>
        <p:nvSpPr>
          <p:cNvPr id="24" name="Rectangle 23">
            <a:extLst>
              <a:ext uri="{FF2B5EF4-FFF2-40B4-BE49-F238E27FC236}">
                <a16:creationId xmlns:a16="http://schemas.microsoft.com/office/drawing/2014/main" id="{9FC07186-E6DE-4F56-A0CD-B4F091C51A73}"/>
              </a:ext>
            </a:extLst>
          </p:cNvPr>
          <p:cNvSpPr/>
          <p:nvPr/>
        </p:nvSpPr>
        <p:spPr>
          <a:xfrm>
            <a:off x="7739259" y="5129462"/>
            <a:ext cx="2341460"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LD death where patient safety incident may have contributed</a:t>
            </a:r>
          </a:p>
        </p:txBody>
      </p:sp>
      <p:sp>
        <p:nvSpPr>
          <p:cNvPr id="25" name="Rectangle 24">
            <a:extLst>
              <a:ext uri="{FF2B5EF4-FFF2-40B4-BE49-F238E27FC236}">
                <a16:creationId xmlns:a16="http://schemas.microsoft.com/office/drawing/2014/main" id="{67580DE1-AAEE-4AA5-B3D6-7AA66E9D7A37}"/>
              </a:ext>
            </a:extLst>
          </p:cNvPr>
          <p:cNvSpPr/>
          <p:nvPr/>
        </p:nvSpPr>
        <p:spPr>
          <a:xfrm>
            <a:off x="1297045" y="5144775"/>
            <a:ext cx="2295075" cy="78625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Deaths of patients detained under the Mental Health Act (1983) or where the Mental Capacity Act (2005) applies</a:t>
            </a:r>
          </a:p>
        </p:txBody>
      </p:sp>
      <p:sp>
        <p:nvSpPr>
          <p:cNvPr id="26" name="Rectangle 25">
            <a:extLst>
              <a:ext uri="{FF2B5EF4-FFF2-40B4-BE49-F238E27FC236}">
                <a16:creationId xmlns:a16="http://schemas.microsoft.com/office/drawing/2014/main" id="{ED610CCB-7BA4-40E0-8EAE-F03D9EBF1381}"/>
              </a:ext>
            </a:extLst>
          </p:cNvPr>
          <p:cNvSpPr/>
          <p:nvPr/>
        </p:nvSpPr>
        <p:spPr>
          <a:xfrm>
            <a:off x="1297045" y="4043204"/>
            <a:ext cx="2288448" cy="78625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Deaths thought more likely than not due to problems in care </a:t>
            </a:r>
            <a:endParaRPr lang="en-GB" sz="1200" dirty="0">
              <a:solidFill>
                <a:schemeClr val="tx1"/>
              </a:solidFill>
            </a:endParaRPr>
          </a:p>
        </p:txBody>
      </p:sp>
      <p:sp>
        <p:nvSpPr>
          <p:cNvPr id="27" name="Rectangle 26">
            <a:extLst>
              <a:ext uri="{FF2B5EF4-FFF2-40B4-BE49-F238E27FC236}">
                <a16:creationId xmlns:a16="http://schemas.microsoft.com/office/drawing/2014/main" id="{076621C9-FFF8-42BC-A2B1-A572A95E8D21}"/>
              </a:ext>
            </a:extLst>
          </p:cNvPr>
          <p:cNvSpPr/>
          <p:nvPr/>
        </p:nvSpPr>
        <p:spPr>
          <a:xfrm>
            <a:off x="7739259" y="5743020"/>
            <a:ext cx="2354713"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Suicide/self harm of person in state care</a:t>
            </a:r>
          </a:p>
        </p:txBody>
      </p:sp>
      <p:sp>
        <p:nvSpPr>
          <p:cNvPr id="47" name="Rectangle 46">
            <a:extLst>
              <a:ext uri="{FF2B5EF4-FFF2-40B4-BE49-F238E27FC236}">
                <a16:creationId xmlns:a16="http://schemas.microsoft.com/office/drawing/2014/main" id="{3A668E3A-85B4-64F0-2814-F2CBCCBB593C}"/>
              </a:ext>
            </a:extLst>
          </p:cNvPr>
          <p:cNvSpPr/>
          <p:nvPr/>
        </p:nvSpPr>
        <p:spPr>
          <a:xfrm>
            <a:off x="7719379" y="3882780"/>
            <a:ext cx="2354714"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Deaths in custody</a:t>
            </a:r>
          </a:p>
        </p:txBody>
      </p:sp>
      <p:sp>
        <p:nvSpPr>
          <p:cNvPr id="48" name="Rectangle 47">
            <a:extLst>
              <a:ext uri="{FF2B5EF4-FFF2-40B4-BE49-F238E27FC236}">
                <a16:creationId xmlns:a16="http://schemas.microsoft.com/office/drawing/2014/main" id="{B1C02CDD-6409-449A-6063-D935D98A8135}"/>
              </a:ext>
            </a:extLst>
          </p:cNvPr>
          <p:cNvSpPr/>
          <p:nvPr/>
        </p:nvSpPr>
        <p:spPr>
          <a:xfrm>
            <a:off x="7732632" y="4496338"/>
            <a:ext cx="2341461" cy="376026"/>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Domestic homicide</a:t>
            </a:r>
          </a:p>
        </p:txBody>
      </p:sp>
      <p:sp>
        <p:nvSpPr>
          <p:cNvPr id="4" name="Flowchart: Decision 3">
            <a:extLst>
              <a:ext uri="{FF2B5EF4-FFF2-40B4-BE49-F238E27FC236}">
                <a16:creationId xmlns:a16="http://schemas.microsoft.com/office/drawing/2014/main" id="{07E3F283-9041-7F8A-A429-E18E4A008DA9}"/>
              </a:ext>
            </a:extLst>
          </p:cNvPr>
          <p:cNvSpPr/>
          <p:nvPr/>
        </p:nvSpPr>
        <p:spPr>
          <a:xfrm>
            <a:off x="1572426" y="232305"/>
            <a:ext cx="1939895" cy="212978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06F642E-1402-00E2-0542-56B59453943B}"/>
              </a:ext>
            </a:extLst>
          </p:cNvPr>
          <p:cNvSpPr txBox="1"/>
          <p:nvPr/>
        </p:nvSpPr>
        <p:spPr>
          <a:xfrm>
            <a:off x="1572426" y="1103134"/>
            <a:ext cx="1905712" cy="461665"/>
          </a:xfrm>
          <a:prstGeom prst="rect">
            <a:avLst/>
          </a:prstGeom>
          <a:noFill/>
        </p:spPr>
        <p:txBody>
          <a:bodyPr wrap="square" rtlCol="0">
            <a:spAutoFit/>
          </a:bodyPr>
          <a:lstStyle/>
          <a:p>
            <a:pPr algn="ctr"/>
            <a:r>
              <a:rPr lang="en-GB" sz="1200" dirty="0">
                <a:solidFill>
                  <a:schemeClr val="bg1"/>
                </a:solidFill>
              </a:rPr>
              <a:t>Does the PSI meet the following criteria</a:t>
            </a:r>
          </a:p>
        </p:txBody>
      </p:sp>
      <p:cxnSp>
        <p:nvCxnSpPr>
          <p:cNvPr id="11" name="Straight Arrow Connector 10">
            <a:extLst>
              <a:ext uri="{FF2B5EF4-FFF2-40B4-BE49-F238E27FC236}">
                <a16:creationId xmlns:a16="http://schemas.microsoft.com/office/drawing/2014/main" id="{08259F63-BDA4-9AE0-3D05-3CFBCA5553FE}"/>
              </a:ext>
            </a:extLst>
          </p:cNvPr>
          <p:cNvCxnSpPr>
            <a:stCxn id="4" idx="3"/>
          </p:cNvCxnSpPr>
          <p:nvPr/>
        </p:nvCxnSpPr>
        <p:spPr>
          <a:xfrm flipV="1">
            <a:off x="3512321" y="1297196"/>
            <a:ext cx="327304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EC067C-CB4C-33F3-8051-C4B4BB56DEF9}"/>
              </a:ext>
            </a:extLst>
          </p:cNvPr>
          <p:cNvCxnSpPr>
            <a:stCxn id="4" idx="2"/>
          </p:cNvCxnSpPr>
          <p:nvPr/>
        </p:nvCxnSpPr>
        <p:spPr>
          <a:xfrm flipH="1">
            <a:off x="2542373" y="2362088"/>
            <a:ext cx="1" cy="35340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3" name="Dodecagon 52">
            <a:extLst>
              <a:ext uri="{FF2B5EF4-FFF2-40B4-BE49-F238E27FC236}">
                <a16:creationId xmlns:a16="http://schemas.microsoft.com/office/drawing/2014/main" id="{6924B6E8-7F2A-9AA1-B603-B9C0FAEB2C3B}"/>
              </a:ext>
            </a:extLst>
          </p:cNvPr>
          <p:cNvSpPr/>
          <p:nvPr/>
        </p:nvSpPr>
        <p:spPr>
          <a:xfrm>
            <a:off x="4305568" y="3972044"/>
            <a:ext cx="219591" cy="249382"/>
          </a:xfrm>
          <a:prstGeom prst="dodecagon">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a:t>
            </a:r>
          </a:p>
        </p:txBody>
      </p:sp>
      <p:sp>
        <p:nvSpPr>
          <p:cNvPr id="54" name="Dodecagon 53">
            <a:extLst>
              <a:ext uri="{FF2B5EF4-FFF2-40B4-BE49-F238E27FC236}">
                <a16:creationId xmlns:a16="http://schemas.microsoft.com/office/drawing/2014/main" id="{FAAABFAA-D7DF-DB73-34A8-BF6ECA56D14E}"/>
              </a:ext>
            </a:extLst>
          </p:cNvPr>
          <p:cNvSpPr/>
          <p:nvPr/>
        </p:nvSpPr>
        <p:spPr>
          <a:xfrm>
            <a:off x="2221678" y="6209666"/>
            <a:ext cx="219591" cy="249382"/>
          </a:xfrm>
          <a:prstGeom prst="dodecagon">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56" name="Dodecagon 55">
            <a:extLst>
              <a:ext uri="{FF2B5EF4-FFF2-40B4-BE49-F238E27FC236}">
                <a16:creationId xmlns:a16="http://schemas.microsoft.com/office/drawing/2014/main" id="{3EF771FA-244E-BA68-5D56-A10CCBD25B10}"/>
              </a:ext>
            </a:extLst>
          </p:cNvPr>
          <p:cNvSpPr/>
          <p:nvPr/>
        </p:nvSpPr>
        <p:spPr>
          <a:xfrm>
            <a:off x="8806819" y="6253404"/>
            <a:ext cx="219591" cy="249382"/>
          </a:xfrm>
          <a:prstGeom prst="dodecagon">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57" name="Dodecagon 56">
            <a:extLst>
              <a:ext uri="{FF2B5EF4-FFF2-40B4-BE49-F238E27FC236}">
                <a16:creationId xmlns:a16="http://schemas.microsoft.com/office/drawing/2014/main" id="{C7F753D4-0183-653A-1D5A-0CA3294083E1}"/>
              </a:ext>
            </a:extLst>
          </p:cNvPr>
          <p:cNvSpPr/>
          <p:nvPr/>
        </p:nvSpPr>
        <p:spPr>
          <a:xfrm>
            <a:off x="6813400" y="3972044"/>
            <a:ext cx="191395" cy="249382"/>
          </a:xfrm>
          <a:prstGeom prst="dodecagon">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a:t>
            </a:r>
          </a:p>
        </p:txBody>
      </p:sp>
      <p:cxnSp>
        <p:nvCxnSpPr>
          <p:cNvPr id="31" name="Straight Arrow Connector 30">
            <a:extLst>
              <a:ext uri="{FF2B5EF4-FFF2-40B4-BE49-F238E27FC236}">
                <a16:creationId xmlns:a16="http://schemas.microsoft.com/office/drawing/2014/main" id="{FDED221F-1DFB-62BB-0041-9517D388FD86}"/>
              </a:ext>
            </a:extLst>
          </p:cNvPr>
          <p:cNvCxnSpPr/>
          <p:nvPr/>
        </p:nvCxnSpPr>
        <p:spPr>
          <a:xfrm flipH="1">
            <a:off x="7102764" y="4109474"/>
            <a:ext cx="3971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592EED3-92EB-593D-8D6E-16AF1F57EF3B}"/>
              </a:ext>
            </a:extLst>
          </p:cNvPr>
          <p:cNvCxnSpPr>
            <a:cxnSpLocks/>
          </p:cNvCxnSpPr>
          <p:nvPr/>
        </p:nvCxnSpPr>
        <p:spPr>
          <a:xfrm>
            <a:off x="3726872" y="4096735"/>
            <a:ext cx="4310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9C8860F-25C3-CF52-21DE-5A15904F0073}"/>
              </a:ext>
            </a:extLst>
          </p:cNvPr>
          <p:cNvSpPr txBox="1"/>
          <p:nvPr/>
        </p:nvSpPr>
        <p:spPr>
          <a:xfrm>
            <a:off x="4724400" y="6047871"/>
            <a:ext cx="1869819" cy="646331"/>
          </a:xfrm>
          <a:prstGeom prst="rect">
            <a:avLst/>
          </a:prstGeom>
          <a:solidFill>
            <a:schemeClr val="bg1"/>
          </a:solidFill>
        </p:spPr>
        <p:txBody>
          <a:bodyPr wrap="square" rtlCol="0">
            <a:spAutoFit/>
          </a:bodyPr>
          <a:lstStyle/>
          <a:p>
            <a:pPr algn="ctr"/>
            <a:r>
              <a:rPr lang="en-GB" dirty="0"/>
              <a:t>Proportionate response</a:t>
            </a:r>
          </a:p>
        </p:txBody>
      </p:sp>
      <p:sp>
        <p:nvSpPr>
          <p:cNvPr id="62" name="TextBox 61">
            <a:extLst>
              <a:ext uri="{FF2B5EF4-FFF2-40B4-BE49-F238E27FC236}">
                <a16:creationId xmlns:a16="http://schemas.microsoft.com/office/drawing/2014/main" id="{4242324A-A755-CF86-3C85-28DD469F617B}"/>
              </a:ext>
            </a:extLst>
          </p:cNvPr>
          <p:cNvSpPr txBox="1"/>
          <p:nvPr/>
        </p:nvSpPr>
        <p:spPr>
          <a:xfrm>
            <a:off x="4984919" y="3551904"/>
            <a:ext cx="1335033" cy="923330"/>
          </a:xfrm>
          <a:prstGeom prst="rect">
            <a:avLst/>
          </a:prstGeom>
          <a:solidFill>
            <a:schemeClr val="bg1"/>
          </a:solidFill>
        </p:spPr>
        <p:txBody>
          <a:bodyPr wrap="square" rtlCol="0">
            <a:spAutoFit/>
          </a:bodyPr>
          <a:lstStyle/>
          <a:p>
            <a:pPr algn="ctr"/>
            <a:r>
              <a:rPr lang="en-GB" dirty="0"/>
              <a:t>Trust led  PSII</a:t>
            </a:r>
          </a:p>
          <a:p>
            <a:pPr algn="ctr"/>
            <a:r>
              <a:rPr lang="en-GB" dirty="0"/>
              <a:t>or </a:t>
            </a:r>
          </a:p>
        </p:txBody>
      </p:sp>
      <p:sp>
        <p:nvSpPr>
          <p:cNvPr id="63" name="TextBox 62">
            <a:extLst>
              <a:ext uri="{FF2B5EF4-FFF2-40B4-BE49-F238E27FC236}">
                <a16:creationId xmlns:a16="http://schemas.microsoft.com/office/drawing/2014/main" id="{4A317B49-B337-FD54-280B-92FE52DED314}"/>
              </a:ext>
            </a:extLst>
          </p:cNvPr>
          <p:cNvSpPr txBox="1"/>
          <p:nvPr/>
        </p:nvSpPr>
        <p:spPr>
          <a:xfrm>
            <a:off x="4737914" y="4436333"/>
            <a:ext cx="1828211" cy="646331"/>
          </a:xfrm>
          <a:prstGeom prst="rect">
            <a:avLst/>
          </a:prstGeom>
          <a:solidFill>
            <a:schemeClr val="bg1"/>
          </a:solidFill>
        </p:spPr>
        <p:txBody>
          <a:bodyPr wrap="square" rtlCol="0">
            <a:spAutoFit/>
          </a:bodyPr>
          <a:lstStyle/>
          <a:p>
            <a:pPr algn="ctr"/>
            <a:r>
              <a:rPr lang="en-GB" dirty="0"/>
              <a:t>Refer for external review</a:t>
            </a:r>
          </a:p>
        </p:txBody>
      </p:sp>
      <p:sp>
        <p:nvSpPr>
          <p:cNvPr id="2" name="Rectangle 1">
            <a:extLst>
              <a:ext uri="{FF2B5EF4-FFF2-40B4-BE49-F238E27FC236}">
                <a16:creationId xmlns:a16="http://schemas.microsoft.com/office/drawing/2014/main" id="{CCDA894F-2DE4-02E2-BCD8-43790B703058}"/>
              </a:ext>
            </a:extLst>
          </p:cNvPr>
          <p:cNvSpPr/>
          <p:nvPr/>
        </p:nvSpPr>
        <p:spPr>
          <a:xfrm>
            <a:off x="4709938" y="3101721"/>
            <a:ext cx="1949416" cy="2232270"/>
          </a:xfrm>
          <a:prstGeom prst="rect">
            <a:avLst/>
          </a:prstGeom>
          <a:noFill/>
          <a:ln w="666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570A48-135E-EBB7-1FBE-3036F8534111}"/>
              </a:ext>
            </a:extLst>
          </p:cNvPr>
          <p:cNvSpPr/>
          <p:nvPr/>
        </p:nvSpPr>
        <p:spPr>
          <a:xfrm>
            <a:off x="4712390" y="5994053"/>
            <a:ext cx="1942789" cy="700149"/>
          </a:xfrm>
          <a:prstGeom prst="rect">
            <a:avLst/>
          </a:prstGeom>
          <a:noFill/>
          <a:ln w="666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38C9CB4-9796-4D40-DBBC-1B41A11ADF08}"/>
              </a:ext>
            </a:extLst>
          </p:cNvPr>
          <p:cNvSpPr txBox="1"/>
          <p:nvPr/>
        </p:nvSpPr>
        <p:spPr>
          <a:xfrm>
            <a:off x="3162458" y="263156"/>
            <a:ext cx="4552552" cy="584775"/>
          </a:xfrm>
          <a:prstGeom prst="rect">
            <a:avLst/>
          </a:prstGeom>
          <a:noFill/>
        </p:spPr>
        <p:txBody>
          <a:bodyPr wrap="square" rtlCol="0">
            <a:spAutoFit/>
          </a:bodyPr>
          <a:lstStyle/>
          <a:p>
            <a:r>
              <a:rPr lang="en-GB" sz="3200" dirty="0"/>
              <a:t>Proportionate response?</a:t>
            </a:r>
          </a:p>
        </p:txBody>
      </p:sp>
      <p:cxnSp>
        <p:nvCxnSpPr>
          <p:cNvPr id="6" name="Straight Arrow Connector 5">
            <a:extLst>
              <a:ext uri="{FF2B5EF4-FFF2-40B4-BE49-F238E27FC236}">
                <a16:creationId xmlns:a16="http://schemas.microsoft.com/office/drawing/2014/main" id="{061A1680-F4F6-B84E-3D68-FE55642951E9}"/>
              </a:ext>
            </a:extLst>
          </p:cNvPr>
          <p:cNvCxnSpPr>
            <a:cxnSpLocks/>
          </p:cNvCxnSpPr>
          <p:nvPr/>
        </p:nvCxnSpPr>
        <p:spPr>
          <a:xfrm>
            <a:off x="2516235" y="6344127"/>
            <a:ext cx="1923805"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D3D1A7B-F585-216D-5210-3273B715DBF2}"/>
              </a:ext>
            </a:extLst>
          </p:cNvPr>
          <p:cNvCxnSpPr>
            <a:cxnSpLocks/>
          </p:cNvCxnSpPr>
          <p:nvPr/>
        </p:nvCxnSpPr>
        <p:spPr>
          <a:xfrm flipH="1" flipV="1">
            <a:off x="6785361" y="6371037"/>
            <a:ext cx="1923606" cy="1499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84E4061-A7DA-B9BF-B301-16C9C1C2E0EB}"/>
              </a:ext>
            </a:extLst>
          </p:cNvPr>
          <p:cNvSpPr txBox="1"/>
          <p:nvPr/>
        </p:nvSpPr>
        <p:spPr>
          <a:xfrm>
            <a:off x="7301741" y="6494147"/>
            <a:ext cx="5077723" cy="400110"/>
          </a:xfrm>
          <a:prstGeom prst="rect">
            <a:avLst/>
          </a:prstGeom>
          <a:noFill/>
        </p:spPr>
        <p:txBody>
          <a:bodyPr wrap="square">
            <a:spAutoFit/>
          </a:bodyPr>
          <a:lstStyle/>
          <a:p>
            <a:r>
              <a:rPr lang="en-GB" sz="1000" dirty="0"/>
              <a:t>https://www.england.nhs.uk/wp-content/uploads/2022/08/B1465-3.-Guide-to-responding-proportionately-to-patient-safety-incidents-v1.1.pdf</a:t>
            </a:r>
          </a:p>
        </p:txBody>
      </p:sp>
    </p:spTree>
    <p:extLst>
      <p:ext uri="{BB962C8B-B14F-4D97-AF65-F5344CB8AC3E}">
        <p14:creationId xmlns:p14="http://schemas.microsoft.com/office/powerpoint/2010/main" val="409225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D713D-E247-B991-BE27-E9D8DFBA6F58}"/>
              </a:ext>
            </a:extLst>
          </p:cNvPr>
          <p:cNvPicPr>
            <a:picLocks noChangeAspect="1"/>
          </p:cNvPicPr>
          <p:nvPr/>
        </p:nvPicPr>
        <p:blipFill>
          <a:blip r:embed="rId2"/>
          <a:stretch>
            <a:fillRect/>
          </a:stretch>
        </p:blipFill>
        <p:spPr>
          <a:xfrm>
            <a:off x="5709920" y="44122"/>
            <a:ext cx="5811520" cy="6769755"/>
          </a:xfrm>
          <a:prstGeom prst="rect">
            <a:avLst/>
          </a:prstGeom>
          <a:ln>
            <a:noFill/>
          </a:ln>
          <a:effectLst>
            <a:outerShdw blurRad="292100" dist="139700" dir="2700000" algn="tl" rotWithShape="0">
              <a:srgbClr val="333333">
                <a:alpha val="65000"/>
              </a:srgbClr>
            </a:outerShdw>
          </a:effectLst>
        </p:spPr>
      </p:pic>
      <p:pic>
        <p:nvPicPr>
          <p:cNvPr id="6146" name="Picture 2" descr="Proportionate Response. : r/funny">
            <a:extLst>
              <a:ext uri="{FF2B5EF4-FFF2-40B4-BE49-F238E27FC236}">
                <a16:creationId xmlns:a16="http://schemas.microsoft.com/office/drawing/2014/main" id="{A7FE8CDD-0F7B-D739-CC3E-B6680CA77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3" y="995679"/>
            <a:ext cx="4226593" cy="5633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AD1867-F14A-EF8F-3994-B5061B73819B}"/>
              </a:ext>
            </a:extLst>
          </p:cNvPr>
          <p:cNvSpPr txBox="1"/>
          <p:nvPr/>
        </p:nvSpPr>
        <p:spPr>
          <a:xfrm>
            <a:off x="670560" y="228602"/>
            <a:ext cx="3863839" cy="523220"/>
          </a:xfrm>
          <a:prstGeom prst="rect">
            <a:avLst/>
          </a:prstGeom>
          <a:noFill/>
        </p:spPr>
        <p:txBody>
          <a:bodyPr wrap="square" rtlCol="0">
            <a:spAutoFit/>
          </a:bodyPr>
          <a:lstStyle/>
          <a:p>
            <a:r>
              <a:rPr lang="en-GB" sz="2800" dirty="0"/>
              <a:t>Proportionate response?</a:t>
            </a:r>
          </a:p>
        </p:txBody>
      </p:sp>
    </p:spTree>
    <p:extLst>
      <p:ext uri="{BB962C8B-B14F-4D97-AF65-F5344CB8AC3E}">
        <p14:creationId xmlns:p14="http://schemas.microsoft.com/office/powerpoint/2010/main" val="68532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to confidently return to work post-pandemic, even if you're feeling  anxious - Learning &amp; development for happy and effective organisations and  schools">
            <a:extLst>
              <a:ext uri="{FF2B5EF4-FFF2-40B4-BE49-F238E27FC236}">
                <a16:creationId xmlns:a16="http://schemas.microsoft.com/office/drawing/2014/main" id="{F47AE30D-AE10-6FC2-883B-6FE6E7BBA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938" y="1920241"/>
            <a:ext cx="6894123" cy="3877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7EE0CC-DF82-980E-0B8D-BCC62B4055B3}"/>
              </a:ext>
            </a:extLst>
          </p:cNvPr>
          <p:cNvSpPr txBox="1"/>
          <p:nvPr/>
        </p:nvSpPr>
        <p:spPr>
          <a:xfrm>
            <a:off x="883920" y="508000"/>
            <a:ext cx="10546080" cy="1077218"/>
          </a:xfrm>
          <a:prstGeom prst="rect">
            <a:avLst/>
          </a:prstGeom>
          <a:noFill/>
        </p:spPr>
        <p:txBody>
          <a:bodyPr wrap="square" rtlCol="0">
            <a:spAutoFit/>
          </a:bodyPr>
          <a:lstStyle/>
          <a:p>
            <a:r>
              <a:rPr lang="en-GB" sz="3200" i="1" dirty="0"/>
              <a:t>“But last month under the SI Framework that would have been investigated as a serious incident!”</a:t>
            </a:r>
          </a:p>
        </p:txBody>
      </p:sp>
      <p:pic>
        <p:nvPicPr>
          <p:cNvPr id="5" name="Picture 4">
            <a:extLst>
              <a:ext uri="{FF2B5EF4-FFF2-40B4-BE49-F238E27FC236}">
                <a16:creationId xmlns:a16="http://schemas.microsoft.com/office/drawing/2014/main" id="{CB0060DA-530E-F247-4913-77DC76471674}"/>
              </a:ext>
            </a:extLst>
          </p:cNvPr>
          <p:cNvPicPr>
            <a:picLocks noChangeAspect="1"/>
          </p:cNvPicPr>
          <p:nvPr/>
        </p:nvPicPr>
        <p:blipFill>
          <a:blip r:embed="rId3"/>
          <a:stretch>
            <a:fillRect/>
          </a:stretch>
        </p:blipFill>
        <p:spPr>
          <a:xfrm>
            <a:off x="6825957" y="3429000"/>
            <a:ext cx="4823386" cy="3139440"/>
          </a:xfrm>
          <a:prstGeom prst="rect">
            <a:avLst/>
          </a:prstGeom>
        </p:spPr>
      </p:pic>
    </p:spTree>
    <p:extLst>
      <p:ext uri="{BB962C8B-B14F-4D97-AF65-F5344CB8AC3E}">
        <p14:creationId xmlns:p14="http://schemas.microsoft.com/office/powerpoint/2010/main" val="23342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9A0CD-0FC9-4252-022B-168BBDF92B30}"/>
              </a:ext>
            </a:extLst>
          </p:cNvPr>
          <p:cNvPicPr>
            <a:picLocks noChangeAspect="1"/>
          </p:cNvPicPr>
          <p:nvPr/>
        </p:nvPicPr>
        <p:blipFill>
          <a:blip r:embed="rId2"/>
          <a:stretch>
            <a:fillRect/>
          </a:stretch>
        </p:blipFill>
        <p:spPr>
          <a:xfrm>
            <a:off x="2144110" y="705594"/>
            <a:ext cx="7876952" cy="599555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8865E65-74DA-81CD-B6FA-2BBD37388BA6}"/>
              </a:ext>
            </a:extLst>
          </p:cNvPr>
          <p:cNvSpPr/>
          <p:nvPr/>
        </p:nvSpPr>
        <p:spPr>
          <a:xfrm>
            <a:off x="4257040" y="1097280"/>
            <a:ext cx="1737360" cy="1391920"/>
          </a:xfrm>
          <a:prstGeom prst="rect">
            <a:avLst/>
          </a:prstGeom>
          <a:noFill/>
          <a:ln w="34925">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94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ral Networks, Part 1: Background - Marek Rei">
            <a:extLst>
              <a:ext uri="{FF2B5EF4-FFF2-40B4-BE49-F238E27FC236}">
                <a16:creationId xmlns:a16="http://schemas.microsoft.com/office/drawing/2014/main" id="{437F5964-A33C-1843-6665-012EBC8F1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3B3DFB-2CBF-CDA3-8618-401A3088F61F}"/>
              </a:ext>
            </a:extLst>
          </p:cNvPr>
          <p:cNvSpPr txBox="1"/>
          <p:nvPr/>
        </p:nvSpPr>
        <p:spPr>
          <a:xfrm>
            <a:off x="3398520" y="2551837"/>
            <a:ext cx="5394960" cy="923330"/>
          </a:xfrm>
          <a:prstGeom prst="rect">
            <a:avLst/>
          </a:prstGeom>
          <a:noFill/>
        </p:spPr>
        <p:txBody>
          <a:bodyPr wrap="square" rtlCol="0">
            <a:spAutoFit/>
          </a:bodyPr>
          <a:lstStyle/>
          <a:p>
            <a:pPr algn="ctr"/>
            <a:r>
              <a:rPr lang="en-GB" sz="5400" dirty="0">
                <a:solidFill>
                  <a:schemeClr val="bg1"/>
                </a:solidFill>
                <a:latin typeface="Bahnschrift SemiBold SemiConden" panose="020B0502040204020203" pitchFamily="34" charset="0"/>
              </a:rPr>
              <a:t>SYSTEMS THINKING</a:t>
            </a:r>
          </a:p>
        </p:txBody>
      </p:sp>
    </p:spTree>
    <p:extLst>
      <p:ext uri="{BB962C8B-B14F-4D97-AF65-F5344CB8AC3E}">
        <p14:creationId xmlns:p14="http://schemas.microsoft.com/office/powerpoint/2010/main" val="390369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3AF244-2574-41B1-81BF-F086AEF09A67}"/>
              </a:ext>
            </a:extLst>
          </p:cNvPr>
          <p:cNvSpPr txBox="1"/>
          <p:nvPr/>
        </p:nvSpPr>
        <p:spPr>
          <a:xfrm>
            <a:off x="1361440" y="2430231"/>
            <a:ext cx="2468880" cy="1875041"/>
          </a:xfrm>
          <a:prstGeom prst="rect">
            <a:avLst/>
          </a:prstGeom>
          <a:solidFill>
            <a:schemeClr val="accent1">
              <a:lumMod val="20000"/>
              <a:lumOff val="80000"/>
            </a:schemeClr>
          </a:solidFill>
          <a:scene3d>
            <a:camera prst="orthographicFront"/>
            <a:lightRig rig="threePt" dir="t"/>
          </a:scene3d>
          <a:sp3d>
            <a:bevelT prst="angle"/>
          </a:sp3d>
        </p:spPr>
        <p:txBody>
          <a:bodyPr wrap="square" rtlCol="0">
            <a:noAutofit/>
          </a:bodyPr>
          <a:lstStyle/>
          <a:p>
            <a:pPr algn="ctr"/>
            <a:r>
              <a:rPr lang="en-GB" sz="2000"/>
              <a:t>Humans are unreliable and they undermine safety defences, rules and regulations</a:t>
            </a:r>
          </a:p>
        </p:txBody>
      </p:sp>
      <p:sp>
        <p:nvSpPr>
          <p:cNvPr id="4" name="TextBox 3">
            <a:extLst>
              <a:ext uri="{FF2B5EF4-FFF2-40B4-BE49-F238E27FC236}">
                <a16:creationId xmlns:a16="http://schemas.microsoft.com/office/drawing/2014/main" id="{219BC946-DEE5-40B4-919A-4E6605A7DD5F}"/>
              </a:ext>
            </a:extLst>
          </p:cNvPr>
          <p:cNvSpPr txBox="1"/>
          <p:nvPr/>
        </p:nvSpPr>
        <p:spPr>
          <a:xfrm>
            <a:off x="1361440" y="4478093"/>
            <a:ext cx="2468880" cy="2011221"/>
          </a:xfrm>
          <a:prstGeom prst="rect">
            <a:avLst/>
          </a:prstGeom>
          <a:solidFill>
            <a:schemeClr val="accent1">
              <a:lumMod val="20000"/>
              <a:lumOff val="80000"/>
            </a:schemeClr>
          </a:solidFill>
          <a:scene3d>
            <a:camera prst="orthographicFront"/>
            <a:lightRig rig="threePt" dir="t"/>
          </a:scene3d>
          <a:sp3d>
            <a:bevelT prst="angle"/>
          </a:sp3d>
        </p:spPr>
        <p:txBody>
          <a:bodyPr wrap="square" rtlCol="0">
            <a:noAutofit/>
          </a:bodyPr>
          <a:lstStyle/>
          <a:p>
            <a:pPr algn="ctr"/>
            <a:r>
              <a:rPr lang="en-GB" sz="2000"/>
              <a:t>To make systems safer restrict the human contribution by tighter procedures, automation, more supervision</a:t>
            </a:r>
          </a:p>
        </p:txBody>
      </p:sp>
      <p:sp>
        <p:nvSpPr>
          <p:cNvPr id="5" name="TextBox 4">
            <a:extLst>
              <a:ext uri="{FF2B5EF4-FFF2-40B4-BE49-F238E27FC236}">
                <a16:creationId xmlns:a16="http://schemas.microsoft.com/office/drawing/2014/main" id="{FB87D5F1-634E-4B55-A898-854A777C1C3C}"/>
              </a:ext>
            </a:extLst>
          </p:cNvPr>
          <p:cNvSpPr txBox="1"/>
          <p:nvPr/>
        </p:nvSpPr>
        <p:spPr>
          <a:xfrm>
            <a:off x="1361440" y="368686"/>
            <a:ext cx="2468880" cy="1875041"/>
          </a:xfrm>
          <a:prstGeom prst="rect">
            <a:avLst/>
          </a:prstGeom>
          <a:solidFill>
            <a:schemeClr val="accent1">
              <a:lumMod val="20000"/>
              <a:lumOff val="80000"/>
            </a:schemeClr>
          </a:solidFill>
          <a:scene3d>
            <a:camera prst="orthographicFront"/>
            <a:lightRig rig="threePt" dir="t"/>
          </a:scene3d>
          <a:sp3d>
            <a:bevelT prst="angle"/>
          </a:sp3d>
        </p:spPr>
        <p:txBody>
          <a:bodyPr wrap="square" rtlCol="0" anchor="ctr" anchorCtr="0">
            <a:noAutofit/>
          </a:bodyPr>
          <a:lstStyle/>
          <a:p>
            <a:pPr algn="ctr"/>
            <a:r>
              <a:rPr lang="en-GB" sz="2000"/>
              <a:t>Complex systems are basically safe</a:t>
            </a:r>
          </a:p>
        </p:txBody>
      </p:sp>
      <p:sp>
        <p:nvSpPr>
          <p:cNvPr id="8" name="TextBox 7">
            <a:extLst>
              <a:ext uri="{FF2B5EF4-FFF2-40B4-BE49-F238E27FC236}">
                <a16:creationId xmlns:a16="http://schemas.microsoft.com/office/drawing/2014/main" id="{0EABBB82-EC0F-4448-9785-42D5A01F96CB}"/>
              </a:ext>
            </a:extLst>
          </p:cNvPr>
          <p:cNvSpPr txBox="1"/>
          <p:nvPr/>
        </p:nvSpPr>
        <p:spPr>
          <a:xfrm>
            <a:off x="6471920" y="2430231"/>
            <a:ext cx="3342640" cy="1384995"/>
          </a:xfrm>
          <a:prstGeom prst="rect">
            <a:avLst/>
          </a:prstGeom>
          <a:solidFill>
            <a:schemeClr val="accent1">
              <a:lumMod val="20000"/>
              <a:lumOff val="80000"/>
            </a:schemeClr>
          </a:solidFill>
          <a:ln w="19050">
            <a:solidFill>
              <a:schemeClr val="accent1"/>
            </a:solidFill>
          </a:ln>
          <a:scene3d>
            <a:camera prst="orthographicFront"/>
            <a:lightRig rig="threePt" dir="t"/>
          </a:scene3d>
          <a:sp3d>
            <a:bevelT w="165100" prst="coolSlant"/>
          </a:sp3d>
        </p:spPr>
        <p:txBody>
          <a:bodyPr wrap="square" rtlCol="0">
            <a:spAutoFit/>
          </a:bodyPr>
          <a:lstStyle/>
          <a:p>
            <a:pPr algn="ctr"/>
            <a:r>
              <a:rPr lang="en-GB" sz="2800"/>
              <a:t>Sack, re-train or discipline and blame the individual</a:t>
            </a:r>
          </a:p>
        </p:txBody>
      </p:sp>
      <p:cxnSp>
        <p:nvCxnSpPr>
          <p:cNvPr id="11" name="Straight Arrow Connector 10">
            <a:extLst>
              <a:ext uri="{FF2B5EF4-FFF2-40B4-BE49-F238E27FC236}">
                <a16:creationId xmlns:a16="http://schemas.microsoft.com/office/drawing/2014/main" id="{5ACFE483-01DF-4DDD-B6E1-155188A8C9A2}"/>
              </a:ext>
            </a:extLst>
          </p:cNvPr>
          <p:cNvCxnSpPr/>
          <p:nvPr/>
        </p:nvCxnSpPr>
        <p:spPr>
          <a:xfrm>
            <a:off x="4023360" y="1412240"/>
            <a:ext cx="2194560" cy="914400"/>
          </a:xfrm>
          <a:prstGeom prst="straightConnector1">
            <a:avLst/>
          </a:prstGeom>
          <a:ln w="412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C8BC03-4484-41E8-A9DF-9D5FCC9E100D}"/>
              </a:ext>
            </a:extLst>
          </p:cNvPr>
          <p:cNvCxnSpPr>
            <a:cxnSpLocks/>
          </p:cNvCxnSpPr>
          <p:nvPr/>
        </p:nvCxnSpPr>
        <p:spPr>
          <a:xfrm flipV="1">
            <a:off x="4023360" y="3815226"/>
            <a:ext cx="2194560" cy="1325734"/>
          </a:xfrm>
          <a:prstGeom prst="straightConnector1">
            <a:avLst/>
          </a:prstGeom>
          <a:ln w="412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76A01B6-2DA8-4E77-973D-50CFC43204DD}"/>
              </a:ext>
            </a:extLst>
          </p:cNvPr>
          <p:cNvCxnSpPr>
            <a:cxnSpLocks/>
          </p:cNvCxnSpPr>
          <p:nvPr/>
        </p:nvCxnSpPr>
        <p:spPr>
          <a:xfrm>
            <a:off x="4023360" y="2976880"/>
            <a:ext cx="2194560" cy="0"/>
          </a:xfrm>
          <a:prstGeom prst="straightConnector1">
            <a:avLst/>
          </a:prstGeom>
          <a:ln w="412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702BA9E-B640-4B1E-8907-15B535D78062}"/>
              </a:ext>
            </a:extLst>
          </p:cNvPr>
          <p:cNvSpPr txBox="1"/>
          <p:nvPr/>
        </p:nvSpPr>
        <p:spPr>
          <a:xfrm>
            <a:off x="4572000" y="377279"/>
            <a:ext cx="7306310" cy="769441"/>
          </a:xfrm>
          <a:prstGeom prst="rect">
            <a:avLst/>
          </a:prstGeom>
          <a:noFill/>
        </p:spPr>
        <p:txBody>
          <a:bodyPr wrap="square" rtlCol="0">
            <a:spAutoFit/>
          </a:bodyPr>
          <a:lstStyle/>
          <a:p>
            <a:pPr algn="ctr"/>
            <a:r>
              <a:rPr lang="en-GB" sz="4400" b="1" dirty="0">
                <a:latin typeface="+mj-lt"/>
              </a:rPr>
              <a:t>This Approach to human error…</a:t>
            </a:r>
          </a:p>
        </p:txBody>
      </p:sp>
      <p:sp>
        <p:nvSpPr>
          <p:cNvPr id="2" name="TextBox 1">
            <a:extLst>
              <a:ext uri="{FF2B5EF4-FFF2-40B4-BE49-F238E27FC236}">
                <a16:creationId xmlns:a16="http://schemas.microsoft.com/office/drawing/2014/main" id="{D9A7670C-2B22-A08C-250C-056C5576F6BB}"/>
              </a:ext>
            </a:extLst>
          </p:cNvPr>
          <p:cNvSpPr txBox="1"/>
          <p:nvPr/>
        </p:nvSpPr>
        <p:spPr>
          <a:xfrm>
            <a:off x="8676167" y="6039293"/>
            <a:ext cx="2753833" cy="430887"/>
          </a:xfrm>
          <a:prstGeom prst="rect">
            <a:avLst/>
          </a:prstGeom>
          <a:noFill/>
        </p:spPr>
        <p:txBody>
          <a:bodyPr wrap="square" rtlCol="0">
            <a:spAutoFit/>
          </a:bodyPr>
          <a:lstStyle/>
          <a:p>
            <a:r>
              <a:rPr lang="en-GB" sz="1100"/>
              <a:t>Adapted from Dekker The field guide to understanding ‘Human error’</a:t>
            </a:r>
          </a:p>
        </p:txBody>
      </p:sp>
    </p:spTree>
    <p:extLst>
      <p:ext uri="{BB962C8B-B14F-4D97-AF65-F5344CB8AC3E}">
        <p14:creationId xmlns:p14="http://schemas.microsoft.com/office/powerpoint/2010/main" val="20497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066B37-5101-FAAB-8440-698260EBF605}"/>
              </a:ext>
            </a:extLst>
          </p:cNvPr>
          <p:cNvSpPr>
            <a:spLocks noGrp="1"/>
          </p:cNvSpPr>
          <p:nvPr>
            <p:ph idx="1"/>
          </p:nvPr>
        </p:nvSpPr>
        <p:spPr/>
        <p:txBody>
          <a:bodyPr/>
          <a:lstStyle/>
          <a:p>
            <a:pPr marL="0" indent="0">
              <a:buNone/>
            </a:pPr>
            <a:endParaRPr lang="en-GB"/>
          </a:p>
          <a:p>
            <a:pPr marL="0" indent="0">
              <a:buNone/>
            </a:pPr>
            <a:endParaRPr lang="en-GB"/>
          </a:p>
        </p:txBody>
      </p:sp>
      <p:pic>
        <p:nvPicPr>
          <p:cNvPr id="4" name="Truck collisions">
            <a:hlinkClick r:id="" action="ppaction://media"/>
            <a:extLst>
              <a:ext uri="{FF2B5EF4-FFF2-40B4-BE49-F238E27FC236}">
                <a16:creationId xmlns:a16="http://schemas.microsoft.com/office/drawing/2014/main" id="{95E5DF33-EEF3-FF9F-005A-DCCCE28153EF}"/>
              </a:ext>
            </a:extLst>
          </p:cNvPr>
          <p:cNvPicPr>
            <a:picLocks noChangeAspect="1"/>
          </p:cNvPicPr>
          <p:nvPr>
            <a:videoFile r:link="rId1"/>
            <p:extLst>
              <p:ext uri="{DAA4B4D4-6D71-4841-9C94-3DE7FCFB9230}">
                <p14:media xmlns:p14="http://schemas.microsoft.com/office/powerpoint/2010/main" r:embed="rId2">
                  <p14:trim end="253074.8"/>
                </p14:media>
              </p:ext>
            </p:extLst>
          </p:nvPr>
        </p:nvPicPr>
        <p:blipFill>
          <a:blip r:embed="rId5"/>
          <a:stretch>
            <a:fillRect/>
          </a:stretch>
        </p:blipFill>
        <p:spPr>
          <a:xfrm>
            <a:off x="2492915" y="986506"/>
            <a:ext cx="7399405" cy="4158916"/>
          </a:xfrm>
          <a:prstGeom prst="rect">
            <a:avLst/>
          </a:prstGeom>
        </p:spPr>
      </p:pic>
      <p:sp>
        <p:nvSpPr>
          <p:cNvPr id="5" name="TextBox 4">
            <a:extLst>
              <a:ext uri="{FF2B5EF4-FFF2-40B4-BE49-F238E27FC236}">
                <a16:creationId xmlns:a16="http://schemas.microsoft.com/office/drawing/2014/main" id="{7549C767-2F0F-4108-7C8B-6649B15CB7B5}"/>
              </a:ext>
            </a:extLst>
          </p:cNvPr>
          <p:cNvSpPr txBox="1"/>
          <p:nvPr/>
        </p:nvSpPr>
        <p:spPr>
          <a:xfrm>
            <a:off x="3692106" y="5988734"/>
            <a:ext cx="6314535" cy="646331"/>
          </a:xfrm>
          <a:prstGeom prst="rect">
            <a:avLst/>
          </a:prstGeom>
          <a:noFill/>
        </p:spPr>
        <p:txBody>
          <a:bodyPr wrap="square" rtlCol="0">
            <a:spAutoFit/>
          </a:bodyPr>
          <a:lstStyle/>
          <a:p>
            <a:r>
              <a:rPr lang="en-GB"/>
              <a:t>Video courtesy of Willem </a:t>
            </a:r>
            <a:r>
              <a:rPr lang="en-GB" err="1"/>
              <a:t>Hebbe</a:t>
            </a:r>
            <a:r>
              <a:rPr lang="en-GB"/>
              <a:t> – www.11foot8.com</a:t>
            </a:r>
          </a:p>
          <a:p>
            <a:endParaRPr lang="en-GB"/>
          </a:p>
        </p:txBody>
      </p:sp>
    </p:spTree>
    <p:extLst>
      <p:ext uri="{BB962C8B-B14F-4D97-AF65-F5344CB8AC3E}">
        <p14:creationId xmlns:p14="http://schemas.microsoft.com/office/powerpoint/2010/main" val="36579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D8415-6852-4B33-AB49-82CE3B4DF162}"/>
              </a:ext>
            </a:extLst>
          </p:cNvPr>
          <p:cNvSpPr txBox="1"/>
          <p:nvPr/>
        </p:nvSpPr>
        <p:spPr>
          <a:xfrm>
            <a:off x="7772399" y="364526"/>
            <a:ext cx="2468880" cy="1851511"/>
          </a:xfrm>
          <a:prstGeom prst="rect">
            <a:avLst/>
          </a:prstGeom>
          <a:solidFill>
            <a:srgbClr val="92D050">
              <a:alpha val="58000"/>
            </a:srgbClr>
          </a:solidFill>
          <a:scene3d>
            <a:camera prst="orthographicFront"/>
            <a:lightRig rig="threePt" dir="t"/>
          </a:scene3d>
          <a:sp3d>
            <a:bevelT prst="angle"/>
          </a:sp3d>
        </p:spPr>
        <p:txBody>
          <a:bodyPr wrap="square" rtlCol="0" anchor="ctr" anchorCtr="0">
            <a:noAutofit/>
          </a:bodyPr>
          <a:lstStyle/>
          <a:p>
            <a:pPr algn="ctr"/>
            <a:r>
              <a:rPr lang="en-GB" sz="2000"/>
              <a:t>Complex systems are not intrinsically safe</a:t>
            </a:r>
          </a:p>
        </p:txBody>
      </p:sp>
      <p:sp>
        <p:nvSpPr>
          <p:cNvPr id="6" name="TextBox 5">
            <a:extLst>
              <a:ext uri="{FF2B5EF4-FFF2-40B4-BE49-F238E27FC236}">
                <a16:creationId xmlns:a16="http://schemas.microsoft.com/office/drawing/2014/main" id="{2DBCDA52-E974-4F24-9846-6D565A01944A}"/>
              </a:ext>
            </a:extLst>
          </p:cNvPr>
          <p:cNvSpPr txBox="1"/>
          <p:nvPr/>
        </p:nvSpPr>
        <p:spPr>
          <a:xfrm>
            <a:off x="7752716" y="2503244"/>
            <a:ext cx="2468880" cy="1851512"/>
          </a:xfrm>
          <a:prstGeom prst="rect">
            <a:avLst/>
          </a:prstGeom>
          <a:solidFill>
            <a:srgbClr val="92D050">
              <a:alpha val="58000"/>
            </a:srgbClr>
          </a:solidFill>
          <a:scene3d>
            <a:camera prst="orthographicFront"/>
            <a:lightRig rig="threePt" dir="t"/>
          </a:scene3d>
          <a:sp3d>
            <a:bevelT prst="angle"/>
          </a:sp3d>
        </p:spPr>
        <p:txBody>
          <a:bodyPr wrap="square" rtlCol="0" anchor="ctr" anchorCtr="0">
            <a:noAutofit/>
          </a:bodyPr>
          <a:lstStyle/>
          <a:p>
            <a:pPr algn="ctr"/>
            <a:r>
              <a:rPr lang="en-GB" sz="2000"/>
              <a:t>Humans have to create safety by practice at all levels of an organisation</a:t>
            </a:r>
          </a:p>
        </p:txBody>
      </p:sp>
      <p:sp>
        <p:nvSpPr>
          <p:cNvPr id="7" name="TextBox 6">
            <a:extLst>
              <a:ext uri="{FF2B5EF4-FFF2-40B4-BE49-F238E27FC236}">
                <a16:creationId xmlns:a16="http://schemas.microsoft.com/office/drawing/2014/main" id="{5132F8B4-D5F2-46DF-8B69-626D320D34A7}"/>
              </a:ext>
            </a:extLst>
          </p:cNvPr>
          <p:cNvSpPr txBox="1"/>
          <p:nvPr/>
        </p:nvSpPr>
        <p:spPr>
          <a:xfrm>
            <a:off x="7752716" y="4576998"/>
            <a:ext cx="2468880" cy="1958058"/>
          </a:xfrm>
          <a:prstGeom prst="rect">
            <a:avLst/>
          </a:prstGeom>
          <a:solidFill>
            <a:srgbClr val="92D050">
              <a:alpha val="58000"/>
            </a:srgbClr>
          </a:solidFill>
          <a:scene3d>
            <a:camera prst="orthographicFront"/>
            <a:lightRig rig="threePt" dir="t"/>
          </a:scene3d>
          <a:sp3d>
            <a:bevelT prst="angle"/>
          </a:sp3d>
        </p:spPr>
        <p:txBody>
          <a:bodyPr wrap="square" rtlCol="0" anchor="ctr" anchorCtr="0">
            <a:noAutofit/>
          </a:bodyPr>
          <a:lstStyle/>
          <a:p>
            <a:pPr algn="ctr"/>
            <a:r>
              <a:rPr lang="en-GB" sz="2000"/>
              <a:t>Complex systems are trade-offs between multiple conflicting goals (safety, efficiency, reliability)</a:t>
            </a:r>
          </a:p>
        </p:txBody>
      </p:sp>
      <p:sp>
        <p:nvSpPr>
          <p:cNvPr id="9" name="TextBox 8">
            <a:extLst>
              <a:ext uri="{FF2B5EF4-FFF2-40B4-BE49-F238E27FC236}">
                <a16:creationId xmlns:a16="http://schemas.microsoft.com/office/drawing/2014/main" id="{0F8070BE-DEB5-4F36-97F4-DECC585E4D37}"/>
              </a:ext>
            </a:extLst>
          </p:cNvPr>
          <p:cNvSpPr txBox="1"/>
          <p:nvPr/>
        </p:nvSpPr>
        <p:spPr>
          <a:xfrm>
            <a:off x="1950721" y="2021510"/>
            <a:ext cx="2468880" cy="2677656"/>
          </a:xfrm>
          <a:prstGeom prst="rect">
            <a:avLst/>
          </a:prstGeom>
          <a:solidFill>
            <a:srgbClr val="92D050">
              <a:alpha val="58000"/>
            </a:srgbClr>
          </a:solidFill>
          <a:ln w="19050">
            <a:solidFill>
              <a:schemeClr val="accent6">
                <a:lumMod val="75000"/>
              </a:schemeClr>
            </a:solidFill>
          </a:ln>
          <a:scene3d>
            <a:camera prst="orthographicFront"/>
            <a:lightRig rig="threePt" dir="t"/>
          </a:scene3d>
          <a:sp3d>
            <a:bevelT w="165100" prst="coolSlant"/>
          </a:sp3d>
        </p:spPr>
        <p:txBody>
          <a:bodyPr wrap="square" rtlCol="0">
            <a:spAutoFit/>
          </a:bodyPr>
          <a:lstStyle/>
          <a:p>
            <a:pPr algn="ctr"/>
            <a:r>
              <a:rPr lang="en-GB" sz="2800"/>
              <a:t>Accept that human error is a symptom of problems within the system</a:t>
            </a:r>
          </a:p>
        </p:txBody>
      </p:sp>
      <p:cxnSp>
        <p:nvCxnSpPr>
          <p:cNvPr id="11" name="Straight Arrow Connector 10">
            <a:extLst>
              <a:ext uri="{FF2B5EF4-FFF2-40B4-BE49-F238E27FC236}">
                <a16:creationId xmlns:a16="http://schemas.microsoft.com/office/drawing/2014/main" id="{2F111FD3-F11C-4D31-B21A-8EFBA3B8DDE0}"/>
              </a:ext>
            </a:extLst>
          </p:cNvPr>
          <p:cNvCxnSpPr>
            <a:cxnSpLocks/>
          </p:cNvCxnSpPr>
          <p:nvPr/>
        </p:nvCxnSpPr>
        <p:spPr>
          <a:xfrm flipH="1">
            <a:off x="4632962" y="1781410"/>
            <a:ext cx="2920363" cy="618700"/>
          </a:xfrm>
          <a:prstGeom prst="straightConnector1">
            <a:avLst/>
          </a:prstGeom>
          <a:ln w="5715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B39FB9-6BE3-4668-88DA-EECC0B74D0FD}"/>
              </a:ext>
            </a:extLst>
          </p:cNvPr>
          <p:cNvCxnSpPr>
            <a:cxnSpLocks/>
          </p:cNvCxnSpPr>
          <p:nvPr/>
        </p:nvCxnSpPr>
        <p:spPr>
          <a:xfrm flipH="1" flipV="1">
            <a:off x="4632961" y="4457890"/>
            <a:ext cx="2997199" cy="815608"/>
          </a:xfrm>
          <a:prstGeom prst="straightConnector1">
            <a:avLst/>
          </a:prstGeom>
          <a:ln w="5715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16EE6F-58EF-4BB6-AA08-CF03ABF1A121}"/>
              </a:ext>
            </a:extLst>
          </p:cNvPr>
          <p:cNvCxnSpPr>
            <a:cxnSpLocks/>
          </p:cNvCxnSpPr>
          <p:nvPr/>
        </p:nvCxnSpPr>
        <p:spPr>
          <a:xfrm flipH="1">
            <a:off x="4632961" y="3360338"/>
            <a:ext cx="2997199" cy="0"/>
          </a:xfrm>
          <a:prstGeom prst="straightConnector1">
            <a:avLst/>
          </a:prstGeom>
          <a:ln w="5715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524AB4-FAEE-41EA-B3F7-2FF8DB05EBC0}"/>
              </a:ext>
            </a:extLst>
          </p:cNvPr>
          <p:cNvSpPr txBox="1"/>
          <p:nvPr/>
        </p:nvSpPr>
        <p:spPr>
          <a:xfrm>
            <a:off x="457201" y="364526"/>
            <a:ext cx="6534150" cy="769441"/>
          </a:xfrm>
          <a:prstGeom prst="rect">
            <a:avLst/>
          </a:prstGeom>
          <a:noFill/>
        </p:spPr>
        <p:txBody>
          <a:bodyPr wrap="square" rtlCol="0">
            <a:spAutoFit/>
          </a:bodyPr>
          <a:lstStyle/>
          <a:p>
            <a:pPr algn="ctr"/>
            <a:r>
              <a:rPr lang="en-GB" sz="4400" b="1" dirty="0">
                <a:latin typeface="+mj-lt"/>
              </a:rPr>
              <a:t>Or … this approach?</a:t>
            </a:r>
          </a:p>
        </p:txBody>
      </p:sp>
      <p:sp>
        <p:nvSpPr>
          <p:cNvPr id="14" name="TextBox 13">
            <a:extLst>
              <a:ext uri="{FF2B5EF4-FFF2-40B4-BE49-F238E27FC236}">
                <a16:creationId xmlns:a16="http://schemas.microsoft.com/office/drawing/2014/main" id="{97F84CD7-7357-DDF1-1468-9F78E3273EF7}"/>
              </a:ext>
            </a:extLst>
          </p:cNvPr>
          <p:cNvSpPr txBox="1"/>
          <p:nvPr/>
        </p:nvSpPr>
        <p:spPr>
          <a:xfrm>
            <a:off x="1685452" y="6104169"/>
            <a:ext cx="2753833" cy="430887"/>
          </a:xfrm>
          <a:prstGeom prst="rect">
            <a:avLst/>
          </a:prstGeom>
          <a:noFill/>
        </p:spPr>
        <p:txBody>
          <a:bodyPr wrap="square" rtlCol="0">
            <a:spAutoFit/>
          </a:bodyPr>
          <a:lstStyle/>
          <a:p>
            <a:r>
              <a:rPr lang="en-GB" sz="1100" dirty="0"/>
              <a:t>Adapted from Dekker The field guide to understanding ‘Human error’</a:t>
            </a:r>
          </a:p>
        </p:txBody>
      </p:sp>
    </p:spTree>
    <p:extLst>
      <p:ext uri="{BB962C8B-B14F-4D97-AF65-F5344CB8AC3E}">
        <p14:creationId xmlns:p14="http://schemas.microsoft.com/office/powerpoint/2010/main" val="294050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03B5C-161C-A23C-2F9D-A2DB930B1397}"/>
              </a:ext>
            </a:extLst>
          </p:cNvPr>
          <p:cNvSpPr txBox="1"/>
          <p:nvPr/>
        </p:nvSpPr>
        <p:spPr>
          <a:xfrm>
            <a:off x="2560320" y="579358"/>
            <a:ext cx="8524240" cy="5170646"/>
          </a:xfrm>
          <a:prstGeom prst="rect">
            <a:avLst/>
          </a:prstGeom>
          <a:noFill/>
        </p:spPr>
        <p:txBody>
          <a:bodyPr wrap="square">
            <a:spAutoFit/>
          </a:bodyPr>
          <a:lstStyle/>
          <a:p>
            <a:r>
              <a:rPr lang="en-GB" sz="2400" dirty="0"/>
              <a:t>Blood Transfusion Policy was not followed.</a:t>
            </a:r>
          </a:p>
          <a:p>
            <a:endParaRPr lang="en-GB" sz="2400" dirty="0"/>
          </a:p>
          <a:p>
            <a:r>
              <a:rPr lang="en-GB" sz="2400" dirty="0"/>
              <a:t>RN1 should not have given the blood to another</a:t>
            </a:r>
          </a:p>
          <a:p>
            <a:r>
              <a:rPr lang="en-GB" sz="2400" dirty="0"/>
              <a:t>member of staff to transfuse.</a:t>
            </a:r>
          </a:p>
          <a:p>
            <a:endParaRPr lang="en-GB" sz="2400" dirty="0"/>
          </a:p>
          <a:p>
            <a:r>
              <a:rPr lang="en-GB" sz="2400" dirty="0"/>
              <a:t>RN2 did not complete any safety checks at the patient</a:t>
            </a:r>
          </a:p>
          <a:p>
            <a:r>
              <a:rPr lang="en-GB" sz="2400" dirty="0"/>
              <a:t>bedside before administering the blood.</a:t>
            </a:r>
          </a:p>
          <a:p>
            <a:endParaRPr lang="en-GB" sz="2400" dirty="0"/>
          </a:p>
          <a:p>
            <a:r>
              <a:rPr lang="en-GB" sz="2400" dirty="0"/>
              <a:t>Failure to follow criteria for Enhanced Care Level 3 patients at the time of the incident. </a:t>
            </a:r>
          </a:p>
          <a:p>
            <a:endParaRPr lang="en-GB" sz="2400" dirty="0"/>
          </a:p>
          <a:p>
            <a:r>
              <a:rPr lang="en-GB" sz="2400" dirty="0"/>
              <a:t>The Nurse in Charge (NIC) did not take ownership of NIC duties such as delegation of care delivery to maintain patient safety.</a:t>
            </a:r>
          </a:p>
          <a:p>
            <a:endParaRPr lang="en-GB" dirty="0"/>
          </a:p>
        </p:txBody>
      </p:sp>
      <p:pic>
        <p:nvPicPr>
          <p:cNvPr id="5" name="Graphic 4" descr="Checkbox Crossed outline">
            <a:extLst>
              <a:ext uri="{FF2B5EF4-FFF2-40B4-BE49-F238E27FC236}">
                <a16:creationId xmlns:a16="http://schemas.microsoft.com/office/drawing/2014/main" id="{3C454E0A-55A0-6020-BA5C-9456185424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8679" y="-685001"/>
            <a:ext cx="7543001" cy="7543001"/>
          </a:xfrm>
          <a:prstGeom prst="rect">
            <a:avLst/>
          </a:prstGeom>
        </p:spPr>
      </p:pic>
    </p:spTree>
    <p:extLst>
      <p:ext uri="{BB962C8B-B14F-4D97-AF65-F5344CB8AC3E}">
        <p14:creationId xmlns:p14="http://schemas.microsoft.com/office/powerpoint/2010/main" val="27833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D6D9B-0AE6-48A0-BF14-638903E06E08}"/>
              </a:ext>
            </a:extLst>
          </p:cNvPr>
          <p:cNvPicPr>
            <a:picLocks noChangeAspect="1"/>
          </p:cNvPicPr>
          <p:nvPr/>
        </p:nvPicPr>
        <p:blipFill rotWithShape="1">
          <a:blip r:embed="rId2"/>
          <a:srcRect l="793" t="817" r="575" b="319"/>
          <a:stretch/>
        </p:blipFill>
        <p:spPr>
          <a:xfrm>
            <a:off x="222068" y="950722"/>
            <a:ext cx="11747864" cy="5268686"/>
          </a:xfrm>
          <a:prstGeom prst="rect">
            <a:avLst/>
          </a:prstGeom>
        </p:spPr>
      </p:pic>
      <p:sp>
        <p:nvSpPr>
          <p:cNvPr id="2" name="TextBox 1">
            <a:extLst>
              <a:ext uri="{FF2B5EF4-FFF2-40B4-BE49-F238E27FC236}">
                <a16:creationId xmlns:a16="http://schemas.microsoft.com/office/drawing/2014/main" id="{64D14505-119B-8248-1FA4-92C96527B639}"/>
              </a:ext>
            </a:extLst>
          </p:cNvPr>
          <p:cNvSpPr txBox="1"/>
          <p:nvPr/>
        </p:nvSpPr>
        <p:spPr>
          <a:xfrm>
            <a:off x="452926" y="282011"/>
            <a:ext cx="11231074" cy="584775"/>
          </a:xfrm>
          <a:prstGeom prst="rect">
            <a:avLst/>
          </a:prstGeom>
          <a:noFill/>
        </p:spPr>
        <p:txBody>
          <a:bodyPr wrap="square" rtlCol="0">
            <a:spAutoFit/>
          </a:bodyPr>
          <a:lstStyle/>
          <a:p>
            <a:r>
              <a:rPr lang="en-GB" sz="3200" dirty="0"/>
              <a:t>Systems thinking:  </a:t>
            </a:r>
            <a:r>
              <a:rPr lang="en-GB" sz="3200" b="1" dirty="0">
                <a:solidFill>
                  <a:srgbClr val="FF0000"/>
                </a:solidFill>
              </a:rPr>
              <a:t>S</a:t>
            </a:r>
            <a:r>
              <a:rPr lang="en-GB" sz="3200" dirty="0"/>
              <a:t>ystems </a:t>
            </a:r>
            <a:r>
              <a:rPr lang="en-GB" sz="3200" b="1" dirty="0">
                <a:solidFill>
                  <a:srgbClr val="FF0000"/>
                </a:solidFill>
              </a:rPr>
              <a:t>E</a:t>
            </a:r>
            <a:r>
              <a:rPr lang="en-GB" sz="3200" dirty="0"/>
              <a:t>ngineering </a:t>
            </a:r>
            <a:r>
              <a:rPr lang="en-GB" sz="3200" b="1" dirty="0">
                <a:solidFill>
                  <a:srgbClr val="FF0000"/>
                </a:solidFill>
              </a:rPr>
              <a:t>i</a:t>
            </a:r>
            <a:r>
              <a:rPr lang="en-GB" sz="3200" dirty="0"/>
              <a:t>nitiative for </a:t>
            </a:r>
            <a:r>
              <a:rPr lang="en-GB" sz="3200" b="1" dirty="0">
                <a:solidFill>
                  <a:srgbClr val="FF0000"/>
                </a:solidFill>
              </a:rPr>
              <a:t>P</a:t>
            </a:r>
            <a:r>
              <a:rPr lang="en-GB" sz="3200" dirty="0"/>
              <a:t>atient </a:t>
            </a:r>
            <a:r>
              <a:rPr lang="en-GB" sz="3200" b="1" dirty="0">
                <a:solidFill>
                  <a:srgbClr val="FF0000"/>
                </a:solidFill>
              </a:rPr>
              <a:t>S</a:t>
            </a:r>
            <a:r>
              <a:rPr lang="en-GB" sz="3200" dirty="0"/>
              <a:t>afety</a:t>
            </a:r>
          </a:p>
        </p:txBody>
      </p:sp>
      <p:sp>
        <p:nvSpPr>
          <p:cNvPr id="4" name="Content Placeholder 2">
            <a:extLst>
              <a:ext uri="{FF2B5EF4-FFF2-40B4-BE49-F238E27FC236}">
                <a16:creationId xmlns:a16="http://schemas.microsoft.com/office/drawing/2014/main" id="{17CB19A6-CAB2-C473-607E-A40DB55106DC}"/>
              </a:ext>
            </a:extLst>
          </p:cNvPr>
          <p:cNvSpPr txBox="1">
            <a:spLocks/>
          </p:cNvSpPr>
          <p:nvPr/>
        </p:nvSpPr>
        <p:spPr>
          <a:xfrm>
            <a:off x="5496561" y="950722"/>
            <a:ext cx="5648959" cy="5568048"/>
          </a:xfrm>
          <a:prstGeom prst="rect">
            <a:avLst/>
          </a:prstGeom>
          <a:solidFill>
            <a:schemeClr val="accent4">
              <a:lumMod val="20000"/>
              <a:lumOff val="80000"/>
            </a:schemeClr>
          </a:solidFill>
          <a:ln w="44450">
            <a:solidFill>
              <a:srgbClr val="FF0000"/>
            </a:solidFill>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3200" dirty="0"/>
              <a:t>A key systems question: </a:t>
            </a:r>
          </a:p>
          <a:p>
            <a:pPr marL="0" indent="0" fontAlgn="base">
              <a:buFont typeface="Arial" panose="020B0604020202020204" pitchFamily="34" charset="0"/>
              <a:buNone/>
            </a:pPr>
            <a:endParaRPr lang="en-US" sz="2400" dirty="0"/>
          </a:p>
          <a:p>
            <a:pPr marL="800100" indent="-342900" fontAlgn="base"/>
            <a:r>
              <a:rPr lang="en-US" sz="2400" i="1" dirty="0"/>
              <a:t>Under these </a:t>
            </a:r>
            <a:r>
              <a:rPr lang="en-US" sz="2400" b="1" i="1" u="sng" dirty="0">
                <a:solidFill>
                  <a:srgbClr val="FF0000"/>
                </a:solidFill>
              </a:rPr>
              <a:t>conditions</a:t>
            </a:r>
            <a:r>
              <a:rPr lang="en-US" sz="2400" i="1" u="sng" dirty="0"/>
              <a:t>,</a:t>
            </a:r>
            <a:endParaRPr lang="en-US" sz="2400" i="1" dirty="0"/>
          </a:p>
          <a:p>
            <a:pPr marL="685800" fontAlgn="base"/>
            <a:r>
              <a:rPr lang="en-US" sz="2400" i="1" dirty="0"/>
              <a:t>…can this </a:t>
            </a:r>
            <a:r>
              <a:rPr lang="en-US" sz="2400" b="1" i="1" u="sng" dirty="0">
                <a:solidFill>
                  <a:srgbClr val="FF0000"/>
                </a:solidFill>
              </a:rPr>
              <a:t>person</a:t>
            </a:r>
            <a:r>
              <a:rPr lang="en-US" sz="2400" i="1" dirty="0"/>
              <a:t>, </a:t>
            </a:r>
            <a:endParaRPr lang="en-US" sz="2400" dirty="0"/>
          </a:p>
          <a:p>
            <a:pPr marL="685800" fontAlgn="base"/>
            <a:r>
              <a:rPr lang="en-US" sz="2400" i="1" dirty="0"/>
              <a:t>…with </a:t>
            </a:r>
            <a:r>
              <a:rPr lang="en-US" sz="2400" b="1" i="1" u="sng" dirty="0">
                <a:solidFill>
                  <a:srgbClr val="FF0000"/>
                </a:solidFill>
              </a:rPr>
              <a:t>this training</a:t>
            </a:r>
            <a:r>
              <a:rPr lang="en-US" sz="2400" i="1" dirty="0"/>
              <a:t>, </a:t>
            </a:r>
            <a:endParaRPr lang="en-US" sz="2400" dirty="0"/>
          </a:p>
          <a:p>
            <a:pPr marL="685800" fontAlgn="base"/>
            <a:r>
              <a:rPr lang="en-US" sz="2400" i="1" dirty="0"/>
              <a:t>…do this </a:t>
            </a:r>
            <a:r>
              <a:rPr lang="en-US" sz="2400" b="1" i="1" u="sng" dirty="0">
                <a:solidFill>
                  <a:srgbClr val="FF0000"/>
                </a:solidFill>
              </a:rPr>
              <a:t>task</a:t>
            </a:r>
            <a:r>
              <a:rPr lang="en-US" sz="2400" i="1" dirty="0"/>
              <a:t>, </a:t>
            </a:r>
            <a:endParaRPr lang="en-US" sz="2400" dirty="0"/>
          </a:p>
          <a:p>
            <a:pPr marL="685800" fontAlgn="base"/>
            <a:r>
              <a:rPr lang="en-US" sz="2400" i="1" dirty="0"/>
              <a:t>…using this </a:t>
            </a:r>
            <a:r>
              <a:rPr lang="en-US" sz="2400" b="1" i="1" u="sng" dirty="0">
                <a:solidFill>
                  <a:srgbClr val="FF0000"/>
                </a:solidFill>
              </a:rPr>
              <a:t>equipment</a:t>
            </a:r>
            <a:r>
              <a:rPr lang="en-US" sz="2400" i="1" dirty="0"/>
              <a:t>, </a:t>
            </a:r>
            <a:endParaRPr lang="en-US" sz="2400" dirty="0"/>
          </a:p>
          <a:p>
            <a:pPr marL="685800" fontAlgn="base"/>
            <a:r>
              <a:rPr lang="en-US" sz="2400" i="1" dirty="0"/>
              <a:t>…to </a:t>
            </a:r>
            <a:r>
              <a:rPr lang="en-US" sz="2400" b="1" i="1" u="sng" dirty="0">
                <a:solidFill>
                  <a:srgbClr val="FF0000"/>
                </a:solidFill>
              </a:rPr>
              <a:t>these standards</a:t>
            </a:r>
            <a:r>
              <a:rPr lang="en-US" sz="2400" i="1" dirty="0"/>
              <a:t>?</a:t>
            </a:r>
            <a:r>
              <a:rPr lang="en-US" sz="2400" dirty="0"/>
              <a:t> </a:t>
            </a:r>
          </a:p>
          <a:p>
            <a:pPr marL="914400" fontAlgn="base"/>
            <a:endParaRPr lang="en-US" sz="2400" dirty="0"/>
          </a:p>
          <a:p>
            <a:pPr marL="0" indent="0">
              <a:buFont typeface="Arial" panose="020B0604020202020204" pitchFamily="34" charset="0"/>
              <a:buNone/>
            </a:pPr>
            <a:r>
              <a:rPr lang="en-US" sz="2400" dirty="0"/>
              <a:t>Taking a more systems-based approach shifts the focus from the individual(s) doing the work to a group ownership of making the </a:t>
            </a:r>
            <a:r>
              <a:rPr lang="en-US" sz="2400" dirty="0" err="1"/>
              <a:t>organisation</a:t>
            </a:r>
            <a:r>
              <a:rPr lang="en-US" sz="2400" dirty="0"/>
              <a:t> safer. </a:t>
            </a:r>
          </a:p>
        </p:txBody>
      </p:sp>
    </p:spTree>
    <p:extLst>
      <p:ext uri="{BB962C8B-B14F-4D97-AF65-F5344CB8AC3E}">
        <p14:creationId xmlns:p14="http://schemas.microsoft.com/office/powerpoint/2010/main" val="12355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4" name="Group 3">
            <a:extLst>
              <a:ext uri="{FF2B5EF4-FFF2-40B4-BE49-F238E27FC236}">
                <a16:creationId xmlns:a16="http://schemas.microsoft.com/office/drawing/2014/main" id="{817059DC-C0F4-8F61-EEC5-A09ED791D957}"/>
              </a:ext>
            </a:extLst>
          </p:cNvPr>
          <p:cNvGrpSpPr/>
          <p:nvPr/>
        </p:nvGrpSpPr>
        <p:grpSpPr>
          <a:xfrm>
            <a:off x="735549" y="1712646"/>
            <a:ext cx="10720902" cy="5145354"/>
            <a:chOff x="814099" y="1122139"/>
            <a:chExt cx="10720902" cy="5145354"/>
          </a:xfrm>
        </p:grpSpPr>
        <p:pic>
          <p:nvPicPr>
            <p:cNvPr id="266" name="Google Shape;266;p20"/>
            <p:cNvPicPr preferRelativeResize="0"/>
            <p:nvPr/>
          </p:nvPicPr>
          <p:blipFill rotWithShape="1">
            <a:blip r:embed="rId3">
              <a:alphaModFix/>
            </a:blip>
            <a:srcRect/>
            <a:stretch/>
          </p:blipFill>
          <p:spPr>
            <a:xfrm>
              <a:off x="814099" y="1122141"/>
              <a:ext cx="2847057" cy="3760358"/>
            </a:xfrm>
            <a:prstGeom prst="rect">
              <a:avLst/>
            </a:prstGeom>
            <a:noFill/>
            <a:ln>
              <a:noFill/>
            </a:ln>
          </p:spPr>
        </p:pic>
        <p:sp>
          <p:nvSpPr>
            <p:cNvPr id="267" name="Google Shape;267;p20"/>
            <p:cNvSpPr txBox="1"/>
            <p:nvPr/>
          </p:nvSpPr>
          <p:spPr>
            <a:xfrm>
              <a:off x="888382" y="4882496"/>
              <a:ext cx="242436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000000"/>
                  </a:solidFill>
                  <a:latin typeface="Calibri"/>
                  <a:ea typeface="Calibri"/>
                  <a:cs typeface="Calibri"/>
                  <a:sym typeface="Calibri"/>
                </a:rPr>
                <a:t>What you should do…</a:t>
              </a:r>
              <a:endParaRPr dirty="0"/>
            </a:p>
          </p:txBody>
        </p:sp>
        <p:sp>
          <p:nvSpPr>
            <p:cNvPr id="268" name="Google Shape;268;p20"/>
            <p:cNvSpPr txBox="1"/>
            <p:nvPr/>
          </p:nvSpPr>
          <p:spPr>
            <a:xfrm>
              <a:off x="4435159" y="4882497"/>
              <a:ext cx="242436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000000"/>
                  </a:solidFill>
                  <a:latin typeface="Calibri"/>
                  <a:ea typeface="Calibri"/>
                  <a:cs typeface="Calibri"/>
                  <a:sym typeface="Calibri"/>
                </a:rPr>
                <a:t>What you normally do…</a:t>
              </a:r>
              <a:endParaRPr dirty="0"/>
            </a:p>
          </p:txBody>
        </p:sp>
        <p:sp>
          <p:nvSpPr>
            <p:cNvPr id="269" name="Google Shape;269;p20"/>
            <p:cNvSpPr txBox="1"/>
            <p:nvPr/>
          </p:nvSpPr>
          <p:spPr>
            <a:xfrm>
              <a:off x="8334271" y="4882498"/>
              <a:ext cx="2424361"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000000"/>
                  </a:solidFill>
                  <a:latin typeface="Calibri"/>
                  <a:ea typeface="Calibri"/>
                  <a:cs typeface="Calibri"/>
                  <a:sym typeface="Calibri"/>
                </a:rPr>
                <a:t>What you did on this occasion.</a:t>
              </a:r>
              <a:endParaRPr dirty="0"/>
            </a:p>
          </p:txBody>
        </p:sp>
        <p:pic>
          <p:nvPicPr>
            <p:cNvPr id="270" name="Google Shape;270;p20"/>
            <p:cNvPicPr preferRelativeResize="0"/>
            <p:nvPr/>
          </p:nvPicPr>
          <p:blipFill rotWithShape="1">
            <a:blip r:embed="rId4">
              <a:alphaModFix/>
            </a:blip>
            <a:srcRect l="17154" t="425" r="13218" b="8738"/>
            <a:stretch/>
          </p:blipFill>
          <p:spPr>
            <a:xfrm rot="5400000">
              <a:off x="3844956" y="1270828"/>
              <a:ext cx="3760357" cy="3462980"/>
            </a:xfrm>
            <a:prstGeom prst="rect">
              <a:avLst/>
            </a:prstGeom>
            <a:noFill/>
            <a:ln>
              <a:noFill/>
            </a:ln>
          </p:spPr>
        </p:pic>
        <p:pic>
          <p:nvPicPr>
            <p:cNvPr id="271" name="Google Shape;271;p20"/>
            <p:cNvPicPr preferRelativeResize="0"/>
            <p:nvPr/>
          </p:nvPicPr>
          <p:blipFill rotWithShape="1">
            <a:blip r:embed="rId5">
              <a:alphaModFix/>
            </a:blip>
            <a:srcRect l="33101" t="5107" b="6414"/>
            <a:stretch/>
          </p:blipFill>
          <p:spPr>
            <a:xfrm rot="5400000">
              <a:off x="7789841" y="1137338"/>
              <a:ext cx="3760357" cy="3729963"/>
            </a:xfrm>
            <a:prstGeom prst="rect">
              <a:avLst/>
            </a:prstGeom>
            <a:noFill/>
            <a:ln>
              <a:noFill/>
            </a:ln>
          </p:spPr>
        </p:pic>
      </p:grpSp>
      <p:sp>
        <p:nvSpPr>
          <p:cNvPr id="3" name="TextBox 2">
            <a:extLst>
              <a:ext uri="{FF2B5EF4-FFF2-40B4-BE49-F238E27FC236}">
                <a16:creationId xmlns:a16="http://schemas.microsoft.com/office/drawing/2014/main" id="{AD77DAFB-DC90-D192-4279-8C3E14A0CB21}"/>
              </a:ext>
            </a:extLst>
          </p:cNvPr>
          <p:cNvSpPr txBox="1"/>
          <p:nvPr/>
        </p:nvSpPr>
        <p:spPr>
          <a:xfrm>
            <a:off x="523240" y="194267"/>
            <a:ext cx="11409680" cy="1200329"/>
          </a:xfrm>
          <a:prstGeom prst="rect">
            <a:avLst/>
          </a:prstGeom>
          <a:noFill/>
        </p:spPr>
        <p:txBody>
          <a:bodyPr wrap="square">
            <a:spAutoFit/>
          </a:bodyPr>
          <a:lstStyle/>
          <a:p>
            <a:pPr algn="ctr"/>
            <a:r>
              <a:rPr lang="en-GB" sz="3600" dirty="0"/>
              <a:t>Understand the difference between what we think happens in the system &amp; what actually happens</a:t>
            </a:r>
          </a:p>
        </p:txBody>
      </p:sp>
    </p:spTree>
    <p:extLst>
      <p:ext uri="{BB962C8B-B14F-4D97-AF65-F5344CB8AC3E}">
        <p14:creationId xmlns:p14="http://schemas.microsoft.com/office/powerpoint/2010/main" val="3763270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dsight does not equal foresight. Knowledge of outcome biases our judgment about the processes that led up to that outcome.">
            <a:extLst>
              <a:ext uri="{FF2B5EF4-FFF2-40B4-BE49-F238E27FC236}">
                <a16:creationId xmlns:a16="http://schemas.microsoft.com/office/drawing/2014/main" id="{913CDBC2-BF36-4422-34FA-86535A2BC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442913"/>
            <a:ext cx="8096250" cy="597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FC3CFB-FFF4-7486-0540-2F0A474F8B7D}"/>
              </a:ext>
            </a:extLst>
          </p:cNvPr>
          <p:cNvSpPr/>
          <p:nvPr/>
        </p:nvSpPr>
        <p:spPr>
          <a:xfrm>
            <a:off x="7532016" y="543464"/>
            <a:ext cx="2767924" cy="493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7121FDF-9612-0AE3-8F75-D710BC9BE97E}"/>
              </a:ext>
            </a:extLst>
          </p:cNvPr>
          <p:cNvSpPr txBox="1"/>
          <p:nvPr/>
        </p:nvSpPr>
        <p:spPr>
          <a:xfrm>
            <a:off x="323850" y="442912"/>
            <a:ext cx="10234882" cy="1200329"/>
          </a:xfrm>
          <a:prstGeom prst="rect">
            <a:avLst/>
          </a:prstGeom>
          <a:noFill/>
        </p:spPr>
        <p:txBody>
          <a:bodyPr wrap="square" rtlCol="0">
            <a:spAutoFit/>
          </a:bodyPr>
          <a:lstStyle/>
          <a:p>
            <a:r>
              <a:rPr lang="en-GB" sz="3600" dirty="0"/>
              <a:t>Why did it make sense at the time for individuals to make the decisions they made…  </a:t>
            </a:r>
          </a:p>
        </p:txBody>
      </p:sp>
    </p:spTree>
    <p:extLst>
      <p:ext uri="{BB962C8B-B14F-4D97-AF65-F5344CB8AC3E}">
        <p14:creationId xmlns:p14="http://schemas.microsoft.com/office/powerpoint/2010/main" val="7100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quipmentprotection3.png">
            <a:extLst>
              <a:ext uri="{FF2B5EF4-FFF2-40B4-BE49-F238E27FC236}">
                <a16:creationId xmlns:a16="http://schemas.microsoft.com/office/drawing/2014/main" id="{0EFFD9FC-5552-524A-2B39-0929593E1B60}"/>
              </a:ext>
            </a:extLst>
          </p:cNvPr>
          <p:cNvPicPr>
            <a:picLocks/>
          </p:cNvPicPr>
          <p:nvPr/>
        </p:nvPicPr>
        <p:blipFill rotWithShape="1">
          <a:blip r:embed="rId2">
            <a:alphaModFix amt="5000"/>
          </a:blip>
          <a:srcRect t="14539" b="14538"/>
          <a:stretch/>
        </p:blipFill>
        <p:spPr>
          <a:xfrm>
            <a:off x="-1417255" y="111105"/>
            <a:ext cx="9669642" cy="6857990"/>
          </a:xfrm>
          <a:prstGeom prst="rect">
            <a:avLst/>
          </a:prstGeom>
        </p:spPr>
      </p:pic>
      <p:sp>
        <p:nvSpPr>
          <p:cNvPr id="13" name="TextBox 12">
            <a:extLst>
              <a:ext uri="{FF2B5EF4-FFF2-40B4-BE49-F238E27FC236}">
                <a16:creationId xmlns:a16="http://schemas.microsoft.com/office/drawing/2014/main" id="{01765618-89D5-2723-2D35-487BF1695F9E}"/>
              </a:ext>
            </a:extLst>
          </p:cNvPr>
          <p:cNvSpPr txBox="1"/>
          <p:nvPr/>
        </p:nvSpPr>
        <p:spPr>
          <a:xfrm>
            <a:off x="256771" y="1157997"/>
            <a:ext cx="5591086" cy="3203377"/>
          </a:xfrm>
          <a:prstGeom prst="rect">
            <a:avLst/>
          </a:prstGeom>
          <a:noFill/>
        </p:spPr>
        <p:txBody>
          <a:bodyPr wrap="square">
            <a:noAutofit/>
          </a:bodyPr>
          <a:lstStyle/>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How are we triangulating insight from our responses to patient safety incidents? </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Are we using recognised system-based methodologies for data collection and analysis?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Is external guidance/information used to inform patient safety responses and findings?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 we have collaborative arrangements with our ICB to facilitate cross-system learning responses? This includes processes for recognising when support may be required and raising this with ICB colleagues.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Are learning responses completed in a timely manner in line with expectations of those affected?</a:t>
            </a:r>
            <a:endParaRPr lang="en-GB" dirty="0">
              <a:solidFill>
                <a:srgbClr val="231F2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EA9C110-A3BF-3C47-A4AB-861506AFA26C}"/>
              </a:ext>
            </a:extLst>
          </p:cNvPr>
          <p:cNvSpPr txBox="1"/>
          <p:nvPr/>
        </p:nvSpPr>
        <p:spPr>
          <a:xfrm>
            <a:off x="6524566" y="1157997"/>
            <a:ext cx="5200073" cy="3698905"/>
          </a:xfrm>
          <a:prstGeom prst="rect">
            <a:avLst/>
          </a:prstGeom>
          <a:noFill/>
        </p:spPr>
        <p:txBody>
          <a:bodyPr wrap="square">
            <a:noAutofit/>
          </a:bodyPr>
          <a:lstStyle/>
          <a:p>
            <a:pPr marL="342900" lvl="0" indent="-342900">
              <a:lnSpc>
                <a:spcPct val="115000"/>
              </a:lnSpc>
              <a:spcAft>
                <a:spcPts val="250"/>
              </a:spcAft>
              <a:buClr>
                <a:srgbClr val="005EB8"/>
              </a:buClr>
              <a:buFont typeface="Wingdings" panose="05000000000000000000" pitchFamily="2" charset="2"/>
              <a:buChar char="Ø"/>
            </a:pPr>
            <a:r>
              <a:rPr lang="en-GB" dirty="0">
                <a:solidFill>
                  <a:srgbClr val="0070C0"/>
                </a:solidFill>
                <a:effectLst/>
                <a:ea typeface="Calibri" panose="020F0502020204030204" pitchFamily="34" charset="0"/>
                <a:cs typeface="Times New Roman" panose="02020603050405020304" pitchFamily="18" charset="0"/>
              </a:rPr>
              <a:t>Is the organisation’s leadership clear in communicating to teams that an individual learning response should not be conducted for every incident that results in moderate or more severe harm? And do leaders support teams where this policy is challenged?</a:t>
            </a:r>
          </a:p>
          <a:p>
            <a:pPr marL="342900" lvl="0" indent="-342900">
              <a:lnSpc>
                <a:spcPct val="115000"/>
              </a:lnSpc>
              <a:spcAft>
                <a:spcPts val="250"/>
              </a:spcAft>
              <a:buClr>
                <a:srgbClr val="005EB8"/>
              </a:buClr>
              <a:buFont typeface="Wingdings" panose="05000000000000000000" pitchFamily="2" charset="2"/>
              <a:buChar char="Ø"/>
            </a:pPr>
            <a:r>
              <a:rPr lang="en-GB" dirty="0">
                <a:solidFill>
                  <a:srgbClr val="0070C0"/>
                </a:solidFill>
                <a:effectLst/>
                <a:highlight>
                  <a:srgbClr val="FFFF00"/>
                </a:highlight>
                <a:ea typeface="Calibri" panose="020F0502020204030204" pitchFamily="34" charset="0"/>
                <a:cs typeface="Times New Roman" panose="02020603050405020304" pitchFamily="18" charset="0"/>
              </a:rPr>
              <a:t>Is there evidence that teams are attempting to conduct a learning response to every incident, and therefore resources are spread too thinly?</a:t>
            </a:r>
          </a:p>
          <a:p>
            <a:pPr marL="342900" lvl="0" indent="-342900">
              <a:lnSpc>
                <a:spcPct val="115000"/>
              </a:lnSpc>
              <a:spcAft>
                <a:spcPts val="250"/>
              </a:spcAft>
              <a:buClr>
                <a:srgbClr val="005EB8"/>
              </a:buClr>
              <a:buFont typeface="Wingdings" panose="05000000000000000000" pitchFamily="2" charset="2"/>
              <a:buChar char="Ø"/>
            </a:pPr>
            <a:r>
              <a:rPr lang="en-GB" dirty="0">
                <a:solidFill>
                  <a:srgbClr val="0070C0"/>
                </a:solidFill>
                <a:effectLst/>
                <a:ea typeface="Calibri" panose="020F0502020204030204" pitchFamily="34" charset="0"/>
                <a:cs typeface="Times New Roman" panose="02020603050405020304" pitchFamily="18" charset="0"/>
              </a:rPr>
              <a:t>Are there opportunities for teams to learn from when things do and do not go well?</a:t>
            </a:r>
          </a:p>
          <a:p>
            <a:pPr marL="342900" lvl="0" indent="-342900">
              <a:lnSpc>
                <a:spcPct val="115000"/>
              </a:lnSpc>
              <a:spcAft>
                <a:spcPts val="250"/>
              </a:spcAft>
              <a:buClr>
                <a:srgbClr val="005EB8"/>
              </a:buClr>
              <a:buFont typeface="Wingdings" panose="05000000000000000000" pitchFamily="2" charset="2"/>
              <a:buChar char="Ø"/>
            </a:pPr>
            <a:r>
              <a:rPr lang="en-GB" dirty="0">
                <a:solidFill>
                  <a:srgbClr val="0070C0"/>
                </a:solidFill>
                <a:effectLst/>
                <a:ea typeface="Calibri" panose="020F0502020204030204" pitchFamily="34" charset="0"/>
                <a:cs typeface="Times New Roman" panose="02020603050405020304" pitchFamily="18" charset="0"/>
              </a:rPr>
              <a:t>Is there evidence of filtering or censorship of findings or suggested improvements?</a:t>
            </a:r>
          </a:p>
          <a:p>
            <a:pPr marL="342900" lvl="0" indent="-342900">
              <a:lnSpc>
                <a:spcPct val="115000"/>
              </a:lnSpc>
              <a:spcAft>
                <a:spcPts val="250"/>
              </a:spcAft>
              <a:buClr>
                <a:srgbClr val="005EB8"/>
              </a:buClr>
              <a:buFont typeface="Wingdings" panose="05000000000000000000" pitchFamily="2" charset="2"/>
              <a:buChar char="Ø"/>
            </a:pPr>
            <a:r>
              <a:rPr lang="en-GB" dirty="0">
                <a:solidFill>
                  <a:srgbClr val="0070C0"/>
                </a:solidFill>
                <a:effectLst/>
                <a:ea typeface="Calibri" panose="020F0502020204030204" pitchFamily="34" charset="0"/>
                <a:cs typeface="Times New Roman" panose="02020603050405020304" pitchFamily="18" charset="0"/>
              </a:rPr>
              <a:t>Is learning and improvement work adequately balanced? (</a:t>
            </a:r>
            <a:r>
              <a:rPr lang="en-GB" dirty="0" err="1">
                <a:solidFill>
                  <a:srgbClr val="0070C0"/>
                </a:solidFill>
                <a:effectLst/>
                <a:ea typeface="Calibri" panose="020F0502020204030204" pitchFamily="34" charset="0"/>
                <a:cs typeface="Times New Roman" panose="02020603050405020304" pitchFamily="18" charset="0"/>
              </a:rPr>
              <a:t>ie</a:t>
            </a:r>
            <a:r>
              <a:rPr lang="en-GB" dirty="0">
                <a:solidFill>
                  <a:srgbClr val="0070C0"/>
                </a:solidFill>
                <a:effectLst/>
                <a:ea typeface="Calibri" panose="020F0502020204030204" pitchFamily="34" charset="0"/>
                <a:cs typeface="Times New Roman" panose="02020603050405020304" pitchFamily="18" charset="0"/>
              </a:rPr>
              <a:t> balance of horizon scanning, thematic work, and individual learning responses)</a:t>
            </a:r>
          </a:p>
        </p:txBody>
      </p:sp>
      <p:sp>
        <p:nvSpPr>
          <p:cNvPr id="17" name="TextBox 16">
            <a:extLst>
              <a:ext uri="{FF2B5EF4-FFF2-40B4-BE49-F238E27FC236}">
                <a16:creationId xmlns:a16="http://schemas.microsoft.com/office/drawing/2014/main" id="{1579DF78-0A45-FAAD-9D7E-98694675B53B}"/>
              </a:ext>
            </a:extLst>
          </p:cNvPr>
          <p:cNvSpPr txBox="1"/>
          <p:nvPr/>
        </p:nvSpPr>
        <p:spPr>
          <a:xfrm>
            <a:off x="3991449" y="372941"/>
            <a:ext cx="5066233" cy="523220"/>
          </a:xfrm>
          <a:prstGeom prst="rect">
            <a:avLst/>
          </a:prstGeom>
          <a:noFill/>
        </p:spPr>
        <p:txBody>
          <a:bodyPr wrap="square">
            <a:spAutoFit/>
          </a:bodyPr>
          <a:lstStyle/>
          <a:p>
            <a:r>
              <a:rPr lang="en-GB" sz="2800" b="1" dirty="0">
                <a:effectLst/>
                <a:latin typeface="Arial" panose="020B0604020202020204" pitchFamily="34" charset="0"/>
                <a:ea typeface="Calibri" panose="020F0502020204030204" pitchFamily="34" charset="0"/>
                <a:cs typeface="Times New Roman" panose="02020603050405020304" pitchFamily="18" charset="0"/>
              </a:rPr>
              <a:t>Proportionate responses</a:t>
            </a:r>
            <a:endParaRPr lang="en-GB" sz="2800" dirty="0"/>
          </a:p>
        </p:txBody>
      </p:sp>
      <p:sp>
        <p:nvSpPr>
          <p:cNvPr id="3" name="TextBox 2">
            <a:extLst>
              <a:ext uri="{FF2B5EF4-FFF2-40B4-BE49-F238E27FC236}">
                <a16:creationId xmlns:a16="http://schemas.microsoft.com/office/drawing/2014/main" id="{F607AD72-5ACD-24D3-D447-6399FC3EB795}"/>
              </a:ext>
            </a:extLst>
          </p:cNvPr>
          <p:cNvSpPr txBox="1"/>
          <p:nvPr/>
        </p:nvSpPr>
        <p:spPr>
          <a:xfrm>
            <a:off x="256771" y="6316008"/>
            <a:ext cx="6852920" cy="430887"/>
          </a:xfrm>
          <a:prstGeom prst="rect">
            <a:avLst/>
          </a:prstGeom>
          <a:noFill/>
        </p:spPr>
        <p:txBody>
          <a:bodyPr wrap="square">
            <a:spAutoFit/>
          </a:bodyPr>
          <a:lstStyle/>
          <a:p>
            <a:r>
              <a:rPr lang="en-GB" sz="1100" dirty="0"/>
              <a:t>https://www.england.nhs.uk/wp-content/uploads/2022/08/B1465-4.-Oversight-roles-and-responsibilities-specification-v1-FINAL.pdf</a:t>
            </a:r>
          </a:p>
        </p:txBody>
      </p:sp>
    </p:spTree>
    <p:extLst>
      <p:ext uri="{BB962C8B-B14F-4D97-AF65-F5344CB8AC3E}">
        <p14:creationId xmlns:p14="http://schemas.microsoft.com/office/powerpoint/2010/main" val="254146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1D96F5-E77D-CAAA-0B93-A52C3A20FF63}"/>
              </a:ext>
            </a:extLst>
          </p:cNvPr>
          <p:cNvSpPr txBox="1"/>
          <p:nvPr/>
        </p:nvSpPr>
        <p:spPr>
          <a:xfrm>
            <a:off x="1478279" y="365760"/>
            <a:ext cx="9235440" cy="1754326"/>
          </a:xfrm>
          <a:prstGeom prst="rect">
            <a:avLst/>
          </a:prstGeom>
          <a:noFill/>
        </p:spPr>
        <p:txBody>
          <a:bodyPr wrap="square" rtlCol="0">
            <a:spAutoFit/>
          </a:bodyPr>
          <a:lstStyle/>
          <a:p>
            <a:pPr algn="ctr"/>
            <a:r>
              <a:rPr lang="en-GB" sz="5400" dirty="0">
                <a:latin typeface="Bahnschrift SemiBold Condensed" panose="020B0502040204020203" pitchFamily="34" charset="0"/>
              </a:rPr>
              <a:t>INVESTMENT IN TRAINING AND COMPETENCY</a:t>
            </a:r>
          </a:p>
        </p:txBody>
      </p:sp>
      <p:pic>
        <p:nvPicPr>
          <p:cNvPr id="6" name="Picture 5">
            <a:extLst>
              <a:ext uri="{FF2B5EF4-FFF2-40B4-BE49-F238E27FC236}">
                <a16:creationId xmlns:a16="http://schemas.microsoft.com/office/drawing/2014/main" id="{40463CB1-7089-8E58-808F-0A851F7DF0C5}"/>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2171497" y="1978538"/>
            <a:ext cx="7849003" cy="4750044"/>
          </a:xfrm>
          <a:prstGeom prst="rect">
            <a:avLst/>
          </a:prstGeom>
        </p:spPr>
      </p:pic>
    </p:spTree>
    <p:extLst>
      <p:ext uri="{BB962C8B-B14F-4D97-AF65-F5344CB8AC3E}">
        <p14:creationId xmlns:p14="http://schemas.microsoft.com/office/powerpoint/2010/main" val="93078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843F08-8DC3-4982-9553-1D253983AA8C}"/>
              </a:ext>
            </a:extLst>
          </p:cNvPr>
          <p:cNvSpPr txBox="1"/>
          <p:nvPr/>
        </p:nvSpPr>
        <p:spPr>
          <a:xfrm>
            <a:off x="5106098" y="480971"/>
            <a:ext cx="6224335" cy="5431536"/>
          </a:xfrm>
          <a:prstGeom prst="rect">
            <a:avLst/>
          </a:prstGeom>
        </p:spPr>
        <p:txBody>
          <a:bodyPr vert="horz" lIns="91440" tIns="45720" rIns="91440" bIns="45720" rtlCol="0" anchor="ctr">
            <a:normAutofit fontScale="92500"/>
          </a:bodyPr>
          <a:lstStyle/>
          <a:p>
            <a:pPr>
              <a:lnSpc>
                <a:spcPct val="90000"/>
              </a:lnSpc>
              <a:spcAft>
                <a:spcPts val="600"/>
              </a:spcAft>
            </a:pPr>
            <a:r>
              <a:rPr lang="en-US" sz="3600" b="1" dirty="0">
                <a:latin typeface="Bahnschrift SemiBold Condensed" panose="020B0502040204020203" pitchFamily="34" charset="0"/>
              </a:rPr>
              <a:t>Extracts from the framework …</a:t>
            </a:r>
          </a:p>
          <a:p>
            <a:pPr>
              <a:lnSpc>
                <a:spcPct val="90000"/>
              </a:lnSpc>
              <a:spcAft>
                <a:spcPts val="600"/>
              </a:spcAft>
            </a:pPr>
            <a:endParaRPr lang="en-US" sz="2200" b="1" dirty="0"/>
          </a:p>
          <a:p>
            <a:pPr>
              <a:lnSpc>
                <a:spcPct val="90000"/>
              </a:lnSpc>
              <a:spcAft>
                <a:spcPts val="600"/>
              </a:spcAft>
            </a:pPr>
            <a:r>
              <a:rPr lang="en-US" sz="2200" b="1" dirty="0"/>
              <a:t>Learning responses are</a:t>
            </a:r>
          </a:p>
          <a:p>
            <a:pPr>
              <a:lnSpc>
                <a:spcPct val="90000"/>
              </a:lnSpc>
              <a:spcAft>
                <a:spcPts val="600"/>
              </a:spcAft>
            </a:pPr>
            <a:endParaRPr lang="en-US" sz="2200" dirty="0"/>
          </a:p>
          <a:p>
            <a:pPr marL="342900" indent="-228600">
              <a:lnSpc>
                <a:spcPct val="90000"/>
              </a:lnSpc>
              <a:spcAft>
                <a:spcPts val="600"/>
              </a:spcAft>
              <a:buFont typeface="Arial" panose="020B0604020202020204" pitchFamily="34" charset="0"/>
              <a:buChar char="•"/>
            </a:pPr>
            <a:r>
              <a:rPr lang="en-US" sz="2200" dirty="0"/>
              <a:t>Not conducted by people involved in the incident or managing the staff involved</a:t>
            </a:r>
          </a:p>
          <a:p>
            <a:pPr marL="285750" indent="-228600">
              <a:lnSpc>
                <a:spcPct val="90000"/>
              </a:lnSpc>
              <a:spcAft>
                <a:spcPts val="600"/>
              </a:spcAft>
              <a:buFont typeface="Arial" panose="020B0604020202020204" pitchFamily="34" charset="0"/>
              <a:buChar char="•"/>
            </a:pPr>
            <a:r>
              <a:rPr lang="en-US" sz="2200" dirty="0"/>
              <a:t>Teams consist of more than 1 person to allow multiple perspectives</a:t>
            </a:r>
          </a:p>
          <a:p>
            <a:pPr marL="285750" indent="-228600">
              <a:lnSpc>
                <a:spcPct val="90000"/>
              </a:lnSpc>
              <a:spcAft>
                <a:spcPts val="600"/>
              </a:spcAft>
              <a:buFont typeface="Arial" panose="020B0604020202020204" pitchFamily="34" charset="0"/>
              <a:buChar char="•"/>
            </a:pPr>
            <a:r>
              <a:rPr lang="en-US" sz="2200" dirty="0"/>
              <a:t>Led or chaired by those with at least 2 days formal training and skills development in the ‘systems approach’</a:t>
            </a:r>
          </a:p>
          <a:p>
            <a:pPr marL="285750" indent="-228600">
              <a:lnSpc>
                <a:spcPct val="90000"/>
              </a:lnSpc>
              <a:spcAft>
                <a:spcPts val="600"/>
              </a:spcAft>
              <a:buFont typeface="Arial" panose="020B0604020202020204" pitchFamily="34" charset="0"/>
              <a:buChar char="•"/>
            </a:pPr>
            <a:r>
              <a:rPr lang="en-GB" sz="2400" dirty="0"/>
              <a:t>appropriate level of seniority and influence within an organisation – this may depend on the nature and complexity of the incident and response required, but it is recommended that learning responses are led by staff at Band 8a and above</a:t>
            </a:r>
            <a:endParaRPr lang="en-US" sz="2200" dirty="0"/>
          </a:p>
          <a:p>
            <a:pPr marL="285750" indent="-228600">
              <a:lnSpc>
                <a:spcPct val="90000"/>
              </a:lnSpc>
              <a:spcAft>
                <a:spcPts val="600"/>
              </a:spcAft>
              <a:buFont typeface="Arial" panose="020B0604020202020204" pitchFamily="34" charset="0"/>
              <a:buChar char="•"/>
            </a:pPr>
            <a:endParaRPr lang="en-US" sz="2200" dirty="0"/>
          </a:p>
        </p:txBody>
      </p:sp>
      <p:pic>
        <p:nvPicPr>
          <p:cNvPr id="2" name="Picture 2" descr="Brown Simple Church Newsletter">
            <a:extLst>
              <a:ext uri="{FF2B5EF4-FFF2-40B4-BE49-F238E27FC236}">
                <a16:creationId xmlns:a16="http://schemas.microsoft.com/office/drawing/2014/main" id="{E64D298F-5E8C-6410-27E3-A94762664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8" y="990600"/>
            <a:ext cx="4209710"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9C43E7-7BDB-AE43-DB56-5AD88DEEDA9E}"/>
              </a:ext>
            </a:extLst>
          </p:cNvPr>
          <p:cNvSpPr txBox="1"/>
          <p:nvPr/>
        </p:nvSpPr>
        <p:spPr>
          <a:xfrm>
            <a:off x="4470400" y="6504644"/>
            <a:ext cx="8717280" cy="261610"/>
          </a:xfrm>
          <a:prstGeom prst="rect">
            <a:avLst/>
          </a:prstGeom>
          <a:noFill/>
        </p:spPr>
        <p:txBody>
          <a:bodyPr wrap="square">
            <a:spAutoFit/>
          </a:bodyPr>
          <a:lstStyle/>
          <a:p>
            <a:r>
              <a:rPr lang="en-GB" sz="1100" dirty="0"/>
              <a:t>https://www.england.nhs.uk/wp-content/uploads/2022/08/B1465-5.-Patient-Safety-Incident-Response-standards-v1-FINAL.pdf</a:t>
            </a:r>
          </a:p>
        </p:txBody>
      </p:sp>
    </p:spTree>
    <p:extLst>
      <p:ext uri="{BB962C8B-B14F-4D97-AF65-F5344CB8AC3E}">
        <p14:creationId xmlns:p14="http://schemas.microsoft.com/office/powerpoint/2010/main" val="14300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843F08-8DC3-4982-9553-1D253983AA8C}"/>
              </a:ext>
            </a:extLst>
          </p:cNvPr>
          <p:cNvSpPr txBox="1"/>
          <p:nvPr/>
        </p:nvSpPr>
        <p:spPr>
          <a:xfrm>
            <a:off x="5055298" y="826411"/>
            <a:ext cx="6224335" cy="5431536"/>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200" dirty="0"/>
              <a:t>PSII Training is delivered by those with: </a:t>
            </a:r>
          </a:p>
          <a:p>
            <a:pPr marL="742950" lvl="1" indent="-228600">
              <a:lnSpc>
                <a:spcPct val="90000"/>
              </a:lnSpc>
              <a:spcAft>
                <a:spcPts val="600"/>
              </a:spcAft>
              <a:buFont typeface="Arial" panose="020B0604020202020204" pitchFamily="34" charset="0"/>
              <a:buChar char="•"/>
            </a:pPr>
            <a:r>
              <a:rPr lang="en-US" sz="2200" dirty="0"/>
              <a:t>30+ days training</a:t>
            </a:r>
          </a:p>
          <a:p>
            <a:pPr marL="742950" lvl="1" indent="-228600">
              <a:lnSpc>
                <a:spcPct val="90000"/>
              </a:lnSpc>
              <a:spcAft>
                <a:spcPts val="600"/>
              </a:spcAft>
              <a:buFont typeface="Arial" panose="020B0604020202020204" pitchFamily="34" charset="0"/>
              <a:buChar char="•"/>
            </a:pPr>
            <a:r>
              <a:rPr lang="en-US" sz="2200" dirty="0"/>
              <a:t>current in investigation best practice</a:t>
            </a:r>
          </a:p>
          <a:p>
            <a:pPr marL="285750" indent="-228600">
              <a:lnSpc>
                <a:spcPct val="90000"/>
              </a:lnSpc>
              <a:spcAft>
                <a:spcPts val="600"/>
              </a:spcAft>
              <a:buFont typeface="Arial" panose="020B0604020202020204" pitchFamily="34" charset="0"/>
              <a:buChar char="•"/>
            </a:pPr>
            <a:r>
              <a:rPr lang="en-US" sz="2200" dirty="0"/>
              <a:t>Learning response leads attend update training and networking events annually</a:t>
            </a:r>
          </a:p>
          <a:p>
            <a:pPr marL="285750" indent="-228600">
              <a:lnSpc>
                <a:spcPct val="90000"/>
              </a:lnSpc>
              <a:spcAft>
                <a:spcPts val="600"/>
              </a:spcAft>
              <a:buFont typeface="Arial" panose="020B0604020202020204" pitchFamily="34" charset="0"/>
              <a:buChar char="•"/>
            </a:pPr>
            <a:r>
              <a:rPr lang="en-US" sz="2200" dirty="0"/>
              <a:t>Have dedicated time to conduct PSIIs ( their role is back-filled) </a:t>
            </a:r>
          </a:p>
          <a:p>
            <a:pPr marL="285750" indent="-228600">
              <a:lnSpc>
                <a:spcPct val="90000"/>
              </a:lnSpc>
              <a:spcAft>
                <a:spcPts val="600"/>
              </a:spcAft>
              <a:buFont typeface="Arial" panose="020B0604020202020204" pitchFamily="34" charset="0"/>
              <a:buChar char="•"/>
            </a:pPr>
            <a:r>
              <a:rPr lang="en-US" sz="2200" dirty="0"/>
              <a:t>Clinical SMEs have relevant knowledge and skills and are involved throughout the PSII</a:t>
            </a:r>
          </a:p>
          <a:p>
            <a:pPr marL="285750" indent="-228600">
              <a:lnSpc>
                <a:spcPct val="90000"/>
              </a:lnSpc>
              <a:spcAft>
                <a:spcPts val="600"/>
              </a:spcAft>
              <a:buFont typeface="Arial" panose="020B0604020202020204" pitchFamily="34" charset="0"/>
              <a:buChar char="•"/>
            </a:pPr>
            <a:r>
              <a:rPr lang="en-GB" sz="2200" dirty="0"/>
              <a:t>Learning response leads have completed level 1 (essentials of patient safety) and level 2 (access to practice) of the patient safety syllabus.</a:t>
            </a:r>
            <a:endParaRPr lang="en-US" sz="2200" dirty="0"/>
          </a:p>
          <a:p>
            <a:pPr marL="285750" indent="-228600">
              <a:lnSpc>
                <a:spcPct val="90000"/>
              </a:lnSpc>
              <a:spcAft>
                <a:spcPts val="600"/>
              </a:spcAft>
              <a:buFont typeface="Arial" panose="020B0604020202020204" pitchFamily="34" charset="0"/>
              <a:buChar char="•"/>
            </a:pPr>
            <a:endParaRPr lang="en-US" sz="2200" dirty="0"/>
          </a:p>
        </p:txBody>
      </p:sp>
      <p:pic>
        <p:nvPicPr>
          <p:cNvPr id="3074" name="Picture 2" descr="Brown Simple Church Newsletter">
            <a:extLst>
              <a:ext uri="{FF2B5EF4-FFF2-40B4-BE49-F238E27FC236}">
                <a16:creationId xmlns:a16="http://schemas.microsoft.com/office/drawing/2014/main" id="{7966E8CA-C909-96A8-1078-92207E53C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8" y="990600"/>
            <a:ext cx="420971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tomer Audience Engagement People Connected Arrows stock illustration">
            <a:extLst>
              <a:ext uri="{FF2B5EF4-FFF2-40B4-BE49-F238E27FC236}">
                <a16:creationId xmlns:a16="http://schemas.microsoft.com/office/drawing/2014/main" id="{95D26ACA-F750-EDA2-287B-45379DAF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 y="627062"/>
            <a:ext cx="5257800" cy="5257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5199DE-9979-30A6-0018-BA693A23E864}"/>
              </a:ext>
            </a:extLst>
          </p:cNvPr>
          <p:cNvSpPr txBox="1"/>
          <p:nvPr/>
        </p:nvSpPr>
        <p:spPr>
          <a:xfrm>
            <a:off x="5842000" y="716805"/>
            <a:ext cx="5770880" cy="5078313"/>
          </a:xfrm>
          <a:prstGeom prst="rect">
            <a:avLst/>
          </a:prstGeom>
          <a:noFill/>
        </p:spPr>
        <p:txBody>
          <a:bodyPr wrap="square">
            <a:spAutoFit/>
          </a:bodyPr>
          <a:lstStyle/>
          <a:p>
            <a:r>
              <a:rPr lang="en-GB" sz="2400" b="1" dirty="0"/>
              <a:t>Engagement and involvement training</a:t>
            </a:r>
          </a:p>
          <a:p>
            <a:endParaRPr lang="en-GB" sz="2000" dirty="0"/>
          </a:p>
          <a:p>
            <a:pPr marL="285750" indent="-285750">
              <a:buFont typeface="Arial" panose="020B0604020202020204" pitchFamily="34" charset="0"/>
              <a:buChar char="•"/>
            </a:pPr>
            <a:r>
              <a:rPr lang="en-GB" sz="2000" dirty="0"/>
              <a:t>Engagement and involvement with those affected is led by those with at least six hours of training in </a:t>
            </a:r>
            <a:r>
              <a:rPr lang="en-GB" sz="2000" i="1" dirty="0"/>
              <a:t>involving those affected by patient safety incidents in the learning process</a:t>
            </a:r>
            <a:r>
              <a:rPr lang="en-GB" sz="2000" dirty="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Engagement leads have completed level 1 (essentials of patient safety) and level 2 (access to practice) of the patient safety syllabus.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Engagement leads undertake continuous professional development in engagement and communication skills and knowledge, and network with other leads at least annually to build and maintain their expertise.</a:t>
            </a:r>
          </a:p>
        </p:txBody>
      </p:sp>
    </p:spTree>
    <p:extLst>
      <p:ext uri="{BB962C8B-B14F-4D97-AF65-F5344CB8AC3E}">
        <p14:creationId xmlns:p14="http://schemas.microsoft.com/office/powerpoint/2010/main" val="9667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A2CF148-8216-5FDE-614E-D5A90C836338}"/>
              </a:ext>
            </a:extLst>
          </p:cNvPr>
          <p:cNvSpPr>
            <a:spLocks noGrp="1"/>
          </p:cNvSpPr>
          <p:nvPr>
            <p:ph idx="1"/>
          </p:nvPr>
        </p:nvSpPr>
        <p:spPr>
          <a:xfrm>
            <a:off x="575096" y="2228088"/>
            <a:ext cx="2676104" cy="1572768"/>
          </a:xfrm>
        </p:spPr>
        <p:txBody>
          <a:bodyPr vert="horz" lIns="91440" tIns="45720" rIns="91440" bIns="45720" rtlCol="0">
            <a:normAutofit/>
          </a:bodyPr>
          <a:lstStyle/>
          <a:p>
            <a:pPr marL="0" indent="0">
              <a:buNone/>
            </a:pPr>
            <a:r>
              <a:rPr lang="en-US" dirty="0"/>
              <a:t>Who or what caused this accident…</a:t>
            </a:r>
          </a:p>
        </p:txBody>
      </p:sp>
      <p:pic>
        <p:nvPicPr>
          <p:cNvPr id="8" name="Picture 7">
            <a:extLst>
              <a:ext uri="{FF2B5EF4-FFF2-40B4-BE49-F238E27FC236}">
                <a16:creationId xmlns:a16="http://schemas.microsoft.com/office/drawing/2014/main" id="{3FE25B9A-0582-8D31-56AE-2592B99FDA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90" r="3407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equipmentprotection3.png">
            <a:extLst>
              <a:ext uri="{FF2B5EF4-FFF2-40B4-BE49-F238E27FC236}">
                <a16:creationId xmlns:a16="http://schemas.microsoft.com/office/drawing/2014/main" id="{737F1EEF-AEEB-F1A3-D3DC-4EFD9AFBFEA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532380" y="1499362"/>
            <a:ext cx="3025140" cy="3030220"/>
          </a:xfrm>
          <a:prstGeom prst="rect">
            <a:avLst/>
          </a:prstGeom>
          <a:ln w="25400">
            <a:round/>
          </a:ln>
        </p:spPr>
      </p:pic>
    </p:spTree>
    <p:extLst>
      <p:ext uri="{BB962C8B-B14F-4D97-AF65-F5344CB8AC3E}">
        <p14:creationId xmlns:p14="http://schemas.microsoft.com/office/powerpoint/2010/main" val="370543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D7E4B-A3CA-89EE-2A28-D84BC8E7C056}"/>
              </a:ext>
            </a:extLst>
          </p:cNvPr>
          <p:cNvPicPr>
            <a:picLocks noChangeAspect="1"/>
          </p:cNvPicPr>
          <p:nvPr/>
        </p:nvPicPr>
        <p:blipFill rotWithShape="1">
          <a:blip r:embed="rId2"/>
          <a:srcRect r="3826"/>
          <a:stretch/>
        </p:blipFill>
        <p:spPr>
          <a:xfrm>
            <a:off x="474832" y="1247557"/>
            <a:ext cx="4234328" cy="4130244"/>
          </a:xfrm>
          <a:prstGeom prst="rect">
            <a:avLst/>
          </a:prstGeom>
        </p:spPr>
      </p:pic>
      <p:sp>
        <p:nvSpPr>
          <p:cNvPr id="6" name="TextBox 5">
            <a:extLst>
              <a:ext uri="{FF2B5EF4-FFF2-40B4-BE49-F238E27FC236}">
                <a16:creationId xmlns:a16="http://schemas.microsoft.com/office/drawing/2014/main" id="{604D4CA2-D183-5A5A-82EA-CBDEEEF2D000}"/>
              </a:ext>
            </a:extLst>
          </p:cNvPr>
          <p:cNvSpPr txBox="1"/>
          <p:nvPr/>
        </p:nvSpPr>
        <p:spPr>
          <a:xfrm>
            <a:off x="4998720" y="474345"/>
            <a:ext cx="6949440" cy="5909310"/>
          </a:xfrm>
          <a:prstGeom prst="rect">
            <a:avLst/>
          </a:prstGeom>
          <a:noFill/>
        </p:spPr>
        <p:txBody>
          <a:bodyPr wrap="square">
            <a:spAutoFit/>
          </a:bodyPr>
          <a:lstStyle/>
          <a:p>
            <a:pPr lvl="0"/>
            <a:r>
              <a:rPr lang="en-US" sz="2000" dirty="0"/>
              <a:t>All patient safety incident response oversight is led/conducted by those with at least two days’ formal training and skills development in learning from patient safety incidents </a:t>
            </a:r>
            <a:r>
              <a:rPr lang="en-US" sz="2000" b="1" dirty="0"/>
              <a:t>and</a:t>
            </a:r>
            <a:r>
              <a:rPr lang="en-US" sz="2000" dirty="0"/>
              <a:t> one day training in oversight of learning from patient safety incidents. </a:t>
            </a:r>
          </a:p>
          <a:p>
            <a:pPr lvl="0"/>
            <a:endParaRPr lang="en-US" sz="2000" dirty="0"/>
          </a:p>
          <a:p>
            <a:r>
              <a:rPr lang="en-US" sz="2000" dirty="0"/>
              <a:t>Those in an oversight role within an integrated care system (ICS) have completed level 1 (essentials of patient safety) and level 2 (access to practice) of the patient safety syllabus.</a:t>
            </a:r>
          </a:p>
          <a:p>
            <a:endParaRPr lang="en-US" sz="2000" dirty="0"/>
          </a:p>
          <a:p>
            <a:r>
              <a:rPr lang="en-US" sz="2000" dirty="0"/>
              <a:t>Those with an oversight role on a provider board or leadership team (</a:t>
            </a:r>
            <a:r>
              <a:rPr lang="en-US" sz="2000" dirty="0" err="1"/>
              <a:t>eg</a:t>
            </a:r>
            <a:r>
              <a:rPr lang="en-US" sz="2000" dirty="0"/>
              <a:t> an executive lead) have completed level 1 (essentials of patient safety) and level 1 (essentials of patient safety for boards and senior leadership teams) of the patient safety syllabus.</a:t>
            </a:r>
          </a:p>
          <a:p>
            <a:endParaRPr lang="en-US" sz="2000" dirty="0"/>
          </a:p>
          <a:p>
            <a:r>
              <a:rPr lang="en-US" sz="2000" dirty="0"/>
              <a:t>All individuals in oversight roles in relation to PSIRF undertake continuous professional development in incident response skills and knowledge, and network with peers at least annually to build and maintain their expertise.</a:t>
            </a:r>
          </a:p>
          <a:p>
            <a:pPr lvl="0"/>
            <a:endParaRPr lang="en-US" dirty="0"/>
          </a:p>
        </p:txBody>
      </p:sp>
      <p:sp>
        <p:nvSpPr>
          <p:cNvPr id="7" name="TextBox 6">
            <a:extLst>
              <a:ext uri="{FF2B5EF4-FFF2-40B4-BE49-F238E27FC236}">
                <a16:creationId xmlns:a16="http://schemas.microsoft.com/office/drawing/2014/main" id="{8D7832A6-A19D-83BD-9D40-9D89627CE2C5}"/>
              </a:ext>
            </a:extLst>
          </p:cNvPr>
          <p:cNvSpPr txBox="1"/>
          <p:nvPr/>
        </p:nvSpPr>
        <p:spPr>
          <a:xfrm>
            <a:off x="1412240" y="416560"/>
            <a:ext cx="2448560" cy="830997"/>
          </a:xfrm>
          <a:prstGeom prst="rect">
            <a:avLst/>
          </a:prstGeom>
          <a:noFill/>
        </p:spPr>
        <p:txBody>
          <a:bodyPr wrap="square" rtlCol="0">
            <a:spAutoFit/>
          </a:bodyPr>
          <a:lstStyle/>
          <a:p>
            <a:r>
              <a:rPr lang="en-GB" sz="4800" dirty="0">
                <a:latin typeface="Bahnschrift Condensed" panose="020B0502040204020203" pitchFamily="34" charset="0"/>
              </a:rPr>
              <a:t>OVERSIGHT</a:t>
            </a:r>
          </a:p>
        </p:txBody>
      </p:sp>
    </p:spTree>
    <p:extLst>
      <p:ext uri="{BB962C8B-B14F-4D97-AF65-F5344CB8AC3E}">
        <p14:creationId xmlns:p14="http://schemas.microsoft.com/office/powerpoint/2010/main" val="105285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quipmentprotection3.png">
            <a:extLst>
              <a:ext uri="{FF2B5EF4-FFF2-40B4-BE49-F238E27FC236}">
                <a16:creationId xmlns:a16="http://schemas.microsoft.com/office/drawing/2014/main" id="{C2B4BE89-59A9-4602-33AD-2AE81B52197D}"/>
              </a:ext>
            </a:extLst>
          </p:cNvPr>
          <p:cNvPicPr>
            <a:picLocks/>
          </p:cNvPicPr>
          <p:nvPr/>
        </p:nvPicPr>
        <p:blipFill rotWithShape="1">
          <a:blip r:embed="rId2">
            <a:alphaModFix amt="5000"/>
          </a:blip>
          <a:srcRect t="14539" b="14538"/>
          <a:stretch/>
        </p:blipFill>
        <p:spPr>
          <a:xfrm>
            <a:off x="3902091" y="392459"/>
            <a:ext cx="9669642" cy="6857990"/>
          </a:xfrm>
          <a:prstGeom prst="rect">
            <a:avLst/>
          </a:prstGeom>
        </p:spPr>
      </p:pic>
      <p:sp>
        <p:nvSpPr>
          <p:cNvPr id="12" name="TextBox 11">
            <a:extLst>
              <a:ext uri="{FF2B5EF4-FFF2-40B4-BE49-F238E27FC236}">
                <a16:creationId xmlns:a16="http://schemas.microsoft.com/office/drawing/2014/main" id="{18F28749-F654-714E-23EC-7E5E66DB9CA6}"/>
              </a:ext>
            </a:extLst>
          </p:cNvPr>
          <p:cNvSpPr txBox="1"/>
          <p:nvPr/>
        </p:nvSpPr>
        <p:spPr>
          <a:xfrm>
            <a:off x="437737" y="1062048"/>
            <a:ext cx="5736365" cy="5360955"/>
          </a:xfrm>
          <a:prstGeom prst="rect">
            <a:avLst/>
          </a:prstGeom>
          <a:noFill/>
        </p:spPr>
        <p:txBody>
          <a:bodyPr wrap="square">
            <a:spAutoFit/>
          </a:bodyPr>
          <a:lstStyle/>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Are we employing and continuously developing expertise in patient safety science for key roles?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Are our learning responses adequately resourced (including funding, time, equipment, and training)?</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Are training and competence requirements met for learning response leads?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Do we have the competence within our teams to feel we can confidently have conversations with patients and families about patient safety incidents? </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Does our ICB have its own continuous development plans in patient safety science training and competence to enable it to participate effectively?</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Are our teams confident in having conversations with patients and families affected by an incident but where an individual learning response will not be completed in response?</a:t>
            </a:r>
            <a:endParaRPr lang="en-GB" dirty="0">
              <a:solidFill>
                <a:srgbClr val="231F2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2AB1951-C92B-DBDF-3B4D-3CC9EC6CB9CD}"/>
              </a:ext>
            </a:extLst>
          </p:cNvPr>
          <p:cNvSpPr txBox="1"/>
          <p:nvPr/>
        </p:nvSpPr>
        <p:spPr>
          <a:xfrm>
            <a:off x="6394877" y="1062048"/>
            <a:ext cx="5368895" cy="4255011"/>
          </a:xfrm>
          <a:prstGeom prst="rect">
            <a:avLst/>
          </a:prstGeom>
          <a:noFill/>
        </p:spPr>
        <p:txBody>
          <a:bodyPr wrap="square">
            <a:noAutofit/>
          </a:bodyPr>
          <a:lstStyle/>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highlight>
                  <a:srgbClr val="FFFF00"/>
                </a:highlight>
                <a:ea typeface="Calibri" panose="020F0502020204030204" pitchFamily="34" charset="0"/>
                <a:cs typeface="Times New Roman" panose="02020603050405020304" pitchFamily="18" charset="0"/>
              </a:rPr>
              <a:t>Are oversight training and competence requirements met within the ICS?</a:t>
            </a:r>
          </a:p>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Can the organisation describe its capacity to effectively deliver its patient safety incident response plan?</a:t>
            </a:r>
          </a:p>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Is staff time protected or dedicated full-time roles in place for patient safety incident response?</a:t>
            </a:r>
          </a:p>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Do the organisational stakeholders (</a:t>
            </a:r>
            <a:r>
              <a:rPr lang="en-GB" dirty="0" err="1">
                <a:solidFill>
                  <a:srgbClr val="0070C0"/>
                </a:solidFill>
                <a:effectLst/>
                <a:ea typeface="Calibri" panose="020F0502020204030204" pitchFamily="34" charset="0"/>
                <a:cs typeface="Times New Roman" panose="02020603050405020304" pitchFamily="18" charset="0"/>
              </a:rPr>
              <a:t>eg</a:t>
            </a:r>
            <a:r>
              <a:rPr lang="en-GB" dirty="0">
                <a:solidFill>
                  <a:srgbClr val="0070C0"/>
                </a:solidFill>
                <a:effectLst/>
                <a:ea typeface="Calibri" panose="020F0502020204030204" pitchFamily="34" charset="0"/>
                <a:cs typeface="Times New Roman" panose="02020603050405020304" pitchFamily="18" charset="0"/>
              </a:rPr>
              <a:t> patient safety partners, clinical teams, support staff) have continuous professional development opportunities to enable them to participate effectively?</a:t>
            </a:r>
          </a:p>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Can the organisation describe where the capacity is to implement improvement based on patient safety incident response?</a:t>
            </a:r>
          </a:p>
          <a:p>
            <a:pPr marL="285750" indent="-285750">
              <a:buFont typeface="Wingdings" panose="05000000000000000000" pitchFamily="2" charset="2"/>
              <a:buChar char="ü"/>
            </a:pPr>
            <a:r>
              <a:rPr lang="en-GB" dirty="0">
                <a:solidFill>
                  <a:srgbClr val="0070C0"/>
                </a:solidFill>
                <a:effectLst/>
                <a:highlight>
                  <a:srgbClr val="FFFF00"/>
                </a:highlight>
                <a:ea typeface="Calibri" panose="020F0502020204030204" pitchFamily="34" charset="0"/>
                <a:cs typeface="Times New Roman" panose="02020603050405020304" pitchFamily="18" charset="0"/>
              </a:rPr>
              <a:t>Is access to expertise and support provided?</a:t>
            </a:r>
            <a:endParaRPr lang="en-GB" dirty="0">
              <a:solidFill>
                <a:srgbClr val="0070C0"/>
              </a:solidFill>
              <a:highlight>
                <a:srgbClr val="FFFF00"/>
              </a:highlight>
            </a:endParaRPr>
          </a:p>
        </p:txBody>
      </p:sp>
      <p:sp>
        <p:nvSpPr>
          <p:cNvPr id="16" name="TextBox 15">
            <a:extLst>
              <a:ext uri="{FF2B5EF4-FFF2-40B4-BE49-F238E27FC236}">
                <a16:creationId xmlns:a16="http://schemas.microsoft.com/office/drawing/2014/main" id="{9EC71E0B-F6AB-0E23-2090-F871721DB395}"/>
              </a:ext>
            </a:extLst>
          </p:cNvPr>
          <p:cNvSpPr txBox="1"/>
          <p:nvPr/>
        </p:nvSpPr>
        <p:spPr>
          <a:xfrm>
            <a:off x="3451817" y="392459"/>
            <a:ext cx="5886120" cy="523220"/>
          </a:xfrm>
          <a:prstGeom prst="rect">
            <a:avLst/>
          </a:prstGeom>
          <a:noFill/>
        </p:spPr>
        <p:txBody>
          <a:bodyPr wrap="square">
            <a:spAutoFit/>
          </a:bodyPr>
          <a:lstStyle/>
          <a:p>
            <a:r>
              <a:rPr lang="en-GB" sz="2800" b="1" dirty="0">
                <a:effectLst/>
                <a:latin typeface="Arial" panose="020B0604020202020204" pitchFamily="34" charset="0"/>
                <a:ea typeface="Calibri" panose="020F0502020204030204" pitchFamily="34" charset="0"/>
                <a:cs typeface="Times New Roman" panose="02020603050405020304" pitchFamily="18" charset="0"/>
              </a:rPr>
              <a:t>Competence and capacity</a:t>
            </a:r>
            <a:endParaRPr lang="en-GB" sz="2800" dirty="0"/>
          </a:p>
        </p:txBody>
      </p:sp>
    </p:spTree>
    <p:extLst>
      <p:ext uri="{BB962C8B-B14F-4D97-AF65-F5344CB8AC3E}">
        <p14:creationId xmlns:p14="http://schemas.microsoft.com/office/powerpoint/2010/main" val="39854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2" name="Picture 4" descr="Searchlight - Wikipedia">
            <a:extLst>
              <a:ext uri="{FF2B5EF4-FFF2-40B4-BE49-F238E27FC236}">
                <a16:creationId xmlns:a16="http://schemas.microsoft.com/office/drawing/2014/main" id="{5F24DD8A-2BEF-8374-E2CA-2D2E6C347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8" r="3702" b="-2"/>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adar Detection Screen Scanning | Stock Video | Pond5">
            <a:extLst>
              <a:ext uri="{FF2B5EF4-FFF2-40B4-BE49-F238E27FC236}">
                <a16:creationId xmlns:a16="http://schemas.microsoft.com/office/drawing/2014/main" id="{7DB9D63C-D49B-4A6F-10C5-9C41A4C71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0" r="-2" b="-2"/>
          <a:stretch/>
        </p:blipFill>
        <p:spPr bwMode="auto">
          <a:xfrm>
            <a:off x="6196928" y="171722"/>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General medical checkup in apparently healthy patients - Clínica Gran  Alacant Family Doctors">
            <a:extLst>
              <a:ext uri="{FF2B5EF4-FFF2-40B4-BE49-F238E27FC236}">
                <a16:creationId xmlns:a16="http://schemas.microsoft.com/office/drawing/2014/main" id="{975D9262-0F9D-23B9-67E6-F5D8AFD74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12" r="-2" b="8835"/>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DC48FF-8674-8B33-8669-6D10BD5A5C28}"/>
              </a:ext>
            </a:extLst>
          </p:cNvPr>
          <p:cNvSpPr txBox="1"/>
          <p:nvPr/>
        </p:nvSpPr>
        <p:spPr>
          <a:xfrm>
            <a:off x="1859280" y="555492"/>
            <a:ext cx="8625840" cy="1569660"/>
          </a:xfrm>
          <a:prstGeom prst="rect">
            <a:avLst/>
          </a:prstGeom>
          <a:noFill/>
        </p:spPr>
        <p:txBody>
          <a:bodyPr wrap="square" rtlCol="0">
            <a:spAutoFit/>
          </a:bodyPr>
          <a:lstStyle/>
          <a:p>
            <a:pPr algn="ctr"/>
            <a:r>
              <a:rPr lang="en-GB" sz="4800" dirty="0">
                <a:solidFill>
                  <a:srgbClr val="FF0000"/>
                </a:solidFill>
                <a:latin typeface="Bahnschrift SemiBold SemiConden" panose="020B0502040204020203" pitchFamily="34" charset="0"/>
              </a:rPr>
              <a:t>Opportunities for learning under PSIRF?</a:t>
            </a:r>
          </a:p>
        </p:txBody>
      </p:sp>
    </p:spTree>
    <p:extLst>
      <p:ext uri="{BB962C8B-B14F-4D97-AF65-F5344CB8AC3E}">
        <p14:creationId xmlns:p14="http://schemas.microsoft.com/office/powerpoint/2010/main" val="74828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E7ECCE-85F2-562A-6D6C-FC5868C4084E}"/>
              </a:ext>
            </a:extLst>
          </p:cNvPr>
          <p:cNvPicPr>
            <a:picLocks noChangeAspect="1"/>
          </p:cNvPicPr>
          <p:nvPr/>
        </p:nvPicPr>
        <p:blipFill>
          <a:blip r:embed="rId2"/>
          <a:stretch>
            <a:fillRect/>
          </a:stretch>
        </p:blipFill>
        <p:spPr>
          <a:xfrm>
            <a:off x="5398590" y="1472171"/>
            <a:ext cx="6617060" cy="4259733"/>
          </a:xfrm>
          <a:prstGeom prst="rect">
            <a:avLst/>
          </a:prstGeom>
        </p:spPr>
      </p:pic>
      <p:sp>
        <p:nvSpPr>
          <p:cNvPr id="6" name="TextBox 5">
            <a:extLst>
              <a:ext uri="{FF2B5EF4-FFF2-40B4-BE49-F238E27FC236}">
                <a16:creationId xmlns:a16="http://schemas.microsoft.com/office/drawing/2014/main" id="{8244755F-15E8-47A0-5D7E-396AE9B401FD}"/>
              </a:ext>
            </a:extLst>
          </p:cNvPr>
          <p:cNvSpPr txBox="1"/>
          <p:nvPr/>
        </p:nvSpPr>
        <p:spPr>
          <a:xfrm>
            <a:off x="7315200" y="6294735"/>
            <a:ext cx="4775200" cy="461665"/>
          </a:xfrm>
          <a:prstGeom prst="rect">
            <a:avLst/>
          </a:prstGeom>
          <a:noFill/>
        </p:spPr>
        <p:txBody>
          <a:bodyPr wrap="square">
            <a:spAutoFit/>
          </a:bodyPr>
          <a:lstStyle/>
          <a:p>
            <a:r>
              <a:rPr lang="en-GB" sz="1200" dirty="0"/>
              <a:t>https://www.england.nhs.uk/wp-content/uploads/2022/08/B1465-3.-Guide-to-responding-proportionately-to-patient-safety-incidents-v1.1.pdf</a:t>
            </a:r>
          </a:p>
        </p:txBody>
      </p:sp>
      <p:sp>
        <p:nvSpPr>
          <p:cNvPr id="8" name="TextBox 7">
            <a:extLst>
              <a:ext uri="{FF2B5EF4-FFF2-40B4-BE49-F238E27FC236}">
                <a16:creationId xmlns:a16="http://schemas.microsoft.com/office/drawing/2014/main" id="{A735164E-1717-B124-E00E-E872F97E87F9}"/>
              </a:ext>
            </a:extLst>
          </p:cNvPr>
          <p:cNvSpPr txBox="1"/>
          <p:nvPr/>
        </p:nvSpPr>
        <p:spPr>
          <a:xfrm>
            <a:off x="176350" y="1472171"/>
            <a:ext cx="5242560" cy="3970318"/>
          </a:xfrm>
          <a:prstGeom prst="rect">
            <a:avLst/>
          </a:prstGeom>
          <a:noFill/>
        </p:spPr>
        <p:txBody>
          <a:bodyPr wrap="square">
            <a:spAutoFit/>
          </a:bodyPr>
          <a:lstStyle/>
          <a:p>
            <a:r>
              <a:rPr lang="en-GB" dirty="0"/>
              <a:t>Organisations are required to develop a patient safety incident response plan in line with the national template. The plan sits alongside an organisation’s patient safety incident response policy to guide responses to patient safety incidents. </a:t>
            </a:r>
          </a:p>
          <a:p>
            <a:endParaRPr lang="en-GB" dirty="0"/>
          </a:p>
          <a:p>
            <a:r>
              <a:rPr lang="en-GB" dirty="0"/>
              <a:t>An organisation’s plan represents a proposal for how the organisation intends to respond to patient safety incidents over a period of 12 to 18 months. </a:t>
            </a:r>
          </a:p>
          <a:p>
            <a:endParaRPr lang="en-GB" dirty="0"/>
          </a:p>
          <a:p>
            <a:r>
              <a:rPr lang="en-GB" dirty="0"/>
              <a:t>Organisations must remain flexible and consider each patient safety incident in light of the specific circumstances in which it occurred and the needs of those affected, as well as the plan. </a:t>
            </a:r>
          </a:p>
        </p:txBody>
      </p:sp>
      <p:sp>
        <p:nvSpPr>
          <p:cNvPr id="10" name="TextBox 9">
            <a:extLst>
              <a:ext uri="{FF2B5EF4-FFF2-40B4-BE49-F238E27FC236}">
                <a16:creationId xmlns:a16="http://schemas.microsoft.com/office/drawing/2014/main" id="{9120FD0D-AFD1-68D6-3180-6689E78E3E10}"/>
              </a:ext>
            </a:extLst>
          </p:cNvPr>
          <p:cNvSpPr txBox="1"/>
          <p:nvPr/>
        </p:nvSpPr>
        <p:spPr>
          <a:xfrm>
            <a:off x="355600" y="286127"/>
            <a:ext cx="6096000" cy="646331"/>
          </a:xfrm>
          <a:prstGeom prst="rect">
            <a:avLst/>
          </a:prstGeom>
          <a:noFill/>
        </p:spPr>
        <p:txBody>
          <a:bodyPr wrap="square">
            <a:spAutoFit/>
          </a:bodyPr>
          <a:lstStyle/>
          <a:p>
            <a:r>
              <a:rPr lang="en-GB" sz="3600" dirty="0">
                <a:latin typeface="Bahnschrift SemiBold Condensed" panose="020B0502040204020203" pitchFamily="34" charset="0"/>
              </a:rPr>
              <a:t>Patient Safety Incident Response Plan</a:t>
            </a:r>
          </a:p>
        </p:txBody>
      </p:sp>
    </p:spTree>
    <p:extLst>
      <p:ext uri="{BB962C8B-B14F-4D97-AF65-F5344CB8AC3E}">
        <p14:creationId xmlns:p14="http://schemas.microsoft.com/office/powerpoint/2010/main" val="22035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Does the Switch on the Bottom of the Rearview Mirror Do? |  YourMechanic Advice">
            <a:extLst>
              <a:ext uri="{FF2B5EF4-FFF2-40B4-BE49-F238E27FC236}">
                <a16:creationId xmlns:a16="http://schemas.microsoft.com/office/drawing/2014/main" id="{C4527324-9001-3DE9-299D-928F7CF22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26"/>
          <a:stretch/>
        </p:blipFill>
        <p:spPr bwMode="auto">
          <a:xfrm>
            <a:off x="4003040" y="464249"/>
            <a:ext cx="7820660" cy="59295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28B8A9-3602-D816-D601-9FFF2E6EDBF5}"/>
              </a:ext>
            </a:extLst>
          </p:cNvPr>
          <p:cNvSpPr txBox="1"/>
          <p:nvPr/>
        </p:nvSpPr>
        <p:spPr>
          <a:xfrm>
            <a:off x="538480" y="2358797"/>
            <a:ext cx="2712720" cy="1754326"/>
          </a:xfrm>
          <a:prstGeom prst="rect">
            <a:avLst/>
          </a:prstGeom>
          <a:noFill/>
        </p:spPr>
        <p:txBody>
          <a:bodyPr wrap="square" rtlCol="0">
            <a:spAutoFit/>
          </a:bodyPr>
          <a:lstStyle/>
          <a:p>
            <a:pPr algn="ctr"/>
            <a:r>
              <a:rPr lang="en-GB" sz="3600" dirty="0">
                <a:latin typeface="Bahnschrift SemiBold Condensed" panose="020B0502040204020203" pitchFamily="34" charset="0"/>
              </a:rPr>
              <a:t>SAFETY IN THE REAR VIEW MIRROR</a:t>
            </a:r>
          </a:p>
        </p:txBody>
      </p:sp>
    </p:spTree>
    <p:extLst>
      <p:ext uri="{BB962C8B-B14F-4D97-AF65-F5344CB8AC3E}">
        <p14:creationId xmlns:p14="http://schemas.microsoft.com/office/powerpoint/2010/main" val="1127352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838324-342D-4948-8BC0-3C788ECF7DC8}"/>
              </a:ext>
            </a:extLst>
          </p:cNvPr>
          <p:cNvPicPr>
            <a:picLocks noGrp="1" noChangeAspect="1"/>
          </p:cNvPicPr>
          <p:nvPr>
            <p:ph idx="4294967295"/>
          </p:nvPr>
        </p:nvPicPr>
        <p:blipFill>
          <a:blip r:embed="rId3"/>
          <a:stretch>
            <a:fillRect/>
          </a:stretch>
        </p:blipFill>
        <p:spPr>
          <a:xfrm>
            <a:off x="643467" y="395139"/>
            <a:ext cx="10905066" cy="5534321"/>
          </a:xfrm>
          <a:prstGeom prst="rect">
            <a:avLst/>
          </a:prstGeom>
        </p:spPr>
      </p:pic>
      <p:pic>
        <p:nvPicPr>
          <p:cNvPr id="2" name="Picture 1">
            <a:extLst>
              <a:ext uri="{FF2B5EF4-FFF2-40B4-BE49-F238E27FC236}">
                <a16:creationId xmlns:a16="http://schemas.microsoft.com/office/drawing/2014/main" id="{F022674D-E48A-75F2-BF70-4BE6C0C55437}"/>
              </a:ext>
            </a:extLst>
          </p:cNvPr>
          <p:cNvPicPr>
            <a:picLocks noChangeAspect="1"/>
          </p:cNvPicPr>
          <p:nvPr/>
        </p:nvPicPr>
        <p:blipFill rotWithShape="1">
          <a:blip r:embed="rId4"/>
          <a:srcRect t="4231" r="12152"/>
          <a:stretch/>
        </p:blipFill>
        <p:spPr>
          <a:xfrm>
            <a:off x="1798320" y="107243"/>
            <a:ext cx="8747761" cy="6643514"/>
          </a:xfrm>
          <a:prstGeom prst="rect">
            <a:avLst/>
          </a:prstGeom>
        </p:spPr>
      </p:pic>
      <p:sp>
        <p:nvSpPr>
          <p:cNvPr id="3" name="Oval 2">
            <a:extLst>
              <a:ext uri="{FF2B5EF4-FFF2-40B4-BE49-F238E27FC236}">
                <a16:creationId xmlns:a16="http://schemas.microsoft.com/office/drawing/2014/main" id="{1FB50337-124E-1D48-CDF5-F42072A8DC0F}"/>
              </a:ext>
            </a:extLst>
          </p:cNvPr>
          <p:cNvSpPr/>
          <p:nvPr/>
        </p:nvSpPr>
        <p:spPr>
          <a:xfrm>
            <a:off x="8544560" y="4038600"/>
            <a:ext cx="172720" cy="172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15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1" nodeType="clickEffect">
                                  <p:stCondLst>
                                    <p:cond delay="0"/>
                                  </p:stCondLst>
                                  <p:childTnLst>
                                    <p:animMotion origin="layout" path="M 0 0 L 0 -0.25 E" pathEditMode="relative" ptsTypes="">
                                      <p:cBhvr>
                                        <p:cTn id="15"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42FE8-D68A-3711-B7DA-1C8C3BE157B5}"/>
              </a:ext>
            </a:extLst>
          </p:cNvPr>
          <p:cNvSpPr txBox="1"/>
          <p:nvPr/>
        </p:nvSpPr>
        <p:spPr>
          <a:xfrm>
            <a:off x="2788920" y="2628900"/>
            <a:ext cx="7264400" cy="1015663"/>
          </a:xfrm>
          <a:prstGeom prst="rect">
            <a:avLst/>
          </a:prstGeom>
          <a:noFill/>
        </p:spPr>
        <p:txBody>
          <a:bodyPr wrap="square" rtlCol="0">
            <a:spAutoFit/>
          </a:bodyPr>
          <a:lstStyle/>
          <a:p>
            <a:r>
              <a:rPr lang="en-GB" sz="6000" dirty="0">
                <a:latin typeface="Bahnschrift SemiBold SemiConden" panose="020B0502040204020203" pitchFamily="34" charset="0"/>
              </a:rPr>
              <a:t>Lead &amp; lag indicators</a:t>
            </a:r>
          </a:p>
        </p:txBody>
      </p:sp>
      <p:pic>
        <p:nvPicPr>
          <p:cNvPr id="7170" name="Picture 2" descr="Newsroom - Understanding your blood pressure numbers">
            <a:extLst>
              <a:ext uri="{FF2B5EF4-FFF2-40B4-BE49-F238E27FC236}">
                <a16:creationId xmlns:a16="http://schemas.microsoft.com/office/drawing/2014/main" id="{4EBD9497-8DE4-BA01-F87B-883724912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3" y="293179"/>
            <a:ext cx="4157027" cy="23357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ealth Threats from High Blood Pressure | American Heart Association">
            <a:extLst>
              <a:ext uri="{FF2B5EF4-FFF2-40B4-BE49-F238E27FC236}">
                <a16:creationId xmlns:a16="http://schemas.microsoft.com/office/drawing/2014/main" id="{6CFBB2E8-1931-59EB-6E44-4E69E9DCF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120" y="3545877"/>
            <a:ext cx="5376861" cy="298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405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D713D-E247-B991-BE27-E9D8DFBA6F58}"/>
              </a:ext>
            </a:extLst>
          </p:cNvPr>
          <p:cNvPicPr>
            <a:picLocks noChangeAspect="1"/>
          </p:cNvPicPr>
          <p:nvPr/>
        </p:nvPicPr>
        <p:blipFill>
          <a:blip r:embed="rId2"/>
          <a:stretch>
            <a:fillRect/>
          </a:stretch>
        </p:blipFill>
        <p:spPr>
          <a:xfrm>
            <a:off x="5709920" y="44122"/>
            <a:ext cx="5811520" cy="6769755"/>
          </a:xfrm>
          <a:prstGeom prst="rect">
            <a:avLst/>
          </a:prstGeom>
          <a:ln>
            <a:noFill/>
          </a:ln>
          <a:effectLst>
            <a:outerShdw blurRad="292100" dist="139700" dir="2700000" algn="tl" rotWithShape="0">
              <a:srgbClr val="333333">
                <a:alpha val="65000"/>
              </a:srgbClr>
            </a:outerShdw>
          </a:effectLst>
        </p:spPr>
      </p:pic>
      <p:pic>
        <p:nvPicPr>
          <p:cNvPr id="6146" name="Picture 2" descr="Proportionate Response. : r/funny">
            <a:extLst>
              <a:ext uri="{FF2B5EF4-FFF2-40B4-BE49-F238E27FC236}">
                <a16:creationId xmlns:a16="http://schemas.microsoft.com/office/drawing/2014/main" id="{A7FE8CDD-0F7B-D739-CC3E-B6680CA77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3" y="995679"/>
            <a:ext cx="4226593" cy="5633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AD1867-F14A-EF8F-3994-B5061B73819B}"/>
              </a:ext>
            </a:extLst>
          </p:cNvPr>
          <p:cNvSpPr txBox="1"/>
          <p:nvPr/>
        </p:nvSpPr>
        <p:spPr>
          <a:xfrm>
            <a:off x="670560" y="228602"/>
            <a:ext cx="3863839" cy="523220"/>
          </a:xfrm>
          <a:prstGeom prst="rect">
            <a:avLst/>
          </a:prstGeom>
          <a:noFill/>
        </p:spPr>
        <p:txBody>
          <a:bodyPr wrap="square" rtlCol="0">
            <a:spAutoFit/>
          </a:bodyPr>
          <a:lstStyle/>
          <a:p>
            <a:r>
              <a:rPr lang="en-GB" sz="2800" dirty="0"/>
              <a:t>Proportionate response?</a:t>
            </a:r>
          </a:p>
        </p:txBody>
      </p:sp>
      <p:sp>
        <p:nvSpPr>
          <p:cNvPr id="7" name="TextBox 6">
            <a:extLst>
              <a:ext uri="{FF2B5EF4-FFF2-40B4-BE49-F238E27FC236}">
                <a16:creationId xmlns:a16="http://schemas.microsoft.com/office/drawing/2014/main" id="{01DF9A6C-0630-8D85-E6FB-02CA7D05B5B9}"/>
              </a:ext>
            </a:extLst>
          </p:cNvPr>
          <p:cNvSpPr txBox="1"/>
          <p:nvPr/>
        </p:nvSpPr>
        <p:spPr>
          <a:xfrm>
            <a:off x="6623969" y="1584958"/>
            <a:ext cx="3983421" cy="3477875"/>
          </a:xfrm>
          <a:prstGeom prst="rect">
            <a:avLst/>
          </a:prstGeom>
          <a:solidFill>
            <a:schemeClr val="bg1">
              <a:alpha val="55000"/>
            </a:schemeClr>
          </a:solidFill>
          <a:ln w="69850">
            <a:solidFill>
              <a:srgbClr val="FF0000"/>
            </a:solidFill>
            <a:prstDash val="solid"/>
          </a:ln>
        </p:spPr>
        <p:txBody>
          <a:bodyPr wrap="square" rtlCol="0">
            <a:spAutoFit/>
          </a:bodyPr>
          <a:lstStyle/>
          <a:p>
            <a:pPr algn="ctr"/>
            <a:r>
              <a:rPr lang="en-GB" sz="4400" dirty="0">
                <a:solidFill>
                  <a:srgbClr val="FF0000"/>
                </a:solidFill>
                <a:latin typeface="Bahnschrift SemiBold SemiConden" panose="020B0502040204020203" pitchFamily="34" charset="0"/>
              </a:rPr>
              <a:t>HOW DO WE TRACK &amp; RECORD THE LEARNING FROM THESE EVENTS</a:t>
            </a:r>
          </a:p>
        </p:txBody>
      </p:sp>
    </p:spTree>
    <p:extLst>
      <p:ext uri="{BB962C8B-B14F-4D97-AF65-F5344CB8AC3E}">
        <p14:creationId xmlns:p14="http://schemas.microsoft.com/office/powerpoint/2010/main" val="188459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B0523-CF5C-C13D-561D-970D9AFDE919}"/>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3677920" y="302310"/>
            <a:ext cx="7167885" cy="607478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31F8F88-8C70-69F2-7B6F-1ACE7F47BEE8}"/>
              </a:ext>
            </a:extLst>
          </p:cNvPr>
          <p:cNvSpPr txBox="1"/>
          <p:nvPr/>
        </p:nvSpPr>
        <p:spPr>
          <a:xfrm>
            <a:off x="467360" y="2184400"/>
            <a:ext cx="2804160" cy="1938992"/>
          </a:xfrm>
          <a:prstGeom prst="rect">
            <a:avLst/>
          </a:prstGeom>
          <a:noFill/>
        </p:spPr>
        <p:txBody>
          <a:bodyPr wrap="square" rtlCol="0">
            <a:spAutoFit/>
          </a:bodyPr>
          <a:lstStyle/>
          <a:p>
            <a:r>
              <a:rPr lang="en-GB" sz="4000" dirty="0">
                <a:latin typeface="Bahnschrift SemiBold Condensed" panose="020B0502040204020203" pitchFamily="34" charset="0"/>
              </a:rPr>
              <a:t>LEARNING RESPONSE PROCESS MAP</a:t>
            </a:r>
          </a:p>
        </p:txBody>
      </p:sp>
    </p:spTree>
    <p:extLst>
      <p:ext uri="{BB962C8B-B14F-4D97-AF65-F5344CB8AC3E}">
        <p14:creationId xmlns:p14="http://schemas.microsoft.com/office/powerpoint/2010/main" val="3512743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9A0CD-0FC9-4252-022B-168BBDF92B30}"/>
              </a:ext>
            </a:extLst>
          </p:cNvPr>
          <p:cNvPicPr>
            <a:picLocks noChangeAspect="1"/>
          </p:cNvPicPr>
          <p:nvPr/>
        </p:nvPicPr>
        <p:blipFill>
          <a:blip r:embed="rId2"/>
          <a:stretch>
            <a:fillRect/>
          </a:stretch>
        </p:blipFill>
        <p:spPr>
          <a:xfrm>
            <a:off x="2144110" y="705594"/>
            <a:ext cx="7876952" cy="599555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8865E65-74DA-81CD-B6FA-2BBD37388BA6}"/>
              </a:ext>
            </a:extLst>
          </p:cNvPr>
          <p:cNvSpPr/>
          <p:nvPr/>
        </p:nvSpPr>
        <p:spPr>
          <a:xfrm>
            <a:off x="7894320" y="1127760"/>
            <a:ext cx="1737360" cy="1391920"/>
          </a:xfrm>
          <a:prstGeom prst="rect">
            <a:avLst/>
          </a:prstGeom>
          <a:noFill/>
          <a:ln w="34925">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46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066B37-5101-FAAB-8440-698260EBF605}"/>
              </a:ext>
            </a:extLst>
          </p:cNvPr>
          <p:cNvSpPr>
            <a:spLocks noGrp="1"/>
          </p:cNvSpPr>
          <p:nvPr>
            <p:ph idx="1"/>
          </p:nvPr>
        </p:nvSpPr>
        <p:spPr/>
        <p:txBody>
          <a:bodyPr/>
          <a:lstStyle/>
          <a:p>
            <a:pPr marL="0" indent="0">
              <a:buNone/>
            </a:pPr>
            <a:endParaRPr lang="en-GB"/>
          </a:p>
          <a:p>
            <a:pPr marL="0" indent="0">
              <a:buNone/>
            </a:pPr>
            <a:endParaRPr lang="en-GB"/>
          </a:p>
        </p:txBody>
      </p:sp>
      <p:pic>
        <p:nvPicPr>
          <p:cNvPr id="4" name="Truck collisions">
            <a:hlinkClick r:id="" action="ppaction://media"/>
            <a:extLst>
              <a:ext uri="{FF2B5EF4-FFF2-40B4-BE49-F238E27FC236}">
                <a16:creationId xmlns:a16="http://schemas.microsoft.com/office/drawing/2014/main" id="{95E5DF33-EEF3-FF9F-005A-DCCCE28153EF}"/>
              </a:ext>
            </a:extLst>
          </p:cNvPr>
          <p:cNvPicPr>
            <a:picLocks noChangeAspect="1"/>
          </p:cNvPicPr>
          <p:nvPr>
            <a:videoFile r:link="rId1"/>
            <p:extLst>
              <p:ext uri="{DAA4B4D4-6D71-4841-9C94-3DE7FCFB9230}">
                <p14:media xmlns:p14="http://schemas.microsoft.com/office/powerpoint/2010/main" r:embed="rId2">
                  <p14:trim end="253074.8"/>
                </p14:media>
              </p:ext>
            </p:extLst>
          </p:nvPr>
        </p:nvPicPr>
        <p:blipFill>
          <a:blip r:embed="rId5"/>
          <a:stretch>
            <a:fillRect/>
          </a:stretch>
        </p:blipFill>
        <p:spPr>
          <a:xfrm>
            <a:off x="2492915" y="986506"/>
            <a:ext cx="7399405" cy="4158916"/>
          </a:xfrm>
          <a:prstGeom prst="rect">
            <a:avLst/>
          </a:prstGeom>
        </p:spPr>
      </p:pic>
      <p:sp>
        <p:nvSpPr>
          <p:cNvPr id="5" name="TextBox 4">
            <a:extLst>
              <a:ext uri="{FF2B5EF4-FFF2-40B4-BE49-F238E27FC236}">
                <a16:creationId xmlns:a16="http://schemas.microsoft.com/office/drawing/2014/main" id="{7549C767-2F0F-4108-7C8B-6649B15CB7B5}"/>
              </a:ext>
            </a:extLst>
          </p:cNvPr>
          <p:cNvSpPr txBox="1"/>
          <p:nvPr/>
        </p:nvSpPr>
        <p:spPr>
          <a:xfrm>
            <a:off x="3692106" y="5988734"/>
            <a:ext cx="6314535" cy="646331"/>
          </a:xfrm>
          <a:prstGeom prst="rect">
            <a:avLst/>
          </a:prstGeom>
          <a:noFill/>
        </p:spPr>
        <p:txBody>
          <a:bodyPr wrap="square" rtlCol="0">
            <a:spAutoFit/>
          </a:bodyPr>
          <a:lstStyle/>
          <a:p>
            <a:r>
              <a:rPr lang="en-GB"/>
              <a:t>Video courtesy of Willem </a:t>
            </a:r>
            <a:r>
              <a:rPr lang="en-GB" err="1"/>
              <a:t>Hebbe</a:t>
            </a:r>
            <a:r>
              <a:rPr lang="en-GB"/>
              <a:t> – www.11foot8.com</a:t>
            </a:r>
          </a:p>
          <a:p>
            <a:endParaRPr lang="en-GB"/>
          </a:p>
        </p:txBody>
      </p:sp>
    </p:spTree>
    <p:extLst>
      <p:ext uri="{BB962C8B-B14F-4D97-AF65-F5344CB8AC3E}">
        <p14:creationId xmlns:p14="http://schemas.microsoft.com/office/powerpoint/2010/main" val="30293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6E5CE7-BD55-AE93-C31D-4978C7B56F4E}"/>
              </a:ext>
            </a:extLst>
          </p:cNvPr>
          <p:cNvPicPr>
            <a:picLocks noChangeAspect="1"/>
          </p:cNvPicPr>
          <p:nvPr/>
        </p:nvPicPr>
        <p:blipFill>
          <a:blip r:embed="rId2"/>
          <a:stretch>
            <a:fillRect/>
          </a:stretch>
        </p:blipFill>
        <p:spPr>
          <a:xfrm>
            <a:off x="739206" y="643466"/>
            <a:ext cx="10713588" cy="5571067"/>
          </a:xfrm>
          <a:prstGeom prst="rect">
            <a:avLst/>
          </a:prstGeom>
        </p:spPr>
      </p:pic>
      <p:grpSp>
        <p:nvGrpSpPr>
          <p:cNvPr id="7" name="Group 6">
            <a:extLst>
              <a:ext uri="{FF2B5EF4-FFF2-40B4-BE49-F238E27FC236}">
                <a16:creationId xmlns:a16="http://schemas.microsoft.com/office/drawing/2014/main" id="{FFD9540A-B712-9F16-AF24-BF31D4CB1347}"/>
              </a:ext>
            </a:extLst>
          </p:cNvPr>
          <p:cNvGrpSpPr/>
          <p:nvPr/>
        </p:nvGrpSpPr>
        <p:grpSpPr>
          <a:xfrm>
            <a:off x="1957156" y="1974271"/>
            <a:ext cx="2829622" cy="1121488"/>
            <a:chOff x="1957156" y="1974271"/>
            <a:chExt cx="2829622" cy="1121488"/>
          </a:xfrm>
        </p:grpSpPr>
        <p:sp>
          <p:nvSpPr>
            <p:cNvPr id="2" name="Rectangle 1">
              <a:extLst>
                <a:ext uri="{FF2B5EF4-FFF2-40B4-BE49-F238E27FC236}">
                  <a16:creationId xmlns:a16="http://schemas.microsoft.com/office/drawing/2014/main" id="{AA481354-223F-8131-A794-DB0BD0004C2C}"/>
                </a:ext>
              </a:extLst>
            </p:cNvPr>
            <p:cNvSpPr/>
            <p:nvPr/>
          </p:nvSpPr>
          <p:spPr>
            <a:xfrm>
              <a:off x="1957156" y="1974271"/>
              <a:ext cx="2829622" cy="923330"/>
            </a:xfrm>
            <a:prstGeom prst="rect">
              <a:avLst/>
            </a:prstGeom>
            <a:noFill/>
          </p:spPr>
          <p:txBody>
            <a:bodyPr wrap="none" lIns="91440" tIns="45720" rIns="91440" bIns="45720">
              <a:spAutoFit/>
            </a:bodyPr>
            <a:lstStyle/>
            <a:p>
              <a:pPr algn="ctr"/>
              <a:r>
                <a:rPr lang="en-GB" sz="5400" b="1" dirty="0">
                  <a:ln w="12700" cmpd="sng">
                    <a:solidFill>
                      <a:schemeClr val="accent4"/>
                    </a:solidFill>
                    <a:prstDash val="solid"/>
                  </a:ln>
                  <a:solidFill>
                    <a:srgbClr val="FFFF00"/>
                  </a:solidFill>
                  <a:latin typeface="Bradley Hand ITC" panose="03070402050302030203" pitchFamily="66" charset="0"/>
                </a:rPr>
                <a:t>SAFETY</a:t>
              </a:r>
              <a:endParaRPr lang="en-GB" sz="5400" b="1" dirty="0">
                <a:ln w="12700" cmpd="sng">
                  <a:solidFill>
                    <a:schemeClr val="accent4"/>
                  </a:solidFill>
                  <a:prstDash val="solid"/>
                </a:ln>
                <a:solidFill>
                  <a:srgbClr val="FFFF00"/>
                </a:solidFill>
              </a:endParaRPr>
            </a:p>
          </p:txBody>
        </p:sp>
        <p:cxnSp>
          <p:nvCxnSpPr>
            <p:cNvPr id="4" name="Straight Connector 3">
              <a:extLst>
                <a:ext uri="{FF2B5EF4-FFF2-40B4-BE49-F238E27FC236}">
                  <a16:creationId xmlns:a16="http://schemas.microsoft.com/office/drawing/2014/main" id="{C02E8422-AAE2-12B4-AA65-7A4FEF723D84}"/>
                </a:ext>
              </a:extLst>
            </p:cNvPr>
            <p:cNvCxnSpPr/>
            <p:nvPr/>
          </p:nvCxnSpPr>
          <p:spPr>
            <a:xfrm>
              <a:off x="2448560" y="3095759"/>
              <a:ext cx="15748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2F3BC43-593E-5493-E336-201DB9ABCF5E}"/>
              </a:ext>
            </a:extLst>
          </p:cNvPr>
          <p:cNvGrpSpPr/>
          <p:nvPr/>
        </p:nvGrpSpPr>
        <p:grpSpPr>
          <a:xfrm>
            <a:off x="7595956" y="1992031"/>
            <a:ext cx="2829622" cy="1121488"/>
            <a:chOff x="1957156" y="1974271"/>
            <a:chExt cx="2829622" cy="1121488"/>
          </a:xfrm>
        </p:grpSpPr>
        <p:sp>
          <p:nvSpPr>
            <p:cNvPr id="11" name="Rectangle 10">
              <a:extLst>
                <a:ext uri="{FF2B5EF4-FFF2-40B4-BE49-F238E27FC236}">
                  <a16:creationId xmlns:a16="http://schemas.microsoft.com/office/drawing/2014/main" id="{2BE8860E-AC5C-C0D0-98AA-69FEC10CE9F8}"/>
                </a:ext>
              </a:extLst>
            </p:cNvPr>
            <p:cNvSpPr/>
            <p:nvPr/>
          </p:nvSpPr>
          <p:spPr>
            <a:xfrm>
              <a:off x="1957156" y="1974271"/>
              <a:ext cx="2829622" cy="923330"/>
            </a:xfrm>
            <a:prstGeom prst="rect">
              <a:avLst/>
            </a:prstGeom>
            <a:noFill/>
          </p:spPr>
          <p:txBody>
            <a:bodyPr wrap="none" lIns="91440" tIns="45720" rIns="91440" bIns="45720">
              <a:spAutoFit/>
            </a:bodyPr>
            <a:lstStyle/>
            <a:p>
              <a:pPr algn="ctr"/>
              <a:r>
                <a:rPr lang="en-GB" sz="5400" b="1" dirty="0">
                  <a:ln w="12700" cmpd="sng">
                    <a:solidFill>
                      <a:schemeClr val="accent4"/>
                    </a:solidFill>
                    <a:prstDash val="solid"/>
                  </a:ln>
                  <a:solidFill>
                    <a:srgbClr val="FFFF00"/>
                  </a:solidFill>
                  <a:latin typeface="Bradley Hand ITC" panose="03070402050302030203" pitchFamily="66" charset="0"/>
                </a:rPr>
                <a:t>SAFETY</a:t>
              </a:r>
              <a:endParaRPr lang="en-GB" sz="5400" b="1" dirty="0">
                <a:ln w="12700" cmpd="sng">
                  <a:solidFill>
                    <a:schemeClr val="accent4"/>
                  </a:solidFill>
                  <a:prstDash val="solid"/>
                </a:ln>
                <a:solidFill>
                  <a:srgbClr val="FFFF00"/>
                </a:solidFill>
              </a:endParaRPr>
            </a:p>
          </p:txBody>
        </p:sp>
        <p:cxnSp>
          <p:nvCxnSpPr>
            <p:cNvPr id="12" name="Straight Connector 11">
              <a:extLst>
                <a:ext uri="{FF2B5EF4-FFF2-40B4-BE49-F238E27FC236}">
                  <a16:creationId xmlns:a16="http://schemas.microsoft.com/office/drawing/2014/main" id="{A91A82D1-C78B-78C7-364B-3C9E613B22C2}"/>
                </a:ext>
              </a:extLst>
            </p:cNvPr>
            <p:cNvCxnSpPr/>
            <p:nvPr/>
          </p:nvCxnSpPr>
          <p:spPr>
            <a:xfrm>
              <a:off x="2448560" y="3095759"/>
              <a:ext cx="15748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4778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A3608-6C68-CDAE-0972-54F423318849}"/>
              </a:ext>
            </a:extLst>
          </p:cNvPr>
          <p:cNvSpPr txBox="1"/>
          <p:nvPr/>
        </p:nvSpPr>
        <p:spPr>
          <a:xfrm>
            <a:off x="767697" y="841802"/>
            <a:ext cx="10656606" cy="954107"/>
          </a:xfrm>
          <a:prstGeom prst="rect">
            <a:avLst/>
          </a:prstGeom>
          <a:noFill/>
        </p:spPr>
        <p:txBody>
          <a:bodyPr wrap="square">
            <a:prstTxWarp prst="textPlain">
              <a:avLst/>
            </a:prstTxWarp>
            <a:spAutoFit/>
          </a:bodyPr>
          <a:lstStyle/>
          <a:p>
            <a:r>
              <a:rPr lang="en-GB" sz="2800" b="1" i="0" dirty="0">
                <a:solidFill>
                  <a:srgbClr val="8E8F93"/>
                </a:solidFill>
                <a:effectLst/>
              </a:rPr>
              <a:t>Oversight: The function by means of which a competent authority ensures that the applicable requirements are met by regulated entities</a:t>
            </a:r>
            <a:endParaRPr lang="en-GB" sz="2800" b="1" dirty="0"/>
          </a:p>
        </p:txBody>
      </p:sp>
      <p:sp>
        <p:nvSpPr>
          <p:cNvPr id="6" name="TextBox 5">
            <a:extLst>
              <a:ext uri="{FF2B5EF4-FFF2-40B4-BE49-F238E27FC236}">
                <a16:creationId xmlns:a16="http://schemas.microsoft.com/office/drawing/2014/main" id="{ABBE7C2D-194A-ED10-CE44-AE7FAD4E6327}"/>
              </a:ext>
            </a:extLst>
          </p:cNvPr>
          <p:cNvSpPr txBox="1"/>
          <p:nvPr/>
        </p:nvSpPr>
        <p:spPr>
          <a:xfrm>
            <a:off x="4640367" y="5062092"/>
            <a:ext cx="7024643" cy="923330"/>
          </a:xfrm>
          <a:prstGeom prst="rect">
            <a:avLst/>
          </a:prstGeom>
          <a:noFill/>
        </p:spPr>
        <p:txBody>
          <a:bodyPr wrap="square" rtlCol="0">
            <a:spAutoFit/>
          </a:bodyPr>
          <a:lstStyle/>
          <a:p>
            <a:r>
              <a:rPr lang="en-GB" sz="5400" dirty="0">
                <a:solidFill>
                  <a:srgbClr val="0070C0"/>
                </a:solidFill>
                <a:latin typeface="Rockwell Nova Extra Bold" panose="02060903020205020403" pitchFamily="18" charset="0"/>
              </a:rPr>
              <a:t>PERFORMANCE</a:t>
            </a:r>
          </a:p>
        </p:txBody>
      </p:sp>
      <p:sp>
        <p:nvSpPr>
          <p:cNvPr id="7" name="TextBox 6">
            <a:extLst>
              <a:ext uri="{FF2B5EF4-FFF2-40B4-BE49-F238E27FC236}">
                <a16:creationId xmlns:a16="http://schemas.microsoft.com/office/drawing/2014/main" id="{C5BABB27-ED9E-ED0C-4822-5899A3E67E53}"/>
              </a:ext>
            </a:extLst>
          </p:cNvPr>
          <p:cNvSpPr txBox="1"/>
          <p:nvPr/>
        </p:nvSpPr>
        <p:spPr>
          <a:xfrm>
            <a:off x="665147" y="2259480"/>
            <a:ext cx="7290987" cy="923330"/>
          </a:xfrm>
          <a:prstGeom prst="rect">
            <a:avLst/>
          </a:prstGeom>
          <a:noFill/>
        </p:spPr>
        <p:txBody>
          <a:bodyPr wrap="square" rtlCol="0">
            <a:spAutoFit/>
          </a:bodyPr>
          <a:lstStyle/>
          <a:p>
            <a:r>
              <a:rPr lang="en-GB" sz="5400" dirty="0">
                <a:solidFill>
                  <a:srgbClr val="FF0000"/>
                </a:solidFill>
                <a:latin typeface="Rockwell Nova Extra Bold" panose="02060903020205020403" pitchFamily="18" charset="0"/>
              </a:rPr>
              <a:t>COMPLIANCE</a:t>
            </a:r>
          </a:p>
        </p:txBody>
      </p:sp>
      <p:sp>
        <p:nvSpPr>
          <p:cNvPr id="8" name="TextBox 7">
            <a:extLst>
              <a:ext uri="{FF2B5EF4-FFF2-40B4-BE49-F238E27FC236}">
                <a16:creationId xmlns:a16="http://schemas.microsoft.com/office/drawing/2014/main" id="{B1FB8725-5F63-FA18-B1D5-AAAF162346C3}"/>
              </a:ext>
            </a:extLst>
          </p:cNvPr>
          <p:cNvSpPr txBox="1"/>
          <p:nvPr/>
        </p:nvSpPr>
        <p:spPr>
          <a:xfrm>
            <a:off x="5155961" y="3182810"/>
            <a:ext cx="1880077" cy="1569660"/>
          </a:xfrm>
          <a:prstGeom prst="rect">
            <a:avLst/>
          </a:prstGeom>
          <a:noFill/>
        </p:spPr>
        <p:txBody>
          <a:bodyPr wrap="square" rtlCol="0">
            <a:spAutoFit/>
          </a:bodyPr>
          <a:lstStyle/>
          <a:p>
            <a:r>
              <a:rPr lang="en-GB" sz="9600" dirty="0">
                <a:latin typeface="Rockwell Nova Extra Bold" panose="02060903020205020403" pitchFamily="18" charset="0"/>
              </a:rPr>
              <a:t>V</a:t>
            </a:r>
          </a:p>
        </p:txBody>
      </p:sp>
    </p:spTree>
    <p:extLst>
      <p:ext uri="{BB962C8B-B14F-4D97-AF65-F5344CB8AC3E}">
        <p14:creationId xmlns:p14="http://schemas.microsoft.com/office/powerpoint/2010/main" val="2898050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497A07-48FE-CA2E-D4B6-0343758F4831}"/>
              </a:ext>
            </a:extLst>
          </p:cNvPr>
          <p:cNvPicPr>
            <a:picLocks noChangeAspect="1"/>
          </p:cNvPicPr>
          <p:nvPr/>
        </p:nvPicPr>
        <p:blipFill>
          <a:blip r:embed="rId2"/>
          <a:stretch>
            <a:fillRect/>
          </a:stretch>
        </p:blipFill>
        <p:spPr>
          <a:xfrm>
            <a:off x="1087120" y="355601"/>
            <a:ext cx="9475349" cy="5825010"/>
          </a:xfrm>
          <a:prstGeom prst="rect">
            <a:avLst/>
          </a:prstGeom>
        </p:spPr>
      </p:pic>
      <p:sp>
        <p:nvSpPr>
          <p:cNvPr id="7" name="TextBox 6">
            <a:extLst>
              <a:ext uri="{FF2B5EF4-FFF2-40B4-BE49-F238E27FC236}">
                <a16:creationId xmlns:a16="http://schemas.microsoft.com/office/drawing/2014/main" id="{4801E2F9-370D-3C86-C5C8-73A8760B26B4}"/>
              </a:ext>
            </a:extLst>
          </p:cNvPr>
          <p:cNvSpPr txBox="1"/>
          <p:nvPr/>
        </p:nvSpPr>
        <p:spPr>
          <a:xfrm>
            <a:off x="1087120" y="6180611"/>
            <a:ext cx="10220960" cy="523220"/>
          </a:xfrm>
          <a:prstGeom prst="rect">
            <a:avLst/>
          </a:prstGeom>
          <a:noFill/>
        </p:spPr>
        <p:txBody>
          <a:bodyPr wrap="square">
            <a:spAutoFit/>
          </a:bodyPr>
          <a:lstStyle/>
          <a:p>
            <a:r>
              <a:rPr lang="en-GB" sz="1400" dirty="0"/>
              <a:t>NHS oversight metrics for 2021/22</a:t>
            </a:r>
          </a:p>
          <a:p>
            <a:r>
              <a:rPr lang="en-GB" sz="1400" dirty="0"/>
              <a:t>https://www.england.nhs.uk/wp-content/uploads/2021/06/B0693-nhs-oversight-metrics-for-2021-22.pdf</a:t>
            </a:r>
          </a:p>
        </p:txBody>
      </p:sp>
      <p:pic>
        <p:nvPicPr>
          <p:cNvPr id="3" name="Graphic 2" descr="Checkbox Crossed outline">
            <a:extLst>
              <a:ext uri="{FF2B5EF4-FFF2-40B4-BE49-F238E27FC236}">
                <a16:creationId xmlns:a16="http://schemas.microsoft.com/office/drawing/2014/main" id="{44EC3AE8-DDEE-3EA3-27E6-E9D509BE89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8679" y="-685001"/>
            <a:ext cx="7543001" cy="7543001"/>
          </a:xfrm>
          <a:prstGeom prst="rect">
            <a:avLst/>
          </a:prstGeom>
        </p:spPr>
      </p:pic>
    </p:spTree>
    <p:extLst>
      <p:ext uri="{BB962C8B-B14F-4D97-AF65-F5344CB8AC3E}">
        <p14:creationId xmlns:p14="http://schemas.microsoft.com/office/powerpoint/2010/main" val="29941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B6EB62-5951-156E-F896-5E8562EC5AA5}"/>
              </a:ext>
            </a:extLst>
          </p:cNvPr>
          <p:cNvSpPr txBox="1"/>
          <p:nvPr/>
        </p:nvSpPr>
        <p:spPr>
          <a:xfrm>
            <a:off x="821208" y="336318"/>
            <a:ext cx="5926433" cy="7078861"/>
          </a:xfrm>
          <a:prstGeom prst="rect">
            <a:avLst/>
          </a:prstGeom>
          <a:noFill/>
        </p:spPr>
        <p:txBody>
          <a:bodyPr wrap="square">
            <a:spAutoFit/>
          </a:bodyPr>
          <a:lstStyle/>
          <a:p>
            <a:pPr algn="ctr"/>
            <a:r>
              <a:rPr lang="en-GB" sz="3200" dirty="0"/>
              <a:t>Oversight Approach</a:t>
            </a:r>
          </a:p>
          <a:p>
            <a:endParaRPr lang="en-GB" dirty="0"/>
          </a:p>
          <a:p>
            <a:pPr marL="285750" indent="-285750">
              <a:spcAft>
                <a:spcPts val="600"/>
              </a:spcAft>
              <a:buFont typeface="Arial" panose="020B0604020202020204" pitchFamily="34" charset="0"/>
              <a:buChar char="•"/>
            </a:pPr>
            <a:r>
              <a:rPr lang="en-GB" sz="2800" dirty="0"/>
              <a:t>Use a variety of data</a:t>
            </a:r>
          </a:p>
          <a:p>
            <a:pPr marL="285750" indent="-285750">
              <a:spcAft>
                <a:spcPts val="600"/>
              </a:spcAft>
              <a:buFont typeface="Arial" panose="020B0604020202020204" pitchFamily="34" charset="0"/>
              <a:buChar char="•"/>
            </a:pPr>
            <a:r>
              <a:rPr lang="en-GB" sz="2800" dirty="0"/>
              <a:t>Reduce the information collection burden</a:t>
            </a:r>
          </a:p>
          <a:p>
            <a:pPr marL="285750" indent="-285750">
              <a:spcAft>
                <a:spcPts val="600"/>
              </a:spcAft>
              <a:buFont typeface="Arial" panose="020B0604020202020204" pitchFamily="34" charset="0"/>
              <a:buChar char="•"/>
            </a:pPr>
            <a:r>
              <a:rPr lang="en-GB" sz="2800" dirty="0"/>
              <a:t>Oversight is not ‘one size fits all’</a:t>
            </a:r>
          </a:p>
          <a:p>
            <a:pPr marL="285750" indent="-285750">
              <a:spcAft>
                <a:spcPts val="600"/>
              </a:spcAft>
              <a:buFont typeface="Arial" panose="020B0604020202020204" pitchFamily="34" charset="0"/>
              <a:buChar char="•"/>
            </a:pPr>
            <a:r>
              <a:rPr lang="en-GB" sz="2800" dirty="0"/>
              <a:t>Capture meaningful insight from patients, families, and staff</a:t>
            </a:r>
          </a:p>
          <a:p>
            <a:pPr marL="285750" indent="-285750">
              <a:spcAft>
                <a:spcPts val="600"/>
              </a:spcAft>
              <a:buFont typeface="Arial" panose="020B0604020202020204" pitchFamily="34" charset="0"/>
              <a:buChar char="•"/>
            </a:pPr>
            <a:r>
              <a:rPr lang="en-GB" sz="2800" dirty="0"/>
              <a:t>Metrics require clarity and purpose </a:t>
            </a:r>
          </a:p>
          <a:p>
            <a:pPr marL="285750" indent="-285750">
              <a:spcAft>
                <a:spcPts val="600"/>
              </a:spcAft>
              <a:buFont typeface="Arial" panose="020B0604020202020204" pitchFamily="34" charset="0"/>
              <a:buChar char="•"/>
            </a:pPr>
            <a:r>
              <a:rPr lang="en-GB" sz="2800" dirty="0"/>
              <a:t>Be aware of perverse incentives</a:t>
            </a:r>
          </a:p>
          <a:p>
            <a:pPr marL="285750" indent="-285750">
              <a:buFont typeface="Arial" panose="020B0604020202020204" pitchFamily="34" charset="0"/>
              <a:buChar char="•"/>
            </a:pPr>
            <a:endParaRPr lang="en-GB" dirty="0"/>
          </a:p>
          <a:p>
            <a:endParaRPr lang="en-GB" dirty="0"/>
          </a:p>
          <a:p>
            <a:endParaRPr lang="en-GB" dirty="0"/>
          </a:p>
          <a:p>
            <a:endParaRPr lang="en-GB" dirty="0"/>
          </a:p>
          <a:p>
            <a:endParaRPr lang="en-GB" dirty="0"/>
          </a:p>
          <a:p>
            <a:pPr algn="r"/>
            <a:r>
              <a:rPr lang="en-GB" sz="1200" dirty="0"/>
              <a:t>Oversight roles and responsibilities specification</a:t>
            </a:r>
          </a:p>
          <a:p>
            <a:pPr algn="r"/>
            <a:r>
              <a:rPr lang="en-GB" sz="1200" dirty="0">
                <a:hlinkClick r:id="rId2"/>
              </a:rPr>
              <a:t>B1465-4.-Oversight-roles-and-responsibilities-specification-v1-FINAL.pdf (england.nhs.uk)</a:t>
            </a:r>
            <a:endParaRPr lang="en-GB" sz="1200" dirty="0"/>
          </a:p>
          <a:p>
            <a:endParaRPr lang="en-GB" dirty="0"/>
          </a:p>
          <a:p>
            <a:endParaRPr lang="en-GB" dirty="0"/>
          </a:p>
        </p:txBody>
      </p:sp>
      <p:pic>
        <p:nvPicPr>
          <p:cNvPr id="3076" name="Picture 4" descr="Our Approach">
            <a:extLst>
              <a:ext uri="{FF2B5EF4-FFF2-40B4-BE49-F238E27FC236}">
                <a16:creationId xmlns:a16="http://schemas.microsoft.com/office/drawing/2014/main" id="{3996DEBE-39D2-A072-6AD0-3D6EED57323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7409793" y="802640"/>
            <a:ext cx="8995227" cy="47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771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9C7BD-5893-11FD-2AFA-A7C33D95905E}"/>
              </a:ext>
            </a:extLst>
          </p:cNvPr>
          <p:cNvPicPr>
            <a:picLocks noChangeAspect="1"/>
          </p:cNvPicPr>
          <p:nvPr/>
        </p:nvPicPr>
        <p:blipFill>
          <a:blip r:embed="rId2"/>
          <a:stretch>
            <a:fillRect/>
          </a:stretch>
        </p:blipFill>
        <p:spPr>
          <a:xfrm>
            <a:off x="1580627" y="374952"/>
            <a:ext cx="5204402" cy="6108095"/>
          </a:xfrm>
          <a:prstGeom prst="rect">
            <a:avLst/>
          </a:prstGeom>
        </p:spPr>
      </p:pic>
      <p:pic>
        <p:nvPicPr>
          <p:cNvPr id="7" name="Picture 6">
            <a:extLst>
              <a:ext uri="{FF2B5EF4-FFF2-40B4-BE49-F238E27FC236}">
                <a16:creationId xmlns:a16="http://schemas.microsoft.com/office/drawing/2014/main" id="{B879F669-C03F-3414-70E6-F8CECC0323E9}"/>
              </a:ext>
            </a:extLst>
          </p:cNvPr>
          <p:cNvPicPr>
            <a:picLocks noChangeAspect="1"/>
          </p:cNvPicPr>
          <p:nvPr/>
        </p:nvPicPr>
        <p:blipFill>
          <a:blip r:embed="rId3"/>
          <a:stretch>
            <a:fillRect/>
          </a:stretch>
        </p:blipFill>
        <p:spPr>
          <a:xfrm rot="510998">
            <a:off x="7601527" y="384185"/>
            <a:ext cx="2964872" cy="418913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26BD939-E951-4053-B821-1AB6D3458DA2}"/>
              </a:ext>
            </a:extLst>
          </p:cNvPr>
          <p:cNvPicPr>
            <a:picLocks noChangeAspect="1"/>
          </p:cNvPicPr>
          <p:nvPr/>
        </p:nvPicPr>
        <p:blipFill>
          <a:blip r:embed="rId4"/>
          <a:stretch>
            <a:fillRect/>
          </a:stretch>
        </p:blipFill>
        <p:spPr>
          <a:xfrm rot="1083233">
            <a:off x="8765135" y="2440894"/>
            <a:ext cx="2796532" cy="3901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803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EFAC5782-C271-18E6-3CA4-AD76988AC783}"/>
              </a:ext>
            </a:extLst>
          </p:cNvPr>
          <p:cNvSpPr/>
          <p:nvPr/>
        </p:nvSpPr>
        <p:spPr>
          <a:xfrm>
            <a:off x="3306446" y="1487291"/>
            <a:ext cx="4772955" cy="4017582"/>
          </a:xfrm>
          <a:prstGeom prst="triangle">
            <a:avLst/>
          </a:prstGeom>
          <a:noFill/>
          <a:ln w="47625">
            <a:extLst>
              <a:ext uri="{C807C97D-BFC1-408E-A445-0C87EB9F89A2}">
                <ask:lineSketchStyleProps xmlns:ask="http://schemas.microsoft.com/office/drawing/2018/sketchyshapes" sd="1219033472">
                  <a:custGeom>
                    <a:avLst/>
                    <a:gdLst>
                      <a:gd name="connsiteX0" fmla="*/ 0 w 4772955"/>
                      <a:gd name="connsiteY0" fmla="*/ 4017582 h 4017582"/>
                      <a:gd name="connsiteX1" fmla="*/ 2386478 w 4772955"/>
                      <a:gd name="connsiteY1" fmla="*/ 0 h 4017582"/>
                      <a:gd name="connsiteX2" fmla="*/ 4772955 w 4772955"/>
                      <a:gd name="connsiteY2" fmla="*/ 4017582 h 4017582"/>
                      <a:gd name="connsiteX3" fmla="*/ 0 w 4772955"/>
                      <a:gd name="connsiteY3" fmla="*/ 4017582 h 4017582"/>
                    </a:gdLst>
                    <a:ahLst/>
                    <a:cxnLst>
                      <a:cxn ang="0">
                        <a:pos x="connsiteX0" y="connsiteY0"/>
                      </a:cxn>
                      <a:cxn ang="0">
                        <a:pos x="connsiteX1" y="connsiteY1"/>
                      </a:cxn>
                      <a:cxn ang="0">
                        <a:pos x="connsiteX2" y="connsiteY2"/>
                      </a:cxn>
                      <a:cxn ang="0">
                        <a:pos x="connsiteX3" y="connsiteY3"/>
                      </a:cxn>
                    </a:cxnLst>
                    <a:rect l="l" t="t" r="r" b="b"/>
                    <a:pathLst>
                      <a:path w="4772955" h="4017582" extrusionOk="0">
                        <a:moveTo>
                          <a:pt x="0" y="4017582"/>
                        </a:moveTo>
                        <a:cubicBezTo>
                          <a:pt x="579603" y="3274150"/>
                          <a:pt x="1473995" y="1763305"/>
                          <a:pt x="2386478" y="0"/>
                        </a:cubicBezTo>
                        <a:cubicBezTo>
                          <a:pt x="3243778" y="1703441"/>
                          <a:pt x="4082812" y="2689401"/>
                          <a:pt x="4772955" y="4017582"/>
                        </a:cubicBezTo>
                        <a:cubicBezTo>
                          <a:pt x="3037675" y="4152182"/>
                          <a:pt x="1953431" y="3860386"/>
                          <a:pt x="0" y="4017582"/>
                        </a:cubicBezTo>
                        <a:close/>
                      </a:path>
                    </a:pathLst>
                  </a:custGeom>
                  <ask:type>
                    <ask:lineSketchNone/>
                  </ask:type>
                </ask:lineSketchStyleProps>
              </a:ext>
            </a:extLst>
          </a:ln>
          <a:effectLst>
            <a:outerShdw blurRad="50800" dist="38100" dir="18900000" algn="b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Business Growth outline">
            <a:extLst>
              <a:ext uri="{FF2B5EF4-FFF2-40B4-BE49-F238E27FC236}">
                <a16:creationId xmlns:a16="http://schemas.microsoft.com/office/drawing/2014/main" id="{61C8DEB0-F47D-645B-B1CF-2919DFA5D2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4364" y="422801"/>
            <a:ext cx="1431636" cy="1431636"/>
          </a:xfrm>
          <a:prstGeom prst="rect">
            <a:avLst/>
          </a:prstGeom>
        </p:spPr>
      </p:pic>
      <p:pic>
        <p:nvPicPr>
          <p:cNvPr id="10" name="Graphic 9" descr="Treasure chest outline">
            <a:extLst>
              <a:ext uri="{FF2B5EF4-FFF2-40B4-BE49-F238E27FC236}">
                <a16:creationId xmlns:a16="http://schemas.microsoft.com/office/drawing/2014/main" id="{A1F6AD25-4F83-5B8C-C1D5-7DB7709E70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8730" y="4807108"/>
            <a:ext cx="1306946" cy="1306946"/>
          </a:xfrm>
          <a:prstGeom prst="rect">
            <a:avLst/>
          </a:prstGeom>
        </p:spPr>
      </p:pic>
      <p:pic>
        <p:nvPicPr>
          <p:cNvPr id="12" name="Graphic 11" descr="Clock outline">
            <a:extLst>
              <a:ext uri="{FF2B5EF4-FFF2-40B4-BE49-F238E27FC236}">
                <a16:creationId xmlns:a16="http://schemas.microsoft.com/office/drawing/2014/main" id="{D80742D7-6FD8-A338-D762-F35C2A1C22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4934" y="616764"/>
            <a:ext cx="979055" cy="979055"/>
          </a:xfrm>
          <a:prstGeom prst="rect">
            <a:avLst/>
          </a:prstGeom>
        </p:spPr>
      </p:pic>
      <p:pic>
        <p:nvPicPr>
          <p:cNvPr id="14" name="Graphic 13" descr="Health And Safety outline">
            <a:extLst>
              <a:ext uri="{FF2B5EF4-FFF2-40B4-BE49-F238E27FC236}">
                <a16:creationId xmlns:a16="http://schemas.microsoft.com/office/drawing/2014/main" id="{B7F4B7FA-026D-4291-DF23-4B3E55A6A7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1029" y="4659384"/>
            <a:ext cx="1468149" cy="1468149"/>
          </a:xfrm>
          <a:prstGeom prst="rect">
            <a:avLst/>
          </a:prstGeom>
        </p:spPr>
      </p:pic>
      <p:sp>
        <p:nvSpPr>
          <p:cNvPr id="16" name="TextBox 15">
            <a:extLst>
              <a:ext uri="{FF2B5EF4-FFF2-40B4-BE49-F238E27FC236}">
                <a16:creationId xmlns:a16="http://schemas.microsoft.com/office/drawing/2014/main" id="{6A8CCABC-8D9B-202A-EEE5-D5C2ABCA43DF}"/>
              </a:ext>
            </a:extLst>
          </p:cNvPr>
          <p:cNvSpPr txBox="1"/>
          <p:nvPr/>
        </p:nvSpPr>
        <p:spPr>
          <a:xfrm>
            <a:off x="5085513" y="1739497"/>
            <a:ext cx="1431636" cy="523220"/>
          </a:xfrm>
          <a:prstGeom prst="rect">
            <a:avLst/>
          </a:prstGeom>
          <a:solidFill>
            <a:schemeClr val="bg1">
              <a:alpha val="79000"/>
            </a:schemeClr>
          </a:solidFill>
        </p:spPr>
        <p:txBody>
          <a:bodyPr wrap="square" rtlCol="0">
            <a:spAutoFit/>
          </a:bodyPr>
          <a:lstStyle/>
          <a:p>
            <a:r>
              <a:rPr lang="en-GB" sz="2800" dirty="0">
                <a:latin typeface="Bahnschrift SemiBold SemiConden" panose="020B0502040204020203" pitchFamily="34" charset="0"/>
              </a:rPr>
              <a:t>OUTPUT</a:t>
            </a:r>
          </a:p>
        </p:txBody>
      </p:sp>
      <p:sp>
        <p:nvSpPr>
          <p:cNvPr id="17" name="TextBox 16">
            <a:extLst>
              <a:ext uri="{FF2B5EF4-FFF2-40B4-BE49-F238E27FC236}">
                <a16:creationId xmlns:a16="http://schemas.microsoft.com/office/drawing/2014/main" id="{E150CFFE-5BCE-E31B-A284-3BF00C09171E}"/>
              </a:ext>
            </a:extLst>
          </p:cNvPr>
          <p:cNvSpPr txBox="1"/>
          <p:nvPr/>
        </p:nvSpPr>
        <p:spPr>
          <a:xfrm>
            <a:off x="6606486" y="5913153"/>
            <a:ext cx="2161929" cy="523220"/>
          </a:xfrm>
          <a:prstGeom prst="rect">
            <a:avLst/>
          </a:prstGeom>
          <a:solidFill>
            <a:schemeClr val="bg1">
              <a:alpha val="79000"/>
            </a:schemeClr>
          </a:solidFill>
        </p:spPr>
        <p:txBody>
          <a:bodyPr wrap="square" rtlCol="0">
            <a:spAutoFit/>
          </a:bodyPr>
          <a:lstStyle/>
          <a:p>
            <a:r>
              <a:rPr lang="en-GB" sz="2800" dirty="0">
                <a:latin typeface="Bahnschrift SemiBold SemiConden" panose="020B0502040204020203" pitchFamily="34" charset="0"/>
              </a:rPr>
              <a:t>EFFICIENCY</a:t>
            </a:r>
          </a:p>
        </p:txBody>
      </p:sp>
      <p:sp>
        <p:nvSpPr>
          <p:cNvPr id="18" name="TextBox 17">
            <a:extLst>
              <a:ext uri="{FF2B5EF4-FFF2-40B4-BE49-F238E27FC236}">
                <a16:creationId xmlns:a16="http://schemas.microsoft.com/office/drawing/2014/main" id="{67D56023-3055-AA6F-1D21-E8E6D159EA0E}"/>
              </a:ext>
            </a:extLst>
          </p:cNvPr>
          <p:cNvSpPr txBox="1"/>
          <p:nvPr/>
        </p:nvSpPr>
        <p:spPr>
          <a:xfrm>
            <a:off x="2963535" y="5913153"/>
            <a:ext cx="2161929" cy="523220"/>
          </a:xfrm>
          <a:prstGeom prst="rect">
            <a:avLst/>
          </a:prstGeom>
          <a:solidFill>
            <a:schemeClr val="bg1">
              <a:alpha val="79000"/>
            </a:schemeClr>
          </a:solidFill>
        </p:spPr>
        <p:txBody>
          <a:bodyPr wrap="square" rtlCol="0">
            <a:spAutoFit/>
          </a:bodyPr>
          <a:lstStyle/>
          <a:p>
            <a:r>
              <a:rPr lang="en-GB" sz="2800" dirty="0">
                <a:solidFill>
                  <a:srgbClr val="FF0000"/>
                </a:solidFill>
                <a:latin typeface="Bahnschrift SemiBold SemiConden" panose="020B0502040204020203" pitchFamily="34" charset="0"/>
              </a:rPr>
              <a:t>SAFETY</a:t>
            </a:r>
          </a:p>
        </p:txBody>
      </p:sp>
      <p:grpSp>
        <p:nvGrpSpPr>
          <p:cNvPr id="3" name="Group 2">
            <a:extLst>
              <a:ext uri="{FF2B5EF4-FFF2-40B4-BE49-F238E27FC236}">
                <a16:creationId xmlns:a16="http://schemas.microsoft.com/office/drawing/2014/main" id="{A0902ADD-8765-4541-DC35-7BAD7010186E}"/>
              </a:ext>
            </a:extLst>
          </p:cNvPr>
          <p:cNvGrpSpPr/>
          <p:nvPr/>
        </p:nvGrpSpPr>
        <p:grpSpPr>
          <a:xfrm>
            <a:off x="2255890" y="874667"/>
            <a:ext cx="2314007" cy="566969"/>
            <a:chOff x="2197957" y="843280"/>
            <a:chExt cx="2314007" cy="566969"/>
          </a:xfrm>
        </p:grpSpPr>
        <p:pic>
          <p:nvPicPr>
            <p:cNvPr id="8" name="Graphic 7" descr="Sling outline">
              <a:extLst>
                <a:ext uri="{FF2B5EF4-FFF2-40B4-BE49-F238E27FC236}">
                  <a16:creationId xmlns:a16="http://schemas.microsoft.com/office/drawing/2014/main" id="{851E4420-01D2-09EA-39D1-F0901F7E3E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1987" y="866989"/>
              <a:ext cx="543260" cy="543260"/>
            </a:xfrm>
            <a:prstGeom prst="rect">
              <a:avLst/>
            </a:prstGeom>
          </p:spPr>
        </p:pic>
        <p:pic>
          <p:nvPicPr>
            <p:cNvPr id="9" name="Graphic 8" descr="Sling outline">
              <a:extLst>
                <a:ext uri="{FF2B5EF4-FFF2-40B4-BE49-F238E27FC236}">
                  <a16:creationId xmlns:a16="http://schemas.microsoft.com/office/drawing/2014/main" id="{161F06A9-A0D8-6997-A629-A745D018B0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7957" y="858919"/>
              <a:ext cx="543260" cy="543260"/>
            </a:xfrm>
            <a:prstGeom prst="rect">
              <a:avLst/>
            </a:prstGeom>
          </p:spPr>
        </p:pic>
        <p:pic>
          <p:nvPicPr>
            <p:cNvPr id="11" name="Graphic 10" descr="Sling outline">
              <a:extLst>
                <a:ext uri="{FF2B5EF4-FFF2-40B4-BE49-F238E27FC236}">
                  <a16:creationId xmlns:a16="http://schemas.microsoft.com/office/drawing/2014/main" id="{B5A910AC-144B-27C7-40B5-A3369B6D13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5834" y="858919"/>
              <a:ext cx="543260" cy="543260"/>
            </a:xfrm>
            <a:prstGeom prst="rect">
              <a:avLst/>
            </a:prstGeom>
          </p:spPr>
        </p:pic>
        <p:pic>
          <p:nvPicPr>
            <p:cNvPr id="13" name="Graphic 12" descr="Sling outline">
              <a:extLst>
                <a:ext uri="{FF2B5EF4-FFF2-40B4-BE49-F238E27FC236}">
                  <a16:creationId xmlns:a16="http://schemas.microsoft.com/office/drawing/2014/main" id="{CCF707C7-A820-7D3C-002A-A3D30FB4A0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13077" y="860910"/>
              <a:ext cx="543260" cy="543260"/>
            </a:xfrm>
            <a:prstGeom prst="rect">
              <a:avLst/>
            </a:prstGeom>
          </p:spPr>
        </p:pic>
        <p:pic>
          <p:nvPicPr>
            <p:cNvPr id="15" name="Graphic 14" descr="Sling outline">
              <a:extLst>
                <a:ext uri="{FF2B5EF4-FFF2-40B4-BE49-F238E27FC236}">
                  <a16:creationId xmlns:a16="http://schemas.microsoft.com/office/drawing/2014/main" id="{844147F2-2776-8ACC-9FBB-372760BD8F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8704" y="843280"/>
              <a:ext cx="543260" cy="543260"/>
            </a:xfrm>
            <a:prstGeom prst="rect">
              <a:avLst/>
            </a:prstGeom>
          </p:spPr>
        </p:pic>
      </p:grpSp>
    </p:spTree>
    <p:extLst>
      <p:ext uri="{BB962C8B-B14F-4D97-AF65-F5344CB8AC3E}">
        <p14:creationId xmlns:p14="http://schemas.microsoft.com/office/powerpoint/2010/main" val="17335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EFAC5782-C271-18E6-3CA4-AD76988AC783}"/>
              </a:ext>
            </a:extLst>
          </p:cNvPr>
          <p:cNvSpPr/>
          <p:nvPr/>
        </p:nvSpPr>
        <p:spPr>
          <a:xfrm>
            <a:off x="3306446" y="1487291"/>
            <a:ext cx="4772955" cy="4017582"/>
          </a:xfrm>
          <a:prstGeom prst="triangle">
            <a:avLst/>
          </a:prstGeom>
          <a:noFill/>
          <a:ln w="47625">
            <a:extLst>
              <a:ext uri="{C807C97D-BFC1-408E-A445-0C87EB9F89A2}">
                <ask:lineSketchStyleProps xmlns:ask="http://schemas.microsoft.com/office/drawing/2018/sketchyshapes" sd="1219033472">
                  <a:custGeom>
                    <a:avLst/>
                    <a:gdLst>
                      <a:gd name="connsiteX0" fmla="*/ 0 w 4772955"/>
                      <a:gd name="connsiteY0" fmla="*/ 4017582 h 4017582"/>
                      <a:gd name="connsiteX1" fmla="*/ 2386478 w 4772955"/>
                      <a:gd name="connsiteY1" fmla="*/ 0 h 4017582"/>
                      <a:gd name="connsiteX2" fmla="*/ 4772955 w 4772955"/>
                      <a:gd name="connsiteY2" fmla="*/ 4017582 h 4017582"/>
                      <a:gd name="connsiteX3" fmla="*/ 0 w 4772955"/>
                      <a:gd name="connsiteY3" fmla="*/ 4017582 h 4017582"/>
                    </a:gdLst>
                    <a:ahLst/>
                    <a:cxnLst>
                      <a:cxn ang="0">
                        <a:pos x="connsiteX0" y="connsiteY0"/>
                      </a:cxn>
                      <a:cxn ang="0">
                        <a:pos x="connsiteX1" y="connsiteY1"/>
                      </a:cxn>
                      <a:cxn ang="0">
                        <a:pos x="connsiteX2" y="connsiteY2"/>
                      </a:cxn>
                      <a:cxn ang="0">
                        <a:pos x="connsiteX3" y="connsiteY3"/>
                      </a:cxn>
                    </a:cxnLst>
                    <a:rect l="l" t="t" r="r" b="b"/>
                    <a:pathLst>
                      <a:path w="4772955" h="4017582" extrusionOk="0">
                        <a:moveTo>
                          <a:pt x="0" y="4017582"/>
                        </a:moveTo>
                        <a:cubicBezTo>
                          <a:pt x="579603" y="3274150"/>
                          <a:pt x="1473995" y="1763305"/>
                          <a:pt x="2386478" y="0"/>
                        </a:cubicBezTo>
                        <a:cubicBezTo>
                          <a:pt x="3243778" y="1703441"/>
                          <a:pt x="4082812" y="2689401"/>
                          <a:pt x="4772955" y="4017582"/>
                        </a:cubicBezTo>
                        <a:cubicBezTo>
                          <a:pt x="3037675" y="4152182"/>
                          <a:pt x="1953431" y="3860386"/>
                          <a:pt x="0" y="4017582"/>
                        </a:cubicBezTo>
                        <a:close/>
                      </a:path>
                    </a:pathLst>
                  </a:custGeom>
                  <ask:type>
                    <ask:lineSketchNone/>
                  </ask:type>
                </ask:lineSketchStyleProps>
              </a:ext>
            </a:extLst>
          </a:ln>
          <a:effectLst>
            <a:outerShdw blurRad="50800" dist="38100" dir="18900000" algn="b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Business Growth outline">
            <a:extLst>
              <a:ext uri="{FF2B5EF4-FFF2-40B4-BE49-F238E27FC236}">
                <a16:creationId xmlns:a16="http://schemas.microsoft.com/office/drawing/2014/main" id="{61C8DEB0-F47D-645B-B1CF-2919DFA5D2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4364" y="422801"/>
            <a:ext cx="1431636" cy="1431636"/>
          </a:xfrm>
          <a:prstGeom prst="rect">
            <a:avLst/>
          </a:prstGeom>
        </p:spPr>
      </p:pic>
      <p:pic>
        <p:nvPicPr>
          <p:cNvPr id="10" name="Graphic 9" descr="Treasure chest outline">
            <a:extLst>
              <a:ext uri="{FF2B5EF4-FFF2-40B4-BE49-F238E27FC236}">
                <a16:creationId xmlns:a16="http://schemas.microsoft.com/office/drawing/2014/main" id="{A1F6AD25-4F83-5B8C-C1D5-7DB7709E70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2761" y="4754496"/>
            <a:ext cx="1306946" cy="1306946"/>
          </a:xfrm>
          <a:prstGeom prst="rect">
            <a:avLst/>
          </a:prstGeom>
        </p:spPr>
      </p:pic>
      <p:pic>
        <p:nvPicPr>
          <p:cNvPr id="12" name="Graphic 11" descr="Clock outline">
            <a:extLst>
              <a:ext uri="{FF2B5EF4-FFF2-40B4-BE49-F238E27FC236}">
                <a16:creationId xmlns:a16="http://schemas.microsoft.com/office/drawing/2014/main" id="{D80742D7-6FD8-A338-D762-F35C2A1C22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4934" y="616764"/>
            <a:ext cx="979055" cy="979055"/>
          </a:xfrm>
          <a:prstGeom prst="rect">
            <a:avLst/>
          </a:prstGeom>
        </p:spPr>
      </p:pic>
      <p:pic>
        <p:nvPicPr>
          <p:cNvPr id="16" name="Graphic 15" descr="Health And Safety outline">
            <a:extLst>
              <a:ext uri="{FF2B5EF4-FFF2-40B4-BE49-F238E27FC236}">
                <a16:creationId xmlns:a16="http://schemas.microsoft.com/office/drawing/2014/main" id="{935541F7-74EF-59D5-0DDD-EE0ADFCD90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1029" y="4659384"/>
            <a:ext cx="1468149" cy="1468149"/>
          </a:xfrm>
          <a:prstGeom prst="rect">
            <a:avLst/>
          </a:prstGeom>
        </p:spPr>
      </p:pic>
      <p:grpSp>
        <p:nvGrpSpPr>
          <p:cNvPr id="1032" name="Group 1031">
            <a:extLst>
              <a:ext uri="{FF2B5EF4-FFF2-40B4-BE49-F238E27FC236}">
                <a16:creationId xmlns:a16="http://schemas.microsoft.com/office/drawing/2014/main" id="{127C616C-C827-9277-B57C-A954CC376510}"/>
              </a:ext>
            </a:extLst>
          </p:cNvPr>
          <p:cNvGrpSpPr/>
          <p:nvPr/>
        </p:nvGrpSpPr>
        <p:grpSpPr>
          <a:xfrm>
            <a:off x="5105615" y="284480"/>
            <a:ext cx="3034161" cy="5220393"/>
            <a:chOff x="4740553" y="818194"/>
            <a:chExt cx="3338848" cy="4686679"/>
          </a:xfrm>
        </p:grpSpPr>
        <p:cxnSp>
          <p:nvCxnSpPr>
            <p:cNvPr id="20" name="Straight Connector 19">
              <a:extLst>
                <a:ext uri="{FF2B5EF4-FFF2-40B4-BE49-F238E27FC236}">
                  <a16:creationId xmlns:a16="http://schemas.microsoft.com/office/drawing/2014/main" id="{F2C411E4-22E1-4E4C-E30A-868440C06434}"/>
                </a:ext>
              </a:extLst>
            </p:cNvPr>
            <p:cNvCxnSpPr>
              <a:cxnSpLocks/>
              <a:stCxn id="2" idx="4"/>
            </p:cNvCxnSpPr>
            <p:nvPr/>
          </p:nvCxnSpPr>
          <p:spPr>
            <a:xfrm flipH="1" flipV="1">
              <a:off x="4740553" y="4525818"/>
              <a:ext cx="3338848" cy="979055"/>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031" name="Group 1030">
              <a:extLst>
                <a:ext uri="{FF2B5EF4-FFF2-40B4-BE49-F238E27FC236}">
                  <a16:creationId xmlns:a16="http://schemas.microsoft.com/office/drawing/2014/main" id="{EBC826A8-C3FB-E5EA-C564-D13B8752ECDF}"/>
                </a:ext>
              </a:extLst>
            </p:cNvPr>
            <p:cNvGrpSpPr/>
            <p:nvPr/>
          </p:nvGrpSpPr>
          <p:grpSpPr>
            <a:xfrm>
              <a:off x="4769456" y="818194"/>
              <a:ext cx="3225034" cy="4624433"/>
              <a:chOff x="4740553" y="880440"/>
              <a:chExt cx="3225034" cy="4624433"/>
            </a:xfrm>
          </p:grpSpPr>
          <p:cxnSp>
            <p:nvCxnSpPr>
              <p:cNvPr id="19" name="Straight Connector 18">
                <a:extLst>
                  <a:ext uri="{FF2B5EF4-FFF2-40B4-BE49-F238E27FC236}">
                    <a16:creationId xmlns:a16="http://schemas.microsoft.com/office/drawing/2014/main" id="{C50B1B31-EC37-1E6C-3AEA-899F26375C4C}"/>
                  </a:ext>
                </a:extLst>
              </p:cNvPr>
              <p:cNvCxnSpPr>
                <a:cxnSpLocks/>
              </p:cNvCxnSpPr>
              <p:nvPr/>
            </p:nvCxnSpPr>
            <p:spPr>
              <a:xfrm flipH="1">
                <a:off x="4740553" y="880440"/>
                <a:ext cx="979527" cy="3681400"/>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34F7B59D-6B3A-738E-9583-7FD0F44615F7}"/>
                  </a:ext>
                </a:extLst>
              </p:cNvPr>
              <p:cNvCxnSpPr>
                <a:cxnSpLocks/>
              </p:cNvCxnSpPr>
              <p:nvPr/>
            </p:nvCxnSpPr>
            <p:spPr>
              <a:xfrm flipH="1" flipV="1">
                <a:off x="5689600" y="880440"/>
                <a:ext cx="2275987" cy="4624433"/>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grpSp>
      </p:grpSp>
      <p:pic>
        <p:nvPicPr>
          <p:cNvPr id="27" name="Graphic 26" descr="Doctor female outline">
            <a:extLst>
              <a:ext uri="{FF2B5EF4-FFF2-40B4-BE49-F238E27FC236}">
                <a16:creationId xmlns:a16="http://schemas.microsoft.com/office/drawing/2014/main" id="{F5052D9F-7B00-164F-7D9A-C6CC47B173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99251" y="5095844"/>
            <a:ext cx="679388" cy="679388"/>
          </a:xfrm>
          <a:prstGeom prst="rect">
            <a:avLst/>
          </a:prstGeom>
        </p:spPr>
      </p:pic>
      <p:grpSp>
        <p:nvGrpSpPr>
          <p:cNvPr id="1043" name="Group 1042">
            <a:extLst>
              <a:ext uri="{FF2B5EF4-FFF2-40B4-BE49-F238E27FC236}">
                <a16:creationId xmlns:a16="http://schemas.microsoft.com/office/drawing/2014/main" id="{275945D2-FB94-47C4-76B7-A3C502F9A4D3}"/>
              </a:ext>
            </a:extLst>
          </p:cNvPr>
          <p:cNvGrpSpPr/>
          <p:nvPr/>
        </p:nvGrpSpPr>
        <p:grpSpPr>
          <a:xfrm>
            <a:off x="2197957" y="233318"/>
            <a:ext cx="2314007" cy="1714147"/>
            <a:chOff x="2197957" y="233318"/>
            <a:chExt cx="2314007" cy="1714147"/>
          </a:xfrm>
        </p:grpSpPr>
        <p:grpSp>
          <p:nvGrpSpPr>
            <p:cNvPr id="28" name="Group 27">
              <a:extLst>
                <a:ext uri="{FF2B5EF4-FFF2-40B4-BE49-F238E27FC236}">
                  <a16:creationId xmlns:a16="http://schemas.microsoft.com/office/drawing/2014/main" id="{4EEF7A02-A05B-DFE5-3096-C8CEBCE9E6CD}"/>
                </a:ext>
              </a:extLst>
            </p:cNvPr>
            <p:cNvGrpSpPr/>
            <p:nvPr/>
          </p:nvGrpSpPr>
          <p:grpSpPr>
            <a:xfrm>
              <a:off x="2197957" y="843280"/>
              <a:ext cx="2314007" cy="566969"/>
              <a:chOff x="2197957" y="843280"/>
              <a:chExt cx="2314007" cy="566969"/>
            </a:xfrm>
          </p:grpSpPr>
          <p:pic>
            <p:nvPicPr>
              <p:cNvPr id="11" name="Graphic 10" descr="Sling outline">
                <a:extLst>
                  <a:ext uri="{FF2B5EF4-FFF2-40B4-BE49-F238E27FC236}">
                    <a16:creationId xmlns:a16="http://schemas.microsoft.com/office/drawing/2014/main" id="{5050A668-6DF8-0810-40E8-5BED2DA487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1987" y="866989"/>
                <a:ext cx="543260" cy="543260"/>
              </a:xfrm>
              <a:prstGeom prst="rect">
                <a:avLst/>
              </a:prstGeom>
            </p:spPr>
          </p:pic>
          <p:pic>
            <p:nvPicPr>
              <p:cNvPr id="13" name="Graphic 12" descr="Sling outline">
                <a:extLst>
                  <a:ext uri="{FF2B5EF4-FFF2-40B4-BE49-F238E27FC236}">
                    <a16:creationId xmlns:a16="http://schemas.microsoft.com/office/drawing/2014/main" id="{EB8F4A49-505C-5FA5-6627-FA422D1698A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97957" y="858919"/>
                <a:ext cx="543260" cy="543260"/>
              </a:xfrm>
              <a:prstGeom prst="rect">
                <a:avLst/>
              </a:prstGeom>
            </p:spPr>
          </p:pic>
          <p:pic>
            <p:nvPicPr>
              <p:cNvPr id="14" name="Graphic 13" descr="Sling outline">
                <a:extLst>
                  <a:ext uri="{FF2B5EF4-FFF2-40B4-BE49-F238E27FC236}">
                    <a16:creationId xmlns:a16="http://schemas.microsoft.com/office/drawing/2014/main" id="{A4FC0739-6C85-7A3F-8983-094FEB2809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5834" y="858919"/>
                <a:ext cx="543260" cy="543260"/>
              </a:xfrm>
              <a:prstGeom prst="rect">
                <a:avLst/>
              </a:prstGeom>
            </p:spPr>
          </p:pic>
          <p:pic>
            <p:nvPicPr>
              <p:cNvPr id="15" name="Graphic 14" descr="Sling outline">
                <a:extLst>
                  <a:ext uri="{FF2B5EF4-FFF2-40B4-BE49-F238E27FC236}">
                    <a16:creationId xmlns:a16="http://schemas.microsoft.com/office/drawing/2014/main" id="{6138E301-8193-3859-5642-5B1E9D5CA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13077" y="860910"/>
                <a:ext cx="543260" cy="543260"/>
              </a:xfrm>
              <a:prstGeom prst="rect">
                <a:avLst/>
              </a:prstGeom>
            </p:spPr>
          </p:pic>
          <p:pic>
            <p:nvPicPr>
              <p:cNvPr id="21" name="Graphic 20" descr="Sling outline">
                <a:extLst>
                  <a:ext uri="{FF2B5EF4-FFF2-40B4-BE49-F238E27FC236}">
                    <a16:creationId xmlns:a16="http://schemas.microsoft.com/office/drawing/2014/main" id="{D0A2E3CE-6837-1C88-117E-B25D617A51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68704" y="843280"/>
                <a:ext cx="543260" cy="543260"/>
              </a:xfrm>
              <a:prstGeom prst="rect">
                <a:avLst/>
              </a:prstGeom>
            </p:spPr>
          </p:pic>
        </p:grpSp>
        <p:grpSp>
          <p:nvGrpSpPr>
            <p:cNvPr id="1026" name="Group 1025">
              <a:extLst>
                <a:ext uri="{FF2B5EF4-FFF2-40B4-BE49-F238E27FC236}">
                  <a16:creationId xmlns:a16="http://schemas.microsoft.com/office/drawing/2014/main" id="{A12A2FB9-76AD-7D12-A1C0-E6A7C24FCE58}"/>
                </a:ext>
              </a:extLst>
            </p:cNvPr>
            <p:cNvGrpSpPr/>
            <p:nvPr/>
          </p:nvGrpSpPr>
          <p:grpSpPr>
            <a:xfrm>
              <a:off x="2197957" y="1380496"/>
              <a:ext cx="2314007" cy="566969"/>
              <a:chOff x="2197957" y="843280"/>
              <a:chExt cx="2314007" cy="566969"/>
            </a:xfrm>
          </p:grpSpPr>
          <p:pic>
            <p:nvPicPr>
              <p:cNvPr id="1027" name="Graphic 1026" descr="Sling outline">
                <a:extLst>
                  <a:ext uri="{FF2B5EF4-FFF2-40B4-BE49-F238E27FC236}">
                    <a16:creationId xmlns:a16="http://schemas.microsoft.com/office/drawing/2014/main" id="{3E9A961E-22CA-9FC6-BA96-28BDA361E8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1987" y="866989"/>
                <a:ext cx="543260" cy="543260"/>
              </a:xfrm>
              <a:prstGeom prst="rect">
                <a:avLst/>
              </a:prstGeom>
            </p:spPr>
          </p:pic>
          <p:pic>
            <p:nvPicPr>
              <p:cNvPr id="1028" name="Graphic 1027" descr="Sling outline">
                <a:extLst>
                  <a:ext uri="{FF2B5EF4-FFF2-40B4-BE49-F238E27FC236}">
                    <a16:creationId xmlns:a16="http://schemas.microsoft.com/office/drawing/2014/main" id="{8EAE2E99-0636-3923-EE18-8A252FFB71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97957" y="858919"/>
                <a:ext cx="543260" cy="543260"/>
              </a:xfrm>
              <a:prstGeom prst="rect">
                <a:avLst/>
              </a:prstGeom>
            </p:spPr>
          </p:pic>
          <p:pic>
            <p:nvPicPr>
              <p:cNvPr id="1029" name="Graphic 1028" descr="Sling outline">
                <a:extLst>
                  <a:ext uri="{FF2B5EF4-FFF2-40B4-BE49-F238E27FC236}">
                    <a16:creationId xmlns:a16="http://schemas.microsoft.com/office/drawing/2014/main" id="{7FA4AB3C-6894-7658-5C2C-2AB08C7ACF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5834" y="858919"/>
                <a:ext cx="543260" cy="543260"/>
              </a:xfrm>
              <a:prstGeom prst="rect">
                <a:avLst/>
              </a:prstGeom>
            </p:spPr>
          </p:pic>
          <p:pic>
            <p:nvPicPr>
              <p:cNvPr id="1030" name="Graphic 1029" descr="Sling outline">
                <a:extLst>
                  <a:ext uri="{FF2B5EF4-FFF2-40B4-BE49-F238E27FC236}">
                    <a16:creationId xmlns:a16="http://schemas.microsoft.com/office/drawing/2014/main" id="{EDD157FD-70F0-0771-4D28-B21BB2BABC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13077" y="860910"/>
                <a:ext cx="543260" cy="543260"/>
              </a:xfrm>
              <a:prstGeom prst="rect">
                <a:avLst/>
              </a:prstGeom>
            </p:spPr>
          </p:pic>
          <p:pic>
            <p:nvPicPr>
              <p:cNvPr id="1034" name="Graphic 1033" descr="Sling outline">
                <a:extLst>
                  <a:ext uri="{FF2B5EF4-FFF2-40B4-BE49-F238E27FC236}">
                    <a16:creationId xmlns:a16="http://schemas.microsoft.com/office/drawing/2014/main" id="{58CE4781-8923-3E38-ABB8-BF7B4E4420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68704" y="843280"/>
                <a:ext cx="543260" cy="543260"/>
              </a:xfrm>
              <a:prstGeom prst="rect">
                <a:avLst/>
              </a:prstGeom>
            </p:spPr>
          </p:pic>
        </p:grpSp>
        <p:grpSp>
          <p:nvGrpSpPr>
            <p:cNvPr id="1035" name="Group 1034">
              <a:extLst>
                <a:ext uri="{FF2B5EF4-FFF2-40B4-BE49-F238E27FC236}">
                  <a16:creationId xmlns:a16="http://schemas.microsoft.com/office/drawing/2014/main" id="{A0D6A347-733E-3E65-F146-1ED270FE3520}"/>
                </a:ext>
              </a:extLst>
            </p:cNvPr>
            <p:cNvGrpSpPr/>
            <p:nvPr/>
          </p:nvGrpSpPr>
          <p:grpSpPr>
            <a:xfrm>
              <a:off x="2197957" y="233318"/>
              <a:ext cx="2314007" cy="566969"/>
              <a:chOff x="2197957" y="843280"/>
              <a:chExt cx="2314007" cy="566969"/>
            </a:xfrm>
          </p:grpSpPr>
          <p:pic>
            <p:nvPicPr>
              <p:cNvPr id="1036" name="Graphic 1035" descr="Sling outline">
                <a:extLst>
                  <a:ext uri="{FF2B5EF4-FFF2-40B4-BE49-F238E27FC236}">
                    <a16:creationId xmlns:a16="http://schemas.microsoft.com/office/drawing/2014/main" id="{A596AFCC-CB1E-29ED-1987-FF1F43E434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1987" y="866989"/>
                <a:ext cx="543260" cy="543260"/>
              </a:xfrm>
              <a:prstGeom prst="rect">
                <a:avLst/>
              </a:prstGeom>
            </p:spPr>
          </p:pic>
          <p:pic>
            <p:nvPicPr>
              <p:cNvPr id="1037" name="Graphic 1036" descr="Sling outline">
                <a:extLst>
                  <a:ext uri="{FF2B5EF4-FFF2-40B4-BE49-F238E27FC236}">
                    <a16:creationId xmlns:a16="http://schemas.microsoft.com/office/drawing/2014/main" id="{C487F593-7B5C-8762-A9E5-CFD0ACAAA5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97957" y="858919"/>
                <a:ext cx="543260" cy="543260"/>
              </a:xfrm>
              <a:prstGeom prst="rect">
                <a:avLst/>
              </a:prstGeom>
            </p:spPr>
          </p:pic>
          <p:pic>
            <p:nvPicPr>
              <p:cNvPr id="1038" name="Graphic 1037" descr="Sling outline">
                <a:extLst>
                  <a:ext uri="{FF2B5EF4-FFF2-40B4-BE49-F238E27FC236}">
                    <a16:creationId xmlns:a16="http://schemas.microsoft.com/office/drawing/2014/main" id="{0E13FD65-C55B-7160-7B37-E7D24ADE64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5834" y="858919"/>
                <a:ext cx="543260" cy="543260"/>
              </a:xfrm>
              <a:prstGeom prst="rect">
                <a:avLst/>
              </a:prstGeom>
            </p:spPr>
          </p:pic>
          <p:pic>
            <p:nvPicPr>
              <p:cNvPr id="1039" name="Graphic 1038" descr="Sling outline">
                <a:extLst>
                  <a:ext uri="{FF2B5EF4-FFF2-40B4-BE49-F238E27FC236}">
                    <a16:creationId xmlns:a16="http://schemas.microsoft.com/office/drawing/2014/main" id="{14E107C7-5C89-030A-F928-7ECB0DB3E4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13077" y="860910"/>
                <a:ext cx="543260" cy="543260"/>
              </a:xfrm>
              <a:prstGeom prst="rect">
                <a:avLst/>
              </a:prstGeom>
            </p:spPr>
          </p:pic>
          <p:pic>
            <p:nvPicPr>
              <p:cNvPr id="1040" name="Graphic 1039" descr="Sling outline">
                <a:extLst>
                  <a:ext uri="{FF2B5EF4-FFF2-40B4-BE49-F238E27FC236}">
                    <a16:creationId xmlns:a16="http://schemas.microsoft.com/office/drawing/2014/main" id="{AA2A9CB3-7F91-B7DC-463E-3C51FD679F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68704" y="843280"/>
                <a:ext cx="543260" cy="543260"/>
              </a:xfrm>
              <a:prstGeom prst="rect">
                <a:avLst/>
              </a:prstGeom>
            </p:spPr>
          </p:pic>
        </p:grpSp>
      </p:grpSp>
    </p:spTree>
    <p:extLst>
      <p:ext uri="{BB962C8B-B14F-4D97-AF65-F5344CB8AC3E}">
        <p14:creationId xmlns:p14="http://schemas.microsoft.com/office/powerpoint/2010/main" val="269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EFAC5782-C271-18E6-3CA4-AD76988AC783}"/>
              </a:ext>
            </a:extLst>
          </p:cNvPr>
          <p:cNvSpPr/>
          <p:nvPr/>
        </p:nvSpPr>
        <p:spPr>
          <a:xfrm>
            <a:off x="3306446" y="1487291"/>
            <a:ext cx="4772955" cy="4017582"/>
          </a:xfrm>
          <a:prstGeom prst="triangle">
            <a:avLst/>
          </a:prstGeom>
          <a:noFill/>
          <a:ln w="47625">
            <a:extLst>
              <a:ext uri="{C807C97D-BFC1-408E-A445-0C87EB9F89A2}">
                <ask:lineSketchStyleProps xmlns:ask="http://schemas.microsoft.com/office/drawing/2018/sketchyshapes" sd="1219033472">
                  <a:custGeom>
                    <a:avLst/>
                    <a:gdLst>
                      <a:gd name="connsiteX0" fmla="*/ 0 w 4772955"/>
                      <a:gd name="connsiteY0" fmla="*/ 4017582 h 4017582"/>
                      <a:gd name="connsiteX1" fmla="*/ 2386478 w 4772955"/>
                      <a:gd name="connsiteY1" fmla="*/ 0 h 4017582"/>
                      <a:gd name="connsiteX2" fmla="*/ 4772955 w 4772955"/>
                      <a:gd name="connsiteY2" fmla="*/ 4017582 h 4017582"/>
                      <a:gd name="connsiteX3" fmla="*/ 0 w 4772955"/>
                      <a:gd name="connsiteY3" fmla="*/ 4017582 h 4017582"/>
                    </a:gdLst>
                    <a:ahLst/>
                    <a:cxnLst>
                      <a:cxn ang="0">
                        <a:pos x="connsiteX0" y="connsiteY0"/>
                      </a:cxn>
                      <a:cxn ang="0">
                        <a:pos x="connsiteX1" y="connsiteY1"/>
                      </a:cxn>
                      <a:cxn ang="0">
                        <a:pos x="connsiteX2" y="connsiteY2"/>
                      </a:cxn>
                      <a:cxn ang="0">
                        <a:pos x="connsiteX3" y="connsiteY3"/>
                      </a:cxn>
                    </a:cxnLst>
                    <a:rect l="l" t="t" r="r" b="b"/>
                    <a:pathLst>
                      <a:path w="4772955" h="4017582" extrusionOk="0">
                        <a:moveTo>
                          <a:pt x="0" y="4017582"/>
                        </a:moveTo>
                        <a:cubicBezTo>
                          <a:pt x="579603" y="3274150"/>
                          <a:pt x="1473995" y="1763305"/>
                          <a:pt x="2386478" y="0"/>
                        </a:cubicBezTo>
                        <a:cubicBezTo>
                          <a:pt x="3243778" y="1703441"/>
                          <a:pt x="4082812" y="2689401"/>
                          <a:pt x="4772955" y="4017582"/>
                        </a:cubicBezTo>
                        <a:cubicBezTo>
                          <a:pt x="3037675" y="4152182"/>
                          <a:pt x="1953431" y="3860386"/>
                          <a:pt x="0" y="4017582"/>
                        </a:cubicBezTo>
                        <a:close/>
                      </a:path>
                    </a:pathLst>
                  </a:custGeom>
                  <ask:type>
                    <ask:lineSketchNone/>
                  </ask:type>
                </ask:lineSketchStyleProps>
              </a:ext>
            </a:extLst>
          </a:ln>
          <a:effectLst>
            <a:outerShdw blurRad="50800" dist="38100" dir="18900000" algn="b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Business Growth outline">
            <a:extLst>
              <a:ext uri="{FF2B5EF4-FFF2-40B4-BE49-F238E27FC236}">
                <a16:creationId xmlns:a16="http://schemas.microsoft.com/office/drawing/2014/main" id="{61C8DEB0-F47D-645B-B1CF-2919DFA5D2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4364" y="422801"/>
            <a:ext cx="1431636" cy="1431636"/>
          </a:xfrm>
          <a:prstGeom prst="rect">
            <a:avLst/>
          </a:prstGeom>
        </p:spPr>
      </p:pic>
      <p:pic>
        <p:nvPicPr>
          <p:cNvPr id="10" name="Graphic 9" descr="Treasure chest outline">
            <a:extLst>
              <a:ext uri="{FF2B5EF4-FFF2-40B4-BE49-F238E27FC236}">
                <a16:creationId xmlns:a16="http://schemas.microsoft.com/office/drawing/2014/main" id="{A1F6AD25-4F83-5B8C-C1D5-7DB7709E70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2761" y="4754496"/>
            <a:ext cx="1306946" cy="1306946"/>
          </a:xfrm>
          <a:prstGeom prst="rect">
            <a:avLst/>
          </a:prstGeom>
        </p:spPr>
      </p:pic>
      <p:pic>
        <p:nvPicPr>
          <p:cNvPr id="12" name="Graphic 11" descr="Clock outline">
            <a:extLst>
              <a:ext uri="{FF2B5EF4-FFF2-40B4-BE49-F238E27FC236}">
                <a16:creationId xmlns:a16="http://schemas.microsoft.com/office/drawing/2014/main" id="{D80742D7-6FD8-A338-D762-F35C2A1C22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5999" y="616764"/>
            <a:ext cx="979055" cy="979055"/>
          </a:xfrm>
          <a:prstGeom prst="rect">
            <a:avLst/>
          </a:prstGeom>
        </p:spPr>
      </p:pic>
      <p:pic>
        <p:nvPicPr>
          <p:cNvPr id="7" name="Graphic 6" descr="Health And Safety outline">
            <a:extLst>
              <a:ext uri="{FF2B5EF4-FFF2-40B4-BE49-F238E27FC236}">
                <a16:creationId xmlns:a16="http://schemas.microsoft.com/office/drawing/2014/main" id="{D044172A-B08E-7AF8-CD10-4073C358CC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1029" y="4659384"/>
            <a:ext cx="1468149" cy="1468149"/>
          </a:xfrm>
          <a:prstGeom prst="rect">
            <a:avLst/>
          </a:prstGeom>
        </p:spPr>
      </p:pic>
      <p:grpSp>
        <p:nvGrpSpPr>
          <p:cNvPr id="41" name="Group 40">
            <a:extLst>
              <a:ext uri="{FF2B5EF4-FFF2-40B4-BE49-F238E27FC236}">
                <a16:creationId xmlns:a16="http://schemas.microsoft.com/office/drawing/2014/main" id="{947DA101-A44C-C5D9-6724-43EFC98DFC0F}"/>
              </a:ext>
            </a:extLst>
          </p:cNvPr>
          <p:cNvGrpSpPr/>
          <p:nvPr/>
        </p:nvGrpSpPr>
        <p:grpSpPr>
          <a:xfrm>
            <a:off x="5267915" y="1595819"/>
            <a:ext cx="3776912" cy="4862348"/>
            <a:chOff x="4728792" y="1694023"/>
            <a:chExt cx="3805013" cy="4406212"/>
          </a:xfrm>
        </p:grpSpPr>
        <p:cxnSp>
          <p:nvCxnSpPr>
            <p:cNvPr id="13" name="Straight Connector 12">
              <a:extLst>
                <a:ext uri="{FF2B5EF4-FFF2-40B4-BE49-F238E27FC236}">
                  <a16:creationId xmlns:a16="http://schemas.microsoft.com/office/drawing/2014/main" id="{72253079-5B16-061D-B463-8DBD7F668EB3}"/>
                </a:ext>
              </a:extLst>
            </p:cNvPr>
            <p:cNvCxnSpPr>
              <a:cxnSpLocks/>
            </p:cNvCxnSpPr>
            <p:nvPr/>
          </p:nvCxnSpPr>
          <p:spPr>
            <a:xfrm flipH="1">
              <a:off x="4728792" y="1694023"/>
              <a:ext cx="562945" cy="2840519"/>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12685A5-8D75-1BF1-6AEB-ACD30208E4EE}"/>
                </a:ext>
              </a:extLst>
            </p:cNvPr>
            <p:cNvCxnSpPr>
              <a:cxnSpLocks/>
            </p:cNvCxnSpPr>
            <p:nvPr/>
          </p:nvCxnSpPr>
          <p:spPr>
            <a:xfrm flipH="1" flipV="1">
              <a:off x="4728792" y="4498520"/>
              <a:ext cx="3805013" cy="1570877"/>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79333135-DED3-6D36-1D77-AA61383D85DC}"/>
                </a:ext>
              </a:extLst>
            </p:cNvPr>
            <p:cNvCxnSpPr>
              <a:cxnSpLocks/>
            </p:cNvCxnSpPr>
            <p:nvPr/>
          </p:nvCxnSpPr>
          <p:spPr>
            <a:xfrm flipH="1" flipV="1">
              <a:off x="5285774" y="1694023"/>
              <a:ext cx="3237572" cy="4406212"/>
            </a:xfrm>
            <a:prstGeom prst="line">
              <a:avLst/>
            </a:prstGeom>
            <a:ln w="539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45" name="Group 44">
            <a:extLst>
              <a:ext uri="{FF2B5EF4-FFF2-40B4-BE49-F238E27FC236}">
                <a16:creationId xmlns:a16="http://schemas.microsoft.com/office/drawing/2014/main" id="{BC1B57A9-FE7D-19BC-80B2-CAA0B448B480}"/>
              </a:ext>
            </a:extLst>
          </p:cNvPr>
          <p:cNvGrpSpPr/>
          <p:nvPr/>
        </p:nvGrpSpPr>
        <p:grpSpPr>
          <a:xfrm>
            <a:off x="9496526" y="4308882"/>
            <a:ext cx="2122071" cy="1964566"/>
            <a:chOff x="9496526" y="4308882"/>
            <a:chExt cx="2122071" cy="1964566"/>
          </a:xfrm>
        </p:grpSpPr>
        <p:sp>
          <p:nvSpPr>
            <p:cNvPr id="2060" name="Rectangle 2059">
              <a:extLst>
                <a:ext uri="{FF2B5EF4-FFF2-40B4-BE49-F238E27FC236}">
                  <a16:creationId xmlns:a16="http://schemas.microsoft.com/office/drawing/2014/main" id="{F85A1CC8-4C65-1E3C-B578-BAB03FCF6673}"/>
                </a:ext>
              </a:extLst>
            </p:cNvPr>
            <p:cNvSpPr/>
            <p:nvPr/>
          </p:nvSpPr>
          <p:spPr>
            <a:xfrm>
              <a:off x="10795144" y="5440813"/>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FF0000"/>
                </a:solidFill>
              </a:endParaRPr>
            </a:p>
          </p:txBody>
        </p:sp>
        <p:sp>
          <p:nvSpPr>
            <p:cNvPr id="2061" name="Rectangle 2060">
              <a:extLst>
                <a:ext uri="{FF2B5EF4-FFF2-40B4-BE49-F238E27FC236}">
                  <a16:creationId xmlns:a16="http://schemas.microsoft.com/office/drawing/2014/main" id="{54CCC446-07CA-6312-EFAE-F7C6BD5CFB48}"/>
                </a:ext>
              </a:extLst>
            </p:cNvPr>
            <p:cNvSpPr/>
            <p:nvPr/>
          </p:nvSpPr>
          <p:spPr>
            <a:xfrm>
              <a:off x="10190382" y="5468530"/>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FF0000"/>
                </a:solidFill>
              </a:endParaRPr>
            </a:p>
          </p:txBody>
        </p:sp>
        <p:sp>
          <p:nvSpPr>
            <p:cNvPr id="2062" name="Rectangle 2061">
              <a:extLst>
                <a:ext uri="{FF2B5EF4-FFF2-40B4-BE49-F238E27FC236}">
                  <a16:creationId xmlns:a16="http://schemas.microsoft.com/office/drawing/2014/main" id="{A55633A4-D93D-0895-58EF-B1FF02715105}"/>
                </a:ext>
              </a:extLst>
            </p:cNvPr>
            <p:cNvSpPr/>
            <p:nvPr/>
          </p:nvSpPr>
          <p:spPr>
            <a:xfrm>
              <a:off x="9587600" y="5440813"/>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FF0000"/>
                </a:solidFill>
              </a:endParaRPr>
            </a:p>
          </p:txBody>
        </p:sp>
        <p:sp>
          <p:nvSpPr>
            <p:cNvPr id="2064" name="Rectangle 2063">
              <a:extLst>
                <a:ext uri="{FF2B5EF4-FFF2-40B4-BE49-F238E27FC236}">
                  <a16:creationId xmlns:a16="http://schemas.microsoft.com/office/drawing/2014/main" id="{318311A6-AD46-9321-6E17-D3F9E7C959A4}"/>
                </a:ext>
              </a:extLst>
            </p:cNvPr>
            <p:cNvSpPr/>
            <p:nvPr/>
          </p:nvSpPr>
          <p:spPr>
            <a:xfrm>
              <a:off x="10749605" y="4799966"/>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FF0000"/>
                </a:solidFill>
              </a:endParaRPr>
            </a:p>
          </p:txBody>
        </p:sp>
        <p:sp>
          <p:nvSpPr>
            <p:cNvPr id="2065" name="Rectangle 2064">
              <a:extLst>
                <a:ext uri="{FF2B5EF4-FFF2-40B4-BE49-F238E27FC236}">
                  <a16:creationId xmlns:a16="http://schemas.microsoft.com/office/drawing/2014/main" id="{AAD2C4D4-DA02-5607-4F3C-8035AA64772E}"/>
                </a:ext>
              </a:extLst>
            </p:cNvPr>
            <p:cNvSpPr/>
            <p:nvPr/>
          </p:nvSpPr>
          <p:spPr>
            <a:xfrm>
              <a:off x="10123963" y="5690309"/>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X</a:t>
              </a:r>
            </a:p>
          </p:txBody>
        </p:sp>
        <p:grpSp>
          <p:nvGrpSpPr>
            <p:cNvPr id="23" name="Group 22">
              <a:extLst>
                <a:ext uri="{FF2B5EF4-FFF2-40B4-BE49-F238E27FC236}">
                  <a16:creationId xmlns:a16="http://schemas.microsoft.com/office/drawing/2014/main" id="{76495766-51D2-8852-29D4-7B5392062C25}"/>
                </a:ext>
              </a:extLst>
            </p:cNvPr>
            <p:cNvGrpSpPr/>
            <p:nvPr/>
          </p:nvGrpSpPr>
          <p:grpSpPr>
            <a:xfrm>
              <a:off x="9496526" y="4308882"/>
              <a:ext cx="2088890" cy="691778"/>
              <a:chOff x="9460268" y="4338557"/>
              <a:chExt cx="2088890" cy="691778"/>
            </a:xfrm>
          </p:grpSpPr>
          <p:pic>
            <p:nvPicPr>
              <p:cNvPr id="15" name="Graphic 14" descr="Doctor female outline">
                <a:extLst>
                  <a:ext uri="{FF2B5EF4-FFF2-40B4-BE49-F238E27FC236}">
                    <a16:creationId xmlns:a16="http://schemas.microsoft.com/office/drawing/2014/main" id="{8D771612-5D43-7976-0D39-3CEA4DB5C7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268" y="4338557"/>
                <a:ext cx="679388" cy="679388"/>
              </a:xfrm>
              <a:prstGeom prst="rect">
                <a:avLst/>
              </a:prstGeom>
            </p:spPr>
          </p:pic>
          <p:pic>
            <p:nvPicPr>
              <p:cNvPr id="16" name="Graphic 15" descr="Doctor female outline">
                <a:extLst>
                  <a:ext uri="{FF2B5EF4-FFF2-40B4-BE49-F238E27FC236}">
                    <a16:creationId xmlns:a16="http://schemas.microsoft.com/office/drawing/2014/main" id="{079FC593-7161-44D7-A593-8F1E19C9F3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18666" y="4350947"/>
                <a:ext cx="679388" cy="679388"/>
              </a:xfrm>
              <a:prstGeom prst="rect">
                <a:avLst/>
              </a:prstGeom>
            </p:spPr>
          </p:pic>
          <p:pic>
            <p:nvPicPr>
              <p:cNvPr id="19" name="Graphic 18" descr="Doctor female outline">
                <a:extLst>
                  <a:ext uri="{FF2B5EF4-FFF2-40B4-BE49-F238E27FC236}">
                    <a16:creationId xmlns:a16="http://schemas.microsoft.com/office/drawing/2014/main" id="{E27BE733-C4E5-3A3D-BEFF-7ED6F84279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4218" y="4338557"/>
                <a:ext cx="679388" cy="679388"/>
              </a:xfrm>
              <a:prstGeom prst="rect">
                <a:avLst/>
              </a:prstGeom>
            </p:spPr>
          </p:pic>
          <p:pic>
            <p:nvPicPr>
              <p:cNvPr id="20" name="Graphic 19" descr="Doctor female outline">
                <a:extLst>
                  <a:ext uri="{FF2B5EF4-FFF2-40B4-BE49-F238E27FC236}">
                    <a16:creationId xmlns:a16="http://schemas.microsoft.com/office/drawing/2014/main" id="{2921FE25-280F-618A-6E14-2742D91F0A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9770" y="4340010"/>
                <a:ext cx="679388" cy="679388"/>
              </a:xfrm>
              <a:prstGeom prst="rect">
                <a:avLst/>
              </a:prstGeom>
            </p:spPr>
          </p:pic>
        </p:grpSp>
        <p:grpSp>
          <p:nvGrpSpPr>
            <p:cNvPr id="26" name="Group 25">
              <a:extLst>
                <a:ext uri="{FF2B5EF4-FFF2-40B4-BE49-F238E27FC236}">
                  <a16:creationId xmlns:a16="http://schemas.microsoft.com/office/drawing/2014/main" id="{D843ABC0-7202-2A45-E733-1EC9083F83D6}"/>
                </a:ext>
              </a:extLst>
            </p:cNvPr>
            <p:cNvGrpSpPr/>
            <p:nvPr/>
          </p:nvGrpSpPr>
          <p:grpSpPr>
            <a:xfrm>
              <a:off x="9501455" y="4914672"/>
              <a:ext cx="2088890" cy="691778"/>
              <a:chOff x="9460268" y="4338557"/>
              <a:chExt cx="2088890" cy="691778"/>
            </a:xfrm>
          </p:grpSpPr>
          <p:pic>
            <p:nvPicPr>
              <p:cNvPr id="27" name="Graphic 26" descr="Doctor female outline">
                <a:extLst>
                  <a:ext uri="{FF2B5EF4-FFF2-40B4-BE49-F238E27FC236}">
                    <a16:creationId xmlns:a16="http://schemas.microsoft.com/office/drawing/2014/main" id="{7887CE05-3693-A941-EE6A-3B096EF2DD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268" y="4338557"/>
                <a:ext cx="679388" cy="679388"/>
              </a:xfrm>
              <a:prstGeom prst="rect">
                <a:avLst/>
              </a:prstGeom>
            </p:spPr>
          </p:pic>
          <p:pic>
            <p:nvPicPr>
              <p:cNvPr id="28" name="Graphic 27" descr="Doctor female outline">
                <a:extLst>
                  <a:ext uri="{FF2B5EF4-FFF2-40B4-BE49-F238E27FC236}">
                    <a16:creationId xmlns:a16="http://schemas.microsoft.com/office/drawing/2014/main" id="{851A12D9-7642-3D9C-FD0F-0A84FAF670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18666" y="4350947"/>
                <a:ext cx="679388" cy="679388"/>
              </a:xfrm>
              <a:prstGeom prst="rect">
                <a:avLst/>
              </a:prstGeom>
            </p:spPr>
          </p:pic>
          <p:pic>
            <p:nvPicPr>
              <p:cNvPr id="30" name="Graphic 29" descr="Doctor female outline">
                <a:extLst>
                  <a:ext uri="{FF2B5EF4-FFF2-40B4-BE49-F238E27FC236}">
                    <a16:creationId xmlns:a16="http://schemas.microsoft.com/office/drawing/2014/main" id="{8D14E696-EB3A-37A2-974D-74545C7700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4218" y="4338557"/>
                <a:ext cx="679388" cy="679388"/>
              </a:xfrm>
              <a:prstGeom prst="rect">
                <a:avLst/>
              </a:prstGeom>
            </p:spPr>
          </p:pic>
          <p:pic>
            <p:nvPicPr>
              <p:cNvPr id="31" name="Graphic 30" descr="Doctor female outline">
                <a:extLst>
                  <a:ext uri="{FF2B5EF4-FFF2-40B4-BE49-F238E27FC236}">
                    <a16:creationId xmlns:a16="http://schemas.microsoft.com/office/drawing/2014/main" id="{3F05E387-A484-EB17-6005-AD880B59A8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9770" y="4340010"/>
                <a:ext cx="679388" cy="679388"/>
              </a:xfrm>
              <a:prstGeom prst="rect">
                <a:avLst/>
              </a:prstGeom>
            </p:spPr>
          </p:pic>
        </p:grpSp>
        <p:grpSp>
          <p:nvGrpSpPr>
            <p:cNvPr id="32" name="Group 31">
              <a:extLst>
                <a:ext uri="{FF2B5EF4-FFF2-40B4-BE49-F238E27FC236}">
                  <a16:creationId xmlns:a16="http://schemas.microsoft.com/office/drawing/2014/main" id="{64848545-79AC-7C05-D02C-DFC50A35E255}"/>
                </a:ext>
              </a:extLst>
            </p:cNvPr>
            <p:cNvGrpSpPr/>
            <p:nvPr/>
          </p:nvGrpSpPr>
          <p:grpSpPr>
            <a:xfrm>
              <a:off x="9529707" y="5581670"/>
              <a:ext cx="2088890" cy="691778"/>
              <a:chOff x="9460268" y="4338557"/>
              <a:chExt cx="2088890" cy="691778"/>
            </a:xfrm>
          </p:grpSpPr>
          <p:pic>
            <p:nvPicPr>
              <p:cNvPr id="33" name="Graphic 32" descr="Doctor female outline">
                <a:extLst>
                  <a:ext uri="{FF2B5EF4-FFF2-40B4-BE49-F238E27FC236}">
                    <a16:creationId xmlns:a16="http://schemas.microsoft.com/office/drawing/2014/main" id="{1F89B6ED-804A-BC8C-F8D2-95A094CCFF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268" y="4338557"/>
                <a:ext cx="679388" cy="679388"/>
              </a:xfrm>
              <a:prstGeom prst="rect">
                <a:avLst/>
              </a:prstGeom>
            </p:spPr>
          </p:pic>
          <p:pic>
            <p:nvPicPr>
              <p:cNvPr id="34" name="Graphic 33" descr="Doctor female outline">
                <a:extLst>
                  <a:ext uri="{FF2B5EF4-FFF2-40B4-BE49-F238E27FC236}">
                    <a16:creationId xmlns:a16="http://schemas.microsoft.com/office/drawing/2014/main" id="{2734A98B-3267-0EB0-6FF2-42AD97FAB3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18666" y="4350947"/>
                <a:ext cx="679388" cy="679388"/>
              </a:xfrm>
              <a:prstGeom prst="rect">
                <a:avLst/>
              </a:prstGeom>
            </p:spPr>
          </p:pic>
          <p:pic>
            <p:nvPicPr>
              <p:cNvPr id="35" name="Graphic 34" descr="Doctor female outline">
                <a:extLst>
                  <a:ext uri="{FF2B5EF4-FFF2-40B4-BE49-F238E27FC236}">
                    <a16:creationId xmlns:a16="http://schemas.microsoft.com/office/drawing/2014/main" id="{A2749353-F2EF-74A4-B307-170C43504A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4218" y="4338557"/>
                <a:ext cx="679388" cy="679388"/>
              </a:xfrm>
              <a:prstGeom prst="rect">
                <a:avLst/>
              </a:prstGeom>
            </p:spPr>
          </p:pic>
          <p:pic>
            <p:nvPicPr>
              <p:cNvPr id="36" name="Graphic 35" descr="Doctor female outline">
                <a:extLst>
                  <a:ext uri="{FF2B5EF4-FFF2-40B4-BE49-F238E27FC236}">
                    <a16:creationId xmlns:a16="http://schemas.microsoft.com/office/drawing/2014/main" id="{F7D883E1-B50A-6C48-3EB2-62C535C6C3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9770" y="4340010"/>
                <a:ext cx="679388" cy="679388"/>
              </a:xfrm>
              <a:prstGeom prst="rect">
                <a:avLst/>
              </a:prstGeom>
            </p:spPr>
          </p:pic>
        </p:grpSp>
        <p:sp>
          <p:nvSpPr>
            <p:cNvPr id="37" name="Rectangle 36">
              <a:extLst>
                <a:ext uri="{FF2B5EF4-FFF2-40B4-BE49-F238E27FC236}">
                  <a16:creationId xmlns:a16="http://schemas.microsoft.com/office/drawing/2014/main" id="{F1631812-237C-23AB-8682-E0D8AB48F821}"/>
                </a:ext>
              </a:extLst>
            </p:cNvPr>
            <p:cNvSpPr/>
            <p:nvPr/>
          </p:nvSpPr>
          <p:spPr>
            <a:xfrm>
              <a:off x="9645581" y="5696504"/>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X</a:t>
              </a:r>
            </a:p>
          </p:txBody>
        </p:sp>
        <p:sp>
          <p:nvSpPr>
            <p:cNvPr id="38" name="Rectangle 37">
              <a:extLst>
                <a:ext uri="{FF2B5EF4-FFF2-40B4-BE49-F238E27FC236}">
                  <a16:creationId xmlns:a16="http://schemas.microsoft.com/office/drawing/2014/main" id="{720D6632-B33B-0A48-0C34-026ADB7FEAAA}"/>
                </a:ext>
              </a:extLst>
            </p:cNvPr>
            <p:cNvSpPr/>
            <p:nvPr/>
          </p:nvSpPr>
          <p:spPr>
            <a:xfrm>
              <a:off x="11075067" y="5687160"/>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X</a:t>
              </a:r>
            </a:p>
          </p:txBody>
        </p:sp>
        <p:sp>
          <p:nvSpPr>
            <p:cNvPr id="39" name="Rectangle 38">
              <a:extLst>
                <a:ext uri="{FF2B5EF4-FFF2-40B4-BE49-F238E27FC236}">
                  <a16:creationId xmlns:a16="http://schemas.microsoft.com/office/drawing/2014/main" id="{1CEA45A2-0BC9-AEF4-AEC9-C3F0B3CAD266}"/>
                </a:ext>
              </a:extLst>
            </p:cNvPr>
            <p:cNvSpPr/>
            <p:nvPr/>
          </p:nvSpPr>
          <p:spPr>
            <a:xfrm>
              <a:off x="10599515" y="5677859"/>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X</a:t>
              </a:r>
            </a:p>
          </p:txBody>
        </p:sp>
        <p:sp>
          <p:nvSpPr>
            <p:cNvPr id="40" name="Rectangle 39">
              <a:extLst>
                <a:ext uri="{FF2B5EF4-FFF2-40B4-BE49-F238E27FC236}">
                  <a16:creationId xmlns:a16="http://schemas.microsoft.com/office/drawing/2014/main" id="{66A77CF8-1590-7C13-84E1-6A380A49A084}"/>
                </a:ext>
              </a:extLst>
            </p:cNvPr>
            <p:cNvSpPr/>
            <p:nvPr/>
          </p:nvSpPr>
          <p:spPr>
            <a:xfrm>
              <a:off x="9645581" y="5027083"/>
              <a:ext cx="407672" cy="47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X</a:t>
              </a:r>
            </a:p>
          </p:txBody>
        </p:sp>
      </p:grpSp>
    </p:spTree>
    <p:extLst>
      <p:ext uri="{BB962C8B-B14F-4D97-AF65-F5344CB8AC3E}">
        <p14:creationId xmlns:p14="http://schemas.microsoft.com/office/powerpoint/2010/main" val="33432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quipmentprotection3.png">
            <a:extLst>
              <a:ext uri="{FF2B5EF4-FFF2-40B4-BE49-F238E27FC236}">
                <a16:creationId xmlns:a16="http://schemas.microsoft.com/office/drawing/2014/main" id="{691372CC-87DF-730A-D948-87849DF88E5E}"/>
              </a:ext>
            </a:extLst>
          </p:cNvPr>
          <p:cNvPicPr>
            <a:picLocks/>
          </p:cNvPicPr>
          <p:nvPr/>
        </p:nvPicPr>
        <p:blipFill rotWithShape="1">
          <a:blip r:embed="rId2">
            <a:alphaModFix amt="5000"/>
          </a:blip>
          <a:srcRect t="14539" b="14538"/>
          <a:stretch/>
        </p:blipFill>
        <p:spPr>
          <a:xfrm>
            <a:off x="2042067" y="95556"/>
            <a:ext cx="9669642" cy="6857990"/>
          </a:xfrm>
          <a:prstGeom prst="rect">
            <a:avLst/>
          </a:prstGeom>
        </p:spPr>
      </p:pic>
      <p:sp>
        <p:nvSpPr>
          <p:cNvPr id="12" name="TextBox 11">
            <a:extLst>
              <a:ext uri="{FF2B5EF4-FFF2-40B4-BE49-F238E27FC236}">
                <a16:creationId xmlns:a16="http://schemas.microsoft.com/office/drawing/2014/main" id="{0E2F1981-CB87-A018-6E26-F5F023BDFA1C}"/>
              </a:ext>
            </a:extLst>
          </p:cNvPr>
          <p:cNvSpPr txBox="1"/>
          <p:nvPr/>
        </p:nvSpPr>
        <p:spPr>
          <a:xfrm>
            <a:off x="480290" y="974375"/>
            <a:ext cx="5347854" cy="4219095"/>
          </a:xfrm>
          <a:prstGeom prst="rect">
            <a:avLst/>
          </a:prstGeom>
          <a:noFill/>
        </p:spPr>
        <p:txBody>
          <a:bodyPr wrap="square">
            <a:noAutofit/>
          </a:bodyPr>
          <a:lstStyle/>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Does our patient safety incident response plan match the risks that feel tangible to us as an organisation?</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Does emerging intelligence match our assumptions about the biggest risks in our plan?</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Can we demonstrate wide collaboration and stakeholder involvement in the development and maintenance of our plan?</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Does our plan demonstrate a thorough analysis of data and provide a clear rationale for the selection of patient safety incidents for further learning? </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Is our ICB assisting cross-organisation working and information sharing?</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How do we choose our response to a patient safety incident?</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How do we support those who bring ‘bad news’ or surprises about organisational safety?</a:t>
            </a:r>
            <a:endParaRPr lang="en-GB"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BF9AE3A-7DA5-6902-53DD-7B59142AF411}"/>
              </a:ext>
            </a:extLst>
          </p:cNvPr>
          <p:cNvSpPr txBox="1"/>
          <p:nvPr/>
        </p:nvSpPr>
        <p:spPr>
          <a:xfrm>
            <a:off x="6363858" y="974375"/>
            <a:ext cx="5746862" cy="4026275"/>
          </a:xfrm>
          <a:prstGeom prst="rect">
            <a:avLst/>
          </a:prstGeom>
          <a:noFill/>
        </p:spPr>
        <p:txBody>
          <a:bodyPr wrap="square">
            <a:noAutofit/>
          </a:bodyPr>
          <a:lstStyle/>
          <a:p>
            <a:pPr marL="288000" indent="-285750">
              <a:spcBef>
                <a:spcPts val="600"/>
              </a:spcBef>
              <a:spcAft>
                <a:spcPts val="600"/>
              </a:spcAft>
              <a:buFont typeface="Wingdings" panose="05000000000000000000" pitchFamily="2" charset="2"/>
              <a:buChar char="ü"/>
            </a:pPr>
            <a:r>
              <a:rPr lang="en-GB" dirty="0">
                <a:solidFill>
                  <a:srgbClr val="0070C0"/>
                </a:solidFill>
              </a:rPr>
              <a:t>Is the patient safety incident response plan being updated as required and in accordance with emerging intelligence and improvement efforts?</a:t>
            </a:r>
          </a:p>
          <a:p>
            <a:pPr marL="288000" indent="-285750">
              <a:spcBef>
                <a:spcPts val="600"/>
              </a:spcBef>
              <a:spcAft>
                <a:spcPts val="600"/>
              </a:spcAft>
              <a:buFont typeface="Wingdings" panose="05000000000000000000" pitchFamily="2" charset="2"/>
              <a:buChar char="ü"/>
            </a:pPr>
            <a:r>
              <a:rPr lang="en-GB" dirty="0">
                <a:solidFill>
                  <a:srgbClr val="0070C0"/>
                </a:solidFill>
                <a:highlight>
                  <a:srgbClr val="FFFF00"/>
                </a:highlight>
              </a:rPr>
              <a:t>Does the patient safety incident response plan accurately address the known patient safety-related challenges for this organisation?</a:t>
            </a:r>
          </a:p>
          <a:p>
            <a:pPr marL="288000" indent="-285750">
              <a:spcBef>
                <a:spcPts val="600"/>
              </a:spcBef>
              <a:spcAft>
                <a:spcPts val="600"/>
              </a:spcAft>
              <a:buFont typeface="Wingdings" panose="05000000000000000000" pitchFamily="2" charset="2"/>
              <a:buChar char="ü"/>
            </a:pPr>
            <a:r>
              <a:rPr lang="en-GB" dirty="0">
                <a:solidFill>
                  <a:srgbClr val="0070C0"/>
                </a:solidFill>
              </a:rPr>
              <a:t>Is work progressing to fulfil any gaps identified in meeting national patient safety incident response standards?</a:t>
            </a:r>
          </a:p>
          <a:p>
            <a:pPr marL="288000" indent="-285750">
              <a:spcBef>
                <a:spcPts val="600"/>
              </a:spcBef>
              <a:spcAft>
                <a:spcPts val="600"/>
              </a:spcAft>
              <a:buFont typeface="Wingdings" panose="05000000000000000000" pitchFamily="2" charset="2"/>
              <a:buChar char="ü"/>
            </a:pPr>
            <a:r>
              <a:rPr lang="en-GB" dirty="0">
                <a:solidFill>
                  <a:srgbClr val="0070C0"/>
                </a:solidFill>
                <a:highlight>
                  <a:srgbClr val="FFFF00"/>
                </a:highlight>
              </a:rPr>
              <a:t>What learning is emerging through collaborative external (peer) review? How is this contributing to improvement?</a:t>
            </a:r>
          </a:p>
          <a:p>
            <a:pPr marL="288000" indent="-285750">
              <a:spcBef>
                <a:spcPts val="600"/>
              </a:spcBef>
              <a:spcAft>
                <a:spcPts val="600"/>
              </a:spcAft>
              <a:buFont typeface="Wingdings" panose="05000000000000000000" pitchFamily="2" charset="2"/>
              <a:buChar char="ü"/>
            </a:pPr>
            <a:r>
              <a:rPr lang="en-GB" dirty="0">
                <a:solidFill>
                  <a:srgbClr val="0070C0"/>
                </a:solidFill>
              </a:rPr>
              <a:t>What is the quality management process for the outputs of patient safety incident response (</a:t>
            </a:r>
            <a:r>
              <a:rPr lang="en-GB" dirty="0" err="1">
                <a:solidFill>
                  <a:srgbClr val="0070C0"/>
                </a:solidFill>
              </a:rPr>
              <a:t>eg</a:t>
            </a:r>
            <a:r>
              <a:rPr lang="en-GB" dirty="0">
                <a:solidFill>
                  <a:srgbClr val="0070C0"/>
                </a:solidFill>
              </a:rPr>
              <a:t> PSII reports)? </a:t>
            </a:r>
          </a:p>
          <a:p>
            <a:pPr marL="288000" indent="-285750">
              <a:spcBef>
                <a:spcPts val="600"/>
              </a:spcBef>
              <a:spcAft>
                <a:spcPts val="600"/>
              </a:spcAft>
              <a:buFont typeface="Wingdings" panose="05000000000000000000" pitchFamily="2" charset="2"/>
              <a:buChar char="ü"/>
            </a:pPr>
            <a:r>
              <a:rPr lang="en-GB" dirty="0">
                <a:solidFill>
                  <a:srgbClr val="0070C0"/>
                </a:solidFill>
              </a:rPr>
              <a:t>Does quality management involve key stakeholders (</a:t>
            </a:r>
            <a:r>
              <a:rPr lang="en-GB" dirty="0" err="1">
                <a:solidFill>
                  <a:srgbClr val="0070C0"/>
                </a:solidFill>
              </a:rPr>
              <a:t>eg</a:t>
            </a:r>
            <a:r>
              <a:rPr lang="en-GB" dirty="0">
                <a:solidFill>
                  <a:srgbClr val="0070C0"/>
                </a:solidFill>
              </a:rPr>
              <a:t> safety experts, patient safety partners, staff representatives)?</a:t>
            </a:r>
          </a:p>
        </p:txBody>
      </p:sp>
      <p:sp>
        <p:nvSpPr>
          <p:cNvPr id="16" name="TextBox 15">
            <a:extLst>
              <a:ext uri="{FF2B5EF4-FFF2-40B4-BE49-F238E27FC236}">
                <a16:creationId xmlns:a16="http://schemas.microsoft.com/office/drawing/2014/main" id="{EEA71946-06DB-262F-58E4-8637A287FF19}"/>
              </a:ext>
            </a:extLst>
          </p:cNvPr>
          <p:cNvSpPr txBox="1"/>
          <p:nvPr/>
        </p:nvSpPr>
        <p:spPr>
          <a:xfrm>
            <a:off x="3828888" y="273356"/>
            <a:ext cx="6096000" cy="523220"/>
          </a:xfrm>
          <a:prstGeom prst="rect">
            <a:avLst/>
          </a:prstGeom>
          <a:noFill/>
        </p:spPr>
        <p:txBody>
          <a:bodyPr wrap="square">
            <a:spAutoFit/>
          </a:bodyPr>
          <a:lstStyle/>
          <a:p>
            <a:r>
              <a:rPr lang="en-GB" sz="2800" b="1" dirty="0">
                <a:effectLst/>
                <a:latin typeface="Arial" panose="020B0604020202020204" pitchFamily="34" charset="0"/>
                <a:ea typeface="Calibri" panose="020F0502020204030204" pitchFamily="34" charset="0"/>
                <a:cs typeface="Times New Roman" panose="02020603050405020304" pitchFamily="18" charset="0"/>
              </a:rPr>
              <a:t>Policy, planning and governance</a:t>
            </a:r>
            <a:endParaRPr lang="en-GB" sz="2800" dirty="0"/>
          </a:p>
        </p:txBody>
      </p:sp>
    </p:spTree>
    <p:extLst>
      <p:ext uri="{BB962C8B-B14F-4D97-AF65-F5344CB8AC3E}">
        <p14:creationId xmlns:p14="http://schemas.microsoft.com/office/powerpoint/2010/main" val="5589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CDA2911E-D691-6553-4E62-6316C7AFD39E}"/>
              </a:ext>
            </a:extLst>
          </p:cNvPr>
          <p:cNvSpPr/>
          <p:nvPr/>
        </p:nvSpPr>
        <p:spPr>
          <a:xfrm>
            <a:off x="6697277" y="530776"/>
            <a:ext cx="2489200" cy="238760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Engagement and involvement of those affected by patient safety incidents</a:t>
            </a:r>
          </a:p>
        </p:txBody>
      </p:sp>
      <p:sp>
        <p:nvSpPr>
          <p:cNvPr id="22" name="Octagon 21">
            <a:extLst>
              <a:ext uri="{FF2B5EF4-FFF2-40B4-BE49-F238E27FC236}">
                <a16:creationId xmlns:a16="http://schemas.microsoft.com/office/drawing/2014/main" id="{2AAD2D97-30F4-B0F1-B448-D73C3DBF123E}"/>
              </a:ext>
            </a:extLst>
          </p:cNvPr>
          <p:cNvSpPr/>
          <p:nvPr/>
        </p:nvSpPr>
        <p:spPr>
          <a:xfrm>
            <a:off x="8509922" y="2283992"/>
            <a:ext cx="2489200" cy="238760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Safety actions and improvement </a:t>
            </a:r>
          </a:p>
        </p:txBody>
      </p:sp>
      <p:sp>
        <p:nvSpPr>
          <p:cNvPr id="23" name="Octagon 22">
            <a:extLst>
              <a:ext uri="{FF2B5EF4-FFF2-40B4-BE49-F238E27FC236}">
                <a16:creationId xmlns:a16="http://schemas.microsoft.com/office/drawing/2014/main" id="{D5DD29B4-E1CF-500B-FB06-A328F2C4E519}"/>
              </a:ext>
            </a:extLst>
          </p:cNvPr>
          <p:cNvSpPr/>
          <p:nvPr/>
        </p:nvSpPr>
        <p:spPr>
          <a:xfrm>
            <a:off x="1092201" y="2224551"/>
            <a:ext cx="2489200" cy="238760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Policy, planning and governance</a:t>
            </a:r>
          </a:p>
        </p:txBody>
      </p:sp>
      <p:sp>
        <p:nvSpPr>
          <p:cNvPr id="24" name="Octagon 23">
            <a:extLst>
              <a:ext uri="{FF2B5EF4-FFF2-40B4-BE49-F238E27FC236}">
                <a16:creationId xmlns:a16="http://schemas.microsoft.com/office/drawing/2014/main" id="{5ECC22DF-223E-41D9-9E14-7A58CD9D2217}"/>
              </a:ext>
            </a:extLst>
          </p:cNvPr>
          <p:cNvSpPr/>
          <p:nvPr/>
        </p:nvSpPr>
        <p:spPr>
          <a:xfrm>
            <a:off x="4831867" y="2248513"/>
            <a:ext cx="2489200" cy="238760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Proportionate responses</a:t>
            </a:r>
          </a:p>
        </p:txBody>
      </p:sp>
      <p:sp>
        <p:nvSpPr>
          <p:cNvPr id="25" name="Octagon 24">
            <a:extLst>
              <a:ext uri="{FF2B5EF4-FFF2-40B4-BE49-F238E27FC236}">
                <a16:creationId xmlns:a16="http://schemas.microsoft.com/office/drawing/2014/main" id="{48426AE8-93D3-C34A-1C87-C1B4F1912705}"/>
              </a:ext>
            </a:extLst>
          </p:cNvPr>
          <p:cNvSpPr/>
          <p:nvPr/>
        </p:nvSpPr>
        <p:spPr>
          <a:xfrm>
            <a:off x="2954022" y="3946382"/>
            <a:ext cx="2489200" cy="238760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Competence and capacity</a:t>
            </a:r>
          </a:p>
        </p:txBody>
      </p:sp>
      <p:sp>
        <p:nvSpPr>
          <p:cNvPr id="33" name="Octagon 32">
            <a:extLst>
              <a:ext uri="{FF2B5EF4-FFF2-40B4-BE49-F238E27FC236}">
                <a16:creationId xmlns:a16="http://schemas.microsoft.com/office/drawing/2014/main" id="{97A7211B-4A7D-89CF-1242-11479834E051}"/>
              </a:ext>
            </a:extLst>
          </p:cNvPr>
          <p:cNvSpPr/>
          <p:nvPr/>
        </p:nvSpPr>
        <p:spPr>
          <a:xfrm>
            <a:off x="2992120" y="523937"/>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0" name="Octagon 39">
            <a:extLst>
              <a:ext uri="{FF2B5EF4-FFF2-40B4-BE49-F238E27FC236}">
                <a16:creationId xmlns:a16="http://schemas.microsoft.com/office/drawing/2014/main" id="{0862D57E-EF16-9BF0-4152-01474C9BA94E}"/>
              </a:ext>
            </a:extLst>
          </p:cNvPr>
          <p:cNvSpPr/>
          <p:nvPr/>
        </p:nvSpPr>
        <p:spPr>
          <a:xfrm>
            <a:off x="10353177" y="4037207"/>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1" name="Octagon 40">
            <a:extLst>
              <a:ext uri="{FF2B5EF4-FFF2-40B4-BE49-F238E27FC236}">
                <a16:creationId xmlns:a16="http://schemas.microsoft.com/office/drawing/2014/main" id="{15A2C589-4CA8-6CBF-15CD-8F875AC735F2}"/>
              </a:ext>
            </a:extLst>
          </p:cNvPr>
          <p:cNvSpPr/>
          <p:nvPr/>
        </p:nvSpPr>
        <p:spPr>
          <a:xfrm>
            <a:off x="10428097" y="598396"/>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2" name="Octagon 41">
            <a:extLst>
              <a:ext uri="{FF2B5EF4-FFF2-40B4-BE49-F238E27FC236}">
                <a16:creationId xmlns:a16="http://schemas.microsoft.com/office/drawing/2014/main" id="{EAEFA57E-AB6B-0227-0B18-5F11233E2810}"/>
              </a:ext>
            </a:extLst>
          </p:cNvPr>
          <p:cNvSpPr/>
          <p:nvPr/>
        </p:nvSpPr>
        <p:spPr>
          <a:xfrm>
            <a:off x="6675122" y="4037207"/>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3" name="Octagon 42">
            <a:extLst>
              <a:ext uri="{FF2B5EF4-FFF2-40B4-BE49-F238E27FC236}">
                <a16:creationId xmlns:a16="http://schemas.microsoft.com/office/drawing/2014/main" id="{C27C0DC4-0061-487B-0D8E-9BFABEB925AD}"/>
              </a:ext>
            </a:extLst>
          </p:cNvPr>
          <p:cNvSpPr/>
          <p:nvPr/>
        </p:nvSpPr>
        <p:spPr>
          <a:xfrm>
            <a:off x="8600440" y="-1193800"/>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4" name="Octagon 43">
            <a:extLst>
              <a:ext uri="{FF2B5EF4-FFF2-40B4-BE49-F238E27FC236}">
                <a16:creationId xmlns:a16="http://schemas.microsoft.com/office/drawing/2014/main" id="{C85356B6-865D-3157-30CF-AF93F0EE0A53}"/>
              </a:ext>
            </a:extLst>
          </p:cNvPr>
          <p:cNvSpPr/>
          <p:nvPr/>
        </p:nvSpPr>
        <p:spPr>
          <a:xfrm>
            <a:off x="4869620" y="-1193800"/>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5" name="Octagon 44">
            <a:extLst>
              <a:ext uri="{FF2B5EF4-FFF2-40B4-BE49-F238E27FC236}">
                <a16:creationId xmlns:a16="http://schemas.microsoft.com/office/drawing/2014/main" id="{19FDE5C2-1068-2CCF-B735-32B7E9DE6906}"/>
              </a:ext>
            </a:extLst>
          </p:cNvPr>
          <p:cNvSpPr/>
          <p:nvPr/>
        </p:nvSpPr>
        <p:spPr>
          <a:xfrm>
            <a:off x="4801387" y="5670958"/>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6" name="Octagon 45">
            <a:extLst>
              <a:ext uri="{FF2B5EF4-FFF2-40B4-BE49-F238E27FC236}">
                <a16:creationId xmlns:a16="http://schemas.microsoft.com/office/drawing/2014/main" id="{34E85FEF-B0C0-5E45-3E9A-B46CF085E96F}"/>
              </a:ext>
            </a:extLst>
          </p:cNvPr>
          <p:cNvSpPr/>
          <p:nvPr/>
        </p:nvSpPr>
        <p:spPr>
          <a:xfrm>
            <a:off x="1071097" y="5646996"/>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7" name="Octagon 46">
            <a:extLst>
              <a:ext uri="{FF2B5EF4-FFF2-40B4-BE49-F238E27FC236}">
                <a16:creationId xmlns:a16="http://schemas.microsoft.com/office/drawing/2014/main" id="{3810669A-DA12-98E8-B484-BC7EC14B2962}"/>
              </a:ext>
            </a:extLst>
          </p:cNvPr>
          <p:cNvSpPr/>
          <p:nvPr/>
        </p:nvSpPr>
        <p:spPr>
          <a:xfrm>
            <a:off x="1097281" y="-1180363"/>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8" name="Octagon 47">
            <a:extLst>
              <a:ext uri="{FF2B5EF4-FFF2-40B4-BE49-F238E27FC236}">
                <a16:creationId xmlns:a16="http://schemas.microsoft.com/office/drawing/2014/main" id="{DC3B2217-E001-FF18-4D83-6B0E4C7E3D56}"/>
              </a:ext>
            </a:extLst>
          </p:cNvPr>
          <p:cNvSpPr/>
          <p:nvPr/>
        </p:nvSpPr>
        <p:spPr>
          <a:xfrm>
            <a:off x="-802638" y="513778"/>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
        <p:nvSpPr>
          <p:cNvPr id="49" name="Octagon 48">
            <a:extLst>
              <a:ext uri="{FF2B5EF4-FFF2-40B4-BE49-F238E27FC236}">
                <a16:creationId xmlns:a16="http://schemas.microsoft.com/office/drawing/2014/main" id="{EFFF7FAD-47ED-3AD5-3842-8692709DC048}"/>
              </a:ext>
            </a:extLst>
          </p:cNvPr>
          <p:cNvSpPr/>
          <p:nvPr/>
        </p:nvSpPr>
        <p:spPr>
          <a:xfrm>
            <a:off x="-802638" y="3922378"/>
            <a:ext cx="2489200" cy="2387600"/>
          </a:xfrm>
          <a:prstGeom prst="oct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a:t>
            </a:r>
          </a:p>
        </p:txBody>
      </p:sp>
    </p:spTree>
    <p:extLst>
      <p:ext uri="{BB962C8B-B14F-4D97-AF65-F5344CB8AC3E}">
        <p14:creationId xmlns:p14="http://schemas.microsoft.com/office/powerpoint/2010/main" val="334477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A2CF148-8216-5FDE-614E-D5A90C836338}"/>
              </a:ext>
            </a:extLst>
          </p:cNvPr>
          <p:cNvSpPr>
            <a:spLocks noGrp="1"/>
          </p:cNvSpPr>
          <p:nvPr>
            <p:ph idx="1"/>
          </p:nvPr>
        </p:nvSpPr>
        <p:spPr>
          <a:xfrm>
            <a:off x="453176" y="2431288"/>
            <a:ext cx="2676104" cy="1572768"/>
          </a:xfrm>
        </p:spPr>
        <p:txBody>
          <a:bodyPr vert="horz" lIns="91440" tIns="45720" rIns="91440" bIns="45720" rtlCol="0">
            <a:normAutofit/>
          </a:bodyPr>
          <a:lstStyle/>
          <a:p>
            <a:pPr marL="0" indent="0">
              <a:buNone/>
            </a:pPr>
            <a:r>
              <a:rPr lang="en-US" dirty="0"/>
              <a:t>Does this change your perspective…</a:t>
            </a:r>
          </a:p>
        </p:txBody>
      </p:sp>
      <p:pic>
        <p:nvPicPr>
          <p:cNvPr id="8" name="Picture 7">
            <a:extLst>
              <a:ext uri="{FF2B5EF4-FFF2-40B4-BE49-F238E27FC236}">
                <a16:creationId xmlns:a16="http://schemas.microsoft.com/office/drawing/2014/main" id="{3FE25B9A-0582-8D31-56AE-2592B99FDA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90" r="3407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equipmentprotection3.png">
            <a:extLst>
              <a:ext uri="{FF2B5EF4-FFF2-40B4-BE49-F238E27FC236}">
                <a16:creationId xmlns:a16="http://schemas.microsoft.com/office/drawing/2014/main" id="{737F1EEF-AEEB-F1A3-D3DC-4EFD9AFBFEA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532380" y="1499362"/>
            <a:ext cx="3025140" cy="3030220"/>
          </a:xfrm>
          <a:prstGeom prst="rect">
            <a:avLst/>
          </a:prstGeom>
          <a:ln w="25400">
            <a:round/>
          </a:ln>
        </p:spPr>
      </p:pic>
    </p:spTree>
    <p:extLst>
      <p:ext uri="{BB962C8B-B14F-4D97-AF65-F5344CB8AC3E}">
        <p14:creationId xmlns:p14="http://schemas.microsoft.com/office/powerpoint/2010/main" val="1737052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wspaper with text&#10;&#10;Description automatically generated with low confidence">
            <a:extLst>
              <a:ext uri="{FF2B5EF4-FFF2-40B4-BE49-F238E27FC236}">
                <a16:creationId xmlns:a16="http://schemas.microsoft.com/office/drawing/2014/main" id="{FB655BA1-AACB-433B-8327-CEB21FD0053B}"/>
              </a:ext>
            </a:extLst>
          </p:cNvPr>
          <p:cNvPicPr>
            <a:picLocks noChangeAspect="1"/>
          </p:cNvPicPr>
          <p:nvPr/>
        </p:nvPicPr>
        <p:blipFill rotWithShape="1">
          <a:blip r:embed="rId3">
            <a:extLst>
              <a:ext uri="{28A0092B-C50C-407E-A947-70E740481C1C}">
                <a14:useLocalDpi xmlns:a14="http://schemas.microsoft.com/office/drawing/2010/main" val="0"/>
              </a:ext>
            </a:extLst>
          </a:blip>
          <a:srcRect l="-554" r="-2309" b="37463"/>
          <a:stretch/>
        </p:blipFill>
        <p:spPr>
          <a:xfrm>
            <a:off x="551565" y="230153"/>
            <a:ext cx="3737275" cy="6331191"/>
          </a:xfrm>
          <a:prstGeom prst="rect">
            <a:avLst/>
          </a:prstGeom>
        </p:spPr>
      </p:pic>
      <p:pic>
        <p:nvPicPr>
          <p:cNvPr id="6" name="Picture 5" descr="A newspaper with text&#10;&#10;Description automatically generated with low confidence">
            <a:extLst>
              <a:ext uri="{FF2B5EF4-FFF2-40B4-BE49-F238E27FC236}">
                <a16:creationId xmlns:a16="http://schemas.microsoft.com/office/drawing/2014/main" id="{ED341366-8220-4268-82BD-54897D2DC428}"/>
              </a:ext>
            </a:extLst>
          </p:cNvPr>
          <p:cNvPicPr>
            <a:picLocks noChangeAspect="1"/>
          </p:cNvPicPr>
          <p:nvPr/>
        </p:nvPicPr>
        <p:blipFill rotWithShape="1">
          <a:blip r:embed="rId3">
            <a:extLst>
              <a:ext uri="{28A0092B-C50C-407E-A947-70E740481C1C}">
                <a14:useLocalDpi xmlns:a14="http://schemas.microsoft.com/office/drawing/2010/main" val="0"/>
              </a:ext>
            </a:extLst>
          </a:blip>
          <a:srcRect l="5194" t="42975" r="50549" b="45371"/>
          <a:stretch/>
        </p:blipFill>
        <p:spPr>
          <a:xfrm>
            <a:off x="4507501" y="548395"/>
            <a:ext cx="7389960" cy="5422501"/>
          </a:xfrm>
          <a:prstGeom prst="rect">
            <a:avLst/>
          </a:prstGeom>
        </p:spPr>
      </p:pic>
      <p:sp>
        <p:nvSpPr>
          <p:cNvPr id="3" name="Rectangle 2">
            <a:extLst>
              <a:ext uri="{FF2B5EF4-FFF2-40B4-BE49-F238E27FC236}">
                <a16:creationId xmlns:a16="http://schemas.microsoft.com/office/drawing/2014/main" id="{710CCA5D-3857-4B14-8574-0BA40C513D3A}"/>
              </a:ext>
            </a:extLst>
          </p:cNvPr>
          <p:cNvSpPr/>
          <p:nvPr/>
        </p:nvSpPr>
        <p:spPr>
          <a:xfrm>
            <a:off x="4472247" y="2702560"/>
            <a:ext cx="7531331" cy="2667462"/>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3166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9A0CD-0FC9-4252-022B-168BBDF92B30}"/>
              </a:ext>
            </a:extLst>
          </p:cNvPr>
          <p:cNvPicPr>
            <a:picLocks noChangeAspect="1"/>
          </p:cNvPicPr>
          <p:nvPr/>
        </p:nvPicPr>
        <p:blipFill>
          <a:blip r:embed="rId2"/>
          <a:stretch>
            <a:fillRect/>
          </a:stretch>
        </p:blipFill>
        <p:spPr>
          <a:xfrm>
            <a:off x="2052670" y="725914"/>
            <a:ext cx="7876952" cy="599555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8865E65-74DA-81CD-B6FA-2BBD37388BA6}"/>
              </a:ext>
            </a:extLst>
          </p:cNvPr>
          <p:cNvSpPr/>
          <p:nvPr/>
        </p:nvSpPr>
        <p:spPr>
          <a:xfrm>
            <a:off x="2418080" y="1137920"/>
            <a:ext cx="1737360" cy="1391920"/>
          </a:xfrm>
          <a:prstGeom prst="rect">
            <a:avLst/>
          </a:prstGeom>
          <a:noFill/>
          <a:ln w="34925">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13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40A986-6EB2-4249-8FCD-3971B37967A5}"/>
              </a:ext>
            </a:extLst>
          </p:cNvPr>
          <p:cNvPicPr>
            <a:picLocks noChangeAspect="1"/>
          </p:cNvPicPr>
          <p:nvPr/>
        </p:nvPicPr>
        <p:blipFill rotWithShape="1">
          <a:blip r:embed="rId2"/>
          <a:srcRect l="4955" t="10301" r="3805"/>
          <a:stretch/>
        </p:blipFill>
        <p:spPr>
          <a:xfrm>
            <a:off x="3164729" y="-260994"/>
            <a:ext cx="8972843" cy="7041568"/>
          </a:xfrm>
          <a:prstGeom prst="rect">
            <a:avLst/>
          </a:prstGeom>
        </p:spPr>
      </p:pic>
      <p:sp>
        <p:nvSpPr>
          <p:cNvPr id="7" name="TextBox 6">
            <a:extLst>
              <a:ext uri="{FF2B5EF4-FFF2-40B4-BE49-F238E27FC236}">
                <a16:creationId xmlns:a16="http://schemas.microsoft.com/office/drawing/2014/main" id="{2938214C-80EF-4AE5-A9A2-CD7AD47DBF22}"/>
              </a:ext>
            </a:extLst>
          </p:cNvPr>
          <p:cNvSpPr txBox="1"/>
          <p:nvPr/>
        </p:nvSpPr>
        <p:spPr>
          <a:xfrm>
            <a:off x="344274" y="5278714"/>
            <a:ext cx="2555394" cy="830997"/>
          </a:xfrm>
          <a:prstGeom prst="rect">
            <a:avLst/>
          </a:prstGeom>
          <a:noFill/>
        </p:spPr>
        <p:txBody>
          <a:bodyPr wrap="square">
            <a:spAutoFit/>
          </a:bodyPr>
          <a:lstStyle/>
          <a:p>
            <a:r>
              <a:rPr lang="en-GB" sz="1200" dirty="0"/>
              <a:t>https://www.patientsafetyinstitute.ca/en/toolsResources/Research/commissionedResearch/HarmtoHealing/Documents/Harm%20to%20Healing.pdf</a:t>
            </a:r>
          </a:p>
        </p:txBody>
      </p:sp>
      <p:sp>
        <p:nvSpPr>
          <p:cNvPr id="10" name="Title 1">
            <a:extLst>
              <a:ext uri="{FF2B5EF4-FFF2-40B4-BE49-F238E27FC236}">
                <a16:creationId xmlns:a16="http://schemas.microsoft.com/office/drawing/2014/main" id="{8BFBB4CE-381F-446E-B76F-887352A1A6E2}"/>
              </a:ext>
            </a:extLst>
          </p:cNvPr>
          <p:cNvSpPr>
            <a:spLocks noGrp="1"/>
          </p:cNvSpPr>
          <p:nvPr>
            <p:ph type="title"/>
          </p:nvPr>
        </p:nvSpPr>
        <p:spPr>
          <a:xfrm>
            <a:off x="429111" y="1276761"/>
            <a:ext cx="3592096" cy="424193"/>
          </a:xfrm>
        </p:spPr>
        <p:txBody>
          <a:bodyPr anchor="b">
            <a:noAutofit/>
          </a:bodyPr>
          <a:lstStyle/>
          <a:p>
            <a:r>
              <a:rPr lang="en-GB" sz="2000" i="1" dirty="0">
                <a:solidFill>
                  <a:schemeClr val="bg1"/>
                </a:solidFill>
                <a:latin typeface="+mn-lt"/>
              </a:rPr>
              <a:t>Done with people not to people</a:t>
            </a:r>
          </a:p>
        </p:txBody>
      </p:sp>
      <p:pic>
        <p:nvPicPr>
          <p:cNvPr id="2" name="Picture 2" descr="NHS Wellbeing on Twitter: &quot;Take a look at our new NHS staff wellbeing needs  poster. This new resource can be edited at the bottom by employers to add  in contact details of">
            <a:extLst>
              <a:ext uri="{FF2B5EF4-FFF2-40B4-BE49-F238E27FC236}">
                <a16:creationId xmlns:a16="http://schemas.microsoft.com/office/drawing/2014/main" id="{96D995F6-EC97-2D95-ADA3-8E7F4055F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11" y="132460"/>
            <a:ext cx="4593907" cy="6455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2FFE-B63B-FD95-4BC0-9677354DBF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9018CC4-85C6-61EA-2360-1D32AC912BE1}"/>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1C2C64E3-FD4A-BE03-2740-3F3DBD5C1265}"/>
              </a:ext>
            </a:extLst>
          </p:cNvPr>
          <p:cNvPicPr>
            <a:picLocks noChangeAspect="1"/>
          </p:cNvPicPr>
          <p:nvPr/>
        </p:nvPicPr>
        <p:blipFill>
          <a:blip r:embed="rId2"/>
          <a:stretch>
            <a:fillRect/>
          </a:stretch>
        </p:blipFill>
        <p:spPr>
          <a:xfrm>
            <a:off x="1764147" y="593460"/>
            <a:ext cx="8108842" cy="5671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867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quipmentprotection3.png">
            <a:extLst>
              <a:ext uri="{FF2B5EF4-FFF2-40B4-BE49-F238E27FC236}">
                <a16:creationId xmlns:a16="http://schemas.microsoft.com/office/drawing/2014/main" id="{A2A2419F-708F-2877-5110-FC9F20641032}"/>
              </a:ext>
            </a:extLst>
          </p:cNvPr>
          <p:cNvPicPr>
            <a:picLocks/>
          </p:cNvPicPr>
          <p:nvPr/>
        </p:nvPicPr>
        <p:blipFill rotWithShape="1">
          <a:blip r:embed="rId2">
            <a:alphaModFix amt="5000"/>
          </a:blip>
          <a:srcRect t="14539" b="14538"/>
          <a:stretch/>
        </p:blipFill>
        <p:spPr>
          <a:xfrm>
            <a:off x="0" y="233025"/>
            <a:ext cx="9669642" cy="6857990"/>
          </a:xfrm>
          <a:prstGeom prst="rect">
            <a:avLst/>
          </a:prstGeom>
        </p:spPr>
      </p:pic>
      <p:sp>
        <p:nvSpPr>
          <p:cNvPr id="11" name="TextBox 10">
            <a:extLst>
              <a:ext uri="{FF2B5EF4-FFF2-40B4-BE49-F238E27FC236}">
                <a16:creationId xmlns:a16="http://schemas.microsoft.com/office/drawing/2014/main" id="{B2B932C1-BC52-1AC7-0160-9CEC8B86AA59}"/>
              </a:ext>
            </a:extLst>
          </p:cNvPr>
          <p:cNvSpPr txBox="1"/>
          <p:nvPr/>
        </p:nvSpPr>
        <p:spPr>
          <a:xfrm>
            <a:off x="6944018" y="1297897"/>
            <a:ext cx="4813419" cy="5218352"/>
          </a:xfrm>
          <a:prstGeom prst="rect">
            <a:avLst/>
          </a:prstGeom>
          <a:noFill/>
        </p:spPr>
        <p:txBody>
          <a:bodyPr wrap="square">
            <a:spAutoFit/>
          </a:bodyPr>
          <a:lstStyle/>
          <a:p>
            <a:pPr marL="342900" lvl="0" indent="-342900">
              <a:lnSpc>
                <a:spcPct val="115000"/>
              </a:lnSpc>
              <a:spcAft>
                <a:spcPts val="250"/>
              </a:spcAft>
              <a:buClr>
                <a:srgbClr val="005EB8"/>
              </a:buClr>
              <a:buFont typeface="Wingdings" panose="05000000000000000000" pitchFamily="2" charset="2"/>
              <a:buChar char="ü"/>
              <a:tabLst>
                <a:tab pos="457200" algn="l"/>
              </a:tabLst>
            </a:pPr>
            <a:r>
              <a:rPr lang="en-GB" dirty="0">
                <a:solidFill>
                  <a:srgbClr val="0070C0"/>
                </a:solidFill>
                <a:effectLst/>
                <a:ea typeface="Calibri" panose="020F0502020204030204" pitchFamily="34" charset="0"/>
                <a:cs typeface="Times New Roman" panose="02020603050405020304" pitchFamily="18" charset="0"/>
              </a:rPr>
              <a:t>What is the provider’s understanding of engagement and involvement? </a:t>
            </a:r>
          </a:p>
          <a:p>
            <a:pPr marL="342900" lvl="0" indent="-342900">
              <a:lnSpc>
                <a:spcPct val="115000"/>
              </a:lnSpc>
              <a:spcAft>
                <a:spcPts val="250"/>
              </a:spcAft>
              <a:buClr>
                <a:srgbClr val="005EB8"/>
              </a:buClr>
              <a:buFont typeface="Wingdings" panose="05000000000000000000" pitchFamily="2" charset="2"/>
              <a:buChar char="ü"/>
              <a:tabLst>
                <a:tab pos="457200" algn="l"/>
              </a:tabLst>
            </a:pPr>
            <a:r>
              <a:rPr lang="en-GB" dirty="0">
                <a:solidFill>
                  <a:srgbClr val="0070C0"/>
                </a:solidFill>
                <a:effectLst/>
                <a:ea typeface="Calibri" panose="020F0502020204030204" pitchFamily="34" charset="0"/>
                <a:cs typeface="Times New Roman" panose="02020603050405020304" pitchFamily="18" charset="0"/>
              </a:rPr>
              <a:t>What improvement work is ongoing to facilitate quality engagement and </a:t>
            </a:r>
            <a:r>
              <a:rPr lang="en-GB" dirty="0" err="1">
                <a:solidFill>
                  <a:srgbClr val="0070C0"/>
                </a:solidFill>
                <a:effectLst/>
                <a:ea typeface="Calibri" panose="020F0502020204030204" pitchFamily="34" charset="0"/>
                <a:cs typeface="Times New Roman" panose="02020603050405020304" pitchFamily="18" charset="0"/>
              </a:rPr>
              <a:t>involvementIs</a:t>
            </a:r>
            <a:r>
              <a:rPr lang="en-GB" dirty="0">
                <a:solidFill>
                  <a:srgbClr val="0070C0"/>
                </a:solidFill>
                <a:effectLst/>
                <a:ea typeface="Calibri" panose="020F0502020204030204" pitchFamily="34" charset="0"/>
                <a:cs typeface="Times New Roman" panose="02020603050405020304" pitchFamily="18" charset="0"/>
              </a:rPr>
              <a:t> compassionate engagement equitable for all? </a:t>
            </a:r>
          </a:p>
          <a:p>
            <a:pPr marL="342900" lvl="0" indent="-342900">
              <a:lnSpc>
                <a:spcPct val="115000"/>
              </a:lnSpc>
              <a:spcAft>
                <a:spcPts val="250"/>
              </a:spcAft>
              <a:buClr>
                <a:srgbClr val="005EB8"/>
              </a:buClr>
              <a:buFont typeface="Wingdings" panose="05000000000000000000" pitchFamily="2" charset="2"/>
              <a:buChar char="ü"/>
              <a:tabLst>
                <a:tab pos="457200" algn="l"/>
              </a:tabLst>
            </a:pPr>
            <a:r>
              <a:rPr lang="en-GB" dirty="0">
                <a:solidFill>
                  <a:srgbClr val="0070C0"/>
                </a:solidFill>
                <a:effectLst/>
                <a:highlight>
                  <a:srgbClr val="FFFF00"/>
                </a:highlight>
                <a:ea typeface="Calibri" panose="020F0502020204030204" pitchFamily="34" charset="0"/>
                <a:cs typeface="Times New Roman" panose="02020603050405020304" pitchFamily="18" charset="0"/>
              </a:rPr>
              <a:t>How extensive is the evidence of a just culture (</a:t>
            </a:r>
            <a:r>
              <a:rPr lang="en-GB" dirty="0" err="1">
                <a:solidFill>
                  <a:srgbClr val="0070C0"/>
                </a:solidFill>
                <a:effectLst/>
                <a:highlight>
                  <a:srgbClr val="FFFF00"/>
                </a:highlight>
                <a:ea typeface="Calibri" panose="020F0502020204030204" pitchFamily="34" charset="0"/>
                <a:cs typeface="Times New Roman" panose="02020603050405020304" pitchFamily="18" charset="0"/>
              </a:rPr>
              <a:t>eg</a:t>
            </a:r>
            <a:r>
              <a:rPr lang="en-GB" dirty="0">
                <a:solidFill>
                  <a:srgbClr val="0070C0"/>
                </a:solidFill>
                <a:effectLst/>
                <a:highlight>
                  <a:srgbClr val="FFFF00"/>
                </a:highlight>
                <a:ea typeface="Calibri" panose="020F0502020204030204" pitchFamily="34" charset="0"/>
                <a:cs typeface="Times New Roman" panose="02020603050405020304" pitchFamily="18" charset="0"/>
              </a:rPr>
              <a:t> does ‘blame’, or focusing on individual actions or omissions in investigations still occur)? </a:t>
            </a:r>
          </a:p>
          <a:p>
            <a:pPr marL="342900" lvl="0" indent="-342900">
              <a:lnSpc>
                <a:spcPct val="115000"/>
              </a:lnSpc>
              <a:spcAft>
                <a:spcPts val="250"/>
              </a:spcAft>
              <a:buClr>
                <a:srgbClr val="005EB8"/>
              </a:buClr>
              <a:buFont typeface="Wingdings" panose="05000000000000000000" pitchFamily="2" charset="2"/>
              <a:buChar char="ü"/>
              <a:tabLst>
                <a:tab pos="457200" algn="l"/>
              </a:tabLst>
            </a:pPr>
            <a:r>
              <a:rPr lang="en-GB" dirty="0">
                <a:solidFill>
                  <a:srgbClr val="0070C0"/>
                </a:solidFill>
                <a:effectLst/>
                <a:ea typeface="Calibri" panose="020F0502020204030204" pitchFamily="34" charset="0"/>
                <a:cs typeface="Times New Roman" panose="02020603050405020304" pitchFamily="18" charset="0"/>
              </a:rPr>
              <a:t>What do external data sources (</a:t>
            </a:r>
            <a:r>
              <a:rPr lang="en-GB" dirty="0" err="1">
                <a:solidFill>
                  <a:srgbClr val="0070C0"/>
                </a:solidFill>
                <a:effectLst/>
                <a:ea typeface="Calibri" panose="020F0502020204030204" pitchFamily="34" charset="0"/>
                <a:cs typeface="Times New Roman" panose="02020603050405020304" pitchFamily="18" charset="0"/>
              </a:rPr>
              <a:t>eg</a:t>
            </a:r>
            <a:r>
              <a:rPr lang="en-GB" dirty="0">
                <a:solidFill>
                  <a:srgbClr val="0070C0"/>
                </a:solidFill>
                <a:effectLst/>
                <a:ea typeface="Calibri" panose="020F0502020204030204" pitchFamily="34" charset="0"/>
                <a:cs typeface="Times New Roman" panose="02020603050405020304" pitchFamily="18" charset="0"/>
              </a:rPr>
              <a:t> NHS staff survey, GMC training survey, say about staff experience? </a:t>
            </a:r>
          </a:p>
          <a:p>
            <a:pPr marL="285750" indent="-285750">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Is the organisation aware of its successes and challenges regarding staff support in response to incidents?</a:t>
            </a:r>
            <a:endParaRPr lang="en-GB" dirty="0">
              <a:solidFill>
                <a:srgbClr val="0070C0"/>
              </a:solidFill>
            </a:endParaRPr>
          </a:p>
        </p:txBody>
      </p:sp>
      <p:sp>
        <p:nvSpPr>
          <p:cNvPr id="15" name="TextBox 14">
            <a:extLst>
              <a:ext uri="{FF2B5EF4-FFF2-40B4-BE49-F238E27FC236}">
                <a16:creationId xmlns:a16="http://schemas.microsoft.com/office/drawing/2014/main" id="{2C53F921-E65D-DA31-95FB-F1AC134E6ACF}"/>
              </a:ext>
            </a:extLst>
          </p:cNvPr>
          <p:cNvSpPr txBox="1"/>
          <p:nvPr/>
        </p:nvSpPr>
        <p:spPr>
          <a:xfrm>
            <a:off x="630646" y="1297897"/>
            <a:ext cx="5372774" cy="3557564"/>
          </a:xfrm>
          <a:prstGeom prst="rect">
            <a:avLst/>
          </a:prstGeom>
          <a:noFill/>
        </p:spPr>
        <p:txBody>
          <a:bodyPr wrap="square">
            <a:noAutofit/>
          </a:bodyPr>
          <a:lstStyle/>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highlight>
                  <a:srgbClr val="FFFF00"/>
                </a:highlight>
              </a:rPr>
              <a:t>How do we ensure those affected by patient safety incidents are engaged and involved in any learning response?</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Does engagement include prompt and effective communication between those affected by a patient safety incident and our organisation? </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Does engagement and involvement occur respectfully and according to individual needs?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How do we know how well our processes are working? What are the current barriers?</a:t>
            </a:r>
          </a:p>
          <a:p>
            <a:pPr marL="342900" lvl="0" indent="-342900">
              <a:lnSpc>
                <a:spcPct val="115000"/>
              </a:lnSpc>
              <a:spcAft>
                <a:spcPts val="250"/>
              </a:spcAft>
              <a:buClr>
                <a:srgbClr val="005EB8"/>
              </a:buClr>
              <a:buFont typeface="Symbol" panose="05050102010706020507" pitchFamily="18" charset="2"/>
              <a:buChar char=""/>
              <a:tabLst>
                <a:tab pos="457200" algn="l"/>
              </a:tabLst>
            </a:pPr>
            <a:r>
              <a:rPr lang="en-GB" dirty="0">
                <a:effectLst/>
              </a:rPr>
              <a:t>Are patients or staff with protected characteristics represented more often than others in any of our incidents and responses? What are the organisational or cultural reasons behind this?</a:t>
            </a:r>
            <a:endParaRPr lang="en-GB"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3B2023B-E344-E8CF-085D-D46D0502F081}"/>
              </a:ext>
            </a:extLst>
          </p:cNvPr>
          <p:cNvSpPr txBox="1"/>
          <p:nvPr/>
        </p:nvSpPr>
        <p:spPr>
          <a:xfrm>
            <a:off x="944880" y="362543"/>
            <a:ext cx="10454640" cy="954107"/>
          </a:xfrm>
          <a:prstGeom prst="rect">
            <a:avLst/>
          </a:prstGeom>
          <a:noFill/>
        </p:spPr>
        <p:txBody>
          <a:bodyPr wrap="square">
            <a:spAutoFit/>
          </a:bodyPr>
          <a:lstStyle/>
          <a:p>
            <a:pPr algn="ctr"/>
            <a:r>
              <a:rPr lang="en-GB" sz="2800" b="1" kern="1200" dirty="0">
                <a:effectLst/>
                <a:latin typeface="Arial" panose="020B0604020202020204" pitchFamily="34" charset="0"/>
                <a:ea typeface="Times New Roman" panose="02020603050405020304" pitchFamily="18" charset="0"/>
                <a:cs typeface="Calibri" panose="020F0502020204030204" pitchFamily="34" charset="0"/>
              </a:rPr>
              <a:t>Engagement and involvement of those affected by patient safety incidents</a:t>
            </a:r>
            <a:endParaRPr lang="en-GB" sz="2800" dirty="0"/>
          </a:p>
        </p:txBody>
      </p:sp>
    </p:spTree>
    <p:extLst>
      <p:ext uri="{BB962C8B-B14F-4D97-AF65-F5344CB8AC3E}">
        <p14:creationId xmlns:p14="http://schemas.microsoft.com/office/powerpoint/2010/main" val="13716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Freeform: Shape 819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3 Ways You Can Get More LinkedIn Recommendations - New Tech Northwest">
            <a:extLst>
              <a:ext uri="{FF2B5EF4-FFF2-40B4-BE49-F238E27FC236}">
                <a16:creationId xmlns:a16="http://schemas.microsoft.com/office/drawing/2014/main" id="{D9C99F6C-42C8-643C-9200-4944BB1F9A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60"/>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EAB3B4-8119-37FA-06AC-69F49A927374}"/>
              </a:ext>
            </a:extLst>
          </p:cNvPr>
          <p:cNvSpPr txBox="1"/>
          <p:nvPr/>
        </p:nvSpPr>
        <p:spPr>
          <a:xfrm>
            <a:off x="1940560" y="1683375"/>
            <a:ext cx="6339840" cy="1754326"/>
          </a:xfrm>
          <a:prstGeom prst="rect">
            <a:avLst/>
          </a:prstGeom>
          <a:noFill/>
        </p:spPr>
        <p:txBody>
          <a:bodyPr wrap="square" rtlCol="0">
            <a:spAutoFit/>
          </a:bodyPr>
          <a:lstStyle/>
          <a:p>
            <a:r>
              <a:rPr lang="en-GB" sz="5400" dirty="0">
                <a:solidFill>
                  <a:srgbClr val="FFFF00"/>
                </a:solidFill>
                <a:latin typeface="Bahnschrift SemiBold Condensed" panose="020B0502040204020203" pitchFamily="34" charset="0"/>
              </a:rPr>
              <a:t>SAFETY </a:t>
            </a:r>
          </a:p>
          <a:p>
            <a:r>
              <a:rPr lang="en-GB" sz="5400" dirty="0">
                <a:solidFill>
                  <a:srgbClr val="FFFF00"/>
                </a:solidFill>
                <a:latin typeface="Bahnschrift SemiBold Condensed" panose="020B0502040204020203" pitchFamily="34" charset="0"/>
              </a:rPr>
              <a:t>ACTIONS…</a:t>
            </a:r>
          </a:p>
        </p:txBody>
      </p:sp>
    </p:spTree>
    <p:extLst>
      <p:ext uri="{BB962C8B-B14F-4D97-AF65-F5344CB8AC3E}">
        <p14:creationId xmlns:p14="http://schemas.microsoft.com/office/powerpoint/2010/main" val="4041241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59EE-C480-F923-3F9E-4A63006B6BDE}"/>
              </a:ext>
            </a:extLst>
          </p:cNvPr>
          <p:cNvSpPr>
            <a:spLocks noGrp="1"/>
          </p:cNvSpPr>
          <p:nvPr>
            <p:ph type="title"/>
          </p:nvPr>
        </p:nvSpPr>
        <p:spPr/>
        <p:txBody>
          <a:bodyPr/>
          <a:lstStyle/>
          <a:p>
            <a:endParaRPr lang="en-GB"/>
          </a:p>
        </p:txBody>
      </p:sp>
      <p:pic>
        <p:nvPicPr>
          <p:cNvPr id="5" name="Picture 4" descr="A sign on a wall&#10;&#10;Description automatically generated with medium confidence">
            <a:extLst>
              <a:ext uri="{FF2B5EF4-FFF2-40B4-BE49-F238E27FC236}">
                <a16:creationId xmlns:a16="http://schemas.microsoft.com/office/drawing/2014/main" id="{ACC774BF-40F0-CAF5-5D9E-BEEF5097E016}"/>
              </a:ext>
            </a:extLst>
          </p:cNvPr>
          <p:cNvPicPr>
            <a:picLocks noChangeAspect="1"/>
          </p:cNvPicPr>
          <p:nvPr/>
        </p:nvPicPr>
        <p:blipFill>
          <a:blip r:embed="rId2"/>
          <a:stretch>
            <a:fillRect/>
          </a:stretch>
        </p:blipFill>
        <p:spPr>
          <a:xfrm>
            <a:off x="1859280" y="50800"/>
            <a:ext cx="9144000" cy="6756400"/>
          </a:xfrm>
          <a:prstGeom prst="rect">
            <a:avLst/>
          </a:prstGeom>
        </p:spPr>
      </p:pic>
    </p:spTree>
    <p:extLst>
      <p:ext uri="{BB962C8B-B14F-4D97-AF65-F5344CB8AC3E}">
        <p14:creationId xmlns:p14="http://schemas.microsoft.com/office/powerpoint/2010/main" val="4021350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AD904D-E9D9-4969-B924-9A1BB4258186}"/>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solidFill>
                  <a:srgbClr val="FFFFFF"/>
                </a:solidFill>
                <a:latin typeface="+mj-lt"/>
                <a:ea typeface="+mj-ea"/>
                <a:cs typeface="+mj-cs"/>
              </a:rPr>
              <a:t>Making recommendations</a:t>
            </a:r>
          </a:p>
        </p:txBody>
      </p:sp>
      <p:pic>
        <p:nvPicPr>
          <p:cNvPr id="1028" name="Picture 4" descr="Hierarchy of Controls | NIOSH | CDC">
            <a:extLst>
              <a:ext uri="{FF2B5EF4-FFF2-40B4-BE49-F238E27FC236}">
                <a16:creationId xmlns:a16="http://schemas.microsoft.com/office/drawing/2014/main" id="{D3906896-4727-467E-B38E-0256FF0347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4758" y="1812329"/>
            <a:ext cx="6913481" cy="463203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96;p111">
            <a:extLst>
              <a:ext uri="{FF2B5EF4-FFF2-40B4-BE49-F238E27FC236}">
                <a16:creationId xmlns:a16="http://schemas.microsoft.com/office/drawing/2014/main" id="{D0E828F8-4B94-415E-9C69-3DB1B430E8AC}"/>
              </a:ext>
            </a:extLst>
          </p:cNvPr>
          <p:cNvSpPr txBox="1">
            <a:spLocks noGrp="1"/>
          </p:cNvSpPr>
          <p:nvPr>
            <p:ph type="title"/>
          </p:nvPr>
        </p:nvSpPr>
        <p:spPr>
          <a:xfrm>
            <a:off x="431371" y="690889"/>
            <a:ext cx="11230941" cy="864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Recommendations</a:t>
            </a:r>
            <a:endParaRPr dirty="0"/>
          </a:p>
        </p:txBody>
      </p:sp>
      <p:pic>
        <p:nvPicPr>
          <p:cNvPr id="6" name="Picture 5" descr="A sign on a wall&#10;&#10;Description automatically generated with medium confidence">
            <a:extLst>
              <a:ext uri="{FF2B5EF4-FFF2-40B4-BE49-F238E27FC236}">
                <a16:creationId xmlns:a16="http://schemas.microsoft.com/office/drawing/2014/main" id="{9A3C7EAE-9D75-5ECA-1155-04792823BD31}"/>
              </a:ext>
            </a:extLst>
          </p:cNvPr>
          <p:cNvPicPr>
            <a:picLocks noChangeAspect="1"/>
          </p:cNvPicPr>
          <p:nvPr/>
        </p:nvPicPr>
        <p:blipFill>
          <a:blip r:embed="rId3"/>
          <a:stretch>
            <a:fillRect/>
          </a:stretch>
        </p:blipFill>
        <p:spPr>
          <a:xfrm>
            <a:off x="293761" y="2464645"/>
            <a:ext cx="4503248" cy="3327400"/>
          </a:xfrm>
          <a:prstGeom prst="rect">
            <a:avLst/>
          </a:prstGeom>
        </p:spPr>
      </p:pic>
    </p:spTree>
    <p:extLst>
      <p:ext uri="{BB962C8B-B14F-4D97-AF65-F5344CB8AC3E}">
        <p14:creationId xmlns:p14="http://schemas.microsoft.com/office/powerpoint/2010/main" val="634460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quipmentprotection3.png">
            <a:extLst>
              <a:ext uri="{FF2B5EF4-FFF2-40B4-BE49-F238E27FC236}">
                <a16:creationId xmlns:a16="http://schemas.microsoft.com/office/drawing/2014/main" id="{DF4E771D-9075-795A-60FB-5030A4000575}"/>
              </a:ext>
            </a:extLst>
          </p:cNvPr>
          <p:cNvPicPr>
            <a:picLocks/>
          </p:cNvPicPr>
          <p:nvPr/>
        </p:nvPicPr>
        <p:blipFill rotWithShape="1">
          <a:blip r:embed="rId2">
            <a:alphaModFix amt="5000"/>
          </a:blip>
          <a:srcRect t="14539" b="14538"/>
          <a:stretch/>
        </p:blipFill>
        <p:spPr>
          <a:xfrm>
            <a:off x="1583767" y="-152586"/>
            <a:ext cx="9669642" cy="6857990"/>
          </a:xfrm>
          <a:prstGeom prst="rect">
            <a:avLst/>
          </a:prstGeom>
        </p:spPr>
      </p:pic>
      <p:sp>
        <p:nvSpPr>
          <p:cNvPr id="5" name="TextBox 4">
            <a:extLst>
              <a:ext uri="{FF2B5EF4-FFF2-40B4-BE49-F238E27FC236}">
                <a16:creationId xmlns:a16="http://schemas.microsoft.com/office/drawing/2014/main" id="{5C77203A-7EB2-D765-E5AB-182214F9DED7}"/>
              </a:ext>
            </a:extLst>
          </p:cNvPr>
          <p:cNvSpPr txBox="1"/>
          <p:nvPr/>
        </p:nvSpPr>
        <p:spPr>
          <a:xfrm>
            <a:off x="6205467" y="1898125"/>
            <a:ext cx="5078338" cy="1838965"/>
          </a:xfrm>
          <a:prstGeom prst="rect">
            <a:avLst/>
          </a:prstGeom>
          <a:noFill/>
        </p:spPr>
        <p:txBody>
          <a:bodyPr wrap="square">
            <a:noAutofit/>
          </a:bodyPr>
          <a:lstStyle/>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Is learning triangulated across the range of incident response methods used to inform improvement?</a:t>
            </a:r>
          </a:p>
          <a:p>
            <a:pPr marL="342900" lvl="0" indent="-342900">
              <a:lnSpc>
                <a:spcPct val="115000"/>
              </a:lnSpc>
              <a:spcAft>
                <a:spcPts val="250"/>
              </a:spcAft>
              <a:buClr>
                <a:srgbClr val="005EB8"/>
              </a:buClr>
              <a:buFont typeface="Wingdings" panose="05000000000000000000" pitchFamily="2" charset="2"/>
              <a:buChar char="ü"/>
            </a:pPr>
            <a:r>
              <a:rPr lang="en-GB" dirty="0">
                <a:solidFill>
                  <a:srgbClr val="0070C0"/>
                </a:solidFill>
                <a:effectLst/>
                <a:ea typeface="Calibri" panose="020F0502020204030204" pitchFamily="34" charset="0"/>
                <a:cs typeface="Times New Roman" panose="02020603050405020304" pitchFamily="18" charset="0"/>
              </a:rPr>
              <a:t>Can the organisation describe safety improvement in progress, what they aim to achieve and their interim successes and challenges?</a:t>
            </a:r>
          </a:p>
          <a:p>
            <a:pPr marL="285750" indent="-285750">
              <a:buFont typeface="Wingdings" panose="05000000000000000000" pitchFamily="2" charset="2"/>
              <a:buChar char="ü"/>
            </a:pPr>
            <a:r>
              <a:rPr lang="en-GB" dirty="0">
                <a:solidFill>
                  <a:srgbClr val="0070C0"/>
                </a:solidFill>
                <a:effectLst/>
                <a:highlight>
                  <a:srgbClr val="FFFF00"/>
                </a:highlight>
                <a:ea typeface="Calibri" panose="020F0502020204030204" pitchFamily="34" charset="0"/>
                <a:cs typeface="Times New Roman" panose="02020603050405020304" pitchFamily="18" charset="0"/>
              </a:rPr>
              <a:t>What is the provider board doing to support local teams on challenges in patient safety improvement</a:t>
            </a:r>
            <a:r>
              <a:rPr lang="en-GB" dirty="0">
                <a:solidFill>
                  <a:srgbClr val="0070C0"/>
                </a:solidFill>
                <a:effectLst/>
                <a:ea typeface="Calibri" panose="020F0502020204030204" pitchFamily="34" charset="0"/>
                <a:cs typeface="Times New Roman" panose="02020603050405020304" pitchFamily="18" charset="0"/>
              </a:rPr>
              <a:t>?</a:t>
            </a:r>
            <a:endParaRPr lang="en-GB" dirty="0">
              <a:solidFill>
                <a:srgbClr val="0070C0"/>
              </a:solidFill>
            </a:endParaRPr>
          </a:p>
        </p:txBody>
      </p:sp>
      <p:sp>
        <p:nvSpPr>
          <p:cNvPr id="7" name="TextBox 6">
            <a:extLst>
              <a:ext uri="{FF2B5EF4-FFF2-40B4-BE49-F238E27FC236}">
                <a16:creationId xmlns:a16="http://schemas.microsoft.com/office/drawing/2014/main" id="{ABD8E290-6289-5951-A0C9-D8A84F528918}"/>
              </a:ext>
            </a:extLst>
          </p:cNvPr>
          <p:cNvSpPr txBox="1"/>
          <p:nvPr/>
        </p:nvSpPr>
        <p:spPr>
          <a:xfrm>
            <a:off x="658996" y="1898125"/>
            <a:ext cx="4621700" cy="2582245"/>
          </a:xfrm>
          <a:prstGeom prst="rect">
            <a:avLst/>
          </a:prstGeom>
          <a:noFill/>
        </p:spPr>
        <p:txBody>
          <a:bodyPr wrap="square">
            <a:noAutofit/>
          </a:bodyPr>
          <a:lstStyle/>
          <a:p>
            <a:pPr marL="342900" lvl="0" indent="-342900">
              <a:lnSpc>
                <a:spcPct val="115000"/>
              </a:lnSpc>
              <a:spcAft>
                <a:spcPts val="250"/>
              </a:spcAft>
              <a:buClr>
                <a:srgbClr val="005EB8"/>
              </a:buClr>
              <a:buFont typeface="Arial" panose="020B0604020202020204" pitchFamily="34" charset="0"/>
              <a:buChar char="•"/>
              <a:tabLst>
                <a:tab pos="457200" algn="l"/>
              </a:tabLst>
            </a:pPr>
            <a:r>
              <a:rPr lang="en-GB" dirty="0">
                <a:solidFill>
                  <a:srgbClr val="231F20"/>
                </a:solidFill>
                <a:effectLst/>
                <a:ea typeface="Calibri" panose="020F0502020204030204" pitchFamily="34" charset="0"/>
                <a:cs typeface="Times New Roman" panose="02020603050405020304" pitchFamily="18" charset="0"/>
              </a:rPr>
              <a:t>How easy is it to make an improvement in our organisation? Is time, priority and expertise given to those who need it?</a:t>
            </a:r>
          </a:p>
          <a:p>
            <a:pPr marL="342900" lvl="0" indent="-342900">
              <a:lnSpc>
                <a:spcPct val="115000"/>
              </a:lnSpc>
              <a:spcAft>
                <a:spcPts val="250"/>
              </a:spcAft>
              <a:buClr>
                <a:srgbClr val="005EB8"/>
              </a:buClr>
              <a:buFont typeface="Arial" panose="020B0604020202020204" pitchFamily="34" charset="0"/>
              <a:buChar char="•"/>
              <a:tabLst>
                <a:tab pos="457200" algn="l"/>
              </a:tabLst>
            </a:pPr>
            <a:r>
              <a:rPr lang="en-GB" dirty="0">
                <a:solidFill>
                  <a:srgbClr val="231F20"/>
                </a:solidFill>
                <a:effectLst/>
                <a:ea typeface="Calibri" panose="020F0502020204030204" pitchFamily="34" charset="0"/>
                <a:cs typeface="Times New Roman" panose="02020603050405020304" pitchFamily="18" charset="0"/>
              </a:rPr>
              <a:t>Do we have and use processes to share emergent intelligence and receive support from external partners (</a:t>
            </a:r>
            <a:r>
              <a:rPr lang="en-GB" dirty="0" err="1">
                <a:solidFill>
                  <a:srgbClr val="231F20"/>
                </a:solidFill>
                <a:effectLst/>
                <a:ea typeface="Calibri" panose="020F0502020204030204" pitchFamily="34" charset="0"/>
                <a:cs typeface="Times New Roman" panose="02020603050405020304" pitchFamily="18" charset="0"/>
              </a:rPr>
              <a:t>eg</a:t>
            </a:r>
            <a:r>
              <a:rPr lang="en-GB" dirty="0">
                <a:solidFill>
                  <a:srgbClr val="231F20"/>
                </a:solidFill>
                <a:effectLst/>
                <a:ea typeface="Calibri" panose="020F0502020204030204" pitchFamily="34" charset="0"/>
                <a:cs typeface="Times New Roman" panose="02020603050405020304" pitchFamily="18" charset="0"/>
              </a:rPr>
              <a:t> ICSs, regional and national NHS teams, royal colleges, professional associations, patient groups, charities etc)</a:t>
            </a:r>
          </a:p>
          <a:p>
            <a:pPr marL="285750" indent="-285750">
              <a:buFont typeface="Arial" panose="020B0604020202020204" pitchFamily="34" charset="0"/>
              <a:buChar char="•"/>
            </a:pPr>
            <a:r>
              <a:rPr lang="en-GB" dirty="0">
                <a:effectLst/>
                <a:highlight>
                  <a:srgbClr val="FFFF00"/>
                </a:highlight>
                <a:ea typeface="Calibri" panose="020F0502020204030204" pitchFamily="34" charset="0"/>
                <a:cs typeface="Times New Roman" panose="02020603050405020304" pitchFamily="18" charset="0"/>
              </a:rPr>
              <a:t>How do we assess the sustainability of our safety actions and improvements?</a:t>
            </a:r>
            <a:endParaRPr lang="en-GB" dirty="0">
              <a:highlight>
                <a:srgbClr val="FFFF00"/>
              </a:highlight>
            </a:endParaRPr>
          </a:p>
        </p:txBody>
      </p:sp>
      <p:sp>
        <p:nvSpPr>
          <p:cNvPr id="9" name="TextBox 8">
            <a:extLst>
              <a:ext uri="{FF2B5EF4-FFF2-40B4-BE49-F238E27FC236}">
                <a16:creationId xmlns:a16="http://schemas.microsoft.com/office/drawing/2014/main" id="{D9B1A23D-A4BC-D666-3569-00DB61EB19BD}"/>
              </a:ext>
            </a:extLst>
          </p:cNvPr>
          <p:cNvSpPr txBox="1"/>
          <p:nvPr/>
        </p:nvSpPr>
        <p:spPr>
          <a:xfrm>
            <a:off x="3394841" y="939220"/>
            <a:ext cx="5783811" cy="523220"/>
          </a:xfrm>
          <a:prstGeom prst="rect">
            <a:avLst/>
          </a:prstGeom>
          <a:noFill/>
        </p:spPr>
        <p:txBody>
          <a:bodyPr wrap="square">
            <a:spAutoFit/>
          </a:bodyPr>
          <a:lstStyle/>
          <a:p>
            <a:r>
              <a:rPr lang="en-GB" sz="2800" b="1" kern="1200" dirty="0">
                <a:effectLst/>
                <a:latin typeface="Arial" panose="020B0604020202020204" pitchFamily="34" charset="0"/>
                <a:ea typeface="Times New Roman" panose="02020603050405020304" pitchFamily="18" charset="0"/>
                <a:cs typeface="Calibri" panose="020F0502020204030204" pitchFamily="34" charset="0"/>
              </a:rPr>
              <a:t>Safety actions and improvement</a:t>
            </a:r>
            <a:endParaRPr lang="en-GB" sz="2800" dirty="0"/>
          </a:p>
        </p:txBody>
      </p:sp>
    </p:spTree>
    <p:extLst>
      <p:ext uri="{BB962C8B-B14F-4D97-AF65-F5344CB8AC3E}">
        <p14:creationId xmlns:p14="http://schemas.microsoft.com/office/powerpoint/2010/main" val="42722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A98E-6AD3-4C26-AE2B-7E6F336F14D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33382ED-81F1-453F-A325-0E519B49D7E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B77E0C6-FC25-49EC-9067-7DA7CC49AC6F}"/>
              </a:ext>
            </a:extLst>
          </p:cNvPr>
          <p:cNvPicPr>
            <a:picLocks noChangeAspect="1"/>
          </p:cNvPicPr>
          <p:nvPr/>
        </p:nvPicPr>
        <p:blipFill>
          <a:blip r:embed="rId2"/>
          <a:stretch>
            <a:fillRect/>
          </a:stretch>
        </p:blipFill>
        <p:spPr>
          <a:xfrm>
            <a:off x="638174" y="242552"/>
            <a:ext cx="10639425" cy="5923815"/>
          </a:xfrm>
          <a:prstGeom prst="rect">
            <a:avLst/>
          </a:prstGeom>
        </p:spPr>
      </p:pic>
      <p:pic>
        <p:nvPicPr>
          <p:cNvPr id="6" name="Picture 5">
            <a:extLst>
              <a:ext uri="{FF2B5EF4-FFF2-40B4-BE49-F238E27FC236}">
                <a16:creationId xmlns:a16="http://schemas.microsoft.com/office/drawing/2014/main" id="{EBCA4986-C374-4933-A09E-1FA67580B0C4}"/>
              </a:ext>
            </a:extLst>
          </p:cNvPr>
          <p:cNvPicPr>
            <a:picLocks noChangeAspect="1"/>
          </p:cNvPicPr>
          <p:nvPr/>
        </p:nvPicPr>
        <p:blipFill rotWithShape="1">
          <a:blip r:embed="rId3"/>
          <a:srcRect l="20855" t="44444" r="40595" b="31430"/>
          <a:stretch/>
        </p:blipFill>
        <p:spPr>
          <a:xfrm rot="20696224">
            <a:off x="1208997" y="1672907"/>
            <a:ext cx="9276172" cy="3265715"/>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D6681C3D-BCB9-4714-8712-DE9A10C9DE60}"/>
              </a:ext>
            </a:extLst>
          </p:cNvPr>
          <p:cNvGrpSpPr/>
          <p:nvPr/>
        </p:nvGrpSpPr>
        <p:grpSpPr>
          <a:xfrm>
            <a:off x="138003" y="2619680"/>
            <a:ext cx="11891749" cy="2010408"/>
            <a:chOff x="300251" y="2177822"/>
            <a:chExt cx="11891749" cy="2010408"/>
          </a:xfrm>
        </p:grpSpPr>
        <p:pic>
          <p:nvPicPr>
            <p:cNvPr id="8" name="Picture 7">
              <a:extLst>
                <a:ext uri="{FF2B5EF4-FFF2-40B4-BE49-F238E27FC236}">
                  <a16:creationId xmlns:a16="http://schemas.microsoft.com/office/drawing/2014/main" id="{AB35555B-1569-42ED-84DC-D4BB4B64706C}"/>
                </a:ext>
              </a:extLst>
            </p:cNvPr>
            <p:cNvPicPr>
              <a:picLocks noChangeAspect="1"/>
            </p:cNvPicPr>
            <p:nvPr/>
          </p:nvPicPr>
          <p:blipFill rotWithShape="1">
            <a:blip r:embed="rId4"/>
            <a:srcRect l="26666" t="34214" r="27501" b="52241"/>
            <a:stretch/>
          </p:blipFill>
          <p:spPr>
            <a:xfrm>
              <a:off x="300251" y="2177822"/>
              <a:ext cx="11891749" cy="2010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D16D8601-7B60-401E-A8DD-65FC1DA6FB59}"/>
                </a:ext>
              </a:extLst>
            </p:cNvPr>
            <p:cNvSpPr/>
            <p:nvPr/>
          </p:nvSpPr>
          <p:spPr>
            <a:xfrm>
              <a:off x="7941924" y="2671281"/>
              <a:ext cx="3996647" cy="42124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757B804-1855-4489-9B56-DA17FCC6B2EA}"/>
                </a:ext>
              </a:extLst>
            </p:cNvPr>
            <p:cNvSpPr/>
            <p:nvPr/>
          </p:nvSpPr>
          <p:spPr>
            <a:xfrm>
              <a:off x="347609" y="3092521"/>
              <a:ext cx="11590962" cy="42124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345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SIRF - Twitter Search / Twitter">
            <a:extLst>
              <a:ext uri="{FF2B5EF4-FFF2-40B4-BE49-F238E27FC236}">
                <a16:creationId xmlns:a16="http://schemas.microsoft.com/office/drawing/2014/main" id="{29716880-2EA9-75A5-6258-29E519309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95" y="638503"/>
            <a:ext cx="11020097" cy="5510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56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855" t="44444" r="40595" b="31430"/>
          <a:stretch/>
        </p:blipFill>
        <p:spPr>
          <a:xfrm rot="20804254">
            <a:off x="510287" y="1089422"/>
            <a:ext cx="8657759" cy="304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26666" t="45204" r="27501" b="34422"/>
          <a:stretch/>
        </p:blipFill>
        <p:spPr>
          <a:xfrm>
            <a:off x="154112" y="1839073"/>
            <a:ext cx="11916173" cy="2979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46C5EC6C-AB57-43B9-B8D8-A1B26B9BF569}"/>
              </a:ext>
            </a:extLst>
          </p:cNvPr>
          <p:cNvSpPr/>
          <p:nvPr/>
        </p:nvSpPr>
        <p:spPr>
          <a:xfrm>
            <a:off x="390418" y="1919916"/>
            <a:ext cx="11486508" cy="42124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EDF7988-A975-4F94-AC66-11965EA7AAC2}"/>
              </a:ext>
            </a:extLst>
          </p:cNvPr>
          <p:cNvSpPr/>
          <p:nvPr/>
        </p:nvSpPr>
        <p:spPr>
          <a:xfrm>
            <a:off x="390418" y="2754935"/>
            <a:ext cx="2744126" cy="42124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2B83928-5866-4743-B483-F094C7BFA456}"/>
              </a:ext>
            </a:extLst>
          </p:cNvPr>
          <p:cNvSpPr/>
          <p:nvPr/>
        </p:nvSpPr>
        <p:spPr>
          <a:xfrm>
            <a:off x="390418" y="2341156"/>
            <a:ext cx="11486508" cy="42124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2398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green, white, small&#10;&#10;Description automatically generated">
            <a:extLst>
              <a:ext uri="{FF2B5EF4-FFF2-40B4-BE49-F238E27FC236}">
                <a16:creationId xmlns:a16="http://schemas.microsoft.com/office/drawing/2014/main" id="{6CEC6451-D792-41E0-B435-C3ACA8011FD0}"/>
              </a:ext>
            </a:extLst>
          </p:cNvPr>
          <p:cNvPicPr>
            <a:picLocks noChangeAspect="1"/>
          </p:cNvPicPr>
          <p:nvPr/>
        </p:nvPicPr>
        <p:blipFill rotWithShape="1">
          <a:blip r:embed="rId2">
            <a:extLst>
              <a:ext uri="{28A0092B-C50C-407E-A947-70E740481C1C}">
                <a14:useLocalDpi xmlns:a14="http://schemas.microsoft.com/office/drawing/2010/main" val="0"/>
              </a:ext>
            </a:extLst>
          </a:blip>
          <a:srcRect t="8278" r="-1" b="18041"/>
          <a:stretch/>
        </p:blipFill>
        <p:spPr>
          <a:xfrm>
            <a:off x="338328" y="338328"/>
            <a:ext cx="11548872" cy="6190488"/>
          </a:xfrm>
          <a:prstGeom prst="rect">
            <a:avLst/>
          </a:prstGeom>
        </p:spPr>
      </p:pic>
      <p:sp>
        <p:nvSpPr>
          <p:cNvPr id="8" name="TextBox 7">
            <a:extLst>
              <a:ext uri="{FF2B5EF4-FFF2-40B4-BE49-F238E27FC236}">
                <a16:creationId xmlns:a16="http://schemas.microsoft.com/office/drawing/2014/main" id="{DD7D69AB-7CA4-499B-89E7-A7F58D17F28A}"/>
              </a:ext>
            </a:extLst>
          </p:cNvPr>
          <p:cNvSpPr txBox="1"/>
          <p:nvPr/>
        </p:nvSpPr>
        <p:spPr>
          <a:xfrm rot="20241252">
            <a:off x="1008513" y="1307422"/>
            <a:ext cx="5290687" cy="2308324"/>
          </a:xfrm>
          <a:custGeom>
            <a:avLst/>
            <a:gdLst>
              <a:gd name="connsiteX0" fmla="*/ 0 w 5290687"/>
              <a:gd name="connsiteY0" fmla="*/ 0 h 2308324"/>
              <a:gd name="connsiteX1" fmla="*/ 534947 w 5290687"/>
              <a:gd name="connsiteY1" fmla="*/ 0 h 2308324"/>
              <a:gd name="connsiteX2" fmla="*/ 964081 w 5290687"/>
              <a:gd name="connsiteY2" fmla="*/ 0 h 2308324"/>
              <a:gd name="connsiteX3" fmla="*/ 1657749 w 5290687"/>
              <a:gd name="connsiteY3" fmla="*/ 0 h 2308324"/>
              <a:gd name="connsiteX4" fmla="*/ 2192696 w 5290687"/>
              <a:gd name="connsiteY4" fmla="*/ 0 h 2308324"/>
              <a:gd name="connsiteX5" fmla="*/ 2727643 w 5290687"/>
              <a:gd name="connsiteY5" fmla="*/ 0 h 2308324"/>
              <a:gd name="connsiteX6" fmla="*/ 3421311 w 5290687"/>
              <a:gd name="connsiteY6" fmla="*/ 0 h 2308324"/>
              <a:gd name="connsiteX7" fmla="*/ 3903351 w 5290687"/>
              <a:gd name="connsiteY7" fmla="*/ 0 h 2308324"/>
              <a:gd name="connsiteX8" fmla="*/ 4597019 w 5290687"/>
              <a:gd name="connsiteY8" fmla="*/ 0 h 2308324"/>
              <a:gd name="connsiteX9" fmla="*/ 5290687 w 5290687"/>
              <a:gd name="connsiteY9" fmla="*/ 0 h 2308324"/>
              <a:gd name="connsiteX10" fmla="*/ 5290687 w 5290687"/>
              <a:gd name="connsiteY10" fmla="*/ 577081 h 2308324"/>
              <a:gd name="connsiteX11" fmla="*/ 5290687 w 5290687"/>
              <a:gd name="connsiteY11" fmla="*/ 1154162 h 2308324"/>
              <a:gd name="connsiteX12" fmla="*/ 5290687 w 5290687"/>
              <a:gd name="connsiteY12" fmla="*/ 1754326 h 2308324"/>
              <a:gd name="connsiteX13" fmla="*/ 5290687 w 5290687"/>
              <a:gd name="connsiteY13" fmla="*/ 2308324 h 2308324"/>
              <a:gd name="connsiteX14" fmla="*/ 4702833 w 5290687"/>
              <a:gd name="connsiteY14" fmla="*/ 2308324 h 2308324"/>
              <a:gd name="connsiteX15" fmla="*/ 4220793 w 5290687"/>
              <a:gd name="connsiteY15" fmla="*/ 2308324 h 2308324"/>
              <a:gd name="connsiteX16" fmla="*/ 3632938 w 5290687"/>
              <a:gd name="connsiteY16" fmla="*/ 2308324 h 2308324"/>
              <a:gd name="connsiteX17" fmla="*/ 2939271 w 5290687"/>
              <a:gd name="connsiteY17" fmla="*/ 2308324 h 2308324"/>
              <a:gd name="connsiteX18" fmla="*/ 2351416 w 5290687"/>
              <a:gd name="connsiteY18" fmla="*/ 2308324 h 2308324"/>
              <a:gd name="connsiteX19" fmla="*/ 1922283 w 5290687"/>
              <a:gd name="connsiteY19" fmla="*/ 2308324 h 2308324"/>
              <a:gd name="connsiteX20" fmla="*/ 1440243 w 5290687"/>
              <a:gd name="connsiteY20" fmla="*/ 2308324 h 2308324"/>
              <a:gd name="connsiteX21" fmla="*/ 746575 w 5290687"/>
              <a:gd name="connsiteY21" fmla="*/ 2308324 h 2308324"/>
              <a:gd name="connsiteX22" fmla="*/ 0 w 5290687"/>
              <a:gd name="connsiteY22" fmla="*/ 2308324 h 2308324"/>
              <a:gd name="connsiteX23" fmla="*/ 0 w 5290687"/>
              <a:gd name="connsiteY23" fmla="*/ 1777409 h 2308324"/>
              <a:gd name="connsiteX24" fmla="*/ 0 w 5290687"/>
              <a:gd name="connsiteY24" fmla="*/ 1223412 h 2308324"/>
              <a:gd name="connsiteX25" fmla="*/ 0 w 5290687"/>
              <a:gd name="connsiteY25" fmla="*/ 715580 h 2308324"/>
              <a:gd name="connsiteX26" fmla="*/ 0 w 5290687"/>
              <a:gd name="connsiteY2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90687" h="2308324" extrusionOk="0">
                <a:moveTo>
                  <a:pt x="0" y="0"/>
                </a:moveTo>
                <a:cubicBezTo>
                  <a:pt x="244467" y="-23891"/>
                  <a:pt x="281737" y="12927"/>
                  <a:pt x="534947" y="0"/>
                </a:cubicBezTo>
                <a:cubicBezTo>
                  <a:pt x="788157" y="-12927"/>
                  <a:pt x="849343" y="38262"/>
                  <a:pt x="964081" y="0"/>
                </a:cubicBezTo>
                <a:cubicBezTo>
                  <a:pt x="1078819" y="-38262"/>
                  <a:pt x="1440518" y="10495"/>
                  <a:pt x="1657749" y="0"/>
                </a:cubicBezTo>
                <a:cubicBezTo>
                  <a:pt x="1874980" y="-10495"/>
                  <a:pt x="2069004" y="33669"/>
                  <a:pt x="2192696" y="0"/>
                </a:cubicBezTo>
                <a:cubicBezTo>
                  <a:pt x="2316388" y="-33669"/>
                  <a:pt x="2510513" y="46759"/>
                  <a:pt x="2727643" y="0"/>
                </a:cubicBezTo>
                <a:cubicBezTo>
                  <a:pt x="2944773" y="-46759"/>
                  <a:pt x="3229392" y="82004"/>
                  <a:pt x="3421311" y="0"/>
                </a:cubicBezTo>
                <a:cubicBezTo>
                  <a:pt x="3613230" y="-82004"/>
                  <a:pt x="3752435" y="2360"/>
                  <a:pt x="3903351" y="0"/>
                </a:cubicBezTo>
                <a:cubicBezTo>
                  <a:pt x="4054267" y="-2360"/>
                  <a:pt x="4284686" y="69879"/>
                  <a:pt x="4597019" y="0"/>
                </a:cubicBezTo>
                <a:cubicBezTo>
                  <a:pt x="4909352" y="-69879"/>
                  <a:pt x="5080449" y="73031"/>
                  <a:pt x="5290687" y="0"/>
                </a:cubicBezTo>
                <a:cubicBezTo>
                  <a:pt x="5345115" y="275623"/>
                  <a:pt x="5256499" y="433797"/>
                  <a:pt x="5290687" y="577081"/>
                </a:cubicBezTo>
                <a:cubicBezTo>
                  <a:pt x="5324875" y="720365"/>
                  <a:pt x="5255643" y="925832"/>
                  <a:pt x="5290687" y="1154162"/>
                </a:cubicBezTo>
                <a:cubicBezTo>
                  <a:pt x="5325731" y="1382492"/>
                  <a:pt x="5243510" y="1562931"/>
                  <a:pt x="5290687" y="1754326"/>
                </a:cubicBezTo>
                <a:cubicBezTo>
                  <a:pt x="5337864" y="1945721"/>
                  <a:pt x="5266551" y="2077979"/>
                  <a:pt x="5290687" y="2308324"/>
                </a:cubicBezTo>
                <a:cubicBezTo>
                  <a:pt x="5000890" y="2319926"/>
                  <a:pt x="4926281" y="2242304"/>
                  <a:pt x="4702833" y="2308324"/>
                </a:cubicBezTo>
                <a:cubicBezTo>
                  <a:pt x="4479385" y="2374344"/>
                  <a:pt x="4339133" y="2308011"/>
                  <a:pt x="4220793" y="2308324"/>
                </a:cubicBezTo>
                <a:cubicBezTo>
                  <a:pt x="4102453" y="2308637"/>
                  <a:pt x="3845066" y="2263180"/>
                  <a:pt x="3632938" y="2308324"/>
                </a:cubicBezTo>
                <a:cubicBezTo>
                  <a:pt x="3420811" y="2353468"/>
                  <a:pt x="3163249" y="2225219"/>
                  <a:pt x="2939271" y="2308324"/>
                </a:cubicBezTo>
                <a:cubicBezTo>
                  <a:pt x="2715293" y="2391429"/>
                  <a:pt x="2555514" y="2239489"/>
                  <a:pt x="2351416" y="2308324"/>
                </a:cubicBezTo>
                <a:cubicBezTo>
                  <a:pt x="2147318" y="2377159"/>
                  <a:pt x="2123904" y="2273384"/>
                  <a:pt x="1922283" y="2308324"/>
                </a:cubicBezTo>
                <a:cubicBezTo>
                  <a:pt x="1720662" y="2343264"/>
                  <a:pt x="1609435" y="2252435"/>
                  <a:pt x="1440243" y="2308324"/>
                </a:cubicBezTo>
                <a:cubicBezTo>
                  <a:pt x="1271051" y="2364213"/>
                  <a:pt x="969014" y="2251996"/>
                  <a:pt x="746575" y="2308324"/>
                </a:cubicBezTo>
                <a:cubicBezTo>
                  <a:pt x="524136" y="2364652"/>
                  <a:pt x="190564" y="2258360"/>
                  <a:pt x="0" y="2308324"/>
                </a:cubicBezTo>
                <a:cubicBezTo>
                  <a:pt x="-7691" y="2154219"/>
                  <a:pt x="2250" y="1906591"/>
                  <a:pt x="0" y="1777409"/>
                </a:cubicBezTo>
                <a:cubicBezTo>
                  <a:pt x="-2250" y="1648228"/>
                  <a:pt x="17963" y="1356449"/>
                  <a:pt x="0" y="1223412"/>
                </a:cubicBezTo>
                <a:cubicBezTo>
                  <a:pt x="-17963" y="1090375"/>
                  <a:pt x="52381" y="862591"/>
                  <a:pt x="0" y="715580"/>
                </a:cubicBezTo>
                <a:cubicBezTo>
                  <a:pt x="-52381" y="568569"/>
                  <a:pt x="6810" y="290526"/>
                  <a:pt x="0" y="0"/>
                </a:cubicBezTo>
                <a:close/>
              </a:path>
            </a:pathLst>
          </a:custGeom>
          <a:noFill/>
          <a:ln w="8255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7200" b="1" dirty="0">
                <a:solidFill>
                  <a:srgbClr val="FF0000"/>
                </a:solidFill>
              </a:rPr>
              <a:t>Summary &amp; Questions</a:t>
            </a:r>
          </a:p>
        </p:txBody>
      </p:sp>
      <p:sp>
        <p:nvSpPr>
          <p:cNvPr id="2" name="TextBox 1">
            <a:extLst>
              <a:ext uri="{FF2B5EF4-FFF2-40B4-BE49-F238E27FC236}">
                <a16:creationId xmlns:a16="http://schemas.microsoft.com/office/drawing/2014/main" id="{3142E2B8-12D9-4913-95BA-7194DB35E02C}"/>
              </a:ext>
            </a:extLst>
          </p:cNvPr>
          <p:cNvSpPr txBox="1"/>
          <p:nvPr/>
        </p:nvSpPr>
        <p:spPr>
          <a:xfrm>
            <a:off x="5961185" y="5784189"/>
            <a:ext cx="3156438" cy="400110"/>
          </a:xfrm>
          <a:prstGeom prst="rect">
            <a:avLst/>
          </a:prstGeom>
          <a:noFill/>
        </p:spPr>
        <p:txBody>
          <a:bodyPr wrap="square" rtlCol="0">
            <a:spAutoFit/>
          </a:bodyPr>
          <a:lstStyle/>
          <a:p>
            <a:r>
              <a:rPr lang="en-GB" sz="2000" b="1" dirty="0">
                <a:solidFill>
                  <a:schemeClr val="bg1"/>
                </a:solidFill>
              </a:rPr>
              <a:t>Paul.davis23@nhs.net</a:t>
            </a:r>
          </a:p>
        </p:txBody>
      </p:sp>
    </p:spTree>
    <p:extLst>
      <p:ext uri="{BB962C8B-B14F-4D97-AF65-F5344CB8AC3E}">
        <p14:creationId xmlns:p14="http://schemas.microsoft.com/office/powerpoint/2010/main" val="231001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9A0CD-0FC9-4252-022B-168BBDF92B30}"/>
              </a:ext>
            </a:extLst>
          </p:cNvPr>
          <p:cNvPicPr>
            <a:picLocks noChangeAspect="1"/>
          </p:cNvPicPr>
          <p:nvPr/>
        </p:nvPicPr>
        <p:blipFill>
          <a:blip r:embed="rId2"/>
          <a:stretch>
            <a:fillRect/>
          </a:stretch>
        </p:blipFill>
        <p:spPr>
          <a:xfrm>
            <a:off x="2144110" y="705594"/>
            <a:ext cx="7876952" cy="599555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8865E65-74DA-81CD-B6FA-2BBD37388BA6}"/>
              </a:ext>
            </a:extLst>
          </p:cNvPr>
          <p:cNvSpPr/>
          <p:nvPr/>
        </p:nvSpPr>
        <p:spPr>
          <a:xfrm>
            <a:off x="6096000" y="1148080"/>
            <a:ext cx="1737360" cy="1391920"/>
          </a:xfrm>
          <a:prstGeom prst="rect">
            <a:avLst/>
          </a:prstGeom>
          <a:noFill/>
          <a:ln w="34925">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1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8603B2-C740-9DF6-4078-BCFB9C81419A}"/>
              </a:ext>
            </a:extLst>
          </p:cNvPr>
          <p:cNvGrpSpPr/>
          <p:nvPr/>
        </p:nvGrpSpPr>
        <p:grpSpPr>
          <a:xfrm>
            <a:off x="6853186" y="311420"/>
            <a:ext cx="4666681" cy="5546601"/>
            <a:chOff x="6853186" y="311420"/>
            <a:chExt cx="4666681" cy="5546601"/>
          </a:xfrm>
        </p:grpSpPr>
        <p:pic>
          <p:nvPicPr>
            <p:cNvPr id="8" name="Picture 7">
              <a:extLst>
                <a:ext uri="{FF2B5EF4-FFF2-40B4-BE49-F238E27FC236}">
                  <a16:creationId xmlns:a16="http://schemas.microsoft.com/office/drawing/2014/main" id="{8688EB12-DC10-B3C0-B44D-7000D01AD8D2}"/>
                </a:ext>
              </a:extLst>
            </p:cNvPr>
            <p:cNvPicPr>
              <a:picLocks noChangeAspect="1"/>
            </p:cNvPicPr>
            <p:nvPr/>
          </p:nvPicPr>
          <p:blipFill rotWithShape="1">
            <a:blip r:embed="rId2"/>
            <a:srcRect t="1931"/>
            <a:stretch/>
          </p:blipFill>
          <p:spPr>
            <a:xfrm rot="345975">
              <a:off x="6853186" y="311420"/>
              <a:ext cx="4072190" cy="554660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8602CE-60A9-C49A-6C59-A90C3D6C97D0}"/>
                </a:ext>
              </a:extLst>
            </p:cNvPr>
            <p:cNvPicPr>
              <a:picLocks noChangeAspect="1"/>
            </p:cNvPicPr>
            <p:nvPr/>
          </p:nvPicPr>
          <p:blipFill rotWithShape="1">
            <a:blip r:embed="rId3"/>
            <a:srcRect l="1785" t="876"/>
            <a:stretch/>
          </p:blipFill>
          <p:spPr>
            <a:xfrm rot="1352482">
              <a:off x="8880255" y="2444623"/>
              <a:ext cx="2639612" cy="3221023"/>
            </a:xfrm>
            <a:prstGeom prst="rect">
              <a:avLst/>
            </a:prstGeom>
            <a:ln>
              <a:noFill/>
            </a:ln>
            <a:effectLst>
              <a:outerShdw blurRad="292100" dist="139700" dir="2700000" algn="tl" rotWithShape="0">
                <a:srgbClr val="333333">
                  <a:alpha val="65000"/>
                </a:srgbClr>
              </a:outerShdw>
            </a:effectLst>
          </p:spPr>
        </p:pic>
      </p:grpSp>
      <p:sp>
        <p:nvSpPr>
          <p:cNvPr id="3" name="Content Placeholder 2">
            <a:extLst>
              <a:ext uri="{FF2B5EF4-FFF2-40B4-BE49-F238E27FC236}">
                <a16:creationId xmlns:a16="http://schemas.microsoft.com/office/drawing/2014/main" id="{E4C82526-AFA5-4B79-8C47-EA285F2119E1}"/>
              </a:ext>
            </a:extLst>
          </p:cNvPr>
          <p:cNvSpPr>
            <a:spLocks noGrp="1"/>
          </p:cNvSpPr>
          <p:nvPr>
            <p:ph idx="1"/>
          </p:nvPr>
        </p:nvSpPr>
        <p:spPr>
          <a:xfrm>
            <a:off x="476199" y="494209"/>
            <a:ext cx="10515600" cy="825176"/>
          </a:xfrm>
        </p:spPr>
        <p:txBody>
          <a:bodyPr>
            <a:normAutofit/>
          </a:bodyPr>
          <a:lstStyle/>
          <a:p>
            <a:pPr marL="0" indent="0">
              <a:buNone/>
            </a:pPr>
            <a:r>
              <a:rPr lang="en-GB" sz="4400" dirty="0">
                <a:solidFill>
                  <a:srgbClr val="FF0000"/>
                </a:solidFill>
                <a:latin typeface="Bahnschrift SemiBold Condensed" panose="020B0502040204020203" pitchFamily="34" charset="0"/>
              </a:rPr>
              <a:t>Proportionate response</a:t>
            </a:r>
          </a:p>
        </p:txBody>
      </p:sp>
      <p:grpSp>
        <p:nvGrpSpPr>
          <p:cNvPr id="2" name="Group 1">
            <a:extLst>
              <a:ext uri="{FF2B5EF4-FFF2-40B4-BE49-F238E27FC236}">
                <a16:creationId xmlns:a16="http://schemas.microsoft.com/office/drawing/2014/main" id="{23029CB6-6279-A31E-D8D4-1CC5314BF455}"/>
              </a:ext>
            </a:extLst>
          </p:cNvPr>
          <p:cNvGrpSpPr/>
          <p:nvPr/>
        </p:nvGrpSpPr>
        <p:grpSpPr>
          <a:xfrm>
            <a:off x="476199" y="1731894"/>
            <a:ext cx="5130948" cy="3771900"/>
            <a:chOff x="318507" y="1334329"/>
            <a:chExt cx="5130948" cy="3771900"/>
          </a:xfrm>
        </p:grpSpPr>
        <p:pic>
          <p:nvPicPr>
            <p:cNvPr id="5" name="Picture 4">
              <a:extLst>
                <a:ext uri="{FF2B5EF4-FFF2-40B4-BE49-F238E27FC236}">
                  <a16:creationId xmlns:a16="http://schemas.microsoft.com/office/drawing/2014/main" id="{97511698-EEE7-4E36-A073-32B52FC9E94C}"/>
                </a:ext>
              </a:extLst>
            </p:cNvPr>
            <p:cNvPicPr>
              <a:picLocks noChangeAspect="1"/>
            </p:cNvPicPr>
            <p:nvPr/>
          </p:nvPicPr>
          <p:blipFill>
            <a:blip r:embed="rId4"/>
            <a:stretch>
              <a:fillRect/>
            </a:stretch>
          </p:blipFill>
          <p:spPr>
            <a:xfrm>
              <a:off x="318507" y="1334329"/>
              <a:ext cx="5130948" cy="37719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1D478DA-EEB8-3374-1774-F8090D550D20}"/>
                </a:ext>
              </a:extLst>
            </p:cNvPr>
            <p:cNvSpPr/>
            <p:nvPr/>
          </p:nvSpPr>
          <p:spPr>
            <a:xfrm>
              <a:off x="1899920" y="1392572"/>
              <a:ext cx="1131515" cy="354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EF32926-FC4E-856F-35D1-078A2ABA8150}"/>
                </a:ext>
              </a:extLst>
            </p:cNvPr>
            <p:cNvSpPr/>
            <p:nvPr/>
          </p:nvSpPr>
          <p:spPr>
            <a:xfrm>
              <a:off x="318507" y="3101009"/>
              <a:ext cx="1683013" cy="2385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2996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B5C3E-3D72-4015-859E-C5702833FA1F}"/>
              </a:ext>
            </a:extLst>
          </p:cNvPr>
          <p:cNvSpPr>
            <a:spLocks noGrp="1"/>
          </p:cNvSpPr>
          <p:nvPr>
            <p:ph idx="1"/>
          </p:nvPr>
        </p:nvSpPr>
        <p:spPr>
          <a:xfrm>
            <a:off x="337930" y="2057401"/>
            <a:ext cx="5367131" cy="3081129"/>
          </a:xfrm>
        </p:spPr>
        <p:txBody>
          <a:bodyPr>
            <a:normAutofit/>
          </a:bodyPr>
          <a:lstStyle/>
          <a:p>
            <a:pPr>
              <a:buFont typeface="Wingdings" panose="05000000000000000000" pitchFamily="2" charset="2"/>
              <a:buChar char="Ø"/>
            </a:pPr>
            <a:r>
              <a:rPr lang="en-GB" b="1" dirty="0">
                <a:solidFill>
                  <a:srgbClr val="FF0000"/>
                </a:solidFill>
              </a:rPr>
              <a:t>WHAT</a:t>
            </a:r>
            <a:r>
              <a:rPr lang="en-GB" dirty="0"/>
              <a:t> </a:t>
            </a:r>
            <a:r>
              <a:rPr lang="en-GB" sz="2400" dirty="0"/>
              <a:t>happened?</a:t>
            </a:r>
          </a:p>
          <a:p>
            <a:pPr marL="0" indent="0">
              <a:buNone/>
            </a:pPr>
            <a:endParaRPr lang="en-GB" dirty="0"/>
          </a:p>
          <a:p>
            <a:pPr>
              <a:buFont typeface="Wingdings" panose="05000000000000000000" pitchFamily="2" charset="2"/>
              <a:buChar char="Ø"/>
            </a:pPr>
            <a:r>
              <a:rPr lang="en-GB" b="1" dirty="0">
                <a:solidFill>
                  <a:srgbClr val="FF0000"/>
                </a:solidFill>
              </a:rPr>
              <a:t>WHY</a:t>
            </a:r>
            <a:r>
              <a:rPr lang="en-GB" dirty="0"/>
              <a:t> </a:t>
            </a:r>
            <a:r>
              <a:rPr lang="en-GB" sz="2400" dirty="0"/>
              <a:t>did it happened?</a:t>
            </a:r>
          </a:p>
          <a:p>
            <a:pPr marL="0" indent="0">
              <a:buNone/>
            </a:pPr>
            <a:endParaRPr lang="en-GB" dirty="0"/>
          </a:p>
          <a:p>
            <a:pPr>
              <a:buFont typeface="Wingdings" panose="05000000000000000000" pitchFamily="2" charset="2"/>
              <a:buChar char="Ø"/>
            </a:pPr>
            <a:r>
              <a:rPr lang="en-GB" b="1" dirty="0">
                <a:solidFill>
                  <a:srgbClr val="FF0000"/>
                </a:solidFill>
              </a:rPr>
              <a:t>HOW</a:t>
            </a:r>
            <a:r>
              <a:rPr lang="en-GB" dirty="0"/>
              <a:t> </a:t>
            </a:r>
            <a:r>
              <a:rPr lang="en-GB" sz="2400" dirty="0"/>
              <a:t>can we stop it happening again?</a:t>
            </a:r>
          </a:p>
        </p:txBody>
      </p:sp>
      <p:grpSp>
        <p:nvGrpSpPr>
          <p:cNvPr id="7" name="Group 6">
            <a:extLst>
              <a:ext uri="{FF2B5EF4-FFF2-40B4-BE49-F238E27FC236}">
                <a16:creationId xmlns:a16="http://schemas.microsoft.com/office/drawing/2014/main" id="{7A97FA24-1E1F-08F7-E83D-111569CB4660}"/>
              </a:ext>
            </a:extLst>
          </p:cNvPr>
          <p:cNvGrpSpPr/>
          <p:nvPr/>
        </p:nvGrpSpPr>
        <p:grpSpPr>
          <a:xfrm>
            <a:off x="5962785" y="432338"/>
            <a:ext cx="6224935" cy="5744624"/>
            <a:chOff x="5962785" y="432338"/>
            <a:chExt cx="6224935" cy="5744624"/>
          </a:xfrm>
        </p:grpSpPr>
        <p:pic>
          <p:nvPicPr>
            <p:cNvPr id="4" name="Picture 3">
              <a:extLst>
                <a:ext uri="{FF2B5EF4-FFF2-40B4-BE49-F238E27FC236}">
                  <a16:creationId xmlns:a16="http://schemas.microsoft.com/office/drawing/2014/main" id="{9097D0B0-75B6-4C3B-9AD3-2DB4D29D9CA1}"/>
                </a:ext>
              </a:extLst>
            </p:cNvPr>
            <p:cNvPicPr>
              <a:picLocks noChangeAspect="1"/>
            </p:cNvPicPr>
            <p:nvPr/>
          </p:nvPicPr>
          <p:blipFill>
            <a:blip r:embed="rId2"/>
            <a:stretch>
              <a:fillRect/>
            </a:stretch>
          </p:blipFill>
          <p:spPr>
            <a:xfrm>
              <a:off x="5962785" y="432338"/>
              <a:ext cx="6224935" cy="5744624"/>
            </a:xfrm>
            <a:prstGeom prst="rect">
              <a:avLst/>
            </a:prstGeom>
          </p:spPr>
        </p:pic>
        <p:sp>
          <p:nvSpPr>
            <p:cNvPr id="2" name="Rectangle 1">
              <a:extLst>
                <a:ext uri="{FF2B5EF4-FFF2-40B4-BE49-F238E27FC236}">
                  <a16:creationId xmlns:a16="http://schemas.microsoft.com/office/drawing/2014/main" id="{3D2D29A4-953D-C15D-84AF-8E75E56D9533}"/>
                </a:ext>
              </a:extLst>
            </p:cNvPr>
            <p:cNvSpPr/>
            <p:nvPr/>
          </p:nvSpPr>
          <p:spPr>
            <a:xfrm>
              <a:off x="7891670" y="606287"/>
              <a:ext cx="1381539"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42E3665-B2E5-AED0-6354-086317CA803A}"/>
                </a:ext>
              </a:extLst>
            </p:cNvPr>
            <p:cNvSpPr/>
            <p:nvPr/>
          </p:nvSpPr>
          <p:spPr>
            <a:xfrm>
              <a:off x="5962785" y="3180300"/>
              <a:ext cx="2022975" cy="352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63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nwall Consolidation training.potx  -  Last saved by user" id="{99DDF4B5-2E44-4807-AC95-553A3C1DFEAD}" vid="{523B12F1-837F-4A30-A71F-0515FED8202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4782</TotalTime>
  <Words>2749</Words>
  <Application>Microsoft Office PowerPoint</Application>
  <PresentationFormat>Widescreen</PresentationFormat>
  <Paragraphs>282</Paragraphs>
  <Slides>61</Slides>
  <Notes>12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Arial</vt:lpstr>
      <vt:lpstr>Bahnschrift Condensed</vt:lpstr>
      <vt:lpstr>Bahnschrift SemiBold Condensed</vt:lpstr>
      <vt:lpstr>Bahnschrift SemiBold SemiConden</vt:lpstr>
      <vt:lpstr>Bradley Hand ITC</vt:lpstr>
      <vt:lpstr>Calibri</vt:lpstr>
      <vt:lpstr>Calibri Light</vt:lpstr>
      <vt:lpstr>Ink Free</vt:lpstr>
      <vt:lpstr>Rockwell Nova Extra Bold</vt:lpstr>
      <vt:lpstr>Symbol</vt:lpstr>
      <vt:lpstr>Wingdings</vt:lpstr>
      <vt:lpstr>Office Theme</vt:lpstr>
      <vt:lpstr>1_Office Theme</vt:lpstr>
      <vt:lpstr>      Paul Davis MBE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Done with people not to people</vt:lpstr>
      <vt:lpstr>PowerPoint Presentation</vt:lpstr>
      <vt:lpstr>PowerPoint Presentation</vt:lpstr>
      <vt:lpstr>PowerPoint Presentation</vt:lpstr>
      <vt:lpstr>PowerPoint Presentation</vt:lpstr>
      <vt:lpstr>Recommendations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davis</dc:creator>
  <cp:lastModifiedBy>Paul davis</cp:lastModifiedBy>
  <cp:revision>11</cp:revision>
  <dcterms:created xsi:type="dcterms:W3CDTF">2022-07-21T13:00:26Z</dcterms:created>
  <dcterms:modified xsi:type="dcterms:W3CDTF">2023-02-08T09:01:26Z</dcterms:modified>
</cp:coreProperties>
</file>