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 id="2147484102" r:id="rId2"/>
    <p:sldMasterId id="2147484114" r:id="rId3"/>
  </p:sldMasterIdLst>
  <p:notesMasterIdLst>
    <p:notesMasterId r:id="rId53"/>
  </p:notesMasterIdLst>
  <p:handoutMasterIdLst>
    <p:handoutMasterId r:id="rId54"/>
  </p:handoutMasterIdLst>
  <p:sldIdLst>
    <p:sldId id="604" r:id="rId4"/>
    <p:sldId id="564" r:id="rId5"/>
    <p:sldId id="614" r:id="rId6"/>
    <p:sldId id="412" r:id="rId7"/>
    <p:sldId id="621" r:id="rId8"/>
    <p:sldId id="610" r:id="rId9"/>
    <p:sldId id="620" r:id="rId10"/>
    <p:sldId id="594" r:id="rId11"/>
    <p:sldId id="528" r:id="rId12"/>
    <p:sldId id="585" r:id="rId13"/>
    <p:sldId id="469" r:id="rId14"/>
    <p:sldId id="602" r:id="rId15"/>
    <p:sldId id="624" r:id="rId16"/>
    <p:sldId id="623" r:id="rId17"/>
    <p:sldId id="506" r:id="rId18"/>
    <p:sldId id="505" r:id="rId19"/>
    <p:sldId id="513" r:id="rId20"/>
    <p:sldId id="597" r:id="rId21"/>
    <p:sldId id="523" r:id="rId22"/>
    <p:sldId id="578" r:id="rId23"/>
    <p:sldId id="583" r:id="rId24"/>
    <p:sldId id="580" r:id="rId25"/>
    <p:sldId id="582" r:id="rId26"/>
    <p:sldId id="584" r:id="rId27"/>
    <p:sldId id="444" r:id="rId28"/>
    <p:sldId id="596" r:id="rId29"/>
    <p:sldId id="510" r:id="rId30"/>
    <p:sldId id="561" r:id="rId31"/>
    <p:sldId id="574" r:id="rId32"/>
    <p:sldId id="625" r:id="rId33"/>
    <p:sldId id="576" r:id="rId34"/>
    <p:sldId id="605" r:id="rId35"/>
    <p:sldId id="577" r:id="rId36"/>
    <p:sldId id="471" r:id="rId37"/>
    <p:sldId id="290" r:id="rId38"/>
    <p:sldId id="415" r:id="rId39"/>
    <p:sldId id="416" r:id="rId40"/>
    <p:sldId id="278" r:id="rId41"/>
    <p:sldId id="589" r:id="rId42"/>
    <p:sldId id="321" r:id="rId43"/>
    <p:sldId id="590" r:id="rId44"/>
    <p:sldId id="619" r:id="rId45"/>
    <p:sldId id="263" r:id="rId46"/>
    <p:sldId id="361" r:id="rId47"/>
    <p:sldId id="292" r:id="rId48"/>
    <p:sldId id="362" r:id="rId49"/>
    <p:sldId id="363" r:id="rId50"/>
    <p:sldId id="618" r:id="rId51"/>
    <p:sldId id="608" r:id="rId52"/>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A16589"/>
    <a:srgbClr val="33CCFF"/>
    <a:srgbClr val="99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88092" autoAdjust="0"/>
  </p:normalViewPr>
  <p:slideViewPr>
    <p:cSldViewPr>
      <p:cViewPr varScale="1">
        <p:scale>
          <a:sx n="89" d="100"/>
          <a:sy n="89" d="100"/>
        </p:scale>
        <p:origin x="14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406" y="-78"/>
      </p:cViewPr>
      <p:guideLst>
        <p:guide orient="horz" pos="3225"/>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9201" cy="512304"/>
          </a:xfrm>
          <a:prstGeom prst="rect">
            <a:avLst/>
          </a:prstGeom>
        </p:spPr>
        <p:txBody>
          <a:bodyPr vert="horz" wrap="square" lIns="91577" tIns="45789" rIns="91577" bIns="45789"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sz="quarter" idx="1"/>
          </p:nvPr>
        </p:nvSpPr>
        <p:spPr>
          <a:xfrm>
            <a:off x="4023204" y="0"/>
            <a:ext cx="3079201" cy="512304"/>
          </a:xfrm>
          <a:prstGeom prst="rect">
            <a:avLst/>
          </a:prstGeom>
        </p:spPr>
        <p:txBody>
          <a:bodyPr vert="horz" wrap="square" lIns="91577" tIns="45789" rIns="91577" bIns="45789" numCol="1" anchor="t" anchorCtr="0" compatLnSpc="1">
            <a:prstTxWarp prst="textNoShape">
              <a:avLst/>
            </a:prstTxWarp>
          </a:bodyPr>
          <a:lstStyle>
            <a:lvl1pPr algn="r">
              <a:defRPr sz="1200"/>
            </a:lvl1pPr>
          </a:lstStyle>
          <a:p>
            <a:pPr>
              <a:defRPr/>
            </a:pPr>
            <a:r>
              <a:rPr lang="en-GB"/>
              <a:t>04/11/2019</a:t>
            </a:r>
          </a:p>
        </p:txBody>
      </p:sp>
      <p:sp>
        <p:nvSpPr>
          <p:cNvPr id="4" name="Footer Placeholder 3"/>
          <p:cNvSpPr>
            <a:spLocks noGrp="1"/>
          </p:cNvSpPr>
          <p:nvPr>
            <p:ph type="ftr" sz="quarter" idx="2"/>
          </p:nvPr>
        </p:nvSpPr>
        <p:spPr>
          <a:xfrm>
            <a:off x="2" y="9720673"/>
            <a:ext cx="3079201" cy="512303"/>
          </a:xfrm>
          <a:prstGeom prst="rect">
            <a:avLst/>
          </a:prstGeom>
        </p:spPr>
        <p:txBody>
          <a:bodyPr vert="horz" wrap="square" lIns="91577" tIns="45789" rIns="91577" bIns="45789" numCol="1" anchor="b" anchorCtr="0" compatLnSpc="1">
            <a:prstTxWarp prst="textNoShape">
              <a:avLst/>
            </a:prstTxWarp>
          </a:bodyPr>
          <a:lstStyle>
            <a:lvl1pPr>
              <a:defRPr sz="1200"/>
            </a:lvl1pPr>
          </a:lstStyle>
          <a:p>
            <a:pPr>
              <a:defRPr/>
            </a:pPr>
            <a:endParaRPr lang="en-GB"/>
          </a:p>
        </p:txBody>
      </p:sp>
      <p:sp>
        <p:nvSpPr>
          <p:cNvPr id="5" name="Slide Number Placeholder 4"/>
          <p:cNvSpPr>
            <a:spLocks noGrp="1"/>
          </p:cNvSpPr>
          <p:nvPr>
            <p:ph type="sldNum" sz="quarter" idx="3"/>
          </p:nvPr>
        </p:nvSpPr>
        <p:spPr>
          <a:xfrm>
            <a:off x="4023204" y="9720673"/>
            <a:ext cx="3079201" cy="512303"/>
          </a:xfrm>
          <a:prstGeom prst="rect">
            <a:avLst/>
          </a:prstGeom>
        </p:spPr>
        <p:txBody>
          <a:bodyPr vert="horz" wrap="square" lIns="91577" tIns="45789" rIns="91577" bIns="45789" numCol="1" anchor="b" anchorCtr="0" compatLnSpc="1">
            <a:prstTxWarp prst="textNoShape">
              <a:avLst/>
            </a:prstTxWarp>
          </a:bodyPr>
          <a:lstStyle>
            <a:lvl1pPr algn="r">
              <a:defRPr sz="1200"/>
            </a:lvl1pPr>
          </a:lstStyle>
          <a:p>
            <a:pPr>
              <a:defRPr/>
            </a:pPr>
            <a:fld id="{B2E4B7F3-CE20-489B-A5CA-9FAC48E60E66}" type="slidenum">
              <a:rPr lang="en-GB"/>
              <a:pPr>
                <a:defRPr/>
              </a:pPr>
              <a:t>‹#›</a:t>
            </a:fld>
            <a:endParaRPr lang="en-GB"/>
          </a:p>
        </p:txBody>
      </p:sp>
    </p:spTree>
    <p:extLst>
      <p:ext uri="{BB962C8B-B14F-4D97-AF65-F5344CB8AC3E}">
        <p14:creationId xmlns:p14="http://schemas.microsoft.com/office/powerpoint/2010/main" val="13267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9201" cy="512304"/>
          </a:xfrm>
          <a:prstGeom prst="rect">
            <a:avLst/>
          </a:prstGeom>
        </p:spPr>
        <p:txBody>
          <a:bodyPr vert="horz" wrap="square" lIns="91577" tIns="45789" rIns="91577" bIns="45789"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idx="1"/>
          </p:nvPr>
        </p:nvSpPr>
        <p:spPr>
          <a:xfrm>
            <a:off x="4023204" y="0"/>
            <a:ext cx="3079201" cy="512304"/>
          </a:xfrm>
          <a:prstGeom prst="rect">
            <a:avLst/>
          </a:prstGeom>
        </p:spPr>
        <p:txBody>
          <a:bodyPr vert="horz" wrap="square" lIns="91577" tIns="45789" rIns="91577" bIns="45789" numCol="1" anchor="t" anchorCtr="0" compatLnSpc="1">
            <a:prstTxWarp prst="textNoShape">
              <a:avLst/>
            </a:prstTxWarp>
          </a:bodyPr>
          <a:lstStyle>
            <a:lvl1pPr algn="r">
              <a:defRPr sz="1200"/>
            </a:lvl1pPr>
          </a:lstStyle>
          <a:p>
            <a:pPr>
              <a:defRPr/>
            </a:pPr>
            <a:r>
              <a:rPr lang="en-GB"/>
              <a:t>04/11/2019</a:t>
            </a:r>
          </a:p>
        </p:txBody>
      </p:sp>
      <p:sp>
        <p:nvSpPr>
          <p:cNvPr id="4" name="Slide Image Placeholder 3"/>
          <p:cNvSpPr>
            <a:spLocks noGrp="1" noRot="1" noChangeAspect="1"/>
          </p:cNvSpPr>
          <p:nvPr>
            <p:ph type="sldImg" idx="2"/>
          </p:nvPr>
        </p:nvSpPr>
        <p:spPr>
          <a:xfrm>
            <a:off x="993775" y="768350"/>
            <a:ext cx="5116513" cy="3838575"/>
          </a:xfrm>
          <a:prstGeom prst="rect">
            <a:avLst/>
          </a:prstGeom>
          <a:noFill/>
          <a:ln w="12700">
            <a:solidFill>
              <a:prstClr val="black"/>
            </a:solidFill>
          </a:ln>
        </p:spPr>
        <p:txBody>
          <a:bodyPr vert="horz" lIns="91577" tIns="45789" rIns="91577" bIns="45789" rtlCol="0" anchor="ctr"/>
          <a:lstStyle/>
          <a:p>
            <a:pPr lvl="0"/>
            <a:endParaRPr lang="en-GB" noProof="0"/>
          </a:p>
        </p:txBody>
      </p:sp>
      <p:sp>
        <p:nvSpPr>
          <p:cNvPr id="5" name="Notes Placeholder 4"/>
          <p:cNvSpPr>
            <a:spLocks noGrp="1"/>
          </p:cNvSpPr>
          <p:nvPr>
            <p:ph type="body" sz="quarter" idx="3"/>
          </p:nvPr>
        </p:nvSpPr>
        <p:spPr>
          <a:xfrm>
            <a:off x="710076" y="4861156"/>
            <a:ext cx="5683914" cy="4605821"/>
          </a:xfrm>
          <a:prstGeom prst="rect">
            <a:avLst/>
          </a:prstGeom>
        </p:spPr>
        <p:txBody>
          <a:bodyPr vert="horz" wrap="square" lIns="91577" tIns="45789" rIns="91577" bIns="457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720673"/>
            <a:ext cx="3079201" cy="512303"/>
          </a:xfrm>
          <a:prstGeom prst="rect">
            <a:avLst/>
          </a:prstGeom>
        </p:spPr>
        <p:txBody>
          <a:bodyPr vert="horz" wrap="square" lIns="91577" tIns="45789" rIns="91577" bIns="45789" numCol="1" anchor="b" anchorCtr="0" compatLnSpc="1">
            <a:prstTxWarp prst="textNoShape">
              <a:avLst/>
            </a:prstTxWarp>
          </a:bodyPr>
          <a:lstStyle>
            <a:lvl1pPr>
              <a:defRPr sz="1200"/>
            </a:lvl1pPr>
          </a:lstStyle>
          <a:p>
            <a:pPr>
              <a:defRPr/>
            </a:pPr>
            <a:endParaRPr lang="en-GB"/>
          </a:p>
        </p:txBody>
      </p:sp>
      <p:sp>
        <p:nvSpPr>
          <p:cNvPr id="7" name="Slide Number Placeholder 6"/>
          <p:cNvSpPr>
            <a:spLocks noGrp="1"/>
          </p:cNvSpPr>
          <p:nvPr>
            <p:ph type="sldNum" sz="quarter" idx="5"/>
          </p:nvPr>
        </p:nvSpPr>
        <p:spPr>
          <a:xfrm>
            <a:off x="4023204" y="9720673"/>
            <a:ext cx="3079201" cy="512303"/>
          </a:xfrm>
          <a:prstGeom prst="rect">
            <a:avLst/>
          </a:prstGeom>
        </p:spPr>
        <p:txBody>
          <a:bodyPr vert="horz" wrap="square" lIns="91577" tIns="45789" rIns="91577" bIns="45789" numCol="1" anchor="b" anchorCtr="0" compatLnSpc="1">
            <a:prstTxWarp prst="textNoShape">
              <a:avLst/>
            </a:prstTxWarp>
          </a:bodyPr>
          <a:lstStyle>
            <a:lvl1pPr algn="r">
              <a:defRPr sz="1200"/>
            </a:lvl1pPr>
          </a:lstStyle>
          <a:p>
            <a:pPr>
              <a:defRPr/>
            </a:pPr>
            <a:fld id="{46B55D7A-E627-449D-B56E-C2689318CCA0}" type="slidenum">
              <a:rPr lang="en-GB"/>
              <a:pPr>
                <a:defRPr/>
              </a:pPr>
              <a:t>‹#›</a:t>
            </a:fld>
            <a:endParaRPr lang="en-GB"/>
          </a:p>
        </p:txBody>
      </p:sp>
    </p:spTree>
    <p:extLst>
      <p:ext uri="{BB962C8B-B14F-4D97-AF65-F5344CB8AC3E}">
        <p14:creationId xmlns:p14="http://schemas.microsoft.com/office/powerpoint/2010/main" val="231075135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r>
              <a:rPr lang="en-GB"/>
              <a:t>04/11/2019</a:t>
            </a:r>
          </a:p>
        </p:txBody>
      </p:sp>
      <p:sp>
        <p:nvSpPr>
          <p:cNvPr id="5" name="Slide Number Placeholder 4"/>
          <p:cNvSpPr>
            <a:spLocks noGrp="1"/>
          </p:cNvSpPr>
          <p:nvPr>
            <p:ph type="sldNum" sz="quarter" idx="5"/>
          </p:nvPr>
        </p:nvSpPr>
        <p:spPr/>
        <p:txBody>
          <a:bodyPr/>
          <a:lstStyle/>
          <a:p>
            <a:pPr>
              <a:defRPr/>
            </a:pPr>
            <a:fld id="{46B55D7A-E627-449D-B56E-C2689318CCA0}" type="slidenum">
              <a:rPr lang="en-GB" smtClean="0"/>
              <a:pPr>
                <a:defRPr/>
              </a:pPr>
              <a:t>14</a:t>
            </a:fld>
            <a:endParaRPr lang="en-GB"/>
          </a:p>
        </p:txBody>
      </p:sp>
    </p:spTree>
    <p:extLst>
      <p:ext uri="{BB962C8B-B14F-4D97-AF65-F5344CB8AC3E}">
        <p14:creationId xmlns:p14="http://schemas.microsoft.com/office/powerpoint/2010/main" val="287012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GB"/>
          </a:p>
        </p:txBody>
      </p:sp>
      <p:sp>
        <p:nvSpPr>
          <p:cNvPr id="65540" name="Slide Number Placeholder 3"/>
          <p:cNvSpPr>
            <a:spLocks noGrp="1"/>
          </p:cNvSpPr>
          <p:nvPr>
            <p:ph type="sldNum" sz="quarter" idx="5"/>
          </p:nvPr>
        </p:nvSpPr>
        <p:spPr bwMode="auto">
          <a:noFill/>
          <a:ln>
            <a:miter lim="800000"/>
            <a:headEnd/>
            <a:tailEnd/>
          </a:ln>
        </p:spPr>
        <p:txBody>
          <a:bodyPr/>
          <a:lstStyle/>
          <a:p>
            <a:fld id="{F8D46150-40B3-4492-83B7-7C0DF465618C}" type="slidenum">
              <a:rPr lang="en-GB" smtClean="0"/>
              <a:pPr/>
              <a:t>25</a:t>
            </a:fld>
            <a:endParaRPr lang="en-GB"/>
          </a:p>
        </p:txBody>
      </p:sp>
      <p:sp>
        <p:nvSpPr>
          <p:cNvPr id="2" name="Date Placeholder 1"/>
          <p:cNvSpPr>
            <a:spLocks noGrp="1"/>
          </p:cNvSpPr>
          <p:nvPr>
            <p:ph type="dt" idx="10"/>
          </p:nvPr>
        </p:nvSpPr>
        <p:spPr/>
        <p:txBody>
          <a:bodyPr/>
          <a:lstStyle/>
          <a:p>
            <a:pPr>
              <a:defRPr/>
            </a:pPr>
            <a:r>
              <a:rPr lang="en-GB"/>
              <a:t>04/11/2019</a:t>
            </a:r>
          </a:p>
        </p:txBody>
      </p:sp>
    </p:spTree>
    <p:extLst>
      <p:ext uri="{BB962C8B-B14F-4D97-AF65-F5344CB8AC3E}">
        <p14:creationId xmlns:p14="http://schemas.microsoft.com/office/powerpoint/2010/main" val="97732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GB"/>
          </a:p>
        </p:txBody>
      </p:sp>
      <p:sp>
        <p:nvSpPr>
          <p:cNvPr id="65540" name="Slide Number Placeholder 3"/>
          <p:cNvSpPr>
            <a:spLocks noGrp="1"/>
          </p:cNvSpPr>
          <p:nvPr>
            <p:ph type="sldNum" sz="quarter" idx="5"/>
          </p:nvPr>
        </p:nvSpPr>
        <p:spPr bwMode="auto">
          <a:noFill/>
          <a:ln>
            <a:miter lim="800000"/>
            <a:headEnd/>
            <a:tailEnd/>
          </a:ln>
        </p:spPr>
        <p:txBody>
          <a:bodyPr/>
          <a:lstStyle/>
          <a:p>
            <a:fld id="{F8D46150-40B3-4492-83B7-7C0DF465618C}" type="slidenum">
              <a:rPr lang="en-GB" smtClean="0"/>
              <a:pPr/>
              <a:t>27</a:t>
            </a:fld>
            <a:endParaRPr lang="en-GB"/>
          </a:p>
        </p:txBody>
      </p:sp>
      <p:sp>
        <p:nvSpPr>
          <p:cNvPr id="2" name="Date Placeholder 1"/>
          <p:cNvSpPr>
            <a:spLocks noGrp="1"/>
          </p:cNvSpPr>
          <p:nvPr>
            <p:ph type="dt" idx="10"/>
          </p:nvPr>
        </p:nvSpPr>
        <p:spPr/>
        <p:txBody>
          <a:bodyPr/>
          <a:lstStyle/>
          <a:p>
            <a:pPr>
              <a:defRPr/>
            </a:pPr>
            <a:r>
              <a:rPr lang="en-GB"/>
              <a:t>04/11/2019</a:t>
            </a:r>
          </a:p>
        </p:txBody>
      </p:sp>
    </p:spTree>
    <p:extLst>
      <p:ext uri="{BB962C8B-B14F-4D97-AF65-F5344CB8AC3E}">
        <p14:creationId xmlns:p14="http://schemas.microsoft.com/office/powerpoint/2010/main" val="246612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GB"/>
          </a:p>
        </p:txBody>
      </p:sp>
      <p:sp>
        <p:nvSpPr>
          <p:cNvPr id="65540" name="Slide Number Placeholder 3"/>
          <p:cNvSpPr>
            <a:spLocks noGrp="1"/>
          </p:cNvSpPr>
          <p:nvPr>
            <p:ph type="sldNum" sz="quarter" idx="5"/>
          </p:nvPr>
        </p:nvSpPr>
        <p:spPr bwMode="auto">
          <a:noFill/>
          <a:ln>
            <a:miter lim="800000"/>
            <a:headEnd/>
            <a:tailEnd/>
          </a:ln>
        </p:spPr>
        <p:txBody>
          <a:bodyPr/>
          <a:lstStyle/>
          <a:p>
            <a:fld id="{F8D46150-40B3-4492-83B7-7C0DF465618C}" type="slidenum">
              <a:rPr lang="en-GB" smtClean="0"/>
              <a:pPr/>
              <a:t>28</a:t>
            </a:fld>
            <a:endParaRPr lang="en-GB"/>
          </a:p>
        </p:txBody>
      </p:sp>
      <p:sp>
        <p:nvSpPr>
          <p:cNvPr id="2" name="Date Placeholder 1"/>
          <p:cNvSpPr>
            <a:spLocks noGrp="1"/>
          </p:cNvSpPr>
          <p:nvPr>
            <p:ph type="dt" idx="10"/>
          </p:nvPr>
        </p:nvSpPr>
        <p:spPr/>
        <p:txBody>
          <a:bodyPr/>
          <a:lstStyle/>
          <a:p>
            <a:pPr>
              <a:defRPr/>
            </a:pPr>
            <a:r>
              <a:rPr lang="en-GB"/>
              <a:t>04/11/2019</a:t>
            </a:r>
          </a:p>
        </p:txBody>
      </p:sp>
    </p:spTree>
    <p:extLst>
      <p:ext uri="{BB962C8B-B14F-4D97-AF65-F5344CB8AC3E}">
        <p14:creationId xmlns:p14="http://schemas.microsoft.com/office/powerpoint/2010/main" val="86170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46B55D7A-E627-449D-B56E-C2689318CCA0}" type="slidenum">
              <a:rPr lang="en-GB" smtClean="0"/>
              <a:pPr>
                <a:defRPr/>
              </a:pPr>
              <a:t>31</a:t>
            </a:fld>
            <a:endParaRPr lang="en-GB"/>
          </a:p>
        </p:txBody>
      </p:sp>
      <p:sp>
        <p:nvSpPr>
          <p:cNvPr id="5" name="Date Placeholder 4"/>
          <p:cNvSpPr>
            <a:spLocks noGrp="1"/>
          </p:cNvSpPr>
          <p:nvPr>
            <p:ph type="dt" idx="11"/>
          </p:nvPr>
        </p:nvSpPr>
        <p:spPr/>
        <p:txBody>
          <a:bodyPr/>
          <a:lstStyle/>
          <a:p>
            <a:pPr>
              <a:defRPr/>
            </a:pPr>
            <a:r>
              <a:rPr lang="en-GB"/>
              <a:t>04/11/2019</a:t>
            </a:r>
          </a:p>
        </p:txBody>
      </p:sp>
    </p:spTree>
    <p:extLst>
      <p:ext uri="{BB962C8B-B14F-4D97-AF65-F5344CB8AC3E}">
        <p14:creationId xmlns:p14="http://schemas.microsoft.com/office/powerpoint/2010/main" val="315675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46B55D7A-E627-449D-B56E-C2689318CCA0}" type="slidenum">
              <a:rPr lang="en-GB" smtClean="0"/>
              <a:pPr>
                <a:defRPr/>
              </a:pPr>
              <a:t>32</a:t>
            </a:fld>
            <a:endParaRPr lang="en-GB"/>
          </a:p>
        </p:txBody>
      </p:sp>
      <p:sp>
        <p:nvSpPr>
          <p:cNvPr id="5" name="Date Placeholder 4"/>
          <p:cNvSpPr>
            <a:spLocks noGrp="1"/>
          </p:cNvSpPr>
          <p:nvPr>
            <p:ph type="dt" idx="11"/>
          </p:nvPr>
        </p:nvSpPr>
        <p:spPr/>
        <p:txBody>
          <a:bodyPr/>
          <a:lstStyle/>
          <a:p>
            <a:pPr>
              <a:defRPr/>
            </a:pPr>
            <a:r>
              <a:rPr lang="en-GB"/>
              <a:t>04/11/2019</a:t>
            </a:r>
          </a:p>
        </p:txBody>
      </p:sp>
    </p:spTree>
    <p:extLst>
      <p:ext uri="{BB962C8B-B14F-4D97-AF65-F5344CB8AC3E}">
        <p14:creationId xmlns:p14="http://schemas.microsoft.com/office/powerpoint/2010/main" val="9657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B55D7A-E627-449D-B56E-C2689318CCA0}" type="slidenum">
              <a:rPr lang="en-GB" smtClean="0"/>
              <a:pPr>
                <a:defRPr/>
              </a:pPr>
              <a:t>33</a:t>
            </a:fld>
            <a:endParaRPr lang="en-GB"/>
          </a:p>
        </p:txBody>
      </p:sp>
      <p:sp>
        <p:nvSpPr>
          <p:cNvPr id="5" name="Date Placeholder 4"/>
          <p:cNvSpPr>
            <a:spLocks noGrp="1"/>
          </p:cNvSpPr>
          <p:nvPr>
            <p:ph type="dt" idx="11"/>
          </p:nvPr>
        </p:nvSpPr>
        <p:spPr/>
        <p:txBody>
          <a:bodyPr/>
          <a:lstStyle/>
          <a:p>
            <a:pPr>
              <a:defRPr/>
            </a:pPr>
            <a:r>
              <a:rPr lang="en-GB"/>
              <a:t>04/11/2019</a:t>
            </a:r>
          </a:p>
        </p:txBody>
      </p:sp>
    </p:spTree>
    <p:extLst>
      <p:ext uri="{BB962C8B-B14F-4D97-AF65-F5344CB8AC3E}">
        <p14:creationId xmlns:p14="http://schemas.microsoft.com/office/powerpoint/2010/main" val="84096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Date Placeholder 3"/>
          <p:cNvSpPr>
            <a:spLocks noGrp="1"/>
          </p:cNvSpPr>
          <p:nvPr>
            <p:ph type="dt" idx="1"/>
          </p:nvPr>
        </p:nvSpPr>
        <p:spPr/>
        <p:txBody>
          <a:bodyPr/>
          <a:lstStyle/>
          <a:p>
            <a:pPr>
              <a:defRPr/>
            </a:pPr>
            <a:r>
              <a:rPr lang="en-GB"/>
              <a:t>04/11/2019</a:t>
            </a:r>
          </a:p>
        </p:txBody>
      </p:sp>
      <p:sp>
        <p:nvSpPr>
          <p:cNvPr id="5" name="Slide Number Placeholder 4"/>
          <p:cNvSpPr>
            <a:spLocks noGrp="1"/>
          </p:cNvSpPr>
          <p:nvPr>
            <p:ph type="sldNum" sz="quarter" idx="5"/>
          </p:nvPr>
        </p:nvSpPr>
        <p:spPr/>
        <p:txBody>
          <a:bodyPr/>
          <a:lstStyle/>
          <a:p>
            <a:pPr>
              <a:defRPr/>
            </a:pPr>
            <a:fld id="{46B55D7A-E627-449D-B56E-C2689318CCA0}" type="slidenum">
              <a:rPr lang="en-GB" smtClean="0"/>
              <a:pPr>
                <a:defRPr/>
              </a:pPr>
              <a:t>48</a:t>
            </a:fld>
            <a:endParaRPr lang="en-GB"/>
          </a:p>
        </p:txBody>
      </p:sp>
    </p:spTree>
    <p:extLst>
      <p:ext uri="{BB962C8B-B14F-4D97-AF65-F5344CB8AC3E}">
        <p14:creationId xmlns:p14="http://schemas.microsoft.com/office/powerpoint/2010/main" val="38712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4E96AA12-F5AB-4D5B-9D9D-5081EED9150A}" type="datetimeFigureOut">
              <a:rPr lang="en-GB" smtClean="0"/>
              <a:pPr>
                <a:defRPr/>
              </a:pPr>
              <a:t>26/01/2023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0AA13A-2162-4935-8906-4F5A55690E68}" type="slidenum">
              <a:rPr lang="en-GB" smtClean="0"/>
              <a:pPr>
                <a:defRPr/>
              </a:pPr>
              <a:t>‹#›</a:t>
            </a:fld>
            <a:endParaRPr lang="en-GB"/>
          </a:p>
        </p:txBody>
      </p:sp>
    </p:spTree>
    <p:extLst>
      <p:ext uri="{BB962C8B-B14F-4D97-AF65-F5344CB8AC3E}">
        <p14:creationId xmlns:p14="http://schemas.microsoft.com/office/powerpoint/2010/main" val="9995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8642A00A-F60B-4525-A782-836BC5F4FB2E}" type="datetimeFigureOut">
              <a:rPr lang="en-GB" smtClean="0"/>
              <a:pPr>
                <a:defRPr/>
              </a:pPr>
              <a:t>26/01/2023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764FAF2-6B36-404C-BAAC-1D8C04886CE6}" type="slidenum">
              <a:rPr lang="en-GB" smtClean="0"/>
              <a:pPr>
                <a:defRPr/>
              </a:pPr>
              <a:t>‹#›</a:t>
            </a:fld>
            <a:endParaRPr lang="en-GB"/>
          </a:p>
        </p:txBody>
      </p:sp>
    </p:spTree>
    <p:extLst>
      <p:ext uri="{BB962C8B-B14F-4D97-AF65-F5344CB8AC3E}">
        <p14:creationId xmlns:p14="http://schemas.microsoft.com/office/powerpoint/2010/main" val="283630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5F9406D4-BA3F-4AE3-8FC8-97D6C438A733}" type="datetimeFigureOut">
              <a:rPr lang="en-GB" smtClean="0"/>
              <a:pPr>
                <a:defRPr/>
              </a:pPr>
              <a:t>26/01/2023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98605FE-31BD-4DFF-861C-7B8CA11BCB26}" type="slidenum">
              <a:rPr lang="en-GB" smtClean="0"/>
              <a:pPr>
                <a:defRPr/>
              </a:pPr>
              <a:t>‹#›</a:t>
            </a:fld>
            <a:endParaRPr lang="en-GB"/>
          </a:p>
        </p:txBody>
      </p:sp>
    </p:spTree>
    <p:extLst>
      <p:ext uri="{BB962C8B-B14F-4D97-AF65-F5344CB8AC3E}">
        <p14:creationId xmlns:p14="http://schemas.microsoft.com/office/powerpoint/2010/main" val="261561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0F767-9EEA-4A3D-9544-F09A74CCB88E}"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345001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0F767-9EEA-4A3D-9544-F09A74CCB88E}"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291210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D0F767-9EEA-4A3D-9544-F09A74CCB88E}"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418927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0F767-9EEA-4A3D-9544-F09A74CCB88E}"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361545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0F767-9EEA-4A3D-9544-F09A74CCB88E}" type="datetimeFigureOut">
              <a:rPr lang="en-GB" smtClean="0"/>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316774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0F767-9EEA-4A3D-9544-F09A74CCB88E}" type="datetimeFigureOut">
              <a:rPr lang="en-GB" smtClean="0"/>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251347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0F767-9EEA-4A3D-9544-F09A74CCB88E}" type="datetimeFigureOut">
              <a:rPr lang="en-GB" smtClean="0"/>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807764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D0F767-9EEA-4A3D-9544-F09A74CCB88E}"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236516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6EE97EF7-790E-49D2-8118-E0BE5B5A1D0E}" type="datetimeFigureOut">
              <a:rPr lang="en-GB" smtClean="0"/>
              <a:pPr>
                <a:defRPr/>
              </a:pPr>
              <a:t>26/01/2023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52DC2EB-2024-4B7B-849D-F162F6090902}" type="slidenum">
              <a:rPr lang="en-GB" smtClean="0"/>
              <a:pPr>
                <a:defRPr/>
              </a:pPr>
              <a:t>‹#›</a:t>
            </a:fld>
            <a:endParaRPr lang="en-GB"/>
          </a:p>
        </p:txBody>
      </p:sp>
    </p:spTree>
    <p:extLst>
      <p:ext uri="{BB962C8B-B14F-4D97-AF65-F5344CB8AC3E}">
        <p14:creationId xmlns:p14="http://schemas.microsoft.com/office/powerpoint/2010/main" val="380140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D0F767-9EEA-4A3D-9544-F09A74CCB88E}"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367204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0F767-9EEA-4A3D-9544-F09A74CCB88E}"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4059843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0F767-9EEA-4A3D-9544-F09A74CCB88E}"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B6A95-26D3-40A9-BEEF-E28D940A20E4}" type="slidenum">
              <a:rPr lang="en-GB" smtClean="0"/>
              <a:t>‹#›</a:t>
            </a:fld>
            <a:endParaRPr lang="en-GB"/>
          </a:p>
        </p:txBody>
      </p:sp>
    </p:spTree>
    <p:extLst>
      <p:ext uri="{BB962C8B-B14F-4D97-AF65-F5344CB8AC3E}">
        <p14:creationId xmlns:p14="http://schemas.microsoft.com/office/powerpoint/2010/main" val="1789049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C9FD-00D6-BFE3-427F-9F92D61C321D}"/>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C2F9974D-568F-0D5D-5036-42CE39D3EB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4D348D-D371-DF7E-3767-199B0AA96091}"/>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2770689A-DA3D-8C29-3B99-7F3667ACE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3BA1B-54A5-6E99-BF31-7EDBA554C1B9}"/>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1324574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82DB-8AF0-DC63-F8C7-EDE53185BF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C31789-BEA5-C48D-E5D5-0377A7F742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855AF1-C8F1-4E03-C494-A10E875E2851}"/>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CEC22E0B-BD8F-5C2A-CCAE-24CD49F86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B64DD-EB54-EED2-48BC-6D10A4CC1B0E}"/>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126878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9F09-D2C4-1218-695A-B063DFB14D4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C52BBB7-7041-7860-EC96-95020BBC67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E04848-80D7-6AF4-6E5E-8ECD19782E92}"/>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A8A40370-549B-2FAA-4B0C-F51EE316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74B99-1A3D-AD02-4C02-245EBC671B1F}"/>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2964772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C160-AB8E-FD77-7EB1-B20D25D284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E986E5-A1F8-FBBB-5135-B41A3209E30F}"/>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EA5C12-343A-6B11-B1E1-5A1F8CF0C138}"/>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206A932-DD84-4013-D5E1-F3C28ECE10BF}"/>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6" name="Footer Placeholder 5">
            <a:extLst>
              <a:ext uri="{FF2B5EF4-FFF2-40B4-BE49-F238E27FC236}">
                <a16:creationId xmlns:a16="http://schemas.microsoft.com/office/drawing/2014/main" id="{839B114E-631A-06B4-6D8B-010D83D66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EE848-E9E7-FE53-DCFA-A321496B791B}"/>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1907700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3F98-ED64-F004-4639-915653A19AF7}"/>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B2887F-A601-2DF1-2F5A-DD6786FB3B6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CDA3B264-8F8E-B4E5-164A-536A6B41D0A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324C-A061-188E-3C16-8B46A23326D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C9152FCF-41A3-9783-A772-63A927E31AE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B081576-061F-575B-DD2B-E96774C686C3}"/>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8" name="Footer Placeholder 7">
            <a:extLst>
              <a:ext uri="{FF2B5EF4-FFF2-40B4-BE49-F238E27FC236}">
                <a16:creationId xmlns:a16="http://schemas.microsoft.com/office/drawing/2014/main" id="{7BA4799B-E117-FC24-A5AA-691109147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CDB85-4168-C85B-37C7-2D3BDE6FD0EE}"/>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541943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44E5-8C8D-967C-CC46-7841F218E1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36CE37-7BBE-0DD8-E458-D6CFB32602D5}"/>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4" name="Footer Placeholder 3">
            <a:extLst>
              <a:ext uri="{FF2B5EF4-FFF2-40B4-BE49-F238E27FC236}">
                <a16:creationId xmlns:a16="http://schemas.microsoft.com/office/drawing/2014/main" id="{3248AB54-D765-A756-27F3-92C6C25617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F6D96-A068-C74D-F9DD-8AD2F703C240}"/>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3495022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C84DE-459D-360E-9B58-5FB6C048638D}"/>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3" name="Footer Placeholder 2">
            <a:extLst>
              <a:ext uri="{FF2B5EF4-FFF2-40B4-BE49-F238E27FC236}">
                <a16:creationId xmlns:a16="http://schemas.microsoft.com/office/drawing/2014/main" id="{C4D5D93D-E785-0DDB-5A6E-C0BCDCAA9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6ADD4D-5FC3-62AE-0FC9-CEA9724E54B9}"/>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29902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D0894A0-6DB3-4516-8207-78104CF985E6}" type="datetimeFigureOut">
              <a:rPr lang="en-GB" smtClean="0"/>
              <a:pPr>
                <a:defRPr/>
              </a:pPr>
              <a:t>26/01/2023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5C9A6E0-E3A3-452A-8B52-95858C5EB6CD}" type="slidenum">
              <a:rPr lang="en-GB" smtClean="0"/>
              <a:pPr>
                <a:defRPr/>
              </a:pPr>
              <a:t>‹#›</a:t>
            </a:fld>
            <a:endParaRPr lang="en-GB"/>
          </a:p>
        </p:txBody>
      </p:sp>
    </p:spTree>
    <p:extLst>
      <p:ext uri="{BB962C8B-B14F-4D97-AF65-F5344CB8AC3E}">
        <p14:creationId xmlns:p14="http://schemas.microsoft.com/office/powerpoint/2010/main" val="1274176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C467-8724-AEF1-992D-5D062478722E}"/>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9930D0-298A-35A6-7609-C9F0C37D07C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3C1C3F-1D78-DC0F-F33A-A2BAAD9C70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EFF0C37-958F-7CC3-A50D-81F32F97A422}"/>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6" name="Footer Placeholder 5">
            <a:extLst>
              <a:ext uri="{FF2B5EF4-FFF2-40B4-BE49-F238E27FC236}">
                <a16:creationId xmlns:a16="http://schemas.microsoft.com/office/drawing/2014/main" id="{9FF1666B-B46A-E0DC-1752-19D930592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ED1CF-7601-BD26-8029-34D2FD49F3D1}"/>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600183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AC1D-0604-3355-B402-74C38597135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3A1CA2-D064-484D-8180-4E79CFB82B2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2F8E47-2D1D-6624-98D4-569E775599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0F31A2C-D2CF-B68E-F75F-0F392E4363E5}"/>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6" name="Footer Placeholder 5">
            <a:extLst>
              <a:ext uri="{FF2B5EF4-FFF2-40B4-BE49-F238E27FC236}">
                <a16:creationId xmlns:a16="http://schemas.microsoft.com/office/drawing/2014/main" id="{25A12EA3-0576-ACEC-FC48-7CD3B8060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97C52-13F3-A6C5-AF0D-037C4564DFE4}"/>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375742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4859-DD02-4906-6446-6CD34A8F99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A93092-1F81-BEA4-DEE8-7E0B3926D6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D2E820-B043-57E0-D289-F920956A5B16}"/>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9C1B56A4-E2FB-F2D4-3E32-E2D5AEBAC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E8E21-5AF7-EAA9-0B5E-5E05A6A1ABA0}"/>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101050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1DB16-5B5C-C05F-5322-6327FA0BC28C}"/>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ED9933-59CA-D293-2522-E2CF1A7E65D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111850-6D02-E561-E4F8-DB7149F2C41A}"/>
              </a:ext>
            </a:extLst>
          </p:cNvPr>
          <p:cNvSpPr>
            <a:spLocks noGrp="1"/>
          </p:cNvSpPr>
          <p:nvPr>
            <p:ph type="dt" sz="half" idx="10"/>
          </p:nvPr>
        </p:nvSpPr>
        <p:spPr/>
        <p:txBody>
          <a:body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129AE003-DCCD-5739-5846-DA9E84462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0D15F-AD4D-729B-E6FC-FCC126E5067F}"/>
              </a:ext>
            </a:extLst>
          </p:cNvPr>
          <p:cNvSpPr>
            <a:spLocks noGrp="1"/>
          </p:cNvSpPr>
          <p:nvPr>
            <p:ph type="sldNum" sz="quarter" idx="12"/>
          </p:nvPr>
        </p:nvSpPr>
        <p:spPr/>
        <p:txBody>
          <a:bodyPr/>
          <a:lstStyle/>
          <a:p>
            <a:fld id="{F5262CEE-6885-8549-8121-47263277275F}" type="slidenum">
              <a:rPr lang="en-US" smtClean="0"/>
              <a:t>‹#›</a:t>
            </a:fld>
            <a:endParaRPr lang="en-US"/>
          </a:p>
        </p:txBody>
      </p:sp>
    </p:spTree>
    <p:extLst>
      <p:ext uri="{BB962C8B-B14F-4D97-AF65-F5344CB8AC3E}">
        <p14:creationId xmlns:p14="http://schemas.microsoft.com/office/powerpoint/2010/main" val="217170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957762F-FFC5-49F0-824E-4313FF2B1FA4}" type="datetimeFigureOut">
              <a:rPr lang="en-GB" smtClean="0"/>
              <a:pPr>
                <a:defRPr/>
              </a:pPr>
              <a:t>26/01/2023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084137A-2D20-44EB-80E6-63C1B3292E08}" type="slidenum">
              <a:rPr lang="en-GB" smtClean="0"/>
              <a:pPr>
                <a:defRPr/>
              </a:pPr>
              <a:t>‹#›</a:t>
            </a:fld>
            <a:endParaRPr lang="en-GB"/>
          </a:p>
        </p:txBody>
      </p:sp>
    </p:spTree>
    <p:extLst>
      <p:ext uri="{BB962C8B-B14F-4D97-AF65-F5344CB8AC3E}">
        <p14:creationId xmlns:p14="http://schemas.microsoft.com/office/powerpoint/2010/main" val="43164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F3E40736-6BCC-48A3-A471-570A30EBFAE6}" type="datetimeFigureOut">
              <a:rPr lang="en-GB" smtClean="0"/>
              <a:pPr>
                <a:defRPr/>
              </a:pPr>
              <a:t>26/01/2023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A572EDF-DAAA-4531-922B-55F4AE339338}" type="slidenum">
              <a:rPr lang="en-GB" smtClean="0"/>
              <a:pPr>
                <a:defRPr/>
              </a:pPr>
              <a:t>‹#›</a:t>
            </a:fld>
            <a:endParaRPr lang="en-GB"/>
          </a:p>
        </p:txBody>
      </p:sp>
    </p:spTree>
    <p:extLst>
      <p:ext uri="{BB962C8B-B14F-4D97-AF65-F5344CB8AC3E}">
        <p14:creationId xmlns:p14="http://schemas.microsoft.com/office/powerpoint/2010/main" val="339206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88BE98F1-8862-4FF7-AAC0-9263E1B1F578}" type="datetimeFigureOut">
              <a:rPr lang="en-GB" smtClean="0"/>
              <a:pPr>
                <a:defRPr/>
              </a:pPr>
              <a:t>26/01/2023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0D3C1A3-06B1-4350-8CD9-D1C415EEDA16}" type="slidenum">
              <a:rPr lang="en-GB" smtClean="0"/>
              <a:pPr>
                <a:defRPr/>
              </a:pPr>
              <a:t>‹#›</a:t>
            </a:fld>
            <a:endParaRPr lang="en-GB"/>
          </a:p>
        </p:txBody>
      </p:sp>
    </p:spTree>
    <p:extLst>
      <p:ext uri="{BB962C8B-B14F-4D97-AF65-F5344CB8AC3E}">
        <p14:creationId xmlns:p14="http://schemas.microsoft.com/office/powerpoint/2010/main" val="10878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7790AF7-8DE0-46E0-8B63-C47A6AC62844}" type="datetimeFigureOut">
              <a:rPr lang="en-GB" smtClean="0"/>
              <a:pPr>
                <a:defRPr/>
              </a:pPr>
              <a:t>26/01/2023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14A4056-5C09-4CB3-A20D-FCB084E0E606}" type="slidenum">
              <a:rPr lang="en-GB" smtClean="0"/>
              <a:pPr>
                <a:defRPr/>
              </a:pPr>
              <a:t>‹#›</a:t>
            </a:fld>
            <a:endParaRPr lang="en-GB"/>
          </a:p>
        </p:txBody>
      </p:sp>
    </p:spTree>
    <p:extLst>
      <p:ext uri="{BB962C8B-B14F-4D97-AF65-F5344CB8AC3E}">
        <p14:creationId xmlns:p14="http://schemas.microsoft.com/office/powerpoint/2010/main" val="389224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4953CD-AC7F-4611-8381-653EDB8F8699}" type="datetimeFigureOut">
              <a:rPr lang="en-GB" smtClean="0"/>
              <a:pPr>
                <a:defRPr/>
              </a:pPr>
              <a:t>26/01/2023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188D471-A0BD-4BEF-A024-F74D6316704A}" type="slidenum">
              <a:rPr lang="en-GB" smtClean="0"/>
              <a:pPr>
                <a:defRPr/>
              </a:pPr>
              <a:t>‹#›</a:t>
            </a:fld>
            <a:endParaRPr lang="en-GB"/>
          </a:p>
        </p:txBody>
      </p:sp>
    </p:spTree>
    <p:extLst>
      <p:ext uri="{BB962C8B-B14F-4D97-AF65-F5344CB8AC3E}">
        <p14:creationId xmlns:p14="http://schemas.microsoft.com/office/powerpoint/2010/main" val="32573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1892D5D-3FD4-4F1F-88D7-C55C0E7C8FE4}" type="datetimeFigureOut">
              <a:rPr lang="en-GB" smtClean="0"/>
              <a:pPr>
                <a:defRPr/>
              </a:pPr>
              <a:t>26/01/2023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92B1FFF-0357-41CC-8456-8F0260D25C5C}" type="slidenum">
              <a:rPr lang="en-GB" smtClean="0"/>
              <a:pPr>
                <a:defRPr/>
              </a:pPr>
              <a:t>‹#›</a:t>
            </a:fld>
            <a:endParaRPr lang="en-GB"/>
          </a:p>
        </p:txBody>
      </p:sp>
    </p:spTree>
    <p:extLst>
      <p:ext uri="{BB962C8B-B14F-4D97-AF65-F5344CB8AC3E}">
        <p14:creationId xmlns:p14="http://schemas.microsoft.com/office/powerpoint/2010/main" val="374465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F6CE0E-F6C9-4769-9D4C-7B80886FD028}" type="datetimeFigureOut">
              <a:rPr lang="en-GB" smtClean="0"/>
              <a:pPr>
                <a:defRPr/>
              </a:pPr>
              <a:t>26/01/2023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DA194C-49E9-40FC-B902-678B5714E98F}" type="slidenum">
              <a:rPr lang="en-GB" smtClean="0"/>
              <a:pPr>
                <a:defRPr/>
              </a:pPr>
              <a:t>‹#›</a:t>
            </a:fld>
            <a:endParaRPr lang="en-GB"/>
          </a:p>
        </p:txBody>
      </p:sp>
    </p:spTree>
    <p:extLst>
      <p:ext uri="{BB962C8B-B14F-4D97-AF65-F5344CB8AC3E}">
        <p14:creationId xmlns:p14="http://schemas.microsoft.com/office/powerpoint/2010/main" val="927445115"/>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D0F767-9EEA-4A3D-9544-F09A74CCB88E}" type="datetimeFigureOut">
              <a:rPr lang="en-GB" smtClean="0"/>
              <a:t>26/01/2023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BB6A95-26D3-40A9-BEEF-E28D940A20E4}" type="slidenum">
              <a:rPr lang="en-GB" smtClean="0"/>
              <a:t>‹#›</a:t>
            </a:fld>
            <a:endParaRPr lang="en-GB"/>
          </a:p>
        </p:txBody>
      </p:sp>
    </p:spTree>
    <p:extLst>
      <p:ext uri="{BB962C8B-B14F-4D97-AF65-F5344CB8AC3E}">
        <p14:creationId xmlns:p14="http://schemas.microsoft.com/office/powerpoint/2010/main" val="2630191294"/>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1FA03-88A6-0FA7-4344-774A8ECDE0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F4E338-DED3-8B85-6274-CEA94CE209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1DA792-8AD7-78B8-7CB9-42C9E78380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EC08C8-8662-4146-AFBE-438AE36B922D}" type="datetimeFigureOut">
              <a:rPr lang="en-US" smtClean="0"/>
              <a:t>1/26/2023</a:t>
            </a:fld>
            <a:endParaRPr lang="en-US"/>
          </a:p>
        </p:txBody>
      </p:sp>
      <p:sp>
        <p:nvSpPr>
          <p:cNvPr id="5" name="Footer Placeholder 4">
            <a:extLst>
              <a:ext uri="{FF2B5EF4-FFF2-40B4-BE49-F238E27FC236}">
                <a16:creationId xmlns:a16="http://schemas.microsoft.com/office/drawing/2014/main" id="{8D380233-F185-574D-3DAB-F2BBCBF763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2BDB1C-3360-D86C-DE03-39B06D0CDB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262CEE-6885-8549-8121-47263277275F}" type="slidenum">
              <a:rPr lang="en-US" smtClean="0"/>
              <a:t>‹#›</a:t>
            </a:fld>
            <a:endParaRPr lang="en-US"/>
          </a:p>
        </p:txBody>
      </p:sp>
    </p:spTree>
    <p:extLst>
      <p:ext uri="{BB962C8B-B14F-4D97-AF65-F5344CB8AC3E}">
        <p14:creationId xmlns:p14="http://schemas.microsoft.com/office/powerpoint/2010/main" val="320118252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imgres?imgurl=http://80skiparty.com/wp-content/uploads/2017/12/deluxe-image-of-supine-position-restraint-related-terminology-definitions-image-of-supine-position.jpg&amp;imgrefurl=http://80skiparty.com/image-of-supine-position/deluxe-image-of-supine-position-restraint-related-terminology-definitions/&amp;docid=PNKA0E-rmTZrnM&amp;tbnid=FXPtAc5Vt7qAnM:&amp;vet=10ahUKEwiBiL2P7vXZAhVqC8AKHZY_CMcQMwiSASgSMBI..i&amp;w=320&amp;h=240&amp;itg=1&amp;bih=610&amp;biw=1280&amp;q=supine%20restraint&amp;ved=0ahUKEwiBiL2P7vXZAhVqC8AKHZY_CMcQMwiSASgSMBI&amp;iact=mrc&amp;uact=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e.i.baskind@swcexperts.com" TargetMode="External"/><Relationship Id="rId2" Type="http://schemas.openxmlformats.org/officeDocument/2006/relationships/hyperlink" Target="mailto:e.i.baskind@bsdgb.co.uk"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2CFF05F-CF45-4B08-B0D1-A27FDD2583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34590"/>
            <a:ext cx="1232429" cy="57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E8CA87A-A364-4D9A-8517-9CDDD0CC2742}"/>
              </a:ext>
            </a:extLst>
          </p:cNvPr>
          <p:cNvSpPr txBox="1"/>
          <p:nvPr/>
        </p:nvSpPr>
        <p:spPr>
          <a:xfrm>
            <a:off x="107504" y="1844824"/>
            <a:ext cx="8856984" cy="4201150"/>
          </a:xfrm>
          <a:prstGeom prst="rect">
            <a:avLst/>
          </a:prstGeom>
          <a:noFill/>
        </p:spPr>
        <p:txBody>
          <a:bodyPr wrap="square" rtlCol="0">
            <a:spAutoFit/>
          </a:bodyPr>
          <a:lstStyle/>
          <a:p>
            <a:pPr algn="ctr"/>
            <a:r>
              <a:rPr lang="en-GB" sz="4000" b="1" i="1" dirty="0">
                <a:solidFill>
                  <a:srgbClr val="FF0000"/>
                </a:solidFill>
              </a:rPr>
              <a:t>Managing challenging, aggressive and violent behaviour</a:t>
            </a:r>
            <a:br>
              <a:rPr lang="en-GB" sz="4000" b="1" i="1" dirty="0">
                <a:solidFill>
                  <a:schemeClr val="accent2"/>
                </a:solidFill>
              </a:rPr>
            </a:br>
            <a:r>
              <a:rPr lang="en-GB" sz="3400" b="1" i="1" dirty="0">
                <a:solidFill>
                  <a:srgbClr val="FF0000"/>
                </a:solidFill>
              </a:rPr>
              <a:t>Challenges, Opportunities and Trends </a:t>
            </a:r>
            <a:br>
              <a:rPr lang="en-GB" sz="2400" b="1" i="1" dirty="0">
                <a:solidFill>
                  <a:srgbClr val="FF0000"/>
                </a:solidFill>
              </a:rPr>
            </a:br>
            <a:r>
              <a:rPr lang="en-GB" sz="2400" dirty="0">
                <a:solidFill>
                  <a:srgbClr val="FF0000"/>
                </a:solidFill>
              </a:rPr>
              <a:t>Reducing, and making safer, the use of coercive &amp; restrictive interventions</a:t>
            </a:r>
            <a:br>
              <a:rPr lang="en-GB" sz="1600" b="1" i="1" dirty="0">
                <a:solidFill>
                  <a:srgbClr val="FF0000"/>
                </a:solidFill>
              </a:rPr>
            </a:br>
            <a:br>
              <a:rPr lang="en-GB" sz="2400" b="1" i="1" dirty="0">
                <a:solidFill>
                  <a:srgbClr val="993300"/>
                </a:solidFill>
              </a:rPr>
            </a:br>
            <a:r>
              <a:rPr lang="en-GB" sz="3000" b="1" dirty="0">
                <a:solidFill>
                  <a:prstClr val="black"/>
                </a:solidFill>
                <a:ea typeface="Calibri" pitchFamily="34" charset="0"/>
                <a:cs typeface="Times New Roman" pitchFamily="18" charset="0"/>
              </a:rPr>
              <a:t>Eric Baskind</a:t>
            </a:r>
            <a:br>
              <a:rPr lang="en-GB" sz="1800" b="1" dirty="0">
                <a:solidFill>
                  <a:prstClr val="black"/>
                </a:solidFill>
                <a:ea typeface="Calibri" pitchFamily="34" charset="0"/>
                <a:cs typeface="Times New Roman" pitchFamily="18" charset="0"/>
              </a:rPr>
            </a:br>
            <a:endParaRPr lang="en-GB" sz="2100" b="1" dirty="0"/>
          </a:p>
          <a:p>
            <a:pPr algn="ctr"/>
            <a:r>
              <a:rPr lang="en-GB" sz="1500" b="1" dirty="0"/>
              <a:t>Healthcare Conferences UK</a:t>
            </a:r>
          </a:p>
          <a:p>
            <a:pPr algn="ctr"/>
            <a:r>
              <a:rPr lang="en-GB" sz="1500" b="1" dirty="0"/>
              <a:t>2 February 2023</a:t>
            </a:r>
          </a:p>
        </p:txBody>
      </p:sp>
      <p:pic>
        <p:nvPicPr>
          <p:cNvPr id="5" name="Picture 4">
            <a:extLst>
              <a:ext uri="{FF2B5EF4-FFF2-40B4-BE49-F238E27FC236}">
                <a16:creationId xmlns:a16="http://schemas.microsoft.com/office/drawing/2014/main" id="{55B93763-A9CE-4264-BE76-DB3D8D59A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48680"/>
            <a:ext cx="1584512" cy="484861"/>
          </a:xfrm>
          <a:prstGeom prst="rect">
            <a:avLst/>
          </a:prstGeom>
        </p:spPr>
      </p:pic>
    </p:spTree>
    <p:extLst>
      <p:ext uri="{BB962C8B-B14F-4D97-AF65-F5344CB8AC3E}">
        <p14:creationId xmlns:p14="http://schemas.microsoft.com/office/powerpoint/2010/main" val="302535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99264" cy="6309420"/>
          </a:xfrm>
          <a:prstGeom prst="rect">
            <a:avLst/>
          </a:prstGeom>
        </p:spPr>
        <p:txBody>
          <a:bodyPr wrap="square">
            <a:spAutoFit/>
          </a:bodyPr>
          <a:lstStyle/>
          <a:p>
            <a:pPr marL="0" indent="0" eaLnBrk="1" fontAlgn="auto" hangingPunct="1">
              <a:spcAft>
                <a:spcPts val="0"/>
              </a:spcAft>
              <a:defRPr/>
            </a:pPr>
            <a:r>
              <a:rPr lang="en-GB" sz="2400" b="1" dirty="0">
                <a:solidFill>
                  <a:srgbClr val="FF0000"/>
                </a:solidFill>
              </a:rPr>
              <a:t>ROYAL COLLEGE OF NURSING ANNUAL CONGRESS</a:t>
            </a:r>
          </a:p>
          <a:p>
            <a:pPr marL="0" indent="0" eaLnBrk="1" fontAlgn="auto" hangingPunct="1">
              <a:spcAft>
                <a:spcPts val="0"/>
              </a:spcAft>
              <a:defRPr/>
            </a:pPr>
            <a:r>
              <a:rPr lang="en-GB" sz="2400" b="1" dirty="0">
                <a:solidFill>
                  <a:srgbClr val="FF0000"/>
                </a:solidFill>
              </a:rPr>
              <a:t>Liverpool, 2013</a:t>
            </a:r>
          </a:p>
          <a:p>
            <a:pPr marL="0" indent="0" eaLnBrk="1" fontAlgn="auto" hangingPunct="1">
              <a:spcAft>
                <a:spcPts val="0"/>
              </a:spcAft>
              <a:defRPr/>
            </a:pPr>
            <a:endParaRPr lang="en-GB" sz="2400" dirty="0"/>
          </a:p>
          <a:p>
            <a:pPr marL="0" indent="0" eaLnBrk="1" fontAlgn="auto" hangingPunct="1">
              <a:spcAft>
                <a:spcPts val="0"/>
              </a:spcAft>
              <a:defRPr/>
            </a:pPr>
            <a:r>
              <a:rPr lang="en-GB" sz="2400" dirty="0"/>
              <a:t>Resolution: </a:t>
            </a:r>
            <a:r>
              <a:rPr lang="en-GB" sz="2200" i="1" dirty="0"/>
              <a:t>“That this meeting of RCN Congress asks Council to lobby UK governments to review, accredit and then regulate national guidelines of approved models of physical restraint”</a:t>
            </a:r>
            <a:r>
              <a:rPr lang="en-GB" sz="2200" dirty="0"/>
              <a:t> </a:t>
            </a:r>
          </a:p>
          <a:p>
            <a:pPr eaLnBrk="1" fontAlgn="auto" hangingPunct="1">
              <a:spcAft>
                <a:spcPts val="0"/>
              </a:spcAft>
              <a:defRPr/>
            </a:pPr>
            <a:endParaRPr lang="en-GB" sz="2400" dirty="0"/>
          </a:p>
          <a:p>
            <a:pPr eaLnBrk="1" fontAlgn="auto" hangingPunct="1">
              <a:spcAft>
                <a:spcPts val="0"/>
              </a:spcAft>
              <a:defRPr/>
            </a:pPr>
            <a:r>
              <a:rPr lang="en-GB" sz="2400" dirty="0"/>
              <a:t>Resolution passed:-</a:t>
            </a:r>
          </a:p>
          <a:p>
            <a:pPr eaLnBrk="1" fontAlgn="auto" hangingPunct="1">
              <a:spcAft>
                <a:spcPts val="0"/>
              </a:spcAft>
              <a:buFont typeface="Wingdings" pitchFamily="2" charset="2"/>
              <a:buNone/>
              <a:defRPr/>
            </a:pPr>
            <a:r>
              <a:rPr lang="en-GB" sz="2400" dirty="0"/>
              <a:t>For: 99.8% (470). Against: 0.2% (1). Abstain: 1</a:t>
            </a:r>
          </a:p>
          <a:p>
            <a:pPr eaLnBrk="1" fontAlgn="auto" hangingPunct="1">
              <a:spcAft>
                <a:spcPts val="0"/>
              </a:spcAft>
              <a:buFont typeface="Wingdings" pitchFamily="2" charset="2"/>
              <a:buNone/>
              <a:defRPr/>
            </a:pPr>
            <a:endParaRPr lang="en-GB" sz="2400" dirty="0"/>
          </a:p>
          <a:p>
            <a:pPr eaLnBrk="1" fontAlgn="auto" hangingPunct="1">
              <a:spcAft>
                <a:spcPts val="0"/>
              </a:spcAft>
              <a:buFont typeface="Wingdings" pitchFamily="2" charset="2"/>
              <a:buNone/>
              <a:defRPr/>
            </a:pPr>
            <a:r>
              <a:rPr lang="en-GB" sz="2400" dirty="0"/>
              <a:t>What has happened since?</a:t>
            </a:r>
          </a:p>
          <a:p>
            <a:pPr eaLnBrk="1" fontAlgn="auto" hangingPunct="1">
              <a:spcAft>
                <a:spcPts val="0"/>
              </a:spcAft>
              <a:buFont typeface="Wingdings" pitchFamily="2" charset="2"/>
              <a:buNone/>
              <a:defRPr/>
            </a:pPr>
            <a:endParaRPr lang="en-GB" sz="2400" dirty="0"/>
          </a:p>
          <a:p>
            <a:pPr marL="342900" indent="-342900" eaLnBrk="1" fontAlgn="auto" hangingPunct="1">
              <a:spcAft>
                <a:spcPts val="0"/>
              </a:spcAft>
              <a:buFont typeface="Arial" panose="020B0604020202020204" pitchFamily="34" charset="0"/>
              <a:buChar char="•"/>
              <a:defRPr/>
            </a:pPr>
            <a:r>
              <a:rPr lang="en-GB" sz="2400" dirty="0"/>
              <a:t>New BILD/RRN certification</a:t>
            </a:r>
          </a:p>
          <a:p>
            <a:pPr marL="342900" indent="-342900" eaLnBrk="1" fontAlgn="auto" hangingPunct="1">
              <a:spcAft>
                <a:spcPts val="0"/>
              </a:spcAft>
              <a:buFont typeface="Arial" panose="020B0604020202020204" pitchFamily="34" charset="0"/>
              <a:buChar char="•"/>
              <a:defRPr/>
            </a:pPr>
            <a:r>
              <a:rPr lang="en-GB" sz="2400" dirty="0"/>
              <a:t>Mental Health Units (Use of Force) Act 2018 </a:t>
            </a:r>
          </a:p>
          <a:p>
            <a:pPr eaLnBrk="1" fontAlgn="auto" hangingPunct="1">
              <a:spcAft>
                <a:spcPts val="0"/>
              </a:spcAft>
              <a:defRPr/>
            </a:pPr>
            <a:r>
              <a:rPr lang="en-GB" sz="2400" dirty="0"/>
              <a:t>    and Statutory Guidance</a:t>
            </a:r>
            <a:endParaRPr lang="en-GB" sz="2400" dirty="0">
              <a:solidFill>
                <a:srgbClr val="FF0000"/>
              </a:solidFill>
            </a:endParaRPr>
          </a:p>
          <a:p>
            <a:pPr marL="342900" indent="-342900" eaLnBrk="1" fontAlgn="auto" hangingPunct="1">
              <a:spcAft>
                <a:spcPts val="0"/>
              </a:spcAft>
              <a:buFont typeface="Arial" panose="020B0604020202020204" pitchFamily="34" charset="0"/>
              <a:buChar char="•"/>
              <a:defRPr/>
            </a:pPr>
            <a:r>
              <a:rPr lang="en-GB" sz="2400" dirty="0"/>
              <a:t>SWC Expert Group endorsement programme</a:t>
            </a:r>
          </a:p>
          <a:p>
            <a:pPr eaLnBrk="1" fontAlgn="auto" hangingPunct="1">
              <a:spcAft>
                <a:spcPts val="0"/>
              </a:spcAft>
              <a:buFont typeface="Wingdings" pitchFamily="2" charset="2"/>
              <a:buNone/>
              <a:defRPr/>
            </a:pPr>
            <a:endParaRPr lang="en-GB" sz="2400" dirty="0">
              <a:solidFill>
                <a:srgbClr val="FF0000"/>
              </a:solidFill>
            </a:endParaRPr>
          </a:p>
        </p:txBody>
      </p:sp>
      <p:pic>
        <p:nvPicPr>
          <p:cNvPr id="7" name="Picture 6">
            <a:extLst>
              <a:ext uri="{FF2B5EF4-FFF2-40B4-BE49-F238E27FC236}">
                <a16:creationId xmlns:a16="http://schemas.microsoft.com/office/drawing/2014/main" id="{2B1BFD59-E288-807B-DE10-8C87D84E3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9672" y="4859634"/>
            <a:ext cx="1659677" cy="1658764"/>
          </a:xfrm>
          <a:prstGeom prst="rect">
            <a:avLst/>
          </a:prstGeom>
        </p:spPr>
      </p:pic>
      <p:sp>
        <p:nvSpPr>
          <p:cNvPr id="8" name="TextBox 7">
            <a:extLst>
              <a:ext uri="{FF2B5EF4-FFF2-40B4-BE49-F238E27FC236}">
                <a16:creationId xmlns:a16="http://schemas.microsoft.com/office/drawing/2014/main" id="{C8B563E2-E6A4-E3B1-36E9-C1CC642B0222}"/>
              </a:ext>
            </a:extLst>
          </p:cNvPr>
          <p:cNvSpPr txBox="1"/>
          <p:nvPr/>
        </p:nvSpPr>
        <p:spPr>
          <a:xfrm>
            <a:off x="7164288" y="4725144"/>
            <a:ext cx="1786496" cy="1944216"/>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8614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323528" y="333375"/>
            <a:ext cx="8496944" cy="5903937"/>
          </a:xfrm>
        </p:spPr>
        <p:txBody>
          <a:bodyPr>
            <a:normAutofit/>
          </a:bodyPr>
          <a:lstStyle/>
          <a:p>
            <a:pPr marL="0" indent="0">
              <a:buNone/>
            </a:pPr>
            <a:r>
              <a:rPr lang="en-GB" b="1" dirty="0">
                <a:solidFill>
                  <a:srgbClr val="FF0000"/>
                </a:solidFill>
              </a:rPr>
              <a:t>Wide choice of interventions</a:t>
            </a:r>
            <a:r>
              <a:rPr lang="en-GB" b="1" dirty="0"/>
              <a:t> (physical/mechanical)</a:t>
            </a:r>
          </a:p>
          <a:p>
            <a:pPr>
              <a:buNone/>
            </a:pPr>
            <a:endParaRPr lang="en-GB" sz="2400" b="0" dirty="0"/>
          </a:p>
          <a:p>
            <a:r>
              <a:rPr lang="en-GB" sz="2400" b="0" dirty="0"/>
              <a:t>many different techniques/equipment to choose from</a:t>
            </a:r>
          </a:p>
          <a:p>
            <a:r>
              <a:rPr lang="en-GB" sz="2400" dirty="0"/>
              <a:t>absence of standardisation (outside of police/prison/high secure hospitals)  </a:t>
            </a:r>
          </a:p>
          <a:p>
            <a:r>
              <a:rPr lang="en-GB" sz="2400" dirty="0"/>
              <a:t>concerns about using mechanical restraints. Justified?</a:t>
            </a:r>
            <a:endParaRPr lang="en-GB" sz="2400" b="0" dirty="0"/>
          </a:p>
          <a:p>
            <a:r>
              <a:rPr lang="en-GB" sz="2400" dirty="0"/>
              <a:t>current practice is to reduce the number of skills taught; </a:t>
            </a:r>
            <a:r>
              <a:rPr lang="en-GB" sz="2400" dirty="0" err="1"/>
              <a:t>eg</a:t>
            </a:r>
            <a:r>
              <a:rPr lang="en-GB" sz="2400" dirty="0"/>
              <a:t>.</a:t>
            </a:r>
          </a:p>
          <a:p>
            <a:pPr marL="806450"/>
            <a:r>
              <a:rPr lang="en-GB" sz="2400" dirty="0"/>
              <a:t>HOMES (Home Office Manual for Escorting Safely)</a:t>
            </a:r>
          </a:p>
          <a:p>
            <a:pPr marL="1258888">
              <a:buFont typeface="Wingdings" panose="05000000000000000000" pitchFamily="2" charset="2"/>
              <a:buChar char="Ø"/>
            </a:pPr>
            <a:r>
              <a:rPr lang="en-GB" sz="2400" dirty="0"/>
              <a:t>12 core techniques</a:t>
            </a:r>
          </a:p>
          <a:p>
            <a:pPr marL="806450" indent="-354013"/>
            <a:r>
              <a:rPr lang="en-GB" sz="2400" dirty="0"/>
              <a:t>High Secure Hospitals</a:t>
            </a:r>
          </a:p>
          <a:p>
            <a:pPr marL="1258888">
              <a:buFont typeface="Wingdings" panose="05000000000000000000" pitchFamily="2" charset="2"/>
              <a:buChar char="Ø"/>
            </a:pPr>
            <a:r>
              <a:rPr lang="en-GB" sz="2400" dirty="0"/>
              <a:t>Breakaway – 4 fundamental skills</a:t>
            </a:r>
          </a:p>
          <a:p>
            <a:pPr marL="361950"/>
            <a:endParaRPr lang="en-GB" sz="2400" dirty="0"/>
          </a:p>
          <a:p>
            <a:endParaRPr lang="en-GB" sz="2400" b="0" dirty="0"/>
          </a:p>
          <a:p>
            <a:endParaRPr lang="en-GB" sz="2400" b="0" dirty="0"/>
          </a:p>
          <a:p>
            <a:endParaRPr lang="en-GB" sz="2400" b="0" dirty="0"/>
          </a:p>
          <a:p>
            <a:pPr>
              <a:buNone/>
            </a:pPr>
            <a:endParaRPr lang="en-GB" sz="2400" b="0" dirty="0"/>
          </a:p>
          <a:p>
            <a:pPr>
              <a:buNone/>
            </a:pPr>
            <a:endParaRPr lang="en-GB" sz="2400" b="0" dirty="0"/>
          </a:p>
          <a:p>
            <a:pPr>
              <a:buNone/>
            </a:pPr>
            <a:endParaRPr lang="en-GB" sz="2400" b="0" dirty="0"/>
          </a:p>
        </p:txBody>
      </p:sp>
    </p:spTree>
    <p:extLst>
      <p:ext uri="{BB962C8B-B14F-4D97-AF65-F5344CB8AC3E}">
        <p14:creationId xmlns:p14="http://schemas.microsoft.com/office/powerpoint/2010/main" val="73300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323528" y="333375"/>
            <a:ext cx="8496944" cy="5903937"/>
          </a:xfrm>
        </p:spPr>
        <p:txBody>
          <a:bodyPr>
            <a:normAutofit/>
          </a:bodyPr>
          <a:lstStyle/>
          <a:p>
            <a:pPr marL="361950"/>
            <a:endParaRPr lang="en-GB" sz="2400" dirty="0"/>
          </a:p>
          <a:p>
            <a:endParaRPr lang="en-GB" sz="2400" b="0" dirty="0"/>
          </a:p>
          <a:p>
            <a:endParaRPr lang="en-GB" sz="2400" b="0" dirty="0"/>
          </a:p>
          <a:p>
            <a:endParaRPr lang="en-GB" sz="2400" b="0" dirty="0"/>
          </a:p>
          <a:p>
            <a:pPr>
              <a:buNone/>
            </a:pPr>
            <a:endParaRPr lang="en-GB" sz="2400" b="0" dirty="0"/>
          </a:p>
          <a:p>
            <a:pPr>
              <a:buNone/>
            </a:pPr>
            <a:endParaRPr lang="en-GB" sz="2400" b="0" dirty="0"/>
          </a:p>
          <a:p>
            <a:pPr>
              <a:buNone/>
            </a:pPr>
            <a:endParaRPr lang="en-GB" sz="2400" b="0" dirty="0"/>
          </a:p>
        </p:txBody>
      </p:sp>
      <p:pic>
        <p:nvPicPr>
          <p:cNvPr id="5" name="Picture 4"/>
          <p:cNvPicPr/>
          <p:nvPr/>
        </p:nvPicPr>
        <p:blipFill>
          <a:blip r:embed="rId2"/>
          <a:stretch>
            <a:fillRect/>
          </a:stretch>
        </p:blipFill>
        <p:spPr>
          <a:xfrm>
            <a:off x="323528" y="116632"/>
            <a:ext cx="8496944" cy="6552727"/>
          </a:xfrm>
          <a:prstGeom prst="rect">
            <a:avLst/>
          </a:prstGeom>
        </p:spPr>
      </p:pic>
    </p:spTree>
    <p:extLst>
      <p:ext uri="{BB962C8B-B14F-4D97-AF65-F5344CB8AC3E}">
        <p14:creationId xmlns:p14="http://schemas.microsoft.com/office/powerpoint/2010/main" val="198704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25E5A-7F74-FFB2-5C39-3ABBF1BA0603}"/>
              </a:ext>
            </a:extLst>
          </p:cNvPr>
          <p:cNvPicPr>
            <a:picLocks noChangeAspect="1"/>
          </p:cNvPicPr>
          <p:nvPr/>
        </p:nvPicPr>
        <p:blipFill rotWithShape="1">
          <a:blip r:embed="rId2"/>
          <a:srcRect l="1058" t="6178" r="1580" b="7331"/>
          <a:stretch/>
        </p:blipFill>
        <p:spPr>
          <a:xfrm>
            <a:off x="-12081" y="476672"/>
            <a:ext cx="9156081" cy="5285984"/>
          </a:xfrm>
          <a:prstGeom prst="rect">
            <a:avLst/>
          </a:prstGeom>
        </p:spPr>
      </p:pic>
    </p:spTree>
    <p:extLst>
      <p:ext uri="{BB962C8B-B14F-4D97-AF65-F5344CB8AC3E}">
        <p14:creationId xmlns:p14="http://schemas.microsoft.com/office/powerpoint/2010/main" val="9570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846E3E-6D68-7552-1519-1DB4BBC99912}"/>
              </a:ext>
            </a:extLst>
          </p:cNvPr>
          <p:cNvPicPr>
            <a:picLocks noChangeAspect="1"/>
          </p:cNvPicPr>
          <p:nvPr/>
        </p:nvPicPr>
        <p:blipFill rotWithShape="1">
          <a:blip r:embed="rId3"/>
          <a:srcRect l="22904" t="26896" r="38444" b="8755"/>
          <a:stretch/>
        </p:blipFill>
        <p:spPr>
          <a:xfrm>
            <a:off x="1115615" y="116631"/>
            <a:ext cx="6552729" cy="6818379"/>
          </a:xfrm>
          <a:prstGeom prst="rect">
            <a:avLst/>
          </a:prstGeom>
        </p:spPr>
      </p:pic>
    </p:spTree>
    <p:extLst>
      <p:ext uri="{BB962C8B-B14F-4D97-AF65-F5344CB8AC3E}">
        <p14:creationId xmlns:p14="http://schemas.microsoft.com/office/powerpoint/2010/main" val="317400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323528" y="564207"/>
            <a:ext cx="8352928" cy="5632151"/>
          </a:xfrm>
        </p:spPr>
        <p:txBody>
          <a:bodyPr>
            <a:normAutofit/>
          </a:bodyPr>
          <a:lstStyle/>
          <a:p>
            <a:pPr marL="0" indent="0">
              <a:buNone/>
            </a:pPr>
            <a:r>
              <a:rPr lang="en-GB" sz="3600" b="1" dirty="0">
                <a:solidFill>
                  <a:srgbClr val="FF0000"/>
                </a:solidFill>
              </a:rPr>
              <a:t>Four key controversies</a:t>
            </a:r>
          </a:p>
          <a:p>
            <a:pPr marL="742950" indent="-742950">
              <a:buAutoNum type="arabicParenBoth"/>
            </a:pPr>
            <a:endParaRPr lang="en-GB" b="1" dirty="0"/>
          </a:p>
          <a:p>
            <a:pPr marL="742950" indent="-742950">
              <a:buAutoNum type="arabicParenBoth"/>
            </a:pPr>
            <a:r>
              <a:rPr lang="en-GB" dirty="0"/>
              <a:t>‘No-restraint’ policies</a:t>
            </a:r>
          </a:p>
          <a:p>
            <a:pPr marL="742950" indent="-742950">
              <a:buAutoNum type="arabicParenBoth"/>
            </a:pPr>
            <a:r>
              <a:rPr lang="en-GB" dirty="0"/>
              <a:t>Prone restraint positions</a:t>
            </a:r>
          </a:p>
          <a:p>
            <a:pPr marL="742950" indent="-742950">
              <a:buAutoNum type="arabicParenBoth"/>
            </a:pPr>
            <a:r>
              <a:rPr lang="en-GB" dirty="0"/>
              <a:t>Pain-compliance techniques</a:t>
            </a:r>
          </a:p>
          <a:p>
            <a:pPr marL="742950" indent="-742950">
              <a:buAutoNum type="arabicParenBoth"/>
            </a:pPr>
            <a:r>
              <a:rPr lang="en-GB" dirty="0"/>
              <a:t>Mechanical restraints</a:t>
            </a:r>
          </a:p>
        </p:txBody>
      </p:sp>
    </p:spTree>
    <p:extLst>
      <p:ext uri="{BB962C8B-B14F-4D97-AF65-F5344CB8AC3E}">
        <p14:creationId xmlns:p14="http://schemas.microsoft.com/office/powerpoint/2010/main" val="392384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260648"/>
            <a:ext cx="8928992" cy="6480720"/>
          </a:xfrm>
        </p:spPr>
        <p:txBody>
          <a:bodyPr>
            <a:normAutofit/>
          </a:bodyPr>
          <a:lstStyle/>
          <a:p>
            <a:pPr marL="742950" indent="-742950">
              <a:buAutoNum type="arabicParenBoth"/>
            </a:pPr>
            <a:r>
              <a:rPr lang="en-GB" sz="3700" b="1" dirty="0">
                <a:solidFill>
                  <a:srgbClr val="FF0000"/>
                </a:solidFill>
              </a:rPr>
              <a:t>No-restraint policies (NRP)</a:t>
            </a:r>
          </a:p>
          <a:p>
            <a:r>
              <a:rPr lang="en-GB" sz="2800" dirty="0"/>
              <a:t>Why do they exist?</a:t>
            </a:r>
          </a:p>
          <a:p>
            <a:r>
              <a:rPr lang="en-GB" sz="2800" dirty="0"/>
              <a:t>“Behaviour is a matter for the police”.</a:t>
            </a:r>
          </a:p>
          <a:p>
            <a:r>
              <a:rPr lang="en-GB" sz="2800" dirty="0"/>
              <a:t>Unsafe and potentially dangerous.</a:t>
            </a:r>
          </a:p>
          <a:p>
            <a:r>
              <a:rPr lang="en-GB" sz="2800" dirty="0"/>
              <a:t>Unenforceable/unlawful.</a:t>
            </a:r>
          </a:p>
          <a:p>
            <a:r>
              <a:rPr lang="en-GB" sz="2800" dirty="0"/>
              <a:t>Places organisation at risk (civil claims, HSE investigations/ prosecutions, </a:t>
            </a:r>
            <a:r>
              <a:rPr lang="en-GB" sz="2800" dirty="0" err="1"/>
              <a:t>etc</a:t>
            </a:r>
            <a:r>
              <a:rPr lang="en-GB" sz="2800" dirty="0"/>
              <a:t>). </a:t>
            </a:r>
          </a:p>
          <a:p>
            <a:endParaRPr lang="en-US" sz="2800" dirty="0"/>
          </a:p>
          <a:p>
            <a:r>
              <a:rPr lang="en-US" sz="2800" u="sng" dirty="0"/>
              <a:t>NRP and Lone Workers</a:t>
            </a:r>
            <a:r>
              <a:rPr lang="en-US" sz="2800" dirty="0"/>
              <a:t>:</a:t>
            </a:r>
          </a:p>
          <a:p>
            <a:pPr marL="360363" indent="0">
              <a:buNone/>
            </a:pPr>
            <a:r>
              <a:rPr lang="en-US" sz="2800" dirty="0"/>
              <a:t>HSE: </a:t>
            </a:r>
            <a:r>
              <a:rPr lang="en-US" sz="2800" i="1" dirty="0"/>
              <a:t>“those who work by themselves without close or direct supervision”</a:t>
            </a:r>
            <a:r>
              <a:rPr lang="en-US" sz="2800" dirty="0"/>
              <a:t>. </a:t>
            </a:r>
            <a:endParaRPr lang="en-GB" sz="2800" dirty="0"/>
          </a:p>
          <a:p>
            <a:endParaRPr lang="en-GB" sz="3700" b="1" dirty="0"/>
          </a:p>
          <a:p>
            <a:pPr marL="0" indent="0">
              <a:buNone/>
            </a:pPr>
            <a:endParaRPr lang="en-GB" sz="3700" b="1" dirty="0"/>
          </a:p>
          <a:p>
            <a:pPr marL="0" indent="0">
              <a:buNone/>
            </a:pPr>
            <a:endParaRPr lang="en-GB" sz="3700" b="1" dirty="0"/>
          </a:p>
        </p:txBody>
      </p:sp>
    </p:spTree>
    <p:extLst>
      <p:ext uri="{BB962C8B-B14F-4D97-AF65-F5344CB8AC3E}">
        <p14:creationId xmlns:p14="http://schemas.microsoft.com/office/powerpoint/2010/main" val="129360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264696"/>
          </a:xfrm>
        </p:spPr>
        <p:txBody>
          <a:bodyPr>
            <a:normAutofit fontScale="92500"/>
          </a:bodyPr>
          <a:lstStyle/>
          <a:p>
            <a:pPr marL="0" indent="0">
              <a:buNone/>
            </a:pPr>
            <a:r>
              <a:rPr lang="en-GB" b="1" dirty="0">
                <a:solidFill>
                  <a:srgbClr val="C00000"/>
                </a:solidFill>
              </a:rPr>
              <a:t>Mental health trust prosecuted after nurses stabbed</a:t>
            </a:r>
          </a:p>
          <a:p>
            <a:pPr marL="0" indent="0">
              <a:buNone/>
            </a:pPr>
            <a:r>
              <a:rPr lang="en-GB" sz="3000" dirty="0"/>
              <a:t>HSE brought case against </a:t>
            </a:r>
            <a:r>
              <a:rPr lang="en-GB" sz="3000" dirty="0" err="1"/>
              <a:t>Oxleas</a:t>
            </a:r>
            <a:r>
              <a:rPr lang="en-GB" sz="3000" dirty="0"/>
              <a:t> NHS Foundation Trust after an inpatient stabbed two members of staff at the </a:t>
            </a:r>
            <a:r>
              <a:rPr lang="en-GB" sz="3000" dirty="0" err="1"/>
              <a:t>Bracton</a:t>
            </a:r>
            <a:r>
              <a:rPr lang="en-GB" sz="3000" dirty="0"/>
              <a:t> Centre in Dartford in July 2016.</a:t>
            </a:r>
          </a:p>
          <a:p>
            <a:pPr marL="0" indent="0">
              <a:buNone/>
            </a:pPr>
            <a:r>
              <a:rPr lang="en-GB" sz="3000" dirty="0"/>
              <a:t>Improvement Notice issued alleging the Trust </a:t>
            </a:r>
            <a:r>
              <a:rPr lang="en-GB" sz="3000" i="1" dirty="0">
                <a:solidFill>
                  <a:srgbClr val="FF0000"/>
                </a:solidFill>
              </a:rPr>
              <a:t>“failed to make a suitable and sufficient assessment of the risks to the safety of employees and third parties for the purposes of identifying the preventative and protective measures required to control violence and aggression demonstrated by the service users of the Burgess Ward.”</a:t>
            </a:r>
          </a:p>
          <a:p>
            <a:pPr marL="0" indent="0">
              <a:buNone/>
            </a:pPr>
            <a:r>
              <a:rPr lang="en-GB" sz="3000" dirty="0"/>
              <a:t>Failed to conform to </a:t>
            </a:r>
            <a:r>
              <a:rPr lang="en-GB" sz="3000" dirty="0" err="1"/>
              <a:t>ss</a:t>
            </a:r>
            <a:r>
              <a:rPr lang="en-GB" sz="3000" dirty="0"/>
              <a:t> 2(1) and 3(1) HSWA 1974 (duty to ensure H&amp;S) and </a:t>
            </a:r>
            <a:r>
              <a:rPr lang="en-GB" sz="3000" dirty="0" err="1"/>
              <a:t>Reg</a:t>
            </a:r>
            <a:r>
              <a:rPr lang="en-GB" sz="3000" dirty="0"/>
              <a:t> 3.1 of the Management of Health &amp; Safety at Work Regulations 1999 (risk assessments).</a:t>
            </a:r>
          </a:p>
        </p:txBody>
      </p:sp>
    </p:spTree>
    <p:extLst>
      <p:ext uri="{BB962C8B-B14F-4D97-AF65-F5344CB8AC3E}">
        <p14:creationId xmlns:p14="http://schemas.microsoft.com/office/powerpoint/2010/main" val="200111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9739" y="1107282"/>
            <a:ext cx="184731" cy="369332"/>
          </a:xfrm>
          <a:prstGeom prst="rect">
            <a:avLst/>
          </a:prstGeom>
          <a:noFill/>
        </p:spPr>
        <p:txBody>
          <a:bodyPr wrap="none">
            <a:spAutoFit/>
          </a:bodyPr>
          <a:lstStyle/>
          <a:p>
            <a:pPr defTabSz="685800" fontAlgn="auto">
              <a:spcBef>
                <a:spcPts val="0"/>
              </a:spcBef>
              <a:spcAft>
                <a:spcPts val="0"/>
              </a:spcAft>
              <a:defRPr/>
            </a:pPr>
            <a:endParaRPr lang="en-GB" b="1" dirty="0">
              <a:solidFill>
                <a:prstClr val="black"/>
              </a:solidFill>
              <a:latin typeface="Calibri Light" panose="020F0302020204030204"/>
              <a:cs typeface="+mn-cs"/>
            </a:endParaRPr>
          </a:p>
        </p:txBody>
      </p:sp>
      <p:sp>
        <p:nvSpPr>
          <p:cNvPr id="3" name="Content Placeholder 2"/>
          <p:cNvSpPr>
            <a:spLocks noGrp="1"/>
          </p:cNvSpPr>
          <p:nvPr>
            <p:ph idx="1"/>
          </p:nvPr>
        </p:nvSpPr>
        <p:spPr>
          <a:xfrm>
            <a:off x="1331640" y="1052737"/>
            <a:ext cx="6480720" cy="4805995"/>
          </a:xfrm>
        </p:spPr>
        <p:txBody>
          <a:bodyPr>
            <a:noAutofit/>
          </a:bodyPr>
          <a:lstStyle/>
          <a:p>
            <a:pPr marL="0" indent="0">
              <a:buNone/>
            </a:pPr>
            <a:endParaRPr lang="en-GB" sz="1800" dirty="0"/>
          </a:p>
          <a:p>
            <a:pPr marL="0" indent="0"/>
            <a:endParaRPr lang="en-GB" sz="1800" dirty="0"/>
          </a:p>
          <a:p>
            <a:pPr marL="0" indent="0">
              <a:buNone/>
            </a:pPr>
            <a:endParaRPr lang="en-GB" sz="1800" dirty="0"/>
          </a:p>
        </p:txBody>
      </p:sp>
      <p:sp>
        <p:nvSpPr>
          <p:cNvPr id="2" name="TextBox 1"/>
          <p:cNvSpPr txBox="1"/>
          <p:nvPr/>
        </p:nvSpPr>
        <p:spPr>
          <a:xfrm>
            <a:off x="251520" y="188640"/>
            <a:ext cx="8640960" cy="4839786"/>
          </a:xfrm>
          <a:prstGeom prst="rect">
            <a:avLst/>
          </a:prstGeom>
          <a:noFill/>
        </p:spPr>
        <p:txBody>
          <a:bodyPr wrap="square" rtlCol="0">
            <a:spAutoFit/>
          </a:bodyPr>
          <a:lstStyle/>
          <a:p>
            <a:pPr defTabSz="685800" fontAlgn="auto">
              <a:spcBef>
                <a:spcPts val="0"/>
              </a:spcBef>
              <a:spcAft>
                <a:spcPts val="0"/>
              </a:spcAft>
            </a:pPr>
            <a:r>
              <a:rPr lang="en-GB" sz="3300" b="1" dirty="0">
                <a:solidFill>
                  <a:srgbClr val="FF0000"/>
                </a:solidFill>
                <a:latin typeface="Calibri" panose="020F0502020204030204"/>
                <a:cs typeface="+mn-cs"/>
              </a:rPr>
              <a:t>(2) Prone restraint positions</a:t>
            </a:r>
          </a:p>
          <a:p>
            <a:pPr defTabSz="685800" fontAlgn="auto">
              <a:spcBef>
                <a:spcPts val="0"/>
              </a:spcBef>
              <a:spcAft>
                <a:spcPts val="0"/>
              </a:spcAft>
            </a:pPr>
            <a:endParaRPr lang="en-GB" sz="3300" dirty="0">
              <a:latin typeface="Calibri" panose="020F0502020204030204"/>
              <a:cs typeface="+mn-cs"/>
            </a:endParaRPr>
          </a:p>
          <a:p>
            <a:pPr defTabSz="685800" fontAlgn="auto">
              <a:spcBef>
                <a:spcPts val="0"/>
              </a:spcBef>
              <a:spcAft>
                <a:spcPts val="0"/>
              </a:spcAft>
            </a:pPr>
            <a:r>
              <a:rPr lang="en-GB" sz="2800" dirty="0">
                <a:latin typeface="Calibri" panose="020F0502020204030204"/>
                <a:cs typeface="+mn-cs"/>
              </a:rPr>
              <a:t>what is (should) the debate about? </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Safety (patient/staff)</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Control/secure</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Confusion </a:t>
            </a:r>
          </a:p>
          <a:p>
            <a:pPr marL="807244" indent="-807244" defTabSz="685800" fontAlgn="auto">
              <a:spcBef>
                <a:spcPts val="0"/>
              </a:spcBef>
              <a:spcAft>
                <a:spcPts val="0"/>
              </a:spcAft>
            </a:pPr>
            <a:r>
              <a:rPr lang="en-GB" sz="1950" i="1" dirty="0">
                <a:solidFill>
                  <a:prstClr val="black"/>
                </a:solidFill>
                <a:latin typeface="Calibri" panose="020F0502020204030204"/>
                <a:cs typeface="+mn-cs"/>
              </a:rPr>
              <a:t>	“… more people die when restrained in prone than in any other position; therefore, prone restraint must cause more deaths than other positions …”. </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Evidence?</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Attempts to ban its use. Is it banned?</a:t>
            </a:r>
          </a:p>
          <a:p>
            <a:pPr marL="604838" indent="-604838" defTabSz="685800" fontAlgn="auto">
              <a:spcBef>
                <a:spcPts val="0"/>
              </a:spcBef>
              <a:spcAft>
                <a:spcPts val="0"/>
              </a:spcAft>
              <a:buFont typeface="Wingdings" panose="05000000000000000000" pitchFamily="2" charset="2"/>
              <a:buChar char="v"/>
            </a:pPr>
            <a:r>
              <a:rPr lang="en-GB" sz="2700" dirty="0">
                <a:solidFill>
                  <a:prstClr val="black"/>
                </a:solidFill>
                <a:latin typeface="Calibri" panose="020F0502020204030204"/>
                <a:cs typeface="+mn-cs"/>
              </a:rPr>
              <a:t>Alternatives/consequences?</a:t>
            </a:r>
          </a:p>
          <a:p>
            <a:pPr defTabSz="685800" fontAlgn="auto">
              <a:spcBef>
                <a:spcPts val="0"/>
              </a:spcBef>
              <a:spcAft>
                <a:spcPts val="0"/>
              </a:spcAft>
            </a:pPr>
            <a:endParaRPr lang="en-GB" sz="1350" dirty="0">
              <a:solidFill>
                <a:prstClr val="black"/>
              </a:solidFill>
              <a:latin typeface="Calibri" panose="020F0502020204030204"/>
              <a:cs typeface="+mn-cs"/>
            </a:endParaRPr>
          </a:p>
        </p:txBody>
      </p:sp>
    </p:spTree>
    <p:extLst>
      <p:ext uri="{BB962C8B-B14F-4D97-AF65-F5344CB8AC3E}">
        <p14:creationId xmlns:p14="http://schemas.microsoft.com/office/powerpoint/2010/main" val="30114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333375"/>
            <a:ext cx="8928992" cy="6336704"/>
          </a:xfrm>
        </p:spPr>
        <p:txBody>
          <a:bodyPr>
            <a:normAutofit fontScale="92500" lnSpcReduction="20000"/>
          </a:bodyPr>
          <a:lstStyle/>
          <a:p>
            <a:pPr marL="0" indent="0">
              <a:buNone/>
            </a:pPr>
            <a:r>
              <a:rPr lang="en-GB" sz="2900" dirty="0">
                <a:solidFill>
                  <a:srgbClr val="000000"/>
                </a:solidFill>
                <a:cs typeface="Arial" charset="0"/>
              </a:rPr>
              <a:t>Many key dates, but consider:</a:t>
            </a:r>
          </a:p>
          <a:p>
            <a:r>
              <a:rPr lang="en-GB" sz="2900" b="1" dirty="0">
                <a:solidFill>
                  <a:srgbClr val="000000"/>
                </a:solidFill>
                <a:cs typeface="Arial" charset="0"/>
              </a:rPr>
              <a:t>2004</a:t>
            </a:r>
            <a:r>
              <a:rPr lang="en-GB" sz="2900" dirty="0">
                <a:solidFill>
                  <a:srgbClr val="000000"/>
                </a:solidFill>
                <a:cs typeface="Arial" charset="0"/>
              </a:rPr>
              <a:t>: Dr Cary, Consultant HO Forensic Pathologist, evidence to Bennett inquiry: </a:t>
            </a:r>
            <a:r>
              <a:rPr lang="en-GB" sz="2900" i="1" dirty="0">
                <a:solidFill>
                  <a:srgbClr val="000000"/>
                </a:solidFill>
                <a:cs typeface="Arial" charset="0"/>
              </a:rPr>
              <a:t>“Prone restraint is an area that we know from cases around the world is a position in which people appear to die suddenly when restrained for long periods.” </a:t>
            </a:r>
            <a:r>
              <a:rPr lang="en-GB" sz="2900" dirty="0">
                <a:solidFill>
                  <a:srgbClr val="000000"/>
                </a:solidFill>
                <a:cs typeface="Arial" charset="0"/>
              </a:rPr>
              <a:t>Sir John </a:t>
            </a:r>
            <a:r>
              <a:rPr lang="en-GB" sz="2900" dirty="0" err="1">
                <a:solidFill>
                  <a:srgbClr val="000000"/>
                </a:solidFill>
                <a:cs typeface="Arial" charset="0"/>
              </a:rPr>
              <a:t>Blofeld</a:t>
            </a:r>
            <a:r>
              <a:rPr lang="en-GB" sz="2900" dirty="0">
                <a:solidFill>
                  <a:srgbClr val="000000"/>
                </a:solidFill>
                <a:cs typeface="Arial" charset="0"/>
              </a:rPr>
              <a:t> recommended use of prone should be limited.</a:t>
            </a:r>
          </a:p>
          <a:p>
            <a:r>
              <a:rPr lang="en-GB" sz="2900" b="1" dirty="0">
                <a:solidFill>
                  <a:srgbClr val="000000"/>
                </a:solidFill>
                <a:cs typeface="Arial" charset="0"/>
              </a:rPr>
              <a:t>2005-7</a:t>
            </a:r>
            <a:r>
              <a:rPr lang="en-GB" sz="2900" dirty="0">
                <a:solidFill>
                  <a:srgbClr val="000000"/>
                </a:solidFill>
                <a:cs typeface="Arial" charset="0"/>
              </a:rPr>
              <a:t>: NICE did not accept this recommendation. </a:t>
            </a:r>
            <a:r>
              <a:rPr lang="en-GB" sz="2900" i="1" dirty="0">
                <a:solidFill>
                  <a:srgbClr val="000000"/>
                </a:solidFill>
                <a:cs typeface="Arial" charset="0"/>
              </a:rPr>
              <a:t>“No clear evidence that prone presented significantly greater risk than other positions”</a:t>
            </a:r>
            <a:r>
              <a:rPr lang="en-GB" sz="2900" dirty="0">
                <a:solidFill>
                  <a:srgbClr val="000000"/>
                </a:solidFill>
                <a:cs typeface="Arial" charset="0"/>
              </a:rPr>
              <a:t>.</a:t>
            </a:r>
          </a:p>
          <a:p>
            <a:r>
              <a:rPr lang="en-GB" sz="2900" b="1" dirty="0">
                <a:solidFill>
                  <a:srgbClr val="000000"/>
                </a:solidFill>
                <a:cs typeface="Arial" charset="0"/>
              </a:rPr>
              <a:t>2011</a:t>
            </a:r>
            <a:r>
              <a:rPr lang="en-GB" sz="2900" dirty="0">
                <a:solidFill>
                  <a:srgbClr val="000000"/>
                </a:solidFill>
                <a:cs typeface="Arial" charset="0"/>
              </a:rPr>
              <a:t>: Winterbourne View.</a:t>
            </a:r>
          </a:p>
          <a:p>
            <a:r>
              <a:rPr lang="en-GB" sz="2900" b="1" dirty="0"/>
              <a:t>2013</a:t>
            </a:r>
            <a:r>
              <a:rPr lang="en-GB" sz="2900" dirty="0"/>
              <a:t>: MIND pressures government to stop all </a:t>
            </a:r>
            <a:r>
              <a:rPr lang="en-GB" sz="2900" i="1" dirty="0"/>
              <a:t>“face-down”</a:t>
            </a:r>
            <a:r>
              <a:rPr lang="en-GB" sz="2900" dirty="0"/>
              <a:t> restraint of people with mental-health problems in healthcare settings. Data secured by MIND (FOI) reveals that at least 3,439 patients in England were restrained in a “face-down” position in 2011-12 despite the increased risk of death from this kind of restraint.</a:t>
            </a:r>
          </a:p>
          <a:p>
            <a:r>
              <a:rPr lang="en-GB" sz="2900" b="1" dirty="0"/>
              <a:t>2014</a:t>
            </a:r>
            <a:r>
              <a:rPr lang="en-GB" sz="2900" dirty="0"/>
              <a:t>: DH ‘Positive &amp; Proactive Care, para 70.</a:t>
            </a:r>
          </a:p>
        </p:txBody>
      </p:sp>
    </p:spTree>
    <p:extLst>
      <p:ext uri="{BB962C8B-B14F-4D97-AF65-F5344CB8AC3E}">
        <p14:creationId xmlns:p14="http://schemas.microsoft.com/office/powerpoint/2010/main" val="214348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251520" y="188640"/>
            <a:ext cx="8640960" cy="6552728"/>
          </a:xfrm>
        </p:spPr>
        <p:txBody>
          <a:bodyPr>
            <a:noAutofit/>
          </a:bodyPr>
          <a:lstStyle/>
          <a:p>
            <a:pPr marL="0" indent="0">
              <a:buNone/>
            </a:pPr>
            <a:r>
              <a:rPr lang="en-GB" sz="3600" b="1" dirty="0">
                <a:solidFill>
                  <a:srgbClr val="FF0000"/>
                </a:solidFill>
              </a:rPr>
              <a:t>Overview</a:t>
            </a:r>
          </a:p>
          <a:p>
            <a:pPr marL="452438" indent="-452438">
              <a:buFont typeface="Wingdings" panose="05000000000000000000" pitchFamily="2" charset="2"/>
              <a:buChar char="Ø"/>
            </a:pPr>
            <a:endParaRPr lang="en-GB" sz="2400" dirty="0"/>
          </a:p>
          <a:p>
            <a:pPr>
              <a:buFont typeface="Wingdings" panose="05000000000000000000" pitchFamily="2" charset="2"/>
              <a:buChar char="v"/>
            </a:pPr>
            <a:r>
              <a:rPr lang="en-GB" sz="2400" dirty="0"/>
              <a:t>lack of clarity and consistency re violence/aggression and challenging behaviours/clinical procedures  </a:t>
            </a:r>
          </a:p>
          <a:p>
            <a:pPr>
              <a:buFont typeface="Wingdings" panose="05000000000000000000" pitchFamily="2" charset="2"/>
              <a:buChar char="v"/>
            </a:pPr>
            <a:r>
              <a:rPr lang="en-GB" sz="2400" dirty="0"/>
              <a:t>confusion about which staff should be trained and in what skills</a:t>
            </a:r>
          </a:p>
          <a:p>
            <a:pPr>
              <a:buFont typeface="Wingdings" panose="05000000000000000000" pitchFamily="2" charset="2"/>
              <a:buChar char="v"/>
            </a:pPr>
            <a:r>
              <a:rPr lang="en-GB" sz="2400" dirty="0"/>
              <a:t>overuse of coercive and restrictive interventions remains a significant issue</a:t>
            </a:r>
          </a:p>
          <a:p>
            <a:pPr>
              <a:buFont typeface="Wingdings" panose="05000000000000000000" pitchFamily="2" charset="2"/>
              <a:buChar char="v"/>
            </a:pPr>
            <a:r>
              <a:rPr lang="en-GB" sz="2400" dirty="0"/>
              <a:t>with restraint, injuries (physical/psychological) / fatalities are specific concerns </a:t>
            </a:r>
          </a:p>
          <a:p>
            <a:pPr>
              <a:buFont typeface="Wingdings" panose="05000000000000000000" pitchFamily="2" charset="2"/>
              <a:buChar char="v"/>
            </a:pPr>
            <a:r>
              <a:rPr lang="en-GB" sz="2400" dirty="0"/>
              <a:t>main focus continues to be on reducing all kinds of coercive and restrictive interventions to a minimum whilst maintaining safety</a:t>
            </a:r>
          </a:p>
          <a:p>
            <a:pPr>
              <a:buFont typeface="Wingdings" panose="05000000000000000000" pitchFamily="2" charset="2"/>
              <a:buChar char="v"/>
            </a:pPr>
            <a:r>
              <a:rPr lang="en-GB" sz="2400" dirty="0"/>
              <a:t>need for cross-sector oversight / standardised approach</a:t>
            </a:r>
          </a:p>
          <a:p>
            <a:pPr>
              <a:buFont typeface="Wingdings" panose="05000000000000000000" pitchFamily="2" charset="2"/>
              <a:buChar char="v"/>
            </a:pPr>
            <a:r>
              <a:rPr lang="en-GB" sz="2400" dirty="0"/>
              <a:t>lots to learn from coronial Reg. 28 reporting</a:t>
            </a:r>
          </a:p>
          <a:p>
            <a:pPr>
              <a:buFont typeface="Wingdings" panose="05000000000000000000" pitchFamily="2" charset="2"/>
              <a:buChar char="v"/>
            </a:pPr>
            <a:r>
              <a:rPr lang="en-GB" sz="2400" dirty="0"/>
              <a:t>several controversies remain unanswered</a:t>
            </a:r>
          </a:p>
        </p:txBody>
      </p:sp>
    </p:spTree>
    <p:extLst>
      <p:ext uri="{BB962C8B-B14F-4D97-AF65-F5344CB8AC3E}">
        <p14:creationId xmlns:p14="http://schemas.microsoft.com/office/powerpoint/2010/main" val="37879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140" t="9333" r="2631" b="14667"/>
          <a:stretch/>
        </p:blipFill>
        <p:spPr>
          <a:xfrm>
            <a:off x="401898" y="1268760"/>
            <a:ext cx="8418573" cy="5040560"/>
          </a:xfrm>
          <a:prstGeom prst="rect">
            <a:avLst/>
          </a:prstGeom>
        </p:spPr>
      </p:pic>
      <p:sp>
        <p:nvSpPr>
          <p:cNvPr id="3" name="TextBox 2"/>
          <p:cNvSpPr txBox="1"/>
          <p:nvPr/>
        </p:nvSpPr>
        <p:spPr>
          <a:xfrm>
            <a:off x="395536" y="332656"/>
            <a:ext cx="7632848" cy="461665"/>
          </a:xfrm>
          <a:prstGeom prst="rect">
            <a:avLst/>
          </a:prstGeom>
          <a:noFill/>
        </p:spPr>
        <p:txBody>
          <a:bodyPr wrap="square" rtlCol="0">
            <a:spAutoFit/>
          </a:bodyPr>
          <a:lstStyle/>
          <a:p>
            <a:r>
              <a:rPr lang="en-GB" sz="2400" b="1" dirty="0">
                <a:solidFill>
                  <a:schemeClr val="accent2"/>
                </a:solidFill>
              </a:rPr>
              <a:t>Winterbourne View – Serious Case Review (p135)</a:t>
            </a:r>
          </a:p>
        </p:txBody>
      </p:sp>
      <p:pic>
        <p:nvPicPr>
          <p:cNvPr id="4" name="Picture 3"/>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9700" t="34863" r="13713" b="38546"/>
          <a:stretch/>
        </p:blipFill>
        <p:spPr bwMode="auto">
          <a:xfrm>
            <a:off x="611560" y="2564904"/>
            <a:ext cx="8064896" cy="2232248"/>
          </a:xfrm>
          <a:prstGeom prst="rect">
            <a:avLst/>
          </a:prstGeom>
          <a:solidFill>
            <a:srgbClr val="FFC000"/>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718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532" t="12162" r="52799" b="64756"/>
          <a:stretch/>
        </p:blipFill>
        <p:spPr bwMode="auto">
          <a:xfrm>
            <a:off x="611560" y="708778"/>
            <a:ext cx="3662845" cy="2832230"/>
          </a:xfrm>
          <a:prstGeom prst="rect">
            <a:avLst/>
          </a:prstGeom>
          <a:noFill/>
          <a:ln>
            <a:noFill/>
          </a:ln>
          <a:extLst>
            <a:ext uri="{53640926-AAD7-44D8-BBD7-CCE9431645EC}">
              <a14:shadowObscured xmlns:a14="http://schemas.microsoft.com/office/drawing/2010/main"/>
            </a:ext>
          </a:extLst>
        </p:spPr>
      </p:pic>
      <p:pic>
        <p:nvPicPr>
          <p:cNvPr id="3" name="Picture 2"/>
          <p:cNvPicPr/>
          <p:nvPr/>
        </p:nvPicPr>
        <p:blipFill rotWithShape="1">
          <a:blip r:embed="rId2">
            <a:extLst>
              <a:ext uri="{28A0092B-C50C-407E-A947-70E740481C1C}">
                <a14:useLocalDpi xmlns:a14="http://schemas.microsoft.com/office/drawing/2010/main" val="0"/>
              </a:ext>
            </a:extLst>
          </a:blip>
          <a:srcRect l="8865" t="70805" r="52900" b="6199"/>
          <a:stretch/>
        </p:blipFill>
        <p:spPr bwMode="auto">
          <a:xfrm>
            <a:off x="5004048" y="647874"/>
            <a:ext cx="3744416" cy="2805043"/>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rotWithShape="1">
          <a:blip r:embed="rId2">
            <a:extLst>
              <a:ext uri="{28A0092B-C50C-407E-A947-70E740481C1C}">
                <a14:useLocalDpi xmlns:a14="http://schemas.microsoft.com/office/drawing/2010/main" val="0"/>
              </a:ext>
            </a:extLst>
          </a:blip>
          <a:srcRect l="48643" t="12079" r="13461" b="62763"/>
          <a:stretch/>
        </p:blipFill>
        <p:spPr bwMode="auto">
          <a:xfrm>
            <a:off x="683567" y="3597742"/>
            <a:ext cx="3590838" cy="307428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2">
            <a:extLst>
              <a:ext uri="{28A0092B-C50C-407E-A947-70E740481C1C}">
                <a14:useLocalDpi xmlns:a14="http://schemas.microsoft.com/office/drawing/2010/main" val="0"/>
              </a:ext>
            </a:extLst>
          </a:blip>
          <a:srcRect l="48651" t="71139" r="13223" b="5942"/>
          <a:stretch/>
        </p:blipFill>
        <p:spPr bwMode="auto">
          <a:xfrm>
            <a:off x="5076056" y="3669751"/>
            <a:ext cx="3744416" cy="3002276"/>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7504" y="118371"/>
            <a:ext cx="8856984" cy="461665"/>
          </a:xfrm>
          <a:prstGeom prst="rect">
            <a:avLst/>
          </a:prstGeom>
        </p:spPr>
        <p:txBody>
          <a:bodyPr wrap="square">
            <a:spAutoFit/>
          </a:bodyPr>
          <a:lstStyle/>
          <a:p>
            <a:r>
              <a:rPr lang="en-GB" sz="2400" b="1" dirty="0">
                <a:solidFill>
                  <a:srgbClr val="FF0000"/>
                </a:solidFill>
              </a:rPr>
              <a:t>Lung function: prone v supine as a comparison to standing</a:t>
            </a:r>
          </a:p>
        </p:txBody>
      </p:sp>
    </p:spTree>
    <p:extLst>
      <p:ext uri="{BB962C8B-B14F-4D97-AF65-F5344CB8AC3E}">
        <p14:creationId xmlns:p14="http://schemas.microsoft.com/office/powerpoint/2010/main" val="132215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39552" y="620688"/>
            <a:ext cx="6579017"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79763270"/>
              </p:ext>
            </p:extLst>
          </p:nvPr>
        </p:nvGraphicFramePr>
        <p:xfrm>
          <a:off x="287994" y="628899"/>
          <a:ext cx="8676494" cy="5536407"/>
        </p:xfrm>
        <a:graphic>
          <a:graphicData uri="http://schemas.openxmlformats.org/drawingml/2006/table">
            <a:tbl>
              <a:tblPr firstRow="1" bandRow="1">
                <a:tableStyleId>{5C22544A-7EE6-4342-B048-85BDC9FD1C3A}</a:tableStyleId>
              </a:tblPr>
              <a:tblGrid>
                <a:gridCol w="3995974">
                  <a:extLst>
                    <a:ext uri="{9D8B030D-6E8A-4147-A177-3AD203B41FA5}">
                      <a16:colId xmlns:a16="http://schemas.microsoft.com/office/drawing/2014/main" val="2761248774"/>
                    </a:ext>
                  </a:extLst>
                </a:gridCol>
                <a:gridCol w="2232248">
                  <a:extLst>
                    <a:ext uri="{9D8B030D-6E8A-4147-A177-3AD203B41FA5}">
                      <a16:colId xmlns:a16="http://schemas.microsoft.com/office/drawing/2014/main" val="3961054394"/>
                    </a:ext>
                  </a:extLst>
                </a:gridCol>
                <a:gridCol w="2448272">
                  <a:extLst>
                    <a:ext uri="{9D8B030D-6E8A-4147-A177-3AD203B41FA5}">
                      <a16:colId xmlns:a16="http://schemas.microsoft.com/office/drawing/2014/main" val="2353280983"/>
                    </a:ext>
                  </a:extLst>
                </a:gridCol>
              </a:tblGrid>
              <a:tr h="1153586">
                <a:tc>
                  <a:txBody>
                    <a:bodyPr/>
                    <a:lstStyle/>
                    <a:p>
                      <a:endParaRPr lang="en-GB" dirty="0"/>
                    </a:p>
                  </a:txBody>
                  <a:tcPr/>
                </a:tc>
                <a:tc>
                  <a:txBody>
                    <a:bodyPr/>
                    <a:lstStyle/>
                    <a:p>
                      <a:r>
                        <a:rPr lang="en-GB" dirty="0"/>
                        <a:t>Forced Vital Capacity (FVC)</a:t>
                      </a:r>
                    </a:p>
                    <a:p>
                      <a:r>
                        <a:rPr lang="en-GB" dirty="0"/>
                        <a:t>(mean lung function)</a:t>
                      </a:r>
                    </a:p>
                  </a:txBody>
                  <a:tcPr/>
                </a:tc>
                <a:tc>
                  <a:txBody>
                    <a:bodyPr/>
                    <a:lstStyle/>
                    <a:p>
                      <a:r>
                        <a:rPr lang="en-GB" dirty="0"/>
                        <a:t>Forced Expiratory Volume in 1</a:t>
                      </a:r>
                      <a:r>
                        <a:rPr lang="en-GB" baseline="30000" dirty="0"/>
                        <a:t>st</a:t>
                      </a:r>
                      <a:r>
                        <a:rPr lang="en-GB" dirty="0"/>
                        <a:t> second (FEV</a:t>
                      </a:r>
                      <a:r>
                        <a:rPr lang="en-GB" sz="1200" dirty="0"/>
                        <a:t>1</a:t>
                      </a:r>
                      <a:r>
                        <a:rPr lang="en-GB" dirty="0"/>
                        <a:t>)</a:t>
                      </a:r>
                    </a:p>
                  </a:txBody>
                  <a:tcPr/>
                </a:tc>
                <a:extLst>
                  <a:ext uri="{0D108BD9-81ED-4DB2-BD59-A6C34878D82A}">
                    <a16:rowId xmlns:a16="http://schemas.microsoft.com/office/drawing/2014/main" val="3189169591"/>
                  </a:ext>
                </a:extLst>
              </a:tr>
              <a:tr h="621162">
                <a:tc>
                  <a:txBody>
                    <a:bodyPr/>
                    <a:lstStyle/>
                    <a:p>
                      <a:r>
                        <a:rPr lang="en-GB" b="1" dirty="0">
                          <a:solidFill>
                            <a:srgbClr val="FF0000"/>
                          </a:solidFill>
                        </a:rPr>
                        <a:t>1.</a:t>
                      </a:r>
                      <a:r>
                        <a:rPr lang="en-GB" b="1" dirty="0"/>
                        <a:t> Standing control position</a:t>
                      </a:r>
                    </a:p>
                  </a:txBody>
                  <a:tcPr/>
                </a:tc>
                <a:tc>
                  <a:txBody>
                    <a:bodyPr/>
                    <a:lstStyle/>
                    <a:p>
                      <a:r>
                        <a:rPr lang="en-GB" b="0" dirty="0"/>
                        <a:t>100%</a:t>
                      </a:r>
                    </a:p>
                  </a:txBody>
                  <a:tcPr/>
                </a:tc>
                <a:tc>
                  <a:txBody>
                    <a:bodyPr/>
                    <a:lstStyle/>
                    <a:p>
                      <a:r>
                        <a:rPr lang="en-GB" b="0" dirty="0"/>
                        <a:t>100%</a:t>
                      </a:r>
                    </a:p>
                  </a:txBody>
                  <a:tcPr/>
                </a:tc>
                <a:extLst>
                  <a:ext uri="{0D108BD9-81ED-4DB2-BD59-A6C34878D82A}">
                    <a16:rowId xmlns:a16="http://schemas.microsoft.com/office/drawing/2014/main" val="2267010449"/>
                  </a:ext>
                </a:extLst>
              </a:tr>
              <a:tr h="887374">
                <a:tc>
                  <a:txBody>
                    <a:bodyPr/>
                    <a:lstStyle/>
                    <a:p>
                      <a:r>
                        <a:rPr lang="en-GB" b="1" dirty="0">
                          <a:solidFill>
                            <a:srgbClr val="FF0000"/>
                          </a:solidFill>
                        </a:rPr>
                        <a:t>2.</a:t>
                      </a:r>
                      <a:r>
                        <a:rPr lang="en-GB" b="1" dirty="0"/>
                        <a:t> Supine</a:t>
                      </a:r>
                    </a:p>
                    <a:p>
                      <a:r>
                        <a:rPr lang="en-GB" b="1" dirty="0"/>
                        <a:t>(held by arms in ‘chicken wing’)</a:t>
                      </a:r>
                    </a:p>
                  </a:txBody>
                  <a:tcPr/>
                </a:tc>
                <a:tc>
                  <a:txBody>
                    <a:bodyPr/>
                    <a:lstStyle/>
                    <a:p>
                      <a:r>
                        <a:rPr lang="en-GB" b="0" dirty="0"/>
                        <a:t>-3.56%</a:t>
                      </a:r>
                    </a:p>
                  </a:txBody>
                  <a:tcPr/>
                </a:tc>
                <a:tc>
                  <a:txBody>
                    <a:bodyPr/>
                    <a:lstStyle/>
                    <a:p>
                      <a:r>
                        <a:rPr lang="en-GB" b="0" dirty="0"/>
                        <a:t>-3%</a:t>
                      </a:r>
                    </a:p>
                  </a:txBody>
                  <a:tcPr/>
                </a:tc>
                <a:extLst>
                  <a:ext uri="{0D108BD9-81ED-4DB2-BD59-A6C34878D82A}">
                    <a16:rowId xmlns:a16="http://schemas.microsoft.com/office/drawing/2014/main" val="699766950"/>
                  </a:ext>
                </a:extLst>
              </a:tr>
              <a:tr h="887374">
                <a:tc>
                  <a:txBody>
                    <a:bodyPr/>
                    <a:lstStyle/>
                    <a:p>
                      <a:r>
                        <a:rPr lang="en-GB" b="1" dirty="0">
                          <a:solidFill>
                            <a:srgbClr val="FF0000"/>
                          </a:solidFill>
                        </a:rPr>
                        <a:t>3.</a:t>
                      </a:r>
                      <a:r>
                        <a:rPr lang="en-GB" b="1" dirty="0"/>
                        <a:t> Prone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(held by arms in ‘chicken wing’)</a:t>
                      </a:r>
                    </a:p>
                  </a:txBody>
                  <a:tcPr/>
                </a:tc>
                <a:tc>
                  <a:txBody>
                    <a:bodyPr/>
                    <a:lstStyle/>
                    <a:p>
                      <a:r>
                        <a:rPr lang="en-GB" b="0" dirty="0"/>
                        <a:t>-7.8%</a:t>
                      </a:r>
                    </a:p>
                  </a:txBody>
                  <a:tcPr/>
                </a:tc>
                <a:tc>
                  <a:txBody>
                    <a:bodyPr/>
                    <a:lstStyle/>
                    <a:p>
                      <a:r>
                        <a:rPr lang="en-GB" b="0" dirty="0"/>
                        <a:t>-7.87%</a:t>
                      </a:r>
                    </a:p>
                  </a:txBody>
                  <a:tcPr/>
                </a:tc>
                <a:extLst>
                  <a:ext uri="{0D108BD9-81ED-4DB2-BD59-A6C34878D82A}">
                    <a16:rowId xmlns:a16="http://schemas.microsoft.com/office/drawing/2014/main" val="3783199063"/>
                  </a:ext>
                </a:extLst>
              </a:tr>
              <a:tr h="887374">
                <a:tc>
                  <a:txBody>
                    <a:bodyPr/>
                    <a:lstStyle/>
                    <a:p>
                      <a:r>
                        <a:rPr lang="en-GB" b="1" dirty="0">
                          <a:solidFill>
                            <a:srgbClr val="FF0000"/>
                          </a:solidFill>
                        </a:rPr>
                        <a:t>4.</a:t>
                      </a:r>
                      <a:r>
                        <a:rPr lang="en-GB" b="1" baseline="0" dirty="0"/>
                        <a:t> F</a:t>
                      </a:r>
                      <a:r>
                        <a:rPr lang="en-GB" b="1" dirty="0"/>
                        <a:t>orced prone</a:t>
                      </a:r>
                    </a:p>
                    <a:p>
                      <a:r>
                        <a:rPr lang="en-GB" b="1" dirty="0"/>
                        <a:t>(leaning in towards subject)</a:t>
                      </a:r>
                    </a:p>
                  </a:txBody>
                  <a:tcPr/>
                </a:tc>
                <a:tc>
                  <a:txBody>
                    <a:bodyPr/>
                    <a:lstStyle/>
                    <a:p>
                      <a:r>
                        <a:rPr lang="en-GB" b="1" dirty="0"/>
                        <a:t>-23.83%</a:t>
                      </a:r>
                    </a:p>
                  </a:txBody>
                  <a:tcPr/>
                </a:tc>
                <a:tc>
                  <a:txBody>
                    <a:bodyPr/>
                    <a:lstStyle/>
                    <a:p>
                      <a:r>
                        <a:rPr lang="en-GB" b="1" dirty="0"/>
                        <a:t>-27.39%</a:t>
                      </a:r>
                    </a:p>
                  </a:txBody>
                  <a:tcPr/>
                </a:tc>
                <a:extLst>
                  <a:ext uri="{0D108BD9-81ED-4DB2-BD59-A6C34878D82A}">
                    <a16:rowId xmlns:a16="http://schemas.microsoft.com/office/drawing/2014/main" val="2408568272"/>
                  </a:ext>
                </a:extLst>
              </a:tr>
              <a:tr h="1099537">
                <a:tc>
                  <a:txBody>
                    <a:bodyPr/>
                    <a:lstStyle/>
                    <a:p>
                      <a:r>
                        <a:rPr lang="en-GB" b="1" dirty="0">
                          <a:solidFill>
                            <a:srgbClr val="FF0000"/>
                          </a:solidFill>
                        </a:rPr>
                        <a:t>5.</a:t>
                      </a:r>
                      <a:r>
                        <a:rPr lang="en-GB" b="1" baseline="0" dirty="0"/>
                        <a:t> F</a:t>
                      </a:r>
                      <a:r>
                        <a:rPr lang="en-GB" b="1" dirty="0"/>
                        <a:t>orced prone (with fig</a:t>
                      </a:r>
                      <a:r>
                        <a:rPr lang="en-GB" b="1" baseline="0" dirty="0"/>
                        <a:t> 4 leg lock and arms restrained)</a:t>
                      </a:r>
                      <a:endParaRPr lang="en-GB" b="1" dirty="0"/>
                    </a:p>
                  </a:txBody>
                  <a:tcPr/>
                </a:tc>
                <a:tc>
                  <a:txBody>
                    <a:bodyPr/>
                    <a:lstStyle/>
                    <a:p>
                      <a:r>
                        <a:rPr lang="en-GB" b="1" dirty="0"/>
                        <a:t>-30.46%</a:t>
                      </a:r>
                    </a:p>
                  </a:txBody>
                  <a:tcPr/>
                </a:tc>
                <a:tc>
                  <a:txBody>
                    <a:bodyPr/>
                    <a:lstStyle/>
                    <a:p>
                      <a:r>
                        <a:rPr lang="en-GB" b="1" dirty="0"/>
                        <a:t>-29.87%</a:t>
                      </a:r>
                    </a:p>
                    <a:p>
                      <a:r>
                        <a:rPr lang="en-GB" b="1" dirty="0"/>
                        <a:t>(one participant showing -57%)</a:t>
                      </a:r>
                    </a:p>
                  </a:txBody>
                  <a:tcPr/>
                </a:tc>
                <a:extLst>
                  <a:ext uri="{0D108BD9-81ED-4DB2-BD59-A6C34878D82A}">
                    <a16:rowId xmlns:a16="http://schemas.microsoft.com/office/drawing/2014/main" val="2357499793"/>
                  </a:ext>
                </a:extLst>
              </a:tr>
            </a:tbl>
          </a:graphicData>
        </a:graphic>
      </p:graphicFrame>
      <p:sp>
        <p:nvSpPr>
          <p:cNvPr id="4" name="TextBox 3"/>
          <p:cNvSpPr txBox="1"/>
          <p:nvPr/>
        </p:nvSpPr>
        <p:spPr>
          <a:xfrm>
            <a:off x="323528" y="214143"/>
            <a:ext cx="6690026" cy="430887"/>
          </a:xfrm>
          <a:prstGeom prst="rect">
            <a:avLst/>
          </a:prstGeom>
          <a:noFill/>
        </p:spPr>
        <p:txBody>
          <a:bodyPr wrap="square" rtlCol="0">
            <a:spAutoFit/>
          </a:bodyPr>
          <a:lstStyle/>
          <a:p>
            <a:r>
              <a:rPr lang="en-GB" sz="2200" b="1" dirty="0">
                <a:solidFill>
                  <a:srgbClr val="FF0000"/>
                </a:solidFill>
              </a:rPr>
              <a:t>Prone v supine as a comparison to standing</a:t>
            </a:r>
          </a:p>
        </p:txBody>
      </p:sp>
      <p:sp>
        <p:nvSpPr>
          <p:cNvPr id="5" name="TextBox 4"/>
          <p:cNvSpPr txBox="1"/>
          <p:nvPr/>
        </p:nvSpPr>
        <p:spPr>
          <a:xfrm>
            <a:off x="323528" y="6234670"/>
            <a:ext cx="8568952" cy="646331"/>
          </a:xfrm>
          <a:prstGeom prst="rect">
            <a:avLst/>
          </a:prstGeom>
          <a:noFill/>
        </p:spPr>
        <p:txBody>
          <a:bodyPr wrap="square" rtlCol="0">
            <a:spAutoFit/>
          </a:bodyPr>
          <a:lstStyle/>
          <a:p>
            <a:r>
              <a:rPr lang="en-GB" dirty="0"/>
              <a:t>Reduction in lung function compared with position 1 : Bold = statistically significant</a:t>
            </a:r>
          </a:p>
          <a:p>
            <a:r>
              <a:rPr lang="en-GB" dirty="0"/>
              <a:t>Experiment conducted by Parkes </a:t>
            </a:r>
            <a:r>
              <a:rPr lang="en-GB" i="1" dirty="0"/>
              <a:t>et al. </a:t>
            </a:r>
            <a:r>
              <a:rPr lang="en-GB" dirty="0"/>
              <a:t>See</a:t>
            </a:r>
            <a:r>
              <a:rPr lang="en-GB" b="1" i="1" dirty="0"/>
              <a:t> </a:t>
            </a:r>
            <a:r>
              <a:rPr lang="en-US" i="1" dirty="0"/>
              <a:t>Med </a:t>
            </a:r>
            <a:r>
              <a:rPr lang="en-US" i="1" dirty="0" err="1"/>
              <a:t>Sci</a:t>
            </a:r>
            <a:r>
              <a:rPr lang="en-US" i="1" dirty="0"/>
              <a:t> Law 2008 Apr;48(2):137-41</a:t>
            </a:r>
            <a:endParaRPr lang="en-GB" i="1" dirty="0"/>
          </a:p>
        </p:txBody>
      </p:sp>
    </p:spTree>
    <p:extLst>
      <p:ext uri="{BB962C8B-B14F-4D97-AF65-F5344CB8AC3E}">
        <p14:creationId xmlns:p14="http://schemas.microsoft.com/office/powerpoint/2010/main" val="123380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39552" y="620688"/>
            <a:ext cx="6579017"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80850213"/>
              </p:ext>
            </p:extLst>
          </p:nvPr>
        </p:nvGraphicFramePr>
        <p:xfrm>
          <a:off x="179511" y="805354"/>
          <a:ext cx="8064898" cy="4484717"/>
        </p:xfrm>
        <a:graphic>
          <a:graphicData uri="http://schemas.openxmlformats.org/drawingml/2006/table">
            <a:tbl>
              <a:tblPr firstRow="1" bandRow="1">
                <a:tableStyleId>{5C22544A-7EE6-4342-B048-85BDC9FD1C3A}</a:tableStyleId>
              </a:tblPr>
              <a:tblGrid>
                <a:gridCol w="2930915">
                  <a:extLst>
                    <a:ext uri="{9D8B030D-6E8A-4147-A177-3AD203B41FA5}">
                      <a16:colId xmlns:a16="http://schemas.microsoft.com/office/drawing/2014/main" val="2761248774"/>
                    </a:ext>
                  </a:extLst>
                </a:gridCol>
                <a:gridCol w="2378477">
                  <a:extLst>
                    <a:ext uri="{9D8B030D-6E8A-4147-A177-3AD203B41FA5}">
                      <a16:colId xmlns:a16="http://schemas.microsoft.com/office/drawing/2014/main" val="3961054394"/>
                    </a:ext>
                  </a:extLst>
                </a:gridCol>
                <a:gridCol w="1387353">
                  <a:extLst>
                    <a:ext uri="{9D8B030D-6E8A-4147-A177-3AD203B41FA5}">
                      <a16:colId xmlns:a16="http://schemas.microsoft.com/office/drawing/2014/main" val="2353280983"/>
                    </a:ext>
                  </a:extLst>
                </a:gridCol>
                <a:gridCol w="1368153">
                  <a:extLst>
                    <a:ext uri="{9D8B030D-6E8A-4147-A177-3AD203B41FA5}">
                      <a16:colId xmlns:a16="http://schemas.microsoft.com/office/drawing/2014/main" val="2769564316"/>
                    </a:ext>
                  </a:extLst>
                </a:gridCol>
              </a:tblGrid>
              <a:tr h="671342">
                <a:tc>
                  <a:txBody>
                    <a:bodyPr/>
                    <a:lstStyle/>
                    <a:p>
                      <a:endParaRPr lang="en-GB" dirty="0"/>
                    </a:p>
                  </a:txBody>
                  <a:tcPr/>
                </a:tc>
                <a:tc>
                  <a:txBody>
                    <a:bodyPr/>
                    <a:lstStyle/>
                    <a:p>
                      <a:r>
                        <a:rPr lang="en-GB" dirty="0"/>
                        <a:t>All</a:t>
                      </a:r>
                    </a:p>
                  </a:txBody>
                  <a:tcPr/>
                </a:tc>
                <a:tc>
                  <a:txBody>
                    <a:bodyPr/>
                    <a:lstStyle/>
                    <a:p>
                      <a:r>
                        <a:rPr lang="en-GB" dirty="0"/>
                        <a:t>BMI less than 25 (FVC)</a:t>
                      </a:r>
                    </a:p>
                  </a:txBody>
                  <a:tcPr/>
                </a:tc>
                <a:tc>
                  <a:txBody>
                    <a:bodyPr/>
                    <a:lstStyle/>
                    <a:p>
                      <a:r>
                        <a:rPr lang="en-GB" dirty="0"/>
                        <a:t>BMI</a:t>
                      </a:r>
                      <a:r>
                        <a:rPr lang="en-GB" baseline="0" dirty="0"/>
                        <a:t> greater than 25 (FVC)</a:t>
                      </a:r>
                      <a:endParaRPr lang="en-GB" dirty="0"/>
                    </a:p>
                  </a:txBody>
                  <a:tcPr/>
                </a:tc>
                <a:extLst>
                  <a:ext uri="{0D108BD9-81ED-4DB2-BD59-A6C34878D82A}">
                    <a16:rowId xmlns:a16="http://schemas.microsoft.com/office/drawing/2014/main" val="3189169591"/>
                  </a:ext>
                </a:extLst>
              </a:tr>
              <a:tr h="672268">
                <a:tc>
                  <a:txBody>
                    <a:bodyPr/>
                    <a:lstStyle/>
                    <a:p>
                      <a:r>
                        <a:rPr lang="en-GB" b="1" dirty="0">
                          <a:solidFill>
                            <a:srgbClr val="FF0000"/>
                          </a:solidFill>
                        </a:rPr>
                        <a:t>1.</a:t>
                      </a:r>
                      <a:r>
                        <a:rPr lang="en-GB" b="1" dirty="0"/>
                        <a:t> Standing control</a:t>
                      </a:r>
                      <a:r>
                        <a:rPr lang="en-GB" b="1" baseline="0" dirty="0"/>
                        <a:t> position</a:t>
                      </a:r>
                      <a:endParaRPr lang="en-GB" b="1" dirty="0"/>
                    </a:p>
                  </a:txBody>
                  <a:tcPr/>
                </a:tc>
                <a:tc>
                  <a:txBody>
                    <a:bodyPr/>
                    <a:lstStyle/>
                    <a:p>
                      <a:r>
                        <a:rPr lang="en-GB" b="0" dirty="0"/>
                        <a:t>100%</a:t>
                      </a:r>
                    </a:p>
                  </a:txBody>
                  <a:tcPr/>
                </a:tc>
                <a:tc>
                  <a:txBody>
                    <a:bodyPr/>
                    <a:lstStyle/>
                    <a:p>
                      <a:r>
                        <a:rPr lang="en-GB" b="0" dirty="0"/>
                        <a:t>100%</a:t>
                      </a:r>
                    </a:p>
                  </a:txBody>
                  <a:tcPr/>
                </a:tc>
                <a:tc>
                  <a:txBody>
                    <a:bodyPr/>
                    <a:lstStyle/>
                    <a:p>
                      <a:r>
                        <a:rPr lang="en-GB" b="0" dirty="0"/>
                        <a:t>100%</a:t>
                      </a:r>
                    </a:p>
                  </a:txBody>
                  <a:tcPr/>
                </a:tc>
                <a:extLst>
                  <a:ext uri="{0D108BD9-81ED-4DB2-BD59-A6C34878D82A}">
                    <a16:rowId xmlns:a16="http://schemas.microsoft.com/office/drawing/2014/main" val="2267010449"/>
                  </a:ext>
                </a:extLst>
              </a:tr>
              <a:tr h="748946">
                <a:tc>
                  <a:txBody>
                    <a:bodyPr/>
                    <a:lstStyle/>
                    <a:p>
                      <a:r>
                        <a:rPr lang="en-GB" b="1" dirty="0">
                          <a:solidFill>
                            <a:srgbClr val="FF0000"/>
                          </a:solidFill>
                        </a:rPr>
                        <a:t>2.</a:t>
                      </a:r>
                      <a:r>
                        <a:rPr lang="en-GB" b="1" dirty="0"/>
                        <a:t> Seated control position (upright; no restraints)</a:t>
                      </a:r>
                    </a:p>
                  </a:txBody>
                  <a:tcPr/>
                </a:tc>
                <a:tc>
                  <a:txBody>
                    <a:bodyPr/>
                    <a:lstStyle/>
                    <a:p>
                      <a:r>
                        <a:rPr lang="en-GB" b="0" dirty="0"/>
                        <a:t>-4.3%</a:t>
                      </a:r>
                    </a:p>
                  </a:txBody>
                  <a:tcPr/>
                </a:tc>
                <a:tc>
                  <a:txBody>
                    <a:bodyPr/>
                    <a:lstStyle/>
                    <a:p>
                      <a:r>
                        <a:rPr lang="en-GB" b="0" dirty="0"/>
                        <a:t>-6.5%</a:t>
                      </a:r>
                    </a:p>
                  </a:txBody>
                  <a:tcPr/>
                </a:tc>
                <a:tc>
                  <a:txBody>
                    <a:bodyPr/>
                    <a:lstStyle/>
                    <a:p>
                      <a:r>
                        <a:rPr lang="en-GB" b="0" dirty="0"/>
                        <a:t>-2.5%</a:t>
                      </a:r>
                    </a:p>
                  </a:txBody>
                  <a:tcPr/>
                </a:tc>
                <a:extLst>
                  <a:ext uri="{0D108BD9-81ED-4DB2-BD59-A6C34878D82A}">
                    <a16:rowId xmlns:a16="http://schemas.microsoft.com/office/drawing/2014/main" val="699766950"/>
                  </a:ext>
                </a:extLst>
              </a:tr>
              <a:tr h="960383">
                <a:tc>
                  <a:txBody>
                    <a:bodyPr/>
                    <a:lstStyle/>
                    <a:p>
                      <a:r>
                        <a:rPr lang="en-GB" b="1" dirty="0">
                          <a:solidFill>
                            <a:srgbClr val="FF0000"/>
                          </a:solidFill>
                        </a:rPr>
                        <a:t>3.</a:t>
                      </a:r>
                      <a:r>
                        <a:rPr lang="en-GB" b="1" dirty="0"/>
                        <a:t> Seated</a:t>
                      </a:r>
                      <a:r>
                        <a:rPr lang="en-GB" b="1" baseline="0" dirty="0"/>
                        <a:t> – leaning forward to furthest point possible; not held/restrained</a:t>
                      </a:r>
                      <a:endParaRPr lang="en-GB" b="1" dirty="0"/>
                    </a:p>
                  </a:txBody>
                  <a:tcPr/>
                </a:tc>
                <a:tc>
                  <a:txBody>
                    <a:bodyPr/>
                    <a:lstStyle/>
                    <a:p>
                      <a:r>
                        <a:rPr lang="en-GB" b="0" dirty="0"/>
                        <a:t>-28%</a:t>
                      </a:r>
                    </a:p>
                  </a:txBody>
                  <a:tcPr/>
                </a:tc>
                <a:tc>
                  <a:txBody>
                    <a:bodyPr/>
                    <a:lstStyle/>
                    <a:p>
                      <a:r>
                        <a:rPr lang="en-GB" b="0" dirty="0"/>
                        <a:t>-18.2%</a:t>
                      </a:r>
                    </a:p>
                  </a:txBody>
                  <a:tcPr/>
                </a:tc>
                <a:tc>
                  <a:txBody>
                    <a:bodyPr/>
                    <a:lstStyle/>
                    <a:p>
                      <a:r>
                        <a:rPr lang="en-GB" b="0" dirty="0"/>
                        <a:t>-36.3%</a:t>
                      </a:r>
                    </a:p>
                  </a:txBody>
                  <a:tcPr/>
                </a:tc>
                <a:extLst>
                  <a:ext uri="{0D108BD9-81ED-4DB2-BD59-A6C34878D82A}">
                    <a16:rowId xmlns:a16="http://schemas.microsoft.com/office/drawing/2014/main" val="3783199063"/>
                  </a:ext>
                </a:extLst>
              </a:tr>
              <a:tr h="960383">
                <a:tc>
                  <a:txBody>
                    <a:bodyPr/>
                    <a:lstStyle/>
                    <a:p>
                      <a:r>
                        <a:rPr lang="en-GB" b="1" dirty="0">
                          <a:solidFill>
                            <a:srgbClr val="FF0000"/>
                          </a:solidFill>
                        </a:rPr>
                        <a:t>4.</a:t>
                      </a:r>
                      <a:r>
                        <a:rPr lang="en-GB" b="1" dirty="0"/>
                        <a:t> Seated</a:t>
                      </a:r>
                      <a:r>
                        <a:rPr lang="en-GB" b="1" baseline="0" dirty="0"/>
                        <a:t> – as 3; but restrained with double fig-4 arm holds</a:t>
                      </a:r>
                      <a:endParaRPr lang="en-GB" b="1" dirty="0"/>
                    </a:p>
                  </a:txBody>
                  <a:tcPr/>
                </a:tc>
                <a:tc>
                  <a:txBody>
                    <a:bodyPr/>
                    <a:lstStyle/>
                    <a:p>
                      <a:r>
                        <a:rPr lang="en-GB" b="1" dirty="0"/>
                        <a:t>-32.5%</a:t>
                      </a:r>
                    </a:p>
                    <a:p>
                      <a:r>
                        <a:rPr lang="en-GB" b="1" dirty="0"/>
                        <a:t>(1 participant showing -80.6%; 5 showing greater</a:t>
                      </a:r>
                      <a:r>
                        <a:rPr lang="en-GB" b="1" baseline="0" dirty="0"/>
                        <a:t> than -50%)</a:t>
                      </a:r>
                      <a:r>
                        <a:rPr lang="en-GB" b="1" dirty="0"/>
                        <a:t> </a:t>
                      </a:r>
                    </a:p>
                  </a:txBody>
                  <a:tcPr/>
                </a:tc>
                <a:tc>
                  <a:txBody>
                    <a:bodyPr/>
                    <a:lstStyle/>
                    <a:p>
                      <a:r>
                        <a:rPr lang="en-GB" b="1" dirty="0"/>
                        <a:t>-17.6%</a:t>
                      </a:r>
                    </a:p>
                  </a:txBody>
                  <a:tcPr/>
                </a:tc>
                <a:tc>
                  <a:txBody>
                    <a:bodyPr/>
                    <a:lstStyle/>
                    <a:p>
                      <a:r>
                        <a:rPr lang="en-GB" b="1" dirty="0"/>
                        <a:t>-44.7%</a:t>
                      </a:r>
                    </a:p>
                  </a:txBody>
                  <a:tcPr/>
                </a:tc>
                <a:extLst>
                  <a:ext uri="{0D108BD9-81ED-4DB2-BD59-A6C34878D82A}">
                    <a16:rowId xmlns:a16="http://schemas.microsoft.com/office/drawing/2014/main" val="730133910"/>
                  </a:ext>
                </a:extLst>
              </a:tr>
            </a:tbl>
          </a:graphicData>
        </a:graphic>
      </p:graphicFrame>
      <p:sp>
        <p:nvSpPr>
          <p:cNvPr id="4" name="TextBox 3"/>
          <p:cNvSpPr txBox="1"/>
          <p:nvPr/>
        </p:nvSpPr>
        <p:spPr>
          <a:xfrm>
            <a:off x="130286" y="219656"/>
            <a:ext cx="6690026" cy="430887"/>
          </a:xfrm>
          <a:prstGeom prst="rect">
            <a:avLst/>
          </a:prstGeom>
          <a:noFill/>
        </p:spPr>
        <p:txBody>
          <a:bodyPr wrap="square" rtlCol="0">
            <a:spAutoFit/>
          </a:bodyPr>
          <a:lstStyle/>
          <a:p>
            <a:r>
              <a:rPr lang="en-GB" sz="2200" b="1" dirty="0">
                <a:solidFill>
                  <a:srgbClr val="FF0000"/>
                </a:solidFill>
              </a:rPr>
              <a:t>Comparison of various seated positions </a:t>
            </a:r>
          </a:p>
        </p:txBody>
      </p:sp>
      <p:sp>
        <p:nvSpPr>
          <p:cNvPr id="5" name="TextBox 4"/>
          <p:cNvSpPr txBox="1"/>
          <p:nvPr/>
        </p:nvSpPr>
        <p:spPr>
          <a:xfrm flipH="1">
            <a:off x="135442" y="5661248"/>
            <a:ext cx="8449485" cy="923330"/>
          </a:xfrm>
          <a:prstGeom prst="rect">
            <a:avLst/>
          </a:prstGeom>
          <a:noFill/>
        </p:spPr>
        <p:txBody>
          <a:bodyPr wrap="square" rtlCol="0">
            <a:spAutoFit/>
          </a:bodyPr>
          <a:lstStyle/>
          <a:p>
            <a:r>
              <a:rPr lang="en-GB" dirty="0"/>
              <a:t>Reduction in lung function compared with position 1</a:t>
            </a:r>
          </a:p>
          <a:p>
            <a:r>
              <a:rPr lang="en-GB" dirty="0"/>
              <a:t>Bold = statistically significant</a:t>
            </a:r>
          </a:p>
          <a:p>
            <a:r>
              <a:rPr lang="en-GB" dirty="0"/>
              <a:t>Experiment conducted by Parkes </a:t>
            </a:r>
            <a:r>
              <a:rPr lang="en-GB" i="1" dirty="0"/>
              <a:t>et al. </a:t>
            </a:r>
            <a:r>
              <a:rPr lang="en-US" i="1" dirty="0"/>
              <a:t>Med </a:t>
            </a:r>
            <a:r>
              <a:rPr lang="en-US" i="1" dirty="0" err="1"/>
              <a:t>Sci</a:t>
            </a:r>
            <a:r>
              <a:rPr lang="en-US" i="1" dirty="0"/>
              <a:t> Law 2011; 51: 177–181</a:t>
            </a:r>
            <a:endParaRPr lang="en-GB" i="1" dirty="0"/>
          </a:p>
        </p:txBody>
      </p:sp>
    </p:spTree>
    <p:extLst>
      <p:ext uri="{BB962C8B-B14F-4D97-AF65-F5344CB8AC3E}">
        <p14:creationId xmlns:p14="http://schemas.microsoft.com/office/powerpoint/2010/main" val="425226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1124744"/>
            <a:ext cx="6696744" cy="5120702"/>
          </a:xfrm>
          <a:prstGeom prst="rect">
            <a:avLst/>
          </a:prstGeom>
        </p:spPr>
      </p:pic>
      <p:sp>
        <p:nvSpPr>
          <p:cNvPr id="3" name="TextBox 2"/>
          <p:cNvSpPr txBox="1"/>
          <p:nvPr/>
        </p:nvSpPr>
        <p:spPr>
          <a:xfrm flipH="1">
            <a:off x="1043608" y="404664"/>
            <a:ext cx="5858937" cy="430887"/>
          </a:xfrm>
          <a:prstGeom prst="rect">
            <a:avLst/>
          </a:prstGeom>
          <a:noFill/>
        </p:spPr>
        <p:txBody>
          <a:bodyPr wrap="square" rtlCol="0">
            <a:spAutoFit/>
          </a:bodyPr>
          <a:lstStyle/>
          <a:p>
            <a:r>
              <a:rPr lang="en-GB" sz="2200" b="1" dirty="0">
                <a:solidFill>
                  <a:srgbClr val="FF0000"/>
                </a:solidFill>
              </a:rPr>
              <a:t>Position 4</a:t>
            </a:r>
          </a:p>
        </p:txBody>
      </p:sp>
    </p:spTree>
    <p:extLst>
      <p:ext uri="{BB962C8B-B14F-4D97-AF65-F5344CB8AC3E}">
        <p14:creationId xmlns:p14="http://schemas.microsoft.com/office/powerpoint/2010/main" val="51311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6048672"/>
          </a:xfrm>
        </p:spPr>
        <p:txBody>
          <a:bodyPr>
            <a:normAutofit/>
          </a:bodyPr>
          <a:lstStyle/>
          <a:p>
            <a:pPr marL="0" indent="0">
              <a:buNone/>
            </a:pPr>
            <a:r>
              <a:rPr lang="en-GB" sz="3000" b="1" dirty="0">
                <a:solidFill>
                  <a:srgbClr val="FF0000"/>
                </a:solidFill>
              </a:rPr>
              <a:t>INDEPENDENT REVIEW OF RESTRAINT IN JUVENILE SECURE SETTINGS </a:t>
            </a:r>
            <a:endParaRPr lang="en-GB" sz="3000" dirty="0">
              <a:solidFill>
                <a:srgbClr val="FF0000"/>
              </a:solidFill>
            </a:endParaRPr>
          </a:p>
          <a:p>
            <a:pPr marL="0" indent="0">
              <a:buNone/>
            </a:pPr>
            <a:r>
              <a:rPr lang="en-GB" sz="2400" i="1" dirty="0"/>
              <a:t>Peter </a:t>
            </a:r>
            <a:r>
              <a:rPr lang="en-GB" sz="2400" i="1" dirty="0" err="1"/>
              <a:t>Smallridge</a:t>
            </a:r>
            <a:r>
              <a:rPr lang="en-GB" sz="2400" i="1" dirty="0"/>
              <a:t> and Andrew Williamson, 2008</a:t>
            </a:r>
            <a:endParaRPr lang="en-GB" sz="2200" i="1" dirty="0">
              <a:solidFill>
                <a:srgbClr val="C00000"/>
              </a:solidFill>
            </a:endParaRPr>
          </a:p>
          <a:p>
            <a:pPr>
              <a:lnSpc>
                <a:spcPct val="90000"/>
              </a:lnSpc>
            </a:pPr>
            <a:endParaRPr lang="en-GB" sz="2200" dirty="0"/>
          </a:p>
          <a:p>
            <a:pPr marL="0" indent="0">
              <a:lnSpc>
                <a:spcPct val="90000"/>
              </a:lnSpc>
              <a:buNone/>
            </a:pPr>
            <a:r>
              <a:rPr lang="en-GB" i="1" dirty="0"/>
              <a:t>“</a:t>
            </a:r>
            <a:r>
              <a:rPr lang="en-GB" i="1" u="sng" dirty="0"/>
              <a:t>In the light of the competing evidence we feel that we cannot make any recommendation to ban prone restraint</a:t>
            </a:r>
            <a:r>
              <a:rPr lang="en-GB" i="1" dirty="0"/>
              <a:t>, but we consider it prudent that when prone restraint is used there should be a re-assessment of the risks after control has been obtained in the initial restraint.” </a:t>
            </a:r>
          </a:p>
          <a:p>
            <a:pPr marL="0" indent="0">
              <a:lnSpc>
                <a:spcPct val="90000"/>
              </a:lnSpc>
              <a:buNone/>
            </a:pPr>
            <a:r>
              <a:rPr lang="en-GB" i="1" dirty="0"/>
              <a:t>(para 6.35)</a:t>
            </a:r>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dirty="0"/>
          </a:p>
          <a:p>
            <a:pPr marL="0" indent="0" eaLnBrk="1" hangingPunct="1">
              <a:lnSpc>
                <a:spcPct val="90000"/>
              </a:lnSpc>
            </a:pPr>
            <a:endParaRPr lang="en-GB" dirty="0"/>
          </a:p>
          <a:p>
            <a:pPr marL="0" indent="0" eaLnBrk="1" hangingPunct="1">
              <a:lnSpc>
                <a:spcPct val="90000"/>
              </a:lnSpc>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p:txBody>
      </p:sp>
    </p:spTree>
    <p:extLst>
      <p:ext uri="{BB962C8B-B14F-4D97-AF65-F5344CB8AC3E}">
        <p14:creationId xmlns:p14="http://schemas.microsoft.com/office/powerpoint/2010/main" val="381815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841" y="1161137"/>
            <a:ext cx="8129607" cy="4572119"/>
          </a:xfrm>
          <a:prstGeom prst="rect">
            <a:avLst/>
          </a:prstGeom>
        </p:spPr>
      </p:pic>
      <p:sp>
        <p:nvSpPr>
          <p:cNvPr id="3" name="TextBox 2">
            <a:extLst>
              <a:ext uri="{FF2B5EF4-FFF2-40B4-BE49-F238E27FC236}">
                <a16:creationId xmlns:a16="http://schemas.microsoft.com/office/drawing/2014/main" id="{17235F74-4096-4B64-9D41-9F93179E3146}"/>
              </a:ext>
            </a:extLst>
          </p:cNvPr>
          <p:cNvSpPr txBox="1"/>
          <p:nvPr/>
        </p:nvSpPr>
        <p:spPr>
          <a:xfrm flipH="1">
            <a:off x="489636" y="332656"/>
            <a:ext cx="6218977" cy="523220"/>
          </a:xfrm>
          <a:prstGeom prst="rect">
            <a:avLst/>
          </a:prstGeom>
          <a:noFill/>
        </p:spPr>
        <p:txBody>
          <a:bodyPr wrap="square" rtlCol="0">
            <a:spAutoFit/>
          </a:bodyPr>
          <a:lstStyle/>
          <a:p>
            <a:r>
              <a:rPr lang="en-GB" sz="2800" b="1" dirty="0"/>
              <a:t>Supine as an alternative to prone?</a:t>
            </a:r>
          </a:p>
        </p:txBody>
      </p:sp>
    </p:spTree>
    <p:extLst>
      <p:ext uri="{BB962C8B-B14F-4D97-AF65-F5344CB8AC3E}">
        <p14:creationId xmlns:p14="http://schemas.microsoft.com/office/powerpoint/2010/main" val="346895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5976664"/>
          </a:xfrm>
        </p:spPr>
        <p:txBody>
          <a:bodyPr>
            <a:normAutofit lnSpcReduction="10000"/>
          </a:bodyPr>
          <a:lstStyle/>
          <a:p>
            <a:pPr marL="0" indent="0">
              <a:lnSpc>
                <a:spcPct val="90000"/>
              </a:lnSpc>
              <a:buNone/>
            </a:pPr>
            <a:r>
              <a:rPr lang="en-GB" b="1" dirty="0">
                <a:solidFill>
                  <a:srgbClr val="FF0000"/>
                </a:solidFill>
              </a:rPr>
              <a:t>Summary</a:t>
            </a:r>
          </a:p>
          <a:p>
            <a:pPr marL="0" indent="0" eaLnBrk="1" hangingPunct="1">
              <a:lnSpc>
                <a:spcPct val="90000"/>
              </a:lnSpc>
              <a:buFont typeface="Wingdings" pitchFamily="2" charset="2"/>
              <a:buNone/>
            </a:pPr>
            <a:endParaRPr lang="en-GB" sz="2400" dirty="0"/>
          </a:p>
          <a:p>
            <a:pPr>
              <a:lnSpc>
                <a:spcPct val="90000"/>
              </a:lnSpc>
            </a:pPr>
            <a:r>
              <a:rPr lang="en-US" sz="2800" dirty="0"/>
              <a:t>Restraint position can be a factor in death during restraint, typically when other factors contribute to the overall situation.</a:t>
            </a:r>
            <a:endParaRPr lang="en-GB" sz="2800" dirty="0"/>
          </a:p>
          <a:p>
            <a:pPr>
              <a:lnSpc>
                <a:spcPct val="90000"/>
              </a:lnSpc>
            </a:pPr>
            <a:r>
              <a:rPr lang="en-GB" sz="2800" dirty="0"/>
              <a:t>Focus needs to be on restraint reduction and safety rather than “banning” prone restraint.</a:t>
            </a:r>
          </a:p>
          <a:p>
            <a:pPr>
              <a:lnSpc>
                <a:spcPct val="90000"/>
              </a:lnSpc>
            </a:pPr>
            <a:r>
              <a:rPr lang="en-GB" sz="2800" dirty="0"/>
              <a:t>Use of prone restraint is a commonly-used (overused) technique across many sectors (</a:t>
            </a:r>
            <a:r>
              <a:rPr lang="en-GB" sz="2800" dirty="0" err="1"/>
              <a:t>eg</a:t>
            </a:r>
            <a:r>
              <a:rPr lang="en-GB" sz="2800" dirty="0"/>
              <a:t> police and prison service). Why? Consider foetal safety position.</a:t>
            </a:r>
          </a:p>
          <a:p>
            <a:pPr>
              <a:lnSpc>
                <a:spcPct val="90000"/>
              </a:lnSpc>
            </a:pPr>
            <a:r>
              <a:rPr lang="en-GB" sz="2800" dirty="0"/>
              <a:t>No restraint position can ever be 100% safe but restraining subject on ground can be more dangerous than standing restraint positions. But, </a:t>
            </a:r>
            <a:r>
              <a:rPr lang="en-GB" sz="2800" u="sng" dirty="0"/>
              <a:t>applied correctly</a:t>
            </a:r>
            <a:r>
              <a:rPr lang="en-GB" sz="2800" dirty="0"/>
              <a:t> and in </a:t>
            </a:r>
            <a:r>
              <a:rPr lang="en-GB" sz="2800" u="sng" dirty="0"/>
              <a:t>appropriate circumstances</a:t>
            </a:r>
            <a:r>
              <a:rPr lang="en-GB" sz="2800" dirty="0"/>
              <a:t> it can be an important part of the restraint mix.</a:t>
            </a:r>
          </a:p>
          <a:p>
            <a:pPr marL="0" indent="0">
              <a:lnSpc>
                <a:spcPct val="90000"/>
              </a:lnSpc>
              <a:buNone/>
            </a:pPr>
            <a:endParaRPr lang="en-GB" dirty="0"/>
          </a:p>
          <a:p>
            <a:pPr marL="0" indent="0">
              <a:lnSpc>
                <a:spcPct val="90000"/>
              </a:lnSpc>
              <a:buNone/>
            </a:pPr>
            <a:endParaRPr lang="en-GB" dirty="0"/>
          </a:p>
        </p:txBody>
      </p:sp>
    </p:spTree>
    <p:extLst>
      <p:ext uri="{BB962C8B-B14F-4D97-AF65-F5344CB8AC3E}">
        <p14:creationId xmlns:p14="http://schemas.microsoft.com/office/powerpoint/2010/main" val="161922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73842"/>
            <a:ext cx="8568952" cy="6048672"/>
          </a:xfrm>
        </p:spPr>
        <p:txBody>
          <a:bodyPr>
            <a:normAutofit/>
          </a:bodyPr>
          <a:lstStyle/>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sz="2200" dirty="0"/>
          </a:p>
          <a:p>
            <a:pPr marL="0" indent="0" eaLnBrk="1" hangingPunct="1">
              <a:lnSpc>
                <a:spcPct val="90000"/>
              </a:lnSpc>
              <a:buFont typeface="Wingdings" pitchFamily="2" charset="2"/>
              <a:buNone/>
            </a:pPr>
            <a:endParaRPr lang="en-GB" dirty="0"/>
          </a:p>
          <a:p>
            <a:pPr marL="0" indent="0" eaLnBrk="1" hangingPunct="1">
              <a:lnSpc>
                <a:spcPct val="90000"/>
              </a:lnSpc>
            </a:pPr>
            <a:endParaRPr lang="en-GB" dirty="0"/>
          </a:p>
          <a:p>
            <a:pPr marL="0" indent="0" eaLnBrk="1" hangingPunct="1">
              <a:lnSpc>
                <a:spcPct val="90000"/>
              </a:lnSpc>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a:p>
            <a:pPr marL="0" indent="0" eaLnBrk="1" hangingPunct="1">
              <a:lnSpc>
                <a:spcPct val="90000"/>
              </a:lnSpc>
              <a:buFont typeface="Wingdings" pitchFamily="2" charset="2"/>
              <a:buNone/>
            </a:pPr>
            <a:endParaRPr lang="en-GB" dirty="0"/>
          </a:p>
        </p:txBody>
      </p:sp>
      <p:pic>
        <p:nvPicPr>
          <p:cNvPr id="4" name="Picture 3"/>
          <p:cNvPicPr/>
          <p:nvPr/>
        </p:nvPicPr>
        <p:blipFill rotWithShape="1">
          <a:blip r:embed="rId3"/>
          <a:srcRect l="20015" t="17873" r="37476" b="5544"/>
          <a:stretch/>
        </p:blipFill>
        <p:spPr bwMode="auto">
          <a:xfrm>
            <a:off x="719572" y="421654"/>
            <a:ext cx="7632848" cy="625949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39552" y="98627"/>
            <a:ext cx="4608512" cy="421654"/>
          </a:xfrm>
          <a:prstGeom prst="rect">
            <a:avLst/>
          </a:prstGeom>
        </p:spPr>
        <p:txBody>
          <a:bodyPr wrap="square">
            <a:spAutoFit/>
          </a:bodyPr>
          <a:lstStyle/>
          <a:p>
            <a:pPr>
              <a:lnSpc>
                <a:spcPct val="107000"/>
              </a:lnSpc>
              <a:spcAft>
                <a:spcPts val="0"/>
              </a:spcAft>
            </a:pPr>
            <a:r>
              <a:rPr lang="en-GB" sz="2000" b="1" dirty="0">
                <a:solidFill>
                  <a:srgbClr val="FF0000"/>
                </a:solidFill>
                <a:latin typeface="+mn-lt"/>
                <a:ea typeface="Calibri" panose="020F0502020204030204" pitchFamily="34" charset="0"/>
                <a:cs typeface="AdvOTebb0ccfd"/>
              </a:rPr>
              <a:t>The British Journal of Psychiatry </a:t>
            </a:r>
            <a:r>
              <a:rPr lang="en-GB" sz="2000" b="1" dirty="0">
                <a:solidFill>
                  <a:srgbClr val="FF0000"/>
                </a:solidFill>
                <a:latin typeface="+mn-lt"/>
                <a:ea typeface="Calibri" panose="020F0502020204030204" pitchFamily="34" charset="0"/>
                <a:cs typeface="AdvOT99ad3856"/>
              </a:rPr>
              <a:t>(2018)</a:t>
            </a:r>
            <a:endParaRPr lang="en-GB" sz="2000" b="1" dirty="0">
              <a:solidFill>
                <a:srgbClr val="FF0000"/>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83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Image result for supine restra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58542" b="13126"/>
          <a:stretch>
            <a:fillRect/>
          </a:stretch>
        </p:blipFill>
        <p:spPr bwMode="auto">
          <a:xfrm>
            <a:off x="1698813" y="1400506"/>
            <a:ext cx="5904656" cy="125473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Image result for supine restra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15108" b="59357"/>
          <a:stretch>
            <a:fillRect/>
          </a:stretch>
        </p:blipFill>
        <p:spPr bwMode="auto">
          <a:xfrm>
            <a:off x="1698813" y="3966691"/>
            <a:ext cx="5974853" cy="11202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438493" y="563433"/>
            <a:ext cx="3888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Potentially unsafe</a:t>
            </a:r>
            <a:endParaRPr kumimoji="0" lang="en-GB"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2403393" y="3139751"/>
            <a:ext cx="44954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Still potentially unsafe</a:t>
            </a:r>
            <a:endParaRPr kumimoji="0" lang="en-GB" altLang="en-US" sz="3600" b="0" i="0" u="none" strike="noStrike" cap="none" normalizeH="0" baseline="0" dirty="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0" y="2540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p:cNvSpPr txBox="1"/>
          <p:nvPr/>
        </p:nvSpPr>
        <p:spPr>
          <a:xfrm>
            <a:off x="438673" y="5363969"/>
            <a:ext cx="8424936" cy="1384995"/>
          </a:xfrm>
          <a:prstGeom prst="rect">
            <a:avLst/>
          </a:prstGeom>
          <a:noFill/>
        </p:spPr>
        <p:txBody>
          <a:bodyPr wrap="square" rtlCol="0">
            <a:spAutoFit/>
          </a:bodyPr>
          <a:lstStyle/>
          <a:p>
            <a:r>
              <a:rPr lang="en-GB" sz="2800" dirty="0">
                <a:latin typeface="+mn-lt"/>
              </a:rPr>
              <a:t>Risks not eliminated – just different and need managing.</a:t>
            </a:r>
          </a:p>
          <a:p>
            <a:r>
              <a:rPr lang="en-GB" sz="2800" dirty="0">
                <a:latin typeface="+mn-lt"/>
              </a:rPr>
              <a:t>Time in restraint can be critical</a:t>
            </a:r>
            <a:r>
              <a:rPr lang="en-GB" sz="2800" b="1" dirty="0">
                <a:latin typeface="+mn-lt"/>
              </a:rPr>
              <a:t>. Avoid all takedowns/ floor (surface) restraint if possible.</a:t>
            </a:r>
          </a:p>
        </p:txBody>
      </p:sp>
    </p:spTree>
    <p:extLst>
      <p:ext uri="{BB962C8B-B14F-4D97-AF65-F5344CB8AC3E}">
        <p14:creationId xmlns:p14="http://schemas.microsoft.com/office/powerpoint/2010/main" val="22318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91DA5-7F7F-42E0-BE53-B9FE434AC04E}"/>
              </a:ext>
            </a:extLst>
          </p:cNvPr>
          <p:cNvSpPr txBox="1"/>
          <p:nvPr/>
        </p:nvSpPr>
        <p:spPr>
          <a:xfrm>
            <a:off x="359532" y="5805264"/>
            <a:ext cx="8280920" cy="523220"/>
          </a:xfrm>
          <a:prstGeom prst="rect">
            <a:avLst/>
          </a:prstGeom>
          <a:solidFill>
            <a:schemeClr val="accent2"/>
          </a:solidFill>
        </p:spPr>
        <p:txBody>
          <a:bodyPr wrap="square">
            <a:spAutoFit/>
          </a:bodyPr>
          <a:lstStyle/>
          <a:p>
            <a:r>
              <a:rPr lang="en-GB" sz="2800" b="1" dirty="0"/>
              <a:t>3. Is it </a:t>
            </a:r>
            <a:r>
              <a:rPr lang="en-GB" sz="2800" b="1" u="sng" dirty="0"/>
              <a:t>necessary</a:t>
            </a:r>
            <a:r>
              <a:rPr lang="en-GB" sz="2800" b="1" dirty="0"/>
              <a:t>, proportionate, lawful, safe?</a:t>
            </a:r>
          </a:p>
        </p:txBody>
      </p:sp>
      <p:sp>
        <p:nvSpPr>
          <p:cNvPr id="5" name="TextBox 4">
            <a:extLst>
              <a:ext uri="{FF2B5EF4-FFF2-40B4-BE49-F238E27FC236}">
                <a16:creationId xmlns:a16="http://schemas.microsoft.com/office/drawing/2014/main" id="{727403CA-E828-466F-A473-814ED05CFC97}"/>
              </a:ext>
            </a:extLst>
          </p:cNvPr>
          <p:cNvSpPr txBox="1"/>
          <p:nvPr/>
        </p:nvSpPr>
        <p:spPr>
          <a:xfrm>
            <a:off x="359532" y="4457725"/>
            <a:ext cx="8280920" cy="954107"/>
          </a:xfrm>
          <a:prstGeom prst="rect">
            <a:avLst/>
          </a:prstGeom>
          <a:solidFill>
            <a:srgbClr val="00B0F0"/>
          </a:solidFill>
        </p:spPr>
        <p:txBody>
          <a:bodyPr wrap="square">
            <a:spAutoFit/>
          </a:bodyPr>
          <a:lstStyle/>
          <a:p>
            <a:r>
              <a:rPr lang="en-GB" sz="2800" b="1" dirty="0"/>
              <a:t>2. Just because we </a:t>
            </a:r>
            <a:r>
              <a:rPr lang="en-GB" sz="2800" b="1" u="sng" dirty="0"/>
              <a:t>can</a:t>
            </a:r>
            <a:r>
              <a:rPr lang="en-GB" sz="2800" b="1" dirty="0"/>
              <a:t> doesn’t mean we </a:t>
            </a:r>
            <a:r>
              <a:rPr lang="en-GB" sz="2800" b="1" u="sng" dirty="0"/>
              <a:t>should</a:t>
            </a:r>
            <a:r>
              <a:rPr lang="en-GB" sz="2800" b="1" dirty="0"/>
              <a:t> </a:t>
            </a:r>
          </a:p>
        </p:txBody>
      </p:sp>
      <p:sp>
        <p:nvSpPr>
          <p:cNvPr id="2" name="TextBox 1">
            <a:extLst>
              <a:ext uri="{FF2B5EF4-FFF2-40B4-BE49-F238E27FC236}">
                <a16:creationId xmlns:a16="http://schemas.microsoft.com/office/drawing/2014/main" id="{E84878B5-F06A-432E-AEF9-A6D3D5C0FC21}"/>
              </a:ext>
            </a:extLst>
          </p:cNvPr>
          <p:cNvSpPr txBox="1"/>
          <p:nvPr/>
        </p:nvSpPr>
        <p:spPr>
          <a:xfrm>
            <a:off x="251520" y="188640"/>
            <a:ext cx="8568952" cy="1569660"/>
          </a:xfrm>
          <a:prstGeom prst="rect">
            <a:avLst/>
          </a:prstGeom>
          <a:noFill/>
        </p:spPr>
        <p:txBody>
          <a:bodyPr wrap="square" rtlCol="0">
            <a:spAutoFit/>
          </a:bodyPr>
          <a:lstStyle/>
          <a:p>
            <a:r>
              <a:rPr lang="en-GB" sz="3200" b="1" dirty="0">
                <a:solidFill>
                  <a:srgbClr val="FF0000"/>
                </a:solidFill>
              </a:rPr>
              <a:t>3 fundamentals for managing Violence, Aggression, and other Challenging Behaviours (</a:t>
            </a:r>
            <a:r>
              <a:rPr lang="en-GB" sz="3200" b="1" dirty="0" err="1">
                <a:solidFill>
                  <a:srgbClr val="FF0000"/>
                </a:solidFill>
              </a:rPr>
              <a:t>VAoCB</a:t>
            </a:r>
            <a:r>
              <a:rPr lang="en-GB" sz="3200" b="1" dirty="0">
                <a:solidFill>
                  <a:srgbClr val="FF0000"/>
                </a:solidFill>
              </a:rPr>
              <a:t>)</a:t>
            </a:r>
          </a:p>
        </p:txBody>
      </p:sp>
      <p:sp>
        <p:nvSpPr>
          <p:cNvPr id="8" name="TextBox 7">
            <a:extLst>
              <a:ext uri="{FF2B5EF4-FFF2-40B4-BE49-F238E27FC236}">
                <a16:creationId xmlns:a16="http://schemas.microsoft.com/office/drawing/2014/main" id="{BF31464D-9FA5-484B-8E59-2A1CE5431BC9}"/>
              </a:ext>
            </a:extLst>
          </p:cNvPr>
          <p:cNvSpPr txBox="1"/>
          <p:nvPr/>
        </p:nvSpPr>
        <p:spPr>
          <a:xfrm>
            <a:off x="395536" y="1923221"/>
            <a:ext cx="8280920" cy="954107"/>
          </a:xfrm>
          <a:prstGeom prst="rect">
            <a:avLst/>
          </a:prstGeom>
          <a:solidFill>
            <a:srgbClr val="FFC000"/>
          </a:solidFill>
        </p:spPr>
        <p:txBody>
          <a:bodyPr wrap="square">
            <a:spAutoFit/>
          </a:bodyPr>
          <a:lstStyle/>
          <a:p>
            <a:r>
              <a:rPr lang="en-GB" sz="2800" b="1" dirty="0"/>
              <a:t>1. Safety. What is the best way to keep patients and staff safe from </a:t>
            </a:r>
            <a:r>
              <a:rPr lang="en-GB" sz="2800" b="1" dirty="0" err="1"/>
              <a:t>VAoCB</a:t>
            </a:r>
            <a:r>
              <a:rPr lang="en-GB" sz="2800" b="1" dirty="0"/>
              <a:t>?</a:t>
            </a:r>
          </a:p>
        </p:txBody>
      </p:sp>
      <p:sp>
        <p:nvSpPr>
          <p:cNvPr id="4" name="TextBox 3">
            <a:extLst>
              <a:ext uri="{FF2B5EF4-FFF2-40B4-BE49-F238E27FC236}">
                <a16:creationId xmlns:a16="http://schemas.microsoft.com/office/drawing/2014/main" id="{07168651-2467-17E2-CB8C-E8D4F4484BC2}"/>
              </a:ext>
            </a:extLst>
          </p:cNvPr>
          <p:cNvSpPr txBox="1"/>
          <p:nvPr/>
        </p:nvSpPr>
        <p:spPr>
          <a:xfrm flipH="1">
            <a:off x="287524" y="3147703"/>
            <a:ext cx="8352928" cy="954107"/>
          </a:xfrm>
          <a:prstGeom prst="rect">
            <a:avLst/>
          </a:prstGeom>
          <a:noFill/>
        </p:spPr>
        <p:txBody>
          <a:bodyPr wrap="square" rtlCol="0">
            <a:spAutoFit/>
          </a:bodyPr>
          <a:lstStyle/>
          <a:p>
            <a:r>
              <a:rPr lang="en-GB" sz="2800" b="1" i="1" dirty="0"/>
              <a:t>If considering any coercive or restrictive intervention, ask: </a:t>
            </a:r>
          </a:p>
        </p:txBody>
      </p:sp>
    </p:spTree>
    <p:extLst>
      <p:ext uri="{BB962C8B-B14F-4D97-AF65-F5344CB8AC3E}">
        <p14:creationId xmlns:p14="http://schemas.microsoft.com/office/powerpoint/2010/main" val="11992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5019D-52A2-44A0-0734-ED008076335F}"/>
              </a:ext>
            </a:extLst>
          </p:cNvPr>
          <p:cNvSpPr txBox="1"/>
          <p:nvPr/>
        </p:nvSpPr>
        <p:spPr>
          <a:xfrm>
            <a:off x="323528" y="610184"/>
            <a:ext cx="8568952" cy="5705408"/>
          </a:xfrm>
          <a:prstGeom prst="rect">
            <a:avLst/>
          </a:prstGeom>
          <a:noFill/>
        </p:spPr>
        <p:txBody>
          <a:bodyPr wrap="square" rtlCol="0">
            <a:spAutoFit/>
          </a:bodyPr>
          <a:lstStyle/>
          <a:p>
            <a:pPr marL="680085" indent="-226695">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0085" indent="-226695">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0085" indent="-226695">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4763">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“It has previously been suggested that restraint in the prone position contributed to deaths. Although this theory has not been supported by recent research, it would be prudent to ensure that there is no obstruction to ventilation and to minimise the risk of asphyxiation.”</a:t>
            </a:r>
          </a:p>
          <a:p>
            <a:pPr marL="449263" indent="4763">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66700" indent="4763">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Royal College of Emergency Medicine, Best Practice Guideline,  “Acute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Behavioural</a:t>
            </a:r>
            <a:r>
              <a:rPr lang="en-US" sz="1800" dirty="0">
                <a:effectLst/>
                <a:latin typeface="Calibri" panose="020F0502020204030204" pitchFamily="34" charset="0"/>
                <a:ea typeface="Calibri" panose="020F0502020204030204" pitchFamily="34" charset="0"/>
                <a:cs typeface="Times New Roman" panose="02020603050405020304" pitchFamily="18" charset="0"/>
              </a:rPr>
              <a:t> Disturbance in Emergency Departments”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February 2022</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49263" indent="4763">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66700" indent="4763">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further:</a:t>
            </a:r>
          </a:p>
          <a:p>
            <a:pPr marL="266700" indent="4763">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Vilke</a:t>
            </a:r>
            <a:r>
              <a:rPr lang="en-GB" sz="1800" dirty="0">
                <a:effectLst/>
                <a:latin typeface="Calibri" panose="020F0502020204030204" pitchFamily="34" charset="0"/>
                <a:ea typeface="Calibri" panose="020F0502020204030204" pitchFamily="34" charset="0"/>
                <a:cs typeface="Times New Roman" panose="02020603050405020304" pitchFamily="18" charset="0"/>
              </a:rPr>
              <a:t> GM. Restraint physiology: A review of the literature. J Forensic Leg Med. 2020;75:102056. doi:10.1016/j.jflm.2020.102056</a:t>
            </a:r>
          </a:p>
          <a:p>
            <a:endParaRPr lang="en-GB" dirty="0"/>
          </a:p>
        </p:txBody>
      </p:sp>
      <p:pic>
        <p:nvPicPr>
          <p:cNvPr id="4" name="Picture 3">
            <a:extLst>
              <a:ext uri="{FF2B5EF4-FFF2-40B4-BE49-F238E27FC236}">
                <a16:creationId xmlns:a16="http://schemas.microsoft.com/office/drawing/2014/main" id="{6ED0852F-AA2C-812B-ED75-D803F251412D}"/>
              </a:ext>
            </a:extLst>
          </p:cNvPr>
          <p:cNvPicPr>
            <a:picLocks noChangeAspect="1"/>
          </p:cNvPicPr>
          <p:nvPr/>
        </p:nvPicPr>
        <p:blipFill rotWithShape="1">
          <a:blip r:embed="rId2"/>
          <a:srcRect l="24013" t="52520" r="55512" b="37400"/>
          <a:stretch/>
        </p:blipFill>
        <p:spPr>
          <a:xfrm>
            <a:off x="4458406" y="234768"/>
            <a:ext cx="4434074" cy="1450664"/>
          </a:xfrm>
          <a:prstGeom prst="rect">
            <a:avLst/>
          </a:prstGeom>
        </p:spPr>
      </p:pic>
    </p:spTree>
    <p:extLst>
      <p:ext uri="{BB962C8B-B14F-4D97-AF65-F5344CB8AC3E}">
        <p14:creationId xmlns:p14="http://schemas.microsoft.com/office/powerpoint/2010/main" val="369725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188640"/>
            <a:ext cx="8856984" cy="6480720"/>
          </a:xfrm>
        </p:spPr>
        <p:txBody>
          <a:bodyPr>
            <a:normAutofit/>
          </a:bodyPr>
          <a:lstStyle/>
          <a:p>
            <a:pPr marL="0" indent="0">
              <a:buNone/>
            </a:pPr>
            <a:r>
              <a:rPr lang="en-GB" sz="4000" b="1" dirty="0"/>
              <a:t>Time in restraint</a:t>
            </a:r>
          </a:p>
          <a:p>
            <a:pPr marL="893763" indent="-893763">
              <a:buNone/>
            </a:pPr>
            <a:r>
              <a:rPr lang="en-GB" b="1" dirty="0">
                <a:solidFill>
                  <a:srgbClr val="FF0000"/>
                </a:solidFill>
              </a:rPr>
              <a:t>Q: 	For how long is it safe to restrain someone, especially on the ground?</a:t>
            </a:r>
          </a:p>
          <a:p>
            <a:pPr marL="893763" indent="-893763">
              <a:buNone/>
            </a:pPr>
            <a:endParaRPr lang="en-GB" b="1" dirty="0">
              <a:solidFill>
                <a:srgbClr val="FF0000"/>
              </a:solidFill>
            </a:endParaRPr>
          </a:p>
          <a:p>
            <a:pPr marL="1798638" indent="-928688">
              <a:buAutoNum type="alphaLcParenBoth"/>
            </a:pPr>
            <a:r>
              <a:rPr lang="en-GB" i="1" dirty="0"/>
              <a:t>3 minutes (Bennett Inquiry)</a:t>
            </a:r>
          </a:p>
          <a:p>
            <a:pPr marL="1798638" indent="-928688">
              <a:buAutoNum type="alphaLcParenBoth"/>
            </a:pPr>
            <a:r>
              <a:rPr lang="en-GB" i="1" dirty="0"/>
              <a:t>5 minutes (prison service manual 1999)</a:t>
            </a:r>
          </a:p>
          <a:p>
            <a:pPr marL="1798638" indent="-928688">
              <a:buAutoNum type="alphaLcParenBoth"/>
            </a:pPr>
            <a:r>
              <a:rPr lang="en-GB" i="1" dirty="0"/>
              <a:t>10 minutes (NICE NG10)</a:t>
            </a:r>
          </a:p>
          <a:p>
            <a:pPr marL="1798638" indent="-928688">
              <a:buAutoNum type="alphaLcParenBoth"/>
            </a:pPr>
            <a:r>
              <a:rPr lang="en-GB" i="1" dirty="0"/>
              <a:t>none of the above</a:t>
            </a:r>
          </a:p>
          <a:p>
            <a:pPr marL="361950" lvl="0">
              <a:spcBef>
                <a:spcPts val="0"/>
              </a:spcBef>
              <a:buFont typeface="Wingdings" panose="05000000000000000000" pitchFamily="2" charset="2"/>
              <a:buChar char="§"/>
            </a:pPr>
            <a:endParaRPr lang="en-GB" sz="2800" dirty="0">
              <a:solidFill>
                <a:prstClr val="black"/>
              </a:solidFill>
            </a:endParaRPr>
          </a:p>
        </p:txBody>
      </p:sp>
    </p:spTree>
    <p:extLst>
      <p:ext uri="{BB962C8B-B14F-4D97-AF65-F5344CB8AC3E}">
        <p14:creationId xmlns:p14="http://schemas.microsoft.com/office/powerpoint/2010/main" val="27422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9739" y="1107282"/>
            <a:ext cx="184731" cy="369332"/>
          </a:xfrm>
          <a:prstGeom prst="rect">
            <a:avLst/>
          </a:prstGeom>
          <a:noFill/>
        </p:spPr>
        <p:txBody>
          <a:bodyPr wrap="none">
            <a:spAutoFit/>
          </a:bodyPr>
          <a:lstStyle/>
          <a:p>
            <a:pPr>
              <a:defRPr/>
            </a:pPr>
            <a:endParaRPr lang="en-GB" b="1" dirty="0">
              <a:latin typeface="+mj-lt"/>
            </a:endParaRPr>
          </a:p>
        </p:txBody>
      </p:sp>
      <p:sp>
        <p:nvSpPr>
          <p:cNvPr id="3" name="Content Placeholder 2"/>
          <p:cNvSpPr>
            <a:spLocks noGrp="1"/>
          </p:cNvSpPr>
          <p:nvPr>
            <p:ph idx="1"/>
          </p:nvPr>
        </p:nvSpPr>
        <p:spPr>
          <a:xfrm>
            <a:off x="1223628" y="979320"/>
            <a:ext cx="6642738" cy="4860540"/>
          </a:xfrm>
        </p:spPr>
        <p:txBody>
          <a:bodyPr>
            <a:normAutofit/>
          </a:bodyPr>
          <a:lstStyle/>
          <a:p>
            <a:pPr marL="0" indent="0">
              <a:buNone/>
            </a:pPr>
            <a:endParaRPr lang="en-GB" sz="3000" b="1" dirty="0">
              <a:solidFill>
                <a:srgbClr val="FF0000"/>
              </a:solidFill>
            </a:endParaRPr>
          </a:p>
          <a:p>
            <a:pPr marL="271463">
              <a:spcBef>
                <a:spcPts val="0"/>
              </a:spcBef>
              <a:buFont typeface="Wingdings" panose="05000000000000000000" pitchFamily="2" charset="2"/>
              <a:buChar char="§"/>
            </a:pPr>
            <a:endParaRPr lang="en-GB" dirty="0">
              <a:solidFill>
                <a:prstClr val="black"/>
              </a:solidFill>
            </a:endParaRPr>
          </a:p>
        </p:txBody>
      </p:sp>
      <p:sp>
        <p:nvSpPr>
          <p:cNvPr id="8" name="TextBox 7">
            <a:extLst>
              <a:ext uri="{FF2B5EF4-FFF2-40B4-BE49-F238E27FC236}">
                <a16:creationId xmlns:a16="http://schemas.microsoft.com/office/drawing/2014/main" id="{F4488A6E-2DF3-48EB-92F8-D59232095248}"/>
              </a:ext>
            </a:extLst>
          </p:cNvPr>
          <p:cNvSpPr txBox="1"/>
          <p:nvPr/>
        </p:nvSpPr>
        <p:spPr>
          <a:xfrm>
            <a:off x="467544" y="979320"/>
            <a:ext cx="7965347" cy="3624069"/>
          </a:xfrm>
          <a:prstGeom prst="rect">
            <a:avLst/>
          </a:prstGeom>
          <a:noFill/>
        </p:spPr>
        <p:txBody>
          <a:bodyPr wrap="square">
            <a:spAutoFit/>
          </a:bodyPr>
          <a:lstStyle/>
          <a:p>
            <a:r>
              <a:rPr lang="en-GB" sz="2100" b="1" dirty="0">
                <a:solidFill>
                  <a:srgbClr val="C00000"/>
                </a:solidFill>
              </a:rPr>
              <a:t>Time in restraint – key issue in safety</a:t>
            </a:r>
          </a:p>
          <a:p>
            <a:endParaRPr lang="en-GB" sz="1950" b="1" dirty="0">
              <a:solidFill>
                <a:schemeClr val="tx2"/>
              </a:solidFill>
            </a:endParaRPr>
          </a:p>
          <a:p>
            <a:r>
              <a:rPr lang="en-GB" sz="1950" b="1" dirty="0">
                <a:solidFill>
                  <a:schemeClr val="tx2"/>
                </a:solidFill>
              </a:rPr>
              <a:t>‘The amount of time that restraint is applied is as important as the form of restraint and the position of the detainee.</a:t>
            </a:r>
          </a:p>
          <a:p>
            <a:endParaRPr lang="en-GB" sz="1950" b="1" dirty="0">
              <a:solidFill>
                <a:schemeClr val="tx2"/>
              </a:solidFill>
            </a:endParaRPr>
          </a:p>
          <a:p>
            <a:r>
              <a:rPr lang="en-GB" sz="1950" b="1" dirty="0">
                <a:solidFill>
                  <a:schemeClr val="tx2"/>
                </a:solidFill>
              </a:rPr>
              <a:t>Prolonged restraint and prolonged struggling will result in exhaustion, possibly without subjective awareness of this which can result in sudden death.’</a:t>
            </a:r>
          </a:p>
          <a:p>
            <a:endParaRPr lang="en-GB" dirty="0"/>
          </a:p>
          <a:p>
            <a:endParaRPr lang="en-GB" dirty="0"/>
          </a:p>
          <a:p>
            <a:r>
              <a:rPr lang="en-GB" dirty="0"/>
              <a:t>Police Complaints Authority. ‘Policing Acute Behavioural Disturbance’, Revised Edition, March 2002</a:t>
            </a:r>
          </a:p>
        </p:txBody>
      </p:sp>
    </p:spTree>
    <p:extLst>
      <p:ext uri="{BB962C8B-B14F-4D97-AF65-F5344CB8AC3E}">
        <p14:creationId xmlns:p14="http://schemas.microsoft.com/office/powerpoint/2010/main" val="76124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264696"/>
          </a:xfrm>
        </p:spPr>
        <p:txBody>
          <a:bodyPr>
            <a:normAutofit/>
          </a:bodyPr>
          <a:lstStyle/>
          <a:p>
            <a:pPr marL="0" indent="0">
              <a:buNone/>
            </a:pPr>
            <a:endParaRPr lang="en-GB" sz="2400" b="1" dirty="0">
              <a:solidFill>
                <a:srgbClr val="FF0000"/>
              </a:solidFill>
            </a:endParaRPr>
          </a:p>
          <a:p>
            <a:pPr marL="0" indent="0">
              <a:buNone/>
            </a:pPr>
            <a:endParaRPr lang="en-GB" sz="2800" b="1" dirty="0">
              <a:solidFill>
                <a:srgbClr val="FF0000"/>
              </a:solidFill>
            </a:endParaRPr>
          </a:p>
          <a:p>
            <a:pPr marL="0" indent="0">
              <a:buNone/>
            </a:pPr>
            <a:r>
              <a:rPr lang="en-GB" sz="2800" b="1" dirty="0">
                <a:solidFill>
                  <a:srgbClr val="FF0000"/>
                </a:solidFill>
              </a:rPr>
              <a:t>NICE Guideline NG10</a:t>
            </a:r>
          </a:p>
          <a:p>
            <a:endParaRPr lang="en-GB" sz="2400" dirty="0"/>
          </a:p>
          <a:p>
            <a:r>
              <a:rPr lang="en-GB" sz="2400" dirty="0"/>
              <a:t>Do not routinely use manual restraint </a:t>
            </a:r>
            <a:r>
              <a:rPr lang="en-GB" sz="2400" u="sng" dirty="0"/>
              <a:t>for more than 10 minutes </a:t>
            </a:r>
            <a:r>
              <a:rPr lang="en-GB" sz="2400" dirty="0"/>
              <a:t>(6.6.3.13) </a:t>
            </a:r>
            <a:r>
              <a:rPr lang="en-GB" sz="2400" i="1" dirty="0"/>
              <a:t>– how practical is this? when does timing start?</a:t>
            </a:r>
          </a:p>
          <a:p>
            <a:endParaRPr lang="en-GB" sz="2400" dirty="0"/>
          </a:p>
          <a:p>
            <a:r>
              <a:rPr lang="en-GB" sz="2400" dirty="0"/>
              <a:t>Consider rapid tranquillisation or seclusion as alternatives to prolonged manual restraint (longer than 10 minutes) (6.6.3.14)</a:t>
            </a:r>
          </a:p>
          <a:p>
            <a:pPr marL="0" indent="0">
              <a:buNone/>
            </a:pPr>
            <a:r>
              <a:rPr lang="en-GB" sz="2400" dirty="0"/>
              <a:t> </a:t>
            </a:r>
          </a:p>
          <a:p>
            <a:pPr marL="0" indent="0" algn="r">
              <a:buNone/>
            </a:pPr>
            <a:endParaRPr lang="en-GB" sz="1100" dirty="0">
              <a:solidFill>
                <a:srgbClr val="FF0000"/>
              </a:solidFill>
            </a:endParaRPr>
          </a:p>
          <a:p>
            <a:pPr marL="0" indent="0">
              <a:buNone/>
            </a:pPr>
            <a:endParaRPr lang="en-GB" sz="2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220" y="161328"/>
            <a:ext cx="4592100" cy="89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497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188640"/>
            <a:ext cx="8928992" cy="6381020"/>
          </a:xfrm>
        </p:spPr>
        <p:txBody>
          <a:bodyPr>
            <a:normAutofit fontScale="92500"/>
          </a:bodyPr>
          <a:lstStyle/>
          <a:p>
            <a:pPr marL="0" indent="0">
              <a:buNone/>
            </a:pPr>
            <a:r>
              <a:rPr lang="en-GB" sz="3700" b="1" dirty="0">
                <a:solidFill>
                  <a:srgbClr val="FF0000"/>
                </a:solidFill>
              </a:rPr>
              <a:t>(3)	Pain-compliance techniques</a:t>
            </a:r>
          </a:p>
          <a:p>
            <a:pPr marL="0" indent="0">
              <a:buNone/>
            </a:pPr>
            <a:r>
              <a:rPr lang="en-GB" sz="2800" dirty="0">
                <a:solidFill>
                  <a:srgbClr val="993300"/>
                </a:solidFill>
              </a:rPr>
              <a:t>The argument: ‘The deliberate infliction of pain on anyone cannot be justified’.</a:t>
            </a:r>
          </a:p>
          <a:p>
            <a:pPr marL="0" indent="0">
              <a:buNone/>
            </a:pPr>
            <a:r>
              <a:rPr lang="en-GB" sz="2800" dirty="0">
                <a:solidFill>
                  <a:prstClr val="black"/>
                </a:solidFill>
              </a:rPr>
              <a:t>Pain compliance is </a:t>
            </a:r>
            <a:r>
              <a:rPr lang="en-GB" sz="2800" u="sng" dirty="0">
                <a:solidFill>
                  <a:prstClr val="black"/>
                </a:solidFill>
              </a:rPr>
              <a:t>generally</a:t>
            </a:r>
            <a:r>
              <a:rPr lang="en-GB" sz="2800" dirty="0">
                <a:solidFill>
                  <a:prstClr val="black"/>
                </a:solidFill>
              </a:rPr>
              <a:t> unnecessary but </a:t>
            </a:r>
            <a:r>
              <a:rPr lang="en-GB" sz="2800" u="sng" dirty="0">
                <a:solidFill>
                  <a:prstClr val="black"/>
                </a:solidFill>
              </a:rPr>
              <a:t>may</a:t>
            </a:r>
            <a:r>
              <a:rPr lang="en-GB" sz="2800" dirty="0">
                <a:solidFill>
                  <a:prstClr val="black"/>
                </a:solidFill>
              </a:rPr>
              <a:t> be safer alternative in certain </a:t>
            </a:r>
            <a:r>
              <a:rPr lang="en-GB" sz="2800" u="sng" dirty="0">
                <a:solidFill>
                  <a:prstClr val="black"/>
                </a:solidFill>
              </a:rPr>
              <a:t>high-risk</a:t>
            </a:r>
            <a:r>
              <a:rPr lang="en-GB" sz="2800" dirty="0">
                <a:solidFill>
                  <a:prstClr val="black"/>
                </a:solidFill>
              </a:rPr>
              <a:t> situations, </a:t>
            </a:r>
            <a:r>
              <a:rPr lang="en-GB" sz="2800" dirty="0" err="1">
                <a:solidFill>
                  <a:prstClr val="black"/>
                </a:solidFill>
              </a:rPr>
              <a:t>eg</a:t>
            </a:r>
            <a:r>
              <a:rPr lang="en-GB" sz="2800" dirty="0">
                <a:solidFill>
                  <a:prstClr val="black"/>
                </a:solidFill>
              </a:rPr>
              <a:t>:</a:t>
            </a:r>
          </a:p>
          <a:p>
            <a:pPr marL="796925" lvl="0">
              <a:spcBef>
                <a:spcPts val="0"/>
              </a:spcBef>
              <a:buFont typeface="Wingdings" panose="05000000000000000000" pitchFamily="2" charset="2"/>
              <a:buChar char="§"/>
            </a:pPr>
            <a:r>
              <a:rPr lang="en-GB" sz="2800" dirty="0">
                <a:solidFill>
                  <a:prstClr val="black"/>
                </a:solidFill>
              </a:rPr>
              <a:t>to prevent lengthy restraint/more risky positions</a:t>
            </a:r>
          </a:p>
          <a:p>
            <a:pPr marL="796925" lvl="0">
              <a:spcBef>
                <a:spcPts val="0"/>
              </a:spcBef>
              <a:buFont typeface="Wingdings" panose="05000000000000000000" pitchFamily="2" charset="2"/>
              <a:buChar char="§"/>
            </a:pPr>
            <a:r>
              <a:rPr lang="en-GB" sz="2800" dirty="0">
                <a:solidFill>
                  <a:prstClr val="black"/>
                </a:solidFill>
              </a:rPr>
              <a:t>to force subject to release grip (bite, weapon, person) </a:t>
            </a:r>
          </a:p>
          <a:p>
            <a:pPr marL="796925" lvl="0">
              <a:spcBef>
                <a:spcPts val="0"/>
              </a:spcBef>
              <a:buFont typeface="Wingdings" panose="05000000000000000000" pitchFamily="2" charset="2"/>
              <a:buChar char="§"/>
            </a:pPr>
            <a:r>
              <a:rPr lang="en-GB" sz="2800" dirty="0">
                <a:solidFill>
                  <a:prstClr val="black"/>
                </a:solidFill>
              </a:rPr>
              <a:t>wherever it is safer option in all of the circumstances</a:t>
            </a:r>
          </a:p>
          <a:p>
            <a:pPr marL="0" lvl="0" indent="0">
              <a:spcBef>
                <a:spcPts val="0"/>
              </a:spcBef>
              <a:buNone/>
            </a:pPr>
            <a:endParaRPr lang="en-GB" sz="2800" dirty="0">
              <a:solidFill>
                <a:prstClr val="black"/>
              </a:solidFill>
            </a:endParaRPr>
          </a:p>
          <a:p>
            <a:pPr marL="0" indent="0">
              <a:spcBef>
                <a:spcPts val="0"/>
              </a:spcBef>
              <a:buNone/>
            </a:pPr>
            <a:r>
              <a:rPr lang="en-GB" sz="2800" dirty="0">
                <a:solidFill>
                  <a:prstClr val="black"/>
                </a:solidFill>
              </a:rPr>
              <a:t>Disingenuous to give intervention a different name to disguise it: </a:t>
            </a:r>
            <a:r>
              <a:rPr lang="en-GB" sz="2800" i="1" dirty="0">
                <a:solidFill>
                  <a:prstClr val="black"/>
                </a:solidFill>
              </a:rPr>
              <a:t>“distraction techniques”, “escape and rescue”, etc.</a:t>
            </a:r>
          </a:p>
          <a:p>
            <a:pPr marL="0" indent="0">
              <a:spcBef>
                <a:spcPts val="0"/>
              </a:spcBef>
              <a:buNone/>
            </a:pPr>
            <a:endParaRPr lang="en-GB" sz="2800" i="1" dirty="0">
              <a:solidFill>
                <a:prstClr val="black"/>
              </a:solidFill>
            </a:endParaRPr>
          </a:p>
          <a:p>
            <a:pPr marL="0" indent="0">
              <a:spcBef>
                <a:spcPts val="0"/>
              </a:spcBef>
              <a:buNone/>
            </a:pPr>
            <a:r>
              <a:rPr lang="en-GB" sz="2800" i="1" dirty="0">
                <a:solidFill>
                  <a:prstClr val="black"/>
                </a:solidFill>
              </a:rPr>
              <a:t>See: </a:t>
            </a:r>
            <a:r>
              <a:rPr lang="en-US" sz="2800" i="1" dirty="0">
                <a:solidFill>
                  <a:prstClr val="black"/>
                </a:solidFill>
              </a:rPr>
              <a:t>Positive &amp; Proactive Care, DH, April 2014 [69], </a:t>
            </a:r>
          </a:p>
          <a:p>
            <a:pPr marL="0" indent="0">
              <a:spcBef>
                <a:spcPts val="0"/>
              </a:spcBef>
              <a:buNone/>
            </a:pPr>
            <a:r>
              <a:rPr lang="en-US" sz="2800" i="1" dirty="0">
                <a:solidFill>
                  <a:prstClr val="black"/>
                </a:solidFill>
              </a:rPr>
              <a:t>Mental Health Act Code of Practice (2015) [26.41],</a:t>
            </a:r>
          </a:p>
          <a:p>
            <a:pPr marL="0" indent="0">
              <a:spcBef>
                <a:spcPts val="0"/>
              </a:spcBef>
              <a:buNone/>
            </a:pPr>
            <a:r>
              <a:rPr lang="en-US" sz="2800" i="1" dirty="0">
                <a:solidFill>
                  <a:prstClr val="black"/>
                </a:solidFill>
              </a:rPr>
              <a:t>NICE Guideline NG10 [6.6.3.5/8.4.3.2]</a:t>
            </a:r>
          </a:p>
          <a:p>
            <a:pPr marL="0" indent="0">
              <a:spcBef>
                <a:spcPts val="0"/>
              </a:spcBef>
              <a:buNone/>
            </a:pPr>
            <a:endParaRPr lang="en-US" sz="2800" i="1" dirty="0">
              <a:solidFill>
                <a:prstClr val="black"/>
              </a:solidFill>
            </a:endParaRPr>
          </a:p>
          <a:p>
            <a:pPr marL="0" indent="0">
              <a:spcBef>
                <a:spcPts val="0"/>
              </a:spcBef>
              <a:buNone/>
            </a:pPr>
            <a:endParaRPr lang="en-US" sz="2800" i="1" dirty="0">
              <a:solidFill>
                <a:prstClr val="black"/>
              </a:solidFill>
            </a:endParaRPr>
          </a:p>
          <a:p>
            <a:pPr marL="0" indent="0">
              <a:spcBef>
                <a:spcPts val="0"/>
              </a:spcBef>
              <a:buNone/>
            </a:pPr>
            <a:endParaRPr lang="en-GB" sz="2800" i="1" dirty="0">
              <a:solidFill>
                <a:prstClr val="black"/>
              </a:solidFill>
            </a:endParaRPr>
          </a:p>
        </p:txBody>
      </p:sp>
    </p:spTree>
    <p:extLst>
      <p:ext uri="{BB962C8B-B14F-4D97-AF65-F5344CB8AC3E}">
        <p14:creationId xmlns:p14="http://schemas.microsoft.com/office/powerpoint/2010/main" val="237532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633012" cy="6724918"/>
          </a:xfrm>
          <a:prstGeom prst="rect">
            <a:avLst/>
          </a:prstGeom>
        </p:spPr>
        <p:txBody>
          <a:bodyPr wrap="square">
            <a:spAutoFit/>
          </a:bodyPr>
          <a:lstStyle/>
          <a:p>
            <a:r>
              <a:rPr lang="en-US" sz="3700" b="1" dirty="0">
                <a:solidFill>
                  <a:srgbClr val="FF0000"/>
                </a:solidFill>
                <a:latin typeface="+mn-lt"/>
              </a:rPr>
              <a:t>(4)	Mechanical restraint</a:t>
            </a:r>
          </a:p>
          <a:p>
            <a:endParaRPr lang="en-US" sz="1500" b="1" dirty="0"/>
          </a:p>
          <a:p>
            <a:pPr marL="214313" indent="-214313">
              <a:buFont typeface="Arial" panose="020B0604020202020204" pitchFamily="34" charset="0"/>
              <a:buChar char="•"/>
            </a:pPr>
            <a:r>
              <a:rPr lang="en-GB" sz="2800" i="1" dirty="0"/>
              <a:t>‘</a:t>
            </a:r>
            <a:r>
              <a:rPr lang="en-GB" sz="2400" i="1" dirty="0"/>
              <a:t>the use of a device to prevent, restrict or subdue movement of a person’s body, or part of the body, for the primary purpose of behavioural control’ </a:t>
            </a:r>
            <a:r>
              <a:rPr lang="en-GB" sz="2400" dirty="0"/>
              <a:t>(Department of Health 2014, paragraph 78).</a:t>
            </a:r>
          </a:p>
          <a:p>
            <a:pPr marL="214313" indent="-214313">
              <a:buFont typeface="Arial" panose="020B0604020202020204" pitchFamily="34" charset="0"/>
              <a:buChar char="•"/>
            </a:pPr>
            <a:endParaRPr lang="en-GB" sz="2400" dirty="0"/>
          </a:p>
          <a:p>
            <a:pPr marL="214313" indent="-214313">
              <a:buFont typeface="Arial" panose="020B0604020202020204" pitchFamily="34" charset="0"/>
              <a:buChar char="•"/>
            </a:pPr>
            <a:r>
              <a:rPr lang="en-GB" sz="2400" dirty="0"/>
              <a:t>not a complete alternative to physical restraint as they cannot be applied unless the subject is under some degree of control. In most cases staff will need physically to restrain the subject before applying mechanical restraints. </a:t>
            </a:r>
          </a:p>
          <a:p>
            <a:pPr marL="214313" indent="-214313">
              <a:buFont typeface="Arial" panose="020B0604020202020204" pitchFamily="34" charset="0"/>
              <a:buChar char="•"/>
            </a:pPr>
            <a:endParaRPr lang="en-GB" sz="2400" dirty="0"/>
          </a:p>
          <a:p>
            <a:pPr marL="214313" indent="-214313">
              <a:buFont typeface="Arial" panose="020B0604020202020204" pitchFamily="34" charset="0"/>
              <a:buChar char="•"/>
            </a:pPr>
            <a:r>
              <a:rPr lang="en-GB" sz="2400" dirty="0"/>
              <a:t>any kind of physical intervention should be used only where necessary and mechanical restraint, being part of the intervention mix, is no exception. </a:t>
            </a:r>
          </a:p>
          <a:p>
            <a:pPr marL="214313" indent="-214313">
              <a:buFont typeface="Arial" panose="020B0604020202020204" pitchFamily="34" charset="0"/>
              <a:buChar char="•"/>
            </a:pPr>
            <a:endParaRPr lang="en-GB" sz="2400" dirty="0"/>
          </a:p>
          <a:p>
            <a:pPr marL="214313" indent="-214313">
              <a:buFont typeface="Arial" panose="020B0604020202020204" pitchFamily="34" charset="0"/>
              <a:buChar char="•"/>
            </a:pPr>
            <a:r>
              <a:rPr lang="en-GB" sz="2400" dirty="0"/>
              <a:t>can be very helpful for de-escalation.</a:t>
            </a:r>
          </a:p>
          <a:p>
            <a:pPr marL="214313" indent="-214313">
              <a:buFont typeface="Arial" panose="020B0604020202020204" pitchFamily="34" charset="0"/>
              <a:buChar char="•"/>
            </a:pPr>
            <a:endParaRPr lang="en-GB" sz="1500" dirty="0"/>
          </a:p>
        </p:txBody>
      </p:sp>
    </p:spTree>
    <p:extLst>
      <p:ext uri="{BB962C8B-B14F-4D97-AF65-F5344CB8AC3E}">
        <p14:creationId xmlns:p14="http://schemas.microsoft.com/office/powerpoint/2010/main" val="2937305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BBD19-2E7D-4545-9432-4695CD6BB6A0}"/>
              </a:ext>
            </a:extLst>
          </p:cNvPr>
          <p:cNvPicPr/>
          <p:nvPr/>
        </p:nvPicPr>
        <p:blipFill rotWithShape="1">
          <a:blip r:embed="rId2"/>
          <a:srcRect l="4723" t="20926"/>
          <a:stretch/>
        </p:blipFill>
        <p:spPr bwMode="auto">
          <a:xfrm>
            <a:off x="395536" y="977048"/>
            <a:ext cx="8280920" cy="4973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23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DC15D-3A10-441E-97F6-734B02CB5E6A}"/>
              </a:ext>
            </a:extLst>
          </p:cNvPr>
          <p:cNvPicPr/>
          <p:nvPr/>
        </p:nvPicPr>
        <p:blipFill rotWithShape="1">
          <a:blip r:embed="rId2"/>
          <a:srcRect t="15322"/>
          <a:stretch/>
        </p:blipFill>
        <p:spPr bwMode="auto">
          <a:xfrm>
            <a:off x="215680" y="1134552"/>
            <a:ext cx="8712641" cy="4866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0964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771" y="332656"/>
            <a:ext cx="7490012" cy="690702"/>
          </a:xfrm>
          <a:prstGeom prst="rect">
            <a:avLst/>
          </a:prstGeom>
        </p:spPr>
        <p:txBody>
          <a:bodyPr wrap="square">
            <a:spAutoFit/>
          </a:bodyPr>
          <a:lstStyle/>
          <a:p>
            <a:r>
              <a:rPr lang="en-GB" sz="2400" b="1" dirty="0">
                <a:ea typeface="Times New Roman" panose="02020603050405020304" pitchFamily="18" charset="0"/>
              </a:rPr>
              <a:t>Manual Handling Operations Regulations 1992</a:t>
            </a:r>
          </a:p>
          <a:p>
            <a:pPr>
              <a:lnSpc>
                <a:spcPct val="107000"/>
              </a:lnSpc>
              <a:spcAft>
                <a:spcPts val="600"/>
              </a:spcAft>
            </a:pPr>
            <a:endParaRPr lang="en-GB" sz="1500" dirty="0">
              <a:ea typeface="Calibri" panose="020F0502020204030204" pitchFamily="34" charset="0"/>
              <a:cs typeface="Times New Roman" panose="02020603050405020304" pitchFamily="18" charset="0"/>
            </a:endParaRPr>
          </a:p>
        </p:txBody>
      </p:sp>
      <p:sp>
        <p:nvSpPr>
          <p:cNvPr id="2" name="TextBox 1"/>
          <p:cNvSpPr txBox="1"/>
          <p:nvPr/>
        </p:nvSpPr>
        <p:spPr>
          <a:xfrm flipH="1">
            <a:off x="333771" y="1007146"/>
            <a:ext cx="8357347" cy="5278368"/>
          </a:xfrm>
          <a:prstGeom prst="rect">
            <a:avLst/>
          </a:prstGeom>
          <a:noFill/>
        </p:spPr>
        <p:txBody>
          <a:bodyPr wrap="square" rtlCol="0">
            <a:spAutoFit/>
          </a:bodyPr>
          <a:lstStyle/>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Physical restraint is a manual handling activity.</a:t>
            </a:r>
          </a:p>
          <a:p>
            <a:pPr marL="214313" indent="-2143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The Manual Handling Operations Regulations 1992, as amended by the Health and Safety (Miscellaneous Amendments) Regulations 2002, applies.</a:t>
            </a:r>
          </a:p>
          <a:p>
            <a:pPr marL="214313" indent="-214313">
              <a:buFont typeface="Arial" panose="020B0604020202020204" pitchFamily="34" charset="0"/>
              <a:buChar char="•"/>
            </a:pPr>
            <a:endParaRPr lang="en-GB"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GB" sz="2400" dirty="0">
                <a:solidFill>
                  <a:srgbClr val="333333"/>
                </a:solidFill>
                <a:latin typeface="Arial" panose="020B0604020202020204" pitchFamily="34" charset="0"/>
                <a:ea typeface="Calibri" panose="020F0502020204030204" pitchFamily="34" charset="0"/>
                <a:cs typeface="Arial" panose="020B0604020202020204" pitchFamily="34" charset="0"/>
              </a:rPr>
              <a:t>Employers are required to fulfil a number of criteria to reduce the risk of manual handling accidents at work. </a:t>
            </a:r>
          </a:p>
          <a:p>
            <a:pPr marL="214313" indent="-214313" algn="just">
              <a:spcAft>
                <a:spcPts val="600"/>
              </a:spcAft>
              <a:buFont typeface="Arial" panose="020B0604020202020204" pitchFamily="34" charset="0"/>
              <a:buChar char="•"/>
            </a:pPr>
            <a:endParaRPr lang="en-GB"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214313" indent="-214313" algn="just">
              <a:spcAft>
                <a:spcPts val="600"/>
              </a:spcAft>
              <a:buFont typeface="Arial" panose="020B0604020202020204" pitchFamily="34" charset="0"/>
              <a:buChar char="•"/>
            </a:pPr>
            <a:r>
              <a:rPr lang="en-GB" sz="2400" dirty="0">
                <a:solidFill>
                  <a:srgbClr val="333333"/>
                </a:solidFill>
                <a:latin typeface="Arial" panose="020B0604020202020204" pitchFamily="34" charset="0"/>
                <a:ea typeface="Calibri" panose="020F0502020204030204" pitchFamily="34" charset="0"/>
                <a:cs typeface="Arial" panose="020B0604020202020204" pitchFamily="34" charset="0"/>
              </a:rPr>
              <a:t>This includes a requirement that employers </a:t>
            </a:r>
            <a:r>
              <a:rPr lang="en-GB" sz="2400" i="1" dirty="0">
                <a:solidFill>
                  <a:srgbClr val="333333"/>
                </a:solidFill>
                <a:latin typeface="Arial" panose="020B0604020202020204" pitchFamily="34" charset="0"/>
                <a:ea typeface="Calibri" panose="020F0502020204030204" pitchFamily="34" charset="0"/>
                <a:cs typeface="Arial" panose="020B0604020202020204" pitchFamily="34" charset="0"/>
              </a:rPr>
              <a:t>“shall so far as is reasonably practicable avoid the need for his employees to undertake any manual handling operations at work which involve a risk of their being injured”</a:t>
            </a:r>
            <a:r>
              <a:rPr lang="en-GB"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reg. 4(1)(a)).</a:t>
            </a:r>
            <a:r>
              <a:rPr lang="en-GB"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marL="214313" indent="-214313">
              <a:buFont typeface="Arial" panose="020B0604020202020204" pitchFamily="34" charset="0"/>
              <a:buChar char="•"/>
            </a:pPr>
            <a:endParaRPr lang="en-GB" sz="1500" dirty="0"/>
          </a:p>
        </p:txBody>
      </p:sp>
    </p:spTree>
    <p:extLst>
      <p:ext uri="{BB962C8B-B14F-4D97-AF65-F5344CB8AC3E}">
        <p14:creationId xmlns:p14="http://schemas.microsoft.com/office/powerpoint/2010/main" val="3677473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188640"/>
            <a:ext cx="8856984" cy="6480720"/>
          </a:xfrm>
        </p:spPr>
        <p:txBody>
          <a:bodyPr>
            <a:normAutofit/>
          </a:bodyPr>
          <a:lstStyle/>
          <a:p>
            <a:pPr marL="0" indent="0">
              <a:buNone/>
            </a:pPr>
            <a:r>
              <a:rPr lang="en-GB" sz="3000" b="1" dirty="0"/>
              <a:t>Case study</a:t>
            </a:r>
          </a:p>
          <a:p>
            <a:pPr marL="0" indent="0">
              <a:buNone/>
            </a:pPr>
            <a:endParaRPr lang="en-GB" sz="2600" dirty="0"/>
          </a:p>
          <a:p>
            <a:pPr marL="0" indent="0">
              <a:buNone/>
            </a:pPr>
            <a:r>
              <a:rPr lang="en-GB" sz="2600" dirty="0"/>
              <a:t>Male adult - severe personality disorder - intelligence within normal range - has capacity - whilst detained in psych. hospital assaulted staff - 5 years’ prison.</a:t>
            </a:r>
          </a:p>
          <a:p>
            <a:pPr marL="0" indent="0">
              <a:buNone/>
            </a:pPr>
            <a:endParaRPr lang="en-GB" sz="2600" dirty="0"/>
          </a:p>
          <a:p>
            <a:pPr marL="0" indent="0">
              <a:buNone/>
            </a:pPr>
            <a:r>
              <a:rPr lang="en-GB" sz="2600" dirty="0"/>
              <a:t>Serious self-harming (self-strangulation with ligatures and plastic bags, burning himself, head-butting and self-laceration, frequently re-opens wounds). </a:t>
            </a:r>
          </a:p>
          <a:p>
            <a:pPr marL="0" indent="0">
              <a:buNone/>
            </a:pPr>
            <a:endParaRPr lang="en-GB" sz="2600" dirty="0"/>
          </a:p>
          <a:p>
            <a:pPr marL="0" indent="0">
              <a:buNone/>
            </a:pPr>
            <a:r>
              <a:rPr lang="en-GB" sz="2600" dirty="0"/>
              <a:t>Transferred from prison back to psych. hospital - detained MHA. Mechanical restraint used to prevent him from using his hands to self-harm. </a:t>
            </a:r>
          </a:p>
          <a:p>
            <a:pPr marL="0" indent="0">
              <a:buNone/>
            </a:pPr>
            <a:r>
              <a:rPr lang="en-US" sz="3000" b="1" i="1" dirty="0">
                <a:solidFill>
                  <a:prstClr val="black"/>
                </a:solidFill>
              </a:rPr>
              <a:t>(Notts Healthcare NHS Trust v RC </a:t>
            </a:r>
            <a:r>
              <a:rPr lang="en-US" sz="3000" b="1" dirty="0">
                <a:solidFill>
                  <a:prstClr val="black"/>
                </a:solidFill>
              </a:rPr>
              <a:t>[2014] </a:t>
            </a:r>
            <a:r>
              <a:rPr lang="en-US" sz="3000" b="1" dirty="0" err="1">
                <a:solidFill>
                  <a:prstClr val="black"/>
                </a:solidFill>
              </a:rPr>
              <a:t>EWCOP</a:t>
            </a:r>
            <a:r>
              <a:rPr lang="en-US" sz="3000" b="1" dirty="0">
                <a:solidFill>
                  <a:prstClr val="black"/>
                </a:solidFill>
              </a:rPr>
              <a:t> 1136)</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715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C95A02-87D5-4792-85B0-03D5BEC474F6}"/>
              </a:ext>
            </a:extLst>
          </p:cNvPr>
          <p:cNvSpPr txBox="1"/>
          <p:nvPr/>
        </p:nvSpPr>
        <p:spPr>
          <a:xfrm>
            <a:off x="836832" y="1729925"/>
            <a:ext cx="4572000" cy="461665"/>
          </a:xfrm>
          <a:prstGeom prst="rect">
            <a:avLst/>
          </a:prstGeom>
          <a:solidFill>
            <a:schemeClr val="accent2"/>
          </a:solidFill>
        </p:spPr>
        <p:txBody>
          <a:bodyPr wrap="square">
            <a:spAutoFit/>
          </a:bodyPr>
          <a:lstStyle/>
          <a:p>
            <a:r>
              <a:rPr lang="en-GB" sz="2400" b="1" dirty="0"/>
              <a:t>Prone restraint</a:t>
            </a:r>
          </a:p>
        </p:txBody>
      </p:sp>
      <p:sp>
        <p:nvSpPr>
          <p:cNvPr id="7" name="TextBox 6">
            <a:extLst>
              <a:ext uri="{FF2B5EF4-FFF2-40B4-BE49-F238E27FC236}">
                <a16:creationId xmlns:a16="http://schemas.microsoft.com/office/drawing/2014/main" id="{4A25E2AD-BF1F-4FA5-9576-50F89A5696E7}"/>
              </a:ext>
            </a:extLst>
          </p:cNvPr>
          <p:cNvSpPr txBox="1"/>
          <p:nvPr/>
        </p:nvSpPr>
        <p:spPr>
          <a:xfrm rot="20272148">
            <a:off x="4355976" y="1802866"/>
            <a:ext cx="4572000" cy="461665"/>
          </a:xfrm>
          <a:prstGeom prst="rect">
            <a:avLst/>
          </a:prstGeom>
          <a:solidFill>
            <a:schemeClr val="bg2">
              <a:lumMod val="75000"/>
            </a:schemeClr>
          </a:solidFill>
        </p:spPr>
        <p:txBody>
          <a:bodyPr wrap="square">
            <a:spAutoFit/>
          </a:bodyPr>
          <a:lstStyle/>
          <a:p>
            <a:r>
              <a:rPr lang="en-GB" sz="2400" b="1" dirty="0"/>
              <a:t>Pain compliance</a:t>
            </a:r>
          </a:p>
        </p:txBody>
      </p:sp>
      <p:sp>
        <p:nvSpPr>
          <p:cNvPr id="8" name="TextBox 7">
            <a:extLst>
              <a:ext uri="{FF2B5EF4-FFF2-40B4-BE49-F238E27FC236}">
                <a16:creationId xmlns:a16="http://schemas.microsoft.com/office/drawing/2014/main" id="{3E4FB19F-E7A6-426F-A929-E23AC31F645D}"/>
              </a:ext>
            </a:extLst>
          </p:cNvPr>
          <p:cNvSpPr txBox="1"/>
          <p:nvPr/>
        </p:nvSpPr>
        <p:spPr>
          <a:xfrm rot="614389">
            <a:off x="832207" y="3364206"/>
            <a:ext cx="4572000" cy="461665"/>
          </a:xfrm>
          <a:prstGeom prst="rect">
            <a:avLst/>
          </a:prstGeom>
          <a:solidFill>
            <a:schemeClr val="accent6">
              <a:lumMod val="60000"/>
              <a:lumOff val="40000"/>
            </a:schemeClr>
          </a:solidFill>
        </p:spPr>
        <p:txBody>
          <a:bodyPr wrap="square">
            <a:spAutoFit/>
          </a:bodyPr>
          <a:lstStyle/>
          <a:p>
            <a:r>
              <a:rPr lang="en-GB" sz="2400" b="1" dirty="0"/>
              <a:t>Mechanical restraint</a:t>
            </a:r>
          </a:p>
        </p:txBody>
      </p:sp>
      <p:sp>
        <p:nvSpPr>
          <p:cNvPr id="12" name="TextBox 11">
            <a:extLst>
              <a:ext uri="{FF2B5EF4-FFF2-40B4-BE49-F238E27FC236}">
                <a16:creationId xmlns:a16="http://schemas.microsoft.com/office/drawing/2014/main" id="{128D1AFA-5440-4095-9E0D-4FB1544A2D09}"/>
              </a:ext>
            </a:extLst>
          </p:cNvPr>
          <p:cNvSpPr txBox="1"/>
          <p:nvPr/>
        </p:nvSpPr>
        <p:spPr>
          <a:xfrm rot="20328965">
            <a:off x="4577811" y="4076699"/>
            <a:ext cx="4572000" cy="461665"/>
          </a:xfrm>
          <a:prstGeom prst="rect">
            <a:avLst/>
          </a:prstGeom>
          <a:solidFill>
            <a:srgbClr val="92D050"/>
          </a:solidFill>
        </p:spPr>
        <p:txBody>
          <a:bodyPr wrap="square">
            <a:spAutoFit/>
          </a:bodyPr>
          <a:lstStyle/>
          <a:p>
            <a:r>
              <a:rPr lang="en-GB" sz="2400" b="1" dirty="0"/>
              <a:t>Seclusion/segregation</a:t>
            </a:r>
          </a:p>
        </p:txBody>
      </p:sp>
      <p:sp>
        <p:nvSpPr>
          <p:cNvPr id="18" name="TextBox 17">
            <a:extLst>
              <a:ext uri="{FF2B5EF4-FFF2-40B4-BE49-F238E27FC236}">
                <a16:creationId xmlns:a16="http://schemas.microsoft.com/office/drawing/2014/main" id="{2CE1C7EC-F6D3-47C5-B434-49210E502AFC}"/>
              </a:ext>
            </a:extLst>
          </p:cNvPr>
          <p:cNvSpPr txBox="1"/>
          <p:nvPr/>
        </p:nvSpPr>
        <p:spPr>
          <a:xfrm>
            <a:off x="539552" y="4386488"/>
            <a:ext cx="4572000" cy="461665"/>
          </a:xfrm>
          <a:prstGeom prst="rect">
            <a:avLst/>
          </a:prstGeom>
          <a:solidFill>
            <a:srgbClr val="00B0F0"/>
          </a:solidFill>
        </p:spPr>
        <p:txBody>
          <a:bodyPr wrap="square">
            <a:spAutoFit/>
          </a:bodyPr>
          <a:lstStyle/>
          <a:p>
            <a:r>
              <a:rPr lang="en-GB" sz="2400" b="1" dirty="0"/>
              <a:t>Chemical restraint</a:t>
            </a:r>
          </a:p>
        </p:txBody>
      </p:sp>
      <p:sp>
        <p:nvSpPr>
          <p:cNvPr id="20" name="TextBox 19">
            <a:extLst>
              <a:ext uri="{FF2B5EF4-FFF2-40B4-BE49-F238E27FC236}">
                <a16:creationId xmlns:a16="http://schemas.microsoft.com/office/drawing/2014/main" id="{01F92722-07D3-4692-BE50-50520B20D461}"/>
              </a:ext>
            </a:extLst>
          </p:cNvPr>
          <p:cNvSpPr txBox="1"/>
          <p:nvPr/>
        </p:nvSpPr>
        <p:spPr>
          <a:xfrm rot="345037">
            <a:off x="4492990" y="5876755"/>
            <a:ext cx="4572000" cy="461665"/>
          </a:xfrm>
          <a:prstGeom prst="rect">
            <a:avLst/>
          </a:prstGeom>
          <a:solidFill>
            <a:srgbClr val="FFFF00"/>
          </a:solidFill>
        </p:spPr>
        <p:txBody>
          <a:bodyPr wrap="square">
            <a:spAutoFit/>
          </a:bodyPr>
          <a:lstStyle/>
          <a:p>
            <a:r>
              <a:rPr lang="en-GB" sz="2400" b="1" dirty="0"/>
              <a:t>Advanced PPE</a:t>
            </a:r>
          </a:p>
        </p:txBody>
      </p:sp>
      <p:sp>
        <p:nvSpPr>
          <p:cNvPr id="2" name="TextBox 1">
            <a:extLst>
              <a:ext uri="{FF2B5EF4-FFF2-40B4-BE49-F238E27FC236}">
                <a16:creationId xmlns:a16="http://schemas.microsoft.com/office/drawing/2014/main" id="{FD45C297-E69C-1BD2-72DA-E532BE9AE561}"/>
              </a:ext>
            </a:extLst>
          </p:cNvPr>
          <p:cNvSpPr txBox="1"/>
          <p:nvPr/>
        </p:nvSpPr>
        <p:spPr>
          <a:xfrm>
            <a:off x="75080" y="291687"/>
            <a:ext cx="8889408" cy="1077218"/>
          </a:xfrm>
          <a:prstGeom prst="rect">
            <a:avLst/>
          </a:prstGeom>
          <a:noFill/>
        </p:spPr>
        <p:txBody>
          <a:bodyPr wrap="square" rtlCol="0">
            <a:spAutoFit/>
          </a:bodyPr>
          <a:lstStyle/>
          <a:p>
            <a:r>
              <a:rPr lang="en-GB" sz="3200" b="1" dirty="0"/>
              <a:t>Once the fundamentals have been understood, other issues fall into place </a:t>
            </a:r>
          </a:p>
        </p:txBody>
      </p:sp>
      <p:sp>
        <p:nvSpPr>
          <p:cNvPr id="3" name="TextBox 2">
            <a:extLst>
              <a:ext uri="{FF2B5EF4-FFF2-40B4-BE49-F238E27FC236}">
                <a16:creationId xmlns:a16="http://schemas.microsoft.com/office/drawing/2014/main" id="{3DDE5AC2-2944-EEF7-6109-F1065C3E6A00}"/>
              </a:ext>
            </a:extLst>
          </p:cNvPr>
          <p:cNvSpPr txBox="1"/>
          <p:nvPr/>
        </p:nvSpPr>
        <p:spPr>
          <a:xfrm rot="20079559">
            <a:off x="1067690" y="3287621"/>
            <a:ext cx="7162364" cy="923330"/>
          </a:xfrm>
          <a:prstGeom prst="rect">
            <a:avLst/>
          </a:prstGeom>
          <a:solidFill>
            <a:srgbClr val="C00000"/>
          </a:solidFill>
        </p:spPr>
        <p:txBody>
          <a:bodyPr wrap="square" rtlCol="0">
            <a:spAutoFit/>
          </a:bodyPr>
          <a:lstStyle/>
          <a:p>
            <a:r>
              <a:rPr lang="en-GB" sz="5400" b="1" dirty="0">
                <a:solidFill>
                  <a:schemeClr val="bg1"/>
                </a:solidFill>
              </a:rPr>
              <a:t>All patient-centred </a:t>
            </a:r>
          </a:p>
        </p:txBody>
      </p:sp>
    </p:spTree>
    <p:extLst>
      <p:ext uri="{BB962C8B-B14F-4D97-AF65-F5344CB8AC3E}">
        <p14:creationId xmlns:p14="http://schemas.microsoft.com/office/powerpoint/2010/main" val="3648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9739" y="1107282"/>
            <a:ext cx="184731" cy="369332"/>
          </a:xfrm>
          <a:prstGeom prst="rect">
            <a:avLst/>
          </a:prstGeom>
          <a:noFill/>
        </p:spPr>
        <p:txBody>
          <a:bodyPr wrap="none">
            <a:spAutoFit/>
          </a:bodyPr>
          <a:lstStyle/>
          <a:p>
            <a:pPr>
              <a:defRPr/>
            </a:pPr>
            <a:endParaRPr lang="en-GB" b="1" dirty="0">
              <a:latin typeface="+mj-lt"/>
            </a:endParaRPr>
          </a:p>
        </p:txBody>
      </p:sp>
      <p:sp>
        <p:nvSpPr>
          <p:cNvPr id="3" name="Content Placeholder 2"/>
          <p:cNvSpPr>
            <a:spLocks noGrp="1"/>
          </p:cNvSpPr>
          <p:nvPr>
            <p:ph idx="1"/>
          </p:nvPr>
        </p:nvSpPr>
        <p:spPr>
          <a:xfrm>
            <a:off x="323528" y="306777"/>
            <a:ext cx="8496944" cy="5760640"/>
          </a:xfrm>
        </p:spPr>
        <p:txBody>
          <a:bodyPr>
            <a:noAutofit/>
          </a:bodyPr>
          <a:lstStyle/>
          <a:p>
            <a:pPr marL="0" indent="0">
              <a:buNone/>
            </a:pPr>
            <a:r>
              <a:rPr lang="en-GB" sz="2400" b="1" dirty="0">
                <a:solidFill>
                  <a:prstClr val="black"/>
                </a:solidFill>
                <a:latin typeface="Arial" panose="020B0604020202020204" pitchFamily="34" charset="0"/>
                <a:cs typeface="Arial" panose="020B0604020202020204" pitchFamily="34" charset="0"/>
              </a:rPr>
              <a:t>NICE NG10 </a:t>
            </a:r>
          </a:p>
          <a:p>
            <a:pPr marL="0" indent="0">
              <a:buNone/>
            </a:pPr>
            <a:r>
              <a:rPr lang="en-GB" sz="2400" i="1" dirty="0">
                <a:solidFill>
                  <a:prstClr val="black"/>
                </a:solidFill>
                <a:latin typeface="Arial" panose="020B0604020202020204" pitchFamily="34" charset="0"/>
                <a:cs typeface="Arial" panose="020B0604020202020204" pitchFamily="34" charset="0"/>
              </a:rPr>
              <a:t>6.6.3.18-19</a:t>
            </a:r>
          </a:p>
          <a:p>
            <a:r>
              <a:rPr lang="en-GB" sz="2400" dirty="0">
                <a:solidFill>
                  <a:prstClr val="black"/>
                </a:solidFill>
                <a:latin typeface="Arial" panose="020B0604020202020204" pitchFamily="34" charset="0"/>
                <a:cs typeface="Arial" panose="020B0604020202020204" pitchFamily="34" charset="0"/>
              </a:rPr>
              <a:t>mechanical restraint in adults only in high-secure settings (except when transferring service users between medium- and high-secure settings)</a:t>
            </a:r>
            <a:r>
              <a:rPr lang="en-GB" sz="2400" b="1" dirty="0">
                <a:solidFill>
                  <a:prstClr val="black"/>
                </a:solidFill>
                <a:latin typeface="Arial" panose="020B0604020202020204" pitchFamily="34" charset="0"/>
                <a:cs typeface="Arial" panose="020B0604020202020204" pitchFamily="34" charset="0"/>
              </a:rPr>
              <a:t> </a:t>
            </a:r>
          </a:p>
          <a:p>
            <a:r>
              <a:rPr lang="en-GB" sz="2400" dirty="0">
                <a:solidFill>
                  <a:prstClr val="black"/>
                </a:solidFill>
                <a:latin typeface="Arial" panose="020B0604020202020204" pitchFamily="34" charset="0"/>
                <a:cs typeface="Arial" panose="020B0604020202020204" pitchFamily="34" charset="0"/>
              </a:rPr>
              <a:t>why restricted to setting?</a:t>
            </a:r>
          </a:p>
          <a:p>
            <a:r>
              <a:rPr lang="en-GB" sz="2400" dirty="0">
                <a:solidFill>
                  <a:prstClr val="black"/>
                </a:solidFill>
                <a:latin typeface="Arial" panose="020B0604020202020204" pitchFamily="34" charset="0"/>
                <a:cs typeface="Arial" panose="020B0604020202020204" pitchFamily="34" charset="0"/>
              </a:rPr>
              <a:t>contrary to the Manual Handling Regs</a:t>
            </a:r>
          </a:p>
          <a:p>
            <a:r>
              <a:rPr lang="en-GB" sz="2400" dirty="0">
                <a:solidFill>
                  <a:prstClr val="black"/>
                </a:solidFill>
                <a:latin typeface="Arial" panose="020B0604020202020204" pitchFamily="34" charset="0"/>
                <a:cs typeface="Arial" panose="020B0604020202020204" pitchFamily="34" charset="0"/>
              </a:rPr>
              <a:t>generally unnecessary but </a:t>
            </a:r>
            <a:r>
              <a:rPr lang="en-GB" sz="2400" i="1" dirty="0">
                <a:solidFill>
                  <a:prstClr val="black"/>
                </a:solidFill>
                <a:latin typeface="Arial" panose="020B0604020202020204" pitchFamily="34" charset="0"/>
                <a:cs typeface="Arial" panose="020B0604020202020204" pitchFamily="34" charset="0"/>
              </a:rPr>
              <a:t>may</a:t>
            </a:r>
            <a:r>
              <a:rPr lang="en-GB" sz="2400" dirty="0">
                <a:solidFill>
                  <a:prstClr val="black"/>
                </a:solidFill>
                <a:latin typeface="Arial" panose="020B0604020202020204" pitchFamily="34" charset="0"/>
                <a:cs typeface="Arial" panose="020B0604020202020204" pitchFamily="34" charset="0"/>
              </a:rPr>
              <a:t> be safer in certain high-risk situations, </a:t>
            </a:r>
            <a:r>
              <a:rPr lang="en-GB" sz="2400" dirty="0" err="1">
                <a:solidFill>
                  <a:prstClr val="black"/>
                </a:solidFill>
                <a:latin typeface="Arial" panose="020B0604020202020204" pitchFamily="34" charset="0"/>
                <a:cs typeface="Arial" panose="020B0604020202020204" pitchFamily="34" charset="0"/>
              </a:rPr>
              <a:t>eg</a:t>
            </a:r>
            <a:r>
              <a:rPr lang="en-GB" sz="2400" dirty="0">
                <a:solidFill>
                  <a:prstClr val="black"/>
                </a:solidFill>
                <a:latin typeface="Arial" panose="020B0604020202020204" pitchFamily="34" charset="0"/>
                <a:cs typeface="Arial" panose="020B0604020202020204" pitchFamily="34" charset="0"/>
              </a:rPr>
              <a:t>:</a:t>
            </a:r>
          </a:p>
          <a:p>
            <a:pPr marL="683419">
              <a:spcBef>
                <a:spcPts val="0"/>
              </a:spcBef>
            </a:pPr>
            <a:r>
              <a:rPr lang="en-GB" sz="2400" dirty="0">
                <a:solidFill>
                  <a:prstClr val="black"/>
                </a:solidFill>
                <a:latin typeface="Arial" panose="020B0604020202020204" pitchFamily="34" charset="0"/>
                <a:cs typeface="Arial" panose="020B0604020202020204" pitchFamily="34" charset="0"/>
              </a:rPr>
              <a:t>preventing otherwise prolonged restraint/more risky positions </a:t>
            </a:r>
          </a:p>
          <a:p>
            <a:pPr marL="683419">
              <a:spcBef>
                <a:spcPts val="0"/>
              </a:spcBef>
            </a:pPr>
            <a:r>
              <a:rPr lang="en-GB" sz="2400" dirty="0">
                <a:solidFill>
                  <a:prstClr val="black"/>
                </a:solidFill>
                <a:latin typeface="Arial" panose="020B0604020202020204" pitchFamily="34" charset="0"/>
                <a:cs typeface="Arial" panose="020B0604020202020204" pitchFamily="34" charset="0"/>
              </a:rPr>
              <a:t>avoiding the use (or repeated use) of pain-compliance</a:t>
            </a:r>
          </a:p>
          <a:p>
            <a:pPr marL="683419">
              <a:spcBef>
                <a:spcPts val="0"/>
              </a:spcBef>
            </a:pPr>
            <a:r>
              <a:rPr lang="en-GB" sz="2400" dirty="0">
                <a:solidFill>
                  <a:prstClr val="black"/>
                </a:solidFill>
                <a:latin typeface="Arial" panose="020B0604020202020204" pitchFamily="34" charset="0"/>
                <a:cs typeface="Arial" panose="020B0604020202020204" pitchFamily="34" charset="0"/>
              </a:rPr>
              <a:t>wherever it is safer option in all of the circumstances </a:t>
            </a:r>
          </a:p>
          <a:p>
            <a:pPr>
              <a:spcBef>
                <a:spcPts val="0"/>
              </a:spcBef>
            </a:pPr>
            <a:r>
              <a:rPr lang="en-GB" sz="2400" dirty="0">
                <a:solidFill>
                  <a:prstClr val="black"/>
                </a:solidFill>
                <a:latin typeface="Arial" panose="020B0604020202020204" pitchFamily="34" charset="0"/>
                <a:cs typeface="Arial" panose="020B0604020202020204" pitchFamily="34" charset="0"/>
              </a:rPr>
              <a:t>not to be confused with bed cages, ties, used outside UK</a:t>
            </a:r>
          </a:p>
          <a:p>
            <a:pPr marL="14288" indent="0">
              <a:spcBef>
                <a:spcPts val="0"/>
              </a:spcBef>
              <a:buNone/>
            </a:pPr>
            <a:endParaRPr lang="en-GB" sz="2400" i="1" dirty="0">
              <a:solidFill>
                <a:srgbClr val="99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9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333375"/>
            <a:ext cx="184731" cy="461665"/>
          </a:xfrm>
          <a:prstGeom prst="rect">
            <a:avLst/>
          </a:prstGeom>
          <a:noFill/>
        </p:spPr>
        <p:txBody>
          <a:bodyPr wrap="none">
            <a:spAutoFit/>
          </a:bodyPr>
          <a:lstStyle/>
          <a:p>
            <a:pPr>
              <a:defRPr/>
            </a:pPr>
            <a:endParaRPr lang="en-GB" sz="2400" b="1" dirty="0">
              <a:latin typeface="+mj-lt"/>
            </a:endParaRPr>
          </a:p>
        </p:txBody>
      </p:sp>
      <p:sp>
        <p:nvSpPr>
          <p:cNvPr id="3" name="Content Placeholder 2"/>
          <p:cNvSpPr>
            <a:spLocks noGrp="1"/>
          </p:cNvSpPr>
          <p:nvPr>
            <p:ph idx="1"/>
          </p:nvPr>
        </p:nvSpPr>
        <p:spPr>
          <a:xfrm>
            <a:off x="107504" y="188640"/>
            <a:ext cx="8856984" cy="6480720"/>
          </a:xfrm>
        </p:spPr>
        <p:txBody>
          <a:bodyPr>
            <a:noAutofit/>
          </a:bodyPr>
          <a:lstStyle/>
          <a:p>
            <a:pPr marL="0" indent="0">
              <a:buNone/>
            </a:pPr>
            <a:r>
              <a:rPr lang="en-US" sz="2600" dirty="0"/>
              <a:t>Engages 2nd limb of NICE NG10 para 6.6.3.19 - </a:t>
            </a:r>
            <a:r>
              <a:rPr lang="en-US" sz="2600" i="1" dirty="0"/>
              <a:t>“mechanical restraint to be used as a last resort and for the purpose of limiting self-injurious </a:t>
            </a:r>
            <a:r>
              <a:rPr lang="en-GB" sz="2600" i="1" dirty="0"/>
              <a:t>behaviour</a:t>
            </a:r>
            <a:r>
              <a:rPr lang="en-US" sz="2600" i="1" dirty="0"/>
              <a:t> of extremely high frequency or intensity”.</a:t>
            </a:r>
            <a:endParaRPr lang="en-GB" sz="2600" dirty="0"/>
          </a:p>
          <a:p>
            <a:pPr marL="0" indent="0">
              <a:buNone/>
            </a:pPr>
            <a:endParaRPr lang="en-US" sz="2600" dirty="0"/>
          </a:p>
          <a:p>
            <a:pPr marL="0" indent="0">
              <a:buNone/>
            </a:pPr>
            <a:r>
              <a:rPr lang="en-US" sz="2600" dirty="0"/>
              <a:t>But query 6.6.3.18 which restricts M.R. to high-secure settings. Why??? </a:t>
            </a:r>
            <a:r>
              <a:rPr lang="en-GB" sz="2600" dirty="0"/>
              <a:t>What alternatives did staff have?</a:t>
            </a:r>
          </a:p>
          <a:p>
            <a:r>
              <a:rPr lang="en-GB" sz="2600" dirty="0"/>
              <a:t>manual restraint to prevent his self-harming behaviour. Consider risks/prolonged restraint issues and para 6.6.3.13 (10 </a:t>
            </a:r>
            <a:r>
              <a:rPr lang="en-GB" sz="2600" dirty="0" err="1"/>
              <a:t>mins</a:t>
            </a:r>
            <a:r>
              <a:rPr lang="en-GB" sz="2600" dirty="0"/>
              <a:t> guideline)</a:t>
            </a:r>
          </a:p>
          <a:p>
            <a:r>
              <a:rPr lang="en-GB" sz="2600" dirty="0"/>
              <a:t>seclusion/forced rapid </a:t>
            </a:r>
            <a:r>
              <a:rPr lang="en-GB" sz="2600" dirty="0" err="1"/>
              <a:t>tranq</a:t>
            </a:r>
            <a:r>
              <a:rPr lang="en-GB" sz="2600" dirty="0"/>
              <a:t> not appropriate (6.6.3.14)</a:t>
            </a:r>
          </a:p>
          <a:p>
            <a:r>
              <a:rPr lang="en-GB" sz="2600" dirty="0"/>
              <a:t>why should it matter whether P’s behaviour occurred whilst detained in low, medium or high secure hospital or continued while he was detained in prison hospital wing? </a:t>
            </a:r>
          </a:p>
        </p:txBody>
      </p:sp>
    </p:spTree>
    <p:extLst>
      <p:ext uri="{BB962C8B-B14F-4D97-AF65-F5344CB8AC3E}">
        <p14:creationId xmlns:p14="http://schemas.microsoft.com/office/powerpoint/2010/main" val="20433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4DB79-343E-4709-8089-576FF1FF14DD}"/>
              </a:ext>
            </a:extLst>
          </p:cNvPr>
          <p:cNvSpPr txBox="1"/>
          <p:nvPr/>
        </p:nvSpPr>
        <p:spPr>
          <a:xfrm>
            <a:off x="467544" y="692696"/>
            <a:ext cx="7992888" cy="5016758"/>
          </a:xfrm>
          <a:prstGeom prst="rect">
            <a:avLst/>
          </a:prstGeom>
          <a:noFill/>
        </p:spPr>
        <p:txBody>
          <a:bodyPr wrap="square">
            <a:spAutoFit/>
          </a:bodyPr>
          <a:lstStyle/>
          <a:p>
            <a:r>
              <a:rPr lang="en-GB" sz="2400" b="1" i="1" u="none" strike="noStrike" baseline="0" dirty="0">
                <a:latin typeface="Arial" panose="020B0604020202020204" pitchFamily="34" charset="0"/>
              </a:rPr>
              <a:t>We recognise that the use of mechanical restraint may be considered to be the least restrictive intervention in some specific cases, and may present less risk to the individual than the alternative of prolonged manual restraint or transfer to a more restrictive setting. </a:t>
            </a:r>
          </a:p>
          <a:p>
            <a:endParaRPr lang="en-GB" sz="2400" b="1" i="1" dirty="0">
              <a:latin typeface="Arial" panose="020B0604020202020204" pitchFamily="34" charset="0"/>
            </a:endParaRPr>
          </a:p>
          <a:p>
            <a:r>
              <a:rPr lang="en-GB" sz="2400" b="1" i="1" u="none" strike="noStrike" baseline="0" dirty="0">
                <a:latin typeface="Arial" panose="020B0604020202020204" pitchFamily="34" charset="0"/>
              </a:rPr>
              <a:t>This could provide a valid reason for using mechanical restraint in an emergency or ‘unplanned’ interventions, as well as planned interventions.</a:t>
            </a:r>
            <a:br>
              <a:rPr lang="en-GB" sz="1800" b="0" i="0" u="none" strike="noStrike" baseline="0" dirty="0">
                <a:latin typeface="Arial" panose="020B0604020202020204" pitchFamily="34" charset="0"/>
              </a:rPr>
            </a:br>
            <a:br>
              <a:rPr lang="en-GB" sz="2000" b="0" i="0" u="none" strike="noStrike" baseline="0" dirty="0">
                <a:latin typeface="Arial" panose="020B0604020202020204" pitchFamily="34" charset="0"/>
              </a:rPr>
            </a:br>
            <a:endParaRPr lang="en-GB" sz="2000" b="0" i="0" u="none" strike="noStrike" baseline="0" dirty="0">
              <a:latin typeface="Arial" panose="020B0604020202020204" pitchFamily="34" charset="0"/>
            </a:endParaRPr>
          </a:p>
          <a:p>
            <a:r>
              <a:rPr lang="en-GB" sz="2000" b="0" i="0" u="none" strike="noStrike" baseline="0" dirty="0">
                <a:latin typeface="Arial" panose="020B0604020202020204" pitchFamily="34" charset="0"/>
              </a:rPr>
              <a:t>CQC 2018</a:t>
            </a:r>
            <a:br>
              <a:rPr lang="en-GB" sz="2000" b="0" i="0" u="none" strike="noStrike" baseline="0" dirty="0">
                <a:latin typeface="Arial" panose="020B0604020202020204" pitchFamily="34" charset="0"/>
              </a:rPr>
            </a:br>
            <a:r>
              <a:rPr lang="en-GB" sz="2000" b="0" i="0" u="none" strike="noStrike" baseline="0" dirty="0">
                <a:latin typeface="Arial" panose="020B0604020202020204" pitchFamily="34" charset="0"/>
              </a:rPr>
              <a:t>Restraint: physical and mechanical guidelines</a:t>
            </a:r>
            <a:endParaRPr lang="en-GB" sz="2000" dirty="0"/>
          </a:p>
        </p:txBody>
      </p:sp>
    </p:spTree>
    <p:extLst>
      <p:ext uri="{BB962C8B-B14F-4D97-AF65-F5344CB8AC3E}">
        <p14:creationId xmlns:p14="http://schemas.microsoft.com/office/powerpoint/2010/main" val="188525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568952" cy="5262979"/>
          </a:xfrm>
          <a:prstGeom prst="rect">
            <a:avLst/>
          </a:prstGeom>
        </p:spPr>
        <p:txBody>
          <a:bodyPr wrap="square">
            <a:spAutoFit/>
          </a:bodyPr>
          <a:lstStyle/>
          <a:p>
            <a:r>
              <a:rPr lang="en-US" sz="2400" b="1" dirty="0"/>
              <a:t>Protecting your </a:t>
            </a:r>
            <a:r>
              <a:rPr lang="en-GB" sz="2400" b="1" dirty="0"/>
              <a:t>organisation</a:t>
            </a:r>
            <a:r>
              <a:rPr lang="en-US" sz="2400" b="1" dirty="0"/>
              <a:t> from problems and harm</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r>
              <a:rPr lang="en-US" sz="2400" dirty="0"/>
              <a:t>ensure records are maintained and are accurate</a:t>
            </a:r>
          </a:p>
          <a:p>
            <a:pPr marL="214313" indent="-214313">
              <a:buFont typeface="Arial" panose="020B0604020202020204" pitchFamily="34" charset="0"/>
              <a:buChar char="•"/>
            </a:pPr>
            <a:r>
              <a:rPr lang="en-US" sz="2400" dirty="0"/>
              <a:t>contentious documents (</a:t>
            </a:r>
            <a:r>
              <a:rPr lang="en-US" sz="2400" dirty="0" err="1"/>
              <a:t>ie</a:t>
            </a:r>
            <a:r>
              <a:rPr lang="en-US" sz="2400" dirty="0"/>
              <a:t> use of force forms) must be completed independently of other persons</a:t>
            </a:r>
          </a:p>
          <a:p>
            <a:pPr marL="214313" indent="-214313">
              <a:buFont typeface="Arial" panose="020B0604020202020204" pitchFamily="34" charset="0"/>
              <a:buChar char="•"/>
            </a:pPr>
            <a:r>
              <a:rPr lang="en-US" sz="2400" dirty="0"/>
              <a:t>ensure everything is appropriately recorded (“If it is not written down it didn’t happen”)</a:t>
            </a:r>
          </a:p>
          <a:p>
            <a:pPr marL="214313" indent="-214313">
              <a:buFont typeface="Arial" panose="020B0604020202020204" pitchFamily="34" charset="0"/>
              <a:buChar char="•"/>
            </a:pPr>
            <a:r>
              <a:rPr lang="en-US" sz="2400" dirty="0"/>
              <a:t>always have your policies and physical skills independently reviewed</a:t>
            </a:r>
          </a:p>
          <a:p>
            <a:pPr marL="214313" indent="-214313">
              <a:buFont typeface="Arial" panose="020B0604020202020204" pitchFamily="34" charset="0"/>
              <a:buChar char="•"/>
            </a:pPr>
            <a:r>
              <a:rPr lang="en-US" sz="2400" dirty="0"/>
              <a:t>where appropriate, engage independent investigators to review significant events</a:t>
            </a:r>
          </a:p>
          <a:p>
            <a:pPr marL="214313" indent="-214313">
              <a:buFont typeface="Arial" panose="020B0604020202020204" pitchFamily="34" charset="0"/>
              <a:buChar char="•"/>
            </a:pPr>
            <a:r>
              <a:rPr lang="en-US" sz="2400" dirty="0"/>
              <a:t>where you intend to depart from guidance, set this out clearly, with reasons</a:t>
            </a:r>
          </a:p>
          <a:p>
            <a:pPr marL="214313" indent="-214313">
              <a:buFont typeface="Arial" panose="020B0604020202020204" pitchFamily="34" charset="0"/>
              <a:buChar char="•"/>
            </a:pPr>
            <a:r>
              <a:rPr lang="en-US" sz="2400" dirty="0"/>
              <a:t>independent support/assurance important</a:t>
            </a:r>
          </a:p>
        </p:txBody>
      </p:sp>
    </p:spTree>
    <p:extLst>
      <p:ext uri="{BB962C8B-B14F-4D97-AF65-F5344CB8AC3E}">
        <p14:creationId xmlns:p14="http://schemas.microsoft.com/office/powerpoint/2010/main" val="2816362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52330" cy="5755422"/>
          </a:xfrm>
          <a:prstGeom prst="rect">
            <a:avLst/>
          </a:prstGeom>
          <a:noFill/>
        </p:spPr>
        <p:txBody>
          <a:bodyPr wrap="square" rtlCol="0">
            <a:spAutoFit/>
          </a:bodyPr>
          <a:lstStyle/>
          <a:p>
            <a:r>
              <a:rPr lang="en-US" sz="2300" b="1" dirty="0"/>
              <a:t>Designing and implementing a successful restrictive interventions reduction policy</a:t>
            </a:r>
          </a:p>
          <a:p>
            <a:endParaRPr lang="en-US" sz="2300" b="1" dirty="0"/>
          </a:p>
          <a:p>
            <a:pPr marL="214313" indent="-214313">
              <a:buFont typeface="Arial" panose="020B0604020202020204" pitchFamily="34" charset="0"/>
              <a:buChar char="•"/>
            </a:pPr>
            <a:r>
              <a:rPr lang="en-US" sz="2300" dirty="0"/>
              <a:t>all kinds of restrictive interventions must be </a:t>
            </a:r>
            <a:r>
              <a:rPr lang="en-GB" sz="2300" dirty="0"/>
              <a:t>minimised</a:t>
            </a:r>
          </a:p>
          <a:p>
            <a:pPr marL="214313" indent="-214313">
              <a:buFont typeface="Arial" panose="020B0604020202020204" pitchFamily="34" charset="0"/>
              <a:buChar char="•"/>
            </a:pPr>
            <a:r>
              <a:rPr lang="en-GB" sz="2300" dirty="0"/>
              <a:t>work I am carrying out suggests 43% of physical interventions were unnecessary (247 reviews between 2018 – 2022)</a:t>
            </a:r>
          </a:p>
          <a:p>
            <a:pPr marL="214313" indent="-214313">
              <a:buFont typeface="Arial" panose="020B0604020202020204" pitchFamily="34" charset="0"/>
              <a:buChar char="•"/>
            </a:pPr>
            <a:r>
              <a:rPr lang="en-GB" sz="2300" dirty="0"/>
              <a:t>reducing restrictive practices must be embedded into policies and have support from Board and senior managers</a:t>
            </a:r>
          </a:p>
          <a:p>
            <a:pPr marL="214313" indent="-214313">
              <a:buFont typeface="Arial" panose="020B0604020202020204" pitchFamily="34" charset="0"/>
              <a:buChar char="•"/>
            </a:pPr>
            <a:r>
              <a:rPr lang="en-GB" sz="2300" dirty="0"/>
              <a:t>must also be embedded in training</a:t>
            </a:r>
          </a:p>
          <a:p>
            <a:pPr marL="214313" indent="-214313">
              <a:buFont typeface="Arial" panose="020B0604020202020204" pitchFamily="34" charset="0"/>
              <a:buChar char="•"/>
            </a:pPr>
            <a:r>
              <a:rPr lang="en-GB" sz="2300" dirty="0"/>
              <a:t>many organisations are starting to review number of interventions by individual staff. This could help identify excessive </a:t>
            </a:r>
            <a:r>
              <a:rPr lang="en-GB" sz="2300" dirty="0" err="1"/>
              <a:t>UoF</a:t>
            </a:r>
            <a:r>
              <a:rPr lang="en-GB" sz="2300" dirty="0"/>
              <a:t> by some staff, but there could be good reasons for this</a:t>
            </a:r>
          </a:p>
          <a:p>
            <a:pPr marL="214313" indent="-214313">
              <a:buFont typeface="Arial" panose="020B0604020202020204" pitchFamily="34" charset="0"/>
              <a:buChar char="•"/>
            </a:pPr>
            <a:r>
              <a:rPr lang="en-US" sz="2300" dirty="0"/>
              <a:t>where relevant, compliance with BILD/</a:t>
            </a:r>
            <a:r>
              <a:rPr lang="en-US" sz="2300" dirty="0" err="1"/>
              <a:t>RRN</a:t>
            </a:r>
            <a:r>
              <a:rPr lang="en-US" sz="2300" dirty="0"/>
              <a:t> standards </a:t>
            </a:r>
          </a:p>
          <a:p>
            <a:pPr marL="214313" indent="-214313">
              <a:buFont typeface="Arial" panose="020B0604020202020204" pitchFamily="34" charset="0"/>
              <a:buChar char="•"/>
            </a:pPr>
            <a:r>
              <a:rPr lang="en-US" sz="2300" dirty="0" err="1"/>
              <a:t>RRN</a:t>
            </a:r>
            <a:r>
              <a:rPr lang="en-US" sz="2300" dirty="0"/>
              <a:t> standards contain some extremely helpful guidance for reducing restrictive practices</a:t>
            </a:r>
            <a:endParaRPr lang="en-GB" sz="2300" b="1" dirty="0"/>
          </a:p>
        </p:txBody>
      </p:sp>
    </p:spTree>
    <p:extLst>
      <p:ext uri="{BB962C8B-B14F-4D97-AF65-F5344CB8AC3E}">
        <p14:creationId xmlns:p14="http://schemas.microsoft.com/office/powerpoint/2010/main" val="1179242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5715FB-774B-6991-E4E7-AB67E160E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675" y="2185601"/>
            <a:ext cx="2161918" cy="3815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EDC1D9C-58B0-A6EF-0AD6-2855245CB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226" y="2004137"/>
            <a:ext cx="2921440" cy="31192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6DD037-1E55-1D59-3E8A-E2EA5ED16ADD}"/>
              </a:ext>
            </a:extLst>
          </p:cNvPr>
          <p:cNvSpPr txBox="1"/>
          <p:nvPr/>
        </p:nvSpPr>
        <p:spPr>
          <a:xfrm>
            <a:off x="496232" y="1844824"/>
            <a:ext cx="2964689" cy="2031325"/>
          </a:xfrm>
          <a:prstGeom prst="rect">
            <a:avLst/>
          </a:prstGeom>
          <a:noFill/>
        </p:spPr>
        <p:txBody>
          <a:bodyPr wrap="square" rtlCol="0">
            <a:spAutoFit/>
          </a:bodyPr>
          <a:lstStyle/>
          <a:p>
            <a:r>
              <a:rPr lang="en-GB" sz="2100" b="1" dirty="0">
                <a:latin typeface="+mn-lt"/>
                <a:cs typeface="Adobe Devanagari" panose="02040503050201020203" pitchFamily="18" charset="0"/>
              </a:rPr>
              <a:t>Eliminating any kind of intervention is like squeezing a balloon.</a:t>
            </a:r>
          </a:p>
          <a:p>
            <a:endParaRPr lang="en-GB" sz="2100" b="1" dirty="0">
              <a:latin typeface="+mn-lt"/>
              <a:cs typeface="Adobe Devanagari" panose="02040503050201020203" pitchFamily="18" charset="0"/>
            </a:endParaRPr>
          </a:p>
          <a:p>
            <a:r>
              <a:rPr lang="en-GB" sz="2100" b="1" dirty="0">
                <a:latin typeface="+mn-lt"/>
                <a:cs typeface="Adobe Devanagari" panose="02040503050201020203" pitchFamily="18" charset="0"/>
              </a:rPr>
              <a:t>The problem will move elsewhere.</a:t>
            </a:r>
          </a:p>
        </p:txBody>
      </p:sp>
      <p:sp>
        <p:nvSpPr>
          <p:cNvPr id="7" name="TextBox 6">
            <a:extLst>
              <a:ext uri="{FF2B5EF4-FFF2-40B4-BE49-F238E27FC236}">
                <a16:creationId xmlns:a16="http://schemas.microsoft.com/office/drawing/2014/main" id="{DE6038AC-6C02-3E51-5D94-8292C990B794}"/>
              </a:ext>
            </a:extLst>
          </p:cNvPr>
          <p:cNvSpPr txBox="1"/>
          <p:nvPr/>
        </p:nvSpPr>
        <p:spPr>
          <a:xfrm>
            <a:off x="467544" y="534084"/>
            <a:ext cx="7128792" cy="923330"/>
          </a:xfrm>
          <a:prstGeom prst="rect">
            <a:avLst/>
          </a:prstGeom>
          <a:noFill/>
        </p:spPr>
        <p:txBody>
          <a:bodyPr wrap="square">
            <a:spAutoFit/>
          </a:bodyPr>
          <a:lstStyle/>
          <a:p>
            <a:r>
              <a:rPr lang="en-US" b="1" dirty="0"/>
              <a:t>A</a:t>
            </a:r>
            <a:r>
              <a:rPr lang="en-US" sz="1800" b="1" dirty="0"/>
              <a:t>ll kinds of restrictive interventions must be </a:t>
            </a:r>
            <a:r>
              <a:rPr lang="en-GB" sz="1800" b="1" dirty="0"/>
              <a:t>minimised</a:t>
            </a:r>
          </a:p>
          <a:p>
            <a:endParaRPr lang="en-GB" b="1" dirty="0"/>
          </a:p>
          <a:p>
            <a:pPr marL="285750" indent="-285750">
              <a:buFont typeface="Arial" panose="020B0604020202020204" pitchFamily="34" charset="0"/>
              <a:buChar char="•"/>
            </a:pPr>
            <a:r>
              <a:rPr lang="en-GB" b="1" dirty="0"/>
              <a:t>r</a:t>
            </a:r>
            <a:r>
              <a:rPr lang="en-GB" sz="1800" b="1" dirty="0"/>
              <a:t>estraint, seclusion, </a:t>
            </a:r>
            <a:r>
              <a:rPr lang="en-GB" sz="1800" b="1" dirty="0" err="1"/>
              <a:t>LTS</a:t>
            </a:r>
            <a:r>
              <a:rPr lang="en-GB" sz="1800" b="1" dirty="0"/>
              <a:t>, coercion, etc.</a:t>
            </a:r>
          </a:p>
        </p:txBody>
      </p:sp>
    </p:spTree>
    <p:extLst>
      <p:ext uri="{BB962C8B-B14F-4D97-AF65-F5344CB8AC3E}">
        <p14:creationId xmlns:p14="http://schemas.microsoft.com/office/powerpoint/2010/main" val="470385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209429" cy="6186309"/>
          </a:xfrm>
          <a:prstGeom prst="rect">
            <a:avLst/>
          </a:prstGeom>
          <a:noFill/>
        </p:spPr>
        <p:txBody>
          <a:bodyPr wrap="square" rtlCol="0">
            <a:spAutoFit/>
          </a:bodyPr>
          <a:lstStyle/>
          <a:p>
            <a:r>
              <a:rPr lang="en-US" sz="2200" b="1" dirty="0"/>
              <a:t>Key learning from previous cases where death or significant harm has been caused or ‘near misses’</a:t>
            </a:r>
          </a:p>
          <a:p>
            <a:endParaRPr lang="en-US" sz="2200" b="1" dirty="0"/>
          </a:p>
          <a:p>
            <a:pPr marL="214313" indent="-214313">
              <a:buFont typeface="Arial" panose="020B0604020202020204" pitchFamily="34" charset="0"/>
              <a:buChar char="•"/>
            </a:pPr>
            <a:r>
              <a:rPr lang="en-US" sz="2200" dirty="0"/>
              <a:t>thorough investigation and learning points acted on without delay</a:t>
            </a:r>
          </a:p>
          <a:p>
            <a:pPr marL="214313" indent="-214313">
              <a:buFont typeface="Arial" panose="020B0604020202020204" pitchFamily="34" charset="0"/>
              <a:buChar char="•"/>
            </a:pPr>
            <a:endParaRPr lang="en-US" sz="2200" dirty="0"/>
          </a:p>
          <a:p>
            <a:pPr marL="214313" indent="-214313">
              <a:buFont typeface="Arial" panose="020B0604020202020204" pitchFamily="34" charset="0"/>
              <a:buChar char="•"/>
            </a:pPr>
            <a:r>
              <a:rPr lang="en-US" sz="2200" dirty="0"/>
              <a:t>engage independent experts where required</a:t>
            </a:r>
          </a:p>
          <a:p>
            <a:pPr marL="214313" indent="-214313">
              <a:buFont typeface="Arial" panose="020B0604020202020204" pitchFamily="34" charset="0"/>
              <a:buChar char="•"/>
            </a:pPr>
            <a:endParaRPr lang="en-US" sz="2200" dirty="0"/>
          </a:p>
          <a:p>
            <a:pPr marL="214313" indent="-214313">
              <a:buFont typeface="Arial" panose="020B0604020202020204" pitchFamily="34" charset="0"/>
              <a:buChar char="•"/>
            </a:pPr>
            <a:r>
              <a:rPr lang="en-US" sz="2200" dirty="0"/>
              <a:t>death results in Inquest or FAI where its cause will be thoroughly investigated. Prevention of Future Deaths Report (Inquest) or Recommendations from Sheriff (FAI) may follow</a:t>
            </a:r>
          </a:p>
          <a:p>
            <a:pPr marL="214313" indent="-214313">
              <a:buFont typeface="Arial" panose="020B0604020202020204" pitchFamily="34" charset="0"/>
              <a:buChar char="•"/>
            </a:pPr>
            <a:endParaRPr lang="en-US" sz="2200" dirty="0"/>
          </a:p>
          <a:p>
            <a:pPr marL="214313" indent="-214313">
              <a:buFont typeface="Arial" panose="020B0604020202020204" pitchFamily="34" charset="0"/>
              <a:buChar char="•"/>
            </a:pPr>
            <a:r>
              <a:rPr lang="en-US" sz="2200" dirty="0"/>
              <a:t>no corresponding investigation in non-death cases</a:t>
            </a:r>
          </a:p>
          <a:p>
            <a:pPr marL="214313" indent="-214313">
              <a:buFont typeface="Arial" panose="020B0604020202020204" pitchFamily="34" charset="0"/>
              <a:buChar char="•"/>
            </a:pPr>
            <a:endParaRPr lang="en-US" sz="2200" dirty="0"/>
          </a:p>
          <a:p>
            <a:pPr marL="214313" indent="-214313">
              <a:buFont typeface="Arial" panose="020B0604020202020204" pitchFamily="34" charset="0"/>
              <a:buChar char="•"/>
            </a:pPr>
            <a:r>
              <a:rPr lang="en-US" sz="2200" dirty="0"/>
              <a:t>the difference between P being injured and dying is often a matter of chance</a:t>
            </a:r>
          </a:p>
          <a:p>
            <a:pPr marL="214313" indent="-214313">
              <a:buFont typeface="Arial" panose="020B0604020202020204" pitchFamily="34" charset="0"/>
              <a:buChar char="•"/>
            </a:pPr>
            <a:endParaRPr lang="en-US" sz="2200" dirty="0"/>
          </a:p>
          <a:p>
            <a:pPr marL="214313" indent="-214313">
              <a:buFont typeface="Arial" panose="020B0604020202020204" pitchFamily="34" charset="0"/>
              <a:buChar char="•"/>
            </a:pPr>
            <a:r>
              <a:rPr lang="en-US" sz="2200" dirty="0"/>
              <a:t>consider Prevention of Future Harm from PMVA report</a:t>
            </a:r>
          </a:p>
        </p:txBody>
      </p:sp>
    </p:spTree>
    <p:extLst>
      <p:ext uri="{BB962C8B-B14F-4D97-AF65-F5344CB8AC3E}">
        <p14:creationId xmlns:p14="http://schemas.microsoft.com/office/powerpoint/2010/main" val="112931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496944" cy="5401479"/>
          </a:xfrm>
          <a:prstGeom prst="rect">
            <a:avLst/>
          </a:prstGeom>
          <a:noFill/>
        </p:spPr>
        <p:txBody>
          <a:bodyPr wrap="square" rtlCol="0">
            <a:spAutoFit/>
          </a:bodyPr>
          <a:lstStyle/>
          <a:p>
            <a:r>
              <a:rPr lang="en-US" sz="2300" b="1" dirty="0"/>
              <a:t>Key learning from outstanding/poor practice in PMVA</a:t>
            </a:r>
          </a:p>
          <a:p>
            <a:endParaRPr lang="en-US" sz="2300" b="1" dirty="0"/>
          </a:p>
          <a:p>
            <a:pPr marL="214313" indent="-214313">
              <a:buFont typeface="Arial" panose="020B0604020202020204" pitchFamily="34" charset="0"/>
              <a:buChar char="•"/>
            </a:pPr>
            <a:r>
              <a:rPr lang="en-US" sz="2300" dirty="0"/>
              <a:t>many good practices/outcomes – good opportunity for future learning/training</a:t>
            </a:r>
          </a:p>
          <a:p>
            <a:pPr marL="214313" indent="-214313">
              <a:buFont typeface="Arial" panose="020B0604020202020204" pitchFamily="34" charset="0"/>
              <a:buChar char="•"/>
            </a:pPr>
            <a:endParaRPr lang="en-US" sz="2300" dirty="0"/>
          </a:p>
          <a:p>
            <a:pPr marL="214313" indent="-214313">
              <a:buFont typeface="Arial" panose="020B0604020202020204" pitchFamily="34" charset="0"/>
              <a:buChar char="•"/>
            </a:pPr>
            <a:r>
              <a:rPr lang="en-US" sz="2300" dirty="0"/>
              <a:t>poor practices often brushed under carpet</a:t>
            </a:r>
          </a:p>
          <a:p>
            <a:pPr marL="214313" indent="-214313">
              <a:buFont typeface="Arial" panose="020B0604020202020204" pitchFamily="34" charset="0"/>
              <a:buChar char="•"/>
            </a:pPr>
            <a:endParaRPr lang="en-US" sz="2300" dirty="0"/>
          </a:p>
          <a:p>
            <a:pPr marL="214313" indent="-214313">
              <a:buFont typeface="Arial" panose="020B0604020202020204" pitchFamily="34" charset="0"/>
              <a:buChar char="•"/>
            </a:pPr>
            <a:r>
              <a:rPr lang="en-US" sz="2300" dirty="0"/>
              <a:t>consider amending </a:t>
            </a:r>
            <a:r>
              <a:rPr lang="en-US" sz="2300" dirty="0" err="1"/>
              <a:t>UoF</a:t>
            </a:r>
            <a:r>
              <a:rPr lang="en-US" sz="2300" dirty="0"/>
              <a:t> form for staff to explain:</a:t>
            </a:r>
          </a:p>
          <a:p>
            <a:pPr marL="470297" indent="-214313">
              <a:buFont typeface="Arial" panose="020B0604020202020204" pitchFamily="34" charset="0"/>
              <a:buChar char="•"/>
            </a:pPr>
            <a:r>
              <a:rPr lang="en-US" sz="2300" dirty="0"/>
              <a:t>what went well?</a:t>
            </a:r>
          </a:p>
          <a:p>
            <a:pPr marL="470297" indent="-214313">
              <a:buFont typeface="Arial" panose="020B0604020202020204" pitchFamily="34" charset="0"/>
              <a:buChar char="•"/>
            </a:pPr>
            <a:r>
              <a:rPr lang="en-US" sz="2300" dirty="0"/>
              <a:t>what went wrong/not so well?</a:t>
            </a:r>
            <a:endParaRPr lang="en-GB" sz="2300" dirty="0"/>
          </a:p>
          <a:p>
            <a:pPr marL="470297" indent="-214313">
              <a:buFont typeface="Arial" panose="020B0604020202020204" pitchFamily="34" charset="0"/>
              <a:buChar char="•"/>
            </a:pPr>
            <a:r>
              <a:rPr lang="en-GB" sz="2300" dirty="0"/>
              <a:t>what would you do differently?</a:t>
            </a:r>
          </a:p>
          <a:p>
            <a:pPr marL="470297" indent="-214313">
              <a:buFont typeface="Arial" panose="020B0604020202020204" pitchFamily="34" charset="0"/>
              <a:buChar char="•"/>
            </a:pPr>
            <a:r>
              <a:rPr lang="en-GB" sz="2300" dirty="0"/>
              <a:t>what would you change?</a:t>
            </a:r>
          </a:p>
          <a:p>
            <a:pPr marL="255984"/>
            <a:endParaRPr lang="en-GB" sz="2300" dirty="0"/>
          </a:p>
          <a:p>
            <a:pPr marL="180975" indent="-180975">
              <a:buFont typeface="Arial" panose="020B0604020202020204" pitchFamily="34" charset="0"/>
              <a:buChar char="•"/>
            </a:pPr>
            <a:r>
              <a:rPr lang="en-GB" sz="2300" b="1" dirty="0">
                <a:solidFill>
                  <a:srgbClr val="C00000"/>
                </a:solidFill>
              </a:rPr>
              <a:t>safety person </a:t>
            </a:r>
            <a:r>
              <a:rPr lang="en-GB" sz="2300" dirty="0">
                <a:solidFill>
                  <a:srgbClr val="C00000"/>
                </a:solidFill>
              </a:rPr>
              <a:t>– one of the most important safety considerations in managing violence and aggression   </a:t>
            </a:r>
          </a:p>
        </p:txBody>
      </p:sp>
    </p:spTree>
    <p:extLst>
      <p:ext uri="{BB962C8B-B14F-4D97-AF65-F5344CB8AC3E}">
        <p14:creationId xmlns:p14="http://schemas.microsoft.com/office/powerpoint/2010/main" val="37585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 calcmode="lin" valueType="num">
                                      <p:cBhvr additive="base">
                                        <p:cTn id="4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73412"/>
            <a:ext cx="8784976" cy="523220"/>
          </a:xfrm>
          <a:prstGeom prst="rect">
            <a:avLst/>
          </a:prstGeom>
          <a:noFill/>
        </p:spPr>
        <p:txBody>
          <a:bodyPr wrap="square" rtlCol="0">
            <a:spAutoFit/>
          </a:bodyPr>
          <a:lstStyle/>
          <a:p>
            <a:r>
              <a:rPr lang="en-GB" sz="2800" b="1" dirty="0">
                <a:solidFill>
                  <a:srgbClr val="FF0000"/>
                </a:solidFill>
                <a:latin typeface="+mn-lt"/>
              </a:rPr>
              <a:t>The SWC checklist for safer interventions</a:t>
            </a:r>
          </a:p>
        </p:txBody>
      </p:sp>
      <p:graphicFrame>
        <p:nvGraphicFramePr>
          <p:cNvPr id="3" name="Table 3">
            <a:extLst>
              <a:ext uri="{FF2B5EF4-FFF2-40B4-BE49-F238E27FC236}">
                <a16:creationId xmlns:a16="http://schemas.microsoft.com/office/drawing/2014/main" id="{713F4F16-A69F-419D-8530-B20B99F2FEF9}"/>
              </a:ext>
            </a:extLst>
          </p:cNvPr>
          <p:cNvGraphicFramePr>
            <a:graphicFrameLocks noGrp="1"/>
          </p:cNvGraphicFramePr>
          <p:nvPr>
            <p:extLst>
              <p:ext uri="{D42A27DB-BD31-4B8C-83A1-F6EECF244321}">
                <p14:modId xmlns:p14="http://schemas.microsoft.com/office/powerpoint/2010/main" val="3942525829"/>
              </p:ext>
            </p:extLst>
          </p:nvPr>
        </p:nvGraphicFramePr>
        <p:xfrm>
          <a:off x="251520" y="946696"/>
          <a:ext cx="8640960" cy="530860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425039786"/>
                    </a:ext>
                  </a:extLst>
                </a:gridCol>
                <a:gridCol w="2880320">
                  <a:extLst>
                    <a:ext uri="{9D8B030D-6E8A-4147-A177-3AD203B41FA5}">
                      <a16:colId xmlns:a16="http://schemas.microsoft.com/office/drawing/2014/main" val="1284198655"/>
                    </a:ext>
                  </a:extLst>
                </a:gridCol>
                <a:gridCol w="2880320">
                  <a:extLst>
                    <a:ext uri="{9D8B030D-6E8A-4147-A177-3AD203B41FA5}">
                      <a16:colId xmlns:a16="http://schemas.microsoft.com/office/drawing/2014/main" val="1431821668"/>
                    </a:ext>
                  </a:extLst>
                </a:gridCol>
              </a:tblGrid>
              <a:tr h="0">
                <a:tc>
                  <a:txBody>
                    <a:bodyPr/>
                    <a:lstStyle/>
                    <a:p>
                      <a:r>
                        <a:rPr lang="en-GB" dirty="0"/>
                        <a:t>Pre</a:t>
                      </a:r>
                    </a:p>
                  </a:txBody>
                  <a:tcPr/>
                </a:tc>
                <a:tc>
                  <a:txBody>
                    <a:bodyPr/>
                    <a:lstStyle/>
                    <a:p>
                      <a:r>
                        <a:rPr lang="en-GB" dirty="0"/>
                        <a:t>During </a:t>
                      </a:r>
                    </a:p>
                  </a:txBody>
                  <a:tcPr/>
                </a:tc>
                <a:tc>
                  <a:txBody>
                    <a:bodyPr/>
                    <a:lstStyle/>
                    <a:p>
                      <a:r>
                        <a:rPr lang="en-GB" dirty="0"/>
                        <a:t>Post</a:t>
                      </a:r>
                    </a:p>
                  </a:txBody>
                  <a:tcPr/>
                </a:tc>
                <a:extLst>
                  <a:ext uri="{0D108BD9-81ED-4DB2-BD59-A6C34878D82A}">
                    <a16:rowId xmlns:a16="http://schemas.microsoft.com/office/drawing/2014/main" val="600797556"/>
                  </a:ext>
                </a:extLst>
              </a:tr>
              <a:tr h="370840">
                <a:tc>
                  <a:txBody>
                    <a:bodyPr/>
                    <a:lstStyle/>
                    <a:p>
                      <a:pPr marL="0" indent="0">
                        <a:buFont typeface="Arial" panose="020B0604020202020204" pitchFamily="34" charset="0"/>
                        <a:buNone/>
                      </a:pPr>
                      <a:r>
                        <a:rPr lang="en-GB" sz="1800" dirty="0">
                          <a:latin typeface="+mn-lt"/>
                        </a:rPr>
                        <a:t>Have all interventions been risk assessed? (medical, legal, biomechanical, ethical, etc)?</a:t>
                      </a:r>
                      <a:endParaRPr lang="en-GB" dirty="0"/>
                    </a:p>
                  </a:txBody>
                  <a:tcPr/>
                </a:tc>
                <a:tc>
                  <a:txBody>
                    <a:bodyPr/>
                    <a:lstStyle/>
                    <a:p>
                      <a:pPr marL="0" indent="0">
                        <a:buFont typeface="Arial" panose="020B0604020202020204" pitchFamily="34" charset="0"/>
                        <a:buNone/>
                      </a:pPr>
                      <a:r>
                        <a:rPr lang="en-GB" sz="1800" dirty="0">
                          <a:latin typeface="+mn-lt"/>
                        </a:rPr>
                        <a:t>Is it necessary?</a:t>
                      </a:r>
                    </a:p>
                    <a:p>
                      <a:endParaRPr lang="en-GB" dirty="0"/>
                    </a:p>
                  </a:txBody>
                  <a:tcPr/>
                </a:tc>
                <a:tc>
                  <a:txBody>
                    <a:bodyPr/>
                    <a:lstStyle/>
                    <a:p>
                      <a:pPr marL="0" indent="0">
                        <a:buFont typeface="Arial" panose="020B0604020202020204" pitchFamily="34" charset="0"/>
                        <a:buNone/>
                      </a:pPr>
                      <a:r>
                        <a:rPr lang="en-GB" sz="1800" dirty="0">
                          <a:latin typeface="+mn-lt"/>
                        </a:rPr>
                        <a:t>Post-incident debrief</a:t>
                      </a:r>
                    </a:p>
                    <a:p>
                      <a:endParaRPr lang="en-GB" dirty="0"/>
                    </a:p>
                  </a:txBody>
                  <a:tcPr/>
                </a:tc>
                <a:extLst>
                  <a:ext uri="{0D108BD9-81ED-4DB2-BD59-A6C34878D82A}">
                    <a16:rowId xmlns:a16="http://schemas.microsoft.com/office/drawing/2014/main" val="209355828"/>
                  </a:ext>
                </a:extLst>
              </a:tr>
              <a:tr h="370840">
                <a:tc>
                  <a:txBody>
                    <a:bodyPr/>
                    <a:lstStyle/>
                    <a:p>
                      <a:pPr marL="0" indent="0">
                        <a:buFont typeface="Arial" panose="020B0604020202020204" pitchFamily="34" charset="0"/>
                        <a:buNone/>
                      </a:pPr>
                      <a:r>
                        <a:rPr lang="en-GB" sz="1800" dirty="0">
                          <a:latin typeface="+mn-lt"/>
                        </a:rPr>
                        <a:t>Have your processes been externally reviewed and signed off as appropriate?</a:t>
                      </a:r>
                      <a:endParaRPr lang="en-GB" dirty="0"/>
                    </a:p>
                  </a:txBody>
                  <a:tcPr/>
                </a:tc>
                <a:tc>
                  <a:txBody>
                    <a:bodyPr/>
                    <a:lstStyle/>
                    <a:p>
                      <a:pPr marL="0" indent="0">
                        <a:buFont typeface="Arial" panose="020B0604020202020204" pitchFamily="34" charset="0"/>
                        <a:buNone/>
                      </a:pPr>
                      <a:r>
                        <a:rPr lang="en-GB" sz="1800" dirty="0">
                          <a:latin typeface="+mn-lt"/>
                        </a:rPr>
                        <a:t>Does it remain necessary throughout?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latin typeface="+mn-lt"/>
                        </a:rPr>
                        <a:t>Lessons learnt</a:t>
                      </a:r>
                    </a:p>
                    <a:p>
                      <a:pPr marL="0" indent="0">
                        <a:buFont typeface="Arial" panose="020B0604020202020204" pitchFamily="34" charset="0"/>
                        <a:buNone/>
                      </a:pPr>
                      <a:endParaRPr lang="en-GB" dirty="0"/>
                    </a:p>
                  </a:txBody>
                  <a:tcPr/>
                </a:tc>
                <a:extLst>
                  <a:ext uri="{0D108BD9-81ED-4DB2-BD59-A6C34878D82A}">
                    <a16:rowId xmlns:a16="http://schemas.microsoft.com/office/drawing/2014/main" val="3413251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Are all staff sufficiently trained?</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latin typeface="+mn-lt"/>
                        </a:rPr>
                        <a:t>Can it be planned? (If so, reflect on necessity throughout planning and at point of implementation)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Restraint safety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national safety commissioner)</a:t>
                      </a:r>
                    </a:p>
                    <a:p>
                      <a:endParaRPr lang="en-GB" dirty="0"/>
                    </a:p>
                  </a:txBody>
                  <a:tcPr/>
                </a:tc>
                <a:extLst>
                  <a:ext uri="{0D108BD9-81ED-4DB2-BD59-A6C34878D82A}">
                    <a16:rowId xmlns:a16="http://schemas.microsoft.com/office/drawing/2014/main" val="1626337296"/>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latin typeface="+mn-lt"/>
                        </a:rPr>
                        <a:t>The safety person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External review</a:t>
                      </a:r>
                    </a:p>
                  </a:txBody>
                  <a:tcPr/>
                </a:tc>
                <a:extLst>
                  <a:ext uri="{0D108BD9-81ED-4DB2-BD59-A6C34878D82A}">
                    <a16:rowId xmlns:a16="http://schemas.microsoft.com/office/drawing/2014/main" val="162601975"/>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latin typeface="+mn-lt"/>
                        </a:rPr>
                        <a:t>Continuously think about the aim of the intervention?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Adverse incidents and coronial PFD reports</a:t>
                      </a:r>
                      <a:endParaRPr lang="en-GB" dirty="0"/>
                    </a:p>
                  </a:txBody>
                  <a:tcPr/>
                </a:tc>
                <a:extLst>
                  <a:ext uri="{0D108BD9-81ED-4DB2-BD59-A6C34878D82A}">
                    <a16:rowId xmlns:a16="http://schemas.microsoft.com/office/drawing/2014/main" val="1713940548"/>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there less risky / restrictive alternatives?</a:t>
                      </a:r>
                    </a:p>
                  </a:txBody>
                  <a:tcPr/>
                </a:tc>
                <a:tc>
                  <a:txBody>
                    <a:bodyPr/>
                    <a:lstStyle/>
                    <a:p>
                      <a:endParaRPr lang="en-GB" dirty="0"/>
                    </a:p>
                  </a:txBody>
                  <a:tcPr/>
                </a:tc>
                <a:extLst>
                  <a:ext uri="{0D108BD9-81ED-4DB2-BD59-A6C34878D82A}">
                    <a16:rowId xmlns:a16="http://schemas.microsoft.com/office/drawing/2014/main" val="1781908126"/>
                  </a:ext>
                </a:extLst>
              </a:tr>
            </a:tbl>
          </a:graphicData>
        </a:graphic>
      </p:graphicFrame>
      <p:sp>
        <p:nvSpPr>
          <p:cNvPr id="4" name="Arrow: Right 3">
            <a:extLst>
              <a:ext uri="{FF2B5EF4-FFF2-40B4-BE49-F238E27FC236}">
                <a16:creationId xmlns:a16="http://schemas.microsoft.com/office/drawing/2014/main" id="{EE4A838F-B937-4679-8A4C-CC51C35440E8}"/>
              </a:ext>
            </a:extLst>
          </p:cNvPr>
          <p:cNvSpPr/>
          <p:nvPr/>
        </p:nvSpPr>
        <p:spPr>
          <a:xfrm>
            <a:off x="6156176" y="3861048"/>
            <a:ext cx="18973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D067FD6-2E53-45D1-A292-FCAD4970E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49227"/>
            <a:ext cx="1510031" cy="647405"/>
          </a:xfrm>
          <a:prstGeom prst="rect">
            <a:avLst/>
          </a:prstGeom>
        </p:spPr>
      </p:pic>
    </p:spTree>
    <p:extLst>
      <p:ext uri="{BB962C8B-B14F-4D97-AF65-F5344CB8AC3E}">
        <p14:creationId xmlns:p14="http://schemas.microsoft.com/office/powerpoint/2010/main" val="4112042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C9778-FF14-41AE-9736-882962D66DAA}"/>
              </a:ext>
            </a:extLst>
          </p:cNvPr>
          <p:cNvSpPr txBox="1"/>
          <p:nvPr/>
        </p:nvSpPr>
        <p:spPr>
          <a:xfrm flipH="1">
            <a:off x="1043608" y="1124744"/>
            <a:ext cx="5528220" cy="4339650"/>
          </a:xfrm>
          <a:prstGeom prst="rect">
            <a:avLst/>
          </a:prstGeom>
          <a:noFill/>
        </p:spPr>
        <p:txBody>
          <a:bodyPr wrap="square" rtlCol="0">
            <a:spAutoFit/>
          </a:bodyPr>
          <a:lstStyle/>
          <a:p>
            <a:endParaRPr lang="en-GB" sz="3200" dirty="0">
              <a:latin typeface="+mn-lt"/>
            </a:endParaRPr>
          </a:p>
          <a:p>
            <a:endParaRPr lang="en-GB" sz="3200" dirty="0">
              <a:latin typeface="+mn-lt"/>
            </a:endParaRPr>
          </a:p>
          <a:p>
            <a:r>
              <a:rPr lang="en-GB" sz="3200">
                <a:latin typeface="+mn-lt"/>
              </a:rPr>
              <a:t>Thank you</a:t>
            </a:r>
            <a:endParaRPr lang="en-GB" sz="3200" dirty="0">
              <a:latin typeface="+mn-lt"/>
            </a:endParaRPr>
          </a:p>
          <a:p>
            <a:endParaRPr lang="en-GB" dirty="0"/>
          </a:p>
          <a:p>
            <a:r>
              <a:rPr lang="en-GB" dirty="0">
                <a:hlinkClick r:id="rId2"/>
              </a:rPr>
              <a:t>e.i.baskind@bsdgb.co.uk</a:t>
            </a:r>
            <a:endParaRPr lang="en-GB" dirty="0"/>
          </a:p>
          <a:p>
            <a:endParaRPr lang="en-GB" dirty="0"/>
          </a:p>
          <a:p>
            <a:r>
              <a:rPr lang="en-GB" dirty="0">
                <a:hlinkClick r:id="rId3"/>
              </a:rPr>
              <a:t>e.i.baskind@swcexperts.com</a:t>
            </a:r>
            <a:endParaRPr lang="en-GB" dirty="0"/>
          </a:p>
          <a:p>
            <a:endParaRPr lang="en-GB" dirty="0"/>
          </a:p>
          <a:p>
            <a:endParaRPr lang="en-GB" dirty="0"/>
          </a:p>
          <a:p>
            <a:endParaRPr lang="en-GB" dirty="0"/>
          </a:p>
          <a:p>
            <a:endParaRPr lang="en-GB" dirty="0"/>
          </a:p>
          <a:p>
            <a:endParaRPr lang="en-GB" dirty="0"/>
          </a:p>
          <a:p>
            <a:endParaRPr lang="en-GB" dirty="0"/>
          </a:p>
        </p:txBody>
      </p:sp>
      <p:pic>
        <p:nvPicPr>
          <p:cNvPr id="1026" name="Picture 2">
            <a:extLst>
              <a:ext uri="{FF2B5EF4-FFF2-40B4-BE49-F238E27FC236}">
                <a16:creationId xmlns:a16="http://schemas.microsoft.com/office/drawing/2014/main" id="{5BEE2562-FF0B-4892-839F-E81416ECE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005064"/>
            <a:ext cx="19050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F54185-2C4D-4648-A776-6FC8DFC46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0034" y="620688"/>
            <a:ext cx="2015448" cy="864096"/>
          </a:xfrm>
          <a:prstGeom prst="rect">
            <a:avLst/>
          </a:prstGeom>
        </p:spPr>
      </p:pic>
    </p:spTree>
    <p:extLst>
      <p:ext uri="{BB962C8B-B14F-4D97-AF65-F5344CB8AC3E}">
        <p14:creationId xmlns:p14="http://schemas.microsoft.com/office/powerpoint/2010/main" val="157238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64B2E-5391-FCE8-79EF-C264D06BF060}"/>
              </a:ext>
            </a:extLst>
          </p:cNvPr>
          <p:cNvSpPr txBox="1"/>
          <p:nvPr/>
        </p:nvSpPr>
        <p:spPr>
          <a:xfrm>
            <a:off x="221051" y="260648"/>
            <a:ext cx="8701897" cy="6155531"/>
          </a:xfrm>
          <a:prstGeom prst="rect">
            <a:avLst/>
          </a:prstGeom>
          <a:noFill/>
        </p:spPr>
        <p:txBody>
          <a:bodyPr wrap="square" rtlCol="0">
            <a:spAutoFit/>
          </a:bodyPr>
          <a:lstStyle/>
          <a:p>
            <a:r>
              <a:rPr lang="en-GB" sz="2200" b="1" dirty="0"/>
              <a:t>Who should be trained, and in what skills?</a:t>
            </a:r>
            <a:endParaRPr lang="en-GB" sz="2200" dirty="0"/>
          </a:p>
          <a:p>
            <a:endParaRPr lang="en-GB" sz="2200" u="sng" dirty="0"/>
          </a:p>
          <a:p>
            <a:r>
              <a:rPr lang="en-GB" sz="2200" u="sng" dirty="0"/>
              <a:t>Common examples</a:t>
            </a:r>
          </a:p>
          <a:p>
            <a:endParaRPr lang="en-GB" sz="2200" dirty="0"/>
          </a:p>
          <a:p>
            <a:r>
              <a:rPr lang="en-GB" sz="2200" b="1" dirty="0"/>
              <a:t>Patient-facing clinical</a:t>
            </a:r>
            <a:r>
              <a:rPr lang="en-GB" sz="2200" dirty="0"/>
              <a:t>: no common theme: some Trusts provide training – others don’t. Content of any training varies widely.    </a:t>
            </a:r>
          </a:p>
          <a:p>
            <a:endParaRPr lang="en-GB" sz="2200" dirty="0"/>
          </a:p>
          <a:p>
            <a:r>
              <a:rPr lang="en-GB" sz="2200" b="1" dirty="0"/>
              <a:t>Patient-facing non-clinical</a:t>
            </a:r>
            <a:r>
              <a:rPr lang="en-GB" sz="2200" dirty="0"/>
              <a:t>: generally none.</a:t>
            </a:r>
          </a:p>
          <a:p>
            <a:endParaRPr lang="en-GB" sz="2200" dirty="0"/>
          </a:p>
          <a:p>
            <a:r>
              <a:rPr lang="en-GB" sz="2200" b="1" dirty="0"/>
              <a:t>Security:</a:t>
            </a:r>
            <a:r>
              <a:rPr lang="en-GB" sz="2200" dirty="0"/>
              <a:t> depending on whether they are contracted or employed by Trust: either SIA training (often minimal) or specialist healthcare training.</a:t>
            </a:r>
          </a:p>
          <a:p>
            <a:endParaRPr lang="en-GB" sz="2200" dirty="0"/>
          </a:p>
          <a:p>
            <a:r>
              <a:rPr lang="en-GB" sz="2200" dirty="0"/>
              <a:t>In most cases </a:t>
            </a:r>
            <a:r>
              <a:rPr lang="en-GB" sz="2200" b="1" dirty="0"/>
              <a:t>conflict-resolution</a:t>
            </a:r>
            <a:r>
              <a:rPr lang="en-GB" sz="2200" dirty="0"/>
              <a:t> and </a:t>
            </a:r>
            <a:r>
              <a:rPr lang="en-GB" sz="2200" b="1" dirty="0"/>
              <a:t>de-escalation</a:t>
            </a:r>
            <a:r>
              <a:rPr lang="en-GB" sz="2200" dirty="0"/>
              <a:t> training (CRT) is very poor. </a:t>
            </a:r>
            <a:r>
              <a:rPr lang="en-GB" sz="2200" b="1" dirty="0">
                <a:solidFill>
                  <a:srgbClr val="FF0000"/>
                </a:solidFill>
              </a:rPr>
              <a:t>This </a:t>
            </a:r>
            <a:r>
              <a:rPr lang="en-US" sz="2200" b="1" dirty="0">
                <a:solidFill>
                  <a:srgbClr val="FF0000"/>
                </a:solidFill>
              </a:rPr>
              <a:t>is often more important than physical intervention training because it has the potential to manage a potentially aggressive incident at an early stage without the need for any kind of restrictive intervention. </a:t>
            </a:r>
            <a:endParaRPr lang="en-GB" sz="2200" dirty="0">
              <a:solidFill>
                <a:srgbClr val="FF0000"/>
              </a:solidFill>
            </a:endParaRPr>
          </a:p>
        </p:txBody>
      </p:sp>
    </p:spTree>
    <p:extLst>
      <p:ext uri="{BB962C8B-B14F-4D97-AF65-F5344CB8AC3E}">
        <p14:creationId xmlns:p14="http://schemas.microsoft.com/office/powerpoint/2010/main" val="22757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18FD43-E06C-5BCC-FD25-E995BDB4C231}"/>
              </a:ext>
            </a:extLst>
          </p:cNvPr>
          <p:cNvSpPr txBox="1"/>
          <p:nvPr/>
        </p:nvSpPr>
        <p:spPr>
          <a:xfrm>
            <a:off x="452566" y="2348880"/>
            <a:ext cx="8238868" cy="2008242"/>
          </a:xfrm>
          <a:prstGeom prst="rect">
            <a:avLst/>
          </a:prstGeom>
          <a:noFill/>
        </p:spPr>
        <p:txBody>
          <a:bodyPr wrap="square">
            <a:spAutoFit/>
          </a:bodyPr>
          <a:lstStyle/>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GB" sz="135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spcAft>
                <a:spcPts val="600"/>
              </a:spcAft>
              <a:buFont typeface="Symbol" panose="05050102010706020507" pitchFamily="18" charset="2"/>
              <a:buChar char=""/>
            </a:pPr>
            <a:endParaRPr lang="en-GB" sz="135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7">
            <a:extLst>
              <a:ext uri="{FF2B5EF4-FFF2-40B4-BE49-F238E27FC236}">
                <a16:creationId xmlns:a16="http://schemas.microsoft.com/office/drawing/2014/main" id="{87F511CE-CAAE-45CD-F1CC-5BF974A48A57}"/>
              </a:ext>
            </a:extLst>
          </p:cNvPr>
          <p:cNvGraphicFramePr>
            <a:graphicFrameLocks noGrp="1"/>
          </p:cNvGraphicFramePr>
          <p:nvPr>
            <p:extLst>
              <p:ext uri="{D42A27DB-BD31-4B8C-83A1-F6EECF244321}">
                <p14:modId xmlns:p14="http://schemas.microsoft.com/office/powerpoint/2010/main" val="3119174696"/>
              </p:ext>
            </p:extLst>
          </p:nvPr>
        </p:nvGraphicFramePr>
        <p:xfrm>
          <a:off x="332518" y="1892774"/>
          <a:ext cx="8064896" cy="1950489"/>
        </p:xfrm>
        <a:graphic>
          <a:graphicData uri="http://schemas.openxmlformats.org/drawingml/2006/table">
            <a:tbl>
              <a:tblPr firstRow="1" bandRow="1">
                <a:tableStyleId>{5C22544A-7EE6-4342-B048-85BDC9FD1C3A}</a:tableStyleId>
              </a:tblPr>
              <a:tblGrid>
                <a:gridCol w="2079242">
                  <a:extLst>
                    <a:ext uri="{9D8B030D-6E8A-4147-A177-3AD203B41FA5}">
                      <a16:colId xmlns:a16="http://schemas.microsoft.com/office/drawing/2014/main" val="3364423"/>
                    </a:ext>
                  </a:extLst>
                </a:gridCol>
                <a:gridCol w="1656184">
                  <a:extLst>
                    <a:ext uri="{9D8B030D-6E8A-4147-A177-3AD203B41FA5}">
                      <a16:colId xmlns:a16="http://schemas.microsoft.com/office/drawing/2014/main" val="256386475"/>
                    </a:ext>
                  </a:extLst>
                </a:gridCol>
                <a:gridCol w="1663232">
                  <a:extLst>
                    <a:ext uri="{9D8B030D-6E8A-4147-A177-3AD203B41FA5}">
                      <a16:colId xmlns:a16="http://schemas.microsoft.com/office/drawing/2014/main" val="2582106721"/>
                    </a:ext>
                  </a:extLst>
                </a:gridCol>
                <a:gridCol w="1578942">
                  <a:extLst>
                    <a:ext uri="{9D8B030D-6E8A-4147-A177-3AD203B41FA5}">
                      <a16:colId xmlns:a16="http://schemas.microsoft.com/office/drawing/2014/main" val="1549432352"/>
                    </a:ext>
                  </a:extLst>
                </a:gridCol>
                <a:gridCol w="1087296">
                  <a:extLst>
                    <a:ext uri="{9D8B030D-6E8A-4147-A177-3AD203B41FA5}">
                      <a16:colId xmlns:a16="http://schemas.microsoft.com/office/drawing/2014/main" val="3265110566"/>
                    </a:ext>
                  </a:extLst>
                </a:gridCol>
              </a:tblGrid>
              <a:tr h="889194">
                <a:tc>
                  <a:txBody>
                    <a:bodyPr/>
                    <a:lstStyle/>
                    <a:p>
                      <a:endParaRPr lang="en-GB" sz="1800" dirty="0"/>
                    </a:p>
                  </a:txBody>
                  <a:tcPr marL="68580" marR="68580" marT="34290" marB="34290"/>
                </a:tc>
                <a:tc>
                  <a:txBody>
                    <a:bodyPr/>
                    <a:lstStyle/>
                    <a:p>
                      <a:pPr marL="0" indent="0"/>
                      <a:r>
                        <a:rPr lang="en-GB" sz="1800" dirty="0"/>
                        <a:t>CRT, security awareness</a:t>
                      </a:r>
                    </a:p>
                  </a:txBody>
                  <a:tcPr marL="68580" marR="68580" marT="34290" marB="34290"/>
                </a:tc>
                <a:tc>
                  <a:txBody>
                    <a:bodyPr/>
                    <a:lstStyle/>
                    <a:p>
                      <a:r>
                        <a:rPr lang="en-GB" sz="1800" dirty="0"/>
                        <a:t>clinical holding</a:t>
                      </a:r>
                    </a:p>
                  </a:txBody>
                  <a:tcPr marL="68580" marR="68580" marT="34290" marB="34290"/>
                </a:tc>
                <a:tc>
                  <a:txBody>
                    <a:bodyPr/>
                    <a:lstStyle/>
                    <a:p>
                      <a:r>
                        <a:rPr lang="en-GB" sz="1800" dirty="0"/>
                        <a:t>personal safety (breakaway)</a:t>
                      </a:r>
                    </a:p>
                  </a:txBody>
                  <a:tcPr marL="68580" marR="68580" marT="34290" marB="34290"/>
                </a:tc>
                <a:tc>
                  <a:txBody>
                    <a:bodyPr/>
                    <a:lstStyle/>
                    <a:p>
                      <a:r>
                        <a:rPr lang="en-GB" sz="1800" dirty="0"/>
                        <a:t>restraint</a:t>
                      </a:r>
                    </a:p>
                  </a:txBody>
                  <a:tcPr marL="68580" marR="68580" marT="34290" marB="34290"/>
                </a:tc>
                <a:extLst>
                  <a:ext uri="{0D108BD9-81ED-4DB2-BD59-A6C34878D82A}">
                    <a16:rowId xmlns:a16="http://schemas.microsoft.com/office/drawing/2014/main" val="2180533326"/>
                  </a:ext>
                </a:extLst>
              </a:tr>
              <a:tr h="353765">
                <a:tc>
                  <a:txBody>
                    <a:bodyPr/>
                    <a:lstStyle/>
                    <a:p>
                      <a:r>
                        <a:rPr lang="en-GB" sz="1800" dirty="0"/>
                        <a:t>patient-facing staff</a:t>
                      </a:r>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endParaRPr lang="en-GB" sz="1800"/>
                    </a:p>
                  </a:txBody>
                  <a:tcPr marL="68580" marR="68580" marT="34290" marB="34290"/>
                </a:tc>
                <a:tc>
                  <a:txBody>
                    <a:bodyPr/>
                    <a:lstStyle/>
                    <a:p>
                      <a:endParaRPr lang="en-GB" sz="1800" dirty="0"/>
                    </a:p>
                  </a:txBody>
                  <a:tcPr marL="68580" marR="68580" marT="34290" marB="34290"/>
                </a:tc>
                <a:tc>
                  <a:txBody>
                    <a:bodyPr/>
                    <a:lstStyle/>
                    <a:p>
                      <a:endParaRPr lang="en-GB" sz="1800" dirty="0"/>
                    </a:p>
                  </a:txBody>
                  <a:tcPr marL="68580" marR="68580" marT="34290" marB="34290"/>
                </a:tc>
                <a:extLst>
                  <a:ext uri="{0D108BD9-81ED-4DB2-BD59-A6C34878D82A}">
                    <a16:rowId xmlns:a16="http://schemas.microsoft.com/office/drawing/2014/main" val="226872777"/>
                  </a:ext>
                </a:extLst>
              </a:tr>
              <a:tr h="353765">
                <a:tc>
                  <a:txBody>
                    <a:bodyPr/>
                    <a:lstStyle/>
                    <a:p>
                      <a:r>
                        <a:rPr lang="en-GB" sz="1800" dirty="0"/>
                        <a:t>clinical staff</a:t>
                      </a:r>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pPr algn="ctr"/>
                      <a:r>
                        <a:rPr lang="en-GB" sz="1800" dirty="0"/>
                        <a:t>by R.A.</a:t>
                      </a:r>
                    </a:p>
                  </a:txBody>
                  <a:tcPr marL="68580" marR="68580" marT="34290" marB="34290"/>
                </a:tc>
                <a:tc>
                  <a:txBody>
                    <a:bodyPr/>
                    <a:lstStyle/>
                    <a:p>
                      <a:endParaRPr lang="en-GB" sz="1800" dirty="0"/>
                    </a:p>
                  </a:txBody>
                  <a:tcPr marL="68580" marR="68580" marT="34290" marB="34290"/>
                </a:tc>
                <a:extLst>
                  <a:ext uri="{0D108BD9-81ED-4DB2-BD59-A6C34878D82A}">
                    <a16:rowId xmlns:a16="http://schemas.microsoft.com/office/drawing/2014/main" val="3771555450"/>
                  </a:ext>
                </a:extLst>
              </a:tr>
              <a:tr h="353765">
                <a:tc>
                  <a:txBody>
                    <a:bodyPr/>
                    <a:lstStyle/>
                    <a:p>
                      <a:r>
                        <a:rPr lang="en-GB" sz="1800" dirty="0"/>
                        <a:t>security staff</a:t>
                      </a:r>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tc>
                  <a:txBody>
                    <a:bodyPr/>
                    <a:lstStyle/>
                    <a:p>
                      <a:pPr algn="ctr"/>
                      <a:r>
                        <a:rPr lang="en-GB" sz="1800" kern="1200" dirty="0">
                          <a:solidFill>
                            <a:schemeClr val="dk1"/>
                          </a:solidFill>
                          <a:effectLst/>
                          <a:latin typeface="+mn-lt"/>
                          <a:ea typeface="+mn-ea"/>
                          <a:cs typeface="+mn-cs"/>
                          <a:sym typeface="Wingdings" panose="05000000000000000000" pitchFamily="2" charset="2"/>
                        </a:rPr>
                        <a:t></a:t>
                      </a:r>
                      <a:endParaRPr lang="en-GB" sz="1800" dirty="0"/>
                    </a:p>
                  </a:txBody>
                  <a:tcPr marL="68580" marR="68580" marT="34290" marB="34290"/>
                </a:tc>
                <a:extLst>
                  <a:ext uri="{0D108BD9-81ED-4DB2-BD59-A6C34878D82A}">
                    <a16:rowId xmlns:a16="http://schemas.microsoft.com/office/drawing/2014/main" val="2438803294"/>
                  </a:ext>
                </a:extLst>
              </a:tr>
            </a:tbl>
          </a:graphicData>
        </a:graphic>
      </p:graphicFrame>
      <p:sp>
        <p:nvSpPr>
          <p:cNvPr id="8" name="TextBox 7">
            <a:extLst>
              <a:ext uri="{FF2B5EF4-FFF2-40B4-BE49-F238E27FC236}">
                <a16:creationId xmlns:a16="http://schemas.microsoft.com/office/drawing/2014/main" id="{1EB8FEBA-4CB7-0100-A67C-A66358B9DA4A}"/>
              </a:ext>
            </a:extLst>
          </p:cNvPr>
          <p:cNvSpPr txBox="1"/>
          <p:nvPr/>
        </p:nvSpPr>
        <p:spPr>
          <a:xfrm>
            <a:off x="260510" y="332656"/>
            <a:ext cx="8208912" cy="1354217"/>
          </a:xfrm>
          <a:prstGeom prst="rect">
            <a:avLst/>
          </a:prstGeom>
          <a:noFill/>
        </p:spPr>
        <p:txBody>
          <a:bodyPr wrap="square">
            <a:spAutoFit/>
          </a:bodyPr>
          <a:lstStyle/>
          <a:p>
            <a:pPr algn="just">
              <a:spcAft>
                <a:spcPts val="600"/>
              </a:spcAft>
            </a:pPr>
            <a:r>
              <a:rPr lang="en-GB" sz="1800" b="1" dirty="0"/>
              <a:t>What skills should staff be trained in?</a:t>
            </a:r>
            <a:endParaRPr lang="en-GB" sz="1800" dirty="0"/>
          </a:p>
          <a:p>
            <a:pPr algn="just">
              <a:spcAft>
                <a:spcPts val="600"/>
              </a:spcAft>
            </a:pPr>
            <a:endParaRPr lang="en-GB" sz="1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GB" sz="1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question can only be answered following suitable &amp; sufficient risk assessment and training needs analysis. The following table is an example only</a:t>
            </a:r>
          </a:p>
        </p:txBody>
      </p:sp>
      <p:graphicFrame>
        <p:nvGraphicFramePr>
          <p:cNvPr id="12" name="Table 11">
            <a:extLst>
              <a:ext uri="{FF2B5EF4-FFF2-40B4-BE49-F238E27FC236}">
                <a16:creationId xmlns:a16="http://schemas.microsoft.com/office/drawing/2014/main" id="{0B1F61DE-6107-1110-D782-59E0907395C0}"/>
              </a:ext>
            </a:extLst>
          </p:cNvPr>
          <p:cNvGraphicFramePr>
            <a:graphicFrameLocks noGrp="1"/>
          </p:cNvGraphicFramePr>
          <p:nvPr>
            <p:extLst>
              <p:ext uri="{D42A27DB-BD31-4B8C-83A1-F6EECF244321}">
                <p14:modId xmlns:p14="http://schemas.microsoft.com/office/powerpoint/2010/main" val="1614243729"/>
              </p:ext>
            </p:extLst>
          </p:nvPr>
        </p:nvGraphicFramePr>
        <p:xfrm>
          <a:off x="332518" y="3952520"/>
          <a:ext cx="8064896" cy="891540"/>
        </p:xfrm>
        <a:graphic>
          <a:graphicData uri="http://schemas.openxmlformats.org/drawingml/2006/table">
            <a:tbl>
              <a:tblPr firstRow="1" bandRow="1">
                <a:tableStyleId>{5C22544A-7EE6-4342-B048-85BDC9FD1C3A}</a:tableStyleId>
              </a:tblPr>
              <a:tblGrid>
                <a:gridCol w="2079242">
                  <a:extLst>
                    <a:ext uri="{9D8B030D-6E8A-4147-A177-3AD203B41FA5}">
                      <a16:colId xmlns:a16="http://schemas.microsoft.com/office/drawing/2014/main" val="788448507"/>
                    </a:ext>
                  </a:extLst>
                </a:gridCol>
                <a:gridCol w="1656184">
                  <a:extLst>
                    <a:ext uri="{9D8B030D-6E8A-4147-A177-3AD203B41FA5}">
                      <a16:colId xmlns:a16="http://schemas.microsoft.com/office/drawing/2014/main" val="2158743435"/>
                    </a:ext>
                  </a:extLst>
                </a:gridCol>
                <a:gridCol w="1663232">
                  <a:extLst>
                    <a:ext uri="{9D8B030D-6E8A-4147-A177-3AD203B41FA5}">
                      <a16:colId xmlns:a16="http://schemas.microsoft.com/office/drawing/2014/main" val="52215027"/>
                    </a:ext>
                  </a:extLst>
                </a:gridCol>
                <a:gridCol w="1578942">
                  <a:extLst>
                    <a:ext uri="{9D8B030D-6E8A-4147-A177-3AD203B41FA5}">
                      <a16:colId xmlns:a16="http://schemas.microsoft.com/office/drawing/2014/main" val="2083975516"/>
                    </a:ext>
                  </a:extLst>
                </a:gridCol>
                <a:gridCol w="1087296">
                  <a:extLst>
                    <a:ext uri="{9D8B030D-6E8A-4147-A177-3AD203B41FA5}">
                      <a16:colId xmlns:a16="http://schemas.microsoft.com/office/drawing/2014/main" val="705818735"/>
                    </a:ext>
                  </a:extLst>
                </a:gridCol>
              </a:tblGrid>
              <a:tr h="353765">
                <a:tc>
                  <a:txBody>
                    <a:bodyPr/>
                    <a:lstStyle/>
                    <a:p>
                      <a:r>
                        <a:rPr lang="en-GB" sz="1800" b="0" dirty="0">
                          <a:solidFill>
                            <a:schemeClr val="tx1"/>
                          </a:solidFill>
                        </a:rPr>
                        <a:t>Specialist clinical response team (</a:t>
                      </a:r>
                      <a:r>
                        <a:rPr lang="en-GB" sz="1800" b="0" dirty="0" err="1">
                          <a:solidFill>
                            <a:schemeClr val="tx1"/>
                          </a:solidFill>
                        </a:rPr>
                        <a:t>SCRT</a:t>
                      </a:r>
                      <a:r>
                        <a:rPr lang="en-GB" sz="1800" b="0" dirty="0">
                          <a:solidFill>
                            <a:schemeClr val="tx1"/>
                          </a:solidFill>
                        </a:rPr>
                        <a:t>)</a:t>
                      </a:r>
                    </a:p>
                  </a:txBody>
                  <a:tcPr marL="68580" marR="68580" marT="34290" marB="34290">
                    <a:solidFill>
                      <a:schemeClr val="accent1">
                        <a:lumMod val="20000"/>
                        <a:lumOff val="80000"/>
                      </a:schemeClr>
                    </a:solidFill>
                  </a:tcPr>
                </a:tc>
                <a:tc>
                  <a:txBody>
                    <a:bodyPr/>
                    <a:lstStyle/>
                    <a:p>
                      <a:pPr algn="ctr"/>
                      <a:r>
                        <a:rPr lang="en-GB" sz="1800" b="0" kern="1200" dirty="0">
                          <a:solidFill>
                            <a:schemeClr val="tx1"/>
                          </a:solidFill>
                          <a:effectLst/>
                          <a:latin typeface="+mn-lt"/>
                          <a:ea typeface="+mn-ea"/>
                          <a:cs typeface="+mn-cs"/>
                          <a:sym typeface="Wingdings" panose="05000000000000000000" pitchFamily="2" charset="2"/>
                        </a:rPr>
                        <a:t></a:t>
                      </a:r>
                      <a:endParaRPr lang="en-GB" sz="1800" b="0" dirty="0">
                        <a:solidFill>
                          <a:schemeClr val="tx1"/>
                        </a:solidFill>
                      </a:endParaRPr>
                    </a:p>
                  </a:txBody>
                  <a:tcPr marL="68580" marR="68580" marT="34290" marB="34290">
                    <a:solidFill>
                      <a:schemeClr val="accent1">
                        <a:lumMod val="20000"/>
                        <a:lumOff val="80000"/>
                      </a:schemeClr>
                    </a:solidFill>
                  </a:tcPr>
                </a:tc>
                <a:tc>
                  <a:txBody>
                    <a:bodyPr/>
                    <a:lstStyle/>
                    <a:p>
                      <a:pPr algn="ctr"/>
                      <a:r>
                        <a:rPr lang="en-GB" sz="1800" b="0" kern="1200">
                          <a:solidFill>
                            <a:schemeClr val="tx1"/>
                          </a:solidFill>
                          <a:effectLst/>
                          <a:latin typeface="+mn-lt"/>
                          <a:ea typeface="+mn-ea"/>
                          <a:cs typeface="+mn-cs"/>
                          <a:sym typeface="Wingdings" panose="05000000000000000000" pitchFamily="2" charset="2"/>
                        </a:rPr>
                        <a:t></a:t>
                      </a:r>
                      <a:endParaRPr lang="en-GB" sz="1800" b="0" dirty="0">
                        <a:solidFill>
                          <a:schemeClr val="tx1"/>
                        </a:solidFill>
                      </a:endParaRPr>
                    </a:p>
                  </a:txBody>
                  <a:tcPr marL="68580" marR="68580" marT="34290" marB="34290">
                    <a:solidFill>
                      <a:schemeClr val="accent1">
                        <a:lumMod val="20000"/>
                        <a:lumOff val="80000"/>
                      </a:schemeClr>
                    </a:solidFill>
                  </a:tcPr>
                </a:tc>
                <a:tc>
                  <a:txBody>
                    <a:bodyPr/>
                    <a:lstStyle/>
                    <a:p>
                      <a:pPr algn="ctr"/>
                      <a:r>
                        <a:rPr lang="en-GB" sz="1800" b="0" kern="1200">
                          <a:solidFill>
                            <a:schemeClr val="tx1"/>
                          </a:solidFill>
                          <a:effectLst/>
                          <a:latin typeface="+mn-lt"/>
                          <a:ea typeface="+mn-ea"/>
                          <a:cs typeface="+mn-cs"/>
                          <a:sym typeface="Wingdings" panose="05000000000000000000" pitchFamily="2" charset="2"/>
                        </a:rPr>
                        <a:t></a:t>
                      </a:r>
                      <a:endParaRPr lang="en-GB" sz="1800" b="0" dirty="0">
                        <a:solidFill>
                          <a:schemeClr val="tx1"/>
                        </a:solidFill>
                      </a:endParaRPr>
                    </a:p>
                  </a:txBody>
                  <a:tcPr marL="68580" marR="68580" marT="34290" marB="34290">
                    <a:solidFill>
                      <a:schemeClr val="accent1">
                        <a:lumMod val="20000"/>
                        <a:lumOff val="80000"/>
                      </a:schemeClr>
                    </a:solidFill>
                  </a:tcPr>
                </a:tc>
                <a:tc>
                  <a:txBody>
                    <a:bodyPr/>
                    <a:lstStyle/>
                    <a:p>
                      <a:pPr algn="ctr"/>
                      <a:r>
                        <a:rPr lang="en-GB" sz="1800" b="0" kern="1200" dirty="0">
                          <a:solidFill>
                            <a:schemeClr val="tx1"/>
                          </a:solidFill>
                          <a:effectLst/>
                          <a:latin typeface="+mn-lt"/>
                          <a:ea typeface="+mn-ea"/>
                          <a:cs typeface="+mn-cs"/>
                          <a:sym typeface="Wingdings" panose="05000000000000000000" pitchFamily="2" charset="2"/>
                        </a:rPr>
                        <a:t></a:t>
                      </a:r>
                      <a:endParaRPr lang="en-GB" sz="1800" b="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2591422612"/>
                  </a:ext>
                </a:extLst>
              </a:tr>
            </a:tbl>
          </a:graphicData>
        </a:graphic>
      </p:graphicFrame>
    </p:spTree>
    <p:extLst>
      <p:ext uri="{BB962C8B-B14F-4D97-AF65-F5344CB8AC3E}">
        <p14:creationId xmlns:p14="http://schemas.microsoft.com/office/powerpoint/2010/main" val="261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7981"/>
            <a:ext cx="7521575" cy="549275"/>
          </a:xfrm>
        </p:spPr>
        <p:txBody>
          <a:bodyPr>
            <a:normAutofit fontScale="90000"/>
          </a:bodyPr>
          <a:lstStyle/>
          <a:p>
            <a:pPr algn="just" eaLnBrk="1" fontAlgn="auto" hangingPunct="1">
              <a:spcAft>
                <a:spcPts val="0"/>
              </a:spcAft>
              <a:defRPr/>
            </a:pPr>
            <a:r>
              <a:rPr lang="en-GB" b="1" dirty="0">
                <a:solidFill>
                  <a:srgbClr val="FF0000"/>
                </a:solidFill>
              </a:rPr>
              <a:t>Some issues for debate</a:t>
            </a:r>
          </a:p>
        </p:txBody>
      </p:sp>
      <p:sp>
        <p:nvSpPr>
          <p:cNvPr id="3" name="Content Placeholder 2"/>
          <p:cNvSpPr>
            <a:spLocks noGrp="1"/>
          </p:cNvSpPr>
          <p:nvPr>
            <p:ph idx="1"/>
          </p:nvPr>
        </p:nvSpPr>
        <p:spPr>
          <a:xfrm>
            <a:off x="251520" y="1052736"/>
            <a:ext cx="8568952" cy="5256584"/>
          </a:xfrm>
        </p:spPr>
        <p:txBody>
          <a:bodyPr>
            <a:normAutofit/>
          </a:bodyPr>
          <a:lstStyle/>
          <a:p>
            <a:endParaRPr lang="en-GB" altLang="en-US" sz="2400" dirty="0"/>
          </a:p>
          <a:p>
            <a:r>
              <a:rPr lang="en-GB" altLang="en-US" sz="2600" dirty="0"/>
              <a:t>a</a:t>
            </a:r>
            <a:r>
              <a:rPr lang="en-GB" altLang="en-US" sz="2600" b="0" dirty="0"/>
              <a:t> need for increased staff and organisational accountability</a:t>
            </a:r>
          </a:p>
          <a:p>
            <a:r>
              <a:rPr lang="en-GB" altLang="en-US" sz="2600" b="0" dirty="0"/>
              <a:t>many organisations believe that restraint is over-used …</a:t>
            </a:r>
          </a:p>
          <a:p>
            <a:pPr marL="534988" indent="0">
              <a:buNone/>
            </a:pPr>
            <a:r>
              <a:rPr lang="en-GB" altLang="en-US" sz="2600" b="0" dirty="0"/>
              <a:t>… it is, </a:t>
            </a:r>
            <a:r>
              <a:rPr lang="en-GB" altLang="en-US" sz="2600" dirty="0"/>
              <a:t>b</a:t>
            </a:r>
            <a:r>
              <a:rPr lang="en-GB" altLang="en-US" sz="2600" b="0" dirty="0"/>
              <a:t>ut m</a:t>
            </a:r>
            <a:r>
              <a:rPr lang="en-GB" altLang="en-US" sz="2600" dirty="0"/>
              <a:t>any</a:t>
            </a:r>
            <a:r>
              <a:rPr lang="en-GB" altLang="en-US" sz="2600" b="0" dirty="0"/>
              <a:t> train staff </a:t>
            </a:r>
            <a:r>
              <a:rPr lang="en-GB" altLang="en-US" sz="2600" b="0" u="sng" dirty="0"/>
              <a:t>only</a:t>
            </a:r>
            <a:r>
              <a:rPr lang="en-GB" altLang="en-US" sz="2600" b="0" dirty="0"/>
              <a:t> to restrain and then complain when they do </a:t>
            </a:r>
            <a:r>
              <a:rPr lang="en-GB" altLang="en-US" sz="2600" dirty="0"/>
              <a:t>restrain</a:t>
            </a:r>
          </a:p>
          <a:p>
            <a:r>
              <a:rPr lang="en-GB" altLang="en-US" sz="2600" dirty="0"/>
              <a:t>what’s in a name? For example, do the terms “physical intervention” and “restraint training” give the wrong impression? How about “safety intervention”?</a:t>
            </a:r>
          </a:p>
          <a:p>
            <a:r>
              <a:rPr lang="en-GB" altLang="en-US" sz="2600" dirty="0"/>
              <a:t>should there be a rebuttable presumption that use of force is a failure in care/treatment/incident management?</a:t>
            </a:r>
          </a:p>
          <a:p>
            <a:r>
              <a:rPr lang="en-GB" altLang="en-US" sz="2600" dirty="0"/>
              <a:t>does conflict often/ever depend on staff rotas/shifts?</a:t>
            </a:r>
            <a:endParaRPr lang="en-GB" altLang="en-US" sz="2400" dirty="0"/>
          </a:p>
        </p:txBody>
      </p:sp>
    </p:spTree>
    <p:extLst>
      <p:ext uri="{BB962C8B-B14F-4D97-AF65-F5344CB8AC3E}">
        <p14:creationId xmlns:p14="http://schemas.microsoft.com/office/powerpoint/2010/main" val="23173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b="1" dirty="0">
                <a:solidFill>
                  <a:srgbClr val="FF0000"/>
                </a:solidFill>
              </a:rPr>
              <a:t>Betari box – the cycle of conflict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258" y="2060848"/>
            <a:ext cx="6978150" cy="3804577"/>
          </a:xfrm>
        </p:spPr>
      </p:pic>
    </p:spTree>
    <p:extLst>
      <p:ext uri="{BB962C8B-B14F-4D97-AF65-F5344CB8AC3E}">
        <p14:creationId xmlns:p14="http://schemas.microsoft.com/office/powerpoint/2010/main" val="92839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737599" cy="549275"/>
          </a:xfrm>
        </p:spPr>
        <p:txBody>
          <a:bodyPr>
            <a:normAutofit fontScale="90000"/>
          </a:bodyPr>
          <a:lstStyle/>
          <a:p>
            <a:pPr algn="l">
              <a:spcBef>
                <a:spcPts val="800"/>
              </a:spcBef>
              <a:defRPr/>
            </a:pPr>
            <a:br>
              <a:rPr lang="en-GB" b="1" cap="none" dirty="0">
                <a:solidFill>
                  <a:srgbClr val="000000"/>
                </a:solidFill>
              </a:rPr>
            </a:br>
            <a:r>
              <a:rPr lang="en-GB" b="1" dirty="0">
                <a:solidFill>
                  <a:srgbClr val="FF0000"/>
                </a:solidFill>
              </a:rPr>
              <a:t>Some concerns</a:t>
            </a:r>
            <a:br>
              <a:rPr lang="en-GB" sz="2400" b="1" cap="none" dirty="0">
                <a:solidFill>
                  <a:srgbClr val="000000"/>
                </a:solidFill>
              </a:rPr>
            </a:br>
            <a:endParaRPr lang="en-GB" dirty="0"/>
          </a:p>
        </p:txBody>
      </p:sp>
      <p:sp>
        <p:nvSpPr>
          <p:cNvPr id="3" name="Content Placeholder 2"/>
          <p:cNvSpPr>
            <a:spLocks noGrp="1"/>
          </p:cNvSpPr>
          <p:nvPr>
            <p:ph idx="1"/>
          </p:nvPr>
        </p:nvSpPr>
        <p:spPr>
          <a:xfrm>
            <a:off x="395536" y="1340768"/>
            <a:ext cx="8568952" cy="4968552"/>
          </a:xfrm>
        </p:spPr>
        <p:txBody>
          <a:bodyPr>
            <a:normAutofit fontScale="92500" lnSpcReduction="10000"/>
          </a:bodyPr>
          <a:lstStyle/>
          <a:p>
            <a:pPr marL="534988" indent="-534988">
              <a:buFont typeface="Wingdings" panose="05000000000000000000" pitchFamily="2" charset="2"/>
              <a:buChar char="Ø"/>
              <a:defRPr/>
            </a:pPr>
            <a:r>
              <a:rPr lang="en-GB" sz="3000" dirty="0"/>
              <a:t>Key definitions</a:t>
            </a:r>
          </a:p>
          <a:p>
            <a:pPr marL="534988" indent="-534988">
              <a:buFont typeface="Wingdings" panose="05000000000000000000" pitchFamily="2" charset="2"/>
              <a:buChar char="Ø"/>
              <a:defRPr/>
            </a:pPr>
            <a:r>
              <a:rPr lang="en-GB" sz="3000" dirty="0"/>
              <a:t>Inaccurate data</a:t>
            </a:r>
          </a:p>
          <a:p>
            <a:pPr marL="534988" indent="-534988">
              <a:buFont typeface="Wingdings" panose="05000000000000000000" pitchFamily="2" charset="2"/>
              <a:buChar char="Ø"/>
              <a:defRPr/>
            </a:pPr>
            <a:r>
              <a:rPr lang="en-GB" sz="3000" dirty="0"/>
              <a:t>Reporting issues – what do you want to record?</a:t>
            </a:r>
          </a:p>
          <a:p>
            <a:pPr marL="534988" indent="0">
              <a:buNone/>
              <a:defRPr/>
            </a:pPr>
            <a:r>
              <a:rPr lang="en-US" sz="2200" i="1" dirty="0"/>
              <a:t>(1) prone restraint holding a person chest down, whether the patient placed themselves in this position or not, is resistive or not and whether the person is face down or has their face to the side. It includes being placed on a mattress face down while in holds administration of depot medication while in holds prone, and being placed prone onto any surface (CQC)</a:t>
            </a:r>
          </a:p>
          <a:p>
            <a:pPr marL="534988" indent="0">
              <a:buNone/>
              <a:defRPr/>
            </a:pPr>
            <a:r>
              <a:rPr lang="en-GB" sz="2200" i="1" dirty="0"/>
              <a:t>(2) staff grabbed by P. Breakaway and restraint. Often only final intervention/position recorded but this provides inaccurate record</a:t>
            </a:r>
          </a:p>
          <a:p>
            <a:pPr marL="534988" indent="-534988">
              <a:buFont typeface="Wingdings" panose="05000000000000000000" pitchFamily="2" charset="2"/>
              <a:buChar char="Ø"/>
              <a:defRPr/>
            </a:pPr>
            <a:r>
              <a:rPr lang="en-GB" sz="3000" dirty="0"/>
              <a:t>Responsibility</a:t>
            </a:r>
          </a:p>
          <a:p>
            <a:pPr marL="534988" indent="-534988">
              <a:buFont typeface="Wingdings" panose="05000000000000000000" pitchFamily="2" charset="2"/>
              <a:buChar char="Ø"/>
              <a:defRPr/>
            </a:pPr>
            <a:r>
              <a:rPr lang="en-GB" sz="3000" dirty="0"/>
              <a:t>Training time / costs</a:t>
            </a:r>
          </a:p>
          <a:p>
            <a:pPr marL="534988" indent="-534988">
              <a:buFont typeface="Wingdings" panose="05000000000000000000" pitchFamily="2" charset="2"/>
              <a:buChar char="Ø"/>
              <a:defRPr/>
            </a:pPr>
            <a:r>
              <a:rPr lang="en-GB" sz="3000" dirty="0"/>
              <a:t>Absence of standardised approach</a:t>
            </a:r>
          </a:p>
          <a:p>
            <a:pPr>
              <a:buFont typeface="Wingdings" panose="05000000000000000000" pitchFamily="2" charset="2"/>
              <a:buChar char="Ø"/>
              <a:defRPr/>
            </a:pPr>
            <a:endParaRPr lang="en-GB" dirty="0"/>
          </a:p>
        </p:txBody>
      </p:sp>
    </p:spTree>
    <p:extLst>
      <p:ext uri="{BB962C8B-B14F-4D97-AF65-F5344CB8AC3E}">
        <p14:creationId xmlns:p14="http://schemas.microsoft.com/office/powerpoint/2010/main" val="22080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3291</Words>
  <Application>Microsoft Office PowerPoint</Application>
  <PresentationFormat>On-screen Show (4:3)</PresentationFormat>
  <Paragraphs>436</Paragraphs>
  <Slides>49</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49</vt:i4>
      </vt:variant>
    </vt:vector>
  </HeadingPairs>
  <TitlesOfParts>
    <vt:vector size="57" baseType="lpstr">
      <vt:lpstr>Arial</vt:lpstr>
      <vt:lpstr>Calibri</vt:lpstr>
      <vt:lpstr>Calibri Light</vt:lpstr>
      <vt:lpstr>Symbol</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Some issues for debate</vt:lpstr>
      <vt:lpstr>Betari box – the cycle of conflict</vt:lpstr>
      <vt:lpstr> Some concerns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PHYSICAL INTERVENTIONS</dc:title>
  <dc:creator>Eric Baskind</dc:creator>
  <cp:lastModifiedBy>Baskind, Eric</cp:lastModifiedBy>
  <cp:revision>1626</cp:revision>
  <cp:lastPrinted>2019-10-14T07:11:36Z</cp:lastPrinted>
  <dcterms:created xsi:type="dcterms:W3CDTF">2013-10-24T15:43:52Z</dcterms:created>
  <dcterms:modified xsi:type="dcterms:W3CDTF">2023-01-26T10:30:53Z</dcterms:modified>
</cp:coreProperties>
</file>