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7"/>
  </p:notesMasterIdLst>
  <p:sldIdLst>
    <p:sldId id="1154" r:id="rId5"/>
    <p:sldId id="1991" r:id="rId6"/>
    <p:sldId id="1992" r:id="rId7"/>
    <p:sldId id="2002" r:id="rId8"/>
    <p:sldId id="2005" r:id="rId9"/>
    <p:sldId id="2006" r:id="rId10"/>
    <p:sldId id="2007" r:id="rId11"/>
    <p:sldId id="2004" r:id="rId12"/>
    <p:sldId id="2008" r:id="rId13"/>
    <p:sldId id="2009" r:id="rId14"/>
    <p:sldId id="2010" r:id="rId15"/>
    <p:sldId id="2011" r:id="rId16"/>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CEAD6F-78FB-4726-9CEF-441228156FE0}">
          <p14:sldIdLst>
            <p14:sldId id="1154"/>
            <p14:sldId id="1991"/>
            <p14:sldId id="1992"/>
            <p14:sldId id="2002"/>
            <p14:sldId id="2005"/>
            <p14:sldId id="2006"/>
            <p14:sldId id="2007"/>
            <p14:sldId id="2004"/>
            <p14:sldId id="2008"/>
            <p14:sldId id="2009"/>
            <p14:sldId id="2010"/>
            <p14:sldId id="20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oster, Edward" initials="FE" lastIdx="10" clrIdx="6">
    <p:extLst>
      <p:ext uri="{19B8F6BF-5375-455C-9EA6-DF929625EA0E}">
        <p15:presenceInfo xmlns:p15="http://schemas.microsoft.com/office/powerpoint/2012/main" userId="S::Edward.Foster@cqc.org.uk::76dde2ae-e033-4947-93a0-38bbe19a3376" providerId="AD"/>
      </p:ext>
    </p:extLst>
  </p:cmAuthor>
  <p:cmAuthor id="1" name="Persad, Natasha" initials="PN" lastIdx="29" clrIdx="0">
    <p:extLst>
      <p:ext uri="{19B8F6BF-5375-455C-9EA6-DF929625EA0E}">
        <p15:presenceInfo xmlns:p15="http://schemas.microsoft.com/office/powerpoint/2012/main" userId="S::Natasha.Persad@cqc.org.uk::a11a5522-86cf-4a66-8f2b-e0a56ed5bedf" providerId="AD"/>
      </p:ext>
    </p:extLst>
  </p:cmAuthor>
  <p:cmAuthor id="8" name="James, David" initials="JD" lastIdx="1" clrIdx="7">
    <p:extLst>
      <p:ext uri="{19B8F6BF-5375-455C-9EA6-DF929625EA0E}">
        <p15:presenceInfo xmlns:p15="http://schemas.microsoft.com/office/powerpoint/2012/main" userId="S::David.James@cqc.org.uk::ab515000-713e-4a88-8d64-d09b24243366" providerId="AD"/>
      </p:ext>
    </p:extLst>
  </p:cmAuthor>
  <p:cmAuthor id="2" name="Reeves, Catriona" initials="RC" lastIdx="8" clrIdx="1">
    <p:extLst>
      <p:ext uri="{19B8F6BF-5375-455C-9EA6-DF929625EA0E}">
        <p15:presenceInfo xmlns:p15="http://schemas.microsoft.com/office/powerpoint/2012/main" userId="S::Catriona.Reeves@cqc.org.uk::ca76bf9a-88b0-4e69-b966-a276afe2e054" providerId="AD"/>
      </p:ext>
    </p:extLst>
  </p:cmAuthor>
  <p:cmAuthor id="9" name="Nuttall, Lara" initials="NL" lastIdx="2" clrIdx="8">
    <p:extLst>
      <p:ext uri="{19B8F6BF-5375-455C-9EA6-DF929625EA0E}">
        <p15:presenceInfo xmlns:p15="http://schemas.microsoft.com/office/powerpoint/2012/main" userId="S::Lara.Nuttall@cqc.org.uk::819ba982-de8d-461b-a9aa-4a795324d89d" providerId="AD"/>
      </p:ext>
    </p:extLst>
  </p:cmAuthor>
  <p:cmAuthor id="3" name="Victoria Howes" initials="VH" lastIdx="5" clrIdx="2">
    <p:extLst>
      <p:ext uri="{19B8F6BF-5375-455C-9EA6-DF929625EA0E}">
        <p15:presenceInfo xmlns:p15="http://schemas.microsoft.com/office/powerpoint/2012/main" userId="Victoria Howes" providerId="None"/>
      </p:ext>
    </p:extLst>
  </p:cmAuthor>
  <p:cmAuthor id="4" name="Hutchinson, Amanda" initials="HA" lastIdx="17" clrIdx="3">
    <p:extLst>
      <p:ext uri="{19B8F6BF-5375-455C-9EA6-DF929625EA0E}">
        <p15:presenceInfo xmlns:p15="http://schemas.microsoft.com/office/powerpoint/2012/main" userId="S::amanda.hutchinson@cqc.org.uk::7e8a6006-3bde-4dfa-beb3-67107e63bb90" providerId="AD"/>
      </p:ext>
    </p:extLst>
  </p:cmAuthor>
  <p:cmAuthor id="5" name="Trenholm, Ian" initials="TI" lastIdx="9" clrIdx="4">
    <p:extLst>
      <p:ext uri="{19B8F6BF-5375-455C-9EA6-DF929625EA0E}">
        <p15:presenceInfo xmlns:p15="http://schemas.microsoft.com/office/powerpoint/2012/main" userId="S::Ian.Trenholm@cqc.org.uk::cc6bc488-99d8-40a6-98f7-ed99324a2384" providerId="AD"/>
      </p:ext>
    </p:extLst>
  </p:cmAuthor>
  <p:cmAuthor id="6" name="Sutton, Mark" initials="SM" lastIdx="1" clrIdx="5">
    <p:extLst>
      <p:ext uri="{19B8F6BF-5375-455C-9EA6-DF929625EA0E}">
        <p15:presenceInfo xmlns:p15="http://schemas.microsoft.com/office/powerpoint/2012/main" userId="S::mark.sutton@cqc.org.uk::433916b1-b098-4962-b1f7-1828bb6216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3D6"/>
    <a:srgbClr val="D65CBC"/>
    <a:srgbClr val="BD867B"/>
    <a:srgbClr val="B09391"/>
    <a:srgbClr val="DC7A4B"/>
    <a:srgbClr val="A5A5A5"/>
    <a:srgbClr val="CC7D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FC0E8-0809-4804-A56A-EFF6E7434ABC}" v="71" dt="2023-01-26T16:24:06.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552" autoAdjust="0"/>
  </p:normalViewPr>
  <p:slideViewPr>
    <p:cSldViewPr snapToGrid="0">
      <p:cViewPr varScale="1">
        <p:scale>
          <a:sx n="77" d="100"/>
          <a:sy n="77" d="100"/>
        </p:scale>
        <p:origin x="240" y="5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58D4E7DE-B820-4AA8-BA6A-B41E803743A8}" type="datetimeFigureOut">
              <a:rPr lang="en-GB" smtClean="0"/>
              <a:t>26/01/2023</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F36896D8-B1BC-4580-8670-AA24709A3C44}" type="slidenum">
              <a:rPr lang="en-GB" smtClean="0"/>
              <a:t>‹#›</a:t>
            </a:fld>
            <a:endParaRPr lang="en-GB"/>
          </a:p>
        </p:txBody>
      </p:sp>
    </p:spTree>
    <p:extLst>
      <p:ext uri="{BB962C8B-B14F-4D97-AF65-F5344CB8AC3E}">
        <p14:creationId xmlns:p14="http://schemas.microsoft.com/office/powerpoint/2010/main" val="391085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D2AD3E-D472-4316-B3E6-D491A475E252}" type="slidenum">
              <a:rPr lang="en-GB" smtClean="0"/>
              <a:t>1</a:t>
            </a:fld>
            <a:endParaRPr lang="en-GB"/>
          </a:p>
        </p:txBody>
      </p:sp>
    </p:spTree>
    <p:extLst>
      <p:ext uri="{BB962C8B-B14F-4D97-AF65-F5344CB8AC3E}">
        <p14:creationId xmlns:p14="http://schemas.microsoft.com/office/powerpoint/2010/main" val="5961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a:p>
            <a:r>
              <a:rPr lang="en-GB" dirty="0"/>
              <a:t> </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F36896D8-B1BC-4580-8670-AA24709A3C44}" type="slidenum">
              <a:rPr lang="en-GB" smtClean="0"/>
              <a:t>10</a:t>
            </a:fld>
            <a:endParaRPr lang="en-GB"/>
          </a:p>
        </p:txBody>
      </p:sp>
    </p:spTree>
    <p:extLst>
      <p:ext uri="{BB962C8B-B14F-4D97-AF65-F5344CB8AC3E}">
        <p14:creationId xmlns:p14="http://schemas.microsoft.com/office/powerpoint/2010/main" val="3662125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a:p>
            <a:r>
              <a:rPr lang="en-GB" dirty="0"/>
              <a:t> </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F36896D8-B1BC-4580-8670-AA24709A3C44}" type="slidenum">
              <a:rPr lang="en-GB" smtClean="0"/>
              <a:t>11</a:t>
            </a:fld>
            <a:endParaRPr lang="en-GB"/>
          </a:p>
        </p:txBody>
      </p:sp>
    </p:spTree>
    <p:extLst>
      <p:ext uri="{BB962C8B-B14F-4D97-AF65-F5344CB8AC3E}">
        <p14:creationId xmlns:p14="http://schemas.microsoft.com/office/powerpoint/2010/main" val="422310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a:p>
            <a:r>
              <a:rPr lang="en-GB" dirty="0"/>
              <a:t> </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F36896D8-B1BC-4580-8670-AA24709A3C44}" type="slidenum">
              <a:rPr lang="en-GB" smtClean="0"/>
              <a:t>12</a:t>
            </a:fld>
            <a:endParaRPr lang="en-GB"/>
          </a:p>
        </p:txBody>
      </p:sp>
    </p:spTree>
    <p:extLst>
      <p:ext uri="{BB962C8B-B14F-4D97-AF65-F5344CB8AC3E}">
        <p14:creationId xmlns:p14="http://schemas.microsoft.com/office/powerpoint/2010/main" val="241587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US" sz="1300" dirty="0"/>
          </a:p>
          <a:p>
            <a:endParaRPr lang="en-GB" dirty="0"/>
          </a:p>
        </p:txBody>
      </p:sp>
      <p:sp>
        <p:nvSpPr>
          <p:cNvPr id="4" name="Slide Number Placeholder 3"/>
          <p:cNvSpPr>
            <a:spLocks noGrp="1"/>
          </p:cNvSpPr>
          <p:nvPr>
            <p:ph type="sldNum" sz="quarter" idx="5"/>
          </p:nvPr>
        </p:nvSpPr>
        <p:spPr/>
        <p:txBody>
          <a:bodyPr/>
          <a:lstStyle/>
          <a:p>
            <a:fld id="{F36896D8-B1BC-4580-8670-AA24709A3C44}" type="slidenum">
              <a:rPr lang="en-GB" smtClean="0"/>
              <a:t>2</a:t>
            </a:fld>
            <a:endParaRPr lang="en-GB"/>
          </a:p>
        </p:txBody>
      </p:sp>
    </p:spTree>
    <p:extLst>
      <p:ext uri="{BB962C8B-B14F-4D97-AF65-F5344CB8AC3E}">
        <p14:creationId xmlns:p14="http://schemas.microsoft.com/office/powerpoint/2010/main" val="23035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a:p>
            <a:r>
              <a:rPr lang="en-GB" dirty="0"/>
              <a:t> </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F36896D8-B1BC-4580-8670-AA24709A3C44}" type="slidenum">
              <a:rPr lang="en-GB" smtClean="0"/>
              <a:t>3</a:t>
            </a:fld>
            <a:endParaRPr lang="en-GB"/>
          </a:p>
        </p:txBody>
      </p:sp>
    </p:spTree>
    <p:extLst>
      <p:ext uri="{BB962C8B-B14F-4D97-AF65-F5344CB8AC3E}">
        <p14:creationId xmlns:p14="http://schemas.microsoft.com/office/powerpoint/2010/main" val="340973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a:p>
            <a:r>
              <a:rPr lang="en-GB" dirty="0"/>
              <a:t> </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F36896D8-B1BC-4580-8670-AA24709A3C44}" type="slidenum">
              <a:rPr lang="en-GB" smtClean="0"/>
              <a:t>4</a:t>
            </a:fld>
            <a:endParaRPr lang="en-GB"/>
          </a:p>
        </p:txBody>
      </p:sp>
    </p:spTree>
    <p:extLst>
      <p:ext uri="{BB962C8B-B14F-4D97-AF65-F5344CB8AC3E}">
        <p14:creationId xmlns:p14="http://schemas.microsoft.com/office/powerpoint/2010/main" val="131990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a:p>
            <a:r>
              <a:rPr lang="en-GB" dirty="0"/>
              <a:t> </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F36896D8-B1BC-4580-8670-AA24709A3C44}" type="slidenum">
              <a:rPr lang="en-GB" smtClean="0"/>
              <a:t>5</a:t>
            </a:fld>
            <a:endParaRPr lang="en-GB"/>
          </a:p>
        </p:txBody>
      </p:sp>
    </p:spTree>
    <p:extLst>
      <p:ext uri="{BB962C8B-B14F-4D97-AF65-F5344CB8AC3E}">
        <p14:creationId xmlns:p14="http://schemas.microsoft.com/office/powerpoint/2010/main" val="138387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a:p>
            <a:r>
              <a:rPr lang="en-GB" dirty="0"/>
              <a:t> </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F36896D8-B1BC-4580-8670-AA24709A3C44}" type="slidenum">
              <a:rPr lang="en-GB" smtClean="0"/>
              <a:t>6</a:t>
            </a:fld>
            <a:endParaRPr lang="en-GB"/>
          </a:p>
        </p:txBody>
      </p:sp>
    </p:spTree>
    <p:extLst>
      <p:ext uri="{BB962C8B-B14F-4D97-AF65-F5344CB8AC3E}">
        <p14:creationId xmlns:p14="http://schemas.microsoft.com/office/powerpoint/2010/main" val="167395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a:p>
            <a:r>
              <a:rPr lang="en-GB" dirty="0"/>
              <a:t> </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F36896D8-B1BC-4580-8670-AA24709A3C44}" type="slidenum">
              <a:rPr lang="en-GB" smtClean="0"/>
              <a:t>7</a:t>
            </a:fld>
            <a:endParaRPr lang="en-GB"/>
          </a:p>
        </p:txBody>
      </p:sp>
    </p:spTree>
    <p:extLst>
      <p:ext uri="{BB962C8B-B14F-4D97-AF65-F5344CB8AC3E}">
        <p14:creationId xmlns:p14="http://schemas.microsoft.com/office/powerpoint/2010/main" val="301269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a:p>
            <a:r>
              <a:rPr lang="en-GB" dirty="0"/>
              <a:t> </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F36896D8-B1BC-4580-8670-AA24709A3C44}" type="slidenum">
              <a:rPr lang="en-GB" smtClean="0"/>
              <a:t>8</a:t>
            </a:fld>
            <a:endParaRPr lang="en-GB"/>
          </a:p>
        </p:txBody>
      </p:sp>
    </p:spTree>
    <p:extLst>
      <p:ext uri="{BB962C8B-B14F-4D97-AF65-F5344CB8AC3E}">
        <p14:creationId xmlns:p14="http://schemas.microsoft.com/office/powerpoint/2010/main" val="94233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b="1" dirty="0"/>
          </a:p>
          <a:p>
            <a:r>
              <a:rPr lang="en-GB" dirty="0"/>
              <a:t> </a:t>
            </a:r>
            <a:endParaRPr lang="en-GB" dirty="0">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F36896D8-B1BC-4580-8670-AA24709A3C44}" type="slidenum">
              <a:rPr lang="en-GB" smtClean="0"/>
              <a:t>9</a:t>
            </a:fld>
            <a:endParaRPr lang="en-GB"/>
          </a:p>
        </p:txBody>
      </p:sp>
    </p:spTree>
    <p:extLst>
      <p:ext uri="{BB962C8B-B14F-4D97-AF65-F5344CB8AC3E}">
        <p14:creationId xmlns:p14="http://schemas.microsoft.com/office/powerpoint/2010/main" val="160076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90395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2134" y="485776"/>
            <a:ext cx="2578100" cy="56308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63600" y="485776"/>
            <a:ext cx="7535333" cy="56308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5E0BF33-E66E-44DC-98D2-C3F0C6B1696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24825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1" y="485776"/>
            <a:ext cx="10316633" cy="5630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053ED6A1-E046-4690-8309-0F3023FFEC77}"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537346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63601" y="485775"/>
            <a:ext cx="7437967" cy="906463"/>
          </a:xfrm>
        </p:spPr>
        <p:txBody>
          <a:bodyPr/>
          <a:lstStyle/>
          <a:p>
            <a:r>
              <a:rPr lang="en-GB"/>
              <a:t>Click to edit Master title style</a:t>
            </a:r>
            <a:endParaRPr lang="en-US"/>
          </a:p>
        </p:txBody>
      </p:sp>
      <p:sp>
        <p:nvSpPr>
          <p:cNvPr id="3" name="Table Placeholder 2"/>
          <p:cNvSpPr>
            <a:spLocks noGrp="1"/>
          </p:cNvSpPr>
          <p:nvPr>
            <p:ph type="tbl" idx="1"/>
          </p:nvPr>
        </p:nvSpPr>
        <p:spPr>
          <a:xfrm>
            <a:off x="863601" y="1798638"/>
            <a:ext cx="10316633" cy="4318000"/>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7882936B-5854-4EFF-915A-3D3B2FDA7D59}"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963107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1" y="485775"/>
            <a:ext cx="7437967" cy="906463"/>
          </a:xfrm>
        </p:spPr>
        <p:txBody>
          <a:bodyPr/>
          <a:lstStyle/>
          <a:p>
            <a:r>
              <a:rPr lang="en-GB"/>
              <a:t>Click to edit Master title style</a:t>
            </a:r>
            <a:endParaRPr lang="en-US"/>
          </a:p>
        </p:txBody>
      </p:sp>
      <p:sp>
        <p:nvSpPr>
          <p:cNvPr id="3" name="Text Placeholder 2"/>
          <p:cNvSpPr>
            <a:spLocks noGrp="1"/>
          </p:cNvSpPr>
          <p:nvPr>
            <p:ph type="body" sz="half" idx="1"/>
          </p:nvPr>
        </p:nvSpPr>
        <p:spPr>
          <a:xfrm>
            <a:off x="863600" y="1798638"/>
            <a:ext cx="5056717"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8" y="1798638"/>
            <a:ext cx="5056716" cy="4318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3F1A9C0-EEAF-4180-A95D-C9CA90BA486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17262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1A360E04-5FFD-4463-840C-477DD78649D1}" type="slidenum">
              <a:rPr/>
              <a:pPr>
                <a:defRPr/>
              </a:pPr>
              <a:t>‹#›</a:t>
            </a:fld>
            <a:endParaRPr/>
          </a:p>
        </p:txBody>
      </p:sp>
    </p:spTree>
    <p:extLst>
      <p:ext uri="{BB962C8B-B14F-4D97-AF65-F5344CB8AC3E}">
        <p14:creationId xmlns:p14="http://schemas.microsoft.com/office/powerpoint/2010/main" val="4289103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20982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63600" y="1798638"/>
            <a:ext cx="505671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23518" y="1798638"/>
            <a:ext cx="5056716"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6B9D241E-7381-46B2-B169-53B73000782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914327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5F4FF62-8ECD-441E-8F95-479126AF6D6F}"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32890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A48230F-66C0-4BD5-82FE-3D6D99FE410B}"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40137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0C0C2E7-7B68-4ED7-9E85-46C0632ECF7A}"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63476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2A4FB43-AF01-4AB7-9385-56F04F2578C8}"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63693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38B2AA7-5090-4ED1-9604-5FACBEDED40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30410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5ECC180-9630-4CE9-B0BE-27EC308A08AE}"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2296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99018" y="449263"/>
            <a:ext cx="11036300"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charset="0"/>
                <a:ea typeface="ヒラギノ角ゴ Pro W3"/>
                <a:cs typeface="ヒラギノ角ゴ Pro W3"/>
              </a:defRPr>
            </a:lvl1pPr>
            <a:lvl2pPr marL="742950" indent="-285750">
              <a:defRPr sz="2400">
                <a:solidFill>
                  <a:schemeClr val="tx1"/>
                </a:solidFill>
                <a:latin typeface="Arial" charset="0"/>
                <a:ea typeface="ヒラギノ角ゴ Pro W3"/>
                <a:cs typeface="ヒラギノ角ゴ Pro W3"/>
              </a:defRPr>
            </a:lvl2pPr>
            <a:lvl3pPr marL="1143000" indent="-228600">
              <a:defRPr sz="2400">
                <a:solidFill>
                  <a:schemeClr val="tx1"/>
                </a:solidFill>
                <a:latin typeface="Arial" charset="0"/>
                <a:ea typeface="ヒラギノ角ゴ Pro W3"/>
                <a:cs typeface="ヒラギノ角ゴ Pro W3"/>
              </a:defRPr>
            </a:lvl3pPr>
            <a:lvl4pPr marL="1600200" indent="-228600">
              <a:defRPr sz="2400">
                <a:solidFill>
                  <a:schemeClr val="tx1"/>
                </a:solidFill>
                <a:latin typeface="Arial" charset="0"/>
                <a:ea typeface="ヒラギノ角ゴ Pro W3"/>
                <a:cs typeface="ヒラギノ角ゴ Pro W3"/>
              </a:defRPr>
            </a:lvl4pPr>
            <a:lvl5pPr marL="2057400" indent="-228600">
              <a:defRPr sz="2400">
                <a:solidFill>
                  <a:schemeClr val="tx1"/>
                </a:solidFill>
                <a:latin typeface="Arial"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charset="0"/>
                <a:ea typeface="ヒラギノ角ゴ Pro W3"/>
                <a:cs typeface="ヒラギノ角ゴ Pro W3"/>
              </a:defRPr>
            </a:lvl9pPr>
          </a:lstStyle>
          <a:p>
            <a:pPr eaLnBrk="0" hangingPunct="0">
              <a:defRPr/>
            </a:pPr>
            <a:endParaRPr lang="en-GB" altLang="en-US" sz="2400">
              <a:solidFill>
                <a:srgbClr val="000000"/>
              </a:solidFill>
            </a:endParaRPr>
          </a:p>
        </p:txBody>
      </p:sp>
      <p:sp>
        <p:nvSpPr>
          <p:cNvPr id="1027" name="Rectangle 3"/>
          <p:cNvSpPr>
            <a:spLocks noGrp="1" noChangeArrowheads="1"/>
          </p:cNvSpPr>
          <p:nvPr>
            <p:ph type="title"/>
          </p:nvPr>
        </p:nvSpPr>
        <p:spPr bwMode="auto">
          <a:xfrm>
            <a:off x="863601" y="485775"/>
            <a:ext cx="7437967"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63601" y="1798638"/>
            <a:ext cx="10316633"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6149" name="Rectangle 5"/>
          <p:cNvSpPr>
            <a:spLocks noGrp="1" noChangeArrowheads="1"/>
          </p:cNvSpPr>
          <p:nvPr>
            <p:ph type="sldNum" sz="quarter" idx="4"/>
          </p:nvPr>
        </p:nvSpPr>
        <p:spPr bwMode="auto">
          <a:xfrm>
            <a:off x="9095317" y="6248400"/>
            <a:ext cx="2540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hangingPunct="0">
              <a:defRPr/>
            </a:pPr>
            <a:fld id="{E677F28E-CCA1-4655-A438-CE0930E82F28}" type="slidenum">
              <a:rPr lang="en-US"/>
              <a:pPr eaLnBrk="0" hangingPunct="0">
                <a:defRPr/>
              </a:pPr>
              <a:t>‹#›</a:t>
            </a:fld>
            <a:endParaRPr lang="en-US" sz="1400">
              <a:solidFill>
                <a:srgbClr val="6D2E69"/>
              </a:solidFill>
            </a:endParaRPr>
          </a:p>
        </p:txBody>
      </p:sp>
      <p:sp>
        <p:nvSpPr>
          <p:cNvPr id="1030" name="Line 6"/>
          <p:cNvSpPr>
            <a:spLocks noChangeShapeType="1"/>
          </p:cNvSpPr>
          <p:nvPr/>
        </p:nvSpPr>
        <p:spPr bwMode="auto">
          <a:xfrm flipH="1">
            <a:off x="599018" y="6505575"/>
            <a:ext cx="11036300"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GB" sz="2400">
              <a:solidFill>
                <a:srgbClr val="000000"/>
              </a:solidFill>
              <a:latin typeface="Arial"/>
              <a:ea typeface="ＭＳ Ｐゴシック"/>
            </a:endParaRPr>
          </a:p>
        </p:txBody>
      </p:sp>
      <p:pic>
        <p:nvPicPr>
          <p:cNvPr id="1031"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t="-4266"/>
          <a:stretch>
            <a:fillRect/>
          </a:stretch>
        </p:blipFill>
        <p:spPr bwMode="auto">
          <a:xfrm>
            <a:off x="8707967" y="62071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898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14FC06-25FF-46F8-9963-6FAD221CCDD5}"/>
              </a:ext>
            </a:extLst>
          </p:cNvPr>
          <p:cNvSpPr>
            <a:spLocks noGrp="1"/>
          </p:cNvSpPr>
          <p:nvPr>
            <p:ph type="sldNum" sz="quarter" idx="10"/>
          </p:nvPr>
        </p:nvSpPr>
        <p:spPr>
          <a:noFill/>
          <a:ln>
            <a:noFill/>
          </a:ln>
        </p:spPr>
        <p:txBody>
          <a:bodyPr/>
          <a:lstStyle/>
          <a:p>
            <a:pPr>
              <a:defRPr/>
            </a:pPr>
            <a:fld id="{24E924C2-94FC-4E9E-88E2-BA53F1E710DF}" type="slidenum">
              <a:rPr lang="en-US" smtClean="0"/>
              <a:pPr>
                <a:defRPr/>
              </a:pPr>
              <a:t>1</a:t>
            </a:fld>
            <a:endParaRPr lang="en-US" sz="1400" dirty="0">
              <a:solidFill>
                <a:srgbClr val="6D2E69"/>
              </a:solidFill>
            </a:endParaRPr>
          </a:p>
        </p:txBody>
      </p:sp>
      <p:grpSp>
        <p:nvGrpSpPr>
          <p:cNvPr id="35" name="Group 34">
            <a:extLst>
              <a:ext uri="{FF2B5EF4-FFF2-40B4-BE49-F238E27FC236}">
                <a16:creationId xmlns:a16="http://schemas.microsoft.com/office/drawing/2014/main" id="{32CAB3DC-981A-452F-9106-1B816D8D546B}"/>
              </a:ext>
            </a:extLst>
          </p:cNvPr>
          <p:cNvGrpSpPr/>
          <p:nvPr/>
        </p:nvGrpSpPr>
        <p:grpSpPr>
          <a:xfrm>
            <a:off x="7640906" y="533504"/>
            <a:ext cx="3842666" cy="825739"/>
            <a:chOff x="5678580" y="411511"/>
            <a:chExt cx="2925868" cy="628731"/>
          </a:xfrm>
        </p:grpSpPr>
        <p:pic>
          <p:nvPicPr>
            <p:cNvPr id="37" name="Picture 36">
              <a:extLst>
                <a:ext uri="{FF2B5EF4-FFF2-40B4-BE49-F238E27FC236}">
                  <a16:creationId xmlns:a16="http://schemas.microsoft.com/office/drawing/2014/main" id="{E940CE6B-C869-42BB-AE34-91E5BDAAE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39" name="Picture 38">
              <a:extLst>
                <a:ext uri="{FF2B5EF4-FFF2-40B4-BE49-F238E27FC236}">
                  <a16:creationId xmlns:a16="http://schemas.microsoft.com/office/drawing/2014/main" id="{9B27611D-D4D3-46D9-9618-2C38C8D7A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10" name="TextBox 9">
            <a:extLst>
              <a:ext uri="{FF2B5EF4-FFF2-40B4-BE49-F238E27FC236}">
                <a16:creationId xmlns:a16="http://schemas.microsoft.com/office/drawing/2014/main" id="{CFA6FFC0-A8A1-4955-94ED-3423086DD1CF}"/>
              </a:ext>
            </a:extLst>
          </p:cNvPr>
          <p:cNvSpPr txBox="1"/>
          <p:nvPr/>
        </p:nvSpPr>
        <p:spPr>
          <a:xfrm>
            <a:off x="599161" y="2375098"/>
            <a:ext cx="8963078" cy="2308324"/>
          </a:xfrm>
          <a:prstGeom prst="rect">
            <a:avLst/>
          </a:prstGeom>
          <a:noFill/>
        </p:spPr>
        <p:txBody>
          <a:bodyPr wrap="square" lIns="91440" tIns="45720" rIns="91440" bIns="45720" rtlCol="0" anchor="t">
            <a:spAutoFit/>
          </a:bodyPr>
          <a:lstStyle/>
          <a:p>
            <a:pPr defTabSz="685800" fontAlgn="base">
              <a:spcBef>
                <a:spcPct val="0"/>
              </a:spcBef>
              <a:spcAft>
                <a:spcPts val="1200"/>
              </a:spcAft>
              <a:defRPr/>
            </a:pPr>
            <a:endParaRPr lang="en-US" sz="4000" dirty="0">
              <a:solidFill>
                <a:srgbClr val="743669"/>
              </a:solidFill>
            </a:endParaRPr>
          </a:p>
          <a:p>
            <a:pPr defTabSz="685800" fontAlgn="base">
              <a:spcBef>
                <a:spcPct val="0"/>
              </a:spcBef>
              <a:spcAft>
                <a:spcPts val="1200"/>
              </a:spcAft>
              <a:defRPr/>
            </a:pPr>
            <a:r>
              <a:rPr lang="en-US" sz="4000" dirty="0">
                <a:solidFill>
                  <a:srgbClr val="743669"/>
                </a:solidFill>
              </a:rPr>
              <a:t>Out of Sight – Who Cares?.</a:t>
            </a:r>
          </a:p>
          <a:p>
            <a:pPr lvl="0" defTabSz="685800" fontAlgn="base">
              <a:spcBef>
                <a:spcPct val="0"/>
              </a:spcBef>
              <a:spcAft>
                <a:spcPct val="0"/>
              </a:spcAft>
              <a:defRPr/>
            </a:pPr>
            <a:endParaRPr kumimoji="0" lang="en-GB" sz="4400" b="0" i="0" u="none" strike="noStrike" kern="1200" cap="none" spc="0" normalizeH="0" baseline="0" noProof="0" dirty="0">
              <a:ln>
                <a:noFill/>
              </a:ln>
              <a:solidFill>
                <a:srgbClr val="743669"/>
              </a:solidFill>
              <a:effectLst/>
              <a:uLnTx/>
              <a:uFillTx/>
              <a:latin typeface="Arial"/>
              <a:ea typeface="ＭＳ Ｐゴシック"/>
            </a:endParaRPr>
          </a:p>
        </p:txBody>
      </p:sp>
      <p:sp>
        <p:nvSpPr>
          <p:cNvPr id="11" name="TextBox 1">
            <a:extLst>
              <a:ext uri="{FF2B5EF4-FFF2-40B4-BE49-F238E27FC236}">
                <a16:creationId xmlns:a16="http://schemas.microsoft.com/office/drawing/2014/main" id="{06751605-E690-420C-8EFB-50994136C531}"/>
              </a:ext>
            </a:extLst>
          </p:cNvPr>
          <p:cNvSpPr txBox="1">
            <a:spLocks noChangeArrowheads="1"/>
          </p:cNvSpPr>
          <p:nvPr/>
        </p:nvSpPr>
        <p:spPr bwMode="auto">
          <a:xfrm>
            <a:off x="556683" y="5478959"/>
            <a:ext cx="82589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lnSpc>
                <a:spcPct val="90000"/>
              </a:lnSpc>
              <a:spcBef>
                <a:spcPct val="60000"/>
              </a:spcBef>
              <a:buClr>
                <a:srgbClr val="5F2861"/>
              </a:buClr>
              <a:buSzPct val="120000"/>
              <a:defRPr sz="2000">
                <a:solidFill>
                  <a:schemeClr val="tx1"/>
                </a:solidFill>
                <a:latin typeface="Arial" charset="0"/>
                <a:ea typeface="ＭＳ Ｐゴシック" pitchFamily="-16" charset="-128"/>
              </a:defRPr>
            </a:lvl1pPr>
            <a:lvl2pPr marL="742950" indent="-285750">
              <a:lnSpc>
                <a:spcPct val="90000"/>
              </a:lnSpc>
              <a:spcBef>
                <a:spcPct val="50000"/>
              </a:spcBef>
              <a:buClr>
                <a:srgbClr val="5F2861"/>
              </a:buClr>
              <a:buSzPct val="120000"/>
              <a:buChar char="•"/>
              <a:defRPr sz="2000">
                <a:solidFill>
                  <a:schemeClr val="tx1"/>
                </a:solidFill>
                <a:latin typeface="Arial" charset="0"/>
                <a:ea typeface="ＭＳ Ｐゴシック" pitchFamily="-16" charset="-128"/>
              </a:defRPr>
            </a:lvl2pPr>
            <a:lvl3pPr marL="1143000" indent="-228600">
              <a:lnSpc>
                <a:spcPct val="90000"/>
              </a:lnSpc>
              <a:spcBef>
                <a:spcPct val="50000"/>
              </a:spcBef>
              <a:buFont typeface="Arial" charset="0"/>
              <a:buChar char="-"/>
              <a:defRPr sz="2000">
                <a:solidFill>
                  <a:schemeClr val="tx1"/>
                </a:solidFill>
                <a:latin typeface="Arial" charset="0"/>
                <a:ea typeface="ＭＳ Ｐゴシック" pitchFamily="-16" charset="-128"/>
              </a:defRPr>
            </a:lvl3pPr>
            <a:lvl4pPr marL="16002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4pPr>
            <a:lvl5pPr marL="2057400" indent="-228600">
              <a:lnSpc>
                <a:spcPct val="90000"/>
              </a:lnSpc>
              <a:spcBef>
                <a:spcPct val="50000"/>
              </a:spcBef>
              <a:buFont typeface="Wingdings 2" pitchFamily="18" charset="2"/>
              <a:buChar char=""/>
              <a:defRPr sz="2000">
                <a:solidFill>
                  <a:schemeClr val="tx1"/>
                </a:solidFill>
                <a:latin typeface="Arial" charset="0"/>
                <a:ea typeface="ＭＳ Ｐゴシック" pitchFamily="-16"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charset="0"/>
                <a:ea typeface="ＭＳ Ｐゴシック" pitchFamily="-16" charset="-128"/>
              </a:defRPr>
            </a:lvl9pPr>
          </a:lstStyle>
          <a:p>
            <a:pPr eaLnBrk="0" fontAlgn="base" hangingPunct="0">
              <a:lnSpc>
                <a:spcPct val="100000"/>
              </a:lnSpc>
              <a:spcBef>
                <a:spcPct val="0"/>
              </a:spcBef>
              <a:spcAft>
                <a:spcPct val="0"/>
              </a:spcAft>
            </a:pPr>
            <a:r>
              <a:rPr lang="en-GB" altLang="en-US" sz="2200" dirty="0">
                <a:solidFill>
                  <a:srgbClr val="743669"/>
                </a:solidFill>
                <a:latin typeface="Arial"/>
                <a:ea typeface="ＭＳ Ｐゴシック"/>
              </a:rPr>
              <a:t>Guy Cross</a:t>
            </a:r>
            <a:br>
              <a:rPr lang="en-GB" altLang="en-US" sz="2200" dirty="0">
                <a:solidFill>
                  <a:srgbClr val="743669"/>
                </a:solidFill>
                <a:latin typeface="Arial"/>
                <a:ea typeface="ＭＳ Ｐゴシック"/>
              </a:rPr>
            </a:br>
            <a:r>
              <a:rPr lang="en-GB" altLang="en-US" sz="2200" dirty="0">
                <a:solidFill>
                  <a:srgbClr val="743669"/>
                </a:solidFill>
                <a:latin typeface="Arial"/>
                <a:ea typeface="ＭＳ Ｐゴシック"/>
              </a:rPr>
              <a:t>Regulatory Policy Officer </a:t>
            </a:r>
          </a:p>
        </p:txBody>
      </p:sp>
    </p:spTree>
    <p:extLst>
      <p:ext uri="{BB962C8B-B14F-4D97-AF65-F5344CB8AC3E}">
        <p14:creationId xmlns:p14="http://schemas.microsoft.com/office/powerpoint/2010/main" val="2460409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A411A-DAC5-48AE-8165-3746CC069864}"/>
              </a:ext>
            </a:extLst>
          </p:cNvPr>
          <p:cNvSpPr>
            <a:spLocks noGrp="1"/>
          </p:cNvSpPr>
          <p:nvPr>
            <p:ph idx="1"/>
          </p:nvPr>
        </p:nvSpPr>
        <p:spPr>
          <a:xfrm>
            <a:off x="863601" y="1673598"/>
            <a:ext cx="10316633" cy="4318000"/>
          </a:xfrm>
        </p:spPr>
        <p:txBody>
          <a:bodyPr/>
          <a:lstStyle/>
          <a:p>
            <a:pPr marL="457200" indent="-457200">
              <a:spcBef>
                <a:spcPts val="1200"/>
              </a:spcBef>
              <a:spcAft>
                <a:spcPts val="1800"/>
              </a:spcAft>
              <a:buFont typeface="Arial"/>
              <a:buChar char="•"/>
            </a:pPr>
            <a:endParaRPr lang="en-US" sz="800" dirty="0">
              <a:ea typeface="MS PGothic"/>
            </a:endParaRPr>
          </a:p>
          <a:p>
            <a:pPr marL="457200" lvl="0" indent="-457200">
              <a:buSzPct val="150000"/>
              <a:buFont typeface="Arial" panose="020B0604020202020204" pitchFamily="34" charset="0"/>
              <a:buChar char="•"/>
            </a:pPr>
            <a:r>
              <a:rPr lang="en-GB" sz="2200" dirty="0"/>
              <a:t>More, and better community services </a:t>
            </a:r>
          </a:p>
          <a:p>
            <a:pPr marL="457200" lvl="0" indent="-457200">
              <a:buSzPct val="150000"/>
              <a:buFont typeface="Arial" panose="020B0604020202020204" pitchFamily="34" charset="0"/>
              <a:buChar char="•"/>
            </a:pPr>
            <a:r>
              <a:rPr lang="en-GB" sz="2200" dirty="0"/>
              <a:t>Action on independent recommendations  </a:t>
            </a:r>
          </a:p>
          <a:p>
            <a:pPr marL="457200" lvl="0" indent="-457200">
              <a:buSzPct val="150000"/>
              <a:buFont typeface="Arial" panose="020B0604020202020204" pitchFamily="34" charset="0"/>
              <a:buChar char="•"/>
            </a:pPr>
            <a:r>
              <a:rPr lang="en-GB" sz="2200" dirty="0"/>
              <a:t>All Health and Social Care system partners must collaborate with people with lived experience and their families, to coproduce changes at system, provider and an individual level </a:t>
            </a:r>
          </a:p>
          <a:p>
            <a:pPr marL="457200" lvl="0" indent="-457200">
              <a:buSzPct val="150000"/>
              <a:buFont typeface="Arial" panose="020B0604020202020204" pitchFamily="34" charset="0"/>
              <a:buChar char="•"/>
            </a:pPr>
            <a:r>
              <a:rPr lang="en-GB" sz="2200" dirty="0"/>
              <a:t>Clear accountability in commissioning and local systems held to account for the range and quality of provision. </a:t>
            </a:r>
          </a:p>
        </p:txBody>
      </p:sp>
      <p:sp>
        <p:nvSpPr>
          <p:cNvPr id="4" name="Slide Number Placeholder 3">
            <a:extLst>
              <a:ext uri="{FF2B5EF4-FFF2-40B4-BE49-F238E27FC236}">
                <a16:creationId xmlns:a16="http://schemas.microsoft.com/office/drawing/2014/main" id="{A05BDD7D-3974-4032-AD2A-DFD9155CBEE0}"/>
              </a:ext>
            </a:extLst>
          </p:cNvPr>
          <p:cNvSpPr>
            <a:spLocks noGrp="1"/>
          </p:cNvSpPr>
          <p:nvPr>
            <p:ph type="sldNum" sz="quarter" idx="10"/>
          </p:nvPr>
        </p:nvSpPr>
        <p:spPr/>
        <p:txBody>
          <a:bodyPr/>
          <a:lstStyle/>
          <a:p>
            <a:pPr>
              <a:defRPr/>
            </a:pPr>
            <a:fld id="{258AE29E-1597-4A94-8CEE-81C720C2A132}" type="slidenum">
              <a:rPr lang="en-US" smtClean="0"/>
              <a:pPr>
                <a:defRPr/>
              </a:pPr>
              <a:t>10</a:t>
            </a:fld>
            <a:endParaRPr lang="en-US" sz="1400">
              <a:solidFill>
                <a:srgbClr val="6D2E69"/>
              </a:solidFill>
            </a:endParaRPr>
          </a:p>
        </p:txBody>
      </p:sp>
      <p:grpSp>
        <p:nvGrpSpPr>
          <p:cNvPr id="14" name="Group 13">
            <a:extLst>
              <a:ext uri="{FF2B5EF4-FFF2-40B4-BE49-F238E27FC236}">
                <a16:creationId xmlns:a16="http://schemas.microsoft.com/office/drawing/2014/main" id="{2519C2E4-3789-462C-9E1C-A5BB4BB76FEC}"/>
              </a:ext>
            </a:extLst>
          </p:cNvPr>
          <p:cNvGrpSpPr/>
          <p:nvPr/>
        </p:nvGrpSpPr>
        <p:grpSpPr>
          <a:xfrm>
            <a:off x="7640906" y="533504"/>
            <a:ext cx="3842666" cy="825739"/>
            <a:chOff x="5678580" y="411511"/>
            <a:chExt cx="2925868" cy="628731"/>
          </a:xfrm>
        </p:grpSpPr>
        <p:pic>
          <p:nvPicPr>
            <p:cNvPr id="15" name="Picture 14">
              <a:extLst>
                <a:ext uri="{FF2B5EF4-FFF2-40B4-BE49-F238E27FC236}">
                  <a16:creationId xmlns:a16="http://schemas.microsoft.com/office/drawing/2014/main" id="{A6EF0E26-9771-426F-A854-5A14DAA6C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6" name="Picture 15">
              <a:extLst>
                <a:ext uri="{FF2B5EF4-FFF2-40B4-BE49-F238E27FC236}">
                  <a16:creationId xmlns:a16="http://schemas.microsoft.com/office/drawing/2014/main" id="{E137E3CB-E6A5-450B-A5A9-4476E7262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2" name="Title 1">
            <a:extLst>
              <a:ext uri="{FF2B5EF4-FFF2-40B4-BE49-F238E27FC236}">
                <a16:creationId xmlns:a16="http://schemas.microsoft.com/office/drawing/2014/main" id="{5BB472D1-F3CD-4DD0-86E6-7541E35D64CC}"/>
              </a:ext>
            </a:extLst>
          </p:cNvPr>
          <p:cNvSpPr>
            <a:spLocks noGrp="1"/>
          </p:cNvSpPr>
          <p:nvPr>
            <p:ph type="title"/>
          </p:nvPr>
        </p:nvSpPr>
        <p:spPr>
          <a:xfrm>
            <a:off x="863601" y="485775"/>
            <a:ext cx="7838750" cy="906463"/>
          </a:xfrm>
        </p:spPr>
        <p:txBody>
          <a:bodyPr/>
          <a:lstStyle/>
          <a:p>
            <a:r>
              <a:rPr lang="en-GB" sz="3200" dirty="0"/>
              <a:t>What has to change</a:t>
            </a:r>
          </a:p>
        </p:txBody>
      </p:sp>
    </p:spTree>
    <p:extLst>
      <p:ext uri="{BB962C8B-B14F-4D97-AF65-F5344CB8AC3E}">
        <p14:creationId xmlns:p14="http://schemas.microsoft.com/office/powerpoint/2010/main" val="7870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A411A-DAC5-48AE-8165-3746CC069864}"/>
              </a:ext>
            </a:extLst>
          </p:cNvPr>
          <p:cNvSpPr>
            <a:spLocks noGrp="1"/>
          </p:cNvSpPr>
          <p:nvPr>
            <p:ph idx="1"/>
          </p:nvPr>
        </p:nvSpPr>
        <p:spPr>
          <a:xfrm>
            <a:off x="863602" y="1673598"/>
            <a:ext cx="5736252" cy="4318000"/>
          </a:xfrm>
        </p:spPr>
        <p:txBody>
          <a:bodyPr/>
          <a:lstStyle/>
          <a:p>
            <a:pPr marL="457200" indent="-457200">
              <a:spcBef>
                <a:spcPts val="1200"/>
              </a:spcBef>
              <a:spcAft>
                <a:spcPts val="1800"/>
              </a:spcAft>
              <a:buFont typeface="Arial"/>
              <a:buChar char="•"/>
            </a:pPr>
            <a:endParaRPr lang="en-US" sz="800" dirty="0">
              <a:ea typeface="MS PGothic"/>
            </a:endParaRPr>
          </a:p>
          <a:p>
            <a:pPr marL="457200" lvl="0" indent="-457200">
              <a:buSzPct val="150000"/>
              <a:buFont typeface="Arial" panose="020B0604020202020204" pitchFamily="34" charset="0"/>
              <a:buChar char="•"/>
            </a:pPr>
            <a:r>
              <a:rPr lang="en-GB" sz="2200" dirty="0"/>
              <a:t>2022; Commencement of Mental Health Units (Use of Force) Act </a:t>
            </a:r>
          </a:p>
          <a:p>
            <a:pPr marL="457200" lvl="0" indent="-457200">
              <a:buSzPct val="150000"/>
              <a:buFont typeface="Arial" panose="020B0604020202020204" pitchFamily="34" charset="0"/>
              <a:buChar char="•"/>
            </a:pPr>
            <a:r>
              <a:rPr lang="en-GB" sz="2200" dirty="0"/>
              <a:t>2022; Health and Care Act </a:t>
            </a:r>
          </a:p>
          <a:p>
            <a:pPr marL="457200" lvl="0" indent="-457200">
              <a:buSzPct val="150000"/>
              <a:buFont typeface="Arial" panose="020B0604020202020204" pitchFamily="34" charset="0"/>
              <a:buChar char="•"/>
            </a:pPr>
            <a:r>
              <a:rPr lang="en-GB" sz="2200" dirty="0"/>
              <a:t>Edenfield </a:t>
            </a:r>
          </a:p>
          <a:p>
            <a:pPr marL="457200" lvl="0" indent="-457200">
              <a:buSzPct val="150000"/>
              <a:buFont typeface="Arial" panose="020B0604020202020204" pitchFamily="34" charset="0"/>
              <a:buChar char="•"/>
            </a:pPr>
            <a:r>
              <a:rPr lang="en-GB" sz="2200" dirty="0"/>
              <a:t>Essex</a:t>
            </a:r>
          </a:p>
        </p:txBody>
      </p:sp>
      <p:sp>
        <p:nvSpPr>
          <p:cNvPr id="4" name="Slide Number Placeholder 3">
            <a:extLst>
              <a:ext uri="{FF2B5EF4-FFF2-40B4-BE49-F238E27FC236}">
                <a16:creationId xmlns:a16="http://schemas.microsoft.com/office/drawing/2014/main" id="{A05BDD7D-3974-4032-AD2A-DFD9155CBEE0}"/>
              </a:ext>
            </a:extLst>
          </p:cNvPr>
          <p:cNvSpPr>
            <a:spLocks noGrp="1"/>
          </p:cNvSpPr>
          <p:nvPr>
            <p:ph type="sldNum" sz="quarter" idx="10"/>
          </p:nvPr>
        </p:nvSpPr>
        <p:spPr/>
        <p:txBody>
          <a:bodyPr/>
          <a:lstStyle/>
          <a:p>
            <a:pPr>
              <a:defRPr/>
            </a:pPr>
            <a:fld id="{258AE29E-1597-4A94-8CEE-81C720C2A132}" type="slidenum">
              <a:rPr lang="en-US" smtClean="0"/>
              <a:pPr>
                <a:defRPr/>
              </a:pPr>
              <a:t>11</a:t>
            </a:fld>
            <a:endParaRPr lang="en-US" sz="1400">
              <a:solidFill>
                <a:srgbClr val="6D2E69"/>
              </a:solidFill>
            </a:endParaRPr>
          </a:p>
        </p:txBody>
      </p:sp>
      <p:grpSp>
        <p:nvGrpSpPr>
          <p:cNvPr id="14" name="Group 13">
            <a:extLst>
              <a:ext uri="{FF2B5EF4-FFF2-40B4-BE49-F238E27FC236}">
                <a16:creationId xmlns:a16="http://schemas.microsoft.com/office/drawing/2014/main" id="{2519C2E4-3789-462C-9E1C-A5BB4BB76FEC}"/>
              </a:ext>
            </a:extLst>
          </p:cNvPr>
          <p:cNvGrpSpPr/>
          <p:nvPr/>
        </p:nvGrpSpPr>
        <p:grpSpPr>
          <a:xfrm>
            <a:off x="7640906" y="533504"/>
            <a:ext cx="3842666" cy="825739"/>
            <a:chOff x="5678580" y="411511"/>
            <a:chExt cx="2925868" cy="628731"/>
          </a:xfrm>
        </p:grpSpPr>
        <p:pic>
          <p:nvPicPr>
            <p:cNvPr id="15" name="Picture 14">
              <a:extLst>
                <a:ext uri="{FF2B5EF4-FFF2-40B4-BE49-F238E27FC236}">
                  <a16:creationId xmlns:a16="http://schemas.microsoft.com/office/drawing/2014/main" id="{A6EF0E26-9771-426F-A854-5A14DAA6C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6" name="Picture 15">
              <a:extLst>
                <a:ext uri="{FF2B5EF4-FFF2-40B4-BE49-F238E27FC236}">
                  <a16:creationId xmlns:a16="http://schemas.microsoft.com/office/drawing/2014/main" id="{E137E3CB-E6A5-450B-A5A9-4476E7262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2" name="Title 1">
            <a:extLst>
              <a:ext uri="{FF2B5EF4-FFF2-40B4-BE49-F238E27FC236}">
                <a16:creationId xmlns:a16="http://schemas.microsoft.com/office/drawing/2014/main" id="{5BB472D1-F3CD-4DD0-86E6-7541E35D64CC}"/>
              </a:ext>
            </a:extLst>
          </p:cNvPr>
          <p:cNvSpPr>
            <a:spLocks noGrp="1"/>
          </p:cNvSpPr>
          <p:nvPr>
            <p:ph type="title"/>
          </p:nvPr>
        </p:nvSpPr>
        <p:spPr>
          <a:xfrm>
            <a:off x="863601" y="485775"/>
            <a:ext cx="7838750" cy="906463"/>
          </a:xfrm>
        </p:spPr>
        <p:txBody>
          <a:bodyPr/>
          <a:lstStyle/>
          <a:p>
            <a:r>
              <a:rPr lang="en-GB" sz="3200" dirty="0"/>
              <a:t>The context now</a:t>
            </a:r>
          </a:p>
        </p:txBody>
      </p:sp>
      <p:pic>
        <p:nvPicPr>
          <p:cNvPr id="8" name="Picture 7" descr="Image of the Front cover of the Department of HSC Mental Health Units (Use of of Force) Act 2018. Statutory guidance for NHS organisations in England, and police forces in England and Wales. Published 7th December 2021.">
            <a:extLst>
              <a:ext uri="{FF2B5EF4-FFF2-40B4-BE49-F238E27FC236}">
                <a16:creationId xmlns:a16="http://schemas.microsoft.com/office/drawing/2014/main" id="{18BB9CB2-7818-42AB-9495-B8AFA7EFECA0}"/>
              </a:ext>
            </a:extLst>
          </p:cNvPr>
          <p:cNvPicPr/>
          <p:nvPr/>
        </p:nvPicPr>
        <p:blipFill rotWithShape="1">
          <a:blip r:embed="rId5">
            <a:extLst>
              <a:ext uri="{BEBA8EAE-BF5A-486C-A8C5-ECC9F3942E4B}">
                <a14:imgProps xmlns:a14="http://schemas.microsoft.com/office/drawing/2010/main">
                  <a14:imgLayer r:embed="rId6">
                    <a14:imgEffect>
                      <a14:brightnessContrast contrast="1000"/>
                    </a14:imgEffect>
                  </a14:imgLayer>
                </a14:imgProps>
              </a:ext>
            </a:extLst>
          </a:blip>
          <a:srcRect l="43292" t="13671" r="22716" b="15358"/>
          <a:stretch/>
        </p:blipFill>
        <p:spPr bwMode="auto">
          <a:xfrm>
            <a:off x="6419461" y="2110975"/>
            <a:ext cx="2792963" cy="3705704"/>
          </a:xfrm>
          <a:prstGeom prst="rect">
            <a:avLst/>
          </a:prstGeom>
          <a:ln>
            <a:noFill/>
          </a:ln>
          <a:extLst>
            <a:ext uri="{53640926-AAD7-44D8-BBD7-CCE9431645EC}">
              <a14:shadowObscured xmlns:a14="http://schemas.microsoft.com/office/drawing/2010/main"/>
            </a:ext>
          </a:extLst>
        </p:spPr>
      </p:pic>
      <p:pic>
        <p:nvPicPr>
          <p:cNvPr id="9" name="Picture 8" descr="Image of the front cover of the Health and Care Act 2022.">
            <a:extLst>
              <a:ext uri="{FF2B5EF4-FFF2-40B4-BE49-F238E27FC236}">
                <a16:creationId xmlns:a16="http://schemas.microsoft.com/office/drawing/2014/main" id="{9390F97A-0D56-4F70-A21A-D8C1A2838B83}"/>
              </a:ext>
            </a:extLst>
          </p:cNvPr>
          <p:cNvPicPr/>
          <p:nvPr/>
        </p:nvPicPr>
        <p:blipFill rotWithShape="1">
          <a:blip r:embed="rId7">
            <a:extLst>
              <a:ext uri="{BEBA8EAE-BF5A-486C-A8C5-ECC9F3942E4B}">
                <a14:imgProps xmlns:a14="http://schemas.microsoft.com/office/drawing/2010/main">
                  <a14:imgLayer r:embed="rId8">
                    <a14:imgEffect>
                      <a14:sharpenSoften amount="5000"/>
                    </a14:imgEffect>
                    <a14:imgEffect>
                      <a14:brightnessContrast contrast="4000"/>
                    </a14:imgEffect>
                  </a14:imgLayer>
                </a14:imgProps>
              </a:ext>
            </a:extLst>
          </a:blip>
          <a:srcRect l="43249" t="13489" r="22691" b="14991"/>
          <a:stretch/>
        </p:blipFill>
        <p:spPr bwMode="auto">
          <a:xfrm>
            <a:off x="8979317" y="2473525"/>
            <a:ext cx="2772000" cy="37057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484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A411A-DAC5-48AE-8165-3746CC069864}"/>
              </a:ext>
            </a:extLst>
          </p:cNvPr>
          <p:cNvSpPr>
            <a:spLocks noGrp="1"/>
          </p:cNvSpPr>
          <p:nvPr>
            <p:ph idx="1"/>
          </p:nvPr>
        </p:nvSpPr>
        <p:spPr>
          <a:xfrm>
            <a:off x="863601" y="1673598"/>
            <a:ext cx="10316633" cy="4318000"/>
          </a:xfrm>
        </p:spPr>
        <p:txBody>
          <a:bodyPr/>
          <a:lstStyle/>
          <a:p>
            <a:pPr marL="457200" indent="-457200">
              <a:spcBef>
                <a:spcPts val="1200"/>
              </a:spcBef>
              <a:spcAft>
                <a:spcPts val="1800"/>
              </a:spcAft>
              <a:buFont typeface="Arial"/>
              <a:buChar char="•"/>
            </a:pPr>
            <a:endParaRPr lang="en-US" sz="800" dirty="0">
              <a:ea typeface="MS PGothic"/>
            </a:endParaRPr>
          </a:p>
          <a:p>
            <a:pPr marL="457200" lvl="0" indent="-457200">
              <a:buSzPct val="150000"/>
              <a:buFont typeface="Arial" panose="020B0604020202020204" pitchFamily="34" charset="0"/>
              <a:buChar char="•"/>
            </a:pPr>
            <a:r>
              <a:rPr lang="en-US" sz="2200" dirty="0"/>
              <a:t>Respectful and compassionate communication</a:t>
            </a:r>
            <a:endParaRPr lang="en-GB" sz="2200" dirty="0"/>
          </a:p>
          <a:p>
            <a:pPr marL="457200" lvl="0" indent="-457200">
              <a:buSzPct val="150000"/>
              <a:buFont typeface="Arial" panose="020B0604020202020204" pitchFamily="34" charset="0"/>
              <a:buChar char="•"/>
            </a:pPr>
            <a:r>
              <a:rPr lang="en-US" sz="2200" dirty="0"/>
              <a:t>Positive, supportive and kind ward cultures</a:t>
            </a:r>
            <a:endParaRPr lang="en-GB" sz="2200" dirty="0"/>
          </a:p>
          <a:p>
            <a:pPr marL="457200" lvl="0" indent="-457200">
              <a:buSzPct val="150000"/>
              <a:buFont typeface="Arial" panose="020B0604020202020204" pitchFamily="34" charset="0"/>
              <a:buChar char="•"/>
            </a:pPr>
            <a:r>
              <a:rPr lang="en-US" sz="2200" dirty="0"/>
              <a:t>Providing access to support</a:t>
            </a:r>
            <a:endParaRPr lang="en-GB" sz="2200" dirty="0"/>
          </a:p>
          <a:p>
            <a:pPr marL="457200" lvl="0" indent="-457200">
              <a:buSzPct val="150000"/>
              <a:buFont typeface="Arial" panose="020B0604020202020204" pitchFamily="34" charset="0"/>
              <a:buChar char="•"/>
            </a:pPr>
            <a:r>
              <a:rPr lang="en-US" sz="2200" dirty="0"/>
              <a:t>Safe, caring and therapeutic environments</a:t>
            </a:r>
            <a:endParaRPr lang="en-GB" sz="2200" dirty="0"/>
          </a:p>
          <a:p>
            <a:pPr marL="457200" lvl="0" indent="-457200">
              <a:buSzPct val="150000"/>
              <a:buFont typeface="Arial" panose="020B0604020202020204" pitchFamily="34" charset="0"/>
              <a:buChar char="•"/>
            </a:pPr>
            <a:r>
              <a:rPr lang="en-US" sz="2200" dirty="0"/>
              <a:t>Positive relationships with families and </a:t>
            </a:r>
            <a:r>
              <a:rPr lang="en-US" sz="2200" dirty="0" err="1"/>
              <a:t>carers</a:t>
            </a:r>
            <a:endParaRPr lang="en-GB" sz="2200" dirty="0"/>
          </a:p>
          <a:p>
            <a:pPr marL="457200" lvl="0" indent="-457200">
              <a:buSzPct val="150000"/>
              <a:buFont typeface="Arial" panose="020B0604020202020204" pitchFamily="34" charset="0"/>
              <a:buChar char="•"/>
            </a:pPr>
            <a:r>
              <a:rPr lang="en-US" sz="2200" dirty="0"/>
              <a:t>Promoting the principle of least restrictive practice</a:t>
            </a:r>
            <a:endParaRPr lang="en-GB" sz="2200" dirty="0"/>
          </a:p>
        </p:txBody>
      </p:sp>
      <p:sp>
        <p:nvSpPr>
          <p:cNvPr id="4" name="Slide Number Placeholder 3">
            <a:extLst>
              <a:ext uri="{FF2B5EF4-FFF2-40B4-BE49-F238E27FC236}">
                <a16:creationId xmlns:a16="http://schemas.microsoft.com/office/drawing/2014/main" id="{A05BDD7D-3974-4032-AD2A-DFD9155CBEE0}"/>
              </a:ext>
            </a:extLst>
          </p:cNvPr>
          <p:cNvSpPr>
            <a:spLocks noGrp="1"/>
          </p:cNvSpPr>
          <p:nvPr>
            <p:ph type="sldNum" sz="quarter" idx="10"/>
          </p:nvPr>
        </p:nvSpPr>
        <p:spPr/>
        <p:txBody>
          <a:bodyPr/>
          <a:lstStyle/>
          <a:p>
            <a:pPr>
              <a:defRPr/>
            </a:pPr>
            <a:fld id="{258AE29E-1597-4A94-8CEE-81C720C2A132}" type="slidenum">
              <a:rPr lang="en-US" smtClean="0"/>
              <a:pPr>
                <a:defRPr/>
              </a:pPr>
              <a:t>12</a:t>
            </a:fld>
            <a:endParaRPr lang="en-US" sz="1400">
              <a:solidFill>
                <a:srgbClr val="6D2E69"/>
              </a:solidFill>
            </a:endParaRPr>
          </a:p>
        </p:txBody>
      </p:sp>
      <p:grpSp>
        <p:nvGrpSpPr>
          <p:cNvPr id="14" name="Group 13">
            <a:extLst>
              <a:ext uri="{FF2B5EF4-FFF2-40B4-BE49-F238E27FC236}">
                <a16:creationId xmlns:a16="http://schemas.microsoft.com/office/drawing/2014/main" id="{2519C2E4-3789-462C-9E1C-A5BB4BB76FEC}"/>
              </a:ext>
            </a:extLst>
          </p:cNvPr>
          <p:cNvGrpSpPr/>
          <p:nvPr/>
        </p:nvGrpSpPr>
        <p:grpSpPr>
          <a:xfrm>
            <a:off x="7640906" y="533504"/>
            <a:ext cx="3842666" cy="825739"/>
            <a:chOff x="5678580" y="411511"/>
            <a:chExt cx="2925868" cy="628731"/>
          </a:xfrm>
        </p:grpSpPr>
        <p:pic>
          <p:nvPicPr>
            <p:cNvPr id="15" name="Picture 14">
              <a:extLst>
                <a:ext uri="{FF2B5EF4-FFF2-40B4-BE49-F238E27FC236}">
                  <a16:creationId xmlns:a16="http://schemas.microsoft.com/office/drawing/2014/main" id="{A6EF0E26-9771-426F-A854-5A14DAA6C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6" name="Picture 15">
              <a:extLst>
                <a:ext uri="{FF2B5EF4-FFF2-40B4-BE49-F238E27FC236}">
                  <a16:creationId xmlns:a16="http://schemas.microsoft.com/office/drawing/2014/main" id="{E137E3CB-E6A5-450B-A5A9-4476E7262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2" name="Title 1">
            <a:extLst>
              <a:ext uri="{FF2B5EF4-FFF2-40B4-BE49-F238E27FC236}">
                <a16:creationId xmlns:a16="http://schemas.microsoft.com/office/drawing/2014/main" id="{5BB472D1-F3CD-4DD0-86E6-7541E35D64CC}"/>
              </a:ext>
            </a:extLst>
          </p:cNvPr>
          <p:cNvSpPr>
            <a:spLocks noGrp="1"/>
          </p:cNvSpPr>
          <p:nvPr>
            <p:ph type="title"/>
          </p:nvPr>
        </p:nvSpPr>
        <p:spPr>
          <a:xfrm>
            <a:off x="863601" y="485775"/>
            <a:ext cx="7838750" cy="906463"/>
          </a:xfrm>
        </p:spPr>
        <p:txBody>
          <a:bodyPr/>
          <a:lstStyle/>
          <a:p>
            <a:r>
              <a:rPr lang="en-GB" sz="3200" dirty="0"/>
              <a:t>Closed and positive cultures</a:t>
            </a:r>
          </a:p>
        </p:txBody>
      </p:sp>
    </p:spTree>
    <p:extLst>
      <p:ext uri="{BB962C8B-B14F-4D97-AF65-F5344CB8AC3E}">
        <p14:creationId xmlns:p14="http://schemas.microsoft.com/office/powerpoint/2010/main" val="269299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F194542-CFEB-4CCE-85E4-F245C3837BDF}"/>
              </a:ext>
            </a:extLst>
          </p:cNvPr>
          <p:cNvGrpSpPr/>
          <p:nvPr/>
        </p:nvGrpSpPr>
        <p:grpSpPr>
          <a:xfrm>
            <a:off x="7640906" y="533504"/>
            <a:ext cx="3842666" cy="825739"/>
            <a:chOff x="5678580" y="411511"/>
            <a:chExt cx="2925868" cy="628731"/>
          </a:xfrm>
        </p:grpSpPr>
        <p:pic>
          <p:nvPicPr>
            <p:cNvPr id="6" name="Picture 5">
              <a:extLst>
                <a:ext uri="{FF2B5EF4-FFF2-40B4-BE49-F238E27FC236}">
                  <a16:creationId xmlns:a16="http://schemas.microsoft.com/office/drawing/2014/main" id="{FE4C9499-E2BB-448E-9A7E-259225414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7" name="Picture 6">
              <a:extLst>
                <a:ext uri="{FF2B5EF4-FFF2-40B4-BE49-F238E27FC236}">
                  <a16:creationId xmlns:a16="http://schemas.microsoft.com/office/drawing/2014/main" id="{9E31ABF0-856F-4D86-870A-9A8D7400A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2" name="Title 1">
            <a:extLst>
              <a:ext uri="{FF2B5EF4-FFF2-40B4-BE49-F238E27FC236}">
                <a16:creationId xmlns:a16="http://schemas.microsoft.com/office/drawing/2014/main" id="{E6C92C10-5607-4314-B62D-58BF3AE358AD}"/>
              </a:ext>
            </a:extLst>
          </p:cNvPr>
          <p:cNvSpPr>
            <a:spLocks noGrp="1"/>
          </p:cNvSpPr>
          <p:nvPr>
            <p:ph type="title"/>
          </p:nvPr>
        </p:nvSpPr>
        <p:spPr/>
        <p:txBody>
          <a:bodyPr/>
          <a:lstStyle/>
          <a:p>
            <a:r>
              <a:rPr lang="en-GB" altLang="en-US" sz="3200" dirty="0">
                <a:ea typeface="MS PGothic"/>
              </a:rPr>
              <a:t>Outline of the session</a:t>
            </a:r>
            <a:endParaRPr lang="en-GB" sz="3200" dirty="0"/>
          </a:p>
        </p:txBody>
      </p:sp>
      <p:sp>
        <p:nvSpPr>
          <p:cNvPr id="3" name="Content Placeholder 2">
            <a:extLst>
              <a:ext uri="{FF2B5EF4-FFF2-40B4-BE49-F238E27FC236}">
                <a16:creationId xmlns:a16="http://schemas.microsoft.com/office/drawing/2014/main" id="{984DD8AE-4765-40DC-BA58-ED9AA5F14E03}"/>
              </a:ext>
            </a:extLst>
          </p:cNvPr>
          <p:cNvSpPr>
            <a:spLocks noGrp="1"/>
          </p:cNvSpPr>
          <p:nvPr>
            <p:ph idx="1"/>
          </p:nvPr>
        </p:nvSpPr>
        <p:spPr>
          <a:xfrm>
            <a:off x="863601" y="1675825"/>
            <a:ext cx="10316633" cy="4318000"/>
          </a:xfrm>
        </p:spPr>
        <p:txBody>
          <a:bodyPr/>
          <a:lstStyle/>
          <a:p>
            <a:pPr marL="457200" indent="-457200">
              <a:spcBef>
                <a:spcPts val="1200"/>
              </a:spcBef>
              <a:spcAft>
                <a:spcPts val="1800"/>
              </a:spcAft>
              <a:buFont typeface="Arial"/>
              <a:buChar char="•"/>
            </a:pPr>
            <a:endParaRPr lang="en-US" sz="800" dirty="0">
              <a:ea typeface="MS PGothic"/>
            </a:endParaRPr>
          </a:p>
          <a:p>
            <a:pPr marL="457200" lvl="0" indent="-457200">
              <a:buSzPct val="130000"/>
              <a:buFont typeface="Arial" panose="020B0604020202020204" pitchFamily="34" charset="0"/>
              <a:buChar char="•"/>
            </a:pPr>
            <a:r>
              <a:rPr lang="en-GB" sz="2600" dirty="0"/>
              <a:t>Setting the context </a:t>
            </a:r>
          </a:p>
          <a:p>
            <a:pPr marL="457200" lvl="0" indent="-457200">
              <a:buSzPct val="130000"/>
              <a:buFont typeface="Arial" panose="020B0604020202020204" pitchFamily="34" charset="0"/>
              <a:buChar char="•"/>
            </a:pPr>
            <a:r>
              <a:rPr lang="en-GB" sz="2600" dirty="0"/>
              <a:t>Out of Sight – Who Cares? recommendations </a:t>
            </a:r>
          </a:p>
          <a:p>
            <a:pPr marL="457200" lvl="0" indent="-457200">
              <a:buSzPct val="130000"/>
              <a:buFont typeface="Arial" panose="020B0604020202020204" pitchFamily="34" charset="0"/>
              <a:buChar char="•"/>
            </a:pPr>
            <a:r>
              <a:rPr lang="en-GB" sz="2600" dirty="0"/>
              <a:t>Indicators of a positive culture </a:t>
            </a:r>
          </a:p>
          <a:p>
            <a:pPr marL="457200" lvl="0" indent="-457200">
              <a:buSzPct val="130000"/>
              <a:buFont typeface="Arial" panose="020B0604020202020204" pitchFamily="34" charset="0"/>
              <a:buChar char="•"/>
            </a:pPr>
            <a:r>
              <a:rPr lang="en-GB" sz="2600" dirty="0"/>
              <a:t>Next steps </a:t>
            </a:r>
            <a:br>
              <a:rPr lang="en-US" sz="2800" dirty="0">
                <a:ea typeface="MS PGothic"/>
              </a:rPr>
            </a:br>
            <a:endParaRPr lang="en-US" sz="2800" dirty="0">
              <a:ea typeface="ＭＳ Ｐゴシック"/>
            </a:endParaRPr>
          </a:p>
          <a:p>
            <a:endParaRPr lang="en-GB" dirty="0"/>
          </a:p>
        </p:txBody>
      </p:sp>
      <p:sp>
        <p:nvSpPr>
          <p:cNvPr id="4" name="Slide Number Placeholder 3">
            <a:extLst>
              <a:ext uri="{FF2B5EF4-FFF2-40B4-BE49-F238E27FC236}">
                <a16:creationId xmlns:a16="http://schemas.microsoft.com/office/drawing/2014/main" id="{344875DF-810F-42F4-89C6-AAE5526FE2EA}"/>
              </a:ext>
            </a:extLst>
          </p:cNvPr>
          <p:cNvSpPr>
            <a:spLocks noGrp="1"/>
          </p:cNvSpPr>
          <p:nvPr>
            <p:ph type="sldNum" sz="quarter" idx="10"/>
          </p:nvPr>
        </p:nvSpPr>
        <p:spPr/>
        <p:txBody>
          <a:bodyPr/>
          <a:lstStyle/>
          <a:p>
            <a:pPr>
              <a:defRPr/>
            </a:pPr>
            <a:fld id="{258AE29E-1597-4A94-8CEE-81C720C2A132}" type="slidenum">
              <a:rPr lang="en-US" smtClean="0"/>
              <a:pPr>
                <a:defRPr/>
              </a:pPr>
              <a:t>2</a:t>
            </a:fld>
            <a:endParaRPr lang="en-US" sz="1400">
              <a:solidFill>
                <a:srgbClr val="6D2E69"/>
              </a:solidFill>
            </a:endParaRPr>
          </a:p>
        </p:txBody>
      </p:sp>
    </p:spTree>
    <p:extLst>
      <p:ext uri="{BB962C8B-B14F-4D97-AF65-F5344CB8AC3E}">
        <p14:creationId xmlns:p14="http://schemas.microsoft.com/office/powerpoint/2010/main" val="149663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72D1-F3CD-4DD0-86E6-7541E35D64CC}"/>
              </a:ext>
            </a:extLst>
          </p:cNvPr>
          <p:cNvSpPr>
            <a:spLocks noGrp="1"/>
          </p:cNvSpPr>
          <p:nvPr>
            <p:ph type="title"/>
          </p:nvPr>
        </p:nvSpPr>
        <p:spPr/>
        <p:txBody>
          <a:bodyPr/>
          <a:lstStyle/>
          <a:p>
            <a:r>
              <a:rPr lang="en-GB" sz="3200" dirty="0"/>
              <a:t>The context for the review</a:t>
            </a:r>
          </a:p>
        </p:txBody>
      </p:sp>
      <p:sp>
        <p:nvSpPr>
          <p:cNvPr id="3" name="Content Placeholder 2">
            <a:extLst>
              <a:ext uri="{FF2B5EF4-FFF2-40B4-BE49-F238E27FC236}">
                <a16:creationId xmlns:a16="http://schemas.microsoft.com/office/drawing/2014/main" id="{F43A411A-DAC5-48AE-8165-3746CC069864}"/>
              </a:ext>
            </a:extLst>
          </p:cNvPr>
          <p:cNvSpPr>
            <a:spLocks noGrp="1"/>
          </p:cNvSpPr>
          <p:nvPr>
            <p:ph idx="1"/>
          </p:nvPr>
        </p:nvSpPr>
        <p:spPr>
          <a:xfrm>
            <a:off x="863601" y="1673598"/>
            <a:ext cx="10316633" cy="4318000"/>
          </a:xfrm>
        </p:spPr>
        <p:txBody>
          <a:bodyPr/>
          <a:lstStyle/>
          <a:p>
            <a:pPr marL="457200" indent="-457200">
              <a:spcBef>
                <a:spcPts val="1200"/>
              </a:spcBef>
              <a:spcAft>
                <a:spcPts val="1800"/>
              </a:spcAft>
              <a:buFont typeface="Arial"/>
              <a:buChar char="•"/>
            </a:pPr>
            <a:endParaRPr lang="en-US" sz="800" dirty="0">
              <a:ea typeface="MS PGothic"/>
            </a:endParaRPr>
          </a:p>
          <a:p>
            <a:pPr marL="457200" lvl="0" indent="-457200">
              <a:buSzPct val="150000"/>
              <a:buFont typeface="Arial" panose="020B0604020202020204" pitchFamily="34" charset="0"/>
              <a:buChar char="•"/>
            </a:pPr>
            <a:r>
              <a:rPr lang="en-GB" sz="2300" dirty="0"/>
              <a:t>2000, The death of David Bennett </a:t>
            </a:r>
          </a:p>
          <a:p>
            <a:pPr marL="457200" lvl="0" indent="-457200">
              <a:buSzPct val="150000"/>
              <a:buFont typeface="Arial" panose="020B0604020202020204" pitchFamily="34" charset="0"/>
              <a:buChar char="•"/>
            </a:pPr>
            <a:r>
              <a:rPr lang="en-GB" sz="2300" dirty="0"/>
              <a:t>2010; the death of </a:t>
            </a:r>
            <a:r>
              <a:rPr lang="en-GB" sz="2300" dirty="0" err="1"/>
              <a:t>Seni</a:t>
            </a:r>
            <a:r>
              <a:rPr lang="en-GB" sz="2300" dirty="0"/>
              <a:t> Lewis </a:t>
            </a:r>
          </a:p>
          <a:p>
            <a:pPr marL="457200" lvl="0" indent="-457200">
              <a:buSzPct val="150000"/>
              <a:buFont typeface="Arial" panose="020B0604020202020204" pitchFamily="34" charset="0"/>
              <a:buChar char="•"/>
            </a:pPr>
            <a:r>
              <a:rPr lang="en-GB" sz="2300" dirty="0"/>
              <a:t>2011; the Winterbourne View scandal </a:t>
            </a:r>
          </a:p>
          <a:p>
            <a:pPr marL="457200" lvl="0" indent="-457200">
              <a:buSzPct val="150000"/>
              <a:buFont typeface="Arial" panose="020B0604020202020204" pitchFamily="34" charset="0"/>
              <a:buChar char="•"/>
            </a:pPr>
            <a:r>
              <a:rPr lang="en-GB" sz="2300" dirty="0"/>
              <a:t>2014; Positive and Proactive Care </a:t>
            </a:r>
          </a:p>
          <a:p>
            <a:pPr marL="457200" lvl="0" indent="-457200">
              <a:buSzPct val="150000"/>
              <a:buFont typeface="Arial" panose="020B0604020202020204" pitchFamily="34" charset="0"/>
              <a:buChar char="•"/>
            </a:pPr>
            <a:r>
              <a:rPr lang="en-GB" sz="2300" dirty="0"/>
              <a:t>2015; Revised MHA Code of practice </a:t>
            </a:r>
          </a:p>
          <a:p>
            <a:pPr marL="457200" lvl="0" indent="-457200">
              <a:buSzPct val="150000"/>
              <a:buFont typeface="Arial" panose="020B0604020202020204" pitchFamily="34" charset="0"/>
              <a:buChar char="•"/>
            </a:pPr>
            <a:r>
              <a:rPr lang="en-GB" sz="2300" dirty="0"/>
              <a:t>2017; CQC State of Mental Health Care </a:t>
            </a:r>
          </a:p>
          <a:p>
            <a:pPr marL="457200" lvl="0" indent="-457200">
              <a:buSzPct val="150000"/>
              <a:buFont typeface="Arial" panose="020B0604020202020204" pitchFamily="34" charset="0"/>
              <a:buChar char="•"/>
            </a:pPr>
            <a:r>
              <a:rPr lang="en-GB" sz="2300" dirty="0"/>
              <a:t>2018; Enactment of Mental Health Units (Use of Force) Act </a:t>
            </a:r>
          </a:p>
        </p:txBody>
      </p:sp>
      <p:sp>
        <p:nvSpPr>
          <p:cNvPr id="4" name="Slide Number Placeholder 3">
            <a:extLst>
              <a:ext uri="{FF2B5EF4-FFF2-40B4-BE49-F238E27FC236}">
                <a16:creationId xmlns:a16="http://schemas.microsoft.com/office/drawing/2014/main" id="{A05BDD7D-3974-4032-AD2A-DFD9155CBEE0}"/>
              </a:ext>
            </a:extLst>
          </p:cNvPr>
          <p:cNvSpPr>
            <a:spLocks noGrp="1"/>
          </p:cNvSpPr>
          <p:nvPr>
            <p:ph type="sldNum" sz="quarter" idx="10"/>
          </p:nvPr>
        </p:nvSpPr>
        <p:spPr/>
        <p:txBody>
          <a:bodyPr/>
          <a:lstStyle/>
          <a:p>
            <a:pPr>
              <a:defRPr/>
            </a:pPr>
            <a:fld id="{258AE29E-1597-4A94-8CEE-81C720C2A132}" type="slidenum">
              <a:rPr lang="en-US" smtClean="0"/>
              <a:pPr>
                <a:defRPr/>
              </a:pPr>
              <a:t>3</a:t>
            </a:fld>
            <a:endParaRPr lang="en-US" sz="1400">
              <a:solidFill>
                <a:srgbClr val="6D2E69"/>
              </a:solidFill>
            </a:endParaRPr>
          </a:p>
        </p:txBody>
      </p:sp>
      <p:grpSp>
        <p:nvGrpSpPr>
          <p:cNvPr id="5" name="Group 4">
            <a:extLst>
              <a:ext uri="{FF2B5EF4-FFF2-40B4-BE49-F238E27FC236}">
                <a16:creationId xmlns:a16="http://schemas.microsoft.com/office/drawing/2014/main" id="{D1F934A9-4BF6-4DB7-9326-9FA7549B34C9}"/>
              </a:ext>
            </a:extLst>
          </p:cNvPr>
          <p:cNvGrpSpPr/>
          <p:nvPr/>
        </p:nvGrpSpPr>
        <p:grpSpPr>
          <a:xfrm>
            <a:off x="7640906" y="533504"/>
            <a:ext cx="3842666" cy="825739"/>
            <a:chOff x="5678580" y="411511"/>
            <a:chExt cx="2925868" cy="628731"/>
          </a:xfrm>
        </p:grpSpPr>
        <p:pic>
          <p:nvPicPr>
            <p:cNvPr id="6" name="Picture 5">
              <a:extLst>
                <a:ext uri="{FF2B5EF4-FFF2-40B4-BE49-F238E27FC236}">
                  <a16:creationId xmlns:a16="http://schemas.microsoft.com/office/drawing/2014/main" id="{6D91A4DB-9052-4334-AA9B-C6B28960E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7" name="Picture 6">
              <a:extLst>
                <a:ext uri="{FF2B5EF4-FFF2-40B4-BE49-F238E27FC236}">
                  <a16:creationId xmlns:a16="http://schemas.microsoft.com/office/drawing/2014/main" id="{49FDC708-F7B2-48F3-9B6C-04CDFDA4C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Tree>
    <p:extLst>
      <p:ext uri="{BB962C8B-B14F-4D97-AF65-F5344CB8AC3E}">
        <p14:creationId xmlns:p14="http://schemas.microsoft.com/office/powerpoint/2010/main" val="20458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72D1-F3CD-4DD0-86E6-7541E35D64CC}"/>
              </a:ext>
            </a:extLst>
          </p:cNvPr>
          <p:cNvSpPr>
            <a:spLocks noGrp="1"/>
          </p:cNvSpPr>
          <p:nvPr>
            <p:ph type="title"/>
          </p:nvPr>
        </p:nvSpPr>
        <p:spPr/>
        <p:txBody>
          <a:bodyPr/>
          <a:lstStyle/>
          <a:p>
            <a:r>
              <a:rPr lang="en-GB" sz="3200" dirty="0"/>
              <a:t>Aim of the thematic review</a:t>
            </a:r>
          </a:p>
        </p:txBody>
      </p:sp>
      <p:sp>
        <p:nvSpPr>
          <p:cNvPr id="3" name="Content Placeholder 2">
            <a:extLst>
              <a:ext uri="{FF2B5EF4-FFF2-40B4-BE49-F238E27FC236}">
                <a16:creationId xmlns:a16="http://schemas.microsoft.com/office/drawing/2014/main" id="{F43A411A-DAC5-48AE-8165-3746CC069864}"/>
              </a:ext>
            </a:extLst>
          </p:cNvPr>
          <p:cNvSpPr>
            <a:spLocks noGrp="1"/>
          </p:cNvSpPr>
          <p:nvPr>
            <p:ph idx="1"/>
          </p:nvPr>
        </p:nvSpPr>
        <p:spPr>
          <a:xfrm>
            <a:off x="863601" y="1673598"/>
            <a:ext cx="10316633" cy="4318000"/>
          </a:xfrm>
        </p:spPr>
        <p:txBody>
          <a:bodyPr/>
          <a:lstStyle/>
          <a:p>
            <a:pPr marL="457200" indent="-457200">
              <a:spcBef>
                <a:spcPts val="1200"/>
              </a:spcBef>
              <a:spcAft>
                <a:spcPts val="1800"/>
              </a:spcAft>
              <a:buFont typeface="Arial"/>
              <a:buChar char="•"/>
            </a:pPr>
            <a:endParaRPr lang="en-US" sz="800" dirty="0">
              <a:ea typeface="MS PGothic"/>
            </a:endParaRPr>
          </a:p>
          <a:p>
            <a:pPr marL="457200" indent="-457200">
              <a:spcBef>
                <a:spcPts val="1200"/>
              </a:spcBef>
              <a:spcAft>
                <a:spcPts val="1800"/>
              </a:spcAft>
              <a:buFont typeface="Arial"/>
              <a:buChar char="•"/>
            </a:pPr>
            <a:endParaRPr lang="en-GB" sz="2800" dirty="0"/>
          </a:p>
        </p:txBody>
      </p:sp>
      <p:sp>
        <p:nvSpPr>
          <p:cNvPr id="4" name="Slide Number Placeholder 3">
            <a:extLst>
              <a:ext uri="{FF2B5EF4-FFF2-40B4-BE49-F238E27FC236}">
                <a16:creationId xmlns:a16="http://schemas.microsoft.com/office/drawing/2014/main" id="{A05BDD7D-3974-4032-AD2A-DFD9155CBEE0}"/>
              </a:ext>
            </a:extLst>
          </p:cNvPr>
          <p:cNvSpPr>
            <a:spLocks noGrp="1"/>
          </p:cNvSpPr>
          <p:nvPr>
            <p:ph type="sldNum" sz="quarter" idx="10"/>
          </p:nvPr>
        </p:nvSpPr>
        <p:spPr/>
        <p:txBody>
          <a:bodyPr/>
          <a:lstStyle/>
          <a:p>
            <a:pPr>
              <a:defRPr/>
            </a:pPr>
            <a:fld id="{258AE29E-1597-4A94-8CEE-81C720C2A132}" type="slidenum">
              <a:rPr lang="en-US" smtClean="0"/>
              <a:pPr>
                <a:defRPr/>
              </a:pPr>
              <a:t>4</a:t>
            </a:fld>
            <a:endParaRPr lang="en-US" sz="1400">
              <a:solidFill>
                <a:srgbClr val="6D2E69"/>
              </a:solidFill>
            </a:endParaRPr>
          </a:p>
        </p:txBody>
      </p:sp>
      <p:grpSp>
        <p:nvGrpSpPr>
          <p:cNvPr id="5" name="Group 4">
            <a:extLst>
              <a:ext uri="{FF2B5EF4-FFF2-40B4-BE49-F238E27FC236}">
                <a16:creationId xmlns:a16="http://schemas.microsoft.com/office/drawing/2014/main" id="{D1F934A9-4BF6-4DB7-9326-9FA7549B34C9}"/>
              </a:ext>
            </a:extLst>
          </p:cNvPr>
          <p:cNvGrpSpPr/>
          <p:nvPr/>
        </p:nvGrpSpPr>
        <p:grpSpPr>
          <a:xfrm>
            <a:off x="7640906" y="533504"/>
            <a:ext cx="3842666" cy="825739"/>
            <a:chOff x="5678580" y="411511"/>
            <a:chExt cx="2925868" cy="628731"/>
          </a:xfrm>
        </p:grpSpPr>
        <p:pic>
          <p:nvPicPr>
            <p:cNvPr id="6" name="Picture 5">
              <a:extLst>
                <a:ext uri="{FF2B5EF4-FFF2-40B4-BE49-F238E27FC236}">
                  <a16:creationId xmlns:a16="http://schemas.microsoft.com/office/drawing/2014/main" id="{6D91A4DB-9052-4334-AA9B-C6B28960E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7" name="Picture 6">
              <a:extLst>
                <a:ext uri="{FF2B5EF4-FFF2-40B4-BE49-F238E27FC236}">
                  <a16:creationId xmlns:a16="http://schemas.microsoft.com/office/drawing/2014/main" id="{49FDC708-F7B2-48F3-9B6C-04CDFDA4C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9" name="Content Placeholder 2">
            <a:extLst>
              <a:ext uri="{FF2B5EF4-FFF2-40B4-BE49-F238E27FC236}">
                <a16:creationId xmlns:a16="http://schemas.microsoft.com/office/drawing/2014/main" id="{918844BD-7B26-47A4-AD69-29FEB9F9342E}"/>
              </a:ext>
            </a:extLst>
          </p:cNvPr>
          <p:cNvSpPr txBox="1">
            <a:spLocks/>
          </p:cNvSpPr>
          <p:nvPr/>
        </p:nvSpPr>
        <p:spPr bwMode="auto">
          <a:xfrm>
            <a:off x="860502" y="1645608"/>
            <a:ext cx="491825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a:lstStyle>
          <a:p>
            <a:pPr marL="457200" indent="-457200">
              <a:spcBef>
                <a:spcPts val="1200"/>
              </a:spcBef>
              <a:spcAft>
                <a:spcPts val="1800"/>
              </a:spcAft>
              <a:buFont typeface="Arial"/>
              <a:buChar char="•"/>
            </a:pPr>
            <a:endParaRPr lang="en-US" sz="800" kern="0" dirty="0">
              <a:ea typeface="MS PGothic"/>
            </a:endParaRPr>
          </a:p>
          <a:p>
            <a:r>
              <a:rPr lang="en-GB" dirty="0"/>
              <a:t>		</a:t>
            </a:r>
            <a:r>
              <a:rPr lang="en-GB" sz="2400" dirty="0"/>
              <a:t>The Out of sight report was intended to stop unacceptable practice, but also challenge the status quo to lever the change that must happen to improve the lives of people with mental ill health, autistic people, and people with a learning disability.</a:t>
            </a:r>
          </a:p>
        </p:txBody>
      </p:sp>
      <p:pic>
        <p:nvPicPr>
          <p:cNvPr id="11" name="Picture 10" descr="Image of the Contents page from the CQC Out of Sight - Who Cares? 2020 report">
            <a:extLst>
              <a:ext uri="{FF2B5EF4-FFF2-40B4-BE49-F238E27FC236}">
                <a16:creationId xmlns:a16="http://schemas.microsoft.com/office/drawing/2014/main" id="{F726E65D-030B-404D-9254-8A90F2668395}"/>
              </a:ext>
            </a:extLst>
          </p:cNvPr>
          <p:cNvPicPr/>
          <p:nvPr/>
        </p:nvPicPr>
        <p:blipFill rotWithShape="1">
          <a:blip r:embed="rId5">
            <a:extLst>
              <a:ext uri="{BEBA8EAE-BF5A-486C-A8C5-ECC9F3942E4B}">
                <a14:imgProps xmlns:a14="http://schemas.microsoft.com/office/drawing/2010/main">
                  <a14:imgLayer r:embed="rId6">
                    <a14:imgEffect>
                      <a14:brightnessContrast contrast="3000"/>
                    </a14:imgEffect>
                  </a14:imgLayer>
                </a14:imgProps>
              </a:ext>
            </a:extLst>
          </a:blip>
          <a:srcRect l="45592" t="22614" r="24945" b="15257"/>
          <a:stretch/>
        </p:blipFill>
        <p:spPr bwMode="auto">
          <a:xfrm>
            <a:off x="8920065" y="2064101"/>
            <a:ext cx="2698742" cy="3528046"/>
          </a:xfrm>
          <a:prstGeom prst="rect">
            <a:avLst/>
          </a:prstGeom>
          <a:ln>
            <a:noFill/>
          </a:ln>
          <a:extLst>
            <a:ext uri="{53640926-AAD7-44D8-BBD7-CCE9431645EC}">
              <a14:shadowObscured xmlns:a14="http://schemas.microsoft.com/office/drawing/2010/main"/>
            </a:ext>
          </a:extLst>
        </p:spPr>
      </p:pic>
      <p:pic>
        <p:nvPicPr>
          <p:cNvPr id="10" name="Picture 9" descr="Image of the Front cover of the CQC Out of Sight- Who Cares? October 2020 report.">
            <a:extLst>
              <a:ext uri="{FF2B5EF4-FFF2-40B4-BE49-F238E27FC236}">
                <a16:creationId xmlns:a16="http://schemas.microsoft.com/office/drawing/2014/main" id="{87FAAFBE-E4EB-4A72-A656-4A20E3D04A16}"/>
              </a:ext>
            </a:extLst>
          </p:cNvPr>
          <p:cNvPicPr/>
          <p:nvPr/>
        </p:nvPicPr>
        <p:blipFill rotWithShape="1">
          <a:blip r:embed="rId7">
            <a:extLst>
              <a:ext uri="{BEBA8EAE-BF5A-486C-A8C5-ECC9F3942E4B}">
                <a14:imgProps xmlns:a14="http://schemas.microsoft.com/office/drawing/2010/main">
                  <a14:imgLayer r:embed="rId8">
                    <a14:imgEffect>
                      <a14:brightnessContrast contrast="3000"/>
                    </a14:imgEffect>
                  </a14:imgLayer>
                </a14:imgProps>
              </a:ext>
            </a:extLst>
          </a:blip>
          <a:srcRect l="41380" t="14209" r="20709" b="4730"/>
          <a:stretch/>
        </p:blipFill>
        <p:spPr bwMode="auto">
          <a:xfrm>
            <a:off x="6164424" y="1946988"/>
            <a:ext cx="2755641" cy="38193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294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A411A-DAC5-48AE-8165-3746CC069864}"/>
              </a:ext>
            </a:extLst>
          </p:cNvPr>
          <p:cNvSpPr>
            <a:spLocks noGrp="1"/>
          </p:cNvSpPr>
          <p:nvPr>
            <p:ph idx="1"/>
          </p:nvPr>
        </p:nvSpPr>
        <p:spPr>
          <a:xfrm>
            <a:off x="863601" y="1673598"/>
            <a:ext cx="10316633" cy="4318000"/>
          </a:xfrm>
        </p:spPr>
        <p:txBody>
          <a:bodyPr/>
          <a:lstStyle/>
          <a:p>
            <a:pPr marL="457200" indent="-457200">
              <a:spcBef>
                <a:spcPts val="1200"/>
              </a:spcBef>
              <a:spcAft>
                <a:spcPts val="1800"/>
              </a:spcAft>
              <a:buFont typeface="Arial"/>
              <a:buChar char="•"/>
            </a:pPr>
            <a:endParaRPr lang="en-US" sz="800" dirty="0">
              <a:ea typeface="MS PGothic"/>
            </a:endParaRPr>
          </a:p>
          <a:p>
            <a:pPr marL="457200" lvl="0" indent="-457200">
              <a:buSzPct val="150000"/>
              <a:buFont typeface="Arial" panose="020B0604020202020204" pitchFamily="34" charset="0"/>
              <a:buChar char="•"/>
            </a:pPr>
            <a:r>
              <a:rPr lang="en-GB" sz="2200" dirty="0"/>
              <a:t>Recommendation 1 – people have a home and the right support in place</a:t>
            </a:r>
          </a:p>
          <a:p>
            <a:pPr marL="457200" lvl="0" indent="-457200">
              <a:buSzPct val="150000"/>
              <a:buFont typeface="Arial" panose="020B0604020202020204" pitchFamily="34" charset="0"/>
              <a:buChar char="•"/>
            </a:pPr>
            <a:r>
              <a:rPr lang="en-GB" sz="2200" dirty="0"/>
              <a:t>Recommendation 2 – people have the right community services commissioned</a:t>
            </a:r>
          </a:p>
          <a:p>
            <a:pPr marL="457200" lvl="0" indent="-457200">
              <a:buSzPct val="150000"/>
              <a:buFont typeface="Arial" panose="020B0604020202020204" pitchFamily="34" charset="0"/>
              <a:buChar char="•"/>
            </a:pPr>
            <a:r>
              <a:rPr lang="en-GB" sz="2200" dirty="0"/>
              <a:t>Recommendation 3 – people have the right support to avoid crisis</a:t>
            </a:r>
          </a:p>
          <a:p>
            <a:pPr marL="457200" lvl="0" indent="-457200">
              <a:buSzPct val="150000"/>
              <a:buFont typeface="Arial" panose="020B0604020202020204" pitchFamily="34" charset="0"/>
              <a:buChar char="•"/>
            </a:pPr>
            <a:r>
              <a:rPr lang="en-GB" sz="2200" dirty="0"/>
              <a:t>Recommendation 4 – people have their rights understood</a:t>
            </a:r>
          </a:p>
          <a:p>
            <a:pPr marL="457200" lvl="0" indent="-457200">
              <a:buSzPct val="150000"/>
              <a:buFont typeface="Arial" panose="020B0604020202020204" pitchFamily="34" charset="0"/>
              <a:buChar char="•"/>
            </a:pPr>
            <a:r>
              <a:rPr lang="en-GB" sz="2200" dirty="0"/>
              <a:t>Recommendation 5 – people receive the right support in hospital</a:t>
            </a:r>
          </a:p>
        </p:txBody>
      </p:sp>
      <p:sp>
        <p:nvSpPr>
          <p:cNvPr id="4" name="Slide Number Placeholder 3">
            <a:extLst>
              <a:ext uri="{FF2B5EF4-FFF2-40B4-BE49-F238E27FC236}">
                <a16:creationId xmlns:a16="http://schemas.microsoft.com/office/drawing/2014/main" id="{A05BDD7D-3974-4032-AD2A-DFD9155CBEE0}"/>
              </a:ext>
            </a:extLst>
          </p:cNvPr>
          <p:cNvSpPr>
            <a:spLocks noGrp="1"/>
          </p:cNvSpPr>
          <p:nvPr>
            <p:ph type="sldNum" sz="quarter" idx="10"/>
          </p:nvPr>
        </p:nvSpPr>
        <p:spPr/>
        <p:txBody>
          <a:bodyPr/>
          <a:lstStyle/>
          <a:p>
            <a:pPr>
              <a:defRPr/>
            </a:pPr>
            <a:fld id="{258AE29E-1597-4A94-8CEE-81C720C2A132}" type="slidenum">
              <a:rPr lang="en-US" smtClean="0"/>
              <a:pPr>
                <a:defRPr/>
              </a:pPr>
              <a:t>5</a:t>
            </a:fld>
            <a:endParaRPr lang="en-US" sz="1400">
              <a:solidFill>
                <a:srgbClr val="6D2E69"/>
              </a:solidFill>
            </a:endParaRPr>
          </a:p>
        </p:txBody>
      </p:sp>
      <p:grpSp>
        <p:nvGrpSpPr>
          <p:cNvPr id="14" name="Group 13">
            <a:extLst>
              <a:ext uri="{FF2B5EF4-FFF2-40B4-BE49-F238E27FC236}">
                <a16:creationId xmlns:a16="http://schemas.microsoft.com/office/drawing/2014/main" id="{2519C2E4-3789-462C-9E1C-A5BB4BB76FEC}"/>
              </a:ext>
            </a:extLst>
          </p:cNvPr>
          <p:cNvGrpSpPr/>
          <p:nvPr/>
        </p:nvGrpSpPr>
        <p:grpSpPr>
          <a:xfrm>
            <a:off x="7640906" y="533504"/>
            <a:ext cx="3842666" cy="825739"/>
            <a:chOff x="5678580" y="411511"/>
            <a:chExt cx="2925868" cy="628731"/>
          </a:xfrm>
        </p:grpSpPr>
        <p:pic>
          <p:nvPicPr>
            <p:cNvPr id="15" name="Picture 14">
              <a:extLst>
                <a:ext uri="{FF2B5EF4-FFF2-40B4-BE49-F238E27FC236}">
                  <a16:creationId xmlns:a16="http://schemas.microsoft.com/office/drawing/2014/main" id="{A6EF0E26-9771-426F-A854-5A14DAA6C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6" name="Picture 15">
              <a:extLst>
                <a:ext uri="{FF2B5EF4-FFF2-40B4-BE49-F238E27FC236}">
                  <a16:creationId xmlns:a16="http://schemas.microsoft.com/office/drawing/2014/main" id="{E137E3CB-E6A5-450B-A5A9-4476E7262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2" name="Title 1">
            <a:extLst>
              <a:ext uri="{FF2B5EF4-FFF2-40B4-BE49-F238E27FC236}">
                <a16:creationId xmlns:a16="http://schemas.microsoft.com/office/drawing/2014/main" id="{5BB472D1-F3CD-4DD0-86E6-7541E35D64CC}"/>
              </a:ext>
            </a:extLst>
          </p:cNvPr>
          <p:cNvSpPr>
            <a:spLocks noGrp="1"/>
          </p:cNvSpPr>
          <p:nvPr>
            <p:ph type="title"/>
          </p:nvPr>
        </p:nvSpPr>
        <p:spPr>
          <a:xfrm>
            <a:off x="863601" y="485775"/>
            <a:ext cx="7838750" cy="906463"/>
          </a:xfrm>
        </p:spPr>
        <p:txBody>
          <a:bodyPr/>
          <a:lstStyle/>
          <a:p>
            <a:r>
              <a:rPr lang="en-GB" sz="3200" dirty="0"/>
              <a:t>These recommendations haven’t been achieved (1)</a:t>
            </a:r>
          </a:p>
        </p:txBody>
      </p:sp>
    </p:spTree>
    <p:extLst>
      <p:ext uri="{BB962C8B-B14F-4D97-AF65-F5344CB8AC3E}">
        <p14:creationId xmlns:p14="http://schemas.microsoft.com/office/powerpoint/2010/main" val="193201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A411A-DAC5-48AE-8165-3746CC069864}"/>
              </a:ext>
            </a:extLst>
          </p:cNvPr>
          <p:cNvSpPr>
            <a:spLocks noGrp="1"/>
          </p:cNvSpPr>
          <p:nvPr>
            <p:ph idx="1"/>
          </p:nvPr>
        </p:nvSpPr>
        <p:spPr>
          <a:xfrm>
            <a:off x="863601" y="1673598"/>
            <a:ext cx="10316633" cy="4318000"/>
          </a:xfrm>
        </p:spPr>
        <p:txBody>
          <a:bodyPr/>
          <a:lstStyle/>
          <a:p>
            <a:pPr marL="457200" indent="-457200">
              <a:spcBef>
                <a:spcPts val="1200"/>
              </a:spcBef>
              <a:spcAft>
                <a:spcPts val="1800"/>
              </a:spcAft>
              <a:buFont typeface="Arial"/>
              <a:buChar char="•"/>
            </a:pPr>
            <a:endParaRPr lang="en-US" sz="800" dirty="0">
              <a:ea typeface="MS PGothic"/>
            </a:endParaRPr>
          </a:p>
          <a:p>
            <a:pPr marL="457200" lvl="0" indent="-457200">
              <a:buSzPct val="150000"/>
              <a:buFont typeface="Arial" panose="020B0604020202020204" pitchFamily="34" charset="0"/>
              <a:buChar char="•"/>
            </a:pPr>
            <a:r>
              <a:rPr lang="en-GB" sz="2200" dirty="0"/>
              <a:t>Recommendation 7 – people have skilled staff to support them</a:t>
            </a:r>
          </a:p>
          <a:p>
            <a:pPr marL="457200" lvl="0" indent="-457200">
              <a:buSzPct val="150000"/>
              <a:buFont typeface="Arial" panose="020B0604020202020204" pitchFamily="34" charset="0"/>
              <a:buChar char="•"/>
            </a:pPr>
            <a:r>
              <a:rPr lang="en-GB" sz="2200" dirty="0"/>
              <a:t>Recommendation 8 – people have bespoke services</a:t>
            </a:r>
          </a:p>
          <a:p>
            <a:pPr marL="457200" lvl="0" indent="-457200">
              <a:buSzPct val="150000"/>
              <a:buFont typeface="Arial" panose="020B0604020202020204" pitchFamily="34" charset="0"/>
              <a:buChar char="•"/>
            </a:pPr>
            <a:r>
              <a:rPr lang="en-GB" sz="2200" dirty="0"/>
              <a:t>Recommendation 11 – people who experience restrictive interventions have these reported to CQC</a:t>
            </a:r>
          </a:p>
          <a:p>
            <a:pPr marL="457200" lvl="0" indent="-457200">
              <a:buSzPct val="150000"/>
              <a:buFont typeface="Arial" panose="020B0604020202020204" pitchFamily="34" charset="0"/>
              <a:buChar char="•"/>
            </a:pPr>
            <a:r>
              <a:rPr lang="en-GB" sz="2200" dirty="0"/>
              <a:t>Recommendation 13 – people who are segregated in hospital experience good quality regular independent reviews</a:t>
            </a:r>
          </a:p>
          <a:p>
            <a:pPr marL="457200" lvl="0" indent="-457200">
              <a:buSzPct val="150000"/>
              <a:buFont typeface="Arial" panose="020B0604020202020204" pitchFamily="34" charset="0"/>
              <a:buChar char="•"/>
            </a:pPr>
            <a:r>
              <a:rPr lang="en-GB" sz="2200" dirty="0"/>
              <a:t>Recommendation 14 – people have meaningful Care (Education) and Treatment Reviews because providers and commissioners are accountable</a:t>
            </a:r>
          </a:p>
        </p:txBody>
      </p:sp>
      <p:sp>
        <p:nvSpPr>
          <p:cNvPr id="4" name="Slide Number Placeholder 3">
            <a:extLst>
              <a:ext uri="{FF2B5EF4-FFF2-40B4-BE49-F238E27FC236}">
                <a16:creationId xmlns:a16="http://schemas.microsoft.com/office/drawing/2014/main" id="{A05BDD7D-3974-4032-AD2A-DFD9155CBEE0}"/>
              </a:ext>
            </a:extLst>
          </p:cNvPr>
          <p:cNvSpPr>
            <a:spLocks noGrp="1"/>
          </p:cNvSpPr>
          <p:nvPr>
            <p:ph type="sldNum" sz="quarter" idx="10"/>
          </p:nvPr>
        </p:nvSpPr>
        <p:spPr/>
        <p:txBody>
          <a:bodyPr/>
          <a:lstStyle/>
          <a:p>
            <a:pPr>
              <a:defRPr/>
            </a:pPr>
            <a:fld id="{258AE29E-1597-4A94-8CEE-81C720C2A132}" type="slidenum">
              <a:rPr lang="en-US" smtClean="0"/>
              <a:pPr>
                <a:defRPr/>
              </a:pPr>
              <a:t>6</a:t>
            </a:fld>
            <a:endParaRPr lang="en-US" sz="1400">
              <a:solidFill>
                <a:srgbClr val="6D2E69"/>
              </a:solidFill>
            </a:endParaRPr>
          </a:p>
        </p:txBody>
      </p:sp>
      <p:grpSp>
        <p:nvGrpSpPr>
          <p:cNvPr id="5" name="Group 4">
            <a:extLst>
              <a:ext uri="{FF2B5EF4-FFF2-40B4-BE49-F238E27FC236}">
                <a16:creationId xmlns:a16="http://schemas.microsoft.com/office/drawing/2014/main" id="{5447DE1E-B2D4-4EBE-8F72-30B909660D18}"/>
              </a:ext>
            </a:extLst>
          </p:cNvPr>
          <p:cNvGrpSpPr/>
          <p:nvPr/>
        </p:nvGrpSpPr>
        <p:grpSpPr>
          <a:xfrm>
            <a:off x="7640906" y="533504"/>
            <a:ext cx="3842666" cy="825739"/>
            <a:chOff x="5678580" y="411511"/>
            <a:chExt cx="2925868" cy="628731"/>
          </a:xfrm>
        </p:grpSpPr>
        <p:pic>
          <p:nvPicPr>
            <p:cNvPr id="6" name="Picture 5">
              <a:extLst>
                <a:ext uri="{FF2B5EF4-FFF2-40B4-BE49-F238E27FC236}">
                  <a16:creationId xmlns:a16="http://schemas.microsoft.com/office/drawing/2014/main" id="{AF51F9C5-960F-42D6-81BB-4D5C66806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7" name="Picture 6">
              <a:extLst>
                <a:ext uri="{FF2B5EF4-FFF2-40B4-BE49-F238E27FC236}">
                  <a16:creationId xmlns:a16="http://schemas.microsoft.com/office/drawing/2014/main" id="{E4064005-CAE6-4EE6-AD5E-D7659ADA7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2" name="Title 1">
            <a:extLst>
              <a:ext uri="{FF2B5EF4-FFF2-40B4-BE49-F238E27FC236}">
                <a16:creationId xmlns:a16="http://schemas.microsoft.com/office/drawing/2014/main" id="{5BB472D1-F3CD-4DD0-86E6-7541E35D64CC}"/>
              </a:ext>
            </a:extLst>
          </p:cNvPr>
          <p:cNvSpPr>
            <a:spLocks noGrp="1"/>
          </p:cNvSpPr>
          <p:nvPr>
            <p:ph type="title"/>
          </p:nvPr>
        </p:nvSpPr>
        <p:spPr>
          <a:xfrm>
            <a:off x="863601" y="485775"/>
            <a:ext cx="7838750" cy="906463"/>
          </a:xfrm>
        </p:spPr>
        <p:txBody>
          <a:bodyPr/>
          <a:lstStyle/>
          <a:p>
            <a:r>
              <a:rPr lang="en-GB" sz="3200" dirty="0"/>
              <a:t>These recommendations haven’t been achieved (2)</a:t>
            </a:r>
          </a:p>
        </p:txBody>
      </p:sp>
    </p:spTree>
    <p:extLst>
      <p:ext uri="{BB962C8B-B14F-4D97-AF65-F5344CB8AC3E}">
        <p14:creationId xmlns:p14="http://schemas.microsoft.com/office/powerpoint/2010/main" val="390346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A411A-DAC5-48AE-8165-3746CC069864}"/>
              </a:ext>
            </a:extLst>
          </p:cNvPr>
          <p:cNvSpPr>
            <a:spLocks noGrp="1"/>
          </p:cNvSpPr>
          <p:nvPr>
            <p:ph idx="1"/>
          </p:nvPr>
        </p:nvSpPr>
        <p:spPr>
          <a:xfrm>
            <a:off x="863601" y="1673598"/>
            <a:ext cx="10316633" cy="4318000"/>
          </a:xfrm>
        </p:spPr>
        <p:txBody>
          <a:bodyPr/>
          <a:lstStyle/>
          <a:p>
            <a:pPr marL="457200" indent="-457200">
              <a:spcBef>
                <a:spcPts val="1200"/>
              </a:spcBef>
              <a:spcAft>
                <a:spcPts val="1800"/>
              </a:spcAft>
              <a:buFont typeface="Arial"/>
              <a:buChar char="•"/>
            </a:pPr>
            <a:endParaRPr lang="en-US" sz="800" dirty="0">
              <a:ea typeface="MS PGothic"/>
            </a:endParaRPr>
          </a:p>
          <a:p>
            <a:pPr marL="457200" lvl="0" indent="-457200">
              <a:buSzPct val="150000"/>
              <a:buFont typeface="Arial" panose="020B0604020202020204" pitchFamily="34" charset="0"/>
              <a:buChar char="•"/>
            </a:pPr>
            <a:r>
              <a:rPr lang="en-GB" sz="2200" dirty="0"/>
              <a:t>Recommendation 15 – all people in segregation in hospital are recognised through updating the definition of long-term segregation</a:t>
            </a:r>
          </a:p>
          <a:p>
            <a:pPr marL="457200" lvl="0" indent="-457200">
              <a:buSzPct val="150000"/>
              <a:buFont typeface="Arial" panose="020B0604020202020204" pitchFamily="34" charset="0"/>
              <a:buChar char="•"/>
            </a:pPr>
            <a:r>
              <a:rPr lang="en-GB" sz="2200" dirty="0"/>
              <a:t>Recommendation 16 – people see a reduction in the use of restrictive interventions</a:t>
            </a:r>
          </a:p>
          <a:p>
            <a:pPr marL="457200" lvl="0" indent="-457200">
              <a:buSzPct val="150000"/>
              <a:buFont typeface="Arial" panose="020B0604020202020204" pitchFamily="34" charset="0"/>
              <a:buChar char="•"/>
            </a:pPr>
            <a:r>
              <a:rPr lang="en-GB" sz="2200" dirty="0"/>
              <a:t>Recommendation 17 – people in children’s and adult social care services experiencing restrictive interventions would have these reported to regulators</a:t>
            </a:r>
          </a:p>
        </p:txBody>
      </p:sp>
      <p:sp>
        <p:nvSpPr>
          <p:cNvPr id="4" name="Slide Number Placeholder 3">
            <a:extLst>
              <a:ext uri="{FF2B5EF4-FFF2-40B4-BE49-F238E27FC236}">
                <a16:creationId xmlns:a16="http://schemas.microsoft.com/office/drawing/2014/main" id="{A05BDD7D-3974-4032-AD2A-DFD9155CBEE0}"/>
              </a:ext>
            </a:extLst>
          </p:cNvPr>
          <p:cNvSpPr>
            <a:spLocks noGrp="1"/>
          </p:cNvSpPr>
          <p:nvPr>
            <p:ph type="sldNum" sz="quarter" idx="10"/>
          </p:nvPr>
        </p:nvSpPr>
        <p:spPr/>
        <p:txBody>
          <a:bodyPr/>
          <a:lstStyle/>
          <a:p>
            <a:pPr>
              <a:defRPr/>
            </a:pPr>
            <a:fld id="{258AE29E-1597-4A94-8CEE-81C720C2A132}" type="slidenum">
              <a:rPr lang="en-US" smtClean="0"/>
              <a:pPr>
                <a:defRPr/>
              </a:pPr>
              <a:t>7</a:t>
            </a:fld>
            <a:endParaRPr lang="en-US" sz="1400">
              <a:solidFill>
                <a:srgbClr val="6D2E69"/>
              </a:solidFill>
            </a:endParaRPr>
          </a:p>
        </p:txBody>
      </p:sp>
      <p:grpSp>
        <p:nvGrpSpPr>
          <p:cNvPr id="5" name="Group 4">
            <a:extLst>
              <a:ext uri="{FF2B5EF4-FFF2-40B4-BE49-F238E27FC236}">
                <a16:creationId xmlns:a16="http://schemas.microsoft.com/office/drawing/2014/main" id="{A2F94CBB-18C0-40D3-9894-1EA5F3BAD4A0}"/>
              </a:ext>
            </a:extLst>
          </p:cNvPr>
          <p:cNvGrpSpPr/>
          <p:nvPr/>
        </p:nvGrpSpPr>
        <p:grpSpPr>
          <a:xfrm>
            <a:off x="7640906" y="533504"/>
            <a:ext cx="3842666" cy="825739"/>
            <a:chOff x="5678580" y="411511"/>
            <a:chExt cx="2925868" cy="628731"/>
          </a:xfrm>
        </p:grpSpPr>
        <p:pic>
          <p:nvPicPr>
            <p:cNvPr id="6" name="Picture 5">
              <a:extLst>
                <a:ext uri="{FF2B5EF4-FFF2-40B4-BE49-F238E27FC236}">
                  <a16:creationId xmlns:a16="http://schemas.microsoft.com/office/drawing/2014/main" id="{3482B827-BEB0-4F90-8120-7B34E3F39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7" name="Picture 6">
              <a:extLst>
                <a:ext uri="{FF2B5EF4-FFF2-40B4-BE49-F238E27FC236}">
                  <a16:creationId xmlns:a16="http://schemas.microsoft.com/office/drawing/2014/main" id="{E076DC57-2C32-4950-BB96-E414A2FD9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2" name="Title 1">
            <a:extLst>
              <a:ext uri="{FF2B5EF4-FFF2-40B4-BE49-F238E27FC236}">
                <a16:creationId xmlns:a16="http://schemas.microsoft.com/office/drawing/2014/main" id="{5BB472D1-F3CD-4DD0-86E6-7541E35D64CC}"/>
              </a:ext>
            </a:extLst>
          </p:cNvPr>
          <p:cNvSpPr>
            <a:spLocks noGrp="1"/>
          </p:cNvSpPr>
          <p:nvPr>
            <p:ph type="title"/>
          </p:nvPr>
        </p:nvSpPr>
        <p:spPr>
          <a:xfrm>
            <a:off x="863601" y="485775"/>
            <a:ext cx="7838750" cy="906463"/>
          </a:xfrm>
        </p:spPr>
        <p:txBody>
          <a:bodyPr/>
          <a:lstStyle/>
          <a:p>
            <a:r>
              <a:rPr lang="en-GB" sz="3200" dirty="0"/>
              <a:t>These recommendations haven’t been achieved (3)</a:t>
            </a:r>
          </a:p>
        </p:txBody>
      </p:sp>
    </p:spTree>
    <p:extLst>
      <p:ext uri="{BB962C8B-B14F-4D97-AF65-F5344CB8AC3E}">
        <p14:creationId xmlns:p14="http://schemas.microsoft.com/office/powerpoint/2010/main" val="172927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72D1-F3CD-4DD0-86E6-7541E35D64CC}"/>
              </a:ext>
            </a:extLst>
          </p:cNvPr>
          <p:cNvSpPr>
            <a:spLocks noGrp="1"/>
          </p:cNvSpPr>
          <p:nvPr>
            <p:ph type="title"/>
          </p:nvPr>
        </p:nvSpPr>
        <p:spPr/>
        <p:txBody>
          <a:bodyPr/>
          <a:lstStyle/>
          <a:p>
            <a:r>
              <a:rPr lang="en-GB" sz="3200" dirty="0"/>
              <a:t>A parent’s view</a:t>
            </a:r>
          </a:p>
        </p:txBody>
      </p:sp>
      <p:sp>
        <p:nvSpPr>
          <p:cNvPr id="3" name="Content Placeholder 2">
            <a:extLst>
              <a:ext uri="{FF2B5EF4-FFF2-40B4-BE49-F238E27FC236}">
                <a16:creationId xmlns:a16="http://schemas.microsoft.com/office/drawing/2014/main" id="{F43A411A-DAC5-48AE-8165-3746CC069864}"/>
              </a:ext>
            </a:extLst>
          </p:cNvPr>
          <p:cNvSpPr>
            <a:spLocks noGrp="1"/>
          </p:cNvSpPr>
          <p:nvPr>
            <p:ph idx="1"/>
          </p:nvPr>
        </p:nvSpPr>
        <p:spPr>
          <a:xfrm>
            <a:off x="863601" y="1673598"/>
            <a:ext cx="10316633" cy="4318000"/>
          </a:xfrm>
        </p:spPr>
        <p:txBody>
          <a:bodyPr/>
          <a:lstStyle/>
          <a:p>
            <a:pPr marL="457200" indent="-457200">
              <a:spcBef>
                <a:spcPts val="1200"/>
              </a:spcBef>
              <a:spcAft>
                <a:spcPts val="1800"/>
              </a:spcAft>
              <a:buFont typeface="Arial"/>
              <a:buChar char="•"/>
            </a:pPr>
            <a:endParaRPr lang="en-US" sz="800" dirty="0">
              <a:ea typeface="MS PGothic"/>
            </a:endParaRPr>
          </a:p>
          <a:p>
            <a:pPr marL="457200" indent="-457200">
              <a:spcBef>
                <a:spcPts val="1200"/>
              </a:spcBef>
              <a:spcAft>
                <a:spcPts val="1800"/>
              </a:spcAft>
              <a:buFont typeface="Arial"/>
              <a:buChar char="•"/>
            </a:pPr>
            <a:endParaRPr lang="en-GB" sz="2800" dirty="0"/>
          </a:p>
        </p:txBody>
      </p:sp>
      <p:sp>
        <p:nvSpPr>
          <p:cNvPr id="4" name="Slide Number Placeholder 3">
            <a:extLst>
              <a:ext uri="{FF2B5EF4-FFF2-40B4-BE49-F238E27FC236}">
                <a16:creationId xmlns:a16="http://schemas.microsoft.com/office/drawing/2014/main" id="{A05BDD7D-3974-4032-AD2A-DFD9155CBEE0}"/>
              </a:ext>
            </a:extLst>
          </p:cNvPr>
          <p:cNvSpPr>
            <a:spLocks noGrp="1"/>
          </p:cNvSpPr>
          <p:nvPr>
            <p:ph type="sldNum" sz="quarter" idx="10"/>
          </p:nvPr>
        </p:nvSpPr>
        <p:spPr/>
        <p:txBody>
          <a:bodyPr/>
          <a:lstStyle/>
          <a:p>
            <a:pPr>
              <a:defRPr/>
            </a:pPr>
            <a:fld id="{258AE29E-1597-4A94-8CEE-81C720C2A132}" type="slidenum">
              <a:rPr lang="en-US" smtClean="0"/>
              <a:pPr>
                <a:defRPr/>
              </a:pPr>
              <a:t>8</a:t>
            </a:fld>
            <a:endParaRPr lang="en-US" sz="1400">
              <a:solidFill>
                <a:srgbClr val="6D2E69"/>
              </a:solidFill>
            </a:endParaRPr>
          </a:p>
        </p:txBody>
      </p:sp>
      <p:grpSp>
        <p:nvGrpSpPr>
          <p:cNvPr id="5" name="Group 4">
            <a:extLst>
              <a:ext uri="{FF2B5EF4-FFF2-40B4-BE49-F238E27FC236}">
                <a16:creationId xmlns:a16="http://schemas.microsoft.com/office/drawing/2014/main" id="{D1F934A9-4BF6-4DB7-9326-9FA7549B34C9}"/>
              </a:ext>
            </a:extLst>
          </p:cNvPr>
          <p:cNvGrpSpPr/>
          <p:nvPr/>
        </p:nvGrpSpPr>
        <p:grpSpPr>
          <a:xfrm>
            <a:off x="7640906" y="533504"/>
            <a:ext cx="3842666" cy="825739"/>
            <a:chOff x="5678580" y="411511"/>
            <a:chExt cx="2925868" cy="628731"/>
          </a:xfrm>
        </p:grpSpPr>
        <p:pic>
          <p:nvPicPr>
            <p:cNvPr id="6" name="Picture 5">
              <a:extLst>
                <a:ext uri="{FF2B5EF4-FFF2-40B4-BE49-F238E27FC236}">
                  <a16:creationId xmlns:a16="http://schemas.microsoft.com/office/drawing/2014/main" id="{6D91A4DB-9052-4334-AA9B-C6B28960E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7" name="Picture 6">
              <a:extLst>
                <a:ext uri="{FF2B5EF4-FFF2-40B4-BE49-F238E27FC236}">
                  <a16:creationId xmlns:a16="http://schemas.microsoft.com/office/drawing/2014/main" id="{49FDC708-F7B2-48F3-9B6C-04CDFDA4C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9" name="Content Placeholder 2">
            <a:extLst>
              <a:ext uri="{FF2B5EF4-FFF2-40B4-BE49-F238E27FC236}">
                <a16:creationId xmlns:a16="http://schemas.microsoft.com/office/drawing/2014/main" id="{918844BD-7B26-47A4-AD69-29FEB9F9342E}"/>
              </a:ext>
            </a:extLst>
          </p:cNvPr>
          <p:cNvSpPr txBox="1">
            <a:spLocks/>
          </p:cNvSpPr>
          <p:nvPr/>
        </p:nvSpPr>
        <p:spPr bwMode="auto">
          <a:xfrm>
            <a:off x="860502" y="1645608"/>
            <a:ext cx="964576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a:lstStyle>
          <a:p>
            <a:pPr marL="457200" indent="-457200">
              <a:spcBef>
                <a:spcPts val="1200"/>
              </a:spcBef>
              <a:spcAft>
                <a:spcPts val="1800"/>
              </a:spcAft>
              <a:buFont typeface="Arial"/>
              <a:buChar char="•"/>
            </a:pPr>
            <a:endParaRPr lang="en-US" sz="800" kern="0" dirty="0">
              <a:ea typeface="MS PGothic"/>
            </a:endParaRPr>
          </a:p>
          <a:p>
            <a:r>
              <a:rPr lang="en-GB" sz="2400" dirty="0"/>
              <a:t>	 </a:t>
            </a:r>
            <a:r>
              <a:rPr lang="en-GB" sz="2600" dirty="0"/>
              <a:t>The mother of a child in segregation </a:t>
            </a:r>
          </a:p>
          <a:p>
            <a:pPr>
              <a:spcBef>
                <a:spcPts val="3600"/>
              </a:spcBef>
            </a:pPr>
            <a:r>
              <a:rPr lang="en-GB" sz="3200" dirty="0"/>
              <a:t>			‘Nothing has really improved, and I am 	 		 wondering how has it come to this?’</a:t>
            </a:r>
          </a:p>
        </p:txBody>
      </p:sp>
    </p:spTree>
    <p:extLst>
      <p:ext uri="{BB962C8B-B14F-4D97-AF65-F5344CB8AC3E}">
        <p14:creationId xmlns:p14="http://schemas.microsoft.com/office/powerpoint/2010/main" val="350947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A411A-DAC5-48AE-8165-3746CC069864}"/>
              </a:ext>
            </a:extLst>
          </p:cNvPr>
          <p:cNvSpPr>
            <a:spLocks noGrp="1"/>
          </p:cNvSpPr>
          <p:nvPr>
            <p:ph idx="1"/>
          </p:nvPr>
        </p:nvSpPr>
        <p:spPr>
          <a:xfrm>
            <a:off x="863601" y="1673598"/>
            <a:ext cx="10316633" cy="4318000"/>
          </a:xfrm>
        </p:spPr>
        <p:txBody>
          <a:bodyPr/>
          <a:lstStyle/>
          <a:p>
            <a:pPr marL="457200" indent="-457200">
              <a:spcBef>
                <a:spcPts val="1200"/>
              </a:spcBef>
              <a:spcAft>
                <a:spcPts val="1800"/>
              </a:spcAft>
              <a:buFont typeface="Arial"/>
              <a:buChar char="•"/>
            </a:pPr>
            <a:endParaRPr lang="en-US" sz="800" dirty="0">
              <a:ea typeface="MS PGothic"/>
            </a:endParaRPr>
          </a:p>
          <a:p>
            <a:pPr marL="457200" lvl="0" indent="-457200">
              <a:buSzPct val="150000"/>
              <a:buFont typeface="Arial" panose="020B0604020202020204" pitchFamily="34" charset="0"/>
              <a:buChar char="•"/>
            </a:pPr>
            <a:r>
              <a:rPr lang="en-GB" sz="2200" dirty="0"/>
              <a:t>Recommendation 6 – improving how CQC regulates services for people with a learning disability and autistic people</a:t>
            </a:r>
          </a:p>
          <a:p>
            <a:pPr marL="457200" lvl="0" indent="-457200">
              <a:buSzPct val="150000"/>
              <a:buFont typeface="Arial" panose="020B0604020202020204" pitchFamily="34" charset="0"/>
              <a:buChar char="•"/>
            </a:pPr>
            <a:r>
              <a:rPr lang="en-GB" sz="2200" dirty="0"/>
              <a:t>Recommendation 9 – recording data to improve local services</a:t>
            </a:r>
          </a:p>
          <a:p>
            <a:pPr marL="457200" lvl="0" indent="-457200">
              <a:buSzPct val="150000"/>
              <a:buFont typeface="Arial" panose="020B0604020202020204" pitchFamily="34" charset="0"/>
              <a:buChar char="•"/>
            </a:pPr>
            <a:r>
              <a:rPr lang="en-GB" sz="2200" dirty="0"/>
              <a:t>Recommendation 10 – people’s experience of person-centred care</a:t>
            </a:r>
          </a:p>
          <a:p>
            <a:pPr marL="457200" lvl="0" indent="-457200">
              <a:buSzPct val="150000"/>
              <a:buFont typeface="Arial" panose="020B0604020202020204" pitchFamily="34" charset="0"/>
              <a:buChar char="•"/>
            </a:pPr>
            <a:r>
              <a:rPr lang="en-GB" sz="2200" dirty="0"/>
              <a:t>Recommendation 12 – people who experience restrictive interventions have regular oversight by commissioners</a:t>
            </a:r>
          </a:p>
        </p:txBody>
      </p:sp>
      <p:sp>
        <p:nvSpPr>
          <p:cNvPr id="4" name="Slide Number Placeholder 3">
            <a:extLst>
              <a:ext uri="{FF2B5EF4-FFF2-40B4-BE49-F238E27FC236}">
                <a16:creationId xmlns:a16="http://schemas.microsoft.com/office/drawing/2014/main" id="{A05BDD7D-3974-4032-AD2A-DFD9155CBEE0}"/>
              </a:ext>
            </a:extLst>
          </p:cNvPr>
          <p:cNvSpPr>
            <a:spLocks noGrp="1"/>
          </p:cNvSpPr>
          <p:nvPr>
            <p:ph type="sldNum" sz="quarter" idx="10"/>
          </p:nvPr>
        </p:nvSpPr>
        <p:spPr/>
        <p:txBody>
          <a:bodyPr/>
          <a:lstStyle/>
          <a:p>
            <a:pPr>
              <a:defRPr/>
            </a:pPr>
            <a:fld id="{258AE29E-1597-4A94-8CEE-81C720C2A132}" type="slidenum">
              <a:rPr lang="en-US" smtClean="0"/>
              <a:pPr>
                <a:defRPr/>
              </a:pPr>
              <a:t>9</a:t>
            </a:fld>
            <a:endParaRPr lang="en-US" sz="1400">
              <a:solidFill>
                <a:srgbClr val="6D2E69"/>
              </a:solidFill>
            </a:endParaRPr>
          </a:p>
        </p:txBody>
      </p:sp>
      <p:grpSp>
        <p:nvGrpSpPr>
          <p:cNvPr id="14" name="Group 13">
            <a:extLst>
              <a:ext uri="{FF2B5EF4-FFF2-40B4-BE49-F238E27FC236}">
                <a16:creationId xmlns:a16="http://schemas.microsoft.com/office/drawing/2014/main" id="{2519C2E4-3789-462C-9E1C-A5BB4BB76FEC}"/>
              </a:ext>
            </a:extLst>
          </p:cNvPr>
          <p:cNvGrpSpPr/>
          <p:nvPr/>
        </p:nvGrpSpPr>
        <p:grpSpPr>
          <a:xfrm>
            <a:off x="7640906" y="533504"/>
            <a:ext cx="3842666" cy="825739"/>
            <a:chOff x="5678580" y="411511"/>
            <a:chExt cx="2925868" cy="628731"/>
          </a:xfrm>
        </p:grpSpPr>
        <p:pic>
          <p:nvPicPr>
            <p:cNvPr id="15" name="Picture 14">
              <a:extLst>
                <a:ext uri="{FF2B5EF4-FFF2-40B4-BE49-F238E27FC236}">
                  <a16:creationId xmlns:a16="http://schemas.microsoft.com/office/drawing/2014/main" id="{A6EF0E26-9771-426F-A854-5A14DAA6C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580" y="411511"/>
              <a:ext cx="2925868" cy="576064"/>
            </a:xfrm>
            <a:prstGeom prst="rect">
              <a:avLst/>
            </a:prstGeom>
          </p:spPr>
        </p:pic>
        <p:pic>
          <p:nvPicPr>
            <p:cNvPr id="16" name="Picture 15">
              <a:extLst>
                <a:ext uri="{FF2B5EF4-FFF2-40B4-BE49-F238E27FC236}">
                  <a16:creationId xmlns:a16="http://schemas.microsoft.com/office/drawing/2014/main" id="{E137E3CB-E6A5-450B-A5A9-4476E7262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355" y="430557"/>
              <a:ext cx="1543265" cy="609685"/>
            </a:xfrm>
            <a:prstGeom prst="rect">
              <a:avLst/>
            </a:prstGeom>
          </p:spPr>
        </p:pic>
      </p:grpSp>
      <p:sp>
        <p:nvSpPr>
          <p:cNvPr id="2" name="Title 1">
            <a:extLst>
              <a:ext uri="{FF2B5EF4-FFF2-40B4-BE49-F238E27FC236}">
                <a16:creationId xmlns:a16="http://schemas.microsoft.com/office/drawing/2014/main" id="{5BB472D1-F3CD-4DD0-86E6-7541E35D64CC}"/>
              </a:ext>
            </a:extLst>
          </p:cNvPr>
          <p:cNvSpPr>
            <a:spLocks noGrp="1"/>
          </p:cNvSpPr>
          <p:nvPr>
            <p:ph type="title"/>
          </p:nvPr>
        </p:nvSpPr>
        <p:spPr>
          <a:xfrm>
            <a:off x="863601" y="485775"/>
            <a:ext cx="7838750" cy="906463"/>
          </a:xfrm>
        </p:spPr>
        <p:txBody>
          <a:bodyPr/>
          <a:lstStyle/>
          <a:p>
            <a:r>
              <a:rPr lang="en-GB" sz="3200" dirty="0"/>
              <a:t>These recommendations have been partly achieved </a:t>
            </a:r>
          </a:p>
        </p:txBody>
      </p:sp>
    </p:spTree>
    <p:extLst>
      <p:ext uri="{BB962C8B-B14F-4D97-AF65-F5344CB8AC3E}">
        <p14:creationId xmlns:p14="http://schemas.microsoft.com/office/powerpoint/2010/main" val="761680967"/>
      </p:ext>
    </p:extLst>
  </p:cSld>
  <p:clrMapOvr>
    <a:masterClrMapping/>
  </p:clrMapOvr>
</p:sld>
</file>

<file path=ppt/theme/theme1.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1470bbf-7899-41e7-a064-1f5372629a0a">
      <UserInfo>
        <DisplayName>Persad, Natasha</DisplayName>
        <AccountId>12</AccountId>
        <AccountType/>
      </UserInfo>
      <UserInfo>
        <DisplayName>Foster, Edward</DisplayName>
        <AccountId>53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22CF547C7DA347A30ED7CA6A9D1427" ma:contentTypeVersion="14" ma:contentTypeDescription="Create a new document." ma:contentTypeScope="" ma:versionID="8c1d887af417b75ccf5feb99bf1bcf3f">
  <xsd:schema xmlns:xsd="http://www.w3.org/2001/XMLSchema" xmlns:xs="http://www.w3.org/2001/XMLSchema" xmlns:p="http://schemas.microsoft.com/office/2006/metadata/properties" xmlns:ns3="cd01c39a-5be5-4a7c-be38-5cdd3e4add38" xmlns:ns4="c1470bbf-7899-41e7-a064-1f5372629a0a" targetNamespace="http://schemas.microsoft.com/office/2006/metadata/properties" ma:root="true" ma:fieldsID="60c0f11fa987cb5895a5cdd43c308683" ns3:_="" ns4:_="">
    <xsd:import namespace="cd01c39a-5be5-4a7c-be38-5cdd3e4add38"/>
    <xsd:import namespace="c1470bbf-7899-41e7-a064-1f5372629a0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01c39a-5be5-4a7c-be38-5cdd3e4add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470bbf-7899-41e7-a064-1f5372629a0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3B3D51-AD61-407A-A98E-BC4002F6B5FF}">
  <ds:schemaRefs>
    <ds:schemaRef ds:uri="http://schemas.microsoft.com/sharepoint/v3/contenttype/forms"/>
  </ds:schemaRefs>
</ds:datastoreItem>
</file>

<file path=customXml/itemProps2.xml><?xml version="1.0" encoding="utf-8"?>
<ds:datastoreItem xmlns:ds="http://schemas.openxmlformats.org/officeDocument/2006/customXml" ds:itemID="{F43F23DB-364F-47E2-B1D8-0C5C022F2CBA}">
  <ds:schemaRefs>
    <ds:schemaRef ds:uri="cd01c39a-5be5-4a7c-be38-5cdd3e4add38"/>
    <ds:schemaRef ds:uri="http://purl.org/dc/elements/1.1/"/>
    <ds:schemaRef ds:uri="http://www.w3.org/XML/1998/namespace"/>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c1470bbf-7899-41e7-a064-1f5372629a0a"/>
    <ds:schemaRef ds:uri="http://purl.org/dc/terms/"/>
  </ds:schemaRefs>
</ds:datastoreItem>
</file>

<file path=customXml/itemProps3.xml><?xml version="1.0" encoding="utf-8"?>
<ds:datastoreItem xmlns:ds="http://schemas.openxmlformats.org/officeDocument/2006/customXml" ds:itemID="{F2D76C99-4AED-48D8-B434-D4B9A9A9C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01c39a-5be5-4a7c-be38-5cdd3e4add38"/>
    <ds:schemaRef ds:uri="c1470bbf-7899-41e7-a064-1f5372629a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612</TotalTime>
  <Words>586</Words>
  <Application>Microsoft Office PowerPoint</Application>
  <PresentationFormat>Widescreen</PresentationFormat>
  <Paragraphs>124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 2</vt:lpstr>
      <vt:lpstr>3_20205_CQC_Template</vt:lpstr>
      <vt:lpstr>PowerPoint Presentation</vt:lpstr>
      <vt:lpstr>Outline of the session</vt:lpstr>
      <vt:lpstr>The context for the review</vt:lpstr>
      <vt:lpstr>Aim of the thematic review</vt:lpstr>
      <vt:lpstr>These recommendations haven’t been achieved (1)</vt:lpstr>
      <vt:lpstr>These recommendations haven’t been achieved (2)</vt:lpstr>
      <vt:lpstr>These recommendations haven’t been achieved (3)</vt:lpstr>
      <vt:lpstr>A parent’s view</vt:lpstr>
      <vt:lpstr>These recommendations have been partly achieved </vt:lpstr>
      <vt:lpstr>What has to change</vt:lpstr>
      <vt:lpstr>The context now</vt:lpstr>
      <vt:lpstr>Closed and positive cultures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the bar for registration  Provider engagement event</dc:title>
  <dc:creator>Nuttall, Lara</dc:creator>
  <cp:lastModifiedBy>Cross, Guy</cp:lastModifiedBy>
  <cp:revision>4</cp:revision>
  <cp:lastPrinted>2022-06-09T08:58:28Z</cp:lastPrinted>
  <dcterms:created xsi:type="dcterms:W3CDTF">2022-01-21T09:28:02Z</dcterms:created>
  <dcterms:modified xsi:type="dcterms:W3CDTF">2023-01-26T17:00:24Z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0x010100EA22CF547C7DA347A30ED7CA6A9D1427</vt:lpwstr>
  </property>
</Properties>
</file>