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2" r:id="rId3"/>
    <p:sldId id="354" r:id="rId4"/>
    <p:sldId id="355" r:id="rId5"/>
    <p:sldId id="368" r:id="rId6"/>
    <p:sldId id="356" r:id="rId7"/>
    <p:sldId id="357" r:id="rId8"/>
    <p:sldId id="380" r:id="rId9"/>
    <p:sldId id="385" r:id="rId10"/>
    <p:sldId id="389" r:id="rId11"/>
    <p:sldId id="388" r:id="rId12"/>
    <p:sldId id="383" r:id="rId13"/>
    <p:sldId id="359" r:id="rId14"/>
    <p:sldId id="369" r:id="rId15"/>
    <p:sldId id="360" r:id="rId16"/>
    <p:sldId id="361" r:id="rId17"/>
    <p:sldId id="364" r:id="rId18"/>
    <p:sldId id="372" r:id="rId19"/>
    <p:sldId id="373" r:id="rId20"/>
    <p:sldId id="374" r:id="rId21"/>
    <p:sldId id="376" r:id="rId22"/>
    <p:sldId id="375" r:id="rId23"/>
    <p:sldId id="377" r:id="rId24"/>
    <p:sldId id="378" r:id="rId25"/>
    <p:sldId id="379" r:id="rId26"/>
    <p:sldId id="332" r:id="rId27"/>
    <p:sldId id="329" r:id="rId28"/>
    <p:sldId id="370" r:id="rId29"/>
    <p:sldId id="331" r:id="rId30"/>
    <p:sldId id="386" r:id="rId31"/>
    <p:sldId id="387" r:id="rId32"/>
    <p:sldId id="367" r:id="rId33"/>
    <p:sldId id="366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714"/>
  </p:normalViewPr>
  <p:slideViewPr>
    <p:cSldViewPr snapToGrid="0" snapToObjects="1">
      <p:cViewPr varScale="1">
        <p:scale>
          <a:sx n="88" d="100"/>
          <a:sy n="88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3296-9683-4D4D-A9C6-257308991026}" type="datetimeFigureOut">
              <a:rPr lang="en-GB" smtClean="0"/>
              <a:t>28/02/23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95C-0934-4D17-95A6-F89ADD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9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52D4B-5A59-4E38-A575-11E8FDCDD748}" type="datetimeFigureOut">
              <a:rPr lang="en-GB" smtClean="0"/>
              <a:t>28/02/23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E25A4-5956-42F8-BA49-DEE7BE8A1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9151F4-DD0E-4195-B308-66E0E211D7E6}" type="slidenum">
              <a:rPr lang="en-GB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A66A7B-DBCE-41AF-839B-1CC18B12A161}" type="slidenum">
              <a:rPr lang="en-GB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D053B5-BBFB-674F-9217-7DA9ECB37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0509D55-0C98-CD48-A30B-E2E28C75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833" y="702105"/>
            <a:ext cx="5339301" cy="2200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4500"/>
              </a:lnSpc>
              <a:defRPr sz="6000"/>
            </a:lvl1pPr>
          </a:lstStyle>
          <a:p>
            <a:r>
              <a:rPr lang="en-US" dirty="0"/>
              <a:t>COVER PAGE HEADER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BC81E5-DDF2-1940-B26A-0B6CB799E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834" y="3538330"/>
            <a:ext cx="1991802" cy="18924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94482-239E-794D-B4AA-855F69BC9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72856" y="3538330"/>
            <a:ext cx="1991802" cy="18924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823E050-E0E9-7745-88E6-E5421F001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1879" y="3538330"/>
            <a:ext cx="1991802" cy="18924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D63734F-5258-3146-A695-D4DAF0CB58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902" y="3538330"/>
            <a:ext cx="1991802" cy="18924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7C6DA7-95CE-CB41-A554-2B8FD6FF7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A3A7141-DE1A-0447-8627-2F95FEC1D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833" y="702105"/>
            <a:ext cx="4575976" cy="2200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4500"/>
              </a:lnSpc>
              <a:defRPr sz="6000"/>
            </a:lvl1pPr>
          </a:lstStyle>
          <a:p>
            <a:r>
              <a:rPr lang="en-US" dirty="0"/>
              <a:t>BREAK OUT PAGE</a:t>
            </a:r>
          </a:p>
        </p:txBody>
      </p:sp>
    </p:spTree>
    <p:extLst>
      <p:ext uri="{BB962C8B-B14F-4D97-AF65-F5344CB8AC3E}">
        <p14:creationId xmlns:p14="http://schemas.microsoft.com/office/powerpoint/2010/main" val="29859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48633-CBBC-C844-B411-7903AFE49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3AB7B3-72B0-C14D-9F3B-2988E127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833" y="702105"/>
            <a:ext cx="4575976" cy="992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4500"/>
              </a:lnSpc>
              <a:defRPr sz="48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7A8F6-1F4E-504D-9B1E-397A03289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118" y="1963271"/>
            <a:ext cx="8021170" cy="3770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27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1C1463-3F48-3A40-882F-19E62246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7E9A77-586B-BE4C-94B2-9E8A14566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119" y="381124"/>
            <a:ext cx="8021170" cy="5200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50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67737-AE5C-7345-930E-2A53FDB51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8490"/>
      </p:ext>
    </p:extLst>
  </p:cSld>
  <p:clrMapOvr>
    <a:masterClrMapping/>
  </p:clrMapOvr>
  <p:transition advTm="12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E4B-0C2A-4DD3-8873-986DF5B8164D}" type="datetimeFigureOut">
              <a:rPr lang="en-GB" smtClean="0"/>
              <a:t>28/02/23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5496-E0EB-4A39-9C24-615CB4515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7906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60035"/>
            <a:ext cx="8229600" cy="2866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9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defTabSz="609585" rtl="0" eaLnBrk="1" latinLnBrk="0" hangingPunct="1">
        <a:lnSpc>
          <a:spcPts val="7200"/>
        </a:lnSpc>
        <a:spcBef>
          <a:spcPct val="0"/>
        </a:spcBef>
        <a:buNone/>
        <a:defRPr sz="9000" kern="1200" cap="all" baseline="0">
          <a:solidFill>
            <a:schemeClr val="tx2"/>
          </a:solidFill>
          <a:latin typeface="Mairy Black" panose="02000000000000000000" pitchFamily="2" charset="77"/>
          <a:ea typeface="+mj-ea"/>
          <a:cs typeface="Mairy Black" panose="02000000000000000000" pitchFamily="2" charset="77"/>
        </a:defRPr>
      </a:lvl1pPr>
    </p:titleStyle>
    <p:bodyStyle>
      <a:lvl1pPr marL="0" indent="0" algn="l" defTabSz="609585" rtl="0" eaLnBrk="1" latinLnBrk="0" hangingPunct="1">
        <a:spcBef>
          <a:spcPts val="0"/>
        </a:spcBef>
        <a:buFont typeface="Arial"/>
        <a:buNone/>
        <a:defRPr sz="23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29150" indent="-262350" algn="l" defTabSz="609585" rtl="0" eaLnBrk="1" latinLnBrk="0" hangingPunct="1"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3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12000" indent="-349200" algn="l" defTabSz="609585" rtl="0" eaLnBrk="1" latinLnBrk="0" hangingPunct="1">
        <a:spcBef>
          <a:spcPts val="0"/>
        </a:spcBef>
        <a:buFont typeface="System Font Regular"/>
        <a:buChar char="–"/>
        <a:defRPr sz="23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18800" indent="0" algn="l" defTabSz="609585" rtl="0" eaLnBrk="1" latinLnBrk="0" hangingPunct="1">
        <a:spcBef>
          <a:spcPts val="0"/>
        </a:spcBef>
        <a:buFontTx/>
        <a:buNone/>
        <a:defRPr sz="23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00000" indent="-385200" algn="l" defTabSz="609585" rtl="0" eaLnBrk="1" latinLnBrk="0" hangingPunct="1">
        <a:spcBef>
          <a:spcPts val="0"/>
        </a:spcBef>
        <a:buFont typeface="Arial"/>
        <a:buNone/>
        <a:defRPr sz="23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042C-7508-2248-B3BE-61216B63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4" y="1027610"/>
            <a:ext cx="6996200" cy="3248297"/>
          </a:xfrm>
        </p:spPr>
        <p:txBody>
          <a:bodyPr/>
          <a:lstStyle/>
          <a:p>
            <a:pPr defTabSz="914400">
              <a:lnSpc>
                <a:spcPct val="1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dirty="0" smtClean="0">
                <a:solidFill>
                  <a:srgbClr val="512178"/>
                </a:solidFill>
                <a:latin typeface="+mj-lt"/>
              </a:rPr>
              <a:t>Best Practice Management of End Stage Heart Failure</a:t>
            </a:r>
            <a:br>
              <a:rPr lang="en-GB" sz="5400" b="1" dirty="0" smtClean="0">
                <a:solidFill>
                  <a:srgbClr val="512178"/>
                </a:solidFill>
                <a:latin typeface="+mj-lt"/>
              </a:rPr>
            </a:br>
            <a:r>
              <a:rPr lang="en-GB" sz="5400" b="1" dirty="0" smtClean="0">
                <a:solidFill>
                  <a:srgbClr val="512178"/>
                </a:solidFill>
                <a:latin typeface="+mj-lt"/>
              </a:rPr>
              <a:t/>
            </a:r>
            <a:br>
              <a:rPr lang="en-GB" sz="5400" b="1" dirty="0" smtClean="0">
                <a:solidFill>
                  <a:srgbClr val="512178"/>
                </a:solidFill>
                <a:latin typeface="+mj-lt"/>
              </a:rPr>
            </a:br>
            <a:r>
              <a:rPr lang="en-GB" sz="3200" b="1" dirty="0" smtClean="0">
                <a:solidFill>
                  <a:srgbClr val="512178"/>
                </a:solidFill>
                <a:latin typeface="+mj-lt"/>
              </a:rPr>
              <a:t>Dr Sharon Chadwick FRCP</a:t>
            </a:r>
            <a:br>
              <a:rPr lang="en-GB" sz="3200" b="1" dirty="0" smtClean="0">
                <a:solidFill>
                  <a:srgbClr val="512178"/>
                </a:solidFill>
                <a:latin typeface="+mj-lt"/>
              </a:rPr>
            </a:br>
            <a:r>
              <a:rPr lang="en-GB" sz="3200" b="1" dirty="0" smtClean="0">
                <a:solidFill>
                  <a:srgbClr val="512178"/>
                </a:solidFill>
                <a:latin typeface="+mj-lt"/>
              </a:rPr>
              <a:t>Consultant in Palliative Medicine </a:t>
            </a:r>
            <a:r>
              <a:rPr lang="en-GB" sz="5400" b="1" dirty="0" smtClean="0">
                <a:solidFill>
                  <a:srgbClr val="512178"/>
                </a:solidFill>
                <a:latin typeface="+mj-lt"/>
              </a:rPr>
              <a:t/>
            </a:r>
            <a:br>
              <a:rPr lang="en-GB" sz="5400" b="1" dirty="0" smtClean="0">
                <a:solidFill>
                  <a:srgbClr val="512178"/>
                </a:solidFill>
                <a:latin typeface="+mj-lt"/>
              </a:rPr>
            </a:br>
            <a:endParaRPr lang="en-GB" sz="6600" b="1" dirty="0">
              <a:solidFill>
                <a:srgbClr val="512178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CAA64-0C05-714A-A663-BB996DA8A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2308" y="5120640"/>
            <a:ext cx="203327" cy="310101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6BF3F3-6DFA-9449-A322-BACED83684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12E2C-79C5-A843-B21F-368FC7C03B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58F90-2DBE-0D49-B92F-3BCC6B5EDE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7"/>
    </mc:Choice>
    <mc:Fallback xmlns="">
      <p:transition spd="slow" advTm="17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3" y="205993"/>
            <a:ext cx="7379378" cy="992224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3834" y="883407"/>
            <a:ext cx="4775516" cy="47771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Sleep hygiene and siestas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Cardiac/palliative 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Check for reversible causes; electrolyte disturbance, anaemia, hypotension, depression, </a:t>
            </a:r>
            <a:r>
              <a:rPr lang="en-GB" dirty="0" err="1" smtClean="0"/>
              <a:t>nocturia</a:t>
            </a:r>
            <a:r>
              <a:rPr lang="en-GB" dirty="0" smtClean="0"/>
              <a:t>,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Check iron studies (ferritin and </a:t>
            </a:r>
            <a:r>
              <a:rPr lang="en-GB" dirty="0" err="1" smtClean="0"/>
              <a:t>Tsats</a:t>
            </a:r>
            <a:r>
              <a:rPr lang="en-GB" dirty="0" smtClean="0"/>
              <a:t>). IV iron</a:t>
            </a:r>
          </a:p>
          <a:p>
            <a:pPr marL="472050" lvl="1" indent="-342900"/>
            <a:r>
              <a:rPr lang="en-GB" dirty="0"/>
              <a:t>R</a:t>
            </a:r>
            <a:r>
              <a:rPr lang="en-GB" dirty="0" smtClean="0"/>
              <a:t>educes </a:t>
            </a:r>
            <a:r>
              <a:rPr lang="en-GB" dirty="0"/>
              <a:t>the risk of hospitalisation for </a:t>
            </a:r>
            <a:r>
              <a:rPr lang="en-GB" dirty="0" smtClean="0"/>
              <a:t>HF</a:t>
            </a:r>
          </a:p>
          <a:p>
            <a:pPr marL="472050" lvl="1" indent="-342900"/>
            <a:r>
              <a:rPr lang="en-GB" dirty="0" smtClean="0"/>
              <a:t>Improves </a:t>
            </a:r>
            <a:r>
              <a:rPr lang="en-GB" dirty="0"/>
              <a:t>New York Heart Association (NYHA) functional </a:t>
            </a:r>
            <a:r>
              <a:rPr lang="en-GB" dirty="0" smtClean="0"/>
              <a:t>class</a:t>
            </a:r>
          </a:p>
          <a:p>
            <a:pPr marL="472050" lvl="1" indent="-342900"/>
            <a:r>
              <a:rPr lang="en-GB" dirty="0" smtClean="0"/>
              <a:t>Improves quality-of-life </a:t>
            </a:r>
            <a:r>
              <a:rPr lang="en-GB" dirty="0"/>
              <a:t>and exercise capacity (as measured by 6-min walk test (6MWT)) distance and peak oxygen </a:t>
            </a:r>
            <a:r>
              <a:rPr lang="en-GB" dirty="0" smtClean="0"/>
              <a:t>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27" y="1933303"/>
            <a:ext cx="3651284" cy="23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163" y="275385"/>
            <a:ext cx="7901893" cy="63901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Heart failure at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HoSF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4163" y="839865"/>
            <a:ext cx="8021170" cy="483812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" y="1478880"/>
            <a:ext cx="3878534" cy="324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14" y="1478880"/>
            <a:ext cx="45845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5119" y="30999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7030A0"/>
                </a:solidFill>
                <a:latin typeface="+mn-lt"/>
              </a:rPr>
              <a:t>Palliative Care in Heart </a:t>
            </a:r>
            <a:r>
              <a:rPr lang="en-GB" sz="3600" b="1" dirty="0" smtClean="0">
                <a:solidFill>
                  <a:srgbClr val="7030A0"/>
                </a:solidFill>
                <a:latin typeface="+mn-lt"/>
              </a:rPr>
              <a:t>Failure</a:t>
            </a:r>
            <a:br>
              <a:rPr lang="en-GB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en-GB" sz="3600" b="1" dirty="0" smtClean="0">
                <a:solidFill>
                  <a:srgbClr val="7030A0"/>
                </a:solidFill>
                <a:latin typeface="+mn-lt"/>
              </a:rPr>
              <a:t>The </a:t>
            </a:r>
            <a:r>
              <a:rPr lang="en-GB" sz="3600" b="1" dirty="0" err="1" smtClean="0">
                <a:solidFill>
                  <a:srgbClr val="7030A0"/>
                </a:solidFill>
                <a:latin typeface="+mn-lt"/>
              </a:rPr>
              <a:t>Calman</a:t>
            </a:r>
            <a:r>
              <a:rPr lang="en-GB" sz="3600" b="1" dirty="0" smtClean="0">
                <a:solidFill>
                  <a:srgbClr val="7030A0"/>
                </a:solidFill>
                <a:latin typeface="+mn-lt"/>
              </a:rPr>
              <a:t> Gap</a:t>
            </a:r>
            <a:endParaRPr lang="en-GB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23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349" y="1454099"/>
            <a:ext cx="5608319" cy="4205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272" y="530667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err="1" smtClean="0"/>
              <a:t>Calman</a:t>
            </a:r>
            <a:r>
              <a:rPr lang="en-GB" altLang="en-US" dirty="0" smtClean="0"/>
              <a:t> K 1984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467116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61257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sz="3600" b="1" dirty="0" smtClean="0">
                <a:solidFill>
                  <a:srgbClr val="7030A0"/>
                </a:solidFill>
                <a:latin typeface="+mj-lt"/>
              </a:rPr>
              <a:t>Potential problems for the individual clinician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261257" y="1483603"/>
            <a:ext cx="4038600" cy="4218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en-GB" altLang="en-US" sz="2400" dirty="0" smtClean="0">
              <a:solidFill>
                <a:srgbClr val="4F268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Too many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Too many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Devices that we are unfamiliar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Don’t know where to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Not enough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Fear of making things worse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Reluctant to stop drugs colleagues have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New drugs, new interventions, difficult to keep up</a:t>
            </a:r>
          </a:p>
          <a:p>
            <a:endParaRPr lang="en-US" altLang="en-US" dirty="0" smtClean="0"/>
          </a:p>
        </p:txBody>
      </p:sp>
      <p:pic>
        <p:nvPicPr>
          <p:cNvPr id="12292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19" y="1859417"/>
            <a:ext cx="4038600" cy="2521857"/>
          </a:xfrm>
          <a:noFill/>
          <a:ln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85841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706971"/>
            <a:ext cx="4575976" cy="992224"/>
          </a:xfrm>
        </p:spPr>
        <p:txBody>
          <a:bodyPr/>
          <a:lstStyle/>
          <a:p>
            <a:r>
              <a:rPr lang="en-GB" sz="3200" b="1" dirty="0" smtClean="0">
                <a:latin typeface="+mj-lt"/>
              </a:rPr>
              <a:t>Don’t panic!!</a:t>
            </a:r>
            <a:endParaRPr lang="en-GB" sz="32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5118" y="1432048"/>
            <a:ext cx="4036551" cy="377031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Help is at hand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Community heart failure team –previously only for those with LVSD. Now able to help with </a:t>
            </a:r>
            <a:r>
              <a:rPr lang="en-GB" dirty="0" err="1" smtClean="0">
                <a:solidFill>
                  <a:srgbClr val="7030A0"/>
                </a:solidFill>
              </a:rPr>
              <a:t>valvular</a:t>
            </a:r>
            <a:r>
              <a:rPr lang="en-GB" dirty="0" smtClean="0">
                <a:solidFill>
                  <a:srgbClr val="7030A0"/>
                </a:solidFill>
              </a:rPr>
              <a:t> HF, HF-PEF, RV failure.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Palliative care – variable experience and knowledge.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But…. will work together with the HF team to help with symptom </a:t>
            </a:r>
            <a:r>
              <a:rPr lang="en-GB" dirty="0" smtClean="0">
                <a:solidFill>
                  <a:srgbClr val="7030A0"/>
                </a:solidFill>
              </a:rPr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The HF MDT is an ideal way to learn from each other</a:t>
            </a:r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32" y="1815451"/>
            <a:ext cx="4175760" cy="30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05119" y="1173604"/>
            <a:ext cx="8021170" cy="52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Clr>
                <a:srgbClr val="92D050"/>
              </a:buClr>
            </a:pPr>
            <a:endParaRPr lang="en-GB" altLang="en-US" sz="2400" dirty="0" smtClean="0">
              <a:solidFill>
                <a:srgbClr val="4F2683"/>
              </a:solidFill>
            </a:endParaRPr>
          </a:p>
          <a:p>
            <a:pPr marL="342900" indent="-342900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Let the patient set the agenda for the consultation</a:t>
            </a:r>
          </a:p>
          <a:p>
            <a:pPr marL="342900" indent="-342900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Beware oxygen for breathlessness in heart failure</a:t>
            </a:r>
          </a:p>
          <a:p>
            <a:pPr marL="342900" indent="-342900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Remember non-pharmacological management of breathlessness</a:t>
            </a:r>
          </a:p>
          <a:p>
            <a:pPr marL="342900" indent="-342900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Always </a:t>
            </a:r>
            <a:r>
              <a:rPr lang="en-GB" altLang="en-US" sz="2400" dirty="0" smtClean="0">
                <a:solidFill>
                  <a:srgbClr val="4F2683"/>
                </a:solidFill>
              </a:rPr>
              <a:t>check pulse, blood pressure, heart rate and renal function before making any changes</a:t>
            </a:r>
          </a:p>
          <a:p>
            <a:pPr marL="342900" indent="-342900" eaLnBrk="1" hangingPunct="1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4F2683"/>
                </a:solidFill>
              </a:rPr>
              <a:t>Review medication but don’t rush this and whenever possible consult with the heart failure nurse specialist. </a:t>
            </a:r>
            <a:r>
              <a:rPr lang="en-GB" altLang="en-US" sz="2400" dirty="0" err="1" smtClean="0">
                <a:solidFill>
                  <a:srgbClr val="4F2683"/>
                </a:solidFill>
              </a:rPr>
              <a:t>Deprescribing</a:t>
            </a:r>
            <a:r>
              <a:rPr lang="en-GB" altLang="en-US" sz="2400" dirty="0" smtClean="0">
                <a:solidFill>
                  <a:srgbClr val="4F2683"/>
                </a:solidFill>
              </a:rPr>
              <a:t> is as important as prescribing.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5119" y="109175"/>
            <a:ext cx="7138988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4F26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Top tips</a:t>
            </a:r>
            <a:endParaRPr lang="en-US" sz="4000" b="1" dirty="0" smtClean="0">
              <a:solidFill>
                <a:srgbClr val="4F26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9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07801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dirty="0" smtClean="0">
                <a:solidFill>
                  <a:srgbClr val="7030A0"/>
                </a:solidFill>
                <a:latin typeface="+mj-lt"/>
              </a:rPr>
              <a:t>Medication review-key points</a:t>
            </a:r>
            <a:br>
              <a:rPr lang="en-GB" altLang="en-US" sz="3600" b="1" dirty="0" smtClean="0">
                <a:solidFill>
                  <a:srgbClr val="7030A0"/>
                </a:solidFill>
                <a:latin typeface="+mj-lt"/>
              </a:rPr>
            </a:br>
            <a:r>
              <a:rPr lang="en-GB" altLang="en-US" sz="3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GB" altLang="en-US" sz="3600" b="1" dirty="0" smtClean="0">
                <a:solidFill>
                  <a:srgbClr val="7030A0"/>
                </a:solidFill>
                <a:latin typeface="+mj-lt"/>
              </a:rPr>
            </a:br>
            <a:r>
              <a:rPr lang="en-GB" altLang="en-US" sz="3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GB" altLang="en-US" sz="3600" b="1" dirty="0" smtClean="0">
                <a:solidFill>
                  <a:srgbClr val="7030A0"/>
                </a:solidFill>
                <a:latin typeface="+mj-lt"/>
              </a:rPr>
            </a:br>
            <a:endParaRPr lang="en-US" altLang="en-US" sz="3600" b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sz="half" idx="4294967295"/>
          </p:nvPr>
        </p:nvSpPr>
        <p:spPr bwMode="auto">
          <a:xfrm>
            <a:off x="407801" y="1600200"/>
            <a:ext cx="82184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4F2683"/>
                </a:solidFill>
              </a:rPr>
              <a:t>Remember that in heart failure, beta blockers, ACE inhibitors and diuretics and spironolactone improve prognosis </a:t>
            </a:r>
            <a:r>
              <a:rPr lang="en-GB" altLang="en-US" b="1" u="sng" dirty="0" smtClean="0">
                <a:solidFill>
                  <a:srgbClr val="4F2683"/>
                </a:solidFill>
              </a:rPr>
              <a:t>and</a:t>
            </a:r>
            <a:r>
              <a:rPr lang="en-GB" altLang="en-US" dirty="0" smtClean="0">
                <a:solidFill>
                  <a:srgbClr val="4F2683"/>
                </a:solidFill>
              </a:rPr>
              <a:t> symptom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4F2683"/>
                </a:solidFill>
              </a:rPr>
              <a:t>Be wary about stopping anti-</a:t>
            </a:r>
            <a:r>
              <a:rPr lang="en-GB" altLang="en-US" dirty="0" err="1" smtClean="0">
                <a:solidFill>
                  <a:srgbClr val="4F2683"/>
                </a:solidFill>
              </a:rPr>
              <a:t>anginals</a:t>
            </a:r>
            <a:r>
              <a:rPr lang="en-GB" altLang="en-US" dirty="0" smtClean="0">
                <a:solidFill>
                  <a:srgbClr val="4F2683"/>
                </a:solidFill>
              </a:rPr>
              <a:t> too quickly ESPECIALLY if there is any suggestion that the patient has had recent chest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4F2683"/>
                </a:solidFill>
              </a:rPr>
              <a:t>Be very cautious about stopping beta blockers and if you do plan to stop them, do this gradually and in consultation with the cardiologists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4F2683"/>
                </a:solidFill>
              </a:rPr>
              <a:t>Stop the statin, the calcium and vitamin D supplements, the bisphosphonates, the iron, folate and vitamin supplements</a:t>
            </a:r>
            <a:endParaRPr lang="en-US" altLang="en-US" dirty="0" smtClean="0">
              <a:solidFill>
                <a:srgbClr val="4F2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99949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22536" y="196261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400" b="1" kern="0" cap="none" dirty="0">
                <a:solidFill>
                  <a:srgbClr val="7030A0"/>
                </a:solidFill>
                <a:latin typeface="Calibri"/>
                <a:cs typeface="+mj-cs"/>
              </a:rPr>
              <a:t>Devices (ICDs &amp; PPMs)</a:t>
            </a:r>
            <a:endParaRPr lang="en-US" altLang="en-US" sz="3600" b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2535" y="1994262"/>
            <a:ext cx="7942525" cy="40558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</a:rPr>
              <a:t>Its complicated!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</a:rPr>
              <a:t>PPMs-for heart block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</a:rPr>
              <a:t>CRTDs- for heart failure with LBBB at risk of VF or VT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</a:rPr>
              <a:t>CRT-P for those with HF and LBBB for whom defibrillation would not be appropriate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7030A0"/>
                </a:solidFill>
              </a:rPr>
              <a:t>ICDs for those at high risk of persistent VT or previous VF.</a:t>
            </a:r>
          </a:p>
          <a:p>
            <a:pPr marL="0" indent="0">
              <a:buFontTx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GB" dirty="0" smtClean="0">
                <a:solidFill>
                  <a:srgbClr val="7030A0"/>
                </a:solidFill>
              </a:rPr>
              <a:t>20% patients dying with an active ICD in situ receive shock(s) as they are dying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4610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4800" dirty="0" smtClean="0"/>
              <a:t>AN ILLUSTRATION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480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5119" y="381124"/>
            <a:ext cx="3862378" cy="5200691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Mr PW</a:t>
            </a:r>
          </a:p>
          <a:p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84 years old. Severe heart failure, EF 23%. CRT-D, atrial fibrillation, COPD, NIDDM, renal impairment, gout, peripheral vascular disease, previous </a:t>
            </a:r>
            <a:r>
              <a:rPr lang="en-GB" sz="2400" dirty="0" smtClean="0">
                <a:solidFill>
                  <a:srgbClr val="7030A0"/>
                </a:solidFill>
              </a:rPr>
              <a:t>CVA, falls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3 admissions in last 6 months. 2 for decompensated heart failure, 1 with infective exacerbation of COPD.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General significant decline in last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Some cognitive impairment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CRT-D has never fired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33" y="1616128"/>
            <a:ext cx="3892673" cy="27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2" y="702105"/>
            <a:ext cx="7555727" cy="992224"/>
          </a:xfrm>
        </p:spPr>
        <p:txBody>
          <a:bodyPr/>
          <a:lstStyle/>
          <a:p>
            <a:r>
              <a:rPr lang="en-GB" sz="6000" b="1" dirty="0" smtClean="0">
                <a:solidFill>
                  <a:srgbClr val="512178"/>
                </a:solidFill>
                <a:latin typeface="+mj-lt"/>
              </a:rPr>
              <a:t>Objectives</a:t>
            </a:r>
            <a:endParaRPr lang="en-GB" sz="6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5118" y="1475591"/>
            <a:ext cx="8021170" cy="3770310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7030A0"/>
                </a:solidFill>
              </a:rPr>
              <a:t>By the end of this session you </a:t>
            </a:r>
            <a:r>
              <a:rPr lang="en-GB" dirty="0" smtClean="0">
                <a:solidFill>
                  <a:srgbClr val="7030A0"/>
                </a:solidFill>
              </a:rPr>
              <a:t>will: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Feel more confident to manage end stage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Understand the complexities of managing advanced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Feel able to address symptom control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Be more pro-active in discussing advance care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Be aware of the ethical dilemmas that might arise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Consider what is right for the individual patient and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Consider how best to foster relationships locally to provide the best care for patients and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Know who to ask for help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7"/>
    </mc:Choice>
    <mc:Fallback xmlns="">
      <p:transition spd="slow" advTm="1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MR PW</a:t>
            </a:r>
          </a:p>
          <a:p>
            <a:endParaRPr lang="en-GB" sz="3200" dirty="0"/>
          </a:p>
          <a:p>
            <a:r>
              <a:rPr lang="en-GB" sz="2400" dirty="0" smtClean="0">
                <a:solidFill>
                  <a:srgbClr val="7030A0"/>
                </a:solidFill>
              </a:rPr>
              <a:t>Current medication</a:t>
            </a:r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Bisoprolol </a:t>
            </a:r>
            <a:r>
              <a:rPr lang="en-GB" dirty="0" smtClean="0">
                <a:solidFill>
                  <a:srgbClr val="7030A0"/>
                </a:solidFill>
              </a:rPr>
              <a:t>7.5 </a:t>
            </a:r>
            <a:r>
              <a:rPr lang="en-GB" dirty="0">
                <a:solidFill>
                  <a:srgbClr val="7030A0"/>
                </a:solidFill>
              </a:rPr>
              <a:t>mg twice daily	</a:t>
            </a:r>
            <a:r>
              <a:rPr lang="en-GB" dirty="0" smtClean="0">
                <a:solidFill>
                  <a:srgbClr val="7030A0"/>
                </a:solidFill>
              </a:rPr>
              <a:t>     Allopurinol </a:t>
            </a:r>
            <a:r>
              <a:rPr lang="en-GB" dirty="0">
                <a:solidFill>
                  <a:srgbClr val="7030A0"/>
                </a:solidFill>
              </a:rPr>
              <a:t>100 mg daily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Lansoprazole 30 mg </a:t>
            </a:r>
            <a:r>
              <a:rPr lang="en-GB" dirty="0" smtClean="0">
                <a:solidFill>
                  <a:srgbClr val="7030A0"/>
                </a:solidFill>
              </a:rPr>
              <a:t>at night	     </a:t>
            </a:r>
            <a:r>
              <a:rPr lang="en-GB" dirty="0" err="1" smtClean="0">
                <a:solidFill>
                  <a:srgbClr val="7030A0"/>
                </a:solidFill>
              </a:rPr>
              <a:t>Ultibro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Breezhaler</a:t>
            </a:r>
            <a:r>
              <a:rPr lang="en-GB" dirty="0">
                <a:solidFill>
                  <a:srgbClr val="7030A0"/>
                </a:solidFill>
              </a:rPr>
              <a:t> one puff daily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Ezetimibe 10 mg daily	</a:t>
            </a:r>
            <a:r>
              <a:rPr lang="en-GB" dirty="0" smtClean="0">
                <a:solidFill>
                  <a:srgbClr val="7030A0"/>
                </a:solidFill>
              </a:rPr>
              <a:t>              Bumetanide </a:t>
            </a:r>
            <a:r>
              <a:rPr lang="en-GB" dirty="0">
                <a:solidFill>
                  <a:srgbClr val="7030A0"/>
                </a:solidFill>
              </a:rPr>
              <a:t>1 mg daily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Sodium chloride nebulisers	</a:t>
            </a:r>
            <a:r>
              <a:rPr lang="en-GB" dirty="0" smtClean="0">
                <a:solidFill>
                  <a:srgbClr val="7030A0"/>
                </a:solidFill>
              </a:rPr>
              <a:t>     Metformin 500mg twice daily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Entresto </a:t>
            </a:r>
            <a:r>
              <a:rPr lang="en-GB" dirty="0">
                <a:solidFill>
                  <a:srgbClr val="7030A0"/>
                </a:solidFill>
              </a:rPr>
              <a:t>97/103 1 tablet twice </a:t>
            </a:r>
            <a:r>
              <a:rPr lang="en-GB" dirty="0" smtClean="0">
                <a:solidFill>
                  <a:srgbClr val="7030A0"/>
                </a:solidFill>
              </a:rPr>
              <a:t>daily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Salbutamol </a:t>
            </a:r>
            <a:r>
              <a:rPr lang="en-GB" dirty="0">
                <a:solidFill>
                  <a:srgbClr val="7030A0"/>
                </a:solidFill>
              </a:rPr>
              <a:t>inhaler used if needed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Prednisolone </a:t>
            </a:r>
            <a:r>
              <a:rPr lang="en-GB" dirty="0">
                <a:solidFill>
                  <a:srgbClr val="7030A0"/>
                </a:solidFill>
              </a:rPr>
              <a:t>15 mg daily (reduced from 40 mg daily, to be further reduced by 5 mg every three days for gout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Ferrous sulphate 200mg three times daily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Movicol 2 sachets twice daily</a:t>
            </a:r>
            <a:endParaRPr lang="en-GB" dirty="0">
              <a:solidFill>
                <a:srgbClr val="7030A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95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5119" y="381122"/>
            <a:ext cx="4036550" cy="5200691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Current issues:</a:t>
            </a: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Nausea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Aching in </a:t>
            </a:r>
            <a:r>
              <a:rPr lang="en-GB" sz="2400" dirty="0" smtClean="0">
                <a:solidFill>
                  <a:srgbClr val="7030A0"/>
                </a:solidFill>
              </a:rPr>
              <a:t>legs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Postural hypotension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Constipation/diarrhoea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Breathlessness on exertion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Too many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Too many hospital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Frustrated in not being able to do the things that he wants to do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36" y="1615846"/>
            <a:ext cx="388958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On examination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7030A0"/>
                </a:solidFill>
              </a:rPr>
              <a:t>Pulse 48 regular, BP 95/55. Chest clear. No ankle swelling.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3200" b="1" dirty="0" smtClean="0">
                <a:solidFill>
                  <a:srgbClr val="7030A0"/>
                </a:solidFill>
              </a:rPr>
              <a:t>Blood results</a:t>
            </a:r>
          </a:p>
          <a:p>
            <a:endParaRPr lang="en-GB" sz="3200" dirty="0"/>
          </a:p>
          <a:p>
            <a:r>
              <a:rPr lang="en-GB" sz="2400" dirty="0" smtClean="0">
                <a:solidFill>
                  <a:srgbClr val="7030A0"/>
                </a:solidFill>
              </a:rPr>
              <a:t>Na 136, K 4.5, Ur 14 Cr 142 </a:t>
            </a:r>
            <a:r>
              <a:rPr lang="en-GB" sz="2400" dirty="0" err="1" smtClean="0">
                <a:solidFill>
                  <a:srgbClr val="7030A0"/>
                </a:solidFill>
              </a:rPr>
              <a:t>eGFR</a:t>
            </a:r>
            <a:r>
              <a:rPr lang="en-GB" sz="2400" dirty="0" smtClean="0">
                <a:solidFill>
                  <a:srgbClr val="7030A0"/>
                </a:solidFill>
              </a:rPr>
              <a:t> 50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LFTs –mildly deranged in keeping with hepatic congestion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BNP 1435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BMs 4 to 6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HbA1C 6%</a:t>
            </a: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8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5119" y="381124"/>
            <a:ext cx="5264458" cy="5200691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Hospital Appointments</a:t>
            </a:r>
          </a:p>
          <a:p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Cardiology- 3 hospital consultants and a heart failure nurse</a:t>
            </a: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Respiratory- 2 hospital consultants with associated CT chest booked and PFTs and an arms length respiratory nurse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Rheumatology-investigations and F/U clinics (for gout)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Vascular-Investigations and </a:t>
            </a:r>
            <a:r>
              <a:rPr lang="en-GB" sz="2400" dirty="0" err="1" smtClean="0">
                <a:solidFill>
                  <a:srgbClr val="7030A0"/>
                </a:solidFill>
              </a:rPr>
              <a:t>followup</a:t>
            </a:r>
            <a:r>
              <a:rPr lang="en-GB" sz="2400" dirty="0" smtClean="0">
                <a:solidFill>
                  <a:srgbClr val="7030A0"/>
                </a:solidFill>
              </a:rPr>
              <a:t> clinics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Diabetes specialist clinic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Nephrology- initial appointment and associated investigations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26" name="Picture 2" descr="Feeling Dizzy During Or After Exercise? - Bodi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2" y="2220686"/>
            <a:ext cx="3207869" cy="22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Plan</a:t>
            </a:r>
          </a:p>
          <a:p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Rationalise medication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Reduce Bisoprolol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Stop ezetimibe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Consider need to restart </a:t>
            </a:r>
            <a:r>
              <a:rPr lang="en-GB" sz="2400" dirty="0" err="1" smtClean="0">
                <a:solidFill>
                  <a:srgbClr val="7030A0"/>
                </a:solidFill>
              </a:rPr>
              <a:t>edoxaban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Titrate up allopurinol according to renal function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Try reducing/stopping lansoprazole once prednisolone has stopped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Stop Movicol and start sodium </a:t>
            </a:r>
            <a:r>
              <a:rPr lang="en-GB" sz="2400" dirty="0" err="1" smtClean="0">
                <a:solidFill>
                  <a:srgbClr val="7030A0"/>
                </a:solidFill>
              </a:rPr>
              <a:t>picosulphate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Reduce </a:t>
            </a:r>
            <a:r>
              <a:rPr lang="en-GB" sz="2400" dirty="0" err="1" smtClean="0">
                <a:solidFill>
                  <a:srgbClr val="7030A0"/>
                </a:solidFill>
              </a:rPr>
              <a:t>Entresto</a:t>
            </a:r>
            <a:r>
              <a:rPr lang="en-GB" sz="2400" dirty="0" smtClean="0">
                <a:solidFill>
                  <a:srgbClr val="7030A0"/>
                </a:solidFill>
              </a:rPr>
              <a:t> dose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472050" lvl="1" indent="-342900"/>
            <a:endParaRPr lang="en-GB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Rationalise hospital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Check </a:t>
            </a:r>
            <a:r>
              <a:rPr lang="en-GB" sz="2400" dirty="0" smtClean="0">
                <a:solidFill>
                  <a:srgbClr val="7030A0"/>
                </a:solidFill>
              </a:rPr>
              <a:t>bloods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ACP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Interrogate device and consider deactivating ICD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Following chest CT and PFTs if unremarkable consider discharge from respiratory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87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Key moral/ethical considerations</a:t>
            </a:r>
          </a:p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Stopping </a:t>
            </a:r>
            <a:r>
              <a:rPr lang="en-GB" sz="2400" dirty="0">
                <a:solidFill>
                  <a:srgbClr val="7030A0"/>
                </a:solidFill>
              </a:rPr>
              <a:t>d</a:t>
            </a:r>
            <a:r>
              <a:rPr lang="en-GB" sz="2400" dirty="0" smtClean="0">
                <a:solidFill>
                  <a:srgbClr val="7030A0"/>
                </a:solidFill>
              </a:rPr>
              <a:t>rugs that improve prognosis to achieve better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To anti-coagulate of not to anti-coagulate in AF in falling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Deactivation of ICDs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Has the device recently fired or fired at all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Need to explain that deactivation does not mean certain or imminent death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Risk of VF less as disease progresses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DNACPR in those with an active ICD</a:t>
            </a:r>
          </a:p>
          <a:p>
            <a:pPr marL="472050" lvl="1" indent="-342900"/>
            <a:r>
              <a:rPr lang="en-GB" sz="2400" dirty="0" smtClean="0">
                <a:solidFill>
                  <a:srgbClr val="7030A0"/>
                </a:solidFill>
              </a:rPr>
              <a:t>Would prevent CPR in the event of an irreversible </a:t>
            </a:r>
            <a:r>
              <a:rPr lang="en-GB" sz="2400" dirty="0" err="1" smtClean="0">
                <a:solidFill>
                  <a:srgbClr val="7030A0"/>
                </a:solidFill>
              </a:rPr>
              <a:t>asystolic</a:t>
            </a:r>
            <a:r>
              <a:rPr lang="en-GB" sz="2400" dirty="0" smtClean="0">
                <a:solidFill>
                  <a:srgbClr val="7030A0"/>
                </a:solidFill>
              </a:rPr>
              <a:t> arrest or PEA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2" y="414722"/>
            <a:ext cx="7840933" cy="992224"/>
          </a:xfrm>
        </p:spPr>
        <p:txBody>
          <a:bodyPr/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Plea from me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5118" y="1257877"/>
            <a:ext cx="8021170" cy="3770310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 smtClean="0">
                <a:solidFill>
                  <a:srgbClr val="7030A0"/>
                </a:solidFill>
              </a:rPr>
              <a:t>Please, in your daily work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Consider referral to palliative care or at least a palliative approach for deteriorating symptomatic patients both those with cancer and non-cancer (including frailty/</a:t>
            </a:r>
            <a:r>
              <a:rPr lang="en-GB" dirty="0" err="1" smtClean="0">
                <a:solidFill>
                  <a:srgbClr val="7030A0"/>
                </a:solidFill>
              </a:rPr>
              <a:t>multimorbidity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Consider if you would be surprised if your patient dies in the next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If you would not be surprised, address advance care planning including</a:t>
            </a:r>
          </a:p>
          <a:p>
            <a:pPr marL="472050" lvl="1" indent="-342900"/>
            <a:r>
              <a:rPr lang="en-GB" dirty="0" smtClean="0">
                <a:solidFill>
                  <a:srgbClr val="7030A0"/>
                </a:solidFill>
              </a:rPr>
              <a:t>preferred place of care</a:t>
            </a:r>
          </a:p>
          <a:p>
            <a:pPr marL="472050" lvl="1" indent="-342900"/>
            <a:r>
              <a:rPr lang="en-GB" dirty="0" smtClean="0">
                <a:solidFill>
                  <a:srgbClr val="7030A0"/>
                </a:solidFill>
              </a:rPr>
              <a:t>preferred place of death, </a:t>
            </a:r>
          </a:p>
          <a:p>
            <a:pPr marL="472050" lvl="1" indent="-342900"/>
            <a:r>
              <a:rPr lang="en-GB" dirty="0">
                <a:solidFill>
                  <a:srgbClr val="7030A0"/>
                </a:solidFill>
              </a:rPr>
              <a:t>p</a:t>
            </a:r>
            <a:r>
              <a:rPr lang="en-GB" dirty="0" smtClean="0">
                <a:solidFill>
                  <a:srgbClr val="7030A0"/>
                </a:solidFill>
              </a:rPr>
              <a:t>reference around future hospital admissions </a:t>
            </a:r>
          </a:p>
          <a:p>
            <a:pPr marL="472050" lvl="1" indent="-342900"/>
            <a:r>
              <a:rPr lang="en-GB" dirty="0" smtClean="0">
                <a:solidFill>
                  <a:srgbClr val="7030A0"/>
                </a:solidFill>
              </a:rPr>
              <a:t>DNACPR and deactivation of ICDs</a:t>
            </a:r>
            <a:endParaRPr lang="en-GB" dirty="0">
              <a:solidFill>
                <a:srgbClr val="7030A0"/>
              </a:solidFill>
            </a:endParaRPr>
          </a:p>
          <a:p>
            <a:pPr marL="472050" lvl="1" indent="-342900"/>
            <a:r>
              <a:rPr lang="en-GB" dirty="0" smtClean="0">
                <a:solidFill>
                  <a:srgbClr val="7030A0"/>
                </a:solidFill>
              </a:rPr>
              <a:t>prescription of JIC medicines. </a:t>
            </a:r>
          </a:p>
          <a:p>
            <a:pPr lvl="1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lvl="1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Make sure that you discuss all this with family members too.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If you can do this, it will make life so much easier for you and your colleagues and will improve the way that people die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5118" y="1963271"/>
            <a:ext cx="4402311" cy="3770310"/>
          </a:xfrm>
        </p:spPr>
        <p:txBody>
          <a:bodyPr/>
          <a:lstStyle/>
          <a:p>
            <a:pPr lvl="0" algn="just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030A0"/>
                </a:solidFill>
              </a:rPr>
              <a:t>An opportunity!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030A0"/>
                </a:solidFill>
              </a:rPr>
              <a:t>To help patients understand that they may have a poor prognosis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030A0"/>
                </a:solidFill>
              </a:rPr>
              <a:t>To explain choices that individuals may or may not have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030A0"/>
                </a:solidFill>
              </a:rPr>
              <a:t>To start conversations in families about what might lie ahead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030A0"/>
                </a:solidFill>
              </a:rPr>
              <a:t>To help people to understand that they are not going to live forever!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6350" y="362471"/>
            <a:ext cx="8049938" cy="9922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4F26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Advance Care Planning</a:t>
            </a:r>
            <a:br>
              <a:rPr lang="en-GB" b="1" dirty="0" smtClean="0">
                <a:solidFill>
                  <a:srgbClr val="4F26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GB" b="1" dirty="0" smtClean="0">
                <a:solidFill>
                  <a:srgbClr val="4F26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What is it?</a:t>
            </a:r>
            <a:endParaRPr lang="en-US" b="1" dirty="0" smtClean="0">
              <a:solidFill>
                <a:srgbClr val="4F26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" name="Picture 2" descr="C:\Users\schadwick\Pictures\work\work pictures\Ful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2" y="1142865"/>
            <a:ext cx="39766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3" y="702105"/>
            <a:ext cx="7004910" cy="992224"/>
          </a:xfrm>
        </p:spPr>
        <p:txBody>
          <a:bodyPr/>
          <a:lstStyle/>
          <a:p>
            <a:r>
              <a:rPr lang="en-GB" b="1" dirty="0" smtClean="0">
                <a:latin typeface="+mj-lt"/>
              </a:rPr>
              <a:t>Just in case drugs</a:t>
            </a:r>
            <a:endParaRPr lang="en-GB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Morphine </a:t>
            </a:r>
            <a:r>
              <a:rPr lang="en-GB" dirty="0" smtClean="0">
                <a:solidFill>
                  <a:srgbClr val="7030A0"/>
                </a:solidFill>
              </a:rPr>
              <a:t>2.5 to 5mg s/c prn or </a:t>
            </a:r>
            <a:r>
              <a:rPr lang="en-GB" dirty="0">
                <a:solidFill>
                  <a:srgbClr val="7030A0"/>
                </a:solidFill>
              </a:rPr>
              <a:t>if </a:t>
            </a:r>
            <a:r>
              <a:rPr lang="en-GB" dirty="0" err="1">
                <a:solidFill>
                  <a:srgbClr val="7030A0"/>
                </a:solidFill>
              </a:rPr>
              <a:t>eGFR</a:t>
            </a:r>
            <a:r>
              <a:rPr lang="en-GB" dirty="0">
                <a:solidFill>
                  <a:srgbClr val="7030A0"/>
                </a:solidFill>
              </a:rPr>
              <a:t> &lt;30ml/min, </a:t>
            </a:r>
            <a:r>
              <a:rPr lang="en-GB" dirty="0" smtClean="0">
                <a:solidFill>
                  <a:srgbClr val="7030A0"/>
                </a:solidFill>
              </a:rPr>
              <a:t>oxycodone 1.25 to 2.5mg s/c prn.</a:t>
            </a:r>
            <a:endParaRPr lang="en-GB" dirty="0">
              <a:solidFill>
                <a:srgbClr val="7030A0"/>
              </a:solidFill>
            </a:endParaRPr>
          </a:p>
          <a:p>
            <a:pPr marL="954900" lvl="2" indent="-342900"/>
            <a:r>
              <a:rPr lang="en-GB" dirty="0">
                <a:solidFill>
                  <a:srgbClr val="7030A0"/>
                </a:solidFill>
              </a:rPr>
              <a:t>For pain or breathlessness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Midazolam 2.5 to 5mg s/c prn</a:t>
            </a:r>
          </a:p>
          <a:p>
            <a:pPr marL="954900" lvl="2" indent="-342900"/>
            <a:r>
              <a:rPr lang="en-GB" dirty="0" smtClean="0">
                <a:solidFill>
                  <a:srgbClr val="7030A0"/>
                </a:solidFill>
              </a:rPr>
              <a:t>For breathlessness or agitation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Haloperidol 1.5mg to 3mg</a:t>
            </a:r>
          </a:p>
          <a:p>
            <a:pPr marL="954900" lvl="2" indent="-342900"/>
            <a:r>
              <a:rPr lang="en-GB" dirty="0" smtClean="0">
                <a:solidFill>
                  <a:srgbClr val="7030A0"/>
                </a:solidFill>
              </a:rPr>
              <a:t>For nausea or hallucinations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7030A0"/>
                </a:solidFill>
              </a:rPr>
              <a:t>Glycopyrronium</a:t>
            </a:r>
            <a:r>
              <a:rPr lang="en-GB" dirty="0" smtClean="0">
                <a:solidFill>
                  <a:srgbClr val="7030A0"/>
                </a:solidFill>
              </a:rPr>
              <a:t> 200 to 400mcg s/c</a:t>
            </a:r>
          </a:p>
          <a:p>
            <a:pPr marL="954900" lvl="2" indent="-342900"/>
            <a:r>
              <a:rPr lang="en-GB" dirty="0" smtClean="0">
                <a:solidFill>
                  <a:srgbClr val="7030A0"/>
                </a:solidFill>
              </a:rPr>
              <a:t>For excess secretions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Furosemide 40mg s/c prn (2 x 20mg/2ml)</a:t>
            </a:r>
          </a:p>
          <a:p>
            <a:pPr marL="954900" lvl="2" indent="-342900"/>
            <a:r>
              <a:rPr lang="en-GB" dirty="0" smtClean="0">
                <a:solidFill>
                  <a:srgbClr val="7030A0"/>
                </a:solidFill>
              </a:rPr>
              <a:t>For peripheral or pulmonary oedema</a:t>
            </a:r>
          </a:p>
          <a:p>
            <a:pPr lvl="2" indent="0">
              <a:buNone/>
            </a:pPr>
            <a:endParaRPr lang="en-GB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2" y="702105"/>
            <a:ext cx="7283585" cy="99222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When should we do it?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92D050"/>
              </a:buClr>
            </a:pPr>
            <a:r>
              <a:rPr lang="en-GB" altLang="en-US" sz="2800" dirty="0">
                <a:solidFill>
                  <a:srgbClr val="7030A0"/>
                </a:solidFill>
              </a:rPr>
              <a:t>Following a change in circumstance</a:t>
            </a:r>
          </a:p>
          <a:p>
            <a:pPr lvl="1" algn="just">
              <a:buClr>
                <a:srgbClr val="92D050"/>
              </a:buClr>
            </a:pPr>
            <a:r>
              <a:rPr lang="en-GB" altLang="en-US" sz="2400" dirty="0">
                <a:solidFill>
                  <a:srgbClr val="7030A0"/>
                </a:solidFill>
              </a:rPr>
              <a:t>New diagnosis</a:t>
            </a:r>
          </a:p>
          <a:p>
            <a:pPr lvl="1" algn="just">
              <a:buClr>
                <a:srgbClr val="92D050"/>
              </a:buClr>
            </a:pPr>
            <a:r>
              <a:rPr lang="en-GB" altLang="en-US" sz="2400" dirty="0">
                <a:solidFill>
                  <a:srgbClr val="7030A0"/>
                </a:solidFill>
              </a:rPr>
              <a:t>Deterioration in condition</a:t>
            </a:r>
          </a:p>
          <a:p>
            <a:pPr lvl="1" algn="just">
              <a:buClr>
                <a:srgbClr val="92D050"/>
              </a:buClr>
            </a:pPr>
            <a:r>
              <a:rPr lang="en-GB" altLang="en-US" sz="2400" dirty="0">
                <a:solidFill>
                  <a:srgbClr val="7030A0"/>
                </a:solidFill>
              </a:rPr>
              <a:t>Hospital admission</a:t>
            </a:r>
          </a:p>
          <a:p>
            <a:pPr lvl="1" algn="just">
              <a:buClr>
                <a:srgbClr val="92D050"/>
              </a:buClr>
            </a:pPr>
            <a:r>
              <a:rPr lang="en-GB" altLang="en-US" sz="2400" dirty="0">
                <a:solidFill>
                  <a:srgbClr val="7030A0"/>
                </a:solidFill>
              </a:rPr>
              <a:t>Admission to a care home</a:t>
            </a:r>
          </a:p>
          <a:p>
            <a:pPr lvl="1" algn="just">
              <a:buClr>
                <a:srgbClr val="92D050"/>
              </a:buClr>
            </a:pPr>
            <a:r>
              <a:rPr lang="en-GB" altLang="en-US" sz="2400" dirty="0">
                <a:solidFill>
                  <a:srgbClr val="7030A0"/>
                </a:solidFill>
              </a:rPr>
              <a:t>If given a relevant cue by a patient</a:t>
            </a:r>
          </a:p>
          <a:p>
            <a:pPr algn="just">
              <a:buClr>
                <a:srgbClr val="92D050"/>
              </a:buClr>
            </a:pPr>
            <a:endParaRPr lang="en-GB" altLang="en-US" sz="2400" dirty="0">
              <a:solidFill>
                <a:srgbClr val="7030A0"/>
              </a:solidFill>
            </a:endParaRPr>
          </a:p>
          <a:p>
            <a:pPr>
              <a:buClr>
                <a:srgbClr val="92D050"/>
              </a:buClr>
            </a:pPr>
            <a:r>
              <a:rPr lang="en-GB" altLang="en-US" sz="2800" dirty="0">
                <a:solidFill>
                  <a:srgbClr val="7030A0"/>
                </a:solidFill>
              </a:rPr>
              <a:t>Use of </a:t>
            </a:r>
            <a:r>
              <a:rPr lang="en-GB" altLang="en-US" sz="2800" dirty="0" smtClean="0">
                <a:solidFill>
                  <a:srgbClr val="7030A0"/>
                </a:solidFill>
              </a:rPr>
              <a:t>SPICT (Supportive and Palliative Care Indicators Tool)</a:t>
            </a:r>
            <a:endParaRPr lang="en-GB" altLang="en-US" sz="28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7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2" y="702105"/>
            <a:ext cx="7555727" cy="1261166"/>
          </a:xfrm>
        </p:spPr>
        <p:txBody>
          <a:bodyPr/>
          <a:lstStyle/>
          <a:p>
            <a:r>
              <a:rPr lang="en-GB" sz="6000" b="1" dirty="0" smtClean="0">
                <a:solidFill>
                  <a:srgbClr val="512178"/>
                </a:solidFill>
                <a:latin typeface="+mj-lt"/>
              </a:rPr>
              <a:t>Typical course of heart failure</a:t>
            </a:r>
            <a:endParaRPr lang="en-GB" sz="6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108" y="2021875"/>
            <a:ext cx="5201617" cy="37117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3249" y="2021875"/>
            <a:ext cx="8021170" cy="339097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7"/>
    </mc:Choice>
    <mc:Fallback xmlns="">
      <p:transition spd="slow" advTm="1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32" y="205992"/>
            <a:ext cx="8272455" cy="110900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SPICT</a:t>
            </a:r>
            <a:r>
              <a:rPr lang="en-GB" sz="3200" b="1" baseline="30000" dirty="0" smtClean="0">
                <a:latin typeface="+mn-lt"/>
              </a:rPr>
              <a:t>TM</a:t>
            </a:r>
            <a:r>
              <a:rPr lang="en-GB" sz="3200" b="1" dirty="0" smtClean="0">
                <a:latin typeface="+mn-lt"/>
              </a:rPr>
              <a:t> -Supportive and Palliative Care Indicators Tool</a:t>
            </a:r>
            <a:endParaRPr lang="en-GB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5118" y="1445623"/>
            <a:ext cx="8021170" cy="428795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Developed by University of Edinburgh and NHS Scotland</a:t>
            </a:r>
          </a:p>
          <a:p>
            <a:r>
              <a:rPr lang="en-GB" dirty="0" smtClean="0"/>
              <a:t>Defines criteria for considering a palliative approach</a:t>
            </a:r>
          </a:p>
          <a:p>
            <a:r>
              <a:rPr lang="en-GB" dirty="0"/>
              <a:t>Look for any general indicators of poor or deteriorating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Unplanned </a:t>
            </a:r>
            <a:r>
              <a:rPr lang="en-GB" dirty="0"/>
              <a:t>hospital admission(s).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Performance </a:t>
            </a:r>
            <a:r>
              <a:rPr lang="en-GB" dirty="0"/>
              <a:t>status is poor or deteriorating, with limited reversibility</a:t>
            </a:r>
            <a:r>
              <a:rPr lang="en-GB" dirty="0" smtClean="0"/>
              <a:t>. (</a:t>
            </a:r>
            <a:r>
              <a:rPr lang="en-GB" dirty="0" err="1" smtClean="0"/>
              <a:t>eg</a:t>
            </a:r>
            <a:r>
              <a:rPr lang="en-GB" dirty="0" smtClean="0"/>
              <a:t> the </a:t>
            </a:r>
            <a:r>
              <a:rPr lang="en-GB" dirty="0"/>
              <a:t>person stays in bed or in a chair for more than half the day.)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Depends </a:t>
            </a:r>
            <a:r>
              <a:rPr lang="en-GB" dirty="0"/>
              <a:t>on others for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person’s carer needs more help and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Progressive </a:t>
            </a:r>
            <a:r>
              <a:rPr lang="en-GB" dirty="0"/>
              <a:t>weight loss; remains underweight; low muscle mass.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Persistent </a:t>
            </a:r>
            <a:r>
              <a:rPr lang="en-GB" dirty="0"/>
              <a:t>symptoms despite optimal treatment of underlying condition(s).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person (or family) asks for palliative care; chooses to reduce, stop or not have treatment; </a:t>
            </a:r>
            <a:r>
              <a:rPr lang="en-GB" dirty="0" smtClean="0"/>
              <a:t>or wishes </a:t>
            </a:r>
            <a:r>
              <a:rPr lang="en-GB" dirty="0"/>
              <a:t>to focus on quality of life.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72" y="205993"/>
            <a:ext cx="8272455" cy="1187378"/>
          </a:xfrm>
        </p:spPr>
        <p:txBody>
          <a:bodyPr/>
          <a:lstStyle/>
          <a:p>
            <a:r>
              <a:rPr lang="en-GB" sz="3200" b="1" dirty="0">
                <a:solidFill>
                  <a:srgbClr val="502078"/>
                </a:solidFill>
                <a:latin typeface="Calibri" panose="020F0502020204030204"/>
              </a:rPr>
              <a:t>SPICT</a:t>
            </a:r>
            <a:r>
              <a:rPr lang="en-GB" sz="3200" b="1" baseline="30000" dirty="0">
                <a:solidFill>
                  <a:srgbClr val="502078"/>
                </a:solidFill>
                <a:latin typeface="Calibri" panose="020F0502020204030204"/>
              </a:rPr>
              <a:t>TM</a:t>
            </a:r>
            <a:r>
              <a:rPr lang="en-GB" sz="3200" b="1" dirty="0">
                <a:solidFill>
                  <a:srgbClr val="502078"/>
                </a:solidFill>
                <a:latin typeface="Calibri" panose="020F0502020204030204"/>
              </a:rPr>
              <a:t> -Supportive and Palliative Care Indicators Tool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2872" y="1423339"/>
            <a:ext cx="8485368" cy="3770310"/>
          </a:xfrm>
        </p:spPr>
        <p:txBody>
          <a:bodyPr>
            <a:normAutofit/>
          </a:bodyPr>
          <a:lstStyle/>
          <a:p>
            <a:r>
              <a:rPr lang="en-GB" dirty="0" smtClean="0"/>
              <a:t>Heart </a:t>
            </a:r>
            <a:r>
              <a:rPr lang="en-GB" dirty="0"/>
              <a:t>failure or extensive</a:t>
            </a:r>
            <a:r>
              <a:rPr lang="en-GB" dirty="0" smtClean="0"/>
              <a:t>, untreatable </a:t>
            </a:r>
            <a:r>
              <a:rPr lang="en-GB" dirty="0"/>
              <a:t>coronary </a:t>
            </a:r>
            <a:r>
              <a:rPr lang="en-GB" dirty="0" smtClean="0"/>
              <a:t>artery disease</a:t>
            </a:r>
            <a:r>
              <a:rPr lang="en-GB" dirty="0"/>
              <a:t>; with </a:t>
            </a:r>
            <a:r>
              <a:rPr lang="en-GB" dirty="0" smtClean="0"/>
              <a:t>breathlessness or chest </a:t>
            </a:r>
            <a:r>
              <a:rPr lang="en-GB" dirty="0"/>
              <a:t>pain at rest or on </a:t>
            </a:r>
            <a:r>
              <a:rPr lang="en-GB" dirty="0" smtClean="0"/>
              <a:t>minimal effort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/>
              <a:t>Kidney </a:t>
            </a:r>
            <a:r>
              <a:rPr lang="en-GB" dirty="0"/>
              <a:t>disease</a:t>
            </a:r>
          </a:p>
          <a:p>
            <a:r>
              <a:rPr lang="en-GB" dirty="0"/>
              <a:t>Stage 4 or 5 chronic </a:t>
            </a:r>
            <a:r>
              <a:rPr lang="en-GB" dirty="0" smtClean="0"/>
              <a:t>kidney disease </a:t>
            </a:r>
            <a:r>
              <a:rPr lang="en-GB" dirty="0"/>
              <a:t>(</a:t>
            </a:r>
            <a:r>
              <a:rPr lang="en-GB" dirty="0" err="1"/>
              <a:t>eGFR</a:t>
            </a:r>
            <a:r>
              <a:rPr lang="en-GB" dirty="0"/>
              <a:t> &lt; 30ml/min) with</a:t>
            </a:r>
          </a:p>
          <a:p>
            <a:r>
              <a:rPr lang="en-GB" dirty="0"/>
              <a:t>deteriorating health.</a:t>
            </a:r>
          </a:p>
          <a:p>
            <a:r>
              <a:rPr lang="en-GB" dirty="0"/>
              <a:t>Kidney </a:t>
            </a:r>
            <a:r>
              <a:rPr lang="en-GB"/>
              <a:t>failure </a:t>
            </a:r>
            <a:r>
              <a:rPr lang="en-GB" smtClean="0"/>
              <a:t>complicating other </a:t>
            </a:r>
            <a:r>
              <a:rPr lang="en-GB" dirty="0"/>
              <a:t>life limiting conditions or</a:t>
            </a:r>
          </a:p>
          <a:p>
            <a:r>
              <a:rPr lang="en-GB" dirty="0"/>
              <a:t>treatments.</a:t>
            </a:r>
          </a:p>
          <a:p>
            <a:r>
              <a:rPr lang="en-GB" dirty="0"/>
              <a:t>Stopping or not starting dialysis.</a:t>
            </a:r>
          </a:p>
        </p:txBody>
      </p:sp>
    </p:spTree>
    <p:extLst>
      <p:ext uri="{BB962C8B-B14F-4D97-AF65-F5344CB8AC3E}">
        <p14:creationId xmlns:p14="http://schemas.microsoft.com/office/powerpoint/2010/main" val="1959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5119" y="2444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smtClean="0">
                <a:solidFill>
                  <a:srgbClr val="7030A0"/>
                </a:solidFill>
                <a:latin typeface="+mj-lt"/>
              </a:rPr>
              <a:t>Remember…….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550676" y="1524124"/>
            <a:ext cx="80756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Always know the indication for each individual drug</a:t>
            </a:r>
          </a:p>
          <a:p>
            <a:pPr lvl="2"/>
            <a:r>
              <a:rPr lang="en-GB" altLang="en-US" dirty="0" smtClean="0">
                <a:solidFill>
                  <a:srgbClr val="7030A0"/>
                </a:solidFill>
              </a:rPr>
              <a:t>Beta blockers for heart failure, angina, rate control</a:t>
            </a:r>
          </a:p>
          <a:p>
            <a:pPr lvl="2"/>
            <a:r>
              <a:rPr lang="en-GB" altLang="en-US" dirty="0" smtClean="0">
                <a:solidFill>
                  <a:srgbClr val="7030A0"/>
                </a:solidFill>
              </a:rPr>
              <a:t>Warfarin for AF or metallic valve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Always consult with the heart failure nurse or if not known to them consult with </a:t>
            </a:r>
            <a:r>
              <a:rPr lang="en-GB" altLang="en-US" dirty="0" smtClean="0">
                <a:solidFill>
                  <a:srgbClr val="7030A0"/>
                </a:solidFill>
              </a:rPr>
              <a:t>GP</a:t>
            </a:r>
            <a:endParaRPr lang="en-GB" altLang="en-US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Make sure you know about other PMH including TIAs, CVAs, bleeds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Gradually wean off medicines and check pulse, BP and bloods regularly during periods of </a:t>
            </a:r>
            <a:r>
              <a:rPr lang="en-GB" altLang="en-US" dirty="0" smtClean="0">
                <a:solidFill>
                  <a:srgbClr val="7030A0"/>
                </a:solidFill>
              </a:rPr>
              <a:t>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Consider compression stockings &amp; </a:t>
            </a:r>
            <a:r>
              <a:rPr lang="en-GB" altLang="en-US" dirty="0" err="1" smtClean="0">
                <a:solidFill>
                  <a:srgbClr val="7030A0"/>
                </a:solidFill>
              </a:rPr>
              <a:t>midodrine</a:t>
            </a:r>
            <a:r>
              <a:rPr lang="en-GB" altLang="en-US" dirty="0" smtClean="0">
                <a:solidFill>
                  <a:srgbClr val="7030A0"/>
                </a:solidFill>
              </a:rPr>
              <a:t> for postural hypotension</a:t>
            </a:r>
            <a:endParaRPr lang="en-US" alt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9611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5119" y="28801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smtClean="0">
                <a:solidFill>
                  <a:srgbClr val="7030A0"/>
                </a:solidFill>
                <a:latin typeface="+mj-lt"/>
              </a:rPr>
              <a:t>And finally…….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781050" y="1600200"/>
            <a:ext cx="74659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For patients with a pacemaker/ICD be even more cautious about discontinuing drugs with a potential rate controlling or anti-arrhythmic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Always discuss with a cardiologist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Be very clear about what you are trying to achieve when adjusting medication and explain clearly to patients and when appropriate, their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</a:rPr>
              <a:t>Think carefully about DNACPR discussions with those who have an active ICD especially if it has fired</a:t>
            </a:r>
            <a:endParaRPr lang="en-US" alt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0591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05119" y="1541417"/>
            <a:ext cx="8021170" cy="40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Increasing age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Dependent for more than 3 activities of daily living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Cardiac cachexia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Resistant hyponatraemia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Serum albumin less than 25g/l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BNP ≥ 400 </a:t>
            </a:r>
            <a:r>
              <a:rPr lang="en-GB" altLang="en-US" sz="2400" dirty="0" err="1" smtClean="0">
                <a:solidFill>
                  <a:srgbClr val="4F2683"/>
                </a:solidFill>
              </a:rPr>
              <a:t>pg</a:t>
            </a:r>
            <a:r>
              <a:rPr lang="en-GB" altLang="en-US" sz="2400" dirty="0" smtClean="0">
                <a:solidFill>
                  <a:srgbClr val="4F2683"/>
                </a:solidFill>
              </a:rPr>
              <a:t>/ml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Multiple shocks from ICD</a:t>
            </a:r>
          </a:p>
          <a:p>
            <a:pPr algn="just" eaLnBrk="1" hangingPunct="1">
              <a:buClr>
                <a:srgbClr val="92D050"/>
              </a:buClr>
            </a:pPr>
            <a:r>
              <a:rPr lang="en-GB" altLang="en-US" sz="2400" dirty="0" smtClean="0">
                <a:solidFill>
                  <a:srgbClr val="4F2683"/>
                </a:solidFill>
              </a:rPr>
              <a:t>Comorbidities especially cancer</a:t>
            </a:r>
            <a:endParaRPr lang="en-US" altLang="en-US" sz="2400" dirty="0" smtClean="0">
              <a:solidFill>
                <a:srgbClr val="4F2683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5119" y="241271"/>
            <a:ext cx="7138988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4F26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poor prognosis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95288" y="6165850"/>
            <a:ext cx="6192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/>
            <a:r>
              <a:rPr lang="en-GB" altLang="en-US" b="1" dirty="0" smtClean="0">
                <a:solidFill>
                  <a:srgbClr val="4F2683"/>
                </a:solidFill>
                <a:latin typeface="Calibri" panose="020F0502020204030204" pitchFamily="34" charset="0"/>
              </a:rPr>
              <a:t> </a:t>
            </a:r>
            <a:endParaRPr lang="en-GB" altLang="en-US" b="1" dirty="0">
              <a:solidFill>
                <a:srgbClr val="4F2683"/>
              </a:solidFill>
              <a:latin typeface="Calibri" panose="020F0502020204030204" pitchFamily="34" charset="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411413" y="4840469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/>
            <a:r>
              <a:rPr lang="en-GB" altLang="en-US" sz="1600" dirty="0">
                <a:solidFill>
                  <a:srgbClr val="4F2683"/>
                </a:solidFill>
              </a:rPr>
              <a:t>End of Life Care in Heart Failure: A Framework for Implementation. NHS End of Life Care Programme 2014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810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latin typeface="+mj-lt"/>
              </a:rPr>
              <a:t>considerations</a:t>
            </a:r>
            <a:endParaRPr lang="en-GB" sz="3600" b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1257" y="1440755"/>
            <a:ext cx="4005943" cy="415885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Patients with advanced heart failure are likely to have multiple hospital admissions in the last year of their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Patients are walking a tightrope between renal impairment and fluid overload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Prognosis is more difficult to predict in heart failure than in any other life limiting </a:t>
            </a:r>
            <a:r>
              <a:rPr lang="en-GB" dirty="0" smtClean="0">
                <a:solidFill>
                  <a:srgbClr val="7030A0"/>
                </a:solidFill>
              </a:rPr>
              <a:t>illness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Comorbidities and poly pharmacy add increasing complexity</a:t>
            </a:r>
            <a:endParaRPr lang="en-GB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7030A0"/>
              </a:solidFill>
            </a:endParaRPr>
          </a:p>
          <a:p>
            <a:pPr>
              <a:buClr>
                <a:schemeClr val="accent3"/>
              </a:buClr>
            </a:pPr>
            <a:endParaRPr lang="en-GB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62" y="1694328"/>
            <a:ext cx="4480855" cy="31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30926" y="257221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sz="3200" b="1" dirty="0" smtClean="0">
                <a:solidFill>
                  <a:srgbClr val="7030A0"/>
                </a:solidFill>
                <a:latin typeface="+mj-lt"/>
              </a:rPr>
              <a:t>Potential problems for the individual patient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407126" y="1228037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400" dirty="0" smtClean="0">
                <a:solidFill>
                  <a:srgbClr val="4F2683"/>
                </a:solidFill>
              </a:rPr>
              <a:t>Multiple comorbidities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LVF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Angina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Atrial fibrillation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COPD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Peripheral vascular disease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Impaired renal function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Diabetes mellitus</a:t>
            </a:r>
          </a:p>
          <a:p>
            <a:pPr lvl="1"/>
            <a:r>
              <a:rPr lang="en-GB" altLang="en-US" sz="2000" dirty="0" err="1" smtClean="0">
                <a:solidFill>
                  <a:srgbClr val="4F2683"/>
                </a:solidFill>
              </a:rPr>
              <a:t>Cerebrovasular</a:t>
            </a:r>
            <a:r>
              <a:rPr lang="en-GB" altLang="en-US" sz="2000" dirty="0" smtClean="0">
                <a:solidFill>
                  <a:srgbClr val="4F2683"/>
                </a:solidFill>
              </a:rPr>
              <a:t> disease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Osteoarthritis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Depression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Falls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Cancer</a:t>
            </a:r>
            <a:endParaRPr lang="en-GB" altLang="en-US" sz="2400" dirty="0" smtClean="0">
              <a:solidFill>
                <a:srgbClr val="4F2683"/>
              </a:solidFill>
            </a:endParaRPr>
          </a:p>
          <a:p>
            <a:r>
              <a:rPr lang="en-GB" altLang="en-US" sz="2400" dirty="0" smtClean="0">
                <a:solidFill>
                  <a:srgbClr val="4F2683"/>
                </a:solidFill>
              </a:rPr>
              <a:t>Polypharmacy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2000918"/>
            <a:ext cx="3452456" cy="28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0883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5118" y="274638"/>
            <a:ext cx="762448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rgbClr val="7030A0"/>
                </a:solidFill>
                <a:latin typeface="Calibri" panose="020F0502020204030204"/>
              </a:rPr>
              <a:t>Potential problems for the individual patient</a:t>
            </a:r>
            <a:endParaRPr lang="en-US" altLang="en-US" b="1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577104" y="1435055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dirty="0" smtClean="0">
                <a:solidFill>
                  <a:srgbClr val="4F2683"/>
                </a:solidFill>
              </a:rPr>
              <a:t>Multiple symptoms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Fatigue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Dizziness</a:t>
            </a:r>
            <a:endParaRPr lang="en-GB" altLang="en-US" sz="2000" dirty="0" smtClean="0">
              <a:solidFill>
                <a:srgbClr val="4F2683"/>
              </a:solidFill>
            </a:endParaRP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Breathlessness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Peripheral oedema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Nausea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Constipation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Immobility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Constipation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Pain</a:t>
            </a: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Low </a:t>
            </a:r>
            <a:r>
              <a:rPr lang="en-GB" altLang="en-US" sz="2000" dirty="0" smtClean="0">
                <a:solidFill>
                  <a:srgbClr val="4F2683"/>
                </a:solidFill>
              </a:rPr>
              <a:t>mood</a:t>
            </a:r>
            <a:endParaRPr lang="en-GB" altLang="en-US" sz="2000" dirty="0" smtClean="0">
              <a:solidFill>
                <a:srgbClr val="4F2683"/>
              </a:solidFill>
            </a:endParaRPr>
          </a:p>
          <a:p>
            <a:pPr lvl="1"/>
            <a:r>
              <a:rPr lang="en-GB" altLang="en-US" sz="2000" dirty="0" smtClean="0">
                <a:solidFill>
                  <a:srgbClr val="4F2683"/>
                </a:solidFill>
              </a:rPr>
              <a:t>Social isolation</a:t>
            </a:r>
          </a:p>
          <a:p>
            <a:pPr lvl="1"/>
            <a:endParaRPr lang="en-GB" altLang="en-US" sz="2000" dirty="0" smtClean="0">
              <a:solidFill>
                <a:srgbClr val="4F2683"/>
              </a:solidFill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19" y="1026388"/>
            <a:ext cx="3810000" cy="440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64970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44675"/>
            <a:ext cx="3657600" cy="3455988"/>
          </a:xfr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37989" y="1309687"/>
            <a:ext cx="4330700" cy="4525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Whatever the aetiology there is a high symptom burden (O’Leary N et al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Quality of life can be poor for both patients and carers (Squire I et al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Often multiple comorbidities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Inevitable deterioration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Life limiting illness with increasing hospital admissions due to either fluid overload or acute on chronic renal failure in the final stages of the disease </a:t>
            </a:r>
            <a:r>
              <a:rPr lang="en-GB" dirty="0">
                <a:solidFill>
                  <a:srgbClr val="7030A0"/>
                </a:solidFill>
              </a:rPr>
              <a:t>(</a:t>
            </a:r>
            <a:r>
              <a:rPr lang="en-GB" dirty="0" err="1">
                <a:solidFill>
                  <a:srgbClr val="7030A0"/>
                </a:solidFill>
              </a:rPr>
              <a:t>Brännström</a:t>
            </a:r>
            <a:r>
              <a:rPr lang="en-GB" dirty="0">
                <a:solidFill>
                  <a:srgbClr val="7030A0"/>
                </a:solidFill>
              </a:rPr>
              <a:t> M</a:t>
            </a:r>
            <a:r>
              <a:rPr lang="en-GB" dirty="0" smtClean="0">
                <a:solidFill>
                  <a:srgbClr val="7030A0"/>
                </a:solidFill>
              </a:rPr>
              <a:t>, et al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5119" y="214170"/>
            <a:ext cx="8229600" cy="1143000"/>
          </a:xfrm>
        </p:spPr>
        <p:txBody>
          <a:bodyPr/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Palliative Care in Heart Failure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SYMPTOM CONTROL</a:t>
            </a:r>
            <a:endParaRPr lang="en-GB" sz="36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Breathlessness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	- </a:t>
            </a:r>
            <a:r>
              <a:rPr lang="en-GB" sz="2400" dirty="0" smtClean="0">
                <a:solidFill>
                  <a:srgbClr val="7030A0"/>
                </a:solidFill>
              </a:rPr>
              <a:t>non pharmacological measures (fan, pacing, rehabilitation)</a:t>
            </a:r>
          </a:p>
          <a:p>
            <a:r>
              <a:rPr lang="en-GB" sz="2400" dirty="0">
                <a:solidFill>
                  <a:srgbClr val="7030A0"/>
                </a:solidFill>
              </a:rPr>
              <a:t>	</a:t>
            </a:r>
            <a:r>
              <a:rPr lang="en-GB" sz="2400" dirty="0" smtClean="0">
                <a:solidFill>
                  <a:srgbClr val="7030A0"/>
                </a:solidFill>
              </a:rPr>
              <a:t>- opioids, start low go slow. Morphine liquid 1 -2ml</a:t>
            </a:r>
          </a:p>
          <a:p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         (2 to 4mg) twice or three times daily or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         oxycodone 1 to 2 ml twice daily if </a:t>
            </a:r>
            <a:r>
              <a:rPr lang="en-GB" sz="2400" dirty="0" err="1" smtClean="0">
                <a:solidFill>
                  <a:srgbClr val="7030A0"/>
                </a:solidFill>
              </a:rPr>
              <a:t>eGFR</a:t>
            </a:r>
            <a:r>
              <a:rPr lang="en-GB" sz="2400" dirty="0" smtClean="0">
                <a:solidFill>
                  <a:srgbClr val="7030A0"/>
                </a:solidFill>
              </a:rPr>
              <a:t>&lt;30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Leg swelling</a:t>
            </a:r>
          </a:p>
          <a:p>
            <a:r>
              <a:rPr lang="en-GB" sz="3200" dirty="0">
                <a:solidFill>
                  <a:srgbClr val="7030A0"/>
                </a:solidFill>
              </a:rPr>
              <a:t>	</a:t>
            </a:r>
            <a:r>
              <a:rPr lang="en-GB" sz="3200" dirty="0" smtClean="0">
                <a:solidFill>
                  <a:srgbClr val="7030A0"/>
                </a:solidFill>
              </a:rPr>
              <a:t>- </a:t>
            </a:r>
            <a:r>
              <a:rPr lang="en-GB" sz="2400" dirty="0" smtClean="0">
                <a:solidFill>
                  <a:srgbClr val="7030A0"/>
                </a:solidFill>
              </a:rPr>
              <a:t>elevation, light compression stockings. Whose problem?</a:t>
            </a:r>
          </a:p>
          <a:p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            Increase diuretics?</a:t>
            </a:r>
            <a:endParaRPr lang="en-GB" sz="3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Difficulty sleeping</a:t>
            </a:r>
          </a:p>
          <a:p>
            <a:r>
              <a:rPr lang="en-GB" sz="3200" dirty="0">
                <a:solidFill>
                  <a:srgbClr val="7030A0"/>
                </a:solidFill>
              </a:rPr>
              <a:t>	</a:t>
            </a:r>
            <a:r>
              <a:rPr lang="en-GB" sz="2400" dirty="0" smtClean="0">
                <a:solidFill>
                  <a:srgbClr val="7030A0"/>
                </a:solidFill>
              </a:rPr>
              <a:t>- Why? Sleep hygiene,  reduce fluid intake during evening, screen</a:t>
            </a:r>
          </a:p>
          <a:p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           for depression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Swollen abdomen</a:t>
            </a:r>
          </a:p>
          <a:p>
            <a:r>
              <a:rPr lang="en-GB" sz="3200" dirty="0">
                <a:solidFill>
                  <a:srgbClr val="7030A0"/>
                </a:solidFill>
              </a:rPr>
              <a:t>	</a:t>
            </a:r>
            <a:r>
              <a:rPr lang="en-GB" sz="2400" dirty="0" smtClean="0">
                <a:solidFill>
                  <a:srgbClr val="7030A0"/>
                </a:solidFill>
              </a:rPr>
              <a:t>- is this constipation, is it ascites, is it obesity?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Confusion</a:t>
            </a:r>
          </a:p>
          <a:p>
            <a:r>
              <a:rPr lang="en-GB" sz="3200" dirty="0">
                <a:solidFill>
                  <a:srgbClr val="7030A0"/>
                </a:solidFill>
              </a:rPr>
              <a:t>	</a:t>
            </a:r>
            <a:r>
              <a:rPr lang="en-GB" sz="3200" dirty="0" smtClean="0">
                <a:solidFill>
                  <a:srgbClr val="7030A0"/>
                </a:solidFill>
              </a:rPr>
              <a:t>- </a:t>
            </a:r>
            <a:r>
              <a:rPr lang="en-GB" sz="2600" dirty="0" smtClean="0">
                <a:solidFill>
                  <a:srgbClr val="7030A0"/>
                </a:solidFill>
              </a:rPr>
              <a:t>check electrolytes, check drugs, possibly vascular dementia, </a:t>
            </a:r>
          </a:p>
          <a:p>
            <a:r>
              <a:rPr lang="en-GB" sz="2600" dirty="0">
                <a:solidFill>
                  <a:srgbClr val="7030A0"/>
                </a:solidFill>
              </a:rPr>
              <a:t> </a:t>
            </a:r>
            <a:r>
              <a:rPr lang="en-GB" sz="2600" dirty="0" smtClean="0">
                <a:solidFill>
                  <a:srgbClr val="7030A0"/>
                </a:solidFill>
              </a:rPr>
              <a:t>            always screen for infection</a:t>
            </a:r>
            <a:endParaRPr lang="en-GB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t Francis Hospice">
      <a:dk1>
        <a:srgbClr val="000000"/>
      </a:dk1>
      <a:lt1>
        <a:srgbClr val="FFFFFF"/>
      </a:lt1>
      <a:dk2>
        <a:srgbClr val="502078"/>
      </a:dk2>
      <a:lt2>
        <a:srgbClr val="9F999B"/>
      </a:lt2>
      <a:accent1>
        <a:srgbClr val="502078"/>
      </a:accent1>
      <a:accent2>
        <a:srgbClr val="8DC53E"/>
      </a:accent2>
      <a:accent3>
        <a:srgbClr val="7E4191"/>
      </a:accent3>
      <a:accent4>
        <a:srgbClr val="C4A8D0"/>
      </a:accent4>
      <a:accent5>
        <a:srgbClr val="57B14C"/>
      </a:accent5>
      <a:accent6>
        <a:srgbClr val="C3E86C"/>
      </a:accent6>
      <a:hlink>
        <a:srgbClr val="502078"/>
      </a:hlink>
      <a:folHlink>
        <a:srgbClr val="8DC53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17436</TotalTime>
  <Words>1957</Words>
  <Application>Microsoft Office PowerPoint</Application>
  <PresentationFormat>On-screen Show (4:3)</PresentationFormat>
  <Paragraphs>290</Paragraphs>
  <Slides>33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Mairy Black</vt:lpstr>
      <vt:lpstr>System Font Regular</vt:lpstr>
      <vt:lpstr>Default Theme</vt:lpstr>
      <vt:lpstr>Best Practice Management of End Stage Heart Failure  Dr Sharon Chadwick FRCP Consultant in Palliative Medicine  </vt:lpstr>
      <vt:lpstr>Objectives</vt:lpstr>
      <vt:lpstr>Typical course of heart failure</vt:lpstr>
      <vt:lpstr>poor prognosis</vt:lpstr>
      <vt:lpstr>considerations</vt:lpstr>
      <vt:lpstr>Potential problems for the individual patient</vt:lpstr>
      <vt:lpstr>Potential problems for the individual patient</vt:lpstr>
      <vt:lpstr>Palliative Care in Heart Failure</vt:lpstr>
      <vt:lpstr>PowerPoint Presentation</vt:lpstr>
      <vt:lpstr>Fatigue</vt:lpstr>
      <vt:lpstr>Heart failure at HoSF</vt:lpstr>
      <vt:lpstr>Palliative Care in Heart Failure The Calman Gap</vt:lpstr>
      <vt:lpstr>Potential problems for the individual clinician</vt:lpstr>
      <vt:lpstr>Don’t panic!!</vt:lpstr>
      <vt:lpstr>Top tips</vt:lpstr>
      <vt:lpstr>Medication review-key points   </vt:lpstr>
      <vt:lpstr>Devices (ICDs &amp; PPMs)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Plea from me</vt:lpstr>
      <vt:lpstr>Advance Care Planning What is it?</vt:lpstr>
      <vt:lpstr>Just in case drugs</vt:lpstr>
      <vt:lpstr>When should we do it?</vt:lpstr>
      <vt:lpstr>SPICTTM -Supportive and Palliative Care Indicators Tool</vt:lpstr>
      <vt:lpstr>SPICTTM -Supportive and Palliative Care Indicators Tool</vt:lpstr>
      <vt:lpstr>Remember…….</vt:lpstr>
      <vt:lpstr>And finally…….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Farrell</dc:creator>
  <cp:lastModifiedBy>Sharon Chadwick</cp:lastModifiedBy>
  <cp:revision>152</cp:revision>
  <cp:lastPrinted>2021-06-16T11:15:38Z</cp:lastPrinted>
  <dcterms:created xsi:type="dcterms:W3CDTF">2018-07-13T07:54:29Z</dcterms:created>
  <dcterms:modified xsi:type="dcterms:W3CDTF">2023-02-28T10:31:59Z</dcterms:modified>
</cp:coreProperties>
</file>