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47" r:id="rId2"/>
    <p:sldId id="355" r:id="rId3"/>
    <p:sldId id="3301" r:id="rId4"/>
    <p:sldId id="3303" r:id="rId5"/>
    <p:sldId id="3258" r:id="rId6"/>
    <p:sldId id="3304" r:id="rId7"/>
    <p:sldId id="268" r:id="rId8"/>
    <p:sldId id="3281" r:id="rId9"/>
    <p:sldId id="409" r:id="rId10"/>
    <p:sldId id="353" r:id="rId11"/>
    <p:sldId id="3271" r:id="rId12"/>
    <p:sldId id="3305" r:id="rId13"/>
    <p:sldId id="3275" r:id="rId14"/>
    <p:sldId id="3274" r:id="rId15"/>
    <p:sldId id="3307" r:id="rId16"/>
    <p:sldId id="3308" r:id="rId17"/>
    <p:sldId id="3309" r:id="rId18"/>
    <p:sldId id="3310" r:id="rId19"/>
    <p:sldId id="3280" r:id="rId20"/>
    <p:sldId id="3284" r:id="rId21"/>
    <p:sldId id="3311" r:id="rId22"/>
    <p:sldId id="3261" r:id="rId23"/>
    <p:sldId id="439" r:id="rId24"/>
    <p:sldId id="3312" r:id="rId25"/>
    <p:sldId id="3313" r:id="rId26"/>
    <p:sldId id="3314" r:id="rId27"/>
    <p:sldId id="3315" r:id="rId28"/>
    <p:sldId id="3316" r:id="rId29"/>
    <p:sldId id="3317" r:id="rId30"/>
    <p:sldId id="3318" r:id="rId31"/>
    <p:sldId id="3319" r:id="rId32"/>
    <p:sldId id="3320" r:id="rId33"/>
    <p:sldId id="3321" r:id="rId34"/>
    <p:sldId id="3322" r:id="rId35"/>
    <p:sldId id="3323" r:id="rId36"/>
    <p:sldId id="3324" r:id="rId37"/>
    <p:sldId id="3325" r:id="rId38"/>
    <p:sldId id="3326" r:id="rId39"/>
    <p:sldId id="332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00"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5A8E1-9934-499E-8153-5CD71776EFDA}" type="doc">
      <dgm:prSet loTypeId="urn:microsoft.com/office/officeart/2005/8/layout/matrix3" loCatId="matrix" qsTypeId="urn:microsoft.com/office/officeart/2005/8/quickstyle/3d1" qsCatId="3D" csTypeId="urn:microsoft.com/office/officeart/2005/8/colors/colorful1#1" csCatId="colorful" phldr="1"/>
      <dgm:spPr/>
      <dgm:t>
        <a:bodyPr/>
        <a:lstStyle/>
        <a:p>
          <a:endParaRPr lang="en-GB"/>
        </a:p>
      </dgm:t>
    </dgm:pt>
    <dgm:pt modelId="{0DADEF4B-7FDA-42BF-9620-55F7231CDA88}">
      <dgm:prSet phldrT="[Text]"/>
      <dgm:spPr/>
      <dgm:t>
        <a:bodyPr/>
        <a:lstStyle/>
        <a:p>
          <a:r>
            <a:rPr lang="en-GB" b="1" dirty="0">
              <a:latin typeface="Arial" panose="020B0604020202020204" pitchFamily="34" charset="0"/>
              <a:cs typeface="Arial" panose="020B0604020202020204" pitchFamily="34" charset="0"/>
            </a:rPr>
            <a:t>Better Patient Experience</a:t>
          </a:r>
        </a:p>
      </dgm:t>
    </dgm:pt>
    <dgm:pt modelId="{446956FB-A43F-4F72-BE1A-D0093AF0853B}" type="parTrans" cxnId="{4E14C236-0CDB-4A98-B0A3-9EE3039272F0}">
      <dgm:prSet/>
      <dgm:spPr/>
      <dgm:t>
        <a:bodyPr/>
        <a:lstStyle/>
        <a:p>
          <a:endParaRPr lang="en-GB" b="1"/>
        </a:p>
      </dgm:t>
    </dgm:pt>
    <dgm:pt modelId="{6BBFB279-9016-4298-BF51-72EAFE8C5D5C}" type="sibTrans" cxnId="{4E14C236-0CDB-4A98-B0A3-9EE3039272F0}">
      <dgm:prSet/>
      <dgm:spPr/>
      <dgm:t>
        <a:bodyPr/>
        <a:lstStyle/>
        <a:p>
          <a:endParaRPr lang="en-GB" b="1"/>
        </a:p>
      </dgm:t>
    </dgm:pt>
    <dgm:pt modelId="{4D6EDD44-2D3E-4965-B4FC-C572C0C72122}">
      <dgm:prSet phldrT="[Text]"/>
      <dgm:spPr/>
      <dgm:t>
        <a:bodyPr/>
        <a:lstStyle/>
        <a:p>
          <a:r>
            <a:rPr lang="en-GB" b="1" dirty="0">
              <a:latin typeface="Arial" panose="020B0604020202020204" pitchFamily="34" charset="0"/>
              <a:cs typeface="Arial" panose="020B0604020202020204" pitchFamily="34" charset="0"/>
            </a:rPr>
            <a:t>Improved Patient Flow </a:t>
          </a:r>
        </a:p>
      </dgm:t>
    </dgm:pt>
    <dgm:pt modelId="{6F1A0038-457E-4387-965B-8452B725E72A}" type="parTrans" cxnId="{C612E5DE-0C8D-49EF-81DD-A5EF98C0386C}">
      <dgm:prSet/>
      <dgm:spPr/>
      <dgm:t>
        <a:bodyPr/>
        <a:lstStyle/>
        <a:p>
          <a:endParaRPr lang="en-GB" b="1"/>
        </a:p>
      </dgm:t>
    </dgm:pt>
    <dgm:pt modelId="{79FE031C-3377-4A15-82FE-43E1D69642A2}" type="sibTrans" cxnId="{C612E5DE-0C8D-49EF-81DD-A5EF98C0386C}">
      <dgm:prSet/>
      <dgm:spPr/>
      <dgm:t>
        <a:bodyPr/>
        <a:lstStyle/>
        <a:p>
          <a:endParaRPr lang="en-GB" b="1"/>
        </a:p>
      </dgm:t>
    </dgm:pt>
    <dgm:pt modelId="{78098E16-8966-457D-88BA-24BCDDB3B96E}">
      <dgm:prSet phldrT="[Text]"/>
      <dgm:spPr/>
      <dgm:t>
        <a:bodyPr/>
        <a:lstStyle/>
        <a:p>
          <a:r>
            <a:rPr lang="en-GB" b="1" dirty="0">
              <a:latin typeface="Arial" panose="020B0604020202020204" pitchFamily="34" charset="0"/>
              <a:cs typeface="Arial" panose="020B0604020202020204" pitchFamily="34" charset="0"/>
            </a:rPr>
            <a:t>Patient Safety</a:t>
          </a:r>
        </a:p>
      </dgm:t>
    </dgm:pt>
    <dgm:pt modelId="{1E85A60E-4D40-47B9-B85B-683187E1CE52}" type="parTrans" cxnId="{41F50911-70FC-472E-B970-18BC0CAC73FA}">
      <dgm:prSet/>
      <dgm:spPr/>
      <dgm:t>
        <a:bodyPr/>
        <a:lstStyle/>
        <a:p>
          <a:endParaRPr lang="en-GB" b="1"/>
        </a:p>
      </dgm:t>
    </dgm:pt>
    <dgm:pt modelId="{4426244A-7ECD-4C57-8D7E-E2C85896A62A}" type="sibTrans" cxnId="{41F50911-70FC-472E-B970-18BC0CAC73FA}">
      <dgm:prSet/>
      <dgm:spPr/>
      <dgm:t>
        <a:bodyPr/>
        <a:lstStyle/>
        <a:p>
          <a:endParaRPr lang="en-GB" b="1"/>
        </a:p>
      </dgm:t>
    </dgm:pt>
    <dgm:pt modelId="{EE8C391D-4593-4685-AF3D-7648FEED40D6}">
      <dgm:prSet phldrT="[Text]"/>
      <dgm:spPr/>
      <dgm:t>
        <a:bodyPr/>
        <a:lstStyle/>
        <a:p>
          <a:r>
            <a:rPr lang="en-GB" b="1" dirty="0">
              <a:latin typeface="Arial" panose="020B0604020202020204" pitchFamily="34" charset="0"/>
              <a:cs typeface="Arial" panose="020B0604020202020204" pitchFamily="34" charset="0"/>
            </a:rPr>
            <a:t>Better  clinical supervision across the week</a:t>
          </a:r>
        </a:p>
      </dgm:t>
    </dgm:pt>
    <dgm:pt modelId="{4E99DAB0-1A4F-44BD-8D17-65FBEC90C5C1}" type="parTrans" cxnId="{FD1D14BE-0C8C-409F-91A5-28B198EA6E19}">
      <dgm:prSet/>
      <dgm:spPr/>
      <dgm:t>
        <a:bodyPr/>
        <a:lstStyle/>
        <a:p>
          <a:endParaRPr lang="en-GB" b="1"/>
        </a:p>
      </dgm:t>
    </dgm:pt>
    <dgm:pt modelId="{35B87DDC-ECC3-49DD-856F-9BBE2D86180E}" type="sibTrans" cxnId="{FD1D14BE-0C8C-409F-91A5-28B198EA6E19}">
      <dgm:prSet/>
      <dgm:spPr/>
      <dgm:t>
        <a:bodyPr/>
        <a:lstStyle/>
        <a:p>
          <a:endParaRPr lang="en-GB" b="1"/>
        </a:p>
      </dgm:t>
    </dgm:pt>
    <dgm:pt modelId="{A190BA69-CB0C-4DDF-949C-B782D7767827}" type="pres">
      <dgm:prSet presAssocID="{AB75A8E1-9934-499E-8153-5CD71776EFDA}" presName="matrix" presStyleCnt="0">
        <dgm:presLayoutVars>
          <dgm:chMax val="1"/>
          <dgm:dir/>
          <dgm:resizeHandles val="exact"/>
        </dgm:presLayoutVars>
      </dgm:prSet>
      <dgm:spPr/>
    </dgm:pt>
    <dgm:pt modelId="{72C89F89-7DA4-49A1-9B64-41946BDA061F}" type="pres">
      <dgm:prSet presAssocID="{AB75A8E1-9934-499E-8153-5CD71776EFDA}" presName="diamond" presStyleLbl="bgShp" presStyleIdx="0" presStyleCnt="1"/>
      <dgm:spPr/>
    </dgm:pt>
    <dgm:pt modelId="{8C0C78A9-94DC-45F8-B7F1-845193BD7BEC}" type="pres">
      <dgm:prSet presAssocID="{AB75A8E1-9934-499E-8153-5CD71776EFDA}" presName="quad1" presStyleLbl="node1" presStyleIdx="0" presStyleCnt="4">
        <dgm:presLayoutVars>
          <dgm:chMax val="0"/>
          <dgm:chPref val="0"/>
          <dgm:bulletEnabled val="1"/>
        </dgm:presLayoutVars>
      </dgm:prSet>
      <dgm:spPr/>
    </dgm:pt>
    <dgm:pt modelId="{566014CC-56C2-42D3-93B6-5FA2D0C099AA}" type="pres">
      <dgm:prSet presAssocID="{AB75A8E1-9934-499E-8153-5CD71776EFDA}" presName="quad2" presStyleLbl="node1" presStyleIdx="1" presStyleCnt="4">
        <dgm:presLayoutVars>
          <dgm:chMax val="0"/>
          <dgm:chPref val="0"/>
          <dgm:bulletEnabled val="1"/>
        </dgm:presLayoutVars>
      </dgm:prSet>
      <dgm:spPr/>
    </dgm:pt>
    <dgm:pt modelId="{7969F479-F0CE-4E93-BB60-052A2FA5AB5C}" type="pres">
      <dgm:prSet presAssocID="{AB75A8E1-9934-499E-8153-5CD71776EFDA}" presName="quad3" presStyleLbl="node1" presStyleIdx="2" presStyleCnt="4">
        <dgm:presLayoutVars>
          <dgm:chMax val="0"/>
          <dgm:chPref val="0"/>
          <dgm:bulletEnabled val="1"/>
        </dgm:presLayoutVars>
      </dgm:prSet>
      <dgm:spPr/>
    </dgm:pt>
    <dgm:pt modelId="{5088E968-AA8B-4302-B896-11E3DD04ABAE}" type="pres">
      <dgm:prSet presAssocID="{AB75A8E1-9934-499E-8153-5CD71776EFDA}" presName="quad4" presStyleLbl="node1" presStyleIdx="3" presStyleCnt="4">
        <dgm:presLayoutVars>
          <dgm:chMax val="0"/>
          <dgm:chPref val="0"/>
          <dgm:bulletEnabled val="1"/>
        </dgm:presLayoutVars>
      </dgm:prSet>
      <dgm:spPr/>
    </dgm:pt>
  </dgm:ptLst>
  <dgm:cxnLst>
    <dgm:cxn modelId="{41F50911-70FC-472E-B970-18BC0CAC73FA}" srcId="{AB75A8E1-9934-499E-8153-5CD71776EFDA}" destId="{78098E16-8966-457D-88BA-24BCDDB3B96E}" srcOrd="2" destOrd="0" parTransId="{1E85A60E-4D40-47B9-B85B-683187E1CE52}" sibTransId="{4426244A-7ECD-4C57-8D7E-E2C85896A62A}"/>
    <dgm:cxn modelId="{E27CEE2F-F889-4307-AE1D-B9BA74C850D5}" type="presOf" srcId="{0DADEF4B-7FDA-42BF-9620-55F7231CDA88}" destId="{8C0C78A9-94DC-45F8-B7F1-845193BD7BEC}" srcOrd="0" destOrd="0" presId="urn:microsoft.com/office/officeart/2005/8/layout/matrix3"/>
    <dgm:cxn modelId="{4E14C236-0CDB-4A98-B0A3-9EE3039272F0}" srcId="{AB75A8E1-9934-499E-8153-5CD71776EFDA}" destId="{0DADEF4B-7FDA-42BF-9620-55F7231CDA88}" srcOrd="0" destOrd="0" parTransId="{446956FB-A43F-4F72-BE1A-D0093AF0853B}" sibTransId="{6BBFB279-9016-4298-BF51-72EAFE8C5D5C}"/>
    <dgm:cxn modelId="{80744152-F759-4681-94BE-C56B68DA6AA8}" type="presOf" srcId="{78098E16-8966-457D-88BA-24BCDDB3B96E}" destId="{7969F479-F0CE-4E93-BB60-052A2FA5AB5C}" srcOrd="0" destOrd="0" presId="urn:microsoft.com/office/officeart/2005/8/layout/matrix3"/>
    <dgm:cxn modelId="{5E595453-9468-4E3D-9578-D48075A6AE92}" type="presOf" srcId="{AB75A8E1-9934-499E-8153-5CD71776EFDA}" destId="{A190BA69-CB0C-4DDF-949C-B782D7767827}" srcOrd="0" destOrd="0" presId="urn:microsoft.com/office/officeart/2005/8/layout/matrix3"/>
    <dgm:cxn modelId="{C1D46590-2698-45E1-8E0A-BF92928B5B78}" type="presOf" srcId="{EE8C391D-4593-4685-AF3D-7648FEED40D6}" destId="{5088E968-AA8B-4302-B896-11E3DD04ABAE}" srcOrd="0" destOrd="0" presId="urn:microsoft.com/office/officeart/2005/8/layout/matrix3"/>
    <dgm:cxn modelId="{FD1D14BE-0C8C-409F-91A5-28B198EA6E19}" srcId="{AB75A8E1-9934-499E-8153-5CD71776EFDA}" destId="{EE8C391D-4593-4685-AF3D-7648FEED40D6}" srcOrd="3" destOrd="0" parTransId="{4E99DAB0-1A4F-44BD-8D17-65FBEC90C5C1}" sibTransId="{35B87DDC-ECC3-49DD-856F-9BBE2D86180E}"/>
    <dgm:cxn modelId="{37348FCB-BC6D-42F1-AE1E-ED523BC193C3}" type="presOf" srcId="{4D6EDD44-2D3E-4965-B4FC-C572C0C72122}" destId="{566014CC-56C2-42D3-93B6-5FA2D0C099AA}" srcOrd="0" destOrd="0" presId="urn:microsoft.com/office/officeart/2005/8/layout/matrix3"/>
    <dgm:cxn modelId="{C612E5DE-0C8D-49EF-81DD-A5EF98C0386C}" srcId="{AB75A8E1-9934-499E-8153-5CD71776EFDA}" destId="{4D6EDD44-2D3E-4965-B4FC-C572C0C72122}" srcOrd="1" destOrd="0" parTransId="{6F1A0038-457E-4387-965B-8452B725E72A}" sibTransId="{79FE031C-3377-4A15-82FE-43E1D69642A2}"/>
    <dgm:cxn modelId="{EC95AB3C-4228-4230-AAC9-FA4356B60E52}" type="presParOf" srcId="{A190BA69-CB0C-4DDF-949C-B782D7767827}" destId="{72C89F89-7DA4-49A1-9B64-41946BDA061F}" srcOrd="0" destOrd="0" presId="urn:microsoft.com/office/officeart/2005/8/layout/matrix3"/>
    <dgm:cxn modelId="{D7811B6A-E941-46D9-8077-DF1816565C72}" type="presParOf" srcId="{A190BA69-CB0C-4DDF-949C-B782D7767827}" destId="{8C0C78A9-94DC-45F8-B7F1-845193BD7BEC}" srcOrd="1" destOrd="0" presId="urn:microsoft.com/office/officeart/2005/8/layout/matrix3"/>
    <dgm:cxn modelId="{FB45F90F-B6C5-4B78-A34A-159CFA3ED5E3}" type="presParOf" srcId="{A190BA69-CB0C-4DDF-949C-B782D7767827}" destId="{566014CC-56C2-42D3-93B6-5FA2D0C099AA}" srcOrd="2" destOrd="0" presId="urn:microsoft.com/office/officeart/2005/8/layout/matrix3"/>
    <dgm:cxn modelId="{62AFF21C-21A1-4CE9-BC69-29025FE8C218}" type="presParOf" srcId="{A190BA69-CB0C-4DDF-949C-B782D7767827}" destId="{7969F479-F0CE-4E93-BB60-052A2FA5AB5C}" srcOrd="3" destOrd="0" presId="urn:microsoft.com/office/officeart/2005/8/layout/matrix3"/>
    <dgm:cxn modelId="{2B4EE0A7-0476-4DEC-9E93-9B087DE4BA2C}" type="presParOf" srcId="{A190BA69-CB0C-4DDF-949C-B782D7767827}" destId="{5088E968-AA8B-4302-B896-11E3DD04ABA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E01F9-8F1D-4C66-90FE-DC1C42760366}" type="doc">
      <dgm:prSet loTypeId="urn:microsoft.com/office/officeart/2005/8/layout/cycle7" loCatId="cycle" qsTypeId="urn:microsoft.com/office/officeart/2005/8/quickstyle/simple5" qsCatId="simple" csTypeId="urn:microsoft.com/office/officeart/2005/8/colors/accent5_3" csCatId="accent5" phldr="1"/>
      <dgm:spPr/>
      <dgm:t>
        <a:bodyPr/>
        <a:lstStyle/>
        <a:p>
          <a:endParaRPr lang="en-GB"/>
        </a:p>
      </dgm:t>
    </dgm:pt>
    <dgm:pt modelId="{1F7755C1-606E-4C05-8816-49CE27719918}">
      <dgm:prSet phldrT="[Text]"/>
      <dgm:spPr/>
      <dgm:t>
        <a:bodyPr/>
        <a:lstStyle/>
        <a:p>
          <a:r>
            <a:rPr lang="en-GB" b="1"/>
            <a:t>SpR</a:t>
          </a:r>
          <a:endParaRPr lang="en-GB" b="1" dirty="0"/>
        </a:p>
      </dgm:t>
    </dgm:pt>
    <dgm:pt modelId="{957618AA-E0D5-4969-BB14-175CC98C9456}" type="parTrans" cxnId="{9D6A392B-0F8E-4C85-93FE-263B167C4A18}">
      <dgm:prSet/>
      <dgm:spPr/>
      <dgm:t>
        <a:bodyPr/>
        <a:lstStyle/>
        <a:p>
          <a:endParaRPr lang="en-GB"/>
        </a:p>
      </dgm:t>
    </dgm:pt>
    <dgm:pt modelId="{776A7FDC-8B12-4D1E-A16B-E8BF0561CA08}" type="sibTrans" cxnId="{9D6A392B-0F8E-4C85-93FE-263B167C4A18}">
      <dgm:prSet/>
      <dgm:spPr/>
      <dgm:t>
        <a:bodyPr/>
        <a:lstStyle/>
        <a:p>
          <a:endParaRPr lang="en-GB"/>
        </a:p>
      </dgm:t>
    </dgm:pt>
    <dgm:pt modelId="{770C9072-5F08-4423-90A1-1A586D8C1E32}">
      <dgm:prSet phldrT="[Text]"/>
      <dgm:spPr/>
      <dgm:t>
        <a:bodyPr/>
        <a:lstStyle/>
        <a:p>
          <a:r>
            <a:rPr lang="en-GB" b="1" dirty="0"/>
            <a:t>SHO</a:t>
          </a:r>
        </a:p>
      </dgm:t>
    </dgm:pt>
    <dgm:pt modelId="{5F24CC09-54E7-4D63-B947-7B01E9525E9B}" type="parTrans" cxnId="{6A712659-2C19-4B3F-AB4D-8609A346E24C}">
      <dgm:prSet/>
      <dgm:spPr/>
      <dgm:t>
        <a:bodyPr/>
        <a:lstStyle/>
        <a:p>
          <a:endParaRPr lang="en-GB"/>
        </a:p>
      </dgm:t>
    </dgm:pt>
    <dgm:pt modelId="{0CA313FB-87DB-4DB0-ADC1-4A9CB7D64B9D}" type="sibTrans" cxnId="{6A712659-2C19-4B3F-AB4D-8609A346E24C}">
      <dgm:prSet/>
      <dgm:spPr/>
      <dgm:t>
        <a:bodyPr/>
        <a:lstStyle/>
        <a:p>
          <a:endParaRPr lang="en-GB"/>
        </a:p>
      </dgm:t>
    </dgm:pt>
    <dgm:pt modelId="{372164D4-69AE-4B38-B31A-751368D711F5}">
      <dgm:prSet phldrT="[Text]"/>
      <dgm:spPr/>
      <dgm:t>
        <a:bodyPr/>
        <a:lstStyle/>
        <a:p>
          <a:r>
            <a:rPr lang="en-GB" b="1" dirty="0"/>
            <a:t>FY1</a:t>
          </a:r>
        </a:p>
      </dgm:t>
    </dgm:pt>
    <dgm:pt modelId="{188B34A6-ACF6-4064-AE62-808F13666F17}" type="parTrans" cxnId="{E7C6D5E3-AA72-4D47-A953-927E108572AC}">
      <dgm:prSet/>
      <dgm:spPr/>
      <dgm:t>
        <a:bodyPr/>
        <a:lstStyle/>
        <a:p>
          <a:endParaRPr lang="en-GB"/>
        </a:p>
      </dgm:t>
    </dgm:pt>
    <dgm:pt modelId="{4EC52EB7-F1AD-4C49-B4D1-EB83BBE59719}" type="sibTrans" cxnId="{E7C6D5E3-AA72-4D47-A953-927E108572AC}">
      <dgm:prSet/>
      <dgm:spPr/>
      <dgm:t>
        <a:bodyPr/>
        <a:lstStyle/>
        <a:p>
          <a:endParaRPr lang="en-GB"/>
        </a:p>
      </dgm:t>
    </dgm:pt>
    <dgm:pt modelId="{1528131D-AAF4-482F-AD13-813226ECC700}">
      <dgm:prSet phldrT="[Text]"/>
      <dgm:spPr/>
      <dgm:t>
        <a:bodyPr/>
        <a:lstStyle/>
        <a:p>
          <a:r>
            <a:rPr lang="en-GB" b="1" dirty="0"/>
            <a:t>Med. Asst.</a:t>
          </a:r>
        </a:p>
      </dgm:t>
    </dgm:pt>
    <dgm:pt modelId="{C927AA0A-D946-48CD-BEB9-B5072EE2AF44}" type="parTrans" cxnId="{3F87AF80-D125-4FA9-934A-9190EB97A1AE}">
      <dgm:prSet/>
      <dgm:spPr/>
      <dgm:t>
        <a:bodyPr/>
        <a:lstStyle/>
        <a:p>
          <a:endParaRPr lang="en-GB"/>
        </a:p>
      </dgm:t>
    </dgm:pt>
    <dgm:pt modelId="{4D8371F8-622B-44BF-AC83-7058E51F1460}" type="sibTrans" cxnId="{3F87AF80-D125-4FA9-934A-9190EB97A1AE}">
      <dgm:prSet/>
      <dgm:spPr/>
      <dgm:t>
        <a:bodyPr/>
        <a:lstStyle/>
        <a:p>
          <a:endParaRPr lang="en-GB"/>
        </a:p>
      </dgm:t>
    </dgm:pt>
    <dgm:pt modelId="{E93D672E-BF45-4E21-83D1-7DAACE63DB72}" type="pres">
      <dgm:prSet presAssocID="{6A2E01F9-8F1D-4C66-90FE-DC1C42760366}" presName="Name0" presStyleCnt="0">
        <dgm:presLayoutVars>
          <dgm:dir/>
          <dgm:resizeHandles val="exact"/>
        </dgm:presLayoutVars>
      </dgm:prSet>
      <dgm:spPr/>
    </dgm:pt>
    <dgm:pt modelId="{1B97DDF6-E8C2-4609-94A5-BF214F372D73}" type="pres">
      <dgm:prSet presAssocID="{1F7755C1-606E-4C05-8816-49CE27719918}" presName="node" presStyleLbl="node1" presStyleIdx="0" presStyleCnt="4" custRadScaleRad="100191" custRadScaleInc="-5534">
        <dgm:presLayoutVars>
          <dgm:bulletEnabled val="1"/>
        </dgm:presLayoutVars>
      </dgm:prSet>
      <dgm:spPr/>
    </dgm:pt>
    <dgm:pt modelId="{261A35F7-3279-4B3B-A1E0-63C1B4E8C166}" type="pres">
      <dgm:prSet presAssocID="{776A7FDC-8B12-4D1E-A16B-E8BF0561CA08}" presName="sibTrans" presStyleLbl="sibTrans2D1" presStyleIdx="0" presStyleCnt="4"/>
      <dgm:spPr/>
    </dgm:pt>
    <dgm:pt modelId="{951364F8-F493-47C3-A9B5-C6F8529DABE4}" type="pres">
      <dgm:prSet presAssocID="{776A7FDC-8B12-4D1E-A16B-E8BF0561CA08}" presName="connectorText" presStyleLbl="sibTrans2D1" presStyleIdx="0" presStyleCnt="4"/>
      <dgm:spPr/>
    </dgm:pt>
    <dgm:pt modelId="{2A388DC3-ABA3-45E9-A4BB-4DC27A62498C}" type="pres">
      <dgm:prSet presAssocID="{770C9072-5F08-4423-90A1-1A586D8C1E32}" presName="node" presStyleLbl="node1" presStyleIdx="1" presStyleCnt="4" custScaleX="100174" custRadScaleRad="100560">
        <dgm:presLayoutVars>
          <dgm:bulletEnabled val="1"/>
        </dgm:presLayoutVars>
      </dgm:prSet>
      <dgm:spPr/>
    </dgm:pt>
    <dgm:pt modelId="{D25A7A5F-1412-4C6F-BD86-7608FCDFAF2B}" type="pres">
      <dgm:prSet presAssocID="{0CA313FB-87DB-4DB0-ADC1-4A9CB7D64B9D}" presName="sibTrans" presStyleLbl="sibTrans2D1" presStyleIdx="1" presStyleCnt="4"/>
      <dgm:spPr/>
    </dgm:pt>
    <dgm:pt modelId="{60FB8FA5-8941-4A61-8200-A9377CE90051}" type="pres">
      <dgm:prSet presAssocID="{0CA313FB-87DB-4DB0-ADC1-4A9CB7D64B9D}" presName="connectorText" presStyleLbl="sibTrans2D1" presStyleIdx="1" presStyleCnt="4"/>
      <dgm:spPr/>
    </dgm:pt>
    <dgm:pt modelId="{1C4FB976-7CD2-4F41-9476-60840F436D0B}" type="pres">
      <dgm:prSet presAssocID="{372164D4-69AE-4B38-B31A-751368D711F5}" presName="node" presStyleLbl="node1" presStyleIdx="2" presStyleCnt="4">
        <dgm:presLayoutVars>
          <dgm:bulletEnabled val="1"/>
        </dgm:presLayoutVars>
      </dgm:prSet>
      <dgm:spPr/>
    </dgm:pt>
    <dgm:pt modelId="{C688358B-0573-4705-9667-985353A73ADD}" type="pres">
      <dgm:prSet presAssocID="{4EC52EB7-F1AD-4C49-B4D1-EB83BBE59719}" presName="sibTrans" presStyleLbl="sibTrans2D1" presStyleIdx="2" presStyleCnt="4"/>
      <dgm:spPr/>
    </dgm:pt>
    <dgm:pt modelId="{26D9DD3B-F2D9-4405-A8DE-37D2E7C61E5E}" type="pres">
      <dgm:prSet presAssocID="{4EC52EB7-F1AD-4C49-B4D1-EB83BBE59719}" presName="connectorText" presStyleLbl="sibTrans2D1" presStyleIdx="2" presStyleCnt="4"/>
      <dgm:spPr/>
    </dgm:pt>
    <dgm:pt modelId="{099F700E-D771-4B4B-B722-CCB07B77B61D}" type="pres">
      <dgm:prSet presAssocID="{1528131D-AAF4-482F-AD13-813226ECC700}" presName="node" presStyleLbl="node1" presStyleIdx="3" presStyleCnt="4" custScaleX="100174" custRadScaleRad="100562" custRadScaleInc="654">
        <dgm:presLayoutVars>
          <dgm:bulletEnabled val="1"/>
        </dgm:presLayoutVars>
      </dgm:prSet>
      <dgm:spPr/>
    </dgm:pt>
    <dgm:pt modelId="{BC18E90D-ED7E-423E-8BC4-88213E602C4B}" type="pres">
      <dgm:prSet presAssocID="{4D8371F8-622B-44BF-AC83-7058E51F1460}" presName="sibTrans" presStyleLbl="sibTrans2D1" presStyleIdx="3" presStyleCnt="4"/>
      <dgm:spPr/>
    </dgm:pt>
    <dgm:pt modelId="{3FFDCC58-DD48-42BE-9B14-84678ED5AF7C}" type="pres">
      <dgm:prSet presAssocID="{4D8371F8-622B-44BF-AC83-7058E51F1460}" presName="connectorText" presStyleLbl="sibTrans2D1" presStyleIdx="3" presStyleCnt="4"/>
      <dgm:spPr/>
    </dgm:pt>
  </dgm:ptLst>
  <dgm:cxnLst>
    <dgm:cxn modelId="{66760D07-5A53-4A1F-91EE-06E2B9FFDEC1}" type="presOf" srcId="{4EC52EB7-F1AD-4C49-B4D1-EB83BBE59719}" destId="{C688358B-0573-4705-9667-985353A73ADD}" srcOrd="0" destOrd="0" presId="urn:microsoft.com/office/officeart/2005/8/layout/cycle7"/>
    <dgm:cxn modelId="{9D6A392B-0F8E-4C85-93FE-263B167C4A18}" srcId="{6A2E01F9-8F1D-4C66-90FE-DC1C42760366}" destId="{1F7755C1-606E-4C05-8816-49CE27719918}" srcOrd="0" destOrd="0" parTransId="{957618AA-E0D5-4969-BB14-175CC98C9456}" sibTransId="{776A7FDC-8B12-4D1E-A16B-E8BF0561CA08}"/>
    <dgm:cxn modelId="{2041C62F-B65E-444F-9F68-2ABA1C2A262F}" type="presOf" srcId="{372164D4-69AE-4B38-B31A-751368D711F5}" destId="{1C4FB976-7CD2-4F41-9476-60840F436D0B}" srcOrd="0" destOrd="0" presId="urn:microsoft.com/office/officeart/2005/8/layout/cycle7"/>
    <dgm:cxn modelId="{0B2E773A-750B-41CA-B555-AC840B15CDD6}" type="presOf" srcId="{4D8371F8-622B-44BF-AC83-7058E51F1460}" destId="{BC18E90D-ED7E-423E-8BC4-88213E602C4B}" srcOrd="0" destOrd="0" presId="urn:microsoft.com/office/officeart/2005/8/layout/cycle7"/>
    <dgm:cxn modelId="{97FF1A5C-5AD0-4BE3-BBD1-46DFB560F76B}" type="presOf" srcId="{4EC52EB7-F1AD-4C49-B4D1-EB83BBE59719}" destId="{26D9DD3B-F2D9-4405-A8DE-37D2E7C61E5E}" srcOrd="1" destOrd="0" presId="urn:microsoft.com/office/officeart/2005/8/layout/cycle7"/>
    <dgm:cxn modelId="{3069475F-81AE-4B99-9E29-E10814061B1B}" type="presOf" srcId="{0CA313FB-87DB-4DB0-ADC1-4A9CB7D64B9D}" destId="{60FB8FA5-8941-4A61-8200-A9377CE90051}" srcOrd="1" destOrd="0" presId="urn:microsoft.com/office/officeart/2005/8/layout/cycle7"/>
    <dgm:cxn modelId="{13907E69-D977-406C-8CDA-D31BA7216DD4}" type="presOf" srcId="{0CA313FB-87DB-4DB0-ADC1-4A9CB7D64B9D}" destId="{D25A7A5F-1412-4C6F-BD86-7608FCDFAF2B}" srcOrd="0" destOrd="0" presId="urn:microsoft.com/office/officeart/2005/8/layout/cycle7"/>
    <dgm:cxn modelId="{46923353-A49C-495E-B4E5-708FD838AB0E}" type="presOf" srcId="{6A2E01F9-8F1D-4C66-90FE-DC1C42760366}" destId="{E93D672E-BF45-4E21-83D1-7DAACE63DB72}" srcOrd="0" destOrd="0" presId="urn:microsoft.com/office/officeart/2005/8/layout/cycle7"/>
    <dgm:cxn modelId="{6A712659-2C19-4B3F-AB4D-8609A346E24C}" srcId="{6A2E01F9-8F1D-4C66-90FE-DC1C42760366}" destId="{770C9072-5F08-4423-90A1-1A586D8C1E32}" srcOrd="1" destOrd="0" parTransId="{5F24CC09-54E7-4D63-B947-7B01E9525E9B}" sibTransId="{0CA313FB-87DB-4DB0-ADC1-4A9CB7D64B9D}"/>
    <dgm:cxn modelId="{2E143A7C-C9EA-4C1F-A177-A4C08340FE8E}" type="presOf" srcId="{776A7FDC-8B12-4D1E-A16B-E8BF0561CA08}" destId="{951364F8-F493-47C3-A9B5-C6F8529DABE4}" srcOrd="1" destOrd="0" presId="urn:microsoft.com/office/officeart/2005/8/layout/cycle7"/>
    <dgm:cxn modelId="{3F87AF80-D125-4FA9-934A-9190EB97A1AE}" srcId="{6A2E01F9-8F1D-4C66-90FE-DC1C42760366}" destId="{1528131D-AAF4-482F-AD13-813226ECC700}" srcOrd="3" destOrd="0" parTransId="{C927AA0A-D946-48CD-BEB9-B5072EE2AF44}" sibTransId="{4D8371F8-622B-44BF-AC83-7058E51F1460}"/>
    <dgm:cxn modelId="{AE1EC881-30B5-42F2-9965-C31F81682E2A}" type="presOf" srcId="{776A7FDC-8B12-4D1E-A16B-E8BF0561CA08}" destId="{261A35F7-3279-4B3B-A1E0-63C1B4E8C166}" srcOrd="0" destOrd="0" presId="urn:microsoft.com/office/officeart/2005/8/layout/cycle7"/>
    <dgm:cxn modelId="{C57D5883-FF81-430B-ABBF-2850833E29F1}" type="presOf" srcId="{1528131D-AAF4-482F-AD13-813226ECC700}" destId="{099F700E-D771-4B4B-B722-CCB07B77B61D}" srcOrd="0" destOrd="0" presId="urn:microsoft.com/office/officeart/2005/8/layout/cycle7"/>
    <dgm:cxn modelId="{9DF62BA0-645F-43F5-BD88-934AB4B5F936}" type="presOf" srcId="{4D8371F8-622B-44BF-AC83-7058E51F1460}" destId="{3FFDCC58-DD48-42BE-9B14-84678ED5AF7C}" srcOrd="1" destOrd="0" presId="urn:microsoft.com/office/officeart/2005/8/layout/cycle7"/>
    <dgm:cxn modelId="{2B92F1BC-7C6C-4EAB-8FB7-EB916D2CBE5A}" type="presOf" srcId="{1F7755C1-606E-4C05-8816-49CE27719918}" destId="{1B97DDF6-E8C2-4609-94A5-BF214F372D73}" srcOrd="0" destOrd="0" presId="urn:microsoft.com/office/officeart/2005/8/layout/cycle7"/>
    <dgm:cxn modelId="{C50C84C3-F408-4785-9123-D4830ABF431D}" type="presOf" srcId="{770C9072-5F08-4423-90A1-1A586D8C1E32}" destId="{2A388DC3-ABA3-45E9-A4BB-4DC27A62498C}" srcOrd="0" destOrd="0" presId="urn:microsoft.com/office/officeart/2005/8/layout/cycle7"/>
    <dgm:cxn modelId="{E7C6D5E3-AA72-4D47-A953-927E108572AC}" srcId="{6A2E01F9-8F1D-4C66-90FE-DC1C42760366}" destId="{372164D4-69AE-4B38-B31A-751368D711F5}" srcOrd="2" destOrd="0" parTransId="{188B34A6-ACF6-4064-AE62-808F13666F17}" sibTransId="{4EC52EB7-F1AD-4C49-B4D1-EB83BBE59719}"/>
    <dgm:cxn modelId="{CA7CAD0F-1CA9-4930-8362-345ECFA10841}" type="presParOf" srcId="{E93D672E-BF45-4E21-83D1-7DAACE63DB72}" destId="{1B97DDF6-E8C2-4609-94A5-BF214F372D73}" srcOrd="0" destOrd="0" presId="urn:microsoft.com/office/officeart/2005/8/layout/cycle7"/>
    <dgm:cxn modelId="{836A8266-E1D1-4A43-99AB-C8E3AEF9384A}" type="presParOf" srcId="{E93D672E-BF45-4E21-83D1-7DAACE63DB72}" destId="{261A35F7-3279-4B3B-A1E0-63C1B4E8C166}" srcOrd="1" destOrd="0" presId="urn:microsoft.com/office/officeart/2005/8/layout/cycle7"/>
    <dgm:cxn modelId="{986172AF-9BD8-4062-B20F-E89499FBFBEB}" type="presParOf" srcId="{261A35F7-3279-4B3B-A1E0-63C1B4E8C166}" destId="{951364F8-F493-47C3-A9B5-C6F8529DABE4}" srcOrd="0" destOrd="0" presId="urn:microsoft.com/office/officeart/2005/8/layout/cycle7"/>
    <dgm:cxn modelId="{8C191434-1E41-4D91-9079-3663B7492397}" type="presParOf" srcId="{E93D672E-BF45-4E21-83D1-7DAACE63DB72}" destId="{2A388DC3-ABA3-45E9-A4BB-4DC27A62498C}" srcOrd="2" destOrd="0" presId="urn:microsoft.com/office/officeart/2005/8/layout/cycle7"/>
    <dgm:cxn modelId="{5E1289C6-073F-48EC-8C45-93242F80615F}" type="presParOf" srcId="{E93D672E-BF45-4E21-83D1-7DAACE63DB72}" destId="{D25A7A5F-1412-4C6F-BD86-7608FCDFAF2B}" srcOrd="3" destOrd="0" presId="urn:microsoft.com/office/officeart/2005/8/layout/cycle7"/>
    <dgm:cxn modelId="{93EC0577-6C7F-4233-8DF2-28C0C2C37CEC}" type="presParOf" srcId="{D25A7A5F-1412-4C6F-BD86-7608FCDFAF2B}" destId="{60FB8FA5-8941-4A61-8200-A9377CE90051}" srcOrd="0" destOrd="0" presId="urn:microsoft.com/office/officeart/2005/8/layout/cycle7"/>
    <dgm:cxn modelId="{AC3F8FDC-6CDE-4BF1-8C19-4D8EC2792048}" type="presParOf" srcId="{E93D672E-BF45-4E21-83D1-7DAACE63DB72}" destId="{1C4FB976-7CD2-4F41-9476-60840F436D0B}" srcOrd="4" destOrd="0" presId="urn:microsoft.com/office/officeart/2005/8/layout/cycle7"/>
    <dgm:cxn modelId="{4B482D05-0393-438C-B33B-ACE2BA050551}" type="presParOf" srcId="{E93D672E-BF45-4E21-83D1-7DAACE63DB72}" destId="{C688358B-0573-4705-9667-985353A73ADD}" srcOrd="5" destOrd="0" presId="urn:microsoft.com/office/officeart/2005/8/layout/cycle7"/>
    <dgm:cxn modelId="{AADC39C2-69CB-4B43-83CE-F23ECA1FBC26}" type="presParOf" srcId="{C688358B-0573-4705-9667-985353A73ADD}" destId="{26D9DD3B-F2D9-4405-A8DE-37D2E7C61E5E}" srcOrd="0" destOrd="0" presId="urn:microsoft.com/office/officeart/2005/8/layout/cycle7"/>
    <dgm:cxn modelId="{009862BE-1DBB-4F70-85A8-7E6139FD949B}" type="presParOf" srcId="{E93D672E-BF45-4E21-83D1-7DAACE63DB72}" destId="{099F700E-D771-4B4B-B722-CCB07B77B61D}" srcOrd="6" destOrd="0" presId="urn:microsoft.com/office/officeart/2005/8/layout/cycle7"/>
    <dgm:cxn modelId="{387E5D79-6826-43BC-B072-DE8EABCCD1FA}" type="presParOf" srcId="{E93D672E-BF45-4E21-83D1-7DAACE63DB72}" destId="{BC18E90D-ED7E-423E-8BC4-88213E602C4B}" srcOrd="7" destOrd="0" presId="urn:microsoft.com/office/officeart/2005/8/layout/cycle7"/>
    <dgm:cxn modelId="{CC993695-3D7A-46CE-BB53-48AEBC4C592A}" type="presParOf" srcId="{BC18E90D-ED7E-423E-8BC4-88213E602C4B}" destId="{3FFDCC58-DD48-42BE-9B14-84678ED5AF7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E461B-7245-476C-A281-9A57C415A98D}" type="doc">
      <dgm:prSet loTypeId="urn:microsoft.com/office/officeart/2005/8/layout/radial6" loCatId="relationship" qsTypeId="urn:microsoft.com/office/officeart/2005/8/quickstyle/simple5" qsCatId="simple" csTypeId="urn:microsoft.com/office/officeart/2005/8/colors/accent4_4" csCatId="accent4" phldr="1"/>
      <dgm:spPr/>
      <dgm:t>
        <a:bodyPr/>
        <a:lstStyle/>
        <a:p>
          <a:endParaRPr lang="en-GB"/>
        </a:p>
      </dgm:t>
    </dgm:pt>
    <dgm:pt modelId="{6102ED77-A927-41AE-A79E-3BFF15E333C7}">
      <dgm:prSet phldrT="[Text]" custT="1"/>
      <dgm:spPr/>
      <dgm:t>
        <a:bodyPr/>
        <a:lstStyle/>
        <a:p>
          <a:r>
            <a:rPr lang="en-GB" sz="1400" b="1" dirty="0">
              <a:solidFill>
                <a:schemeClr val="tx2"/>
              </a:solidFill>
              <a:latin typeface="+mn-lt"/>
            </a:rPr>
            <a:t>OOH Team (ANPs/ACFs)</a:t>
          </a:r>
        </a:p>
      </dgm:t>
    </dgm:pt>
    <dgm:pt modelId="{E2BB4AC7-A765-4250-8F64-4A5104373304}" type="parTrans" cxnId="{E4AC286A-0EBD-4BD3-8673-AE20F62A3512}">
      <dgm:prSet/>
      <dgm:spPr/>
      <dgm:t>
        <a:bodyPr/>
        <a:lstStyle/>
        <a:p>
          <a:endParaRPr lang="en-GB" sz="1200">
            <a:solidFill>
              <a:schemeClr val="tx2"/>
            </a:solidFill>
            <a:latin typeface="+mn-lt"/>
          </a:endParaRPr>
        </a:p>
      </dgm:t>
    </dgm:pt>
    <dgm:pt modelId="{2458AD9D-AB9A-4CEC-9FA8-EA35744D65CD}" type="sibTrans" cxnId="{E4AC286A-0EBD-4BD3-8673-AE20F62A3512}">
      <dgm:prSet/>
      <dgm:spPr/>
      <dgm:t>
        <a:bodyPr/>
        <a:lstStyle/>
        <a:p>
          <a:endParaRPr lang="en-GB" sz="1200">
            <a:solidFill>
              <a:schemeClr val="tx2"/>
            </a:solidFill>
            <a:latin typeface="+mn-lt"/>
          </a:endParaRPr>
        </a:p>
      </dgm:t>
    </dgm:pt>
    <dgm:pt modelId="{04F82B62-62F5-485A-888E-F0BBE3E60173}">
      <dgm:prSet phldrT="[Text]" custT="1"/>
      <dgm:spPr/>
      <dgm:t>
        <a:bodyPr/>
        <a:lstStyle/>
        <a:p>
          <a:r>
            <a:rPr lang="en-GB" sz="1000" dirty="0">
              <a:solidFill>
                <a:schemeClr val="tx2"/>
              </a:solidFill>
              <a:latin typeface="+mn-lt"/>
              <a:cs typeface="Browallia New" pitchFamily="34" charset="-34"/>
            </a:rPr>
            <a:t>Pharmacist</a:t>
          </a:r>
        </a:p>
      </dgm:t>
    </dgm:pt>
    <dgm:pt modelId="{FA92F829-4DEC-4959-B6C5-A688B630A439}" type="parTrans" cxnId="{696F1BA6-4E6D-4F23-B84B-161B3353FDAE}">
      <dgm:prSet/>
      <dgm:spPr/>
      <dgm:t>
        <a:bodyPr/>
        <a:lstStyle/>
        <a:p>
          <a:endParaRPr lang="en-GB" sz="1200">
            <a:solidFill>
              <a:schemeClr val="tx2"/>
            </a:solidFill>
            <a:latin typeface="+mn-lt"/>
          </a:endParaRPr>
        </a:p>
      </dgm:t>
    </dgm:pt>
    <dgm:pt modelId="{0992961B-3EFA-4CC9-AFEC-4ACFCC7DCA70}" type="sibTrans" cxnId="{696F1BA6-4E6D-4F23-B84B-161B3353FDAE}">
      <dgm:prSet/>
      <dgm:spPr/>
      <dgm:t>
        <a:bodyPr/>
        <a:lstStyle/>
        <a:p>
          <a:endParaRPr lang="en-GB" sz="1200">
            <a:solidFill>
              <a:schemeClr val="tx2"/>
            </a:solidFill>
            <a:latin typeface="+mn-lt"/>
          </a:endParaRPr>
        </a:p>
      </dgm:t>
    </dgm:pt>
    <dgm:pt modelId="{81092BDD-1806-4378-8A85-9324532FF02E}">
      <dgm:prSet phldrT="[Text]" custT="1"/>
      <dgm:spPr/>
      <dgm:t>
        <a:bodyPr/>
        <a:lstStyle/>
        <a:p>
          <a:r>
            <a:rPr lang="en-GB" sz="1100" dirty="0">
              <a:solidFill>
                <a:schemeClr val="tx2"/>
              </a:solidFill>
              <a:latin typeface="+mn-lt"/>
            </a:rPr>
            <a:t>Medical Assistants</a:t>
          </a:r>
        </a:p>
      </dgm:t>
    </dgm:pt>
    <dgm:pt modelId="{B0198102-CAAD-4C66-B7AC-D6F011A44C95}" type="parTrans" cxnId="{5FAC30EB-FE60-46D0-9DA6-EEF8E9219754}">
      <dgm:prSet/>
      <dgm:spPr/>
      <dgm:t>
        <a:bodyPr/>
        <a:lstStyle/>
        <a:p>
          <a:endParaRPr lang="en-GB" sz="1200">
            <a:solidFill>
              <a:schemeClr val="tx2"/>
            </a:solidFill>
            <a:latin typeface="+mn-lt"/>
          </a:endParaRPr>
        </a:p>
      </dgm:t>
    </dgm:pt>
    <dgm:pt modelId="{03D26AF1-1A8F-4A65-82FE-E6264BFA3C0B}" type="sibTrans" cxnId="{5FAC30EB-FE60-46D0-9DA6-EEF8E9219754}">
      <dgm:prSet/>
      <dgm:spPr/>
      <dgm:t>
        <a:bodyPr/>
        <a:lstStyle/>
        <a:p>
          <a:endParaRPr lang="en-GB" sz="1200">
            <a:solidFill>
              <a:schemeClr val="tx2"/>
            </a:solidFill>
            <a:latin typeface="+mn-lt"/>
          </a:endParaRPr>
        </a:p>
      </dgm:t>
    </dgm:pt>
    <dgm:pt modelId="{E0466E46-690B-41A5-B04A-AE9476CC9A5D}">
      <dgm:prSet phldrT="[Text]" custT="1"/>
      <dgm:spPr/>
      <dgm:t>
        <a:bodyPr/>
        <a:lstStyle/>
        <a:p>
          <a:r>
            <a:rPr lang="en-GB" sz="1200" dirty="0" err="1">
              <a:solidFill>
                <a:schemeClr val="tx2"/>
              </a:solidFill>
              <a:latin typeface="+mn-lt"/>
            </a:rPr>
            <a:t>Physio</a:t>
          </a:r>
          <a:endParaRPr lang="en-GB" sz="1200" dirty="0">
            <a:solidFill>
              <a:schemeClr val="tx2"/>
            </a:solidFill>
            <a:latin typeface="+mn-lt"/>
          </a:endParaRPr>
        </a:p>
      </dgm:t>
    </dgm:pt>
    <dgm:pt modelId="{A669AA2A-2F94-487F-89CA-7D9463B78196}" type="parTrans" cxnId="{1EC6A4C7-AE86-42FB-B840-52DFCFC46724}">
      <dgm:prSet/>
      <dgm:spPr/>
      <dgm:t>
        <a:bodyPr/>
        <a:lstStyle/>
        <a:p>
          <a:endParaRPr lang="en-GB" sz="1200">
            <a:solidFill>
              <a:schemeClr val="tx2"/>
            </a:solidFill>
            <a:latin typeface="+mn-lt"/>
          </a:endParaRPr>
        </a:p>
      </dgm:t>
    </dgm:pt>
    <dgm:pt modelId="{A39D6691-B66C-4D19-AD40-774C6EF68D3A}" type="sibTrans" cxnId="{1EC6A4C7-AE86-42FB-B840-52DFCFC46724}">
      <dgm:prSet/>
      <dgm:spPr/>
      <dgm:t>
        <a:bodyPr/>
        <a:lstStyle/>
        <a:p>
          <a:endParaRPr lang="en-GB" sz="1200">
            <a:solidFill>
              <a:schemeClr val="tx2"/>
            </a:solidFill>
            <a:latin typeface="+mn-lt"/>
          </a:endParaRPr>
        </a:p>
      </dgm:t>
    </dgm:pt>
    <dgm:pt modelId="{11E1ECC1-5349-4081-9032-0FB5AA20E00E}">
      <dgm:prSet phldrT="[Text]" custT="1"/>
      <dgm:spPr/>
      <dgm:t>
        <a:bodyPr/>
        <a:lstStyle/>
        <a:p>
          <a:r>
            <a:rPr lang="en-GB" sz="1200" dirty="0">
              <a:solidFill>
                <a:schemeClr val="tx2"/>
              </a:solidFill>
              <a:latin typeface="+mn-lt"/>
            </a:rPr>
            <a:t>Doctors Admin</a:t>
          </a:r>
        </a:p>
      </dgm:t>
    </dgm:pt>
    <dgm:pt modelId="{086BD4CC-3474-4920-86A7-09D3FF71FC73}" type="parTrans" cxnId="{82CA2F49-962B-4FAA-BD45-07A9F110D4BE}">
      <dgm:prSet/>
      <dgm:spPr/>
      <dgm:t>
        <a:bodyPr/>
        <a:lstStyle/>
        <a:p>
          <a:endParaRPr lang="en-GB" sz="1200">
            <a:solidFill>
              <a:schemeClr val="tx2"/>
            </a:solidFill>
            <a:latin typeface="+mn-lt"/>
          </a:endParaRPr>
        </a:p>
      </dgm:t>
    </dgm:pt>
    <dgm:pt modelId="{047492C0-A3DA-4B63-84BC-DB7CF0A38224}" type="sibTrans" cxnId="{82CA2F49-962B-4FAA-BD45-07A9F110D4BE}">
      <dgm:prSet/>
      <dgm:spPr/>
      <dgm:t>
        <a:bodyPr/>
        <a:lstStyle/>
        <a:p>
          <a:endParaRPr lang="en-GB" sz="1200">
            <a:solidFill>
              <a:schemeClr val="tx2"/>
            </a:solidFill>
            <a:latin typeface="+mn-lt"/>
          </a:endParaRPr>
        </a:p>
      </dgm:t>
    </dgm:pt>
    <dgm:pt modelId="{E326ADDA-FA0E-4BE9-879B-52BB94658663}">
      <dgm:prSet phldrT="[Text]" custT="1"/>
      <dgm:spPr/>
      <dgm:t>
        <a:bodyPr/>
        <a:lstStyle/>
        <a:p>
          <a:r>
            <a:rPr lang="en-GB" sz="900" dirty="0">
              <a:solidFill>
                <a:schemeClr val="tx2"/>
              </a:solidFill>
              <a:latin typeface="+mn-lt"/>
              <a:cs typeface="Browallia New" pitchFamily="34" charset="-34"/>
            </a:rPr>
            <a:t>Consultants</a:t>
          </a:r>
        </a:p>
      </dgm:t>
    </dgm:pt>
    <dgm:pt modelId="{0355F4E6-3AB2-4736-BB3F-9DE9D3B14728}" type="parTrans" cxnId="{CC994CA6-F991-4508-969D-85015A441C5D}">
      <dgm:prSet/>
      <dgm:spPr/>
      <dgm:t>
        <a:bodyPr/>
        <a:lstStyle/>
        <a:p>
          <a:endParaRPr lang="en-GB" sz="1200">
            <a:solidFill>
              <a:schemeClr val="tx2"/>
            </a:solidFill>
            <a:latin typeface="+mn-lt"/>
          </a:endParaRPr>
        </a:p>
      </dgm:t>
    </dgm:pt>
    <dgm:pt modelId="{0AE22FDD-E548-4022-A8F2-872F1B0A5CEA}" type="sibTrans" cxnId="{CC994CA6-F991-4508-969D-85015A441C5D}">
      <dgm:prSet/>
      <dgm:spPr/>
      <dgm:t>
        <a:bodyPr/>
        <a:lstStyle/>
        <a:p>
          <a:endParaRPr lang="en-GB" sz="1200">
            <a:solidFill>
              <a:schemeClr val="tx2"/>
            </a:solidFill>
            <a:latin typeface="+mn-lt"/>
          </a:endParaRPr>
        </a:p>
      </dgm:t>
    </dgm:pt>
    <dgm:pt modelId="{373625DD-1014-473F-A3F3-E2CD09433BD1}">
      <dgm:prSet phldrT="[Text]" custT="1"/>
      <dgm:spPr/>
      <dgm:t>
        <a:bodyPr/>
        <a:lstStyle/>
        <a:p>
          <a:r>
            <a:rPr lang="en-GB" sz="1200" dirty="0">
              <a:solidFill>
                <a:schemeClr val="tx2"/>
              </a:solidFill>
              <a:latin typeface="+mn-lt"/>
            </a:rPr>
            <a:t>SHO</a:t>
          </a:r>
        </a:p>
      </dgm:t>
    </dgm:pt>
    <dgm:pt modelId="{398CB9CD-654A-4FDD-8945-BC7117366E2A}" type="parTrans" cxnId="{50DAEBE8-C7EF-4DF7-B007-20B9F48E74F4}">
      <dgm:prSet/>
      <dgm:spPr/>
      <dgm:t>
        <a:bodyPr/>
        <a:lstStyle/>
        <a:p>
          <a:endParaRPr lang="en-GB" sz="1200">
            <a:solidFill>
              <a:schemeClr val="tx2"/>
            </a:solidFill>
            <a:latin typeface="+mn-lt"/>
          </a:endParaRPr>
        </a:p>
      </dgm:t>
    </dgm:pt>
    <dgm:pt modelId="{A6166700-3EA1-438F-92D8-1B45701B9982}" type="sibTrans" cxnId="{50DAEBE8-C7EF-4DF7-B007-20B9F48E74F4}">
      <dgm:prSet/>
      <dgm:spPr/>
      <dgm:t>
        <a:bodyPr/>
        <a:lstStyle/>
        <a:p>
          <a:endParaRPr lang="en-GB" sz="1200">
            <a:solidFill>
              <a:schemeClr val="tx2"/>
            </a:solidFill>
            <a:latin typeface="+mn-lt"/>
          </a:endParaRPr>
        </a:p>
      </dgm:t>
    </dgm:pt>
    <dgm:pt modelId="{82281267-593E-41E4-95D7-7BA092D508FF}">
      <dgm:prSet phldrT="[Text]" custT="1"/>
      <dgm:spPr/>
      <dgm:t>
        <a:bodyPr/>
        <a:lstStyle/>
        <a:p>
          <a:r>
            <a:rPr lang="en-GB" sz="1200" dirty="0" err="1">
              <a:solidFill>
                <a:schemeClr val="tx2"/>
              </a:solidFill>
              <a:latin typeface="+mn-lt"/>
            </a:rPr>
            <a:t>SpR</a:t>
          </a:r>
          <a:endParaRPr lang="en-GB" sz="1200" dirty="0">
            <a:solidFill>
              <a:schemeClr val="tx2"/>
            </a:solidFill>
            <a:latin typeface="+mn-lt"/>
          </a:endParaRPr>
        </a:p>
      </dgm:t>
    </dgm:pt>
    <dgm:pt modelId="{4B22D56A-1718-4203-B164-0B5BEE2F69B3}" type="parTrans" cxnId="{4D809E9D-4AD9-4944-B670-9A8C04C297AD}">
      <dgm:prSet/>
      <dgm:spPr/>
      <dgm:t>
        <a:bodyPr/>
        <a:lstStyle/>
        <a:p>
          <a:endParaRPr lang="en-GB" sz="1200">
            <a:solidFill>
              <a:schemeClr val="tx2"/>
            </a:solidFill>
            <a:latin typeface="+mn-lt"/>
          </a:endParaRPr>
        </a:p>
      </dgm:t>
    </dgm:pt>
    <dgm:pt modelId="{2C16EEB5-8533-455F-ACCB-6349606E8448}" type="sibTrans" cxnId="{4D809E9D-4AD9-4944-B670-9A8C04C297AD}">
      <dgm:prSet/>
      <dgm:spPr/>
      <dgm:t>
        <a:bodyPr/>
        <a:lstStyle/>
        <a:p>
          <a:endParaRPr lang="en-GB" sz="1200">
            <a:solidFill>
              <a:schemeClr val="tx2"/>
            </a:solidFill>
            <a:latin typeface="+mn-lt"/>
          </a:endParaRPr>
        </a:p>
      </dgm:t>
    </dgm:pt>
    <dgm:pt modelId="{EB2CE1B1-9A30-4D0C-A15A-B37942303E89}">
      <dgm:prSet phldrT="[Text]" custT="1"/>
      <dgm:spPr/>
      <dgm:t>
        <a:bodyPr/>
        <a:lstStyle/>
        <a:p>
          <a:r>
            <a:rPr lang="en-GB" sz="1200">
              <a:solidFill>
                <a:schemeClr val="tx2"/>
              </a:solidFill>
              <a:latin typeface="+mn-lt"/>
            </a:rPr>
            <a:t>FY1</a:t>
          </a:r>
          <a:endParaRPr lang="en-GB" sz="1200" dirty="0">
            <a:solidFill>
              <a:schemeClr val="tx2"/>
            </a:solidFill>
            <a:latin typeface="+mn-lt"/>
          </a:endParaRPr>
        </a:p>
      </dgm:t>
    </dgm:pt>
    <dgm:pt modelId="{33F6B18D-9133-404F-8ED5-65B98BD8FC57}" type="parTrans" cxnId="{6BC1D135-EBAF-4EA5-87BA-D1F1B73C5207}">
      <dgm:prSet/>
      <dgm:spPr/>
      <dgm:t>
        <a:bodyPr/>
        <a:lstStyle/>
        <a:p>
          <a:endParaRPr lang="en-GB" sz="1200">
            <a:solidFill>
              <a:schemeClr val="tx2"/>
            </a:solidFill>
            <a:latin typeface="+mn-lt"/>
          </a:endParaRPr>
        </a:p>
      </dgm:t>
    </dgm:pt>
    <dgm:pt modelId="{6D2D3A03-52AC-4FCF-9515-0CC89C684251}" type="sibTrans" cxnId="{6BC1D135-EBAF-4EA5-87BA-D1F1B73C5207}">
      <dgm:prSet/>
      <dgm:spPr/>
      <dgm:t>
        <a:bodyPr/>
        <a:lstStyle/>
        <a:p>
          <a:endParaRPr lang="en-GB" sz="1200">
            <a:solidFill>
              <a:schemeClr val="tx2"/>
            </a:solidFill>
            <a:latin typeface="+mn-lt"/>
          </a:endParaRPr>
        </a:p>
      </dgm:t>
    </dgm:pt>
    <dgm:pt modelId="{E06A19AC-717D-4AEA-97CF-0DD8E1784AB1}">
      <dgm:prSet phldrT="[Text]" custT="1"/>
      <dgm:spPr/>
      <dgm:t>
        <a:bodyPr/>
        <a:lstStyle/>
        <a:p>
          <a:r>
            <a:rPr lang="en-GB" sz="1200" dirty="0">
              <a:solidFill>
                <a:schemeClr val="tx2"/>
              </a:solidFill>
              <a:latin typeface="+mn-lt"/>
            </a:rPr>
            <a:t>Nurses</a:t>
          </a:r>
        </a:p>
      </dgm:t>
    </dgm:pt>
    <dgm:pt modelId="{CC35C656-131C-4294-845B-98010BDD03C1}" type="parTrans" cxnId="{0C2637E0-4EC1-4859-BE1B-7A6E51B2E6E5}">
      <dgm:prSet/>
      <dgm:spPr/>
      <dgm:t>
        <a:bodyPr/>
        <a:lstStyle/>
        <a:p>
          <a:endParaRPr lang="en-GB" sz="1200">
            <a:solidFill>
              <a:schemeClr val="tx2"/>
            </a:solidFill>
            <a:latin typeface="+mn-lt"/>
          </a:endParaRPr>
        </a:p>
      </dgm:t>
    </dgm:pt>
    <dgm:pt modelId="{79EF1175-6BF6-410D-9A98-A2A000808D70}" type="sibTrans" cxnId="{0C2637E0-4EC1-4859-BE1B-7A6E51B2E6E5}">
      <dgm:prSet/>
      <dgm:spPr/>
      <dgm:t>
        <a:bodyPr/>
        <a:lstStyle/>
        <a:p>
          <a:endParaRPr lang="en-GB" sz="1200">
            <a:solidFill>
              <a:schemeClr val="tx2"/>
            </a:solidFill>
            <a:latin typeface="+mn-lt"/>
          </a:endParaRPr>
        </a:p>
      </dgm:t>
    </dgm:pt>
    <dgm:pt modelId="{F6911FF6-E634-4F92-BEE5-59D479230E7B}">
      <dgm:prSet phldrT="[Text]" custT="1"/>
      <dgm:spPr/>
      <dgm:t>
        <a:bodyPr/>
        <a:lstStyle/>
        <a:p>
          <a:r>
            <a:rPr lang="en-GB" sz="1200" dirty="0">
              <a:solidFill>
                <a:schemeClr val="tx2"/>
              </a:solidFill>
              <a:latin typeface="+mn-lt"/>
            </a:rPr>
            <a:t>Patients</a:t>
          </a:r>
        </a:p>
      </dgm:t>
    </dgm:pt>
    <dgm:pt modelId="{DDCF1BA0-A618-4BEB-B93B-CB10BE5F7639}" type="parTrans" cxnId="{D95E806C-BAFC-4B65-9A47-3316A96234A0}">
      <dgm:prSet/>
      <dgm:spPr/>
      <dgm:t>
        <a:bodyPr/>
        <a:lstStyle/>
        <a:p>
          <a:endParaRPr lang="en-GB" sz="1200">
            <a:solidFill>
              <a:schemeClr val="tx2"/>
            </a:solidFill>
            <a:latin typeface="+mn-lt"/>
          </a:endParaRPr>
        </a:p>
      </dgm:t>
    </dgm:pt>
    <dgm:pt modelId="{1F794E4C-D01C-483F-AFE9-C865E5207F99}" type="sibTrans" cxnId="{D95E806C-BAFC-4B65-9A47-3316A96234A0}">
      <dgm:prSet/>
      <dgm:spPr/>
      <dgm:t>
        <a:bodyPr/>
        <a:lstStyle/>
        <a:p>
          <a:endParaRPr lang="en-GB" sz="1200">
            <a:solidFill>
              <a:schemeClr val="tx2"/>
            </a:solidFill>
            <a:latin typeface="+mn-lt"/>
          </a:endParaRPr>
        </a:p>
      </dgm:t>
    </dgm:pt>
    <dgm:pt modelId="{7B9AD67B-512C-40E4-8C7A-FC8CD404BEA3}" type="pres">
      <dgm:prSet presAssocID="{5E9E461B-7245-476C-A281-9A57C415A98D}" presName="Name0" presStyleCnt="0">
        <dgm:presLayoutVars>
          <dgm:chMax val="1"/>
          <dgm:dir/>
          <dgm:animLvl val="ctr"/>
          <dgm:resizeHandles val="exact"/>
        </dgm:presLayoutVars>
      </dgm:prSet>
      <dgm:spPr/>
    </dgm:pt>
    <dgm:pt modelId="{1E374A5D-DA31-4D7B-B6B2-12DF5C23CD47}" type="pres">
      <dgm:prSet presAssocID="{6102ED77-A927-41AE-A79E-3BFF15E333C7}" presName="centerShape" presStyleLbl="node0" presStyleIdx="0" presStyleCnt="1" custScaleX="118776" custScaleY="126067" custLinFactNeighborX="689" custLinFactNeighborY="-3065"/>
      <dgm:spPr/>
    </dgm:pt>
    <dgm:pt modelId="{B1F4B8CC-4B9F-4E07-A887-33EDFF49C86C}" type="pres">
      <dgm:prSet presAssocID="{04F82B62-62F5-485A-888E-F0BBE3E60173}" presName="node" presStyleLbl="node1" presStyleIdx="0" presStyleCnt="10">
        <dgm:presLayoutVars>
          <dgm:bulletEnabled val="1"/>
        </dgm:presLayoutVars>
      </dgm:prSet>
      <dgm:spPr/>
    </dgm:pt>
    <dgm:pt modelId="{70F2D420-C0DF-4D70-ABD3-3434F11F667A}" type="pres">
      <dgm:prSet presAssocID="{04F82B62-62F5-485A-888E-F0BBE3E60173}" presName="dummy" presStyleCnt="0"/>
      <dgm:spPr/>
    </dgm:pt>
    <dgm:pt modelId="{7EEDA16D-98E3-49AD-8658-EA9FB3BC9E58}" type="pres">
      <dgm:prSet presAssocID="{0992961B-3EFA-4CC9-AFEC-4ACFCC7DCA70}" presName="sibTrans" presStyleLbl="sibTrans2D1" presStyleIdx="0" presStyleCnt="10"/>
      <dgm:spPr/>
    </dgm:pt>
    <dgm:pt modelId="{89C17976-EA0B-4059-8499-B9127349B595}" type="pres">
      <dgm:prSet presAssocID="{81092BDD-1806-4378-8A85-9324532FF02E}" presName="node" presStyleLbl="node1" presStyleIdx="1" presStyleCnt="10">
        <dgm:presLayoutVars>
          <dgm:bulletEnabled val="1"/>
        </dgm:presLayoutVars>
      </dgm:prSet>
      <dgm:spPr/>
    </dgm:pt>
    <dgm:pt modelId="{C7979E8B-2901-4430-BAE2-E54D5D9A1F4C}" type="pres">
      <dgm:prSet presAssocID="{81092BDD-1806-4378-8A85-9324532FF02E}" presName="dummy" presStyleCnt="0"/>
      <dgm:spPr/>
    </dgm:pt>
    <dgm:pt modelId="{13AD050C-EEB0-4927-83F0-4E49F2BD7AA2}" type="pres">
      <dgm:prSet presAssocID="{03D26AF1-1A8F-4A65-82FE-E6264BFA3C0B}" presName="sibTrans" presStyleLbl="sibTrans2D1" presStyleIdx="1" presStyleCnt="10"/>
      <dgm:spPr/>
    </dgm:pt>
    <dgm:pt modelId="{09D1A270-9B36-45AC-A15E-74A7A3EF1C67}" type="pres">
      <dgm:prSet presAssocID="{E0466E46-690B-41A5-B04A-AE9476CC9A5D}" presName="node" presStyleLbl="node1" presStyleIdx="2" presStyleCnt="10">
        <dgm:presLayoutVars>
          <dgm:bulletEnabled val="1"/>
        </dgm:presLayoutVars>
      </dgm:prSet>
      <dgm:spPr/>
    </dgm:pt>
    <dgm:pt modelId="{78754B52-4870-49C0-A898-93FFB3FD94D7}" type="pres">
      <dgm:prSet presAssocID="{E0466E46-690B-41A5-B04A-AE9476CC9A5D}" presName="dummy" presStyleCnt="0"/>
      <dgm:spPr/>
    </dgm:pt>
    <dgm:pt modelId="{FE468680-83E3-4A58-A14B-406A444E9B99}" type="pres">
      <dgm:prSet presAssocID="{A39D6691-B66C-4D19-AD40-774C6EF68D3A}" presName="sibTrans" presStyleLbl="sibTrans2D1" presStyleIdx="2" presStyleCnt="10"/>
      <dgm:spPr/>
    </dgm:pt>
    <dgm:pt modelId="{798E05F4-4CE5-4154-856A-5112F86954F7}" type="pres">
      <dgm:prSet presAssocID="{11E1ECC1-5349-4081-9032-0FB5AA20E00E}" presName="node" presStyleLbl="node1" presStyleIdx="3" presStyleCnt="10">
        <dgm:presLayoutVars>
          <dgm:bulletEnabled val="1"/>
        </dgm:presLayoutVars>
      </dgm:prSet>
      <dgm:spPr/>
    </dgm:pt>
    <dgm:pt modelId="{6924AAC1-A109-4963-9E8B-6ADBE6199337}" type="pres">
      <dgm:prSet presAssocID="{11E1ECC1-5349-4081-9032-0FB5AA20E00E}" presName="dummy" presStyleCnt="0"/>
      <dgm:spPr/>
    </dgm:pt>
    <dgm:pt modelId="{C1090DE4-F0F0-40E2-B5A5-3D66FB20D6A6}" type="pres">
      <dgm:prSet presAssocID="{047492C0-A3DA-4B63-84BC-DB7CF0A38224}" presName="sibTrans" presStyleLbl="sibTrans2D1" presStyleIdx="3" presStyleCnt="10"/>
      <dgm:spPr/>
    </dgm:pt>
    <dgm:pt modelId="{BDCFA7EE-55B4-4595-8E64-004C0C033CFC}" type="pres">
      <dgm:prSet presAssocID="{E326ADDA-FA0E-4BE9-879B-52BB94658663}" presName="node" presStyleLbl="node1" presStyleIdx="4" presStyleCnt="10">
        <dgm:presLayoutVars>
          <dgm:bulletEnabled val="1"/>
        </dgm:presLayoutVars>
      </dgm:prSet>
      <dgm:spPr/>
    </dgm:pt>
    <dgm:pt modelId="{A81D6BCB-1377-425C-BA52-23C3D0E70AE8}" type="pres">
      <dgm:prSet presAssocID="{E326ADDA-FA0E-4BE9-879B-52BB94658663}" presName="dummy" presStyleCnt="0"/>
      <dgm:spPr/>
    </dgm:pt>
    <dgm:pt modelId="{94385B93-742D-44DE-BAB9-7ECC139082E1}" type="pres">
      <dgm:prSet presAssocID="{0AE22FDD-E548-4022-A8F2-872F1B0A5CEA}" presName="sibTrans" presStyleLbl="sibTrans2D1" presStyleIdx="4" presStyleCnt="10"/>
      <dgm:spPr/>
    </dgm:pt>
    <dgm:pt modelId="{14723C65-2BE4-4097-92C7-43766D5EDB35}" type="pres">
      <dgm:prSet presAssocID="{373625DD-1014-473F-A3F3-E2CD09433BD1}" presName="node" presStyleLbl="node1" presStyleIdx="5" presStyleCnt="10">
        <dgm:presLayoutVars>
          <dgm:bulletEnabled val="1"/>
        </dgm:presLayoutVars>
      </dgm:prSet>
      <dgm:spPr/>
    </dgm:pt>
    <dgm:pt modelId="{2A074610-4FF5-44B2-8BAF-E94410B5B63B}" type="pres">
      <dgm:prSet presAssocID="{373625DD-1014-473F-A3F3-E2CD09433BD1}" presName="dummy" presStyleCnt="0"/>
      <dgm:spPr/>
    </dgm:pt>
    <dgm:pt modelId="{ED02ED2A-B3DC-434C-A30F-E46AFAD6E4F8}" type="pres">
      <dgm:prSet presAssocID="{A6166700-3EA1-438F-92D8-1B45701B9982}" presName="sibTrans" presStyleLbl="sibTrans2D1" presStyleIdx="5" presStyleCnt="10"/>
      <dgm:spPr/>
    </dgm:pt>
    <dgm:pt modelId="{4D03D987-79DD-4335-8906-E22A76829489}" type="pres">
      <dgm:prSet presAssocID="{82281267-593E-41E4-95D7-7BA092D508FF}" presName="node" presStyleLbl="node1" presStyleIdx="6" presStyleCnt="10">
        <dgm:presLayoutVars>
          <dgm:bulletEnabled val="1"/>
        </dgm:presLayoutVars>
      </dgm:prSet>
      <dgm:spPr/>
    </dgm:pt>
    <dgm:pt modelId="{C49A2465-BB87-46C0-A460-77C69DA8B3A2}" type="pres">
      <dgm:prSet presAssocID="{82281267-593E-41E4-95D7-7BA092D508FF}" presName="dummy" presStyleCnt="0"/>
      <dgm:spPr/>
    </dgm:pt>
    <dgm:pt modelId="{4DD261CD-69C8-4614-9EF8-09D2B812F98E}" type="pres">
      <dgm:prSet presAssocID="{2C16EEB5-8533-455F-ACCB-6349606E8448}" presName="sibTrans" presStyleLbl="sibTrans2D1" presStyleIdx="6" presStyleCnt="10"/>
      <dgm:spPr/>
    </dgm:pt>
    <dgm:pt modelId="{9403486A-2010-4B43-8475-3843A8F9E788}" type="pres">
      <dgm:prSet presAssocID="{EB2CE1B1-9A30-4D0C-A15A-B37942303E89}" presName="node" presStyleLbl="node1" presStyleIdx="7" presStyleCnt="10">
        <dgm:presLayoutVars>
          <dgm:bulletEnabled val="1"/>
        </dgm:presLayoutVars>
      </dgm:prSet>
      <dgm:spPr/>
    </dgm:pt>
    <dgm:pt modelId="{3A7294D4-E243-498C-9B35-B5242DF84A82}" type="pres">
      <dgm:prSet presAssocID="{EB2CE1B1-9A30-4D0C-A15A-B37942303E89}" presName="dummy" presStyleCnt="0"/>
      <dgm:spPr/>
    </dgm:pt>
    <dgm:pt modelId="{E24F734D-B6FB-4A53-81C1-728CC1B52542}" type="pres">
      <dgm:prSet presAssocID="{6D2D3A03-52AC-4FCF-9515-0CC89C684251}" presName="sibTrans" presStyleLbl="sibTrans2D1" presStyleIdx="7" presStyleCnt="10"/>
      <dgm:spPr/>
    </dgm:pt>
    <dgm:pt modelId="{55D20A1E-1757-48AB-A548-158D31595CE5}" type="pres">
      <dgm:prSet presAssocID="{E06A19AC-717D-4AEA-97CF-0DD8E1784AB1}" presName="node" presStyleLbl="node1" presStyleIdx="8" presStyleCnt="10">
        <dgm:presLayoutVars>
          <dgm:bulletEnabled val="1"/>
        </dgm:presLayoutVars>
      </dgm:prSet>
      <dgm:spPr/>
    </dgm:pt>
    <dgm:pt modelId="{EA245675-EFE5-4DD9-8C07-A3989D458DAA}" type="pres">
      <dgm:prSet presAssocID="{E06A19AC-717D-4AEA-97CF-0DD8E1784AB1}" presName="dummy" presStyleCnt="0"/>
      <dgm:spPr/>
    </dgm:pt>
    <dgm:pt modelId="{21674C4D-120B-4EF3-B92A-4F02ECD28510}" type="pres">
      <dgm:prSet presAssocID="{79EF1175-6BF6-410D-9A98-A2A000808D70}" presName="sibTrans" presStyleLbl="sibTrans2D1" presStyleIdx="8" presStyleCnt="10"/>
      <dgm:spPr/>
    </dgm:pt>
    <dgm:pt modelId="{53135BFD-1FD7-472C-A49F-947F2A4C7D68}" type="pres">
      <dgm:prSet presAssocID="{F6911FF6-E634-4F92-BEE5-59D479230E7B}" presName="node" presStyleLbl="node1" presStyleIdx="9" presStyleCnt="10">
        <dgm:presLayoutVars>
          <dgm:bulletEnabled val="1"/>
        </dgm:presLayoutVars>
      </dgm:prSet>
      <dgm:spPr/>
    </dgm:pt>
    <dgm:pt modelId="{DCE491DF-4A36-49FB-A7E6-2F8A1EBE40B8}" type="pres">
      <dgm:prSet presAssocID="{F6911FF6-E634-4F92-BEE5-59D479230E7B}" presName="dummy" presStyleCnt="0"/>
      <dgm:spPr/>
    </dgm:pt>
    <dgm:pt modelId="{378BB89A-E343-4A17-8F8A-A785F4CA9C88}" type="pres">
      <dgm:prSet presAssocID="{1F794E4C-D01C-483F-AFE9-C865E5207F99}" presName="sibTrans" presStyleLbl="sibTrans2D1" presStyleIdx="9" presStyleCnt="10"/>
      <dgm:spPr/>
    </dgm:pt>
  </dgm:ptLst>
  <dgm:cxnLst>
    <dgm:cxn modelId="{07348906-C876-4DA0-BAF7-821C85EC751B}" type="presOf" srcId="{0AE22FDD-E548-4022-A8F2-872F1B0A5CEA}" destId="{94385B93-742D-44DE-BAB9-7ECC139082E1}" srcOrd="0" destOrd="0" presId="urn:microsoft.com/office/officeart/2005/8/layout/radial6"/>
    <dgm:cxn modelId="{A510B010-F8E5-4874-B856-B29C30BD54C4}" type="presOf" srcId="{E326ADDA-FA0E-4BE9-879B-52BB94658663}" destId="{BDCFA7EE-55B4-4595-8E64-004C0C033CFC}" srcOrd="0" destOrd="0" presId="urn:microsoft.com/office/officeart/2005/8/layout/radial6"/>
    <dgm:cxn modelId="{9E41D020-7218-4A52-81D3-6C21129B7F5A}" type="presOf" srcId="{11E1ECC1-5349-4081-9032-0FB5AA20E00E}" destId="{798E05F4-4CE5-4154-856A-5112F86954F7}" srcOrd="0" destOrd="0" presId="urn:microsoft.com/office/officeart/2005/8/layout/radial6"/>
    <dgm:cxn modelId="{0BA62C21-E229-4E54-AFA7-155807E3EB96}" type="presOf" srcId="{0992961B-3EFA-4CC9-AFEC-4ACFCC7DCA70}" destId="{7EEDA16D-98E3-49AD-8658-EA9FB3BC9E58}" srcOrd="0" destOrd="0" presId="urn:microsoft.com/office/officeart/2005/8/layout/radial6"/>
    <dgm:cxn modelId="{DC6C1525-38A2-4AC7-8111-76E9B4C51B9B}" type="presOf" srcId="{E06A19AC-717D-4AEA-97CF-0DD8E1784AB1}" destId="{55D20A1E-1757-48AB-A548-158D31595CE5}" srcOrd="0" destOrd="0" presId="urn:microsoft.com/office/officeart/2005/8/layout/radial6"/>
    <dgm:cxn modelId="{2FB5112F-74D9-489A-8355-D688899CFFAE}" type="presOf" srcId="{6102ED77-A927-41AE-A79E-3BFF15E333C7}" destId="{1E374A5D-DA31-4D7B-B6B2-12DF5C23CD47}" srcOrd="0" destOrd="0" presId="urn:microsoft.com/office/officeart/2005/8/layout/radial6"/>
    <dgm:cxn modelId="{6BC1D135-EBAF-4EA5-87BA-D1F1B73C5207}" srcId="{6102ED77-A927-41AE-A79E-3BFF15E333C7}" destId="{EB2CE1B1-9A30-4D0C-A15A-B37942303E89}" srcOrd="7" destOrd="0" parTransId="{33F6B18D-9133-404F-8ED5-65B98BD8FC57}" sibTransId="{6D2D3A03-52AC-4FCF-9515-0CC89C684251}"/>
    <dgm:cxn modelId="{82CA2F49-962B-4FAA-BD45-07A9F110D4BE}" srcId="{6102ED77-A927-41AE-A79E-3BFF15E333C7}" destId="{11E1ECC1-5349-4081-9032-0FB5AA20E00E}" srcOrd="3" destOrd="0" parTransId="{086BD4CC-3474-4920-86A7-09D3FF71FC73}" sibTransId="{047492C0-A3DA-4B63-84BC-DB7CF0A38224}"/>
    <dgm:cxn modelId="{E4AC286A-0EBD-4BD3-8673-AE20F62A3512}" srcId="{5E9E461B-7245-476C-A281-9A57C415A98D}" destId="{6102ED77-A927-41AE-A79E-3BFF15E333C7}" srcOrd="0" destOrd="0" parTransId="{E2BB4AC7-A765-4250-8F64-4A5104373304}" sibTransId="{2458AD9D-AB9A-4CEC-9FA8-EA35744D65CD}"/>
    <dgm:cxn modelId="{D95E806C-BAFC-4B65-9A47-3316A96234A0}" srcId="{6102ED77-A927-41AE-A79E-3BFF15E333C7}" destId="{F6911FF6-E634-4F92-BEE5-59D479230E7B}" srcOrd="9" destOrd="0" parTransId="{DDCF1BA0-A618-4BEB-B93B-CB10BE5F7639}" sibTransId="{1F794E4C-D01C-483F-AFE9-C865E5207F99}"/>
    <dgm:cxn modelId="{D373724D-7ACD-4BD9-B6CF-C82BCD3E4768}" type="presOf" srcId="{373625DD-1014-473F-A3F3-E2CD09433BD1}" destId="{14723C65-2BE4-4097-92C7-43766D5EDB35}" srcOrd="0" destOrd="0" presId="urn:microsoft.com/office/officeart/2005/8/layout/radial6"/>
    <dgm:cxn modelId="{908C0751-F56F-4958-A143-B58FC23DD8FC}" type="presOf" srcId="{A6166700-3EA1-438F-92D8-1B45701B9982}" destId="{ED02ED2A-B3DC-434C-A30F-E46AFAD6E4F8}" srcOrd="0" destOrd="0" presId="urn:microsoft.com/office/officeart/2005/8/layout/radial6"/>
    <dgm:cxn modelId="{DC81A877-489B-43A9-A1C2-A3BC6F5FC6BD}" type="presOf" srcId="{2C16EEB5-8533-455F-ACCB-6349606E8448}" destId="{4DD261CD-69C8-4614-9EF8-09D2B812F98E}" srcOrd="0" destOrd="0" presId="urn:microsoft.com/office/officeart/2005/8/layout/radial6"/>
    <dgm:cxn modelId="{1860AE5A-BE42-49C5-BD8E-F290F1CD2961}" type="presOf" srcId="{E0466E46-690B-41A5-B04A-AE9476CC9A5D}" destId="{09D1A270-9B36-45AC-A15E-74A7A3EF1C67}" srcOrd="0" destOrd="0" presId="urn:microsoft.com/office/officeart/2005/8/layout/radial6"/>
    <dgm:cxn modelId="{1EF9D07B-EB7E-44F3-9F8D-CD2622478888}" type="presOf" srcId="{04F82B62-62F5-485A-888E-F0BBE3E60173}" destId="{B1F4B8CC-4B9F-4E07-A887-33EDFF49C86C}" srcOrd="0" destOrd="0" presId="urn:microsoft.com/office/officeart/2005/8/layout/radial6"/>
    <dgm:cxn modelId="{AB50377D-F885-4477-9C03-27D8DE478073}" type="presOf" srcId="{03D26AF1-1A8F-4A65-82FE-E6264BFA3C0B}" destId="{13AD050C-EEB0-4927-83F0-4E49F2BD7AA2}" srcOrd="0" destOrd="0" presId="urn:microsoft.com/office/officeart/2005/8/layout/radial6"/>
    <dgm:cxn modelId="{557D2B80-8448-44A0-97A2-C464262262F5}" type="presOf" srcId="{F6911FF6-E634-4F92-BEE5-59D479230E7B}" destId="{53135BFD-1FD7-472C-A49F-947F2A4C7D68}" srcOrd="0" destOrd="0" presId="urn:microsoft.com/office/officeart/2005/8/layout/radial6"/>
    <dgm:cxn modelId="{41D34A86-BD4E-4C1C-B071-E721A42B5C51}" type="presOf" srcId="{A39D6691-B66C-4D19-AD40-774C6EF68D3A}" destId="{FE468680-83E3-4A58-A14B-406A444E9B99}" srcOrd="0" destOrd="0" presId="urn:microsoft.com/office/officeart/2005/8/layout/radial6"/>
    <dgm:cxn modelId="{AEBD839D-3F83-48CB-933A-DB3E1B6CC9F4}" type="presOf" srcId="{81092BDD-1806-4378-8A85-9324532FF02E}" destId="{89C17976-EA0B-4059-8499-B9127349B595}" srcOrd="0" destOrd="0" presId="urn:microsoft.com/office/officeart/2005/8/layout/radial6"/>
    <dgm:cxn modelId="{4D809E9D-4AD9-4944-B670-9A8C04C297AD}" srcId="{6102ED77-A927-41AE-A79E-3BFF15E333C7}" destId="{82281267-593E-41E4-95D7-7BA092D508FF}" srcOrd="6" destOrd="0" parTransId="{4B22D56A-1718-4203-B164-0B5BEE2F69B3}" sibTransId="{2C16EEB5-8533-455F-ACCB-6349606E8448}"/>
    <dgm:cxn modelId="{A43699A2-FF62-4B11-AC8D-7824DB408DA8}" type="presOf" srcId="{1F794E4C-D01C-483F-AFE9-C865E5207F99}" destId="{378BB89A-E343-4A17-8F8A-A785F4CA9C88}" srcOrd="0" destOrd="0" presId="urn:microsoft.com/office/officeart/2005/8/layout/radial6"/>
    <dgm:cxn modelId="{696F1BA6-4E6D-4F23-B84B-161B3353FDAE}" srcId="{6102ED77-A927-41AE-A79E-3BFF15E333C7}" destId="{04F82B62-62F5-485A-888E-F0BBE3E60173}" srcOrd="0" destOrd="0" parTransId="{FA92F829-4DEC-4959-B6C5-A688B630A439}" sibTransId="{0992961B-3EFA-4CC9-AFEC-4ACFCC7DCA70}"/>
    <dgm:cxn modelId="{CC994CA6-F991-4508-969D-85015A441C5D}" srcId="{6102ED77-A927-41AE-A79E-3BFF15E333C7}" destId="{E326ADDA-FA0E-4BE9-879B-52BB94658663}" srcOrd="4" destOrd="0" parTransId="{0355F4E6-3AB2-4736-BB3F-9DE9D3B14728}" sibTransId="{0AE22FDD-E548-4022-A8F2-872F1B0A5CEA}"/>
    <dgm:cxn modelId="{1EC6A4C7-AE86-42FB-B840-52DFCFC46724}" srcId="{6102ED77-A927-41AE-A79E-3BFF15E333C7}" destId="{E0466E46-690B-41A5-B04A-AE9476CC9A5D}" srcOrd="2" destOrd="0" parTransId="{A669AA2A-2F94-487F-89CA-7D9463B78196}" sibTransId="{A39D6691-B66C-4D19-AD40-774C6EF68D3A}"/>
    <dgm:cxn modelId="{0A0373CD-219B-4D7A-A4B7-47C6FCCDE9AC}" type="presOf" srcId="{047492C0-A3DA-4B63-84BC-DB7CF0A38224}" destId="{C1090DE4-F0F0-40E2-B5A5-3D66FB20D6A6}" srcOrd="0" destOrd="0" presId="urn:microsoft.com/office/officeart/2005/8/layout/radial6"/>
    <dgm:cxn modelId="{C3AAF3DD-2119-4018-B053-E5D6AB28D531}" type="presOf" srcId="{82281267-593E-41E4-95D7-7BA092D508FF}" destId="{4D03D987-79DD-4335-8906-E22A76829489}" srcOrd="0" destOrd="0" presId="urn:microsoft.com/office/officeart/2005/8/layout/radial6"/>
    <dgm:cxn modelId="{0C2637E0-4EC1-4859-BE1B-7A6E51B2E6E5}" srcId="{6102ED77-A927-41AE-A79E-3BFF15E333C7}" destId="{E06A19AC-717D-4AEA-97CF-0DD8E1784AB1}" srcOrd="8" destOrd="0" parTransId="{CC35C656-131C-4294-845B-98010BDD03C1}" sibTransId="{79EF1175-6BF6-410D-9A98-A2A000808D70}"/>
    <dgm:cxn modelId="{50DAEBE8-C7EF-4DF7-B007-20B9F48E74F4}" srcId="{6102ED77-A927-41AE-A79E-3BFF15E333C7}" destId="{373625DD-1014-473F-A3F3-E2CD09433BD1}" srcOrd="5" destOrd="0" parTransId="{398CB9CD-654A-4FDD-8945-BC7117366E2A}" sibTransId="{A6166700-3EA1-438F-92D8-1B45701B9982}"/>
    <dgm:cxn modelId="{5FAC30EB-FE60-46D0-9DA6-EEF8E9219754}" srcId="{6102ED77-A927-41AE-A79E-3BFF15E333C7}" destId="{81092BDD-1806-4378-8A85-9324532FF02E}" srcOrd="1" destOrd="0" parTransId="{B0198102-CAAD-4C66-B7AC-D6F011A44C95}" sibTransId="{03D26AF1-1A8F-4A65-82FE-E6264BFA3C0B}"/>
    <dgm:cxn modelId="{739A21F1-1969-4471-94AB-B9B72A3E17C8}" type="presOf" srcId="{79EF1175-6BF6-410D-9A98-A2A000808D70}" destId="{21674C4D-120B-4EF3-B92A-4F02ECD28510}" srcOrd="0" destOrd="0" presId="urn:microsoft.com/office/officeart/2005/8/layout/radial6"/>
    <dgm:cxn modelId="{CD6F93F5-BF8A-4256-BD10-069FE1CEB924}" type="presOf" srcId="{EB2CE1B1-9A30-4D0C-A15A-B37942303E89}" destId="{9403486A-2010-4B43-8475-3843A8F9E788}" srcOrd="0" destOrd="0" presId="urn:microsoft.com/office/officeart/2005/8/layout/radial6"/>
    <dgm:cxn modelId="{74E247F6-FD77-4396-AF5D-25C06AB57D92}" type="presOf" srcId="{6D2D3A03-52AC-4FCF-9515-0CC89C684251}" destId="{E24F734D-B6FB-4A53-81C1-728CC1B52542}" srcOrd="0" destOrd="0" presId="urn:microsoft.com/office/officeart/2005/8/layout/radial6"/>
    <dgm:cxn modelId="{A21451F9-854F-420D-8306-8F39812F4CD6}" type="presOf" srcId="{5E9E461B-7245-476C-A281-9A57C415A98D}" destId="{7B9AD67B-512C-40E4-8C7A-FC8CD404BEA3}" srcOrd="0" destOrd="0" presId="urn:microsoft.com/office/officeart/2005/8/layout/radial6"/>
    <dgm:cxn modelId="{00DD336A-98BC-4F87-A007-E719E9792F94}" type="presParOf" srcId="{7B9AD67B-512C-40E4-8C7A-FC8CD404BEA3}" destId="{1E374A5D-DA31-4D7B-B6B2-12DF5C23CD47}" srcOrd="0" destOrd="0" presId="urn:microsoft.com/office/officeart/2005/8/layout/radial6"/>
    <dgm:cxn modelId="{EEEFC50C-DA63-40E9-B081-0772DE9956E2}" type="presParOf" srcId="{7B9AD67B-512C-40E4-8C7A-FC8CD404BEA3}" destId="{B1F4B8CC-4B9F-4E07-A887-33EDFF49C86C}" srcOrd="1" destOrd="0" presId="urn:microsoft.com/office/officeart/2005/8/layout/radial6"/>
    <dgm:cxn modelId="{4A72E943-593E-4504-8498-B1E69555DF8F}" type="presParOf" srcId="{7B9AD67B-512C-40E4-8C7A-FC8CD404BEA3}" destId="{70F2D420-C0DF-4D70-ABD3-3434F11F667A}" srcOrd="2" destOrd="0" presId="urn:microsoft.com/office/officeart/2005/8/layout/radial6"/>
    <dgm:cxn modelId="{F12CC5C0-6220-4759-83DF-D855894265B8}" type="presParOf" srcId="{7B9AD67B-512C-40E4-8C7A-FC8CD404BEA3}" destId="{7EEDA16D-98E3-49AD-8658-EA9FB3BC9E58}" srcOrd="3" destOrd="0" presId="urn:microsoft.com/office/officeart/2005/8/layout/radial6"/>
    <dgm:cxn modelId="{AC167FFF-488B-4C2D-A189-F183AE6FCE5C}" type="presParOf" srcId="{7B9AD67B-512C-40E4-8C7A-FC8CD404BEA3}" destId="{89C17976-EA0B-4059-8499-B9127349B595}" srcOrd="4" destOrd="0" presId="urn:microsoft.com/office/officeart/2005/8/layout/radial6"/>
    <dgm:cxn modelId="{792DEBD0-6C98-41F2-B94A-9E748E531C96}" type="presParOf" srcId="{7B9AD67B-512C-40E4-8C7A-FC8CD404BEA3}" destId="{C7979E8B-2901-4430-BAE2-E54D5D9A1F4C}" srcOrd="5" destOrd="0" presId="urn:microsoft.com/office/officeart/2005/8/layout/radial6"/>
    <dgm:cxn modelId="{11D3E7FB-A7B5-4E02-8930-95561E85FA25}" type="presParOf" srcId="{7B9AD67B-512C-40E4-8C7A-FC8CD404BEA3}" destId="{13AD050C-EEB0-4927-83F0-4E49F2BD7AA2}" srcOrd="6" destOrd="0" presId="urn:microsoft.com/office/officeart/2005/8/layout/radial6"/>
    <dgm:cxn modelId="{08122C36-5B56-4C0D-9CAC-60F49D2B2795}" type="presParOf" srcId="{7B9AD67B-512C-40E4-8C7A-FC8CD404BEA3}" destId="{09D1A270-9B36-45AC-A15E-74A7A3EF1C67}" srcOrd="7" destOrd="0" presId="urn:microsoft.com/office/officeart/2005/8/layout/radial6"/>
    <dgm:cxn modelId="{338836F2-1095-4235-9E85-22EC588923C8}" type="presParOf" srcId="{7B9AD67B-512C-40E4-8C7A-FC8CD404BEA3}" destId="{78754B52-4870-49C0-A898-93FFB3FD94D7}" srcOrd="8" destOrd="0" presId="urn:microsoft.com/office/officeart/2005/8/layout/radial6"/>
    <dgm:cxn modelId="{D7CEACD6-C09E-4560-B4FC-5418526EEDFF}" type="presParOf" srcId="{7B9AD67B-512C-40E4-8C7A-FC8CD404BEA3}" destId="{FE468680-83E3-4A58-A14B-406A444E9B99}" srcOrd="9" destOrd="0" presId="urn:microsoft.com/office/officeart/2005/8/layout/radial6"/>
    <dgm:cxn modelId="{AC701FE2-50C8-4238-B87F-52BAA86C5C9E}" type="presParOf" srcId="{7B9AD67B-512C-40E4-8C7A-FC8CD404BEA3}" destId="{798E05F4-4CE5-4154-856A-5112F86954F7}" srcOrd="10" destOrd="0" presId="urn:microsoft.com/office/officeart/2005/8/layout/radial6"/>
    <dgm:cxn modelId="{6B54A5F6-EB7E-4989-8B84-058FCCD5ACBA}" type="presParOf" srcId="{7B9AD67B-512C-40E4-8C7A-FC8CD404BEA3}" destId="{6924AAC1-A109-4963-9E8B-6ADBE6199337}" srcOrd="11" destOrd="0" presId="urn:microsoft.com/office/officeart/2005/8/layout/radial6"/>
    <dgm:cxn modelId="{E68D0280-578E-4F0B-AAD2-8BE45539994E}" type="presParOf" srcId="{7B9AD67B-512C-40E4-8C7A-FC8CD404BEA3}" destId="{C1090DE4-F0F0-40E2-B5A5-3D66FB20D6A6}" srcOrd="12" destOrd="0" presId="urn:microsoft.com/office/officeart/2005/8/layout/radial6"/>
    <dgm:cxn modelId="{467E0B66-74C3-4560-A720-FE50BCEB7DD2}" type="presParOf" srcId="{7B9AD67B-512C-40E4-8C7A-FC8CD404BEA3}" destId="{BDCFA7EE-55B4-4595-8E64-004C0C033CFC}" srcOrd="13" destOrd="0" presId="urn:microsoft.com/office/officeart/2005/8/layout/radial6"/>
    <dgm:cxn modelId="{FFCA97E3-E87D-4A0D-B4C1-1A8ACCE69F6B}" type="presParOf" srcId="{7B9AD67B-512C-40E4-8C7A-FC8CD404BEA3}" destId="{A81D6BCB-1377-425C-BA52-23C3D0E70AE8}" srcOrd="14" destOrd="0" presId="urn:microsoft.com/office/officeart/2005/8/layout/radial6"/>
    <dgm:cxn modelId="{CB521079-C697-4D36-9826-8221257A7272}" type="presParOf" srcId="{7B9AD67B-512C-40E4-8C7A-FC8CD404BEA3}" destId="{94385B93-742D-44DE-BAB9-7ECC139082E1}" srcOrd="15" destOrd="0" presId="urn:microsoft.com/office/officeart/2005/8/layout/radial6"/>
    <dgm:cxn modelId="{1EFE28AB-3F79-4FBB-88C7-A5AEF66CA724}" type="presParOf" srcId="{7B9AD67B-512C-40E4-8C7A-FC8CD404BEA3}" destId="{14723C65-2BE4-4097-92C7-43766D5EDB35}" srcOrd="16" destOrd="0" presId="urn:microsoft.com/office/officeart/2005/8/layout/radial6"/>
    <dgm:cxn modelId="{FCD22312-60E7-47AF-B25C-1C8E0D3B9B50}" type="presParOf" srcId="{7B9AD67B-512C-40E4-8C7A-FC8CD404BEA3}" destId="{2A074610-4FF5-44B2-8BAF-E94410B5B63B}" srcOrd="17" destOrd="0" presId="urn:microsoft.com/office/officeart/2005/8/layout/radial6"/>
    <dgm:cxn modelId="{37AF3786-91C2-42BC-A69B-2B202E38BEF4}" type="presParOf" srcId="{7B9AD67B-512C-40E4-8C7A-FC8CD404BEA3}" destId="{ED02ED2A-B3DC-434C-A30F-E46AFAD6E4F8}" srcOrd="18" destOrd="0" presId="urn:microsoft.com/office/officeart/2005/8/layout/radial6"/>
    <dgm:cxn modelId="{7E26B2BD-9788-4BDD-8905-A0B54F87EA31}" type="presParOf" srcId="{7B9AD67B-512C-40E4-8C7A-FC8CD404BEA3}" destId="{4D03D987-79DD-4335-8906-E22A76829489}" srcOrd="19" destOrd="0" presId="urn:microsoft.com/office/officeart/2005/8/layout/radial6"/>
    <dgm:cxn modelId="{6FE1B942-2D97-49A8-9092-E4E477B4896A}" type="presParOf" srcId="{7B9AD67B-512C-40E4-8C7A-FC8CD404BEA3}" destId="{C49A2465-BB87-46C0-A460-77C69DA8B3A2}" srcOrd="20" destOrd="0" presId="urn:microsoft.com/office/officeart/2005/8/layout/radial6"/>
    <dgm:cxn modelId="{4E4A0D68-F382-4139-AA91-18FC0C9A2BAA}" type="presParOf" srcId="{7B9AD67B-512C-40E4-8C7A-FC8CD404BEA3}" destId="{4DD261CD-69C8-4614-9EF8-09D2B812F98E}" srcOrd="21" destOrd="0" presId="urn:microsoft.com/office/officeart/2005/8/layout/radial6"/>
    <dgm:cxn modelId="{880720D6-70FC-464C-892A-42EC0C42CC23}" type="presParOf" srcId="{7B9AD67B-512C-40E4-8C7A-FC8CD404BEA3}" destId="{9403486A-2010-4B43-8475-3843A8F9E788}" srcOrd="22" destOrd="0" presId="urn:microsoft.com/office/officeart/2005/8/layout/radial6"/>
    <dgm:cxn modelId="{4CF35E36-1B0D-4847-ADBF-63391EA7E18A}" type="presParOf" srcId="{7B9AD67B-512C-40E4-8C7A-FC8CD404BEA3}" destId="{3A7294D4-E243-498C-9B35-B5242DF84A82}" srcOrd="23" destOrd="0" presId="urn:microsoft.com/office/officeart/2005/8/layout/radial6"/>
    <dgm:cxn modelId="{DEDDE79B-3A4F-4488-A82E-257C69FBE150}" type="presParOf" srcId="{7B9AD67B-512C-40E4-8C7A-FC8CD404BEA3}" destId="{E24F734D-B6FB-4A53-81C1-728CC1B52542}" srcOrd="24" destOrd="0" presId="urn:microsoft.com/office/officeart/2005/8/layout/radial6"/>
    <dgm:cxn modelId="{B5D7BEBE-83BC-4F0B-B7A8-E74FDFC90ABB}" type="presParOf" srcId="{7B9AD67B-512C-40E4-8C7A-FC8CD404BEA3}" destId="{55D20A1E-1757-48AB-A548-158D31595CE5}" srcOrd="25" destOrd="0" presId="urn:microsoft.com/office/officeart/2005/8/layout/radial6"/>
    <dgm:cxn modelId="{722E2719-B10F-402E-B784-3BFFFFB1AE3F}" type="presParOf" srcId="{7B9AD67B-512C-40E4-8C7A-FC8CD404BEA3}" destId="{EA245675-EFE5-4DD9-8C07-A3989D458DAA}" srcOrd="26" destOrd="0" presId="urn:microsoft.com/office/officeart/2005/8/layout/radial6"/>
    <dgm:cxn modelId="{2B13DE9E-B2ED-4EF1-A563-F166AAD94738}" type="presParOf" srcId="{7B9AD67B-512C-40E4-8C7A-FC8CD404BEA3}" destId="{21674C4D-120B-4EF3-B92A-4F02ECD28510}" srcOrd="27" destOrd="0" presId="urn:microsoft.com/office/officeart/2005/8/layout/radial6"/>
    <dgm:cxn modelId="{38EA6909-ADAE-43FA-9AAA-059731D80C2B}" type="presParOf" srcId="{7B9AD67B-512C-40E4-8C7A-FC8CD404BEA3}" destId="{53135BFD-1FD7-472C-A49F-947F2A4C7D68}" srcOrd="28" destOrd="0" presId="urn:microsoft.com/office/officeart/2005/8/layout/radial6"/>
    <dgm:cxn modelId="{B9408F18-F6B4-42B9-A754-E5CE5A0D640C}" type="presParOf" srcId="{7B9AD67B-512C-40E4-8C7A-FC8CD404BEA3}" destId="{DCE491DF-4A36-49FB-A7E6-2F8A1EBE40B8}" srcOrd="29" destOrd="0" presId="urn:microsoft.com/office/officeart/2005/8/layout/radial6"/>
    <dgm:cxn modelId="{DFC5E410-15A9-48FB-9779-1EDB0CDC604A}" type="presParOf" srcId="{7B9AD67B-512C-40E4-8C7A-FC8CD404BEA3}" destId="{378BB89A-E343-4A17-8F8A-A785F4CA9C88}"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9F89-7DA4-49A1-9B64-41946BDA061F}">
      <dsp:nvSpPr>
        <dsp:cNvPr id="0" name=""/>
        <dsp:cNvSpPr/>
      </dsp:nvSpPr>
      <dsp:spPr>
        <a:xfrm>
          <a:off x="2264003" y="0"/>
          <a:ext cx="4822822" cy="4822822"/>
        </a:xfrm>
        <a:prstGeom prst="diamond">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C0C78A9-94DC-45F8-B7F1-845193BD7BEC}">
      <dsp:nvSpPr>
        <dsp:cNvPr id="0" name=""/>
        <dsp:cNvSpPr/>
      </dsp:nvSpPr>
      <dsp:spPr>
        <a:xfrm>
          <a:off x="2722171" y="458168"/>
          <a:ext cx="1880900" cy="18809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Better Patient Experience</a:t>
          </a:r>
        </a:p>
      </dsp:txBody>
      <dsp:txXfrm>
        <a:off x="2813989" y="549986"/>
        <a:ext cx="1697264" cy="1697264"/>
      </dsp:txXfrm>
    </dsp:sp>
    <dsp:sp modelId="{566014CC-56C2-42D3-93B6-5FA2D0C099AA}">
      <dsp:nvSpPr>
        <dsp:cNvPr id="0" name=""/>
        <dsp:cNvSpPr/>
      </dsp:nvSpPr>
      <dsp:spPr>
        <a:xfrm>
          <a:off x="4747756" y="458168"/>
          <a:ext cx="1880900" cy="18809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Improved Patient Flow </a:t>
          </a:r>
        </a:p>
      </dsp:txBody>
      <dsp:txXfrm>
        <a:off x="4839574" y="549986"/>
        <a:ext cx="1697264" cy="1697264"/>
      </dsp:txXfrm>
    </dsp:sp>
    <dsp:sp modelId="{7969F479-F0CE-4E93-BB60-052A2FA5AB5C}">
      <dsp:nvSpPr>
        <dsp:cNvPr id="0" name=""/>
        <dsp:cNvSpPr/>
      </dsp:nvSpPr>
      <dsp:spPr>
        <a:xfrm>
          <a:off x="2722171" y="2483753"/>
          <a:ext cx="1880900" cy="18809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Patient Safety</a:t>
          </a:r>
        </a:p>
      </dsp:txBody>
      <dsp:txXfrm>
        <a:off x="2813989" y="2575571"/>
        <a:ext cx="1697264" cy="1697264"/>
      </dsp:txXfrm>
    </dsp:sp>
    <dsp:sp modelId="{5088E968-AA8B-4302-B896-11E3DD04ABAE}">
      <dsp:nvSpPr>
        <dsp:cNvPr id="0" name=""/>
        <dsp:cNvSpPr/>
      </dsp:nvSpPr>
      <dsp:spPr>
        <a:xfrm>
          <a:off x="4747756" y="2483753"/>
          <a:ext cx="1880900" cy="18809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Better  clinical supervision across the week</a:t>
          </a:r>
        </a:p>
      </dsp:txBody>
      <dsp:txXfrm>
        <a:off x="4839574" y="2575571"/>
        <a:ext cx="1697264" cy="1697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7DDF6-E8C2-4609-94A5-BF214F372D73}">
      <dsp:nvSpPr>
        <dsp:cNvPr id="0" name=""/>
        <dsp:cNvSpPr/>
      </dsp:nvSpPr>
      <dsp:spPr>
        <a:xfrm>
          <a:off x="2104320" y="0"/>
          <a:ext cx="2264058" cy="1132029"/>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SpR</a:t>
          </a:r>
          <a:endParaRPr lang="en-GB" sz="3400" b="1" kern="1200" dirty="0"/>
        </a:p>
      </dsp:txBody>
      <dsp:txXfrm>
        <a:off x="2137476" y="33156"/>
        <a:ext cx="2197746" cy="1065717"/>
      </dsp:txXfrm>
    </dsp:sp>
    <dsp:sp modelId="{261A35F7-3279-4B3B-A1E0-63C1B4E8C166}">
      <dsp:nvSpPr>
        <dsp:cNvPr id="0" name=""/>
        <dsp:cNvSpPr/>
      </dsp:nvSpPr>
      <dsp:spPr>
        <a:xfrm rot="2618729">
          <a:off x="3802557" y="1456062"/>
          <a:ext cx="1149301" cy="396210"/>
        </a:xfrm>
        <a:prstGeom prst="lef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921420" y="1535304"/>
        <a:ext cx="911575" cy="237726"/>
      </dsp:txXfrm>
    </dsp:sp>
    <dsp:sp modelId="{2A388DC3-ABA3-45E9-A4BB-4DC27A62498C}">
      <dsp:nvSpPr>
        <dsp:cNvPr id="0" name=""/>
        <dsp:cNvSpPr/>
      </dsp:nvSpPr>
      <dsp:spPr>
        <a:xfrm>
          <a:off x="4384068" y="2176306"/>
          <a:ext cx="2267997" cy="1132029"/>
        </a:xfrm>
        <a:prstGeom prst="roundRect">
          <a:avLst>
            <a:gd name="adj" fmla="val 10000"/>
          </a:avLst>
        </a:prstGeom>
        <a:gradFill rotWithShape="0">
          <a:gsLst>
            <a:gs pos="0">
              <a:schemeClr val="accent5">
                <a:shade val="80000"/>
                <a:hueOff val="63060"/>
                <a:satOff val="1061"/>
                <a:lumOff val="7558"/>
                <a:alphaOff val="0"/>
                <a:satMod val="103000"/>
                <a:lumMod val="102000"/>
                <a:tint val="94000"/>
              </a:schemeClr>
            </a:gs>
            <a:gs pos="50000">
              <a:schemeClr val="accent5">
                <a:shade val="80000"/>
                <a:hueOff val="63060"/>
                <a:satOff val="1061"/>
                <a:lumOff val="7558"/>
                <a:alphaOff val="0"/>
                <a:satMod val="110000"/>
                <a:lumMod val="100000"/>
                <a:shade val="100000"/>
              </a:schemeClr>
            </a:gs>
            <a:gs pos="100000">
              <a:schemeClr val="accent5">
                <a:shade val="80000"/>
                <a:hueOff val="63060"/>
                <a:satOff val="1061"/>
                <a:lumOff val="75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SHO</a:t>
          </a:r>
        </a:p>
      </dsp:txBody>
      <dsp:txXfrm>
        <a:off x="4417224" y="2209462"/>
        <a:ext cx="2201685" cy="1065717"/>
      </dsp:txXfrm>
    </dsp:sp>
    <dsp:sp modelId="{D25A7A5F-1412-4C6F-BD86-7608FCDFAF2B}">
      <dsp:nvSpPr>
        <dsp:cNvPr id="0" name=""/>
        <dsp:cNvSpPr/>
      </dsp:nvSpPr>
      <dsp:spPr>
        <a:xfrm rot="8109599">
          <a:off x="3849897" y="3631646"/>
          <a:ext cx="1149301" cy="396210"/>
        </a:xfrm>
        <a:prstGeom prst="leftRightArrow">
          <a:avLst>
            <a:gd name="adj1" fmla="val 60000"/>
            <a:gd name="adj2" fmla="val 50000"/>
          </a:avLst>
        </a:prstGeom>
        <a:gradFill rotWithShape="0">
          <a:gsLst>
            <a:gs pos="0">
              <a:schemeClr val="accent5">
                <a:shade val="90000"/>
                <a:hueOff val="63016"/>
                <a:satOff val="-534"/>
                <a:lumOff val="6575"/>
                <a:alphaOff val="0"/>
                <a:satMod val="103000"/>
                <a:lumMod val="102000"/>
                <a:tint val="94000"/>
              </a:schemeClr>
            </a:gs>
            <a:gs pos="50000">
              <a:schemeClr val="accent5">
                <a:shade val="90000"/>
                <a:hueOff val="63016"/>
                <a:satOff val="-534"/>
                <a:lumOff val="6575"/>
                <a:alphaOff val="0"/>
                <a:satMod val="110000"/>
                <a:lumMod val="100000"/>
                <a:shade val="100000"/>
              </a:schemeClr>
            </a:gs>
            <a:gs pos="100000">
              <a:schemeClr val="accent5">
                <a:shade val="90000"/>
                <a:hueOff val="63016"/>
                <a:satOff val="-534"/>
                <a:lumOff val="65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968760" y="3710888"/>
        <a:ext cx="911575" cy="237726"/>
      </dsp:txXfrm>
    </dsp:sp>
    <dsp:sp modelId="{1C4FB976-7CD2-4F41-9476-60840F436D0B}">
      <dsp:nvSpPr>
        <dsp:cNvPr id="0" name=""/>
        <dsp:cNvSpPr/>
      </dsp:nvSpPr>
      <dsp:spPr>
        <a:xfrm>
          <a:off x="2198999" y="4351166"/>
          <a:ext cx="2264058" cy="1132029"/>
        </a:xfrm>
        <a:prstGeom prst="roundRect">
          <a:avLst>
            <a:gd name="adj" fmla="val 10000"/>
          </a:avLst>
        </a:prstGeom>
        <a:gradFill rotWithShape="0">
          <a:gsLst>
            <a:gs pos="0">
              <a:schemeClr val="accent5">
                <a:shade val="80000"/>
                <a:hueOff val="126121"/>
                <a:satOff val="2123"/>
                <a:lumOff val="15115"/>
                <a:alphaOff val="0"/>
                <a:satMod val="103000"/>
                <a:lumMod val="102000"/>
                <a:tint val="94000"/>
              </a:schemeClr>
            </a:gs>
            <a:gs pos="50000">
              <a:schemeClr val="accent5">
                <a:shade val="80000"/>
                <a:hueOff val="126121"/>
                <a:satOff val="2123"/>
                <a:lumOff val="15115"/>
                <a:alphaOff val="0"/>
                <a:satMod val="110000"/>
                <a:lumMod val="100000"/>
                <a:shade val="100000"/>
              </a:schemeClr>
            </a:gs>
            <a:gs pos="100000">
              <a:schemeClr val="accent5">
                <a:shade val="80000"/>
                <a:hueOff val="126121"/>
                <a:satOff val="2123"/>
                <a:lumOff val="151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FY1</a:t>
          </a:r>
        </a:p>
      </dsp:txBody>
      <dsp:txXfrm>
        <a:off x="2232155" y="4384322"/>
        <a:ext cx="2197746" cy="1065717"/>
      </dsp:txXfrm>
    </dsp:sp>
    <dsp:sp modelId="{C688358B-0573-4705-9667-985353A73ADD}">
      <dsp:nvSpPr>
        <dsp:cNvPr id="0" name=""/>
        <dsp:cNvSpPr/>
      </dsp:nvSpPr>
      <dsp:spPr>
        <a:xfrm rot="13499245">
          <a:off x="1662851" y="3626029"/>
          <a:ext cx="1149301" cy="396210"/>
        </a:xfrm>
        <a:prstGeom prst="leftRightArrow">
          <a:avLst>
            <a:gd name="adj1" fmla="val 60000"/>
            <a:gd name="adj2" fmla="val 50000"/>
          </a:avLst>
        </a:prstGeom>
        <a:gradFill rotWithShape="0">
          <a:gsLst>
            <a:gs pos="0">
              <a:schemeClr val="accent5">
                <a:shade val="90000"/>
                <a:hueOff val="126032"/>
                <a:satOff val="-1067"/>
                <a:lumOff val="13150"/>
                <a:alphaOff val="0"/>
                <a:satMod val="103000"/>
                <a:lumMod val="102000"/>
                <a:tint val="94000"/>
              </a:schemeClr>
            </a:gs>
            <a:gs pos="50000">
              <a:schemeClr val="accent5">
                <a:shade val="90000"/>
                <a:hueOff val="126032"/>
                <a:satOff val="-1067"/>
                <a:lumOff val="13150"/>
                <a:alphaOff val="0"/>
                <a:satMod val="110000"/>
                <a:lumMod val="100000"/>
                <a:shade val="100000"/>
              </a:schemeClr>
            </a:gs>
            <a:gs pos="100000">
              <a:schemeClr val="accent5">
                <a:shade val="90000"/>
                <a:hueOff val="126032"/>
                <a:satOff val="-1067"/>
                <a:lumOff val="131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1781714" y="3705271"/>
        <a:ext cx="911575" cy="237726"/>
      </dsp:txXfrm>
    </dsp:sp>
    <dsp:sp modelId="{099F700E-D771-4B4B-B722-CCB07B77B61D}">
      <dsp:nvSpPr>
        <dsp:cNvPr id="0" name=""/>
        <dsp:cNvSpPr/>
      </dsp:nvSpPr>
      <dsp:spPr>
        <a:xfrm>
          <a:off x="9976" y="2165072"/>
          <a:ext cx="2267997" cy="1132029"/>
        </a:xfrm>
        <a:prstGeom prst="roundRect">
          <a:avLst>
            <a:gd name="adj" fmla="val 10000"/>
          </a:avLst>
        </a:prstGeom>
        <a:gradFill rotWithShape="0">
          <a:gsLst>
            <a:gs pos="0">
              <a:schemeClr val="accent5">
                <a:shade val="80000"/>
                <a:hueOff val="189181"/>
                <a:satOff val="3184"/>
                <a:lumOff val="22673"/>
                <a:alphaOff val="0"/>
                <a:satMod val="103000"/>
                <a:lumMod val="102000"/>
                <a:tint val="94000"/>
              </a:schemeClr>
            </a:gs>
            <a:gs pos="50000">
              <a:schemeClr val="accent5">
                <a:shade val="80000"/>
                <a:hueOff val="189181"/>
                <a:satOff val="3184"/>
                <a:lumOff val="22673"/>
                <a:alphaOff val="0"/>
                <a:satMod val="110000"/>
                <a:lumMod val="100000"/>
                <a:shade val="100000"/>
              </a:schemeClr>
            </a:gs>
            <a:gs pos="100000">
              <a:schemeClr val="accent5">
                <a:shade val="80000"/>
                <a:hueOff val="189181"/>
                <a:satOff val="3184"/>
                <a:lumOff val="226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Med. Asst.</a:t>
          </a:r>
        </a:p>
      </dsp:txBody>
      <dsp:txXfrm>
        <a:off x="43132" y="2198228"/>
        <a:ext cx="2201685" cy="1065717"/>
      </dsp:txXfrm>
    </dsp:sp>
    <dsp:sp modelId="{BC18E90D-ED7E-423E-8BC4-88213E602C4B}">
      <dsp:nvSpPr>
        <dsp:cNvPr id="0" name=""/>
        <dsp:cNvSpPr/>
      </dsp:nvSpPr>
      <dsp:spPr>
        <a:xfrm rot="18841304">
          <a:off x="1615511" y="1450445"/>
          <a:ext cx="1149301" cy="396210"/>
        </a:xfrm>
        <a:prstGeom prst="leftRightArrow">
          <a:avLst>
            <a:gd name="adj1" fmla="val 60000"/>
            <a:gd name="adj2" fmla="val 50000"/>
          </a:avLst>
        </a:prstGeom>
        <a:gradFill rotWithShape="0">
          <a:gsLst>
            <a:gs pos="0">
              <a:schemeClr val="accent5">
                <a:shade val="90000"/>
                <a:hueOff val="189048"/>
                <a:satOff val="-1601"/>
                <a:lumOff val="19725"/>
                <a:alphaOff val="0"/>
                <a:satMod val="103000"/>
                <a:lumMod val="102000"/>
                <a:tint val="94000"/>
              </a:schemeClr>
            </a:gs>
            <a:gs pos="50000">
              <a:schemeClr val="accent5">
                <a:shade val="90000"/>
                <a:hueOff val="189048"/>
                <a:satOff val="-1601"/>
                <a:lumOff val="19725"/>
                <a:alphaOff val="0"/>
                <a:satMod val="110000"/>
                <a:lumMod val="100000"/>
                <a:shade val="100000"/>
              </a:schemeClr>
            </a:gs>
            <a:gs pos="100000">
              <a:schemeClr val="accent5">
                <a:shade val="90000"/>
                <a:hueOff val="189048"/>
                <a:satOff val="-1601"/>
                <a:lumOff val="197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1734374" y="1529687"/>
        <a:ext cx="911575" cy="237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BB89A-E343-4A17-8F8A-A785F4CA9C88}">
      <dsp:nvSpPr>
        <dsp:cNvPr id="0" name=""/>
        <dsp:cNvSpPr/>
      </dsp:nvSpPr>
      <dsp:spPr>
        <a:xfrm>
          <a:off x="1385956" y="403120"/>
          <a:ext cx="4508060" cy="4508060"/>
        </a:xfrm>
        <a:prstGeom prst="blockArc">
          <a:avLst>
            <a:gd name="adj1" fmla="val 14040000"/>
            <a:gd name="adj2" fmla="val 16200000"/>
            <a:gd name="adj3" fmla="val 2758"/>
          </a:avLst>
        </a:prstGeom>
        <a:gradFill rotWithShape="0">
          <a:gsLst>
            <a:gs pos="0">
              <a:schemeClr val="accent4">
                <a:shade val="90000"/>
                <a:hueOff val="-123822"/>
                <a:satOff val="-7233"/>
                <a:lumOff val="8172"/>
                <a:alphaOff val="0"/>
                <a:satMod val="103000"/>
                <a:lumMod val="102000"/>
                <a:tint val="94000"/>
              </a:schemeClr>
            </a:gs>
            <a:gs pos="50000">
              <a:schemeClr val="accent4">
                <a:shade val="90000"/>
                <a:hueOff val="-123822"/>
                <a:satOff val="-7233"/>
                <a:lumOff val="8172"/>
                <a:alphaOff val="0"/>
                <a:satMod val="110000"/>
                <a:lumMod val="100000"/>
                <a:shade val="100000"/>
              </a:schemeClr>
            </a:gs>
            <a:gs pos="100000">
              <a:schemeClr val="accent4">
                <a:shade val="90000"/>
                <a:hueOff val="-123822"/>
                <a:satOff val="-7233"/>
                <a:lumOff val="81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674C4D-120B-4EF3-B92A-4F02ECD28510}">
      <dsp:nvSpPr>
        <dsp:cNvPr id="0" name=""/>
        <dsp:cNvSpPr/>
      </dsp:nvSpPr>
      <dsp:spPr>
        <a:xfrm>
          <a:off x="1385956" y="403120"/>
          <a:ext cx="4508060" cy="4508060"/>
        </a:xfrm>
        <a:prstGeom prst="blockArc">
          <a:avLst>
            <a:gd name="adj1" fmla="val 11880000"/>
            <a:gd name="adj2" fmla="val 14040000"/>
            <a:gd name="adj3" fmla="val 2758"/>
          </a:avLst>
        </a:prstGeom>
        <a:gradFill rotWithShape="0">
          <a:gsLst>
            <a:gs pos="0">
              <a:schemeClr val="accent4">
                <a:shade val="90000"/>
                <a:hueOff val="-247644"/>
                <a:satOff val="-14466"/>
                <a:lumOff val="16344"/>
                <a:alphaOff val="0"/>
                <a:satMod val="103000"/>
                <a:lumMod val="102000"/>
                <a:tint val="94000"/>
              </a:schemeClr>
            </a:gs>
            <a:gs pos="50000">
              <a:schemeClr val="accent4">
                <a:shade val="90000"/>
                <a:hueOff val="-247644"/>
                <a:satOff val="-14466"/>
                <a:lumOff val="16344"/>
                <a:alphaOff val="0"/>
                <a:satMod val="110000"/>
                <a:lumMod val="100000"/>
                <a:shade val="100000"/>
              </a:schemeClr>
            </a:gs>
            <a:gs pos="100000">
              <a:schemeClr val="accent4">
                <a:shade val="90000"/>
                <a:hueOff val="-247644"/>
                <a:satOff val="-14466"/>
                <a:lumOff val="163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4F734D-B6FB-4A53-81C1-728CC1B52542}">
      <dsp:nvSpPr>
        <dsp:cNvPr id="0" name=""/>
        <dsp:cNvSpPr/>
      </dsp:nvSpPr>
      <dsp:spPr>
        <a:xfrm>
          <a:off x="1385956" y="403120"/>
          <a:ext cx="4508060" cy="4508060"/>
        </a:xfrm>
        <a:prstGeom prst="blockArc">
          <a:avLst>
            <a:gd name="adj1" fmla="val 9720000"/>
            <a:gd name="adj2" fmla="val 11880000"/>
            <a:gd name="adj3" fmla="val 2758"/>
          </a:avLst>
        </a:prstGeom>
        <a:gradFill rotWithShape="0">
          <a:gsLst>
            <a:gs pos="0">
              <a:schemeClr val="accent4">
                <a:shade val="90000"/>
                <a:hueOff val="-371466"/>
                <a:satOff val="-21699"/>
                <a:lumOff val="24515"/>
                <a:alphaOff val="0"/>
                <a:satMod val="103000"/>
                <a:lumMod val="102000"/>
                <a:tint val="94000"/>
              </a:schemeClr>
            </a:gs>
            <a:gs pos="50000">
              <a:schemeClr val="accent4">
                <a:shade val="90000"/>
                <a:hueOff val="-371466"/>
                <a:satOff val="-21699"/>
                <a:lumOff val="24515"/>
                <a:alphaOff val="0"/>
                <a:satMod val="110000"/>
                <a:lumMod val="100000"/>
                <a:shade val="100000"/>
              </a:schemeClr>
            </a:gs>
            <a:gs pos="100000">
              <a:schemeClr val="accent4">
                <a:shade val="90000"/>
                <a:hueOff val="-371466"/>
                <a:satOff val="-21699"/>
                <a:lumOff val="245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D261CD-69C8-4614-9EF8-09D2B812F98E}">
      <dsp:nvSpPr>
        <dsp:cNvPr id="0" name=""/>
        <dsp:cNvSpPr/>
      </dsp:nvSpPr>
      <dsp:spPr>
        <a:xfrm>
          <a:off x="1385956" y="403120"/>
          <a:ext cx="4508060" cy="4508060"/>
        </a:xfrm>
        <a:prstGeom prst="blockArc">
          <a:avLst>
            <a:gd name="adj1" fmla="val 7560000"/>
            <a:gd name="adj2" fmla="val 9720000"/>
            <a:gd name="adj3" fmla="val 2758"/>
          </a:avLst>
        </a:prstGeom>
        <a:gradFill rotWithShape="0">
          <a:gsLst>
            <a:gs pos="0">
              <a:schemeClr val="accent4">
                <a:shade val="90000"/>
                <a:hueOff val="-495289"/>
                <a:satOff val="-28932"/>
                <a:lumOff val="32687"/>
                <a:alphaOff val="0"/>
                <a:satMod val="103000"/>
                <a:lumMod val="102000"/>
                <a:tint val="94000"/>
              </a:schemeClr>
            </a:gs>
            <a:gs pos="50000">
              <a:schemeClr val="accent4">
                <a:shade val="90000"/>
                <a:hueOff val="-495289"/>
                <a:satOff val="-28932"/>
                <a:lumOff val="32687"/>
                <a:alphaOff val="0"/>
                <a:satMod val="110000"/>
                <a:lumMod val="100000"/>
                <a:shade val="100000"/>
              </a:schemeClr>
            </a:gs>
            <a:gs pos="100000">
              <a:schemeClr val="accent4">
                <a:shade val="90000"/>
                <a:hueOff val="-495289"/>
                <a:satOff val="-28932"/>
                <a:lumOff val="32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02ED2A-B3DC-434C-A30F-E46AFAD6E4F8}">
      <dsp:nvSpPr>
        <dsp:cNvPr id="0" name=""/>
        <dsp:cNvSpPr/>
      </dsp:nvSpPr>
      <dsp:spPr>
        <a:xfrm>
          <a:off x="1385956" y="403120"/>
          <a:ext cx="4508060" cy="4508060"/>
        </a:xfrm>
        <a:prstGeom prst="blockArc">
          <a:avLst>
            <a:gd name="adj1" fmla="val 5400000"/>
            <a:gd name="adj2" fmla="val 7560000"/>
            <a:gd name="adj3" fmla="val 2758"/>
          </a:avLst>
        </a:prstGeom>
        <a:gradFill rotWithShape="0">
          <a:gsLst>
            <a:gs pos="0">
              <a:schemeClr val="accent4">
                <a:shade val="90000"/>
                <a:hueOff val="-619111"/>
                <a:satOff val="-36165"/>
                <a:lumOff val="40859"/>
                <a:alphaOff val="0"/>
                <a:satMod val="103000"/>
                <a:lumMod val="102000"/>
                <a:tint val="94000"/>
              </a:schemeClr>
            </a:gs>
            <a:gs pos="50000">
              <a:schemeClr val="accent4">
                <a:shade val="90000"/>
                <a:hueOff val="-619111"/>
                <a:satOff val="-36165"/>
                <a:lumOff val="40859"/>
                <a:alphaOff val="0"/>
                <a:satMod val="110000"/>
                <a:lumMod val="100000"/>
                <a:shade val="100000"/>
              </a:schemeClr>
            </a:gs>
            <a:gs pos="100000">
              <a:schemeClr val="accent4">
                <a:shade val="90000"/>
                <a:hueOff val="-619111"/>
                <a:satOff val="-36165"/>
                <a:lumOff val="408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385B93-742D-44DE-BAB9-7ECC139082E1}">
      <dsp:nvSpPr>
        <dsp:cNvPr id="0" name=""/>
        <dsp:cNvSpPr/>
      </dsp:nvSpPr>
      <dsp:spPr>
        <a:xfrm>
          <a:off x="1385956" y="403120"/>
          <a:ext cx="4508060" cy="4508060"/>
        </a:xfrm>
        <a:prstGeom prst="blockArc">
          <a:avLst>
            <a:gd name="adj1" fmla="val 3240000"/>
            <a:gd name="adj2" fmla="val 5400000"/>
            <a:gd name="adj3" fmla="val 2758"/>
          </a:avLst>
        </a:prstGeom>
        <a:gradFill rotWithShape="0">
          <a:gsLst>
            <a:gs pos="0">
              <a:schemeClr val="accent4">
                <a:shade val="90000"/>
                <a:hueOff val="-495289"/>
                <a:satOff val="-28932"/>
                <a:lumOff val="32687"/>
                <a:alphaOff val="0"/>
                <a:satMod val="103000"/>
                <a:lumMod val="102000"/>
                <a:tint val="94000"/>
              </a:schemeClr>
            </a:gs>
            <a:gs pos="50000">
              <a:schemeClr val="accent4">
                <a:shade val="90000"/>
                <a:hueOff val="-495289"/>
                <a:satOff val="-28932"/>
                <a:lumOff val="32687"/>
                <a:alphaOff val="0"/>
                <a:satMod val="110000"/>
                <a:lumMod val="100000"/>
                <a:shade val="100000"/>
              </a:schemeClr>
            </a:gs>
            <a:gs pos="100000">
              <a:schemeClr val="accent4">
                <a:shade val="90000"/>
                <a:hueOff val="-495289"/>
                <a:satOff val="-28932"/>
                <a:lumOff val="32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090DE4-F0F0-40E2-B5A5-3D66FB20D6A6}">
      <dsp:nvSpPr>
        <dsp:cNvPr id="0" name=""/>
        <dsp:cNvSpPr/>
      </dsp:nvSpPr>
      <dsp:spPr>
        <a:xfrm>
          <a:off x="1385956" y="403120"/>
          <a:ext cx="4508060" cy="4508060"/>
        </a:xfrm>
        <a:prstGeom prst="blockArc">
          <a:avLst>
            <a:gd name="adj1" fmla="val 1080000"/>
            <a:gd name="adj2" fmla="val 3240000"/>
            <a:gd name="adj3" fmla="val 2758"/>
          </a:avLst>
        </a:prstGeom>
        <a:gradFill rotWithShape="0">
          <a:gsLst>
            <a:gs pos="0">
              <a:schemeClr val="accent4">
                <a:shade val="90000"/>
                <a:hueOff val="-371466"/>
                <a:satOff val="-21699"/>
                <a:lumOff val="24515"/>
                <a:alphaOff val="0"/>
                <a:satMod val="103000"/>
                <a:lumMod val="102000"/>
                <a:tint val="94000"/>
              </a:schemeClr>
            </a:gs>
            <a:gs pos="50000">
              <a:schemeClr val="accent4">
                <a:shade val="90000"/>
                <a:hueOff val="-371466"/>
                <a:satOff val="-21699"/>
                <a:lumOff val="24515"/>
                <a:alphaOff val="0"/>
                <a:satMod val="110000"/>
                <a:lumMod val="100000"/>
                <a:shade val="100000"/>
              </a:schemeClr>
            </a:gs>
            <a:gs pos="100000">
              <a:schemeClr val="accent4">
                <a:shade val="90000"/>
                <a:hueOff val="-371466"/>
                <a:satOff val="-21699"/>
                <a:lumOff val="245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468680-83E3-4A58-A14B-406A444E9B99}">
      <dsp:nvSpPr>
        <dsp:cNvPr id="0" name=""/>
        <dsp:cNvSpPr/>
      </dsp:nvSpPr>
      <dsp:spPr>
        <a:xfrm>
          <a:off x="1385956" y="403120"/>
          <a:ext cx="4508060" cy="4508060"/>
        </a:xfrm>
        <a:prstGeom prst="blockArc">
          <a:avLst>
            <a:gd name="adj1" fmla="val 20520000"/>
            <a:gd name="adj2" fmla="val 1080000"/>
            <a:gd name="adj3" fmla="val 2758"/>
          </a:avLst>
        </a:prstGeom>
        <a:gradFill rotWithShape="0">
          <a:gsLst>
            <a:gs pos="0">
              <a:schemeClr val="accent4">
                <a:shade val="90000"/>
                <a:hueOff val="-247644"/>
                <a:satOff val="-14466"/>
                <a:lumOff val="16344"/>
                <a:alphaOff val="0"/>
                <a:satMod val="103000"/>
                <a:lumMod val="102000"/>
                <a:tint val="94000"/>
              </a:schemeClr>
            </a:gs>
            <a:gs pos="50000">
              <a:schemeClr val="accent4">
                <a:shade val="90000"/>
                <a:hueOff val="-247644"/>
                <a:satOff val="-14466"/>
                <a:lumOff val="16344"/>
                <a:alphaOff val="0"/>
                <a:satMod val="110000"/>
                <a:lumMod val="100000"/>
                <a:shade val="100000"/>
              </a:schemeClr>
            </a:gs>
            <a:gs pos="100000">
              <a:schemeClr val="accent4">
                <a:shade val="90000"/>
                <a:hueOff val="-247644"/>
                <a:satOff val="-14466"/>
                <a:lumOff val="163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AD050C-EEB0-4927-83F0-4E49F2BD7AA2}">
      <dsp:nvSpPr>
        <dsp:cNvPr id="0" name=""/>
        <dsp:cNvSpPr/>
      </dsp:nvSpPr>
      <dsp:spPr>
        <a:xfrm>
          <a:off x="1385956" y="403120"/>
          <a:ext cx="4508060" cy="4508060"/>
        </a:xfrm>
        <a:prstGeom prst="blockArc">
          <a:avLst>
            <a:gd name="adj1" fmla="val 18360000"/>
            <a:gd name="adj2" fmla="val 20520000"/>
            <a:gd name="adj3" fmla="val 2758"/>
          </a:avLst>
        </a:prstGeom>
        <a:gradFill rotWithShape="0">
          <a:gsLst>
            <a:gs pos="0">
              <a:schemeClr val="accent4">
                <a:shade val="90000"/>
                <a:hueOff val="-123822"/>
                <a:satOff val="-7233"/>
                <a:lumOff val="8172"/>
                <a:alphaOff val="0"/>
                <a:satMod val="103000"/>
                <a:lumMod val="102000"/>
                <a:tint val="94000"/>
              </a:schemeClr>
            </a:gs>
            <a:gs pos="50000">
              <a:schemeClr val="accent4">
                <a:shade val="90000"/>
                <a:hueOff val="-123822"/>
                <a:satOff val="-7233"/>
                <a:lumOff val="8172"/>
                <a:alphaOff val="0"/>
                <a:satMod val="110000"/>
                <a:lumMod val="100000"/>
                <a:shade val="100000"/>
              </a:schemeClr>
            </a:gs>
            <a:gs pos="100000">
              <a:schemeClr val="accent4">
                <a:shade val="90000"/>
                <a:hueOff val="-123822"/>
                <a:satOff val="-7233"/>
                <a:lumOff val="81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EDA16D-98E3-49AD-8658-EA9FB3BC9E58}">
      <dsp:nvSpPr>
        <dsp:cNvPr id="0" name=""/>
        <dsp:cNvSpPr/>
      </dsp:nvSpPr>
      <dsp:spPr>
        <a:xfrm>
          <a:off x="1385956" y="403120"/>
          <a:ext cx="4508060" cy="4508060"/>
        </a:xfrm>
        <a:prstGeom prst="blockArc">
          <a:avLst>
            <a:gd name="adj1" fmla="val 16200000"/>
            <a:gd name="adj2" fmla="val 18360000"/>
            <a:gd name="adj3" fmla="val 2758"/>
          </a:avLst>
        </a:prstGeom>
        <a:gradFill rotWithShape="0">
          <a:gsLst>
            <a:gs pos="0">
              <a:schemeClr val="accent4">
                <a:shade val="90000"/>
                <a:hueOff val="0"/>
                <a:satOff val="0"/>
                <a:lumOff val="0"/>
                <a:alphaOff val="0"/>
                <a:satMod val="103000"/>
                <a:lumMod val="102000"/>
                <a:tint val="94000"/>
              </a:schemeClr>
            </a:gs>
            <a:gs pos="50000">
              <a:schemeClr val="accent4">
                <a:shade val="90000"/>
                <a:hueOff val="0"/>
                <a:satOff val="0"/>
                <a:lumOff val="0"/>
                <a:alphaOff val="0"/>
                <a:satMod val="110000"/>
                <a:lumMod val="100000"/>
                <a:shade val="100000"/>
              </a:schemeClr>
            </a:gs>
            <a:gs pos="100000">
              <a:schemeClr val="accent4">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E374A5D-DA31-4D7B-B6B2-12DF5C23CD47}">
      <dsp:nvSpPr>
        <dsp:cNvPr id="0" name=""/>
        <dsp:cNvSpPr/>
      </dsp:nvSpPr>
      <dsp:spPr>
        <a:xfrm>
          <a:off x="2938084" y="1743383"/>
          <a:ext cx="1465068" cy="1555001"/>
        </a:xfrm>
        <a:prstGeom prst="ellipse">
          <a:avLst/>
        </a:prstGeom>
        <a:gradFill rotWithShape="0">
          <a:gsLst>
            <a:gs pos="0">
              <a:schemeClr val="accent4">
                <a:shade val="60000"/>
                <a:hueOff val="0"/>
                <a:satOff val="0"/>
                <a:lumOff val="0"/>
                <a:alphaOff val="0"/>
                <a:satMod val="103000"/>
                <a:lumMod val="102000"/>
                <a:tint val="94000"/>
              </a:schemeClr>
            </a:gs>
            <a:gs pos="50000">
              <a:schemeClr val="accent4">
                <a:shade val="60000"/>
                <a:hueOff val="0"/>
                <a:satOff val="0"/>
                <a:lumOff val="0"/>
                <a:alphaOff val="0"/>
                <a:satMod val="110000"/>
                <a:lumMod val="100000"/>
                <a:shade val="100000"/>
              </a:schemeClr>
            </a:gs>
            <a:gs pos="100000">
              <a:schemeClr val="accent4">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2"/>
              </a:solidFill>
              <a:latin typeface="+mn-lt"/>
            </a:rPr>
            <a:t>OOH Team (ANPs/ACFs)</a:t>
          </a:r>
        </a:p>
      </dsp:txBody>
      <dsp:txXfrm>
        <a:off x="3152638" y="1971108"/>
        <a:ext cx="1035960" cy="1099551"/>
      </dsp:txXfrm>
    </dsp:sp>
    <dsp:sp modelId="{B1F4B8CC-4B9F-4E07-A887-33EDFF49C86C}">
      <dsp:nvSpPr>
        <dsp:cNvPr id="0" name=""/>
        <dsp:cNvSpPr/>
      </dsp:nvSpPr>
      <dsp:spPr>
        <a:xfrm>
          <a:off x="3208271" y="2488"/>
          <a:ext cx="863430" cy="863430"/>
        </a:xfrm>
        <a:prstGeom prst="ellipse">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2"/>
              </a:solidFill>
              <a:latin typeface="+mn-lt"/>
              <a:cs typeface="Browallia New" pitchFamily="34" charset="-34"/>
            </a:rPr>
            <a:t>Pharmacist</a:t>
          </a:r>
        </a:p>
      </dsp:txBody>
      <dsp:txXfrm>
        <a:off x="3334717" y="128934"/>
        <a:ext cx="610538" cy="610538"/>
      </dsp:txXfrm>
    </dsp:sp>
    <dsp:sp modelId="{89C17976-EA0B-4059-8499-B9127349B595}">
      <dsp:nvSpPr>
        <dsp:cNvPr id="0" name=""/>
        <dsp:cNvSpPr/>
      </dsp:nvSpPr>
      <dsp:spPr>
        <a:xfrm>
          <a:off x="4514887" y="427033"/>
          <a:ext cx="863430" cy="863430"/>
        </a:xfrm>
        <a:prstGeom prst="ellipse">
          <a:avLst/>
        </a:prstGeom>
        <a:gradFill rotWithShape="0">
          <a:gsLst>
            <a:gs pos="0">
              <a:schemeClr val="accent4">
                <a:shade val="50000"/>
                <a:hueOff val="-119661"/>
                <a:satOff val="-7733"/>
                <a:lumOff val="9785"/>
                <a:alphaOff val="0"/>
                <a:satMod val="103000"/>
                <a:lumMod val="102000"/>
                <a:tint val="94000"/>
              </a:schemeClr>
            </a:gs>
            <a:gs pos="50000">
              <a:schemeClr val="accent4">
                <a:shade val="50000"/>
                <a:hueOff val="-119661"/>
                <a:satOff val="-7733"/>
                <a:lumOff val="9785"/>
                <a:alphaOff val="0"/>
                <a:satMod val="110000"/>
                <a:lumMod val="100000"/>
                <a:shade val="100000"/>
              </a:schemeClr>
            </a:gs>
            <a:gs pos="100000">
              <a:schemeClr val="accent4">
                <a:shade val="50000"/>
                <a:hueOff val="-119661"/>
                <a:satOff val="-7733"/>
                <a:lumOff val="9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2"/>
              </a:solidFill>
              <a:latin typeface="+mn-lt"/>
            </a:rPr>
            <a:t>Medical Assistants</a:t>
          </a:r>
        </a:p>
      </dsp:txBody>
      <dsp:txXfrm>
        <a:off x="4641333" y="553479"/>
        <a:ext cx="610538" cy="610538"/>
      </dsp:txXfrm>
    </dsp:sp>
    <dsp:sp modelId="{09D1A270-9B36-45AC-A15E-74A7A3EF1C67}">
      <dsp:nvSpPr>
        <dsp:cNvPr id="0" name=""/>
        <dsp:cNvSpPr/>
      </dsp:nvSpPr>
      <dsp:spPr>
        <a:xfrm>
          <a:off x="5322419" y="1538507"/>
          <a:ext cx="863430" cy="863430"/>
        </a:xfrm>
        <a:prstGeom prst="ellipse">
          <a:avLst/>
        </a:prstGeom>
        <a:gradFill rotWithShape="0">
          <a:gsLst>
            <a:gs pos="0">
              <a:schemeClr val="accent4">
                <a:shade val="50000"/>
                <a:hueOff val="-239322"/>
                <a:satOff val="-15466"/>
                <a:lumOff val="19570"/>
                <a:alphaOff val="0"/>
                <a:satMod val="103000"/>
                <a:lumMod val="102000"/>
                <a:tint val="94000"/>
              </a:schemeClr>
            </a:gs>
            <a:gs pos="50000">
              <a:schemeClr val="accent4">
                <a:shade val="50000"/>
                <a:hueOff val="-239322"/>
                <a:satOff val="-15466"/>
                <a:lumOff val="19570"/>
                <a:alphaOff val="0"/>
                <a:satMod val="110000"/>
                <a:lumMod val="100000"/>
                <a:shade val="100000"/>
              </a:schemeClr>
            </a:gs>
            <a:gs pos="100000">
              <a:schemeClr val="accent4">
                <a:shade val="50000"/>
                <a:hueOff val="-239322"/>
                <a:satOff val="-15466"/>
                <a:lumOff val="195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err="1">
              <a:solidFill>
                <a:schemeClr val="tx2"/>
              </a:solidFill>
              <a:latin typeface="+mn-lt"/>
            </a:rPr>
            <a:t>Physio</a:t>
          </a:r>
          <a:endParaRPr lang="en-GB" sz="1200" kern="1200" dirty="0">
            <a:solidFill>
              <a:schemeClr val="tx2"/>
            </a:solidFill>
            <a:latin typeface="+mn-lt"/>
          </a:endParaRPr>
        </a:p>
      </dsp:txBody>
      <dsp:txXfrm>
        <a:off x="5448865" y="1664953"/>
        <a:ext cx="610538" cy="610538"/>
      </dsp:txXfrm>
    </dsp:sp>
    <dsp:sp modelId="{798E05F4-4CE5-4154-856A-5112F86954F7}">
      <dsp:nvSpPr>
        <dsp:cNvPr id="0" name=""/>
        <dsp:cNvSpPr/>
      </dsp:nvSpPr>
      <dsp:spPr>
        <a:xfrm>
          <a:off x="5322419" y="2912364"/>
          <a:ext cx="863430" cy="863430"/>
        </a:xfrm>
        <a:prstGeom prst="ellipse">
          <a:avLst/>
        </a:prstGeom>
        <a:gradFill rotWithShape="0">
          <a:gsLst>
            <a:gs pos="0">
              <a:schemeClr val="accent4">
                <a:shade val="50000"/>
                <a:hueOff val="-358983"/>
                <a:satOff val="-23198"/>
                <a:lumOff val="29356"/>
                <a:alphaOff val="0"/>
                <a:satMod val="103000"/>
                <a:lumMod val="102000"/>
                <a:tint val="94000"/>
              </a:schemeClr>
            </a:gs>
            <a:gs pos="50000">
              <a:schemeClr val="accent4">
                <a:shade val="50000"/>
                <a:hueOff val="-358983"/>
                <a:satOff val="-23198"/>
                <a:lumOff val="29356"/>
                <a:alphaOff val="0"/>
                <a:satMod val="110000"/>
                <a:lumMod val="100000"/>
                <a:shade val="100000"/>
              </a:schemeClr>
            </a:gs>
            <a:gs pos="100000">
              <a:schemeClr val="accent4">
                <a:shade val="50000"/>
                <a:hueOff val="-358983"/>
                <a:satOff val="-23198"/>
                <a:lumOff val="293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2"/>
              </a:solidFill>
              <a:latin typeface="+mn-lt"/>
            </a:rPr>
            <a:t>Doctors Admin</a:t>
          </a:r>
        </a:p>
      </dsp:txBody>
      <dsp:txXfrm>
        <a:off x="5448865" y="3038810"/>
        <a:ext cx="610538" cy="610538"/>
      </dsp:txXfrm>
    </dsp:sp>
    <dsp:sp modelId="{BDCFA7EE-55B4-4595-8E64-004C0C033CFC}">
      <dsp:nvSpPr>
        <dsp:cNvPr id="0" name=""/>
        <dsp:cNvSpPr/>
      </dsp:nvSpPr>
      <dsp:spPr>
        <a:xfrm>
          <a:off x="4514887" y="4023837"/>
          <a:ext cx="863430" cy="863430"/>
        </a:xfrm>
        <a:prstGeom prst="ellipse">
          <a:avLst/>
        </a:prstGeom>
        <a:gradFill rotWithShape="0">
          <a:gsLst>
            <a:gs pos="0">
              <a:schemeClr val="accent4">
                <a:shade val="50000"/>
                <a:hueOff val="-478644"/>
                <a:satOff val="-30931"/>
                <a:lumOff val="39141"/>
                <a:alphaOff val="0"/>
                <a:satMod val="103000"/>
                <a:lumMod val="102000"/>
                <a:tint val="94000"/>
              </a:schemeClr>
            </a:gs>
            <a:gs pos="50000">
              <a:schemeClr val="accent4">
                <a:shade val="50000"/>
                <a:hueOff val="-478644"/>
                <a:satOff val="-30931"/>
                <a:lumOff val="39141"/>
                <a:alphaOff val="0"/>
                <a:satMod val="110000"/>
                <a:lumMod val="100000"/>
                <a:shade val="100000"/>
              </a:schemeClr>
            </a:gs>
            <a:gs pos="100000">
              <a:schemeClr val="accent4">
                <a:shade val="50000"/>
                <a:hueOff val="-478644"/>
                <a:satOff val="-30931"/>
                <a:lumOff val="391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2"/>
              </a:solidFill>
              <a:latin typeface="+mn-lt"/>
              <a:cs typeface="Browallia New" pitchFamily="34" charset="-34"/>
            </a:rPr>
            <a:t>Consultants</a:t>
          </a:r>
        </a:p>
      </dsp:txBody>
      <dsp:txXfrm>
        <a:off x="4641333" y="4150283"/>
        <a:ext cx="610538" cy="610538"/>
      </dsp:txXfrm>
    </dsp:sp>
    <dsp:sp modelId="{14723C65-2BE4-4097-92C7-43766D5EDB35}">
      <dsp:nvSpPr>
        <dsp:cNvPr id="0" name=""/>
        <dsp:cNvSpPr/>
      </dsp:nvSpPr>
      <dsp:spPr>
        <a:xfrm>
          <a:off x="3208271" y="4448382"/>
          <a:ext cx="863430" cy="863430"/>
        </a:xfrm>
        <a:prstGeom prst="ellipse">
          <a:avLst/>
        </a:prstGeom>
        <a:gradFill rotWithShape="0">
          <a:gsLst>
            <a:gs pos="0">
              <a:schemeClr val="accent4">
                <a:shade val="50000"/>
                <a:hueOff val="-598305"/>
                <a:satOff val="-38664"/>
                <a:lumOff val="48926"/>
                <a:alphaOff val="0"/>
                <a:satMod val="103000"/>
                <a:lumMod val="102000"/>
                <a:tint val="94000"/>
              </a:schemeClr>
            </a:gs>
            <a:gs pos="50000">
              <a:schemeClr val="accent4">
                <a:shade val="50000"/>
                <a:hueOff val="-598305"/>
                <a:satOff val="-38664"/>
                <a:lumOff val="48926"/>
                <a:alphaOff val="0"/>
                <a:satMod val="110000"/>
                <a:lumMod val="100000"/>
                <a:shade val="100000"/>
              </a:schemeClr>
            </a:gs>
            <a:gs pos="100000">
              <a:schemeClr val="accent4">
                <a:shade val="50000"/>
                <a:hueOff val="-598305"/>
                <a:satOff val="-38664"/>
                <a:lumOff val="489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2"/>
              </a:solidFill>
              <a:latin typeface="+mn-lt"/>
            </a:rPr>
            <a:t>SHO</a:t>
          </a:r>
        </a:p>
      </dsp:txBody>
      <dsp:txXfrm>
        <a:off x="3334717" y="4574828"/>
        <a:ext cx="610538" cy="610538"/>
      </dsp:txXfrm>
    </dsp:sp>
    <dsp:sp modelId="{4D03D987-79DD-4335-8906-E22A76829489}">
      <dsp:nvSpPr>
        <dsp:cNvPr id="0" name=""/>
        <dsp:cNvSpPr/>
      </dsp:nvSpPr>
      <dsp:spPr>
        <a:xfrm>
          <a:off x="1901656" y="4023837"/>
          <a:ext cx="863430" cy="863430"/>
        </a:xfrm>
        <a:prstGeom prst="ellipse">
          <a:avLst/>
        </a:prstGeom>
        <a:gradFill rotWithShape="0">
          <a:gsLst>
            <a:gs pos="0">
              <a:schemeClr val="accent4">
                <a:shade val="50000"/>
                <a:hueOff val="-478644"/>
                <a:satOff val="-30931"/>
                <a:lumOff val="39141"/>
                <a:alphaOff val="0"/>
                <a:satMod val="103000"/>
                <a:lumMod val="102000"/>
                <a:tint val="94000"/>
              </a:schemeClr>
            </a:gs>
            <a:gs pos="50000">
              <a:schemeClr val="accent4">
                <a:shade val="50000"/>
                <a:hueOff val="-478644"/>
                <a:satOff val="-30931"/>
                <a:lumOff val="39141"/>
                <a:alphaOff val="0"/>
                <a:satMod val="110000"/>
                <a:lumMod val="100000"/>
                <a:shade val="100000"/>
              </a:schemeClr>
            </a:gs>
            <a:gs pos="100000">
              <a:schemeClr val="accent4">
                <a:shade val="50000"/>
                <a:hueOff val="-478644"/>
                <a:satOff val="-30931"/>
                <a:lumOff val="391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err="1">
              <a:solidFill>
                <a:schemeClr val="tx2"/>
              </a:solidFill>
              <a:latin typeface="+mn-lt"/>
            </a:rPr>
            <a:t>SpR</a:t>
          </a:r>
          <a:endParaRPr lang="en-GB" sz="1200" kern="1200" dirty="0">
            <a:solidFill>
              <a:schemeClr val="tx2"/>
            </a:solidFill>
            <a:latin typeface="+mn-lt"/>
          </a:endParaRPr>
        </a:p>
      </dsp:txBody>
      <dsp:txXfrm>
        <a:off x="2028102" y="4150283"/>
        <a:ext cx="610538" cy="610538"/>
      </dsp:txXfrm>
    </dsp:sp>
    <dsp:sp modelId="{9403486A-2010-4B43-8475-3843A8F9E788}">
      <dsp:nvSpPr>
        <dsp:cNvPr id="0" name=""/>
        <dsp:cNvSpPr/>
      </dsp:nvSpPr>
      <dsp:spPr>
        <a:xfrm>
          <a:off x="1094123" y="2912364"/>
          <a:ext cx="863430" cy="863430"/>
        </a:xfrm>
        <a:prstGeom prst="ellipse">
          <a:avLst/>
        </a:prstGeom>
        <a:gradFill rotWithShape="0">
          <a:gsLst>
            <a:gs pos="0">
              <a:schemeClr val="accent4">
                <a:shade val="50000"/>
                <a:hueOff val="-358983"/>
                <a:satOff val="-23198"/>
                <a:lumOff val="29356"/>
                <a:alphaOff val="0"/>
                <a:satMod val="103000"/>
                <a:lumMod val="102000"/>
                <a:tint val="94000"/>
              </a:schemeClr>
            </a:gs>
            <a:gs pos="50000">
              <a:schemeClr val="accent4">
                <a:shade val="50000"/>
                <a:hueOff val="-358983"/>
                <a:satOff val="-23198"/>
                <a:lumOff val="29356"/>
                <a:alphaOff val="0"/>
                <a:satMod val="110000"/>
                <a:lumMod val="100000"/>
                <a:shade val="100000"/>
              </a:schemeClr>
            </a:gs>
            <a:gs pos="100000">
              <a:schemeClr val="accent4">
                <a:shade val="50000"/>
                <a:hueOff val="-358983"/>
                <a:satOff val="-23198"/>
                <a:lumOff val="293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2"/>
              </a:solidFill>
              <a:latin typeface="+mn-lt"/>
            </a:rPr>
            <a:t>FY1</a:t>
          </a:r>
          <a:endParaRPr lang="en-GB" sz="1200" kern="1200" dirty="0">
            <a:solidFill>
              <a:schemeClr val="tx2"/>
            </a:solidFill>
            <a:latin typeface="+mn-lt"/>
          </a:endParaRPr>
        </a:p>
      </dsp:txBody>
      <dsp:txXfrm>
        <a:off x="1220569" y="3038810"/>
        <a:ext cx="610538" cy="610538"/>
      </dsp:txXfrm>
    </dsp:sp>
    <dsp:sp modelId="{55D20A1E-1757-48AB-A548-158D31595CE5}">
      <dsp:nvSpPr>
        <dsp:cNvPr id="0" name=""/>
        <dsp:cNvSpPr/>
      </dsp:nvSpPr>
      <dsp:spPr>
        <a:xfrm>
          <a:off x="1094123" y="1538507"/>
          <a:ext cx="863430" cy="863430"/>
        </a:xfrm>
        <a:prstGeom prst="ellipse">
          <a:avLst/>
        </a:prstGeom>
        <a:gradFill rotWithShape="0">
          <a:gsLst>
            <a:gs pos="0">
              <a:schemeClr val="accent4">
                <a:shade val="50000"/>
                <a:hueOff val="-239322"/>
                <a:satOff val="-15466"/>
                <a:lumOff val="19570"/>
                <a:alphaOff val="0"/>
                <a:satMod val="103000"/>
                <a:lumMod val="102000"/>
                <a:tint val="94000"/>
              </a:schemeClr>
            </a:gs>
            <a:gs pos="50000">
              <a:schemeClr val="accent4">
                <a:shade val="50000"/>
                <a:hueOff val="-239322"/>
                <a:satOff val="-15466"/>
                <a:lumOff val="19570"/>
                <a:alphaOff val="0"/>
                <a:satMod val="110000"/>
                <a:lumMod val="100000"/>
                <a:shade val="100000"/>
              </a:schemeClr>
            </a:gs>
            <a:gs pos="100000">
              <a:schemeClr val="accent4">
                <a:shade val="50000"/>
                <a:hueOff val="-239322"/>
                <a:satOff val="-15466"/>
                <a:lumOff val="195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2"/>
              </a:solidFill>
              <a:latin typeface="+mn-lt"/>
            </a:rPr>
            <a:t>Nurses</a:t>
          </a:r>
        </a:p>
      </dsp:txBody>
      <dsp:txXfrm>
        <a:off x="1220569" y="1664953"/>
        <a:ext cx="610538" cy="610538"/>
      </dsp:txXfrm>
    </dsp:sp>
    <dsp:sp modelId="{53135BFD-1FD7-472C-A49F-947F2A4C7D68}">
      <dsp:nvSpPr>
        <dsp:cNvPr id="0" name=""/>
        <dsp:cNvSpPr/>
      </dsp:nvSpPr>
      <dsp:spPr>
        <a:xfrm>
          <a:off x="1901656" y="427033"/>
          <a:ext cx="863430" cy="863430"/>
        </a:xfrm>
        <a:prstGeom prst="ellipse">
          <a:avLst/>
        </a:prstGeom>
        <a:gradFill rotWithShape="0">
          <a:gsLst>
            <a:gs pos="0">
              <a:schemeClr val="accent4">
                <a:shade val="50000"/>
                <a:hueOff val="-119661"/>
                <a:satOff val="-7733"/>
                <a:lumOff val="9785"/>
                <a:alphaOff val="0"/>
                <a:satMod val="103000"/>
                <a:lumMod val="102000"/>
                <a:tint val="94000"/>
              </a:schemeClr>
            </a:gs>
            <a:gs pos="50000">
              <a:schemeClr val="accent4">
                <a:shade val="50000"/>
                <a:hueOff val="-119661"/>
                <a:satOff val="-7733"/>
                <a:lumOff val="9785"/>
                <a:alphaOff val="0"/>
                <a:satMod val="110000"/>
                <a:lumMod val="100000"/>
                <a:shade val="100000"/>
              </a:schemeClr>
            </a:gs>
            <a:gs pos="100000">
              <a:schemeClr val="accent4">
                <a:shade val="50000"/>
                <a:hueOff val="-119661"/>
                <a:satOff val="-7733"/>
                <a:lumOff val="9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2"/>
              </a:solidFill>
              <a:latin typeface="+mn-lt"/>
            </a:rPr>
            <a:t>Patients</a:t>
          </a:r>
        </a:p>
      </dsp:txBody>
      <dsp:txXfrm>
        <a:off x="2028102" y="553479"/>
        <a:ext cx="610538" cy="61053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5B96A-7445-4A0D-A961-9B950EC3E6D4}" type="datetimeFigureOut">
              <a:rPr lang="id-ID" smtClean="0"/>
              <a:t>22/11/2021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21BC1-EF45-422C-B3C8-08F40954D35B}" type="slidenum">
              <a:rPr lang="id-ID" smtClean="0"/>
              <a:t>‹#›</a:t>
            </a:fld>
            <a:endParaRPr lang="id-ID"/>
          </a:p>
        </p:txBody>
      </p:sp>
    </p:spTree>
    <p:extLst>
      <p:ext uri="{BB962C8B-B14F-4D97-AF65-F5344CB8AC3E}">
        <p14:creationId xmlns:p14="http://schemas.microsoft.com/office/powerpoint/2010/main" val="398801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four key areas where improving  out of hours and weekend staffing, access to investigations and interventions, will have the most impact.</a:t>
            </a:r>
          </a:p>
          <a:p>
            <a:endParaRPr lang="en-GB" dirty="0"/>
          </a:p>
          <a:p>
            <a:r>
              <a:rPr lang="en-GB" dirty="0"/>
              <a:t>To meet these standards, Trusts need to improve workforce planning and ways of working within and across clinical services and specialties. For instance, patients cannot get reviewed in accordance with the standards unless there are handover discussions or board rounds every day that review the condition of recently admitted patients and deteriorating patients. </a:t>
            </a:r>
          </a:p>
          <a:p>
            <a:endParaRPr lang="en-GB" dirty="0"/>
          </a:p>
          <a:p>
            <a:r>
              <a:rPr lang="en-GB" dirty="0"/>
              <a:t>Early decisions about patients will improve patient flows; patients will undergo investigations earlier and the Monday morning pressures on diagnostics and discharge processes will be eased.  7 day services will reduce readmission rates, lengths of stay and encourage the type of discussion about patients that improves clinical governance and have benefits in terms of patient safety and improved clinical effectiveness.  </a:t>
            </a:r>
          </a:p>
          <a:p>
            <a:endParaRPr lang="en-GB" dirty="0"/>
          </a:p>
          <a:p>
            <a:r>
              <a:rPr lang="en-GB" dirty="0"/>
              <a:t>It should also improve patient experience by improving their perception of their safety at weekends and by creating more opportunities for information from patients and carers to be taken on board in the decisions that are made</a:t>
            </a:r>
          </a:p>
          <a:p>
            <a:endParaRPr lang="en-GB" dirty="0"/>
          </a:p>
          <a:p>
            <a:r>
              <a:rPr lang="en-GB" dirty="0"/>
              <a:t>Having more consultant working the weekends will also ensure that trainees and other juniors receive greater clinical supervision.  This will enhance training and the working experiences for those in training, whilst increasing patient safety.</a:t>
            </a:r>
          </a:p>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3</a:t>
            </a:fld>
            <a:endParaRPr lang="id-ID"/>
          </a:p>
        </p:txBody>
      </p:sp>
    </p:spTree>
    <p:extLst>
      <p:ext uri="{BB962C8B-B14F-4D97-AF65-F5344CB8AC3E}">
        <p14:creationId xmlns:p14="http://schemas.microsoft.com/office/powerpoint/2010/main" val="403496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25</a:t>
            </a:fld>
            <a:endParaRPr lang="id-ID"/>
          </a:p>
        </p:txBody>
      </p:sp>
    </p:spTree>
    <p:extLst>
      <p:ext uri="{BB962C8B-B14F-4D97-AF65-F5344CB8AC3E}">
        <p14:creationId xmlns:p14="http://schemas.microsoft.com/office/powerpoint/2010/main" val="397330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27</a:t>
            </a:fld>
            <a:endParaRPr lang="id-ID"/>
          </a:p>
        </p:txBody>
      </p:sp>
    </p:spTree>
    <p:extLst>
      <p:ext uri="{BB962C8B-B14F-4D97-AF65-F5344CB8AC3E}">
        <p14:creationId xmlns:p14="http://schemas.microsoft.com/office/powerpoint/2010/main" val="18625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28</a:t>
            </a:fld>
            <a:endParaRPr lang="id-ID"/>
          </a:p>
        </p:txBody>
      </p:sp>
    </p:spTree>
    <p:extLst>
      <p:ext uri="{BB962C8B-B14F-4D97-AF65-F5344CB8AC3E}">
        <p14:creationId xmlns:p14="http://schemas.microsoft.com/office/powerpoint/2010/main" val="287187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 Improvement is sharing good practice, case studies in written and video format via our Improvement Hub.  We have created a comprehensive yet simple animation explaining what seven day services means for staff and patients and will continue to build this resource as the seven day service programme continues.</a:t>
            </a:r>
          </a:p>
          <a:p>
            <a:endParaRPr lang="en-GB" dirty="0"/>
          </a:p>
          <a:p>
            <a:r>
              <a:rPr lang="en-GB" dirty="0"/>
              <a:t>Visit the improvement at the website on screen for further information.</a:t>
            </a:r>
          </a:p>
          <a:p>
            <a:endParaRPr lang="en-GB" dirty="0"/>
          </a:p>
        </p:txBody>
      </p:sp>
      <p:sp>
        <p:nvSpPr>
          <p:cNvPr id="4" name="Slide Number Placeholder 3"/>
          <p:cNvSpPr>
            <a:spLocks noGrp="1"/>
          </p:cNvSpPr>
          <p:nvPr>
            <p:ph type="sldNum" sz="quarter" idx="5"/>
          </p:nvPr>
        </p:nvSpPr>
        <p:spPr/>
        <p:txBody>
          <a:bodyPr/>
          <a:lstStyle/>
          <a:p>
            <a:fld id="{19AB84E6-6F98-4762-9B4A-6F037DFCDAF0}" type="slidenum">
              <a:rPr lang="en-GB" smtClean="0"/>
              <a:t>37</a:t>
            </a:fld>
            <a:endParaRPr lang="en-GB"/>
          </a:p>
        </p:txBody>
      </p:sp>
    </p:spTree>
    <p:extLst>
      <p:ext uri="{BB962C8B-B14F-4D97-AF65-F5344CB8AC3E}">
        <p14:creationId xmlns:p14="http://schemas.microsoft.com/office/powerpoint/2010/main" val="4247002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a:t>
            </a:r>
            <a:r>
              <a:rPr lang="en-GB" baseline="0" dirty="0"/>
              <a:t> Improvement is sharing good practice, case studies in written and video format via our Improvement Hub.  We have created a comprehensive yet simple animation explaining what seven day services means for staff and patients and will continue to build this resource as the seven day service programme continues.</a:t>
            </a:r>
          </a:p>
          <a:p>
            <a:endParaRPr lang="en-GB" baseline="0" dirty="0"/>
          </a:p>
          <a:p>
            <a:r>
              <a:rPr lang="en-GB" baseline="0" dirty="0"/>
              <a:t>Visit the improvement at the website on screen for further information.</a:t>
            </a:r>
          </a:p>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38</a:t>
            </a:fld>
            <a:endParaRPr lang="id-ID"/>
          </a:p>
        </p:txBody>
      </p:sp>
    </p:spTree>
    <p:extLst>
      <p:ext uri="{BB962C8B-B14F-4D97-AF65-F5344CB8AC3E}">
        <p14:creationId xmlns:p14="http://schemas.microsoft.com/office/powerpoint/2010/main" val="170440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five key areas where improving out of hours and weekend staffing, access to investigations and interventions, will have the most impact.</a:t>
            </a:r>
          </a:p>
          <a:p>
            <a:endParaRPr lang="en-GB" dirty="0"/>
          </a:p>
          <a:p>
            <a:r>
              <a:rPr lang="en-GB" dirty="0"/>
              <a:t>To meet these standards, Trusts need to improve workforce planning and ways of working within and across clinical services and specialties. For instance, patients cannot get reviewed in accordance with the standards unless there are handover discussions or board rounds every day that review the condition of recently admitted patients and deteriorating patients. </a:t>
            </a:r>
          </a:p>
          <a:p>
            <a:endParaRPr lang="en-GB" dirty="0"/>
          </a:p>
          <a:p>
            <a:r>
              <a:rPr lang="en-GB" dirty="0"/>
              <a:t>Early decisions about patients will improve patient flows; patients will undergo investigations earlier and the Monday morning pressures on diagnostics and discharge processes will be eased.  7 day services will reduce readmission rates, lengths of stay and encourage the type of discussion about patients that improves clinical governance and have benefits in terms of patient safety and improved clinical effectiveness.  </a:t>
            </a:r>
          </a:p>
          <a:p>
            <a:endParaRPr lang="en-GB" dirty="0"/>
          </a:p>
          <a:p>
            <a:r>
              <a:rPr lang="en-GB" dirty="0"/>
              <a:t>It should also improve patient experience by improving their perception of their safety at weekends and by creating more opportunities for information from patients and carers to be taken on board in the decisions that are made</a:t>
            </a:r>
          </a:p>
          <a:p>
            <a:endParaRPr lang="en-GB" dirty="0"/>
          </a:p>
          <a:p>
            <a:r>
              <a:rPr lang="en-GB" dirty="0"/>
              <a:t>Having more consultant working the weekends will also ensure that trainees and other juniors receive greater clinical supervision.  This will enhance training and the working experiences for those in training, whilst increasing patient safety.</a:t>
            </a:r>
          </a:p>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5</a:t>
            </a:fld>
            <a:endParaRPr lang="id-ID"/>
          </a:p>
        </p:txBody>
      </p:sp>
    </p:spTree>
    <p:extLst>
      <p:ext uri="{BB962C8B-B14F-4D97-AF65-F5344CB8AC3E}">
        <p14:creationId xmlns:p14="http://schemas.microsoft.com/office/powerpoint/2010/main" val="423532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five key areas where improving out of hours and weekend staffing, access to investigations and interventions, will have the most impact.</a:t>
            </a:r>
          </a:p>
          <a:p>
            <a:endParaRPr lang="en-GB" dirty="0"/>
          </a:p>
          <a:p>
            <a:r>
              <a:rPr lang="en-GB" dirty="0"/>
              <a:t>To meet these standards, Trusts need to improve workforce planning and ways of working within and across clinical services and specialties. For instance, patients cannot get reviewed in accordance with the standards unless there are handover discussions or board rounds every day that review the condition of recently admitted patients and deteriorating patients. </a:t>
            </a:r>
          </a:p>
          <a:p>
            <a:endParaRPr lang="en-GB" dirty="0"/>
          </a:p>
          <a:p>
            <a:r>
              <a:rPr lang="en-GB" dirty="0"/>
              <a:t>Early decisions about patients will improve patient flows; patients will undergo investigations earlier and the Monday morning pressures on diagnostics and discharge processes will be eased.  7 day services will reduce readmission rates, lengths of stay and encourage the type of discussion about patients that improves clinical governance and have benefits in terms of patient safety and improved clinical effectiveness.  </a:t>
            </a:r>
          </a:p>
          <a:p>
            <a:endParaRPr lang="en-GB" dirty="0"/>
          </a:p>
          <a:p>
            <a:r>
              <a:rPr lang="en-GB" dirty="0"/>
              <a:t>It should also improve patient experience by improving their perception of their safety at weekends and by creating more opportunities for information from patients and carers to be taken on board in the decisions that are made</a:t>
            </a:r>
          </a:p>
          <a:p>
            <a:endParaRPr lang="en-GB" dirty="0"/>
          </a:p>
          <a:p>
            <a:r>
              <a:rPr lang="en-GB" dirty="0"/>
              <a:t>Having more consultant working the weekends will also ensure that trainees and other juniors receive greater clinical supervision.  This will enhance training and the working experiences for those in training, whilst increasing patient safety.</a:t>
            </a:r>
          </a:p>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6</a:t>
            </a:fld>
            <a:endParaRPr lang="id-ID"/>
          </a:p>
        </p:txBody>
      </p:sp>
    </p:spTree>
    <p:extLst>
      <p:ext uri="{BB962C8B-B14F-4D97-AF65-F5344CB8AC3E}">
        <p14:creationId xmlns:p14="http://schemas.microsoft.com/office/powerpoint/2010/main" val="130248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11</a:t>
            </a:fld>
            <a:endParaRPr lang="id-ID"/>
          </a:p>
        </p:txBody>
      </p:sp>
    </p:spTree>
    <p:extLst>
      <p:ext uri="{BB962C8B-B14F-4D97-AF65-F5344CB8AC3E}">
        <p14:creationId xmlns:p14="http://schemas.microsoft.com/office/powerpoint/2010/main" val="192159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18</a:t>
            </a:fld>
            <a:endParaRPr lang="id-ID"/>
          </a:p>
        </p:txBody>
      </p:sp>
    </p:spTree>
    <p:extLst>
      <p:ext uri="{BB962C8B-B14F-4D97-AF65-F5344CB8AC3E}">
        <p14:creationId xmlns:p14="http://schemas.microsoft.com/office/powerpoint/2010/main" val="241213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20</a:t>
            </a:fld>
            <a:endParaRPr lang="id-ID"/>
          </a:p>
        </p:txBody>
      </p:sp>
    </p:spTree>
    <p:extLst>
      <p:ext uri="{BB962C8B-B14F-4D97-AF65-F5344CB8AC3E}">
        <p14:creationId xmlns:p14="http://schemas.microsoft.com/office/powerpoint/2010/main" val="69878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21</a:t>
            </a:fld>
            <a:endParaRPr lang="id-ID"/>
          </a:p>
        </p:txBody>
      </p:sp>
    </p:spTree>
    <p:extLst>
      <p:ext uri="{BB962C8B-B14F-4D97-AF65-F5344CB8AC3E}">
        <p14:creationId xmlns:p14="http://schemas.microsoft.com/office/powerpoint/2010/main" val="410791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22</a:t>
            </a:fld>
            <a:endParaRPr lang="id-ID"/>
          </a:p>
        </p:txBody>
      </p:sp>
    </p:spTree>
    <p:extLst>
      <p:ext uri="{BB962C8B-B14F-4D97-AF65-F5344CB8AC3E}">
        <p14:creationId xmlns:p14="http://schemas.microsoft.com/office/powerpoint/2010/main" val="307733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21BC1-EF45-422C-B3C8-08F40954D35B}" type="slidenum">
              <a:rPr lang="id-ID" smtClean="0"/>
              <a:t>24</a:t>
            </a:fld>
            <a:endParaRPr lang="id-ID"/>
          </a:p>
        </p:txBody>
      </p:sp>
    </p:spTree>
    <p:extLst>
      <p:ext uri="{BB962C8B-B14F-4D97-AF65-F5344CB8AC3E}">
        <p14:creationId xmlns:p14="http://schemas.microsoft.com/office/powerpoint/2010/main" val="29903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9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CD7068B-2DB9-478D-A6C4-5D3469B2F584}"/>
              </a:ext>
            </a:extLst>
          </p:cNvPr>
          <p:cNvSpPr>
            <a:spLocks noGrp="1"/>
          </p:cNvSpPr>
          <p:nvPr>
            <p:ph type="pic" sz="quarter" idx="10"/>
          </p:nvPr>
        </p:nvSpPr>
        <p:spPr>
          <a:xfrm>
            <a:off x="3792703" y="0"/>
            <a:ext cx="3598695" cy="6858001"/>
          </a:xfrm>
          <a:prstGeom prst="rect">
            <a:avLst/>
          </a:prstGeom>
          <a:solidFill>
            <a:schemeClr val="bg1">
              <a:lumMod val="95000"/>
              <a:alpha val="30000"/>
            </a:schemeClr>
          </a:solidFill>
        </p:spPr>
        <p:txBody>
          <a:bodyPr/>
          <a:lstStyle>
            <a:lvl1pPr marL="0" indent="0" algn="ctr">
              <a:buNone/>
              <a:defRPr sz="1750">
                <a:solidFill>
                  <a:schemeClr val="tx1">
                    <a:lumMod val="50000"/>
                    <a:lumOff val="50000"/>
                  </a:schemeClr>
                </a:solidFill>
              </a:defRPr>
            </a:lvl1pPr>
          </a:lstStyle>
          <a:p>
            <a:endParaRPr lang="id-ID"/>
          </a:p>
        </p:txBody>
      </p:sp>
      <p:grpSp>
        <p:nvGrpSpPr>
          <p:cNvPr id="15" name="Group 14">
            <a:extLst>
              <a:ext uri="{FF2B5EF4-FFF2-40B4-BE49-F238E27FC236}">
                <a16:creationId xmlns:a16="http://schemas.microsoft.com/office/drawing/2014/main" id="{3A21E145-E809-4B13-AABA-E91C67C27477}"/>
              </a:ext>
            </a:extLst>
          </p:cNvPr>
          <p:cNvGrpSpPr/>
          <p:nvPr userDrawn="1"/>
        </p:nvGrpSpPr>
        <p:grpSpPr>
          <a:xfrm>
            <a:off x="1156970" y="6332152"/>
            <a:ext cx="2236446" cy="226985"/>
            <a:chOff x="1173828" y="9898598"/>
            <a:chExt cx="3572782" cy="363176"/>
          </a:xfrm>
        </p:grpSpPr>
        <p:sp>
          <p:nvSpPr>
            <p:cNvPr id="16" name="TextBox 15">
              <a:extLst>
                <a:ext uri="{FF2B5EF4-FFF2-40B4-BE49-F238E27FC236}">
                  <a16:creationId xmlns:a16="http://schemas.microsoft.com/office/drawing/2014/main" id="{D0615D5D-E06F-4ADD-BF0A-9152119923E4}"/>
                </a:ext>
              </a:extLst>
            </p:cNvPr>
            <p:cNvSpPr txBox="1"/>
            <p:nvPr/>
          </p:nvSpPr>
          <p:spPr>
            <a:xfrm>
              <a:off x="1173828" y="9898598"/>
              <a:ext cx="3572782" cy="363176"/>
            </a:xfrm>
            <a:prstGeom prst="rect">
              <a:avLst/>
            </a:prstGeom>
            <a:noFill/>
          </p:spPr>
          <p:txBody>
            <a:bodyPr wrap="none" rtlCol="0">
              <a:spAutoFit/>
            </a:bodyPr>
            <a:lstStyle/>
            <a:p>
              <a:pPr algn="l"/>
              <a:r>
                <a:rPr lang="en-US" sz="875" spc="188" dirty="0">
                  <a:solidFill>
                    <a:schemeClr val="bg1"/>
                  </a:solidFill>
                  <a:latin typeface="Montserrat" panose="00000500000000000000" pitchFamily="50" charset="0"/>
                  <a:ea typeface="Roboto Condensed" panose="02000000000000000000" pitchFamily="2" charset="0"/>
                  <a:cs typeface="Segoe UI" panose="020B0502040204020203" pitchFamily="34" charset="0"/>
                </a:rPr>
                <a:t>IMAGINE  </a:t>
              </a:r>
              <a:r>
                <a:rPr lang="en-US" sz="875" spc="188" dirty="0">
                  <a:solidFill>
                    <a:schemeClr val="bg1">
                      <a:lumMod val="85000"/>
                      <a:alpha val="35000"/>
                    </a:schemeClr>
                  </a:solidFill>
                  <a:latin typeface="Montserrat Light" panose="00000400000000000000" pitchFamily="50" charset="0"/>
                  <a:ea typeface="Roboto Condensed" panose="02000000000000000000" pitchFamily="2" charset="0"/>
                  <a:cs typeface="Segoe UI" panose="020B0502040204020203" pitchFamily="34" charset="0"/>
                </a:rPr>
                <a:t>2017.ALL RIGHTS</a:t>
              </a:r>
              <a:endParaRPr lang="id-ID" sz="875" spc="188" dirty="0">
                <a:solidFill>
                  <a:schemeClr val="bg1">
                    <a:lumMod val="85000"/>
                    <a:alpha val="35000"/>
                  </a:schemeClr>
                </a:solidFill>
                <a:latin typeface="Montserrat Light" panose="00000400000000000000" pitchFamily="50" charset="0"/>
                <a:ea typeface="Roboto Condensed" panose="02000000000000000000" pitchFamily="2" charset="0"/>
                <a:cs typeface="Segoe UI" panose="020B0502040204020203" pitchFamily="34" charset="0"/>
              </a:endParaRPr>
            </a:p>
          </p:txBody>
        </p:sp>
        <p:sp>
          <p:nvSpPr>
            <p:cNvPr id="17" name="Rectangle 16">
              <a:extLst>
                <a:ext uri="{FF2B5EF4-FFF2-40B4-BE49-F238E27FC236}">
                  <a16:creationId xmlns:a16="http://schemas.microsoft.com/office/drawing/2014/main" id="{AA1487F6-5BBA-446B-8F0E-CEF5ED120FBF}"/>
                </a:ext>
              </a:extLst>
            </p:cNvPr>
            <p:cNvSpPr/>
            <p:nvPr userDrawn="1"/>
          </p:nvSpPr>
          <p:spPr>
            <a:xfrm>
              <a:off x="2419751" y="9982564"/>
              <a:ext cx="10800" cy="14936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solidFill>
                  <a:schemeClr val="lt1">
                    <a:alpha val="35000"/>
                  </a:schemeClr>
                </a:solidFill>
              </a:endParaRPr>
            </a:p>
          </p:txBody>
        </p:sp>
      </p:grpSp>
      <p:sp>
        <p:nvSpPr>
          <p:cNvPr id="18" name="TextBox 17">
            <a:extLst>
              <a:ext uri="{FF2B5EF4-FFF2-40B4-BE49-F238E27FC236}">
                <a16:creationId xmlns:a16="http://schemas.microsoft.com/office/drawing/2014/main" id="{3C8C78B8-07B5-4212-8111-B41D85CF4D80}"/>
              </a:ext>
            </a:extLst>
          </p:cNvPr>
          <p:cNvSpPr txBox="1"/>
          <p:nvPr userDrawn="1"/>
        </p:nvSpPr>
        <p:spPr>
          <a:xfrm rot="16200000" flipH="1">
            <a:off x="-808967" y="3315508"/>
            <a:ext cx="2227243" cy="226985"/>
          </a:xfrm>
          <a:prstGeom prst="rect">
            <a:avLst/>
          </a:prstGeom>
          <a:noFill/>
        </p:spPr>
        <p:txBody>
          <a:bodyPr wrap="square" rtlCol="0">
            <a:spAutoFit/>
          </a:bodyPr>
          <a:lstStyle/>
          <a:p>
            <a:pPr algn="r"/>
            <a:r>
              <a:rPr lang="id-ID" sz="875" strike="noStrike" spc="375" dirty="0">
                <a:solidFill>
                  <a:schemeClr val="bg1">
                    <a:alpha val="35000"/>
                  </a:schemeClr>
                </a:solidFill>
                <a:latin typeface="Montserrat Light" panose="00000400000000000000" pitchFamily="50" charset="0"/>
                <a:ea typeface="Roboto Condensed" panose="02000000000000000000" pitchFamily="2" charset="0"/>
                <a:cs typeface="Segoe UI" panose="020B0502040204020203" pitchFamily="34" charset="0"/>
              </a:rPr>
              <a:t>WWW.WEBSITE.COM</a:t>
            </a:r>
          </a:p>
        </p:txBody>
      </p:sp>
      <p:grpSp>
        <p:nvGrpSpPr>
          <p:cNvPr id="19" name="Group 18">
            <a:extLst>
              <a:ext uri="{FF2B5EF4-FFF2-40B4-BE49-F238E27FC236}">
                <a16:creationId xmlns:a16="http://schemas.microsoft.com/office/drawing/2014/main" id="{F0360DF3-B47C-4FDA-99A1-422B7058E903}"/>
              </a:ext>
            </a:extLst>
          </p:cNvPr>
          <p:cNvGrpSpPr/>
          <p:nvPr userDrawn="1"/>
        </p:nvGrpSpPr>
        <p:grpSpPr>
          <a:xfrm>
            <a:off x="11624659" y="2943383"/>
            <a:ext cx="198146" cy="971236"/>
            <a:chOff x="15428633" y="4561123"/>
            <a:chExt cx="388619" cy="1907805"/>
          </a:xfrm>
        </p:grpSpPr>
        <p:sp>
          <p:nvSpPr>
            <p:cNvPr id="20" name="Freeform 85">
              <a:extLst>
                <a:ext uri="{FF2B5EF4-FFF2-40B4-BE49-F238E27FC236}">
                  <a16:creationId xmlns:a16="http://schemas.microsoft.com/office/drawing/2014/main" id="{ADFD5FBB-633C-4783-BFCE-6218E7029DDC}"/>
                </a:ext>
              </a:extLst>
            </p:cNvPr>
            <p:cNvSpPr>
              <a:spLocks noChangeArrowheads="1"/>
            </p:cNvSpPr>
            <p:nvPr userDrawn="1"/>
          </p:nvSpPr>
          <p:spPr bwMode="auto">
            <a:xfrm>
              <a:off x="15448546" y="5390938"/>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alpha val="25000"/>
              </a:schemeClr>
            </a:solidFill>
            <a:ln>
              <a:noFill/>
            </a:ln>
            <a:effectLst/>
          </p:spPr>
          <p:txBody>
            <a:bodyPr wrap="none" lIns="34290" tIns="17145" rIns="34290" bIns="17145" anchor="ctr"/>
            <a:lstStyle/>
            <a:p>
              <a:endParaRPr lang="en-US" sz="1125" dirty="0">
                <a:solidFill>
                  <a:schemeClr val="bg1">
                    <a:alpha val="70000"/>
                  </a:schemeClr>
                </a:solidFill>
              </a:endParaRPr>
            </a:p>
          </p:txBody>
        </p:sp>
        <p:grpSp>
          <p:nvGrpSpPr>
            <p:cNvPr id="21" name="Group 20">
              <a:extLst>
                <a:ext uri="{FF2B5EF4-FFF2-40B4-BE49-F238E27FC236}">
                  <a16:creationId xmlns:a16="http://schemas.microsoft.com/office/drawing/2014/main" id="{78D01229-0356-4D21-B67C-276F28A838FC}"/>
                </a:ext>
              </a:extLst>
            </p:cNvPr>
            <p:cNvGrpSpPr/>
            <p:nvPr userDrawn="1"/>
          </p:nvGrpSpPr>
          <p:grpSpPr>
            <a:xfrm>
              <a:off x="15428633" y="6172173"/>
              <a:ext cx="388619" cy="296755"/>
              <a:chOff x="10541000" y="3240088"/>
              <a:chExt cx="1282701" cy="979487"/>
            </a:xfrm>
            <a:solidFill>
              <a:schemeClr val="bg1">
                <a:alpha val="25000"/>
              </a:schemeClr>
            </a:solidFill>
          </p:grpSpPr>
          <p:sp>
            <p:nvSpPr>
              <p:cNvPr id="23" name="Freeform 5">
                <a:extLst>
                  <a:ext uri="{FF2B5EF4-FFF2-40B4-BE49-F238E27FC236}">
                    <a16:creationId xmlns:a16="http://schemas.microsoft.com/office/drawing/2014/main" id="{7A1DBBC2-8BBB-4C91-BAE4-7AAA67337AD4}"/>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25"/>
              </a:p>
            </p:txBody>
          </p:sp>
          <p:sp>
            <p:nvSpPr>
              <p:cNvPr id="24" name="Freeform 6">
                <a:extLst>
                  <a:ext uri="{FF2B5EF4-FFF2-40B4-BE49-F238E27FC236}">
                    <a16:creationId xmlns:a16="http://schemas.microsoft.com/office/drawing/2014/main" id="{5E9F3612-9648-4A56-9553-D066787EFAD2}"/>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25"/>
              </a:p>
            </p:txBody>
          </p:sp>
        </p:grpSp>
        <p:sp>
          <p:nvSpPr>
            <p:cNvPr id="22" name="Freeform 75">
              <a:extLst>
                <a:ext uri="{FF2B5EF4-FFF2-40B4-BE49-F238E27FC236}">
                  <a16:creationId xmlns:a16="http://schemas.microsoft.com/office/drawing/2014/main" id="{09C260E1-4CD7-4322-B810-2EBE59FBDE23}"/>
                </a:ext>
              </a:extLst>
            </p:cNvPr>
            <p:cNvSpPr>
              <a:spLocks noChangeArrowheads="1"/>
            </p:cNvSpPr>
            <p:nvPr userDrawn="1"/>
          </p:nvSpPr>
          <p:spPr bwMode="auto">
            <a:xfrm>
              <a:off x="15534382" y="4561123"/>
              <a:ext cx="177121" cy="328939"/>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alpha val="25000"/>
              </a:schemeClr>
            </a:solidFill>
            <a:ln>
              <a:noFill/>
            </a:ln>
            <a:effectLst/>
          </p:spPr>
          <p:txBody>
            <a:bodyPr wrap="none" lIns="34290" tIns="17145" rIns="34290" bIns="17145" anchor="ctr"/>
            <a:lstStyle/>
            <a:p>
              <a:endParaRPr lang="en-US" sz="1125" dirty="0">
                <a:solidFill>
                  <a:schemeClr val="bg1">
                    <a:lumMod val="85000"/>
                  </a:schemeClr>
                </a:solidFill>
              </a:endParaRPr>
            </a:p>
          </p:txBody>
        </p:sp>
      </p:grpSp>
      <p:cxnSp>
        <p:nvCxnSpPr>
          <p:cNvPr id="25" name="Straight Connector 24">
            <a:extLst>
              <a:ext uri="{FF2B5EF4-FFF2-40B4-BE49-F238E27FC236}">
                <a16:creationId xmlns:a16="http://schemas.microsoft.com/office/drawing/2014/main" id="{C39927EF-B4E6-4803-BAA9-1B0A7E32CEE5}"/>
              </a:ext>
            </a:extLst>
          </p:cNvPr>
          <p:cNvCxnSpPr>
            <a:cxnSpLocks/>
          </p:cNvCxnSpPr>
          <p:nvPr userDrawn="1"/>
        </p:nvCxnSpPr>
        <p:spPr>
          <a:xfrm flipV="1">
            <a:off x="609310" y="0"/>
            <a:ext cx="0" cy="6858000"/>
          </a:xfrm>
          <a:prstGeom prst="line">
            <a:avLst/>
          </a:prstGeom>
          <a:ln>
            <a:solidFill>
              <a:schemeClr val="bg1">
                <a:alpha val="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95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A6E1BE-1A80-4F98-89FD-97DC3ADC8B9A}"/>
              </a:ext>
            </a:extLst>
          </p:cNvPr>
          <p:cNvSpPr>
            <a:spLocks noGrp="1"/>
          </p:cNvSpPr>
          <p:nvPr>
            <p:ph type="pic" sz="quarter" idx="10"/>
          </p:nvPr>
        </p:nvSpPr>
        <p:spPr>
          <a:xfrm>
            <a:off x="5086350" y="0"/>
            <a:ext cx="4815840" cy="6858000"/>
          </a:xfrm>
          <a:custGeom>
            <a:avLst/>
            <a:gdLst>
              <a:gd name="connsiteX0" fmla="*/ 0 w 4815840"/>
              <a:gd name="connsiteY0" fmla="*/ 0 h 6858000"/>
              <a:gd name="connsiteX1" fmla="*/ 4815840 w 4815840"/>
              <a:gd name="connsiteY1" fmla="*/ 0 h 6858000"/>
              <a:gd name="connsiteX2" fmla="*/ 4815840 w 4815840"/>
              <a:gd name="connsiteY2" fmla="*/ 6858000 h 6858000"/>
              <a:gd name="connsiteX3" fmla="*/ 0 w 4815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5840" h="6858000">
                <a:moveTo>
                  <a:pt x="0" y="0"/>
                </a:moveTo>
                <a:lnTo>
                  <a:pt x="4815840" y="0"/>
                </a:lnTo>
                <a:lnTo>
                  <a:pt x="4815840"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97361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E71FF3-1C2A-4D4C-A62E-C3AB73DAA992}"/>
              </a:ext>
            </a:extLst>
          </p:cNvPr>
          <p:cNvSpPr>
            <a:spLocks noGrp="1"/>
          </p:cNvSpPr>
          <p:nvPr>
            <p:ph type="pic" sz="quarter" idx="10"/>
          </p:nvPr>
        </p:nvSpPr>
        <p:spPr>
          <a:xfrm>
            <a:off x="6709398" y="0"/>
            <a:ext cx="5482602" cy="6858001"/>
          </a:xfrm>
          <a:custGeom>
            <a:avLst/>
            <a:gdLst>
              <a:gd name="connsiteX0" fmla="*/ 0 w 5139155"/>
              <a:gd name="connsiteY0" fmla="*/ 0 h 6858001"/>
              <a:gd name="connsiteX1" fmla="*/ 5139155 w 5139155"/>
              <a:gd name="connsiteY1" fmla="*/ 0 h 6858001"/>
              <a:gd name="connsiteX2" fmla="*/ 5139155 w 5139155"/>
              <a:gd name="connsiteY2" fmla="*/ 6858001 h 6858001"/>
              <a:gd name="connsiteX3" fmla="*/ 0 w 513915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139155" h="6858001">
                <a:moveTo>
                  <a:pt x="0" y="0"/>
                </a:moveTo>
                <a:lnTo>
                  <a:pt x="5139155" y="0"/>
                </a:lnTo>
                <a:lnTo>
                  <a:pt x="5139155" y="6858001"/>
                </a:ln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145466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6C2D7CB-DA46-45C8-9098-CB906EFA2393}"/>
              </a:ext>
            </a:extLst>
          </p:cNvPr>
          <p:cNvSpPr>
            <a:spLocks noGrp="1"/>
          </p:cNvSpPr>
          <p:nvPr>
            <p:ph type="pic" sz="quarter" idx="10"/>
          </p:nvPr>
        </p:nvSpPr>
        <p:spPr>
          <a:xfrm>
            <a:off x="-1" y="0"/>
            <a:ext cx="3599543" cy="6858000"/>
          </a:xfrm>
          <a:custGeom>
            <a:avLst/>
            <a:gdLst>
              <a:gd name="connsiteX0" fmla="*/ 0 w 3599543"/>
              <a:gd name="connsiteY0" fmla="*/ 0 h 6858000"/>
              <a:gd name="connsiteX1" fmla="*/ 3599543 w 3599543"/>
              <a:gd name="connsiteY1" fmla="*/ 0 h 6858000"/>
              <a:gd name="connsiteX2" fmla="*/ 3599543 w 3599543"/>
              <a:gd name="connsiteY2" fmla="*/ 6858000 h 6858000"/>
              <a:gd name="connsiteX3" fmla="*/ 0 w 35995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99543" h="6858000">
                <a:moveTo>
                  <a:pt x="0" y="0"/>
                </a:moveTo>
                <a:lnTo>
                  <a:pt x="3599543" y="0"/>
                </a:lnTo>
                <a:lnTo>
                  <a:pt x="3599543"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25071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ABDF288-3F61-41D1-81BA-92B10676E4F6}"/>
              </a:ext>
            </a:extLst>
          </p:cNvPr>
          <p:cNvSpPr>
            <a:spLocks noGrp="1"/>
          </p:cNvSpPr>
          <p:nvPr>
            <p:ph type="pic" sz="quarter" idx="10" hasCustomPrompt="1"/>
          </p:nvPr>
        </p:nvSpPr>
        <p:spPr>
          <a:xfrm>
            <a:off x="5680201" y="1"/>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37836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2483237-672D-4B8A-8398-36F2CBCA7E54}"/>
              </a:ext>
            </a:extLst>
          </p:cNvPr>
          <p:cNvSpPr>
            <a:spLocks noGrp="1"/>
          </p:cNvSpPr>
          <p:nvPr>
            <p:ph type="pic" sz="quarter" idx="10"/>
          </p:nvPr>
        </p:nvSpPr>
        <p:spPr>
          <a:xfrm>
            <a:off x="796411" y="818536"/>
            <a:ext cx="5299589" cy="5220929"/>
          </a:xfrm>
          <a:prstGeom prst="rect">
            <a:avLst/>
          </a:prstGeom>
          <a:noFill/>
          <a:effectLst>
            <a:outerShdw blurRad="1016000" dist="825500" dir="5400000" sx="86000" sy="86000" algn="t" rotWithShape="0">
              <a:prstClr val="black">
                <a:alpha val="3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11656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B85B06C-9A8E-40FE-AE2B-6D37D925E184}"/>
              </a:ext>
            </a:extLst>
          </p:cNvPr>
          <p:cNvSpPr>
            <a:spLocks noGrp="1"/>
          </p:cNvSpPr>
          <p:nvPr>
            <p:ph type="pic" sz="quarter" idx="10" hasCustomPrompt="1"/>
          </p:nvPr>
        </p:nvSpPr>
        <p:spPr>
          <a:xfrm>
            <a:off x="276225" y="261937"/>
            <a:ext cx="11639550" cy="6334125"/>
          </a:xfrm>
          <a:prstGeom prst="rect">
            <a:avLst/>
          </a:prstGeom>
        </p:spPr>
        <p:txBody>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421734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8C30DC-1BFB-4623-89B7-5484F23D552A}"/>
              </a:ext>
            </a:extLst>
          </p:cNvPr>
          <p:cNvSpPr>
            <a:spLocks noGrp="1"/>
          </p:cNvSpPr>
          <p:nvPr>
            <p:ph type="pic" sz="quarter" idx="10" hasCustomPrompt="1"/>
          </p:nvPr>
        </p:nvSpPr>
        <p:spPr>
          <a:xfrm>
            <a:off x="0" y="621000"/>
            <a:ext cx="12192000" cy="5616000"/>
          </a:xfrm>
          <a:custGeom>
            <a:avLst/>
            <a:gdLst>
              <a:gd name="connsiteX0" fmla="*/ 0 w 12192000"/>
              <a:gd name="connsiteY0" fmla="*/ 0 h 5616000"/>
              <a:gd name="connsiteX1" fmla="*/ 12192000 w 12192000"/>
              <a:gd name="connsiteY1" fmla="*/ 0 h 5616000"/>
              <a:gd name="connsiteX2" fmla="*/ 12192000 w 12192000"/>
              <a:gd name="connsiteY2" fmla="*/ 5616000 h 5616000"/>
              <a:gd name="connsiteX3" fmla="*/ 0 w 12192000"/>
              <a:gd name="connsiteY3" fmla="*/ 5616000 h 5616000"/>
            </a:gdLst>
            <a:ahLst/>
            <a:cxnLst>
              <a:cxn ang="0">
                <a:pos x="connsiteX0" y="connsiteY0"/>
              </a:cxn>
              <a:cxn ang="0">
                <a:pos x="connsiteX1" y="connsiteY1"/>
              </a:cxn>
              <a:cxn ang="0">
                <a:pos x="connsiteX2" y="connsiteY2"/>
              </a:cxn>
              <a:cxn ang="0">
                <a:pos x="connsiteX3" y="connsiteY3"/>
              </a:cxn>
            </a:cxnLst>
            <a:rect l="l" t="t" r="r" b="b"/>
            <a:pathLst>
              <a:path w="12192000" h="5616000">
                <a:moveTo>
                  <a:pt x="0" y="0"/>
                </a:moveTo>
                <a:lnTo>
                  <a:pt x="12192000" y="0"/>
                </a:lnTo>
                <a:lnTo>
                  <a:pt x="12192000" y="5616000"/>
                </a:lnTo>
                <a:lnTo>
                  <a:pt x="0" y="561600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43183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C92EBF-3886-4742-AEA2-46BDB6CAC9B2}"/>
              </a:ext>
            </a:extLst>
          </p:cNvPr>
          <p:cNvSpPr>
            <a:spLocks noGrp="1"/>
          </p:cNvSpPr>
          <p:nvPr>
            <p:ph type="pic" sz="quarter" idx="10" hasCustomPrompt="1"/>
          </p:nvPr>
        </p:nvSpPr>
        <p:spPr>
          <a:xfrm>
            <a:off x="1173480" y="1401574"/>
            <a:ext cx="3260868" cy="3995863"/>
          </a:xfrm>
          <a:custGeom>
            <a:avLst/>
            <a:gdLst>
              <a:gd name="connsiteX0" fmla="*/ 121402 w 3260868"/>
              <a:gd name="connsiteY0" fmla="*/ 0 h 3995863"/>
              <a:gd name="connsiteX1" fmla="*/ 3139466 w 3260868"/>
              <a:gd name="connsiteY1" fmla="*/ 0 h 3995863"/>
              <a:gd name="connsiteX2" fmla="*/ 3260868 w 3260868"/>
              <a:gd name="connsiteY2" fmla="*/ 121402 h 3995863"/>
              <a:gd name="connsiteX3" fmla="*/ 3260868 w 3260868"/>
              <a:gd name="connsiteY3" fmla="*/ 3874461 h 3995863"/>
              <a:gd name="connsiteX4" fmla="*/ 3139466 w 3260868"/>
              <a:gd name="connsiteY4" fmla="*/ 3995863 h 3995863"/>
              <a:gd name="connsiteX5" fmla="*/ 121402 w 3260868"/>
              <a:gd name="connsiteY5" fmla="*/ 3995863 h 3995863"/>
              <a:gd name="connsiteX6" fmla="*/ 0 w 3260868"/>
              <a:gd name="connsiteY6" fmla="*/ 3874461 h 3995863"/>
              <a:gd name="connsiteX7" fmla="*/ 0 w 3260868"/>
              <a:gd name="connsiteY7" fmla="*/ 121402 h 3995863"/>
              <a:gd name="connsiteX8" fmla="*/ 121402 w 3260868"/>
              <a:gd name="connsiteY8" fmla="*/ 0 h 399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868" h="3995863">
                <a:moveTo>
                  <a:pt x="121402" y="0"/>
                </a:moveTo>
                <a:lnTo>
                  <a:pt x="3139466" y="0"/>
                </a:lnTo>
                <a:cubicBezTo>
                  <a:pt x="3206514" y="0"/>
                  <a:pt x="3260868" y="54354"/>
                  <a:pt x="3260868" y="121402"/>
                </a:cubicBezTo>
                <a:lnTo>
                  <a:pt x="3260868" y="3874461"/>
                </a:lnTo>
                <a:cubicBezTo>
                  <a:pt x="3260868" y="3941509"/>
                  <a:pt x="3206514" y="3995863"/>
                  <a:pt x="3139466" y="3995863"/>
                </a:cubicBezTo>
                <a:lnTo>
                  <a:pt x="121402" y="3995863"/>
                </a:lnTo>
                <a:cubicBezTo>
                  <a:pt x="54354" y="3995863"/>
                  <a:pt x="0" y="3941509"/>
                  <a:pt x="0" y="3874461"/>
                </a:cubicBezTo>
                <a:lnTo>
                  <a:pt x="0" y="121402"/>
                </a:lnTo>
                <a:cubicBezTo>
                  <a:pt x="0" y="54354"/>
                  <a:pt x="54354" y="0"/>
                  <a:pt x="121402" y="0"/>
                </a:cubicBezTo>
                <a:close/>
              </a:path>
            </a:pathLst>
          </a:custGeom>
          <a:ln w="50800">
            <a:solidFill>
              <a:schemeClr val="bg1"/>
            </a:solidFill>
          </a:ln>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22162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782833-5668-4E6E-9E86-DB0FF245052F}"/>
              </a:ext>
            </a:extLst>
          </p:cNvPr>
          <p:cNvSpPr>
            <a:spLocks noGrp="1"/>
          </p:cNvSpPr>
          <p:nvPr>
            <p:ph type="pic" sz="quarter" idx="10" hasCustomPrompt="1"/>
          </p:nvPr>
        </p:nvSpPr>
        <p:spPr>
          <a:xfrm>
            <a:off x="0" y="2"/>
            <a:ext cx="12192000" cy="5676903"/>
          </a:xfrm>
          <a:custGeom>
            <a:avLst/>
            <a:gdLst>
              <a:gd name="connsiteX0" fmla="*/ 0 w 12192000"/>
              <a:gd name="connsiteY0" fmla="*/ 0 h 5676903"/>
              <a:gd name="connsiteX1" fmla="*/ 12192000 w 12192000"/>
              <a:gd name="connsiteY1" fmla="*/ 0 h 5676903"/>
              <a:gd name="connsiteX2" fmla="*/ 12192000 w 12192000"/>
              <a:gd name="connsiteY2" fmla="*/ 4521710 h 5676903"/>
              <a:gd name="connsiteX3" fmla="*/ 6096000 w 12192000"/>
              <a:gd name="connsiteY3" fmla="*/ 5676903 h 5676903"/>
              <a:gd name="connsiteX4" fmla="*/ 0 w 12192000"/>
              <a:gd name="connsiteY4" fmla="*/ 4521710 h 5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76903">
                <a:moveTo>
                  <a:pt x="0" y="0"/>
                </a:moveTo>
                <a:lnTo>
                  <a:pt x="12192000" y="0"/>
                </a:lnTo>
                <a:lnTo>
                  <a:pt x="12192000" y="4521710"/>
                </a:lnTo>
                <a:lnTo>
                  <a:pt x="6096000" y="5676903"/>
                </a:lnTo>
                <a:lnTo>
                  <a:pt x="0" y="452171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9581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9BA7DBF-5FF6-461C-AB0A-2C1075F7218E}"/>
              </a:ext>
            </a:extLst>
          </p:cNvPr>
          <p:cNvSpPr>
            <a:spLocks noGrp="1"/>
          </p:cNvSpPr>
          <p:nvPr>
            <p:ph type="pic" sz="quarter" idx="10"/>
          </p:nvPr>
        </p:nvSpPr>
        <p:spPr>
          <a:xfrm>
            <a:off x="0" y="1"/>
            <a:ext cx="12192000" cy="6180083"/>
          </a:xfrm>
          <a:custGeom>
            <a:avLst/>
            <a:gdLst>
              <a:gd name="connsiteX0" fmla="*/ 0 w 12192000"/>
              <a:gd name="connsiteY0" fmla="*/ 0 h 6180083"/>
              <a:gd name="connsiteX1" fmla="*/ 12192000 w 12192000"/>
              <a:gd name="connsiteY1" fmla="*/ 0 h 6180083"/>
              <a:gd name="connsiteX2" fmla="*/ 12192000 w 12192000"/>
              <a:gd name="connsiteY2" fmla="*/ 6180083 h 6180083"/>
              <a:gd name="connsiteX3" fmla="*/ 0 w 12192000"/>
              <a:gd name="connsiteY3" fmla="*/ 6180083 h 6180083"/>
            </a:gdLst>
            <a:ahLst/>
            <a:cxnLst>
              <a:cxn ang="0">
                <a:pos x="connsiteX0" y="connsiteY0"/>
              </a:cxn>
              <a:cxn ang="0">
                <a:pos x="connsiteX1" y="connsiteY1"/>
              </a:cxn>
              <a:cxn ang="0">
                <a:pos x="connsiteX2" y="connsiteY2"/>
              </a:cxn>
              <a:cxn ang="0">
                <a:pos x="connsiteX3" y="connsiteY3"/>
              </a:cxn>
            </a:cxnLst>
            <a:rect l="l" t="t" r="r" b="b"/>
            <a:pathLst>
              <a:path w="12192000" h="6180083">
                <a:moveTo>
                  <a:pt x="0" y="0"/>
                </a:moveTo>
                <a:lnTo>
                  <a:pt x="12192000" y="0"/>
                </a:lnTo>
                <a:lnTo>
                  <a:pt x="12192000" y="6180083"/>
                </a:lnTo>
                <a:lnTo>
                  <a:pt x="0" y="6180083"/>
                </a:lnTo>
                <a:close/>
              </a:path>
            </a:pathLst>
          </a:custGeom>
        </p:spPr>
        <p:txBody>
          <a:bodyPr wrap="square">
            <a:noAutofit/>
          </a:bodyPr>
          <a:lstStyle/>
          <a:p>
            <a:endParaRPr lang="en-GB" dirty="0"/>
          </a:p>
        </p:txBody>
      </p:sp>
    </p:spTree>
    <p:extLst>
      <p:ext uri="{BB962C8B-B14F-4D97-AF65-F5344CB8AC3E}">
        <p14:creationId xmlns:p14="http://schemas.microsoft.com/office/powerpoint/2010/main" val="288092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E81EAB-D343-4CA3-9193-170BE84E6D49}"/>
              </a:ext>
            </a:extLst>
          </p:cNvPr>
          <p:cNvSpPr>
            <a:spLocks noGrp="1"/>
          </p:cNvSpPr>
          <p:nvPr>
            <p:ph type="pic" sz="quarter" idx="11"/>
          </p:nvPr>
        </p:nvSpPr>
        <p:spPr>
          <a:xfrm>
            <a:off x="3858720"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2" name="Picture Placeholder 11">
            <a:extLst>
              <a:ext uri="{FF2B5EF4-FFF2-40B4-BE49-F238E27FC236}">
                <a16:creationId xmlns:a16="http://schemas.microsoft.com/office/drawing/2014/main" id="{6FD985B1-4F25-464B-861B-958E51D31678}"/>
              </a:ext>
            </a:extLst>
          </p:cNvPr>
          <p:cNvSpPr>
            <a:spLocks noGrp="1"/>
          </p:cNvSpPr>
          <p:nvPr>
            <p:ph type="pic" sz="quarter" idx="12"/>
          </p:nvPr>
        </p:nvSpPr>
        <p:spPr>
          <a:xfrm>
            <a:off x="3858720"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818C5232-BF57-49B6-9250-ED9299B31DCB}"/>
              </a:ext>
            </a:extLst>
          </p:cNvPr>
          <p:cNvSpPr>
            <a:spLocks noGrp="1"/>
          </p:cNvSpPr>
          <p:nvPr>
            <p:ph type="pic" sz="quarter" idx="13"/>
          </p:nvPr>
        </p:nvSpPr>
        <p:spPr>
          <a:xfrm>
            <a:off x="7545709"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id="{4E6ECB0A-F874-4036-A7DF-5E8CF670C8F7}"/>
              </a:ext>
            </a:extLst>
          </p:cNvPr>
          <p:cNvSpPr>
            <a:spLocks noGrp="1"/>
          </p:cNvSpPr>
          <p:nvPr>
            <p:ph type="pic" sz="quarter" idx="14"/>
          </p:nvPr>
        </p:nvSpPr>
        <p:spPr>
          <a:xfrm>
            <a:off x="7545709"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5" name="Picture Placeholder 14">
            <a:extLst>
              <a:ext uri="{FF2B5EF4-FFF2-40B4-BE49-F238E27FC236}">
                <a16:creationId xmlns:a16="http://schemas.microsoft.com/office/drawing/2014/main" id="{0AAE39E1-BD0C-435E-A453-540777491E12}"/>
              </a:ext>
            </a:extLst>
          </p:cNvPr>
          <p:cNvSpPr>
            <a:spLocks noGrp="1"/>
          </p:cNvSpPr>
          <p:nvPr>
            <p:ph type="pic" sz="quarter" idx="15"/>
          </p:nvPr>
        </p:nvSpPr>
        <p:spPr>
          <a:xfrm>
            <a:off x="7545709"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0" name="Picture Placeholder 9">
            <a:extLst>
              <a:ext uri="{FF2B5EF4-FFF2-40B4-BE49-F238E27FC236}">
                <a16:creationId xmlns:a16="http://schemas.microsoft.com/office/drawing/2014/main" id="{E2DBEF0C-80A3-4C3B-A821-6D130B782B9F}"/>
              </a:ext>
            </a:extLst>
          </p:cNvPr>
          <p:cNvSpPr>
            <a:spLocks noGrp="1"/>
          </p:cNvSpPr>
          <p:nvPr>
            <p:ph type="pic" sz="quarter" idx="10"/>
          </p:nvPr>
        </p:nvSpPr>
        <p:spPr>
          <a:xfrm>
            <a:off x="3858720"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25664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5037E7-60A5-4CD9-A942-CFB656962DFD}"/>
              </a:ext>
            </a:extLst>
          </p:cNvPr>
          <p:cNvSpPr/>
          <p:nvPr userDrawn="1"/>
        </p:nvSpPr>
        <p:spPr>
          <a:xfrm>
            <a:off x="0" y="0"/>
            <a:ext cx="12192000" cy="3128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46557BA-8AF9-4884-9B99-EAA72CAEC1F4}"/>
              </a:ext>
            </a:extLst>
          </p:cNvPr>
          <p:cNvGrpSpPr/>
          <p:nvPr userDrawn="1"/>
        </p:nvGrpSpPr>
        <p:grpSpPr>
          <a:xfrm>
            <a:off x="1325880" y="1963010"/>
            <a:ext cx="9540240" cy="3679990"/>
            <a:chOff x="1752600" y="1460090"/>
            <a:chExt cx="7772400" cy="3679990"/>
          </a:xfrm>
        </p:grpSpPr>
        <p:grpSp>
          <p:nvGrpSpPr>
            <p:cNvPr id="3" name="Group 2">
              <a:extLst>
                <a:ext uri="{FF2B5EF4-FFF2-40B4-BE49-F238E27FC236}">
                  <a16:creationId xmlns:a16="http://schemas.microsoft.com/office/drawing/2014/main" id="{AA80A9B0-D8A4-4E40-9C13-48C6ABDDA2D7}"/>
                </a:ext>
              </a:extLst>
            </p:cNvPr>
            <p:cNvGrpSpPr/>
            <p:nvPr/>
          </p:nvGrpSpPr>
          <p:grpSpPr>
            <a:xfrm>
              <a:off x="1752600" y="1460090"/>
              <a:ext cx="3779520" cy="3679990"/>
              <a:chOff x="1867800" y="1342102"/>
              <a:chExt cx="8456400" cy="3679990"/>
            </a:xfrm>
          </p:grpSpPr>
          <p:sp>
            <p:nvSpPr>
              <p:cNvPr id="7" name="Rectangle: Top Corners Rounded 6">
                <a:extLst>
                  <a:ext uri="{FF2B5EF4-FFF2-40B4-BE49-F238E27FC236}">
                    <a16:creationId xmlns:a16="http://schemas.microsoft.com/office/drawing/2014/main" id="{55697510-DC2C-4BE7-A881-8344210EF7B0}"/>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EB6A8D4E-1E8B-454B-8DFE-C6C5A2849765}"/>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id="{1DB37FC7-EC07-4A25-AB1C-28767093EA92}"/>
                </a:ext>
              </a:extLst>
            </p:cNvPr>
            <p:cNvGrpSpPr/>
            <p:nvPr/>
          </p:nvGrpSpPr>
          <p:grpSpPr>
            <a:xfrm>
              <a:off x="5745480" y="1460090"/>
              <a:ext cx="3779520" cy="3679990"/>
              <a:chOff x="1867800" y="1342102"/>
              <a:chExt cx="8456400" cy="3679990"/>
            </a:xfrm>
          </p:grpSpPr>
          <p:sp>
            <p:nvSpPr>
              <p:cNvPr id="5" name="Rectangle: Top Corners Rounded 4">
                <a:extLst>
                  <a:ext uri="{FF2B5EF4-FFF2-40B4-BE49-F238E27FC236}">
                    <a16:creationId xmlns:a16="http://schemas.microsoft.com/office/drawing/2014/main" id="{CFB46794-1F81-496B-A2CB-881B7921485A}"/>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8C1CF42B-3291-489E-BB64-3FE0077485C0}"/>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9" name="Picture Placeholder 3">
            <a:extLst>
              <a:ext uri="{FF2B5EF4-FFF2-40B4-BE49-F238E27FC236}">
                <a16:creationId xmlns:a16="http://schemas.microsoft.com/office/drawing/2014/main" id="{7E65BCDC-8AE4-4F53-AB5F-2F11F97CBBBB}"/>
              </a:ext>
            </a:extLst>
          </p:cNvPr>
          <p:cNvSpPr>
            <a:spLocks noGrp="1"/>
          </p:cNvSpPr>
          <p:nvPr>
            <p:ph type="pic" sz="quarter" idx="14"/>
          </p:nvPr>
        </p:nvSpPr>
        <p:spPr>
          <a:xfrm>
            <a:off x="1757916"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10" name="Picture Placeholder 3">
            <a:extLst>
              <a:ext uri="{FF2B5EF4-FFF2-40B4-BE49-F238E27FC236}">
                <a16:creationId xmlns:a16="http://schemas.microsoft.com/office/drawing/2014/main" id="{D5668036-8395-4395-A695-59087809B7CB}"/>
              </a:ext>
            </a:extLst>
          </p:cNvPr>
          <p:cNvSpPr>
            <a:spLocks noGrp="1"/>
          </p:cNvSpPr>
          <p:nvPr>
            <p:ph type="pic" sz="quarter" idx="15"/>
          </p:nvPr>
        </p:nvSpPr>
        <p:spPr>
          <a:xfrm>
            <a:off x="6610630"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72444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9168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2514600"/>
            <a:ext cx="12192000" cy="4343400"/>
          </a:xfrm>
          <a:prstGeom prst="rect">
            <a:avLst/>
          </a:prstGeom>
        </p:spPr>
        <p:txBody>
          <a:bodyPr/>
          <a:lstStyle/>
          <a:p>
            <a:endParaRPr lang="en-US"/>
          </a:p>
        </p:txBody>
      </p:sp>
    </p:spTree>
    <p:extLst>
      <p:ext uri="{BB962C8B-B14F-4D97-AF65-F5344CB8AC3E}">
        <p14:creationId xmlns:p14="http://schemas.microsoft.com/office/powerpoint/2010/main" val="172910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Freeform: Shape 7"/>
          <p:cNvSpPr/>
          <p:nvPr userDrawn="1"/>
        </p:nvSpPr>
        <p:spPr>
          <a:xfrm>
            <a:off x="9155502" y="0"/>
            <a:ext cx="12700" cy="12700"/>
          </a:xfrm>
          <a:custGeom>
            <a:avLst/>
            <a:gdLst>
              <a:gd name="connsiteX0" fmla="*/ 0 w 12700"/>
              <a:gd name="connsiteY0" fmla="*/ 0 h 12700"/>
              <a:gd name="connsiteX1" fmla="*/ 1 w 12700"/>
              <a:gd name="connsiteY1" fmla="*/ 0 h 12700"/>
              <a:gd name="connsiteX2" fmla="*/ 12700 w 12700"/>
              <a:gd name="connsiteY2" fmla="*/ 0 h 12700"/>
              <a:gd name="connsiteX3" fmla="*/ 12700 w 12700"/>
              <a:gd name="connsiteY3" fmla="*/ 12700 h 12700"/>
              <a:gd name="connsiteX4" fmla="*/ 0 w 1270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0" y="0"/>
                </a:moveTo>
                <a:lnTo>
                  <a:pt x="1" y="0"/>
                </a:lnTo>
                <a:lnTo>
                  <a:pt x="12700" y="0"/>
                </a:lnTo>
                <a:lnTo>
                  <a:pt x="12700" y="12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userDrawn="1"/>
        </p:nvSpPr>
        <p:spPr>
          <a:xfrm>
            <a:off x="9155502" y="6845300"/>
            <a:ext cx="12700" cy="12700"/>
          </a:xfrm>
          <a:custGeom>
            <a:avLst/>
            <a:gdLst>
              <a:gd name="connsiteX0" fmla="*/ 12700 w 12700"/>
              <a:gd name="connsiteY0" fmla="*/ 0 h 12700"/>
              <a:gd name="connsiteX1" fmla="*/ 12700 w 12700"/>
              <a:gd name="connsiteY1" fmla="*/ 12700 h 12700"/>
              <a:gd name="connsiteX2" fmla="*/ 0 w 12700"/>
              <a:gd name="connsiteY2" fmla="*/ 12700 h 12700"/>
              <a:gd name="connsiteX3" fmla="*/ 12700 w 12700"/>
              <a:gd name="connsiteY3" fmla="*/ 0 h 12700"/>
            </a:gdLst>
            <a:ahLst/>
            <a:cxnLst>
              <a:cxn ang="0">
                <a:pos x="connsiteX0" y="connsiteY0"/>
              </a:cxn>
              <a:cxn ang="0">
                <a:pos x="connsiteX1" y="connsiteY1"/>
              </a:cxn>
              <a:cxn ang="0">
                <a:pos x="connsiteX2" y="connsiteY2"/>
              </a:cxn>
              <a:cxn ang="0">
                <a:pos x="connsiteX3" y="connsiteY3"/>
              </a:cxn>
            </a:cxnLst>
            <a:rect l="l" t="t" r="r" b="b"/>
            <a:pathLst>
              <a:path w="12700" h="12700">
                <a:moveTo>
                  <a:pt x="12700" y="0"/>
                </a:moveTo>
                <a:lnTo>
                  <a:pt x="12700" y="12700"/>
                </a:lnTo>
                <a:lnTo>
                  <a:pt x="0" y="12700"/>
                </a:lnTo>
                <a:lnTo>
                  <a:pt x="127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10">
            <a:extLst>
              <a:ext uri="{FF2B5EF4-FFF2-40B4-BE49-F238E27FC236}">
                <a16:creationId xmlns:a16="http://schemas.microsoft.com/office/drawing/2014/main" id="{77C95E76-B98E-4A45-ABEF-7F031700EA52}"/>
              </a:ext>
            </a:extLst>
          </p:cNvPr>
          <p:cNvSpPr>
            <a:spLocks noGrp="1"/>
          </p:cNvSpPr>
          <p:nvPr>
            <p:ph type="pic" sz="quarter" idx="10"/>
          </p:nvPr>
        </p:nvSpPr>
        <p:spPr>
          <a:xfrm>
            <a:off x="983414" y="717198"/>
            <a:ext cx="10225173" cy="5423605"/>
          </a:xfrm>
          <a:custGeom>
            <a:avLst/>
            <a:gdLst>
              <a:gd name="connsiteX0" fmla="*/ 61666 w 10225173"/>
              <a:gd name="connsiteY0" fmla="*/ 0 h 5423605"/>
              <a:gd name="connsiteX1" fmla="*/ 10163507 w 10225173"/>
              <a:gd name="connsiteY1" fmla="*/ 0 h 5423605"/>
              <a:gd name="connsiteX2" fmla="*/ 10225173 w 10225173"/>
              <a:gd name="connsiteY2" fmla="*/ 61666 h 5423605"/>
              <a:gd name="connsiteX3" fmla="*/ 10225173 w 10225173"/>
              <a:gd name="connsiteY3" fmla="*/ 5361939 h 5423605"/>
              <a:gd name="connsiteX4" fmla="*/ 10163507 w 10225173"/>
              <a:gd name="connsiteY4" fmla="*/ 5423605 h 5423605"/>
              <a:gd name="connsiteX5" fmla="*/ 61666 w 10225173"/>
              <a:gd name="connsiteY5" fmla="*/ 5423605 h 5423605"/>
              <a:gd name="connsiteX6" fmla="*/ 0 w 10225173"/>
              <a:gd name="connsiteY6" fmla="*/ 5361939 h 5423605"/>
              <a:gd name="connsiteX7" fmla="*/ 0 w 10225173"/>
              <a:gd name="connsiteY7" fmla="*/ 61666 h 5423605"/>
              <a:gd name="connsiteX8" fmla="*/ 61666 w 10225173"/>
              <a:gd name="connsiteY8" fmla="*/ 0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173" h="5423605">
                <a:moveTo>
                  <a:pt x="61666" y="0"/>
                </a:moveTo>
                <a:lnTo>
                  <a:pt x="10163507" y="0"/>
                </a:lnTo>
                <a:cubicBezTo>
                  <a:pt x="10197564" y="0"/>
                  <a:pt x="10225173" y="27609"/>
                  <a:pt x="10225173" y="61666"/>
                </a:cubicBezTo>
                <a:lnTo>
                  <a:pt x="10225173" y="5361939"/>
                </a:lnTo>
                <a:cubicBezTo>
                  <a:pt x="10225173" y="5395996"/>
                  <a:pt x="10197564" y="5423605"/>
                  <a:pt x="10163507" y="5423605"/>
                </a:cubicBezTo>
                <a:lnTo>
                  <a:pt x="61666" y="5423605"/>
                </a:lnTo>
                <a:cubicBezTo>
                  <a:pt x="27609" y="5423605"/>
                  <a:pt x="0" y="5395996"/>
                  <a:pt x="0" y="5361939"/>
                </a:cubicBezTo>
                <a:lnTo>
                  <a:pt x="0" y="61666"/>
                </a:lnTo>
                <a:cubicBezTo>
                  <a:pt x="0" y="27609"/>
                  <a:pt x="27609" y="0"/>
                  <a:pt x="61666"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3671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2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76E412-08E3-44B6-AF1A-273AB5AA89AA}"/>
              </a:ext>
            </a:extLst>
          </p:cNvPr>
          <p:cNvSpPr>
            <a:spLocks noGrp="1"/>
          </p:cNvSpPr>
          <p:nvPr>
            <p:ph type="pic" sz="quarter" idx="10" hasCustomPrompt="1"/>
          </p:nvPr>
        </p:nvSpPr>
        <p:spPr>
          <a:xfrm>
            <a:off x="1097281" y="1436077"/>
            <a:ext cx="9997440" cy="2564423"/>
          </a:xfrm>
          <a:custGeom>
            <a:avLst/>
            <a:gdLst>
              <a:gd name="connsiteX0" fmla="*/ 0 w 16552985"/>
              <a:gd name="connsiteY0" fmla="*/ 0 h 4103076"/>
              <a:gd name="connsiteX1" fmla="*/ 16552985 w 16552985"/>
              <a:gd name="connsiteY1" fmla="*/ 0 h 4103076"/>
              <a:gd name="connsiteX2" fmla="*/ 16552985 w 16552985"/>
              <a:gd name="connsiteY2" fmla="*/ 4103076 h 4103076"/>
              <a:gd name="connsiteX3" fmla="*/ 0 w 16552985"/>
              <a:gd name="connsiteY3" fmla="*/ 4103076 h 4103076"/>
            </a:gdLst>
            <a:ahLst/>
            <a:cxnLst>
              <a:cxn ang="0">
                <a:pos x="connsiteX0" y="connsiteY0"/>
              </a:cxn>
              <a:cxn ang="0">
                <a:pos x="connsiteX1" y="connsiteY1"/>
              </a:cxn>
              <a:cxn ang="0">
                <a:pos x="connsiteX2" y="connsiteY2"/>
              </a:cxn>
              <a:cxn ang="0">
                <a:pos x="connsiteX3" y="connsiteY3"/>
              </a:cxn>
            </a:cxnLst>
            <a:rect l="l" t="t" r="r" b="b"/>
            <a:pathLst>
              <a:path w="16552985" h="4103076">
                <a:moveTo>
                  <a:pt x="0" y="0"/>
                </a:moveTo>
                <a:lnTo>
                  <a:pt x="16552985" y="0"/>
                </a:lnTo>
                <a:lnTo>
                  <a:pt x="16552985" y="4103076"/>
                </a:lnTo>
                <a:lnTo>
                  <a:pt x="0" y="4103076"/>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9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3081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A1AC866-E057-47A7-B929-4112A18B4F2A}"/>
              </a:ext>
            </a:extLst>
          </p:cNvPr>
          <p:cNvSpPr>
            <a:spLocks noGrp="1"/>
          </p:cNvSpPr>
          <p:nvPr>
            <p:ph type="pic" sz="quarter" idx="10"/>
          </p:nvPr>
        </p:nvSpPr>
        <p:spPr>
          <a:xfrm>
            <a:off x="0" y="0"/>
            <a:ext cx="12192000" cy="64706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83255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86CEE-27F7-48D6-9D99-99E01834DAA0}"/>
              </a:ext>
            </a:extLst>
          </p:cNvPr>
          <p:cNvSpPr txBox="1"/>
          <p:nvPr userDrawn="1"/>
        </p:nvSpPr>
        <p:spPr>
          <a:xfrm rot="10800000" flipV="1">
            <a:off x="11404230" y="6349263"/>
            <a:ext cx="529808" cy="307777"/>
          </a:xfrm>
          <a:prstGeom prst="rect">
            <a:avLst/>
          </a:prstGeom>
          <a:noFill/>
        </p:spPr>
        <p:txBody>
          <a:bodyPr wrap="square" rtlCol="0">
            <a:spAutoFit/>
          </a:bodyPr>
          <a:lstStyle/>
          <a:p>
            <a:pPr algn="ctr"/>
            <a:fld id="{260E2A6B-A809-4840-BF14-8648BC0BDF87}" type="slidenum">
              <a:rPr lang="id-ID" sz="1400" i="0" smtClean="0">
                <a:solidFill>
                  <a:schemeClr val="tx1">
                    <a:lumMod val="50000"/>
                    <a:lumOff val="50000"/>
                  </a:schemeClr>
                </a:solidFill>
                <a:latin typeface="+mj-lt"/>
                <a:ea typeface="Lato" panose="020F0502020204030203" pitchFamily="34" charset="0"/>
                <a:cs typeface="Segoe UI" panose="020B0502040204020203" pitchFamily="34" charset="0"/>
              </a:rPr>
              <a:pPr algn="ctr"/>
              <a:t>‹#›</a:t>
            </a:fld>
            <a:endParaRPr lang="id-ID" sz="3200" i="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1E7592C9-DBCE-4DF3-B623-0D97167FCF39}"/>
              </a:ext>
            </a:extLst>
          </p:cNvPr>
          <p:cNvSpPr txBox="1"/>
          <p:nvPr userDrawn="1"/>
        </p:nvSpPr>
        <p:spPr>
          <a:xfrm>
            <a:off x="10781501" y="6349263"/>
            <a:ext cx="682687" cy="307777"/>
          </a:xfrm>
          <a:prstGeom prst="rect">
            <a:avLst/>
          </a:prstGeom>
          <a:noFill/>
        </p:spPr>
        <p:txBody>
          <a:bodyPr wrap="none" rtlCol="0">
            <a:spAutoFit/>
          </a:bodyPr>
          <a:lstStyle/>
          <a:p>
            <a:pPr algn="ctr"/>
            <a:r>
              <a:rPr lang="en-US" sz="1400" spc="300" dirty="0">
                <a:solidFill>
                  <a:schemeClr val="tx1">
                    <a:lumMod val="50000"/>
                    <a:lumOff val="50000"/>
                  </a:schemeClr>
                </a:solidFill>
                <a:latin typeface="+mj-lt"/>
                <a:ea typeface="Lato" panose="020F0502020204030203" pitchFamily="34" charset="0"/>
                <a:cs typeface="Segoe UI" panose="020B0502040204020203" pitchFamily="34" charset="0"/>
              </a:rPr>
              <a:t>Page</a:t>
            </a:r>
            <a:endParaRPr lang="id-ID" sz="1400" spc="30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Tree>
    <p:extLst>
      <p:ext uri="{BB962C8B-B14F-4D97-AF65-F5344CB8AC3E}">
        <p14:creationId xmlns:p14="http://schemas.microsoft.com/office/powerpoint/2010/main" val="1859217713"/>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9" r:id="rId3"/>
    <p:sldLayoutId id="2147483658" r:id="rId4"/>
    <p:sldLayoutId id="2147483650" r:id="rId5"/>
    <p:sldLayoutId id="2147483652" r:id="rId6"/>
    <p:sldLayoutId id="2147483651" r:id="rId7"/>
    <p:sldLayoutId id="2147483653" r:id="rId8"/>
    <p:sldLayoutId id="2147483654" r:id="rId9"/>
    <p:sldLayoutId id="2147483656" r:id="rId10"/>
    <p:sldLayoutId id="2147483660" r:id="rId11"/>
    <p:sldLayoutId id="2147483667" r:id="rId12"/>
    <p:sldLayoutId id="2147483672" r:id="rId13"/>
    <p:sldLayoutId id="2147483682" r:id="rId14"/>
    <p:sldLayoutId id="2147483683" r:id="rId15"/>
    <p:sldLayoutId id="2147483684" r:id="rId16"/>
    <p:sldLayoutId id="2147483685" r:id="rId17"/>
    <p:sldLayoutId id="2147483686" r:id="rId18"/>
    <p:sldLayoutId id="214748368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4A6F8334-E29A-4E8D-95D9-056785423D5F}"/>
              </a:ext>
            </a:extLst>
          </p:cNvPr>
          <p:cNvSpPr/>
          <p:nvPr/>
        </p:nvSpPr>
        <p:spPr>
          <a:xfrm>
            <a:off x="0" y="-15767"/>
            <a:ext cx="8003047" cy="6873765"/>
          </a:xfrm>
          <a:custGeom>
            <a:avLst/>
            <a:gdLst>
              <a:gd name="connsiteX0" fmla="*/ 0 w 8003047"/>
              <a:gd name="connsiteY0" fmla="*/ 0 h 6873765"/>
              <a:gd name="connsiteX1" fmla="*/ 8003047 w 8003047"/>
              <a:gd name="connsiteY1" fmla="*/ 0 h 6873765"/>
              <a:gd name="connsiteX2" fmla="*/ 5685517 w 8003047"/>
              <a:gd name="connsiteY2" fmla="*/ 6873765 h 6873765"/>
              <a:gd name="connsiteX3" fmla="*/ 0 w 8003047"/>
              <a:gd name="connsiteY3" fmla="*/ 6873765 h 6873765"/>
            </a:gdLst>
            <a:ahLst/>
            <a:cxnLst>
              <a:cxn ang="0">
                <a:pos x="connsiteX0" y="connsiteY0"/>
              </a:cxn>
              <a:cxn ang="0">
                <a:pos x="connsiteX1" y="connsiteY1"/>
              </a:cxn>
              <a:cxn ang="0">
                <a:pos x="connsiteX2" y="connsiteY2"/>
              </a:cxn>
              <a:cxn ang="0">
                <a:pos x="connsiteX3" y="connsiteY3"/>
              </a:cxn>
            </a:cxnLst>
            <a:rect l="l" t="t" r="r" b="b"/>
            <a:pathLst>
              <a:path w="8003047" h="6873765">
                <a:moveTo>
                  <a:pt x="0" y="0"/>
                </a:moveTo>
                <a:lnTo>
                  <a:pt x="8003047" y="0"/>
                </a:lnTo>
                <a:lnTo>
                  <a:pt x="5685517" y="6873765"/>
                </a:lnTo>
                <a:lnTo>
                  <a:pt x="0" y="6873765"/>
                </a:lnTo>
                <a:close/>
              </a:path>
            </a:pathLst>
          </a:cu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22" name="Rectangle 21">
            <a:extLst>
              <a:ext uri="{FF2B5EF4-FFF2-40B4-BE49-F238E27FC236}">
                <a16:creationId xmlns:a16="http://schemas.microsoft.com/office/drawing/2014/main" id="{F2AAB3E2-AB38-4C02-B449-038EF2635709}"/>
              </a:ext>
            </a:extLst>
          </p:cNvPr>
          <p:cNvSpPr/>
          <p:nvPr/>
        </p:nvSpPr>
        <p:spPr>
          <a:xfrm>
            <a:off x="412341" y="2771117"/>
            <a:ext cx="6251027" cy="1015663"/>
          </a:xfrm>
          <a:prstGeom prst="rect">
            <a:avLst/>
          </a:prstGeom>
        </p:spPr>
        <p:txBody>
          <a:bodyPr wrap="square">
            <a:spAutoFit/>
          </a:bodyPr>
          <a:lstStyle/>
          <a:p>
            <a:r>
              <a:rPr lang="en-GB" sz="2000" b="1" dirty="0">
                <a:solidFill>
                  <a:schemeClr val="bg1"/>
                </a:solidFill>
                <a:latin typeface="+mj-lt"/>
                <a:ea typeface="Verdana" panose="020B0604030504040204" pitchFamily="34" charset="0"/>
                <a:cs typeface="Verdana" panose="020B0604030504040204" pitchFamily="34" charset="0"/>
              </a:rPr>
              <a:t>Dr Juliane Kause</a:t>
            </a:r>
          </a:p>
          <a:p>
            <a:r>
              <a:rPr lang="en-GB" sz="2000" dirty="0">
                <a:solidFill>
                  <a:schemeClr val="bg1"/>
                </a:solidFill>
                <a:latin typeface="+mj-lt"/>
                <a:ea typeface="Verdana" panose="020B0604030504040204" pitchFamily="34" charset="0"/>
                <a:cs typeface="Verdana" panose="020B0604030504040204" pitchFamily="34" charset="0"/>
              </a:rPr>
              <a:t>Chief Medical Officer, Anvil Group</a:t>
            </a:r>
          </a:p>
          <a:p>
            <a:r>
              <a:rPr lang="en-GB" sz="2000" dirty="0">
                <a:solidFill>
                  <a:schemeClr val="bg1"/>
                </a:solidFill>
                <a:latin typeface="+mj-lt"/>
                <a:ea typeface="Verdana" panose="020B0604030504040204" pitchFamily="34" charset="0"/>
                <a:cs typeface="Verdana" panose="020B0604030504040204" pitchFamily="34" charset="0"/>
              </a:rPr>
              <a:t>Consultant Physician, University Hospital Southampton</a:t>
            </a:r>
          </a:p>
        </p:txBody>
      </p:sp>
      <p:sp>
        <p:nvSpPr>
          <p:cNvPr id="23" name="Rectangle 22">
            <a:extLst>
              <a:ext uri="{FF2B5EF4-FFF2-40B4-BE49-F238E27FC236}">
                <a16:creationId xmlns:a16="http://schemas.microsoft.com/office/drawing/2014/main" id="{FE5D93E4-A412-4837-9B04-3866FD554056}"/>
              </a:ext>
            </a:extLst>
          </p:cNvPr>
          <p:cNvSpPr/>
          <p:nvPr/>
        </p:nvSpPr>
        <p:spPr>
          <a:xfrm>
            <a:off x="412341" y="1516303"/>
            <a:ext cx="7229430" cy="939360"/>
          </a:xfrm>
          <a:prstGeom prst="rect">
            <a:avLst/>
          </a:prstGeom>
        </p:spPr>
        <p:txBody>
          <a:bodyPr wrap="square">
            <a:spAutoFit/>
          </a:bodyPr>
          <a:lstStyle/>
          <a:p>
            <a:pPr>
              <a:lnSpc>
                <a:spcPct val="80000"/>
              </a:lnSpc>
            </a:pPr>
            <a:r>
              <a:rPr lang="en-GB" sz="3600" b="1" dirty="0">
                <a:solidFill>
                  <a:schemeClr val="bg1"/>
                </a:solidFill>
                <a:latin typeface="+mj-lt"/>
                <a:cs typeface="Poppins SemiBold" panose="00000700000000000000" pitchFamily="2" charset="0"/>
              </a:rPr>
              <a:t>Staffing for Safe and Effective Care: </a:t>
            </a:r>
          </a:p>
          <a:p>
            <a:pPr>
              <a:lnSpc>
                <a:spcPct val="80000"/>
              </a:lnSpc>
            </a:pPr>
            <a:r>
              <a:rPr lang="en-GB" sz="3200" dirty="0">
                <a:solidFill>
                  <a:schemeClr val="bg1"/>
                </a:solidFill>
                <a:latin typeface="+mj-lt"/>
                <a:cs typeface="Poppins SemiBold" panose="00000700000000000000" pitchFamily="2" charset="0"/>
              </a:rPr>
              <a:t>How do you ensure safe staffing 24/7?</a:t>
            </a:r>
            <a:endParaRPr lang="en-US" sz="3200" dirty="0">
              <a:solidFill>
                <a:schemeClr val="bg1"/>
              </a:solidFill>
              <a:latin typeface="+mj-lt"/>
              <a:cs typeface="Poppins Light" panose="00000400000000000000" pitchFamily="2" charset="0"/>
            </a:endParaRPr>
          </a:p>
        </p:txBody>
      </p:sp>
      <p:grpSp>
        <p:nvGrpSpPr>
          <p:cNvPr id="24" name="Group 23">
            <a:extLst>
              <a:ext uri="{FF2B5EF4-FFF2-40B4-BE49-F238E27FC236}">
                <a16:creationId xmlns:a16="http://schemas.microsoft.com/office/drawing/2014/main" id="{6179A180-4A3F-4CA0-8F95-1F1585D15202}"/>
              </a:ext>
            </a:extLst>
          </p:cNvPr>
          <p:cNvGrpSpPr/>
          <p:nvPr/>
        </p:nvGrpSpPr>
        <p:grpSpPr>
          <a:xfrm>
            <a:off x="511814" y="4102234"/>
            <a:ext cx="494030" cy="99060"/>
            <a:chOff x="6949440" y="5232033"/>
            <a:chExt cx="494030" cy="99060"/>
          </a:xfrm>
          <a:noFill/>
        </p:grpSpPr>
        <p:sp>
          <p:nvSpPr>
            <p:cNvPr id="25" name="Oval 24">
              <a:extLst>
                <a:ext uri="{FF2B5EF4-FFF2-40B4-BE49-F238E27FC236}">
                  <a16:creationId xmlns:a16="http://schemas.microsoft.com/office/drawing/2014/main" id="{328E867D-D62A-4B98-ACA1-F5E534E92A43}"/>
                </a:ext>
              </a:extLst>
            </p:cNvPr>
            <p:cNvSpPr/>
            <p:nvPr/>
          </p:nvSpPr>
          <p:spPr>
            <a:xfrm>
              <a:off x="6949440" y="5232033"/>
              <a:ext cx="99060" cy="9906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2B0BF63-6D46-4779-9F3A-14AA70C24AA6}"/>
                </a:ext>
              </a:extLst>
            </p:cNvPr>
            <p:cNvSpPr/>
            <p:nvPr/>
          </p:nvSpPr>
          <p:spPr>
            <a:xfrm>
              <a:off x="7146925" y="5232033"/>
              <a:ext cx="99060" cy="9906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94E780AF-7B1D-4A44-8B42-FB7E02CDC222}"/>
                </a:ext>
              </a:extLst>
            </p:cNvPr>
            <p:cNvSpPr/>
            <p:nvPr/>
          </p:nvSpPr>
          <p:spPr>
            <a:xfrm>
              <a:off x="7344410" y="5232033"/>
              <a:ext cx="99060" cy="9906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Placeholder 6">
            <a:extLst>
              <a:ext uri="{FF2B5EF4-FFF2-40B4-BE49-F238E27FC236}">
                <a16:creationId xmlns:a16="http://schemas.microsoft.com/office/drawing/2014/main" id="{BD944F92-A7E8-45C6-A5A0-7554BB542EA3}"/>
              </a:ext>
            </a:extLst>
          </p:cNvPr>
          <p:cNvPicPr>
            <a:picLocks noGrp="1" noChangeAspect="1"/>
          </p:cNvPicPr>
          <p:nvPr>
            <p:ph type="pic" sz="quarter" idx="10"/>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17940" r="17940"/>
          <a:stretch>
            <a:fillRect/>
          </a:stretch>
        </p:blipFill>
        <p:spPr/>
      </p:pic>
      <p:pic>
        <p:nvPicPr>
          <p:cNvPr id="3" name="Picture 2" descr="A picture containing text, saw, weapon, knife&#10;&#10;Description automatically generated">
            <a:extLst>
              <a:ext uri="{FF2B5EF4-FFF2-40B4-BE49-F238E27FC236}">
                <a16:creationId xmlns:a16="http://schemas.microsoft.com/office/drawing/2014/main" id="{094BB0EF-FDDF-46CB-BF09-C858A4A3A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80" y="4617063"/>
            <a:ext cx="1440000" cy="332046"/>
          </a:xfrm>
          <a:prstGeom prst="rect">
            <a:avLst/>
          </a:prstGeom>
        </p:spPr>
      </p:pic>
    </p:spTree>
    <p:extLst>
      <p:ext uri="{BB962C8B-B14F-4D97-AF65-F5344CB8AC3E}">
        <p14:creationId xmlns:p14="http://schemas.microsoft.com/office/powerpoint/2010/main" val="67255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indoor, floor&#10;&#10;Description automatically generated">
            <a:extLst>
              <a:ext uri="{FF2B5EF4-FFF2-40B4-BE49-F238E27FC236}">
                <a16:creationId xmlns:a16="http://schemas.microsoft.com/office/drawing/2014/main" id="{1A178C08-A1E9-48D2-A29D-ED0FB93904C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82" r="1382"/>
          <a:stretch>
            <a:fillRect/>
          </a:stretch>
        </p:blipFill>
        <p:spPr/>
      </p:pic>
      <p:sp>
        <p:nvSpPr>
          <p:cNvPr id="32" name="Rectangle 31">
            <a:extLst>
              <a:ext uri="{FF2B5EF4-FFF2-40B4-BE49-F238E27FC236}">
                <a16:creationId xmlns:a16="http://schemas.microsoft.com/office/drawing/2014/main" id="{C1764DC9-7CDC-4A12-8C07-DB2ADD3D50F3}"/>
              </a:ext>
            </a:extLst>
          </p:cNvPr>
          <p:cNvSpPr/>
          <p:nvPr/>
        </p:nvSpPr>
        <p:spPr>
          <a:xfrm>
            <a:off x="1" y="-19774"/>
            <a:ext cx="37919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81B4B85-C631-4DE4-A4CC-99C8B6E98215}"/>
              </a:ext>
            </a:extLst>
          </p:cNvPr>
          <p:cNvGrpSpPr/>
          <p:nvPr/>
        </p:nvGrpSpPr>
        <p:grpSpPr>
          <a:xfrm>
            <a:off x="7248593" y="369583"/>
            <a:ext cx="4638607" cy="4845620"/>
            <a:chOff x="4943276" y="1006190"/>
            <a:chExt cx="4638607" cy="4845620"/>
          </a:xfrm>
        </p:grpSpPr>
        <p:grpSp>
          <p:nvGrpSpPr>
            <p:cNvPr id="31" name="Group 30">
              <a:extLst>
                <a:ext uri="{FF2B5EF4-FFF2-40B4-BE49-F238E27FC236}">
                  <a16:creationId xmlns:a16="http://schemas.microsoft.com/office/drawing/2014/main" id="{6BDCD3B3-814B-4F3D-B978-F4561D31C25F}"/>
                </a:ext>
              </a:extLst>
            </p:cNvPr>
            <p:cNvGrpSpPr/>
            <p:nvPr/>
          </p:nvGrpSpPr>
          <p:grpSpPr>
            <a:xfrm>
              <a:off x="4943276" y="1006190"/>
              <a:ext cx="293089" cy="4845620"/>
              <a:chOff x="5926528" y="1043189"/>
              <a:chExt cx="293089" cy="4845620"/>
            </a:xfrm>
          </p:grpSpPr>
          <p:cxnSp>
            <p:nvCxnSpPr>
              <p:cNvPr id="5" name="Straight Connector 4">
                <a:extLst>
                  <a:ext uri="{FF2B5EF4-FFF2-40B4-BE49-F238E27FC236}">
                    <a16:creationId xmlns:a16="http://schemas.microsoft.com/office/drawing/2014/main" id="{C7B946C1-D729-42A5-BCE1-24D3BF5DE5D5}"/>
                  </a:ext>
                </a:extLst>
              </p:cNvPr>
              <p:cNvCxnSpPr>
                <a:cxnSpLocks/>
              </p:cNvCxnSpPr>
              <p:nvPr/>
            </p:nvCxnSpPr>
            <p:spPr>
              <a:xfrm>
                <a:off x="6065941" y="1043189"/>
                <a:ext cx="0" cy="4845620"/>
              </a:xfrm>
              <a:prstGeom prst="line">
                <a:avLst/>
              </a:prstGeom>
              <a:ln w="9525">
                <a:solidFill>
                  <a:schemeClr val="bg1">
                    <a:lumMod val="65000"/>
                    <a:alpha val="44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FB2C842-E76C-4A71-891C-2E7A56361671}"/>
                  </a:ext>
                </a:extLst>
              </p:cNvPr>
              <p:cNvGrpSpPr/>
              <p:nvPr/>
            </p:nvGrpSpPr>
            <p:grpSpPr>
              <a:xfrm>
                <a:off x="5926528" y="1334187"/>
                <a:ext cx="264722" cy="264722"/>
                <a:chOff x="8267612" y="4907214"/>
                <a:chExt cx="502220" cy="502220"/>
              </a:xfrm>
            </p:grpSpPr>
            <p:sp>
              <p:nvSpPr>
                <p:cNvPr id="10" name="Oval 9">
                  <a:extLst>
                    <a:ext uri="{FF2B5EF4-FFF2-40B4-BE49-F238E27FC236}">
                      <a16:creationId xmlns:a16="http://schemas.microsoft.com/office/drawing/2014/main" id="{84341C5F-8762-45E1-A8C1-FE56FA3F0BAB}"/>
                    </a:ext>
                  </a:extLst>
                </p:cNvPr>
                <p:cNvSpPr/>
                <p:nvPr/>
              </p:nvSpPr>
              <p:spPr>
                <a:xfrm>
                  <a:off x="8267612" y="4907214"/>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33">
                  <a:extLst>
                    <a:ext uri="{FF2B5EF4-FFF2-40B4-BE49-F238E27FC236}">
                      <a16:creationId xmlns:a16="http://schemas.microsoft.com/office/drawing/2014/main" id="{B92D8FB4-21AD-45E2-8AA6-B4EB153F328E}"/>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18" name="Group 17">
                <a:extLst>
                  <a:ext uri="{FF2B5EF4-FFF2-40B4-BE49-F238E27FC236}">
                    <a16:creationId xmlns:a16="http://schemas.microsoft.com/office/drawing/2014/main" id="{E9B79E26-4E87-4897-A77C-A5A9AB7D382F}"/>
                  </a:ext>
                </a:extLst>
              </p:cNvPr>
              <p:cNvGrpSpPr/>
              <p:nvPr/>
            </p:nvGrpSpPr>
            <p:grpSpPr>
              <a:xfrm>
                <a:off x="5933580" y="2943943"/>
                <a:ext cx="264722" cy="264722"/>
                <a:chOff x="8267612" y="4907214"/>
                <a:chExt cx="502220" cy="502220"/>
              </a:xfrm>
            </p:grpSpPr>
            <p:sp>
              <p:nvSpPr>
                <p:cNvPr id="19" name="Oval 18">
                  <a:extLst>
                    <a:ext uri="{FF2B5EF4-FFF2-40B4-BE49-F238E27FC236}">
                      <a16:creationId xmlns:a16="http://schemas.microsoft.com/office/drawing/2014/main" id="{5A7E1DEE-9C42-4EA8-ABBB-86B22809EA25}"/>
                    </a:ext>
                  </a:extLst>
                </p:cNvPr>
                <p:cNvSpPr/>
                <p:nvPr/>
              </p:nvSpPr>
              <p:spPr>
                <a:xfrm>
                  <a:off x="8267612" y="4907214"/>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Freeform 33">
                  <a:extLst>
                    <a:ext uri="{FF2B5EF4-FFF2-40B4-BE49-F238E27FC236}">
                      <a16:creationId xmlns:a16="http://schemas.microsoft.com/office/drawing/2014/main" id="{EF55128A-1872-4D46-87DF-E41BCA3CACFF}"/>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1" name="Group 20">
                <a:extLst>
                  <a:ext uri="{FF2B5EF4-FFF2-40B4-BE49-F238E27FC236}">
                    <a16:creationId xmlns:a16="http://schemas.microsoft.com/office/drawing/2014/main" id="{E14AEC1B-051E-4807-88D3-2681568BFE1C}"/>
                  </a:ext>
                </a:extLst>
              </p:cNvPr>
              <p:cNvGrpSpPr/>
              <p:nvPr/>
            </p:nvGrpSpPr>
            <p:grpSpPr>
              <a:xfrm>
                <a:off x="5940632" y="3748821"/>
                <a:ext cx="264722" cy="264722"/>
                <a:chOff x="8267612" y="4907214"/>
                <a:chExt cx="502220" cy="502220"/>
              </a:xfrm>
            </p:grpSpPr>
            <p:sp>
              <p:nvSpPr>
                <p:cNvPr id="22" name="Oval 21">
                  <a:extLst>
                    <a:ext uri="{FF2B5EF4-FFF2-40B4-BE49-F238E27FC236}">
                      <a16:creationId xmlns:a16="http://schemas.microsoft.com/office/drawing/2014/main" id="{4885352D-6CCF-4486-AD70-EF6E27FC9FA1}"/>
                    </a:ext>
                  </a:extLst>
                </p:cNvPr>
                <p:cNvSpPr/>
                <p:nvPr/>
              </p:nvSpPr>
              <p:spPr>
                <a:xfrm>
                  <a:off x="8267612" y="4907214"/>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33">
                  <a:extLst>
                    <a:ext uri="{FF2B5EF4-FFF2-40B4-BE49-F238E27FC236}">
                      <a16:creationId xmlns:a16="http://schemas.microsoft.com/office/drawing/2014/main" id="{FB397AA6-7200-4C04-B651-5BDACDE4F7DF}"/>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4" name="Group 23">
                <a:extLst>
                  <a:ext uri="{FF2B5EF4-FFF2-40B4-BE49-F238E27FC236}">
                    <a16:creationId xmlns:a16="http://schemas.microsoft.com/office/drawing/2014/main" id="{6D9FAB1A-5DF5-4153-A464-9EF9B7DDD80C}"/>
                  </a:ext>
                </a:extLst>
              </p:cNvPr>
              <p:cNvGrpSpPr/>
              <p:nvPr/>
            </p:nvGrpSpPr>
            <p:grpSpPr>
              <a:xfrm>
                <a:off x="5954895" y="5507852"/>
                <a:ext cx="264722" cy="264722"/>
                <a:chOff x="8281292" y="5190408"/>
                <a:chExt cx="502220" cy="502220"/>
              </a:xfrm>
            </p:grpSpPr>
            <p:sp>
              <p:nvSpPr>
                <p:cNvPr id="25" name="Oval 24">
                  <a:extLst>
                    <a:ext uri="{FF2B5EF4-FFF2-40B4-BE49-F238E27FC236}">
                      <a16:creationId xmlns:a16="http://schemas.microsoft.com/office/drawing/2014/main" id="{35906BDB-8ABE-4E01-990A-8A5B4694B100}"/>
                    </a:ext>
                  </a:extLst>
                </p:cNvPr>
                <p:cNvSpPr/>
                <p:nvPr/>
              </p:nvSpPr>
              <p:spPr>
                <a:xfrm>
                  <a:off x="8281292" y="5190408"/>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33">
                  <a:extLst>
                    <a:ext uri="{FF2B5EF4-FFF2-40B4-BE49-F238E27FC236}">
                      <a16:creationId xmlns:a16="http://schemas.microsoft.com/office/drawing/2014/main" id="{7A573BF3-DD28-48EE-A15F-3533EAE829C4}"/>
                    </a:ext>
                  </a:extLst>
                </p:cNvPr>
                <p:cNvSpPr>
                  <a:spLocks noChangeArrowheads="1"/>
                </p:cNvSpPr>
                <p:nvPr/>
              </p:nvSpPr>
              <p:spPr bwMode="auto">
                <a:xfrm>
                  <a:off x="8443983" y="5338846"/>
                  <a:ext cx="204795" cy="21546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7" name="Group 26">
                <a:extLst>
                  <a:ext uri="{FF2B5EF4-FFF2-40B4-BE49-F238E27FC236}">
                    <a16:creationId xmlns:a16="http://schemas.microsoft.com/office/drawing/2014/main" id="{A807E873-C7D8-4FFE-89F4-E56EB5531B6C}"/>
                  </a:ext>
                </a:extLst>
              </p:cNvPr>
              <p:cNvGrpSpPr/>
              <p:nvPr/>
            </p:nvGrpSpPr>
            <p:grpSpPr>
              <a:xfrm>
                <a:off x="5954736" y="4553699"/>
                <a:ext cx="264722" cy="264722"/>
                <a:chOff x="8267612" y="4907214"/>
                <a:chExt cx="502220" cy="502220"/>
              </a:xfrm>
            </p:grpSpPr>
            <p:sp>
              <p:nvSpPr>
                <p:cNvPr id="28" name="Oval 27">
                  <a:extLst>
                    <a:ext uri="{FF2B5EF4-FFF2-40B4-BE49-F238E27FC236}">
                      <a16:creationId xmlns:a16="http://schemas.microsoft.com/office/drawing/2014/main" id="{CCF7A97E-6540-483D-949E-C003CFA4ABBC}"/>
                    </a:ext>
                  </a:extLst>
                </p:cNvPr>
                <p:cNvSpPr/>
                <p:nvPr/>
              </p:nvSpPr>
              <p:spPr>
                <a:xfrm>
                  <a:off x="8267612" y="4907214"/>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33">
                  <a:extLst>
                    <a:ext uri="{FF2B5EF4-FFF2-40B4-BE49-F238E27FC236}">
                      <a16:creationId xmlns:a16="http://schemas.microsoft.com/office/drawing/2014/main" id="{E22EE9AC-9760-4B67-A4D7-6104BCC48E1C}"/>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sp>
          <p:nvSpPr>
            <p:cNvPr id="41" name="Rectangle 40">
              <a:extLst>
                <a:ext uri="{FF2B5EF4-FFF2-40B4-BE49-F238E27FC236}">
                  <a16:creationId xmlns:a16="http://schemas.microsoft.com/office/drawing/2014/main" id="{8630B932-9DFA-42A0-83BE-04543291E7F3}"/>
                </a:ext>
              </a:extLst>
            </p:cNvPr>
            <p:cNvSpPr/>
            <p:nvPr/>
          </p:nvSpPr>
          <p:spPr>
            <a:xfrm>
              <a:off x="5354165" y="1229494"/>
              <a:ext cx="3720057" cy="400110"/>
            </a:xfrm>
            <a:prstGeom prst="rect">
              <a:avLst/>
            </a:prstGeom>
          </p:spPr>
          <p:txBody>
            <a:bodyPr wrap="none">
              <a:spAutoFit/>
            </a:bodyPr>
            <a:lstStyle/>
            <a:p>
              <a:pPr lvl="0"/>
              <a:r>
                <a:rPr lang="en-IN" sz="2000" dirty="0">
                  <a:solidFill>
                    <a:schemeClr val="tx1">
                      <a:lumMod val="75000"/>
                      <a:lumOff val="25000"/>
                    </a:schemeClr>
                  </a:solidFill>
                  <a:latin typeface="+mj-lt"/>
                  <a:cs typeface="Segoe UI" panose="020B0502040204020203" pitchFamily="34" charset="0"/>
                </a:rPr>
                <a:t>Insufficient senior decision makers</a:t>
              </a:r>
            </a:p>
          </p:txBody>
        </p:sp>
        <p:sp>
          <p:nvSpPr>
            <p:cNvPr id="45" name="Rectangle 44">
              <a:extLst>
                <a:ext uri="{FF2B5EF4-FFF2-40B4-BE49-F238E27FC236}">
                  <a16:creationId xmlns:a16="http://schemas.microsoft.com/office/drawing/2014/main" id="{E3561F98-2FF6-4BBD-90F2-2020D58945A0}"/>
                </a:ext>
              </a:extLst>
            </p:cNvPr>
            <p:cNvSpPr/>
            <p:nvPr/>
          </p:nvSpPr>
          <p:spPr>
            <a:xfrm>
              <a:off x="5354165" y="2033102"/>
              <a:ext cx="2196307" cy="400110"/>
            </a:xfrm>
            <a:prstGeom prst="rect">
              <a:avLst/>
            </a:prstGeom>
          </p:spPr>
          <p:txBody>
            <a:bodyPr wrap="none">
              <a:spAutoFit/>
            </a:bodyPr>
            <a:lstStyle/>
            <a:p>
              <a:pPr lvl="0"/>
              <a:r>
                <a:rPr lang="en-IN" sz="2000" dirty="0">
                  <a:solidFill>
                    <a:schemeClr val="tx1">
                      <a:lumMod val="75000"/>
                      <a:lumOff val="25000"/>
                    </a:schemeClr>
                  </a:solidFill>
                  <a:latin typeface="+mj-lt"/>
                  <a:cs typeface="Segoe UI" panose="020B0502040204020203" pitchFamily="34" charset="0"/>
                </a:rPr>
                <a:t>Insufficient workers</a:t>
              </a:r>
            </a:p>
          </p:txBody>
        </p:sp>
        <p:sp>
          <p:nvSpPr>
            <p:cNvPr id="48" name="Rectangle 47">
              <a:extLst>
                <a:ext uri="{FF2B5EF4-FFF2-40B4-BE49-F238E27FC236}">
                  <a16:creationId xmlns:a16="http://schemas.microsoft.com/office/drawing/2014/main" id="{085390F1-9805-48C5-BCAB-1786419B8AC5}"/>
                </a:ext>
              </a:extLst>
            </p:cNvPr>
            <p:cNvSpPr/>
            <p:nvPr/>
          </p:nvSpPr>
          <p:spPr>
            <a:xfrm>
              <a:off x="5354165" y="2818018"/>
              <a:ext cx="4123546" cy="400110"/>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Each department works in isolation</a:t>
              </a:r>
            </a:p>
          </p:txBody>
        </p:sp>
        <p:sp>
          <p:nvSpPr>
            <p:cNvPr id="51" name="Rectangle 50">
              <a:extLst>
                <a:ext uri="{FF2B5EF4-FFF2-40B4-BE49-F238E27FC236}">
                  <a16:creationId xmlns:a16="http://schemas.microsoft.com/office/drawing/2014/main" id="{3698308D-82D1-4A93-A389-4E378552C1B5}"/>
                </a:ext>
              </a:extLst>
            </p:cNvPr>
            <p:cNvSpPr/>
            <p:nvPr/>
          </p:nvSpPr>
          <p:spPr>
            <a:xfrm>
              <a:off x="5354165" y="3611353"/>
              <a:ext cx="2260234" cy="400110"/>
            </a:xfrm>
            <a:prstGeom prst="rect">
              <a:avLst/>
            </a:prstGeom>
          </p:spPr>
          <p:txBody>
            <a:bodyPr wrap="none">
              <a:spAutoFit/>
            </a:bodyPr>
            <a:lstStyle/>
            <a:p>
              <a:pPr lvl="0"/>
              <a:r>
                <a:rPr lang="en-IN" sz="2000" dirty="0">
                  <a:solidFill>
                    <a:schemeClr val="tx1">
                      <a:lumMod val="75000"/>
                      <a:lumOff val="25000"/>
                    </a:schemeClr>
                  </a:solidFill>
                  <a:latin typeface="+mj-lt"/>
                  <a:cs typeface="Segoe UI" panose="020B0502040204020203" pitchFamily="34" charset="0"/>
                </a:rPr>
                <a:t>Lower staffing levels</a:t>
              </a:r>
            </a:p>
          </p:txBody>
        </p:sp>
        <p:sp>
          <p:nvSpPr>
            <p:cNvPr id="54" name="Rectangle 53">
              <a:extLst>
                <a:ext uri="{FF2B5EF4-FFF2-40B4-BE49-F238E27FC236}">
                  <a16:creationId xmlns:a16="http://schemas.microsoft.com/office/drawing/2014/main" id="{970BD4B8-658C-4E71-A70E-F045BA795979}"/>
                </a:ext>
              </a:extLst>
            </p:cNvPr>
            <p:cNvSpPr/>
            <p:nvPr/>
          </p:nvSpPr>
          <p:spPr>
            <a:xfrm>
              <a:off x="5354165" y="4351903"/>
              <a:ext cx="3959482" cy="707886"/>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Negative recruitment and retention impact</a:t>
              </a:r>
            </a:p>
          </p:txBody>
        </p:sp>
        <p:sp>
          <p:nvSpPr>
            <p:cNvPr id="57" name="Rectangle 56">
              <a:extLst>
                <a:ext uri="{FF2B5EF4-FFF2-40B4-BE49-F238E27FC236}">
                  <a16:creationId xmlns:a16="http://schemas.microsoft.com/office/drawing/2014/main" id="{10ACE1F4-BCC9-4AF3-94AB-F99B90D2349D}"/>
                </a:ext>
              </a:extLst>
            </p:cNvPr>
            <p:cNvSpPr/>
            <p:nvPr/>
          </p:nvSpPr>
          <p:spPr>
            <a:xfrm>
              <a:off x="5354165" y="5405123"/>
              <a:ext cx="4227718" cy="400110"/>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Reputational consequences </a:t>
              </a:r>
            </a:p>
          </p:txBody>
        </p:sp>
      </p:grpSp>
      <p:sp>
        <p:nvSpPr>
          <p:cNvPr id="62" name="TextBox 61">
            <a:extLst>
              <a:ext uri="{FF2B5EF4-FFF2-40B4-BE49-F238E27FC236}">
                <a16:creationId xmlns:a16="http://schemas.microsoft.com/office/drawing/2014/main" id="{63E24C8A-9767-487C-9B26-F96584E1A8B8}"/>
              </a:ext>
            </a:extLst>
          </p:cNvPr>
          <p:cNvSpPr txBox="1"/>
          <p:nvPr/>
        </p:nvSpPr>
        <p:spPr>
          <a:xfrm>
            <a:off x="449179" y="2365509"/>
            <a:ext cx="2893548" cy="2018694"/>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Out of Hours (OOH) – why does it “feel” different?</a:t>
            </a:r>
            <a:endParaRPr lang="en-US" sz="3600" spc="-188" dirty="0">
              <a:gradFill>
                <a:gsLst>
                  <a:gs pos="0">
                    <a:schemeClr val="accent3"/>
                  </a:gs>
                  <a:gs pos="82000">
                    <a:schemeClr val="accent1">
                      <a:lumMod val="75000"/>
                    </a:schemeClr>
                  </a:gs>
                </a:gsLst>
                <a:lin ang="2700000" scaled="1"/>
              </a:gradFill>
              <a:latin typeface="+mj-lt"/>
              <a:cs typeface="Poppins SemiBold" panose="00000700000000000000" pitchFamily="2" charset="0"/>
            </a:endParaRPr>
          </a:p>
        </p:txBody>
      </p:sp>
      <p:grpSp>
        <p:nvGrpSpPr>
          <p:cNvPr id="64" name="Group 63">
            <a:extLst>
              <a:ext uri="{FF2B5EF4-FFF2-40B4-BE49-F238E27FC236}">
                <a16:creationId xmlns:a16="http://schemas.microsoft.com/office/drawing/2014/main" id="{8530710F-B984-45BF-9EA4-DA1CD26FB096}"/>
              </a:ext>
            </a:extLst>
          </p:cNvPr>
          <p:cNvGrpSpPr/>
          <p:nvPr/>
        </p:nvGrpSpPr>
        <p:grpSpPr>
          <a:xfrm>
            <a:off x="573036" y="4651338"/>
            <a:ext cx="494030" cy="99060"/>
            <a:chOff x="6949440" y="5232033"/>
            <a:chExt cx="494030" cy="99060"/>
          </a:xfrm>
          <a:noFill/>
        </p:grpSpPr>
        <p:sp>
          <p:nvSpPr>
            <p:cNvPr id="65" name="Oval 64">
              <a:extLst>
                <a:ext uri="{FF2B5EF4-FFF2-40B4-BE49-F238E27FC236}">
                  <a16:creationId xmlns:a16="http://schemas.microsoft.com/office/drawing/2014/main" id="{846369B0-1D55-43CC-AA42-E2302A5F7B92}"/>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9BB7A3A-DBF9-4506-B2E9-09B5CDAEF2BA}"/>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C7A24A0-16CE-4A06-9BD5-DCC38B1F47B7}"/>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3C72911A-C1F3-4799-A0FD-B3F3BED3AAC8}"/>
              </a:ext>
            </a:extLst>
          </p:cNvPr>
          <p:cNvSpPr/>
          <p:nvPr/>
        </p:nvSpPr>
        <p:spPr>
          <a:xfrm>
            <a:off x="7260103" y="1503855"/>
            <a:ext cx="264722" cy="264722"/>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Freeform 33">
            <a:extLst>
              <a:ext uri="{FF2B5EF4-FFF2-40B4-BE49-F238E27FC236}">
                <a16:creationId xmlns:a16="http://schemas.microsoft.com/office/drawing/2014/main" id="{5A1C1B63-2BDD-44BF-A498-C02742D80D32}"/>
              </a:ext>
            </a:extLst>
          </p:cNvPr>
          <p:cNvSpPr>
            <a:spLocks noChangeArrowheads="1"/>
          </p:cNvSpPr>
          <p:nvPr/>
        </p:nvSpPr>
        <p:spPr bwMode="auto">
          <a:xfrm>
            <a:off x="7338490" y="1579429"/>
            <a:ext cx="107948" cy="11357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27906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1"/>
            <a:ext cx="12192000" cy="2698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22">
            <a:extLst>
              <a:ext uri="{FF2B5EF4-FFF2-40B4-BE49-F238E27FC236}">
                <a16:creationId xmlns:a16="http://schemas.microsoft.com/office/drawing/2014/main" id="{C44E84A5-3826-409B-82AA-4CA0D13325C5}"/>
              </a:ext>
            </a:extLst>
          </p:cNvPr>
          <p:cNvSpPr/>
          <p:nvPr/>
        </p:nvSpPr>
        <p:spPr>
          <a:xfrm>
            <a:off x="553175" y="1540777"/>
            <a:ext cx="11276152" cy="4707623"/>
          </a:xfrm>
          <a:prstGeom prst="roundRect">
            <a:avLst>
              <a:gd name="adj" fmla="val 933"/>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6" name="TextBox 55">
            <a:extLst>
              <a:ext uri="{FF2B5EF4-FFF2-40B4-BE49-F238E27FC236}">
                <a16:creationId xmlns:a16="http://schemas.microsoft.com/office/drawing/2014/main" id="{8074269C-5131-4839-BAD5-A514CB3E4471}"/>
              </a:ext>
            </a:extLst>
          </p:cNvPr>
          <p:cNvSpPr txBox="1"/>
          <p:nvPr/>
        </p:nvSpPr>
        <p:spPr>
          <a:xfrm>
            <a:off x="-81023" y="472005"/>
            <a:ext cx="12273023" cy="596766"/>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The Problem</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64" name="TextBox 63">
            <a:extLst>
              <a:ext uri="{FF2B5EF4-FFF2-40B4-BE49-F238E27FC236}">
                <a16:creationId xmlns:a16="http://schemas.microsoft.com/office/drawing/2014/main" id="{9D4F6D8C-F129-40F8-8970-ED214FCEE9B9}"/>
              </a:ext>
            </a:extLst>
          </p:cNvPr>
          <p:cNvSpPr txBox="1"/>
          <p:nvPr/>
        </p:nvSpPr>
        <p:spPr>
          <a:xfrm>
            <a:off x="784785" y="2201368"/>
            <a:ext cx="10812931" cy="3386440"/>
          </a:xfrm>
          <a:prstGeom prst="rect">
            <a:avLst/>
          </a:prstGeom>
          <a:noFill/>
        </p:spPr>
        <p:txBody>
          <a:bodyPr wrap="square" rtlCol="0">
            <a:spAutoFit/>
          </a:bodyPr>
          <a:lstStyle/>
          <a:p>
            <a:pPr marL="457200" indent="-457200">
              <a:lnSpc>
                <a:spcPct val="110000"/>
              </a:lnSpc>
              <a:buFont typeface="Courier New" panose="02070309020205020404" pitchFamily="49" charset="0"/>
              <a:buChar char="o"/>
            </a:pPr>
            <a:r>
              <a:rPr lang="en-GB" sz="2800" dirty="0">
                <a:solidFill>
                  <a:schemeClr val="bg1"/>
                </a:solidFill>
              </a:rPr>
              <a:t>Out of hours means all 128 hours that are not core working hours (40)</a:t>
            </a:r>
          </a:p>
          <a:p>
            <a:pPr marL="457200" indent="-457200">
              <a:lnSpc>
                <a:spcPct val="110000"/>
              </a:lnSpc>
              <a:buFont typeface="Courier New" panose="02070309020205020404" pitchFamily="49" charset="0"/>
              <a:buChar char="o"/>
            </a:pPr>
            <a:r>
              <a:rPr lang="en-GB" sz="2800" dirty="0">
                <a:solidFill>
                  <a:schemeClr val="bg1"/>
                </a:solidFill>
              </a:rPr>
              <a:t>Patient safety and patient flow are interrelated </a:t>
            </a:r>
          </a:p>
          <a:p>
            <a:pPr marL="457200" indent="-457200">
              <a:lnSpc>
                <a:spcPct val="110000"/>
              </a:lnSpc>
              <a:buFont typeface="Courier New" panose="02070309020205020404" pitchFamily="49" charset="0"/>
              <a:buChar char="o"/>
            </a:pPr>
            <a:r>
              <a:rPr lang="en-GB" sz="2800" dirty="0">
                <a:solidFill>
                  <a:schemeClr val="bg1"/>
                </a:solidFill>
              </a:rPr>
              <a:t>More doctors/senior decision makers needed to ensure patient safety and patient flow</a:t>
            </a:r>
          </a:p>
          <a:p>
            <a:pPr marL="457200" indent="-457200">
              <a:lnSpc>
                <a:spcPct val="110000"/>
              </a:lnSpc>
              <a:buFont typeface="Courier New" panose="02070309020205020404" pitchFamily="49" charset="0"/>
              <a:buChar char="o"/>
            </a:pPr>
            <a:r>
              <a:rPr lang="en-GB" sz="2800" dirty="0">
                <a:solidFill>
                  <a:schemeClr val="bg1"/>
                </a:solidFill>
              </a:rPr>
              <a:t>Extended OOH nurse roles beyond “H@N”</a:t>
            </a:r>
          </a:p>
          <a:p>
            <a:pPr marL="457200" indent="-457200">
              <a:lnSpc>
                <a:spcPct val="110000"/>
              </a:lnSpc>
              <a:buFont typeface="Courier New" panose="02070309020205020404" pitchFamily="49" charset="0"/>
              <a:buChar char="o"/>
            </a:pPr>
            <a:r>
              <a:rPr lang="en-GB" sz="2800" dirty="0">
                <a:solidFill>
                  <a:schemeClr val="bg1"/>
                </a:solidFill>
              </a:rPr>
              <a:t>Separation of bed management/staffing from clinical role out of hours</a:t>
            </a:r>
          </a:p>
          <a:p>
            <a:pPr marL="457200" indent="-457200">
              <a:lnSpc>
                <a:spcPct val="110000"/>
              </a:lnSpc>
              <a:buFont typeface="Courier New" panose="02070309020205020404" pitchFamily="49" charset="0"/>
              <a:buChar char="o"/>
            </a:pPr>
            <a:r>
              <a:rPr lang="en-GB" sz="2800" dirty="0">
                <a:solidFill>
                  <a:schemeClr val="bg1"/>
                </a:solidFill>
              </a:rPr>
              <a:t>Not enough workers to meet demand for clerical/routine tasks OOH</a:t>
            </a:r>
          </a:p>
        </p:txBody>
      </p:sp>
    </p:spTree>
    <p:extLst>
      <p:ext uri="{BB962C8B-B14F-4D97-AF65-F5344CB8AC3E}">
        <p14:creationId xmlns:p14="http://schemas.microsoft.com/office/powerpoint/2010/main" val="239139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Portrait of Young Woman Using Mobile Phone in Cafe">
            <a:extLst>
              <a:ext uri="{FF2B5EF4-FFF2-40B4-BE49-F238E27FC236}">
                <a16:creationId xmlns:a16="http://schemas.microsoft.com/office/drawing/2014/main" id="{A9CD85EE-DC31-49A4-925C-43AED7A4884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70" r="32470"/>
          <a:stretch>
            <a:fillRect/>
          </a:stretch>
        </p:blipFill>
        <p:spPr>
          <a:xfrm>
            <a:off x="0" y="0"/>
            <a:ext cx="3598863" cy="6858000"/>
          </a:xfrm>
        </p:spPr>
      </p:pic>
      <p:sp>
        <p:nvSpPr>
          <p:cNvPr id="14" name="Rectangle 13">
            <a:extLst>
              <a:ext uri="{FF2B5EF4-FFF2-40B4-BE49-F238E27FC236}">
                <a16:creationId xmlns:a16="http://schemas.microsoft.com/office/drawing/2014/main" id="{6C4FDB17-7FF2-45B1-9CF5-12B63E0AB2BE}"/>
              </a:ext>
            </a:extLst>
          </p:cNvPr>
          <p:cNvSpPr/>
          <p:nvPr/>
        </p:nvSpPr>
        <p:spPr>
          <a:xfrm>
            <a:off x="-1" y="0"/>
            <a:ext cx="3599543" cy="6858000"/>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2EB1BED6-784C-4EE3-A2C8-8A727A3D30D3}"/>
              </a:ext>
            </a:extLst>
          </p:cNvPr>
          <p:cNvSpPr/>
          <p:nvPr/>
        </p:nvSpPr>
        <p:spPr>
          <a:xfrm>
            <a:off x="436110" y="1513114"/>
            <a:ext cx="8980034" cy="5001986"/>
          </a:xfrm>
          <a:prstGeom prst="roundRect">
            <a:avLst>
              <a:gd name="adj" fmla="val 2115"/>
            </a:avLst>
          </a:prstGeom>
          <a:solidFill>
            <a:schemeClr val="bg1"/>
          </a:solidFill>
          <a:ln>
            <a:noFill/>
          </a:ln>
          <a:effectLst>
            <a:outerShdw blurRad="444500" dist="1524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F29F12-4111-4837-A287-0949B190E0A3}"/>
              </a:ext>
            </a:extLst>
          </p:cNvPr>
          <p:cNvSpPr txBox="1"/>
          <p:nvPr/>
        </p:nvSpPr>
        <p:spPr>
          <a:xfrm>
            <a:off x="636142" y="1553433"/>
            <a:ext cx="7778515" cy="4921347"/>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algn="l">
              <a:buClr>
                <a:schemeClr val="accent2"/>
              </a:buClr>
            </a:pPr>
            <a:r>
              <a:rPr lang="en-GB" sz="2400" b="1" dirty="0">
                <a:solidFill>
                  <a:schemeClr val="accent2"/>
                </a:solidFill>
              </a:rPr>
              <a:t>3-Year Plan</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Increase staffing without “taking from existing pool of staff” </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Achieving cost effective solutions</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Increase use of IT solutions for handover</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New posts for middle grade doctors</a:t>
            </a:r>
          </a:p>
          <a:p>
            <a:pPr marL="804863" lvl="1" indent="-271463">
              <a:buClr>
                <a:schemeClr val="accent2"/>
              </a:buClr>
              <a:buFont typeface="Wingdings" panose="05000000000000000000" pitchFamily="2" charset="2"/>
              <a:buChar char="§"/>
            </a:pPr>
            <a:r>
              <a:rPr lang="en-GB" sz="1900" dirty="0">
                <a:solidFill>
                  <a:schemeClr val="tx1">
                    <a:lumMod val="75000"/>
                    <a:lumOff val="25000"/>
                  </a:schemeClr>
                </a:solidFill>
                <a:latin typeface="+mj-lt"/>
              </a:rPr>
              <a:t>Acute Care Fellow(research </a:t>
            </a:r>
            <a:r>
              <a:rPr lang="en-GB" sz="1900" dirty="0" err="1">
                <a:solidFill>
                  <a:schemeClr val="tx1">
                    <a:lumMod val="75000"/>
                    <a:lumOff val="25000"/>
                  </a:schemeClr>
                </a:solidFill>
                <a:latin typeface="+mj-lt"/>
              </a:rPr>
              <a:t>SpRs</a:t>
            </a:r>
            <a:r>
              <a:rPr lang="en-GB" sz="1900" dirty="0">
                <a:solidFill>
                  <a:schemeClr val="tx1">
                    <a:lumMod val="75000"/>
                    <a:lumOff val="25000"/>
                  </a:schemeClr>
                </a:solidFill>
                <a:latin typeface="+mj-lt"/>
              </a:rPr>
              <a:t>)</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Extended out of hours nurse roles to cover 128 hours </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Separation of bed management/staffing from clinical role out of hours</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Out of hours therapists</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Out of hours pharmacists</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Extended job roles for admin/clerical staff</a:t>
            </a:r>
          </a:p>
          <a:p>
            <a:pPr marL="892175" lvl="1" indent="-358775">
              <a:buClr>
                <a:schemeClr val="accent2"/>
              </a:buClr>
              <a:buFont typeface="Wingdings" panose="05000000000000000000" pitchFamily="2" charset="2"/>
              <a:buChar char="§"/>
            </a:pPr>
            <a:r>
              <a:rPr lang="en-GB" sz="1900" dirty="0">
                <a:solidFill>
                  <a:schemeClr val="tx1">
                    <a:lumMod val="75000"/>
                    <a:lumOff val="25000"/>
                  </a:schemeClr>
                </a:solidFill>
                <a:latin typeface="+mj-lt"/>
              </a:rPr>
              <a:t>Weekend and evening ward clerks until 22:00hrs</a:t>
            </a:r>
          </a:p>
          <a:p>
            <a:pPr marL="342900" indent="-342900" algn="l">
              <a:buClr>
                <a:schemeClr val="accent2"/>
              </a:buClr>
              <a:buFont typeface="Wingdings" panose="05000000000000000000" pitchFamily="2" charset="2"/>
              <a:buChar char="ü"/>
            </a:pPr>
            <a:r>
              <a:rPr lang="en-GB" sz="1900" dirty="0">
                <a:solidFill>
                  <a:schemeClr val="tx1">
                    <a:lumMod val="75000"/>
                    <a:lumOff val="25000"/>
                  </a:schemeClr>
                </a:solidFill>
              </a:rPr>
              <a:t>New job roles</a:t>
            </a:r>
          </a:p>
          <a:p>
            <a:pPr marL="892175" lvl="1" indent="-358775">
              <a:buClr>
                <a:schemeClr val="accent2"/>
              </a:buClr>
              <a:buFont typeface="Wingdings" panose="05000000000000000000" pitchFamily="2" charset="2"/>
              <a:buChar char="§"/>
            </a:pPr>
            <a:r>
              <a:rPr lang="en-GB" sz="1900" dirty="0">
                <a:solidFill>
                  <a:schemeClr val="tx1">
                    <a:lumMod val="75000"/>
                    <a:lumOff val="25000"/>
                  </a:schemeClr>
                </a:solidFill>
                <a:latin typeface="+mj-lt"/>
              </a:rPr>
              <a:t>Doctors Administrators</a:t>
            </a:r>
            <a:endParaRPr lang="en-GB" sz="2000" b="1" dirty="0">
              <a:solidFill>
                <a:schemeClr val="tx1">
                  <a:lumMod val="75000"/>
                  <a:lumOff val="25000"/>
                </a:schemeClr>
              </a:solidFill>
            </a:endParaRPr>
          </a:p>
        </p:txBody>
      </p:sp>
      <p:sp>
        <p:nvSpPr>
          <p:cNvPr id="7" name="TextBox 6">
            <a:extLst>
              <a:ext uri="{FF2B5EF4-FFF2-40B4-BE49-F238E27FC236}">
                <a16:creationId xmlns:a16="http://schemas.microsoft.com/office/drawing/2014/main" id="{569EF729-CC61-4964-A92D-0CE3F857DA2F}"/>
              </a:ext>
            </a:extLst>
          </p:cNvPr>
          <p:cNvSpPr txBox="1"/>
          <p:nvPr/>
        </p:nvSpPr>
        <p:spPr>
          <a:xfrm>
            <a:off x="3810001" y="342900"/>
            <a:ext cx="7609114" cy="1070742"/>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Improvement strategy </a:t>
            </a:r>
          </a:p>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 workforce transformation </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Tree>
    <p:extLst>
      <p:ext uri="{BB962C8B-B14F-4D97-AF65-F5344CB8AC3E}">
        <p14:creationId xmlns:p14="http://schemas.microsoft.com/office/powerpoint/2010/main" val="168762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doctor holding a stethoscope&#10;&#10;Description automatically generated with low confidence">
            <a:extLst>
              <a:ext uri="{FF2B5EF4-FFF2-40B4-BE49-F238E27FC236}">
                <a16:creationId xmlns:a16="http://schemas.microsoft.com/office/drawing/2014/main" id="{7A74965D-67CC-4661-9519-0DC9838936B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685" r="10685"/>
          <a:stretch>
            <a:fillRect/>
          </a:stretch>
        </p:blipFill>
        <p:spPr/>
      </p:pic>
      <p:sp>
        <p:nvSpPr>
          <p:cNvPr id="32" name="Rectangle 31">
            <a:extLst>
              <a:ext uri="{FF2B5EF4-FFF2-40B4-BE49-F238E27FC236}">
                <a16:creationId xmlns:a16="http://schemas.microsoft.com/office/drawing/2014/main" id="{C1764DC9-7CDC-4A12-8C07-DB2ADD3D50F3}"/>
              </a:ext>
            </a:extLst>
          </p:cNvPr>
          <p:cNvSpPr/>
          <p:nvPr/>
        </p:nvSpPr>
        <p:spPr>
          <a:xfrm>
            <a:off x="1" y="-19774"/>
            <a:ext cx="37919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81B4B85-C631-4DE4-A4CC-99C8B6E98215}"/>
              </a:ext>
            </a:extLst>
          </p:cNvPr>
          <p:cNvGrpSpPr/>
          <p:nvPr/>
        </p:nvGrpSpPr>
        <p:grpSpPr>
          <a:xfrm>
            <a:off x="7212724" y="424082"/>
            <a:ext cx="4770530" cy="5679785"/>
            <a:chOff x="4943276" y="1147775"/>
            <a:chExt cx="4770530" cy="5679785"/>
          </a:xfrm>
        </p:grpSpPr>
        <p:grpSp>
          <p:nvGrpSpPr>
            <p:cNvPr id="31" name="Group 30">
              <a:extLst>
                <a:ext uri="{FF2B5EF4-FFF2-40B4-BE49-F238E27FC236}">
                  <a16:creationId xmlns:a16="http://schemas.microsoft.com/office/drawing/2014/main" id="{6BDCD3B3-814B-4F3D-B978-F4561D31C25F}"/>
                </a:ext>
              </a:extLst>
            </p:cNvPr>
            <p:cNvGrpSpPr/>
            <p:nvPr/>
          </p:nvGrpSpPr>
          <p:grpSpPr>
            <a:xfrm>
              <a:off x="4943276" y="1297188"/>
              <a:ext cx="311035" cy="5250161"/>
              <a:chOff x="5926528" y="1334187"/>
              <a:chExt cx="311035" cy="5250161"/>
            </a:xfrm>
          </p:grpSpPr>
          <p:grpSp>
            <p:nvGrpSpPr>
              <p:cNvPr id="9" name="Group 8">
                <a:extLst>
                  <a:ext uri="{FF2B5EF4-FFF2-40B4-BE49-F238E27FC236}">
                    <a16:creationId xmlns:a16="http://schemas.microsoft.com/office/drawing/2014/main" id="{2FB2C842-E76C-4A71-891C-2E7A56361671}"/>
                  </a:ext>
                </a:extLst>
              </p:cNvPr>
              <p:cNvGrpSpPr/>
              <p:nvPr/>
            </p:nvGrpSpPr>
            <p:grpSpPr>
              <a:xfrm>
                <a:off x="5926528" y="1334187"/>
                <a:ext cx="264722" cy="264722"/>
                <a:chOff x="8267612" y="4907214"/>
                <a:chExt cx="502220" cy="502220"/>
              </a:xfrm>
            </p:grpSpPr>
            <p:sp>
              <p:nvSpPr>
                <p:cNvPr id="10" name="Oval 9">
                  <a:extLst>
                    <a:ext uri="{FF2B5EF4-FFF2-40B4-BE49-F238E27FC236}">
                      <a16:creationId xmlns:a16="http://schemas.microsoft.com/office/drawing/2014/main" id="{84341C5F-8762-45E1-A8C1-FE56FA3F0BAB}"/>
                    </a:ext>
                  </a:extLst>
                </p:cNvPr>
                <p:cNvSpPr/>
                <p:nvPr/>
              </p:nvSpPr>
              <p:spPr>
                <a:xfrm>
                  <a:off x="8267612" y="4907214"/>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33">
                  <a:extLst>
                    <a:ext uri="{FF2B5EF4-FFF2-40B4-BE49-F238E27FC236}">
                      <a16:creationId xmlns:a16="http://schemas.microsoft.com/office/drawing/2014/main" id="{B92D8FB4-21AD-45E2-8AA6-B4EB153F328E}"/>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18" name="Group 17">
                <a:extLst>
                  <a:ext uri="{FF2B5EF4-FFF2-40B4-BE49-F238E27FC236}">
                    <a16:creationId xmlns:a16="http://schemas.microsoft.com/office/drawing/2014/main" id="{E9B79E26-4E87-4897-A77C-A5A9AB7D382F}"/>
                  </a:ext>
                </a:extLst>
              </p:cNvPr>
              <p:cNvGrpSpPr/>
              <p:nvPr/>
            </p:nvGrpSpPr>
            <p:grpSpPr>
              <a:xfrm>
                <a:off x="5940632" y="2699216"/>
                <a:ext cx="264722" cy="264722"/>
                <a:chOff x="8280991" y="4442928"/>
                <a:chExt cx="502220" cy="502220"/>
              </a:xfrm>
            </p:grpSpPr>
            <p:sp>
              <p:nvSpPr>
                <p:cNvPr id="19" name="Oval 18">
                  <a:extLst>
                    <a:ext uri="{FF2B5EF4-FFF2-40B4-BE49-F238E27FC236}">
                      <a16:creationId xmlns:a16="http://schemas.microsoft.com/office/drawing/2014/main" id="{5A7E1DEE-9C42-4EA8-ABBB-86B22809EA25}"/>
                    </a:ext>
                  </a:extLst>
                </p:cNvPr>
                <p:cNvSpPr/>
                <p:nvPr/>
              </p:nvSpPr>
              <p:spPr>
                <a:xfrm>
                  <a:off x="8280991" y="4442928"/>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Freeform 33">
                  <a:extLst>
                    <a:ext uri="{FF2B5EF4-FFF2-40B4-BE49-F238E27FC236}">
                      <a16:creationId xmlns:a16="http://schemas.microsoft.com/office/drawing/2014/main" id="{EF55128A-1872-4D46-87DF-E41BCA3CACFF}"/>
                    </a:ext>
                  </a:extLst>
                </p:cNvPr>
                <p:cNvSpPr>
                  <a:spLocks noChangeArrowheads="1"/>
                </p:cNvSpPr>
                <p:nvPr/>
              </p:nvSpPr>
              <p:spPr bwMode="auto">
                <a:xfrm>
                  <a:off x="8429704" y="4586310"/>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1" name="Group 20">
                <a:extLst>
                  <a:ext uri="{FF2B5EF4-FFF2-40B4-BE49-F238E27FC236}">
                    <a16:creationId xmlns:a16="http://schemas.microsoft.com/office/drawing/2014/main" id="{E14AEC1B-051E-4807-88D3-2681568BFE1C}"/>
                  </a:ext>
                </a:extLst>
              </p:cNvPr>
              <p:cNvGrpSpPr/>
              <p:nvPr/>
            </p:nvGrpSpPr>
            <p:grpSpPr>
              <a:xfrm>
                <a:off x="5956588" y="6319626"/>
                <a:ext cx="264722" cy="264722"/>
                <a:chOff x="8297883" y="9784443"/>
                <a:chExt cx="502220" cy="502220"/>
              </a:xfrm>
            </p:grpSpPr>
            <p:sp>
              <p:nvSpPr>
                <p:cNvPr id="22" name="Oval 21">
                  <a:extLst>
                    <a:ext uri="{FF2B5EF4-FFF2-40B4-BE49-F238E27FC236}">
                      <a16:creationId xmlns:a16="http://schemas.microsoft.com/office/drawing/2014/main" id="{4885352D-6CCF-4486-AD70-EF6E27FC9FA1}"/>
                    </a:ext>
                  </a:extLst>
                </p:cNvPr>
                <p:cNvSpPr/>
                <p:nvPr/>
              </p:nvSpPr>
              <p:spPr>
                <a:xfrm>
                  <a:off x="8297883" y="9784443"/>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33">
                  <a:extLst>
                    <a:ext uri="{FF2B5EF4-FFF2-40B4-BE49-F238E27FC236}">
                      <a16:creationId xmlns:a16="http://schemas.microsoft.com/office/drawing/2014/main" id="{FB397AA6-7200-4C04-B651-5BDACDE4F7DF}"/>
                    </a:ext>
                  </a:extLst>
                </p:cNvPr>
                <p:cNvSpPr>
                  <a:spLocks noChangeArrowheads="1"/>
                </p:cNvSpPr>
                <p:nvPr/>
              </p:nvSpPr>
              <p:spPr bwMode="auto">
                <a:xfrm>
                  <a:off x="8443640" y="9931321"/>
                  <a:ext cx="204795" cy="21546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7" name="Group 26">
                <a:extLst>
                  <a:ext uri="{FF2B5EF4-FFF2-40B4-BE49-F238E27FC236}">
                    <a16:creationId xmlns:a16="http://schemas.microsoft.com/office/drawing/2014/main" id="{A807E873-C7D8-4FFE-89F4-E56EB5531B6C}"/>
                  </a:ext>
                </a:extLst>
              </p:cNvPr>
              <p:cNvGrpSpPr/>
              <p:nvPr/>
            </p:nvGrpSpPr>
            <p:grpSpPr>
              <a:xfrm>
                <a:off x="5972841" y="4207033"/>
                <a:ext cx="264722" cy="264722"/>
                <a:chOff x="8301960" y="4249533"/>
                <a:chExt cx="502220" cy="502220"/>
              </a:xfrm>
            </p:grpSpPr>
            <p:sp>
              <p:nvSpPr>
                <p:cNvPr id="28" name="Oval 27">
                  <a:extLst>
                    <a:ext uri="{FF2B5EF4-FFF2-40B4-BE49-F238E27FC236}">
                      <a16:creationId xmlns:a16="http://schemas.microsoft.com/office/drawing/2014/main" id="{CCF7A97E-6540-483D-949E-C003CFA4ABBC}"/>
                    </a:ext>
                  </a:extLst>
                </p:cNvPr>
                <p:cNvSpPr/>
                <p:nvPr/>
              </p:nvSpPr>
              <p:spPr>
                <a:xfrm>
                  <a:off x="8301960" y="4249533"/>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33">
                  <a:extLst>
                    <a:ext uri="{FF2B5EF4-FFF2-40B4-BE49-F238E27FC236}">
                      <a16:creationId xmlns:a16="http://schemas.microsoft.com/office/drawing/2014/main" id="{E22EE9AC-9760-4B67-A4D7-6104BCC48E1C}"/>
                    </a:ext>
                  </a:extLst>
                </p:cNvPr>
                <p:cNvSpPr>
                  <a:spLocks noChangeArrowheads="1"/>
                </p:cNvSpPr>
                <p:nvPr/>
              </p:nvSpPr>
              <p:spPr bwMode="auto">
                <a:xfrm>
                  <a:off x="8450673" y="4392917"/>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sp>
          <p:nvSpPr>
            <p:cNvPr id="41" name="Rectangle 40">
              <a:extLst>
                <a:ext uri="{FF2B5EF4-FFF2-40B4-BE49-F238E27FC236}">
                  <a16:creationId xmlns:a16="http://schemas.microsoft.com/office/drawing/2014/main" id="{8630B932-9DFA-42A0-83BE-04543291E7F3}"/>
                </a:ext>
              </a:extLst>
            </p:cNvPr>
            <p:cNvSpPr/>
            <p:nvPr/>
          </p:nvSpPr>
          <p:spPr>
            <a:xfrm>
              <a:off x="5461479" y="1147775"/>
              <a:ext cx="4123546" cy="1015663"/>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Transformation from nurse coordinator/bed manager (Band6) to Advanced nurse practitioner (Band7) </a:t>
              </a:r>
            </a:p>
          </p:txBody>
        </p:sp>
        <p:sp>
          <p:nvSpPr>
            <p:cNvPr id="45" name="Rectangle 44">
              <a:extLst>
                <a:ext uri="{FF2B5EF4-FFF2-40B4-BE49-F238E27FC236}">
                  <a16:creationId xmlns:a16="http://schemas.microsoft.com/office/drawing/2014/main" id="{E3561F98-2FF6-4BBD-90F2-2020D58945A0}"/>
                </a:ext>
              </a:extLst>
            </p:cNvPr>
            <p:cNvSpPr/>
            <p:nvPr/>
          </p:nvSpPr>
          <p:spPr>
            <a:xfrm>
              <a:off x="5461479" y="5226164"/>
              <a:ext cx="3291222" cy="707886"/>
            </a:xfrm>
            <a:prstGeom prst="rect">
              <a:avLst/>
            </a:prstGeom>
          </p:spPr>
          <p:txBody>
            <a:bodyPr wrap="none">
              <a:spAutoFit/>
            </a:bodyPr>
            <a:lstStyle/>
            <a:p>
              <a:pPr lvl="0"/>
              <a:r>
                <a:rPr lang="en-GB" sz="2000" dirty="0">
                  <a:solidFill>
                    <a:schemeClr val="tx1">
                      <a:lumMod val="75000"/>
                      <a:lumOff val="25000"/>
                    </a:schemeClr>
                  </a:solidFill>
                  <a:latin typeface="+mj-lt"/>
                  <a:cs typeface="Segoe UI" panose="020B0502040204020203" pitchFamily="34" charset="0"/>
                </a:rPr>
                <a:t>H@N to OOH Advanced Nurse</a:t>
              </a:r>
            </a:p>
            <a:p>
              <a:pPr lvl="0"/>
              <a:r>
                <a:rPr lang="en-GB" sz="2000" dirty="0">
                  <a:solidFill>
                    <a:schemeClr val="tx1">
                      <a:lumMod val="75000"/>
                      <a:lumOff val="25000"/>
                    </a:schemeClr>
                  </a:solidFill>
                  <a:latin typeface="+mj-lt"/>
                  <a:cs typeface="Segoe UI" panose="020B0502040204020203" pitchFamily="34" charset="0"/>
                </a:rPr>
                <a:t>practitioner</a:t>
              </a:r>
            </a:p>
          </p:txBody>
        </p:sp>
        <p:sp>
          <p:nvSpPr>
            <p:cNvPr id="48" name="Rectangle 47">
              <a:extLst>
                <a:ext uri="{FF2B5EF4-FFF2-40B4-BE49-F238E27FC236}">
                  <a16:creationId xmlns:a16="http://schemas.microsoft.com/office/drawing/2014/main" id="{085390F1-9805-48C5-BCAB-1786419B8AC5}"/>
                </a:ext>
              </a:extLst>
            </p:cNvPr>
            <p:cNvSpPr/>
            <p:nvPr/>
          </p:nvSpPr>
          <p:spPr>
            <a:xfrm>
              <a:off x="5461479" y="2549625"/>
              <a:ext cx="4123546" cy="1323439"/>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Separation of bed management from clinical work</a:t>
              </a:r>
            </a:p>
            <a:p>
              <a:pPr lvl="0"/>
              <a:r>
                <a:rPr lang="en-GB" sz="2000" dirty="0">
                  <a:solidFill>
                    <a:schemeClr val="tx1">
                      <a:lumMod val="75000"/>
                      <a:lumOff val="25000"/>
                    </a:schemeClr>
                  </a:solidFill>
                  <a:latin typeface="+mj-lt"/>
                  <a:cs typeface="Segoe UI" panose="020B0502040204020203" pitchFamily="34" charset="0"/>
                </a:rPr>
                <a:t>- Key to success</a:t>
              </a:r>
            </a:p>
            <a:p>
              <a:pPr lvl="0"/>
              <a:r>
                <a:rPr lang="en-GB" sz="2000" dirty="0">
                  <a:solidFill>
                    <a:schemeClr val="tx1">
                      <a:lumMod val="75000"/>
                      <a:lumOff val="25000"/>
                    </a:schemeClr>
                  </a:solidFill>
                  <a:latin typeface="+mj-lt"/>
                  <a:cs typeface="Segoe UI" panose="020B0502040204020203" pitchFamily="34" charset="0"/>
                </a:rPr>
                <a:t>- Clear definition of roles</a:t>
              </a:r>
            </a:p>
          </p:txBody>
        </p:sp>
        <p:sp>
          <p:nvSpPr>
            <p:cNvPr id="51" name="Rectangle 50">
              <a:extLst>
                <a:ext uri="{FF2B5EF4-FFF2-40B4-BE49-F238E27FC236}">
                  <a16:creationId xmlns:a16="http://schemas.microsoft.com/office/drawing/2014/main" id="{3698308D-82D1-4A93-A389-4E378552C1B5}"/>
                </a:ext>
              </a:extLst>
            </p:cNvPr>
            <p:cNvSpPr/>
            <p:nvPr/>
          </p:nvSpPr>
          <p:spPr>
            <a:xfrm>
              <a:off x="5461479" y="6119674"/>
              <a:ext cx="4004558" cy="707886"/>
            </a:xfrm>
            <a:prstGeom prst="rect">
              <a:avLst/>
            </a:prstGeom>
          </p:spPr>
          <p:txBody>
            <a:bodyPr wrap="none">
              <a:spAutoFit/>
            </a:bodyPr>
            <a:lstStyle/>
            <a:p>
              <a:pPr lvl="0"/>
              <a:r>
                <a:rPr lang="en-GB" sz="2000" dirty="0">
                  <a:solidFill>
                    <a:schemeClr val="tx1">
                      <a:lumMod val="75000"/>
                      <a:lumOff val="25000"/>
                    </a:schemeClr>
                  </a:solidFill>
                  <a:latin typeface="+mj-lt"/>
                  <a:cs typeface="Segoe UI" panose="020B0502040204020203" pitchFamily="34" charset="0"/>
                </a:rPr>
                <a:t>Development of MDT delivering OOH</a:t>
              </a:r>
            </a:p>
            <a:p>
              <a:pPr lvl="0"/>
              <a:r>
                <a:rPr lang="en-GB" sz="2000" dirty="0">
                  <a:solidFill>
                    <a:schemeClr val="tx1">
                      <a:lumMod val="75000"/>
                      <a:lumOff val="25000"/>
                    </a:schemeClr>
                  </a:solidFill>
                  <a:latin typeface="+mj-lt"/>
                  <a:cs typeface="Segoe UI" panose="020B0502040204020203" pitchFamily="34" charset="0"/>
                </a:rPr>
                <a:t>care </a:t>
              </a:r>
            </a:p>
          </p:txBody>
        </p:sp>
        <p:sp>
          <p:nvSpPr>
            <p:cNvPr id="54" name="Rectangle 53">
              <a:extLst>
                <a:ext uri="{FF2B5EF4-FFF2-40B4-BE49-F238E27FC236}">
                  <a16:creationId xmlns:a16="http://schemas.microsoft.com/office/drawing/2014/main" id="{970BD4B8-658C-4E71-A70E-F045BA795979}"/>
                </a:ext>
              </a:extLst>
            </p:cNvPr>
            <p:cNvSpPr/>
            <p:nvPr/>
          </p:nvSpPr>
          <p:spPr>
            <a:xfrm>
              <a:off x="5461479" y="4112096"/>
              <a:ext cx="4252327" cy="707886"/>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Advanced nursing practice pathway (MSc)</a:t>
              </a:r>
            </a:p>
          </p:txBody>
        </p:sp>
      </p:grpSp>
      <p:sp>
        <p:nvSpPr>
          <p:cNvPr id="62" name="TextBox 61">
            <a:extLst>
              <a:ext uri="{FF2B5EF4-FFF2-40B4-BE49-F238E27FC236}">
                <a16:creationId xmlns:a16="http://schemas.microsoft.com/office/drawing/2014/main" id="{63E24C8A-9767-487C-9B26-F96584E1A8B8}"/>
              </a:ext>
            </a:extLst>
          </p:cNvPr>
          <p:cNvSpPr txBox="1"/>
          <p:nvPr/>
        </p:nvSpPr>
        <p:spPr>
          <a:xfrm>
            <a:off x="316060" y="2511617"/>
            <a:ext cx="3357984" cy="1544718"/>
          </a:xfrm>
          <a:prstGeom prst="rect">
            <a:avLst/>
          </a:prstGeom>
          <a:noFill/>
        </p:spPr>
        <p:txBody>
          <a:bodyPr wrap="square" rtlCol="0">
            <a:spAutoFit/>
          </a:bodyPr>
          <a:lstStyle/>
          <a:p>
            <a:pPr>
              <a:lnSpc>
                <a:spcPct val="70000"/>
              </a:lnSpc>
            </a:pPr>
            <a:r>
              <a:rPr lang="en-GB" sz="4300" spc="-188" dirty="0">
                <a:gradFill>
                  <a:gsLst>
                    <a:gs pos="0">
                      <a:schemeClr val="accent3"/>
                    </a:gs>
                    <a:gs pos="82000">
                      <a:schemeClr val="accent1">
                        <a:lumMod val="75000"/>
                      </a:schemeClr>
                    </a:gs>
                  </a:gsLst>
                  <a:lin ang="2700000" scaled="1"/>
                </a:gradFill>
                <a:latin typeface="+mj-lt"/>
                <a:cs typeface="Poppins Light" panose="00000400000000000000" pitchFamily="2" charset="0"/>
              </a:rPr>
              <a:t>Transformation of nursing roles in medicine</a:t>
            </a:r>
            <a:endParaRPr lang="en-US" sz="4300" spc="-188" dirty="0">
              <a:gradFill>
                <a:gsLst>
                  <a:gs pos="0">
                    <a:schemeClr val="accent3"/>
                  </a:gs>
                  <a:gs pos="82000">
                    <a:schemeClr val="accent1">
                      <a:lumMod val="75000"/>
                    </a:schemeClr>
                  </a:gs>
                </a:gsLst>
                <a:lin ang="2700000" scaled="1"/>
              </a:gradFill>
              <a:latin typeface="+mj-lt"/>
              <a:cs typeface="Poppins SemiBold" panose="00000700000000000000" pitchFamily="2" charset="0"/>
            </a:endParaRPr>
          </a:p>
        </p:txBody>
      </p:sp>
      <p:grpSp>
        <p:nvGrpSpPr>
          <p:cNvPr id="64" name="Group 63">
            <a:extLst>
              <a:ext uri="{FF2B5EF4-FFF2-40B4-BE49-F238E27FC236}">
                <a16:creationId xmlns:a16="http://schemas.microsoft.com/office/drawing/2014/main" id="{8530710F-B984-45BF-9EA4-DA1CD26FB096}"/>
              </a:ext>
            </a:extLst>
          </p:cNvPr>
          <p:cNvGrpSpPr/>
          <p:nvPr/>
        </p:nvGrpSpPr>
        <p:grpSpPr>
          <a:xfrm>
            <a:off x="393435" y="4874578"/>
            <a:ext cx="494030" cy="99060"/>
            <a:chOff x="6949440" y="5232033"/>
            <a:chExt cx="494030" cy="99060"/>
          </a:xfrm>
          <a:noFill/>
        </p:grpSpPr>
        <p:sp>
          <p:nvSpPr>
            <p:cNvPr id="65" name="Oval 64">
              <a:extLst>
                <a:ext uri="{FF2B5EF4-FFF2-40B4-BE49-F238E27FC236}">
                  <a16:creationId xmlns:a16="http://schemas.microsoft.com/office/drawing/2014/main" id="{846369B0-1D55-43CC-AA42-E2302A5F7B92}"/>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9BB7A3A-DBF9-4506-B2E9-09B5CDAEF2BA}"/>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C7A24A0-16CE-4A06-9BD5-DCC38B1F47B7}"/>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3C72911A-C1F3-4799-A0FD-B3F3BED3AAC8}"/>
              </a:ext>
            </a:extLst>
          </p:cNvPr>
          <p:cNvSpPr/>
          <p:nvPr/>
        </p:nvSpPr>
        <p:spPr>
          <a:xfrm>
            <a:off x="7259037" y="4591692"/>
            <a:ext cx="264722" cy="264722"/>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Freeform 33">
            <a:extLst>
              <a:ext uri="{FF2B5EF4-FFF2-40B4-BE49-F238E27FC236}">
                <a16:creationId xmlns:a16="http://schemas.microsoft.com/office/drawing/2014/main" id="{5A1C1B63-2BDD-44BF-A498-C02742D80D32}"/>
              </a:ext>
            </a:extLst>
          </p:cNvPr>
          <p:cNvSpPr>
            <a:spLocks noChangeArrowheads="1"/>
          </p:cNvSpPr>
          <p:nvPr/>
        </p:nvSpPr>
        <p:spPr bwMode="auto">
          <a:xfrm>
            <a:off x="7322644" y="4667268"/>
            <a:ext cx="107948" cy="11357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398480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7D637-F6B8-472E-9632-77DEF207218B}"/>
              </a:ext>
            </a:extLst>
          </p:cNvPr>
          <p:cNvSpPr/>
          <p:nvPr/>
        </p:nvSpPr>
        <p:spPr>
          <a:xfrm>
            <a:off x="0" y="-30660"/>
            <a:ext cx="6096000" cy="6858000"/>
          </a:xfrm>
          <a:prstGeom prst="rec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8ABC2C-826E-4E60-A8EE-EB4B847579DC}"/>
              </a:ext>
            </a:extLst>
          </p:cNvPr>
          <p:cNvSpPr txBox="1"/>
          <p:nvPr/>
        </p:nvSpPr>
        <p:spPr>
          <a:xfrm>
            <a:off x="1248724" y="510526"/>
            <a:ext cx="4540043" cy="596766"/>
          </a:xfrm>
          <a:prstGeom prst="rect">
            <a:avLst/>
          </a:prstGeom>
          <a:noFill/>
        </p:spPr>
        <p:txBody>
          <a:bodyPr wrap="square" rtlCol="0">
            <a:spAutoFit/>
          </a:bodyPr>
          <a:lstStyle/>
          <a:p>
            <a:pPr algn="r">
              <a:lnSpc>
                <a:spcPct val="70000"/>
              </a:lnSpc>
            </a:pPr>
            <a:r>
              <a:rPr lang="en-US" sz="4400" spc="-188" dirty="0">
                <a:solidFill>
                  <a:schemeClr val="bg1"/>
                </a:solidFill>
                <a:latin typeface="+mj-lt"/>
                <a:cs typeface="Poppins Light" panose="00000400000000000000" pitchFamily="2" charset="0"/>
              </a:rPr>
              <a:t>Nursing Role </a:t>
            </a:r>
          </a:p>
        </p:txBody>
      </p:sp>
      <p:sp>
        <p:nvSpPr>
          <p:cNvPr id="43" name="TextBox 42">
            <a:extLst>
              <a:ext uri="{FF2B5EF4-FFF2-40B4-BE49-F238E27FC236}">
                <a16:creationId xmlns:a16="http://schemas.microsoft.com/office/drawing/2014/main" id="{928ABC2C-826E-4E60-A8EE-EB4B847579DC}"/>
              </a:ext>
            </a:extLst>
          </p:cNvPr>
          <p:cNvSpPr txBox="1"/>
          <p:nvPr/>
        </p:nvSpPr>
        <p:spPr>
          <a:xfrm>
            <a:off x="6284104" y="510526"/>
            <a:ext cx="5116155" cy="596766"/>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Transformation Impact</a:t>
            </a:r>
          </a:p>
        </p:txBody>
      </p:sp>
      <p:sp>
        <p:nvSpPr>
          <p:cNvPr id="49" name="Rectangle 48">
            <a:extLst>
              <a:ext uri="{FF2B5EF4-FFF2-40B4-BE49-F238E27FC236}">
                <a16:creationId xmlns:a16="http://schemas.microsoft.com/office/drawing/2014/main" id="{F01017B3-003E-40C2-A42E-9182896E328F}"/>
              </a:ext>
            </a:extLst>
          </p:cNvPr>
          <p:cNvSpPr/>
          <p:nvPr/>
        </p:nvSpPr>
        <p:spPr>
          <a:xfrm>
            <a:off x="360445" y="1271290"/>
            <a:ext cx="5735555" cy="4544321"/>
          </a:xfrm>
          <a:prstGeom prst="rect">
            <a:avLst/>
          </a:prstGeom>
        </p:spPr>
        <p:txBody>
          <a:bodyPr wrap="square" anchor="ctr">
            <a:spAutoFit/>
          </a:bodyPr>
          <a:lstStyle/>
          <a:p>
            <a:pPr>
              <a:lnSpc>
                <a:spcPct val="110000"/>
              </a:lnSpc>
            </a:pPr>
            <a:r>
              <a:rPr lang="en-GB" sz="2400" b="1" dirty="0">
                <a:solidFill>
                  <a:schemeClr val="bg1"/>
                </a:solidFill>
                <a:latin typeface="+mj-lt"/>
                <a:cs typeface="Segoe UI Light" panose="020B0502040204020203" pitchFamily="34" charset="0"/>
              </a:rPr>
              <a:t>2012:</a:t>
            </a:r>
          </a:p>
          <a:p>
            <a:pPr marL="342900" indent="-342900">
              <a:lnSpc>
                <a:spcPct val="110000"/>
              </a:lnSpc>
              <a:buFont typeface="Arial" panose="020B0604020202020204" pitchFamily="34" charset="0"/>
              <a:buChar char="•"/>
            </a:pPr>
            <a:r>
              <a:rPr lang="en-GB" sz="2000" b="1" dirty="0">
                <a:solidFill>
                  <a:schemeClr val="bg1"/>
                </a:solidFill>
                <a:latin typeface="+mj-lt"/>
                <a:cs typeface="Segoe UI Light" panose="020B0502040204020203" pitchFamily="34" charset="0"/>
              </a:rPr>
              <a:t>WTE:</a:t>
            </a:r>
            <a:r>
              <a:rPr lang="en-GB" sz="2000" dirty="0">
                <a:solidFill>
                  <a:schemeClr val="bg1"/>
                </a:solidFill>
                <a:latin typeface="+mj-lt"/>
                <a:cs typeface="Segoe UI Light" panose="020B0502040204020203" pitchFamily="34" charset="0"/>
              </a:rPr>
              <a:t> 2 Band 6, one Band 7</a:t>
            </a:r>
          </a:p>
          <a:p>
            <a:pPr marL="342900" indent="-342900">
              <a:lnSpc>
                <a:spcPct val="110000"/>
              </a:lnSpc>
              <a:buFont typeface="Arial" panose="020B0604020202020204" pitchFamily="34" charset="0"/>
              <a:buChar char="•"/>
            </a:pPr>
            <a:r>
              <a:rPr lang="en-GB" sz="2000" b="1" dirty="0">
                <a:solidFill>
                  <a:schemeClr val="bg1"/>
                </a:solidFill>
                <a:latin typeface="+mj-lt"/>
                <a:cs typeface="Segoe UI Light" panose="020B0502040204020203" pitchFamily="34" charset="0"/>
              </a:rPr>
              <a:t>Shift:</a:t>
            </a:r>
            <a:r>
              <a:rPr lang="en-GB" sz="2000" dirty="0">
                <a:solidFill>
                  <a:schemeClr val="bg1"/>
                </a:solidFill>
                <a:latin typeface="+mj-lt"/>
                <a:cs typeface="Segoe UI Light" panose="020B0502040204020203" pitchFamily="34" charset="0"/>
              </a:rPr>
              <a:t> 20:30 to 09:00</a:t>
            </a:r>
          </a:p>
          <a:p>
            <a:pPr marL="342900" indent="-342900">
              <a:lnSpc>
                <a:spcPct val="110000"/>
              </a:lnSpc>
              <a:buFont typeface="Arial" panose="020B0604020202020204" pitchFamily="34" charset="0"/>
              <a:buChar char="•"/>
            </a:pPr>
            <a:r>
              <a:rPr lang="en-GB" sz="2000" b="1" dirty="0">
                <a:solidFill>
                  <a:schemeClr val="bg1"/>
                </a:solidFill>
                <a:latin typeface="+mj-lt"/>
                <a:cs typeface="Segoe UI Light" panose="020B0502040204020203" pitchFamily="34" charset="0"/>
              </a:rPr>
              <a:t>Role:</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Staffing </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Bed management</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Clinical coordination</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Perception: “less stressful than ward nursing”</a:t>
            </a:r>
          </a:p>
          <a:p>
            <a:pPr marL="342900" indent="-342900">
              <a:lnSpc>
                <a:spcPct val="110000"/>
              </a:lnSpc>
              <a:buFont typeface="Arial" panose="020B0604020202020204" pitchFamily="34" charset="0"/>
              <a:buChar char="•"/>
            </a:pPr>
            <a:r>
              <a:rPr lang="en-GB" sz="2000" b="1" dirty="0">
                <a:solidFill>
                  <a:schemeClr val="bg1"/>
                </a:solidFill>
                <a:latin typeface="+mj-lt"/>
                <a:cs typeface="Segoe UI Light" panose="020B0502040204020203" pitchFamily="34" charset="0"/>
              </a:rPr>
              <a:t>Challenges:</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Rota gaps</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Overwhelmed by workload</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Reputational issues for trainee doctors</a:t>
            </a:r>
          </a:p>
          <a:p>
            <a:pPr marL="800100" lvl="1" indent="-342900">
              <a:lnSpc>
                <a:spcPct val="110000"/>
              </a:lnSpc>
              <a:buFont typeface="Courier New" panose="02070309020205020404" pitchFamily="49" charset="0"/>
              <a:buChar char="o"/>
            </a:pPr>
            <a:r>
              <a:rPr lang="en-GB" sz="2000" dirty="0">
                <a:solidFill>
                  <a:schemeClr val="bg1"/>
                </a:solidFill>
                <a:latin typeface="+mj-lt"/>
                <a:cs typeface="Segoe UI Light" panose="020B0502040204020203" pitchFamily="34" charset="0"/>
              </a:rPr>
              <a:t>Staff retention</a:t>
            </a:r>
          </a:p>
        </p:txBody>
      </p:sp>
      <p:sp>
        <p:nvSpPr>
          <p:cNvPr id="50" name="Rectangle 49">
            <a:extLst>
              <a:ext uri="{FF2B5EF4-FFF2-40B4-BE49-F238E27FC236}">
                <a16:creationId xmlns:a16="http://schemas.microsoft.com/office/drawing/2014/main" id="{018C0B76-8421-4EE3-AECC-89D1379DB0AE}"/>
              </a:ext>
            </a:extLst>
          </p:cNvPr>
          <p:cNvSpPr/>
          <p:nvPr/>
        </p:nvSpPr>
        <p:spPr>
          <a:xfrm>
            <a:off x="6371189" y="1271290"/>
            <a:ext cx="5529813" cy="5221429"/>
          </a:xfrm>
          <a:prstGeom prst="rect">
            <a:avLst/>
          </a:prstGeom>
        </p:spPr>
        <p:txBody>
          <a:bodyPr wrap="square" anchor="ctr">
            <a:spAutoFit/>
          </a:bodyPr>
          <a:lstStyle/>
          <a:p>
            <a:pPr>
              <a:lnSpc>
                <a:spcPct val="110000"/>
              </a:lnSpc>
            </a:pPr>
            <a:r>
              <a:rPr lang="en-GB" sz="2400" b="1" dirty="0">
                <a:solidFill>
                  <a:schemeClr val="tx1">
                    <a:lumMod val="75000"/>
                    <a:lumOff val="25000"/>
                  </a:schemeClr>
                </a:solidFill>
                <a:latin typeface="+mj-lt"/>
                <a:cs typeface="Segoe UI Light" panose="020B0502040204020203" pitchFamily="34" charset="0"/>
              </a:rPr>
              <a:t>2015:</a:t>
            </a:r>
          </a:p>
          <a:p>
            <a:pPr marL="342900" indent="-342900">
              <a:lnSpc>
                <a:spcPct val="110000"/>
              </a:lnSpc>
              <a:buFont typeface="Arial" panose="020B0604020202020204" pitchFamily="34" charset="0"/>
              <a:buChar char="•"/>
            </a:pPr>
            <a:r>
              <a:rPr lang="en-GB" sz="2000" dirty="0">
                <a:solidFill>
                  <a:schemeClr val="tx1">
                    <a:lumMod val="75000"/>
                    <a:lumOff val="25000"/>
                  </a:schemeClr>
                </a:solidFill>
                <a:latin typeface="+mj-lt"/>
                <a:cs typeface="Segoe UI Light" panose="020B0502040204020203" pitchFamily="34" charset="0"/>
              </a:rPr>
              <a:t>8 WTE</a:t>
            </a:r>
          </a:p>
          <a:p>
            <a:pPr marL="342900" indent="-342900">
              <a:lnSpc>
                <a:spcPct val="110000"/>
              </a:lnSpc>
              <a:buFont typeface="Arial" panose="020B0604020202020204" pitchFamily="34" charset="0"/>
              <a:buChar char="•"/>
            </a:pPr>
            <a:r>
              <a:rPr lang="en-GB" sz="2000" b="1" dirty="0">
                <a:solidFill>
                  <a:schemeClr val="tx1">
                    <a:lumMod val="75000"/>
                    <a:lumOff val="25000"/>
                  </a:schemeClr>
                </a:solidFill>
                <a:latin typeface="+mj-lt"/>
                <a:cs typeface="Segoe UI Light" panose="020B0502040204020203" pitchFamily="34" charset="0"/>
              </a:rPr>
              <a:t>Shifts:</a:t>
            </a:r>
          </a:p>
          <a:p>
            <a:pPr marL="804863" lvl="1" indent="-347663">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16:00 to 04:30 weekday</a:t>
            </a:r>
          </a:p>
          <a:p>
            <a:pPr marL="804863" lvl="1" indent="-347663">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20:00 to 08:30 every day	</a:t>
            </a:r>
          </a:p>
          <a:p>
            <a:pPr marL="804863" lvl="1" indent="-347663">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08:00 to 20:30 Weekend/ PH</a:t>
            </a:r>
          </a:p>
          <a:p>
            <a:pPr marL="342900" indent="-342900">
              <a:lnSpc>
                <a:spcPct val="110000"/>
              </a:lnSpc>
              <a:buFont typeface="Arial" panose="020B0604020202020204" pitchFamily="34" charset="0"/>
              <a:buChar char="•"/>
            </a:pPr>
            <a:r>
              <a:rPr lang="en-GB" sz="2000" b="1" dirty="0">
                <a:solidFill>
                  <a:schemeClr val="tx1">
                    <a:lumMod val="75000"/>
                    <a:lumOff val="25000"/>
                  </a:schemeClr>
                </a:solidFill>
                <a:latin typeface="+mj-lt"/>
                <a:cs typeface="Segoe UI Light" panose="020B0502040204020203" pitchFamily="34" charset="0"/>
              </a:rPr>
              <a:t>Role:</a:t>
            </a:r>
          </a:p>
          <a:p>
            <a:pPr marL="800100" lvl="1" indent="-342900">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Clinical</a:t>
            </a:r>
          </a:p>
          <a:p>
            <a:pPr marL="342900" indent="-342900">
              <a:lnSpc>
                <a:spcPct val="110000"/>
              </a:lnSpc>
              <a:buFont typeface="Arial" panose="020B0604020202020204" pitchFamily="34" charset="0"/>
              <a:buChar char="•"/>
            </a:pPr>
            <a:r>
              <a:rPr lang="en-GB" sz="2000" b="1" dirty="0">
                <a:solidFill>
                  <a:schemeClr val="tx1">
                    <a:lumMod val="75000"/>
                    <a:lumOff val="25000"/>
                  </a:schemeClr>
                </a:solidFill>
                <a:latin typeface="+mj-lt"/>
                <a:cs typeface="Segoe UI Light" panose="020B0502040204020203" pitchFamily="34" charset="0"/>
              </a:rPr>
              <a:t>Benefits:</a:t>
            </a:r>
          </a:p>
          <a:p>
            <a:pPr marL="800100" lvl="1" indent="-342900">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Stability</a:t>
            </a:r>
          </a:p>
          <a:p>
            <a:pPr marL="800100" lvl="1" indent="-342900">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Education</a:t>
            </a:r>
          </a:p>
          <a:p>
            <a:pPr marL="800100" lvl="1" indent="-342900">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Support for ward nurses and junior doctors</a:t>
            </a:r>
          </a:p>
          <a:p>
            <a:pPr marL="800100" lvl="1" indent="-342900">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Control of workflow</a:t>
            </a:r>
          </a:p>
          <a:p>
            <a:pPr marL="800100" lvl="1" indent="-342900">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Positive choice to become ANP</a:t>
            </a:r>
          </a:p>
          <a:p>
            <a:pPr marL="800100" lvl="1" indent="-342900">
              <a:lnSpc>
                <a:spcPct val="110000"/>
              </a:lnSpc>
              <a:buFont typeface="Courier New" panose="02070309020205020404" pitchFamily="49" charset="0"/>
              <a:buChar char="o"/>
            </a:pPr>
            <a:r>
              <a:rPr lang="en-GB" sz="2000" dirty="0">
                <a:solidFill>
                  <a:schemeClr val="tx1">
                    <a:lumMod val="75000"/>
                    <a:lumOff val="25000"/>
                  </a:schemeClr>
                </a:solidFill>
                <a:latin typeface="+mj-lt"/>
                <a:cs typeface="Segoe UI Light" panose="020B0502040204020203" pitchFamily="34" charset="0"/>
              </a:rPr>
              <a:t>Staff retention</a:t>
            </a:r>
          </a:p>
        </p:txBody>
      </p:sp>
    </p:spTree>
    <p:extLst>
      <p:ext uri="{BB962C8B-B14F-4D97-AF65-F5344CB8AC3E}">
        <p14:creationId xmlns:p14="http://schemas.microsoft.com/office/powerpoint/2010/main" val="27591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Portrait of Young Woman Using Mobile Phone in Cafe">
            <a:extLst>
              <a:ext uri="{FF2B5EF4-FFF2-40B4-BE49-F238E27FC236}">
                <a16:creationId xmlns:a16="http://schemas.microsoft.com/office/drawing/2014/main" id="{A9CD85EE-DC31-49A4-925C-43AED7A4884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70" r="32470"/>
          <a:stretch>
            <a:fillRect/>
          </a:stretch>
        </p:blipFill>
        <p:spPr>
          <a:xfrm>
            <a:off x="0" y="0"/>
            <a:ext cx="3598863" cy="6858000"/>
          </a:xfrm>
        </p:spPr>
      </p:pic>
      <p:sp>
        <p:nvSpPr>
          <p:cNvPr id="14" name="Rectangle 13">
            <a:extLst>
              <a:ext uri="{FF2B5EF4-FFF2-40B4-BE49-F238E27FC236}">
                <a16:creationId xmlns:a16="http://schemas.microsoft.com/office/drawing/2014/main" id="{6C4FDB17-7FF2-45B1-9CF5-12B63E0AB2BE}"/>
              </a:ext>
            </a:extLst>
          </p:cNvPr>
          <p:cNvSpPr/>
          <p:nvPr/>
        </p:nvSpPr>
        <p:spPr>
          <a:xfrm>
            <a:off x="-1" y="0"/>
            <a:ext cx="3599543" cy="6858000"/>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2EB1BED6-784C-4EE3-A2C8-8A727A3D30D3}"/>
              </a:ext>
            </a:extLst>
          </p:cNvPr>
          <p:cNvSpPr/>
          <p:nvPr/>
        </p:nvSpPr>
        <p:spPr>
          <a:xfrm>
            <a:off x="436110" y="1719942"/>
            <a:ext cx="10221004" cy="4234543"/>
          </a:xfrm>
          <a:prstGeom prst="roundRect">
            <a:avLst>
              <a:gd name="adj" fmla="val 2115"/>
            </a:avLst>
          </a:prstGeom>
          <a:solidFill>
            <a:schemeClr val="bg1"/>
          </a:solidFill>
          <a:ln>
            <a:noFill/>
          </a:ln>
          <a:effectLst>
            <a:outerShdw blurRad="444500" dist="1524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F29F12-4111-4837-A287-0949B190E0A3}"/>
              </a:ext>
            </a:extLst>
          </p:cNvPr>
          <p:cNvSpPr txBox="1"/>
          <p:nvPr/>
        </p:nvSpPr>
        <p:spPr>
          <a:xfrm>
            <a:off x="644983" y="2041657"/>
            <a:ext cx="9803258" cy="3591111"/>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6 Acute Care Fellows</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Senior Registers (ST5 and above)</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Breadth of specialty experience</a:t>
            </a:r>
          </a:p>
          <a:p>
            <a:pPr marL="1077913" lvl="1" indent="-358775">
              <a:buClr>
                <a:schemeClr val="accent2"/>
              </a:buClr>
              <a:buFont typeface="Arial" panose="020B0604020202020204" pitchFamily="34" charset="0"/>
              <a:buChar char="•"/>
            </a:pPr>
            <a:r>
              <a:rPr lang="en-GB" sz="2800" dirty="0">
                <a:solidFill>
                  <a:schemeClr val="tx1">
                    <a:lumMod val="75000"/>
                    <a:lumOff val="25000"/>
                  </a:schemeClr>
                </a:solidFill>
                <a:latin typeface="+mj-lt"/>
              </a:rPr>
              <a:t>Gastroenterology/Cardiology/Respiratory/Endocrinology</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Time out of specialty training  for clinical/scientific research leading to higher degree (PhD/MD)</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Started 2014, programme remains successful</a:t>
            </a:r>
            <a:endParaRPr lang="en-GB" sz="2000" b="1" dirty="0">
              <a:solidFill>
                <a:schemeClr val="tx1">
                  <a:lumMod val="75000"/>
                  <a:lumOff val="25000"/>
                </a:schemeClr>
              </a:solidFill>
            </a:endParaRPr>
          </a:p>
        </p:txBody>
      </p:sp>
      <p:sp>
        <p:nvSpPr>
          <p:cNvPr id="7" name="TextBox 6">
            <a:extLst>
              <a:ext uri="{FF2B5EF4-FFF2-40B4-BE49-F238E27FC236}">
                <a16:creationId xmlns:a16="http://schemas.microsoft.com/office/drawing/2014/main" id="{569EF729-CC61-4964-A92D-0CE3F857DA2F}"/>
              </a:ext>
            </a:extLst>
          </p:cNvPr>
          <p:cNvSpPr txBox="1"/>
          <p:nvPr/>
        </p:nvSpPr>
        <p:spPr>
          <a:xfrm>
            <a:off x="3810001" y="342900"/>
            <a:ext cx="7609114" cy="1070742"/>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New Role for Middle Grade Doctors </a:t>
            </a:r>
            <a:b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b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Acute Care Fellows</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Tree>
    <p:extLst>
      <p:ext uri="{BB962C8B-B14F-4D97-AF65-F5344CB8AC3E}">
        <p14:creationId xmlns:p14="http://schemas.microsoft.com/office/powerpoint/2010/main" val="10783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Portrait of Young Woman Using Mobile Phone in Cafe">
            <a:extLst>
              <a:ext uri="{FF2B5EF4-FFF2-40B4-BE49-F238E27FC236}">
                <a16:creationId xmlns:a16="http://schemas.microsoft.com/office/drawing/2014/main" id="{A9CD85EE-DC31-49A4-925C-43AED7A4884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70" r="32470"/>
          <a:stretch>
            <a:fillRect/>
          </a:stretch>
        </p:blipFill>
        <p:spPr>
          <a:xfrm>
            <a:off x="0" y="0"/>
            <a:ext cx="3598863" cy="6858000"/>
          </a:xfrm>
        </p:spPr>
      </p:pic>
      <p:sp>
        <p:nvSpPr>
          <p:cNvPr id="14" name="Rectangle 13">
            <a:extLst>
              <a:ext uri="{FF2B5EF4-FFF2-40B4-BE49-F238E27FC236}">
                <a16:creationId xmlns:a16="http://schemas.microsoft.com/office/drawing/2014/main" id="{6C4FDB17-7FF2-45B1-9CF5-12B63E0AB2BE}"/>
              </a:ext>
            </a:extLst>
          </p:cNvPr>
          <p:cNvSpPr/>
          <p:nvPr/>
        </p:nvSpPr>
        <p:spPr>
          <a:xfrm>
            <a:off x="-1" y="0"/>
            <a:ext cx="3599543" cy="6858000"/>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2EB1BED6-784C-4EE3-A2C8-8A727A3D30D3}"/>
              </a:ext>
            </a:extLst>
          </p:cNvPr>
          <p:cNvSpPr/>
          <p:nvPr/>
        </p:nvSpPr>
        <p:spPr>
          <a:xfrm>
            <a:off x="436110" y="1719942"/>
            <a:ext cx="10221004" cy="4234543"/>
          </a:xfrm>
          <a:prstGeom prst="roundRect">
            <a:avLst>
              <a:gd name="adj" fmla="val 2115"/>
            </a:avLst>
          </a:prstGeom>
          <a:solidFill>
            <a:schemeClr val="bg1"/>
          </a:solidFill>
          <a:ln>
            <a:noFill/>
          </a:ln>
          <a:effectLst>
            <a:outerShdw blurRad="444500" dist="1524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F29F12-4111-4837-A287-0949B190E0A3}"/>
              </a:ext>
            </a:extLst>
          </p:cNvPr>
          <p:cNvSpPr txBox="1"/>
          <p:nvPr/>
        </p:nvSpPr>
        <p:spPr>
          <a:xfrm>
            <a:off x="644983" y="2257101"/>
            <a:ext cx="9803258" cy="3160224"/>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Retain clinical skill set</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Develop management /leadership/ GIM competencies</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Experienced clinicians are not ‘lost’ to the NHS </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Supports out of programme research </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Clinical training time credited, therefore qualify as consultants 6-12 months earlier </a:t>
            </a:r>
            <a:endParaRPr lang="en-GB" sz="2000" b="1" dirty="0">
              <a:solidFill>
                <a:schemeClr val="tx1">
                  <a:lumMod val="75000"/>
                  <a:lumOff val="25000"/>
                </a:schemeClr>
              </a:solidFill>
            </a:endParaRPr>
          </a:p>
        </p:txBody>
      </p:sp>
      <p:sp>
        <p:nvSpPr>
          <p:cNvPr id="7" name="TextBox 6">
            <a:extLst>
              <a:ext uri="{FF2B5EF4-FFF2-40B4-BE49-F238E27FC236}">
                <a16:creationId xmlns:a16="http://schemas.microsoft.com/office/drawing/2014/main" id="{569EF729-CC61-4964-A92D-0CE3F857DA2F}"/>
              </a:ext>
            </a:extLst>
          </p:cNvPr>
          <p:cNvSpPr txBox="1"/>
          <p:nvPr/>
        </p:nvSpPr>
        <p:spPr>
          <a:xfrm>
            <a:off x="3810001" y="342900"/>
            <a:ext cx="7609114" cy="1070742"/>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Benefits to</a:t>
            </a:r>
            <a:b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b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Acute Care Fellows</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Tree>
    <p:extLst>
      <p:ext uri="{BB962C8B-B14F-4D97-AF65-F5344CB8AC3E}">
        <p14:creationId xmlns:p14="http://schemas.microsoft.com/office/powerpoint/2010/main" val="351105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Portrait of Young Woman Using Mobile Phone in Cafe">
            <a:extLst>
              <a:ext uri="{FF2B5EF4-FFF2-40B4-BE49-F238E27FC236}">
                <a16:creationId xmlns:a16="http://schemas.microsoft.com/office/drawing/2014/main" id="{A9CD85EE-DC31-49A4-925C-43AED7A4884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70" r="32470"/>
          <a:stretch>
            <a:fillRect/>
          </a:stretch>
        </p:blipFill>
        <p:spPr>
          <a:xfrm>
            <a:off x="0" y="0"/>
            <a:ext cx="3598863" cy="6858000"/>
          </a:xfrm>
        </p:spPr>
      </p:pic>
      <p:sp>
        <p:nvSpPr>
          <p:cNvPr id="14" name="Rectangle 13">
            <a:extLst>
              <a:ext uri="{FF2B5EF4-FFF2-40B4-BE49-F238E27FC236}">
                <a16:creationId xmlns:a16="http://schemas.microsoft.com/office/drawing/2014/main" id="{6C4FDB17-7FF2-45B1-9CF5-12B63E0AB2BE}"/>
              </a:ext>
            </a:extLst>
          </p:cNvPr>
          <p:cNvSpPr/>
          <p:nvPr/>
        </p:nvSpPr>
        <p:spPr>
          <a:xfrm>
            <a:off x="-1" y="0"/>
            <a:ext cx="3599543" cy="6858000"/>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2EB1BED6-784C-4EE3-A2C8-8A727A3D30D3}"/>
              </a:ext>
            </a:extLst>
          </p:cNvPr>
          <p:cNvSpPr/>
          <p:nvPr/>
        </p:nvSpPr>
        <p:spPr>
          <a:xfrm>
            <a:off x="436110" y="2257101"/>
            <a:ext cx="10221004" cy="3697384"/>
          </a:xfrm>
          <a:prstGeom prst="roundRect">
            <a:avLst>
              <a:gd name="adj" fmla="val 2115"/>
            </a:avLst>
          </a:prstGeom>
          <a:solidFill>
            <a:schemeClr val="bg1"/>
          </a:solidFill>
          <a:ln>
            <a:noFill/>
          </a:ln>
          <a:effectLst>
            <a:outerShdw blurRad="444500" dist="1524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F29F12-4111-4837-A287-0949B190E0A3}"/>
              </a:ext>
            </a:extLst>
          </p:cNvPr>
          <p:cNvSpPr txBox="1"/>
          <p:nvPr/>
        </p:nvSpPr>
        <p:spPr>
          <a:xfrm>
            <a:off x="644983" y="2784213"/>
            <a:ext cx="9803258" cy="2643159"/>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Shared workload</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Timely review and escalation of patients</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Broad range of specialty knowledge available  collectively OOH</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Reduces the overflow of ‘routine’ work to the night shift</a:t>
            </a:r>
          </a:p>
          <a:p>
            <a:pPr marL="533400" indent="-533400" algn="l">
              <a:buClr>
                <a:schemeClr val="accent2"/>
              </a:buClr>
              <a:buFont typeface="Wingdings" panose="05000000000000000000" pitchFamily="2" charset="2"/>
              <a:buChar char="ü"/>
            </a:pPr>
            <a:r>
              <a:rPr lang="en-GB" sz="2800" dirty="0">
                <a:solidFill>
                  <a:schemeClr val="tx1">
                    <a:lumMod val="75000"/>
                    <a:lumOff val="25000"/>
                  </a:schemeClr>
                </a:solidFill>
              </a:rPr>
              <a:t>Builds teams, supports individuals</a:t>
            </a:r>
          </a:p>
        </p:txBody>
      </p:sp>
      <p:sp>
        <p:nvSpPr>
          <p:cNvPr id="7" name="TextBox 6">
            <a:extLst>
              <a:ext uri="{FF2B5EF4-FFF2-40B4-BE49-F238E27FC236}">
                <a16:creationId xmlns:a16="http://schemas.microsoft.com/office/drawing/2014/main" id="{569EF729-CC61-4964-A92D-0CE3F857DA2F}"/>
              </a:ext>
            </a:extLst>
          </p:cNvPr>
          <p:cNvSpPr txBox="1"/>
          <p:nvPr/>
        </p:nvSpPr>
        <p:spPr>
          <a:xfrm>
            <a:off x="3810000" y="342900"/>
            <a:ext cx="7945889" cy="1544718"/>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The impact of the OOO </a:t>
            </a:r>
          </a:p>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Advanced Nurse Practitioner</a:t>
            </a:r>
          </a:p>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and the Acute Care Fellow Role</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Tree>
    <p:extLst>
      <p:ext uri="{BB962C8B-B14F-4D97-AF65-F5344CB8AC3E}">
        <p14:creationId xmlns:p14="http://schemas.microsoft.com/office/powerpoint/2010/main" val="69580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1"/>
            <a:ext cx="12192000" cy="2698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22">
            <a:extLst>
              <a:ext uri="{FF2B5EF4-FFF2-40B4-BE49-F238E27FC236}">
                <a16:creationId xmlns:a16="http://schemas.microsoft.com/office/drawing/2014/main" id="{C44E84A5-3826-409B-82AA-4CA0D13325C5}"/>
              </a:ext>
            </a:extLst>
          </p:cNvPr>
          <p:cNvSpPr/>
          <p:nvPr/>
        </p:nvSpPr>
        <p:spPr>
          <a:xfrm>
            <a:off x="553175" y="1540777"/>
            <a:ext cx="11276152" cy="4707623"/>
          </a:xfrm>
          <a:prstGeom prst="roundRect">
            <a:avLst>
              <a:gd name="adj" fmla="val 933"/>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6" name="TextBox 55">
            <a:extLst>
              <a:ext uri="{FF2B5EF4-FFF2-40B4-BE49-F238E27FC236}">
                <a16:creationId xmlns:a16="http://schemas.microsoft.com/office/drawing/2014/main" id="{8074269C-5131-4839-BAD5-A514CB3E4471}"/>
              </a:ext>
            </a:extLst>
          </p:cNvPr>
          <p:cNvSpPr txBox="1"/>
          <p:nvPr/>
        </p:nvSpPr>
        <p:spPr>
          <a:xfrm>
            <a:off x="-81023" y="472005"/>
            <a:ext cx="12273023" cy="596766"/>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Therapy Services Transformation</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64" name="TextBox 63">
            <a:extLst>
              <a:ext uri="{FF2B5EF4-FFF2-40B4-BE49-F238E27FC236}">
                <a16:creationId xmlns:a16="http://schemas.microsoft.com/office/drawing/2014/main" id="{9D4F6D8C-F129-40F8-8970-ED214FCEE9B9}"/>
              </a:ext>
            </a:extLst>
          </p:cNvPr>
          <p:cNvSpPr txBox="1"/>
          <p:nvPr/>
        </p:nvSpPr>
        <p:spPr>
          <a:xfrm>
            <a:off x="689534" y="1827259"/>
            <a:ext cx="10812931" cy="4134658"/>
          </a:xfrm>
          <a:prstGeom prst="rect">
            <a:avLst/>
          </a:prstGeom>
          <a:noFill/>
        </p:spPr>
        <p:txBody>
          <a:bodyPr wrap="square" rtlCol="0">
            <a:spAutoFit/>
          </a:bodyPr>
          <a:lstStyle/>
          <a:p>
            <a:pPr marL="457200" indent="-457200">
              <a:lnSpc>
                <a:spcPct val="110000"/>
              </a:lnSpc>
              <a:buFont typeface="Courier New" panose="02070309020205020404" pitchFamily="49" charset="0"/>
              <a:buChar char="o"/>
            </a:pPr>
            <a:r>
              <a:rPr lang="en-GB" sz="2400" dirty="0">
                <a:solidFill>
                  <a:schemeClr val="bg1"/>
                </a:solidFill>
              </a:rPr>
              <a:t>5-day services “stretched” to seven days</a:t>
            </a:r>
          </a:p>
          <a:p>
            <a:pPr marL="457200" indent="-457200">
              <a:lnSpc>
                <a:spcPct val="110000"/>
              </a:lnSpc>
              <a:buFont typeface="Courier New" panose="02070309020205020404" pitchFamily="49" charset="0"/>
              <a:buChar char="o"/>
            </a:pPr>
            <a:r>
              <a:rPr lang="en-GB" sz="2400" dirty="0">
                <a:solidFill>
                  <a:schemeClr val="bg1"/>
                </a:solidFill>
              </a:rPr>
              <a:t>Physiotherapy and occupational therapy combined</a:t>
            </a:r>
          </a:p>
          <a:p>
            <a:pPr marL="457200" indent="-457200">
              <a:lnSpc>
                <a:spcPct val="110000"/>
              </a:lnSpc>
              <a:buFont typeface="Courier New" panose="02070309020205020404" pitchFamily="49" charset="0"/>
              <a:buChar char="o"/>
            </a:pPr>
            <a:r>
              <a:rPr lang="en-GB" sz="2400" dirty="0">
                <a:solidFill>
                  <a:schemeClr val="bg1"/>
                </a:solidFill>
              </a:rPr>
              <a:t>New Band 3 and Band 4 roles</a:t>
            </a:r>
          </a:p>
          <a:p>
            <a:pPr marL="457200" indent="-457200">
              <a:lnSpc>
                <a:spcPct val="110000"/>
              </a:lnSpc>
              <a:buFont typeface="Courier New" panose="02070309020205020404" pitchFamily="49" charset="0"/>
              <a:buChar char="o"/>
            </a:pPr>
            <a:r>
              <a:rPr lang="en-GB" sz="2400" dirty="0">
                <a:solidFill>
                  <a:schemeClr val="bg1"/>
                </a:solidFill>
              </a:rPr>
              <a:t>Service design based on clinical need</a:t>
            </a:r>
          </a:p>
          <a:p>
            <a:pPr marL="457200" indent="-457200">
              <a:lnSpc>
                <a:spcPct val="110000"/>
              </a:lnSpc>
              <a:buFont typeface="Courier New" panose="02070309020205020404" pitchFamily="49" charset="0"/>
              <a:buChar char="o"/>
            </a:pPr>
            <a:r>
              <a:rPr lang="en-GB" sz="2400" dirty="0">
                <a:solidFill>
                  <a:schemeClr val="bg1"/>
                </a:solidFill>
              </a:rPr>
              <a:t>Early successes: </a:t>
            </a:r>
          </a:p>
          <a:p>
            <a:pPr marL="1165225" lvl="1" indent="-446088">
              <a:lnSpc>
                <a:spcPct val="110000"/>
              </a:lnSpc>
              <a:buFont typeface="Arial" panose="020B0604020202020204" pitchFamily="34" charset="0"/>
              <a:buChar char="•"/>
            </a:pPr>
            <a:r>
              <a:rPr lang="en-GB" sz="2400" dirty="0">
                <a:solidFill>
                  <a:schemeClr val="bg1"/>
                </a:solidFill>
              </a:rPr>
              <a:t>timely end of life care discharges</a:t>
            </a:r>
          </a:p>
          <a:p>
            <a:pPr marL="1165225" lvl="1" indent="-446088">
              <a:lnSpc>
                <a:spcPct val="110000"/>
              </a:lnSpc>
              <a:buFont typeface="Arial" panose="020B0604020202020204" pitchFamily="34" charset="0"/>
              <a:buChar char="•"/>
            </a:pPr>
            <a:r>
              <a:rPr lang="en-GB" sz="2400" dirty="0">
                <a:solidFill>
                  <a:schemeClr val="bg1"/>
                </a:solidFill>
              </a:rPr>
              <a:t>equitable service for all patients</a:t>
            </a:r>
          </a:p>
          <a:p>
            <a:pPr marL="457200" indent="-457200">
              <a:lnSpc>
                <a:spcPct val="110000"/>
              </a:lnSpc>
              <a:buFont typeface="Courier New" panose="02070309020205020404" pitchFamily="49" charset="0"/>
              <a:buChar char="o"/>
            </a:pPr>
            <a:r>
              <a:rPr lang="en-GB" sz="2400" dirty="0">
                <a:solidFill>
                  <a:schemeClr val="bg1"/>
                </a:solidFill>
              </a:rPr>
              <a:t>Challenges: </a:t>
            </a:r>
          </a:p>
          <a:p>
            <a:pPr marL="1165225" lvl="1" indent="-446088">
              <a:lnSpc>
                <a:spcPct val="110000"/>
              </a:lnSpc>
              <a:buFont typeface="Arial" panose="020B0604020202020204" pitchFamily="34" charset="0"/>
              <a:buChar char="•"/>
            </a:pPr>
            <a:r>
              <a:rPr lang="en-GB" sz="2400" dirty="0">
                <a:solidFill>
                  <a:schemeClr val="bg1"/>
                </a:solidFill>
              </a:rPr>
              <a:t>Culture change</a:t>
            </a:r>
          </a:p>
          <a:p>
            <a:pPr marL="1165225" lvl="1" indent="-446088">
              <a:lnSpc>
                <a:spcPct val="110000"/>
              </a:lnSpc>
              <a:buFont typeface="Arial" panose="020B0604020202020204" pitchFamily="34" charset="0"/>
              <a:buChar char="•"/>
            </a:pPr>
            <a:r>
              <a:rPr lang="en-GB" sz="2400" dirty="0">
                <a:solidFill>
                  <a:schemeClr val="bg1"/>
                </a:solidFill>
              </a:rPr>
              <a:t>Some staff were new to weekend working </a:t>
            </a:r>
          </a:p>
        </p:txBody>
      </p:sp>
    </p:spTree>
    <p:extLst>
      <p:ext uri="{BB962C8B-B14F-4D97-AF65-F5344CB8AC3E}">
        <p14:creationId xmlns:p14="http://schemas.microsoft.com/office/powerpoint/2010/main" val="267199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people in a store&#10;&#10;Description automatically generated with low confidence">
            <a:extLst>
              <a:ext uri="{FF2B5EF4-FFF2-40B4-BE49-F238E27FC236}">
                <a16:creationId xmlns:a16="http://schemas.microsoft.com/office/drawing/2014/main" id="{07F919B9-6B5D-4214-A7DF-35DF63D47A9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320" r="23320"/>
          <a:stretch>
            <a:fillRect/>
          </a:stretch>
        </p:blipFill>
        <p:spPr/>
      </p:pic>
      <p:sp>
        <p:nvSpPr>
          <p:cNvPr id="32" name="Parallelogram 31">
            <a:extLst>
              <a:ext uri="{FF2B5EF4-FFF2-40B4-BE49-F238E27FC236}">
                <a16:creationId xmlns:a16="http://schemas.microsoft.com/office/drawing/2014/main" id="{5FDC2641-3CCA-499D-AC7A-FA878536D389}"/>
              </a:ext>
            </a:extLst>
          </p:cNvPr>
          <p:cNvSpPr/>
          <p:nvPr/>
        </p:nvSpPr>
        <p:spPr>
          <a:xfrm>
            <a:off x="2522764" y="2524125"/>
            <a:ext cx="8903670" cy="4333875"/>
          </a:xfrm>
          <a:prstGeom prst="parallelogram">
            <a:avLst>
              <a:gd name="adj" fmla="val 100256"/>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TextBox 19">
            <a:extLst>
              <a:ext uri="{FF2B5EF4-FFF2-40B4-BE49-F238E27FC236}">
                <a16:creationId xmlns:a16="http://schemas.microsoft.com/office/drawing/2014/main" id="{9A3E1CAA-673A-476F-9505-2F9C1622AD9B}"/>
              </a:ext>
            </a:extLst>
          </p:cNvPr>
          <p:cNvSpPr txBox="1"/>
          <p:nvPr/>
        </p:nvSpPr>
        <p:spPr>
          <a:xfrm>
            <a:off x="469939" y="437038"/>
            <a:ext cx="4847452" cy="769441"/>
          </a:xfrm>
          <a:prstGeom prst="rect">
            <a:avLst/>
          </a:prstGeom>
          <a:noFill/>
        </p:spPr>
        <p:txBody>
          <a:bodyPr wrap="square" rtlCol="0">
            <a:spAutoFit/>
          </a:bodyPr>
          <a:lstStyle/>
          <a:p>
            <a:r>
              <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Pharmacy</a:t>
            </a:r>
          </a:p>
        </p:txBody>
      </p:sp>
      <p:grpSp>
        <p:nvGrpSpPr>
          <p:cNvPr id="22" name="Group 21">
            <a:extLst>
              <a:ext uri="{FF2B5EF4-FFF2-40B4-BE49-F238E27FC236}">
                <a16:creationId xmlns:a16="http://schemas.microsoft.com/office/drawing/2014/main" id="{0D4C5971-6452-4A22-8D3A-5A57923B756F}"/>
              </a:ext>
            </a:extLst>
          </p:cNvPr>
          <p:cNvGrpSpPr/>
          <p:nvPr/>
        </p:nvGrpSpPr>
        <p:grpSpPr>
          <a:xfrm>
            <a:off x="631313" y="1359872"/>
            <a:ext cx="494030" cy="99060"/>
            <a:chOff x="6949440" y="5232033"/>
            <a:chExt cx="494030" cy="99060"/>
          </a:xfrm>
          <a:noFill/>
        </p:grpSpPr>
        <p:sp>
          <p:nvSpPr>
            <p:cNvPr id="23" name="Oval 22">
              <a:extLst>
                <a:ext uri="{FF2B5EF4-FFF2-40B4-BE49-F238E27FC236}">
                  <a16:creationId xmlns:a16="http://schemas.microsoft.com/office/drawing/2014/main" id="{B639D918-3BF1-4B7E-85CC-E271CFED3650}"/>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F712D88-7A2C-467D-9208-4E70C10AAA04}"/>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26E748-FA05-45DD-8A2B-CCFD1F765B70}"/>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34916F-1E96-46D0-A924-9914779B9905}"/>
              </a:ext>
            </a:extLst>
          </p:cNvPr>
          <p:cNvSpPr/>
          <p:nvPr/>
        </p:nvSpPr>
        <p:spPr>
          <a:xfrm>
            <a:off x="495216" y="2504072"/>
            <a:ext cx="4557564" cy="368049"/>
          </a:xfrm>
          <a:prstGeom prst="rect">
            <a:avLst/>
          </a:prstGeom>
        </p:spPr>
        <p:txBody>
          <a:bodyPr wrap="square">
            <a:spAutoFit/>
          </a:bodyPr>
          <a:lstStyle/>
          <a:p>
            <a:pPr>
              <a:lnSpc>
                <a:spcPct val="120000"/>
              </a:lnSpc>
              <a:spcAft>
                <a:spcPts val="1200"/>
              </a:spcAft>
            </a:pPr>
            <a:r>
              <a:rPr lang="en-GB" sz="1600" b="1" dirty="0">
                <a:solidFill>
                  <a:schemeClr val="tx1">
                    <a:lumMod val="75000"/>
                    <a:lumOff val="25000"/>
                  </a:schemeClr>
                </a:solidFill>
                <a:latin typeface="+mj-lt"/>
                <a:cs typeface="Segoe UI Light" panose="020B0502040204020203" pitchFamily="34" charset="0"/>
              </a:rPr>
              <a:t>Focus of service = discharges from AMU and medicine </a:t>
            </a:r>
          </a:p>
        </p:txBody>
      </p:sp>
      <p:sp>
        <p:nvSpPr>
          <p:cNvPr id="50" name="Arrow: Pentagon 49">
            <a:extLst>
              <a:ext uri="{FF2B5EF4-FFF2-40B4-BE49-F238E27FC236}">
                <a16:creationId xmlns:a16="http://schemas.microsoft.com/office/drawing/2014/main" id="{7AAEFD00-C323-440F-9AF8-8C11A4C5B45B}"/>
              </a:ext>
            </a:extLst>
          </p:cNvPr>
          <p:cNvSpPr/>
          <p:nvPr/>
        </p:nvSpPr>
        <p:spPr>
          <a:xfrm>
            <a:off x="601597" y="1785125"/>
            <a:ext cx="948432" cy="530981"/>
          </a:xfrm>
          <a:prstGeom prst="homePlate">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2014</a:t>
            </a:r>
          </a:p>
        </p:txBody>
      </p:sp>
      <p:sp>
        <p:nvSpPr>
          <p:cNvPr id="39" name="TextBox 38">
            <a:extLst>
              <a:ext uri="{FF2B5EF4-FFF2-40B4-BE49-F238E27FC236}">
                <a16:creationId xmlns:a16="http://schemas.microsoft.com/office/drawing/2014/main" id="{49586723-C4DB-435F-9442-FCEC85BB2FE8}"/>
              </a:ext>
            </a:extLst>
          </p:cNvPr>
          <p:cNvSpPr txBox="1"/>
          <p:nvPr/>
        </p:nvSpPr>
        <p:spPr>
          <a:xfrm rot="10800000" flipV="1">
            <a:off x="11404230" y="6349263"/>
            <a:ext cx="529808" cy="307777"/>
          </a:xfrm>
          <a:prstGeom prst="rect">
            <a:avLst/>
          </a:prstGeom>
          <a:noFill/>
        </p:spPr>
        <p:txBody>
          <a:bodyPr wrap="square" rtlCol="0">
            <a:spAutoFit/>
          </a:bodyPr>
          <a:lstStyle/>
          <a:p>
            <a:pPr algn="ctr"/>
            <a:fld id="{260E2A6B-A809-4840-BF14-8648BC0BDF87}" type="slidenum">
              <a:rPr lang="id-ID" sz="1400" i="0" smtClean="0">
                <a:solidFill>
                  <a:schemeClr val="bg1">
                    <a:lumMod val="95000"/>
                  </a:schemeClr>
                </a:solidFill>
                <a:latin typeface="+mj-lt"/>
                <a:ea typeface="Lato" panose="020F0502020204030203" pitchFamily="34" charset="0"/>
                <a:cs typeface="Segoe UI" panose="020B0502040204020203" pitchFamily="34" charset="0"/>
              </a:rPr>
              <a:pPr algn="ctr"/>
              <a:t>19</a:t>
            </a:fld>
            <a:endParaRPr lang="id-ID" sz="3200" i="0" dirty="0">
              <a:solidFill>
                <a:schemeClr val="bg1">
                  <a:lumMod val="95000"/>
                </a:schemeClr>
              </a:solidFill>
              <a:latin typeface="+mj-lt"/>
              <a:ea typeface="Lato" panose="020F0502020204030203" pitchFamily="34" charset="0"/>
              <a:cs typeface="Segoe UI" panose="020B0502040204020203" pitchFamily="34" charset="0"/>
            </a:endParaRPr>
          </a:p>
        </p:txBody>
      </p:sp>
      <p:sp>
        <p:nvSpPr>
          <p:cNvPr id="40" name="TextBox 39">
            <a:extLst>
              <a:ext uri="{FF2B5EF4-FFF2-40B4-BE49-F238E27FC236}">
                <a16:creationId xmlns:a16="http://schemas.microsoft.com/office/drawing/2014/main" id="{7ECBEC23-83D3-49F5-9024-97F16521F35A}"/>
              </a:ext>
            </a:extLst>
          </p:cNvPr>
          <p:cNvSpPr txBox="1"/>
          <p:nvPr/>
        </p:nvSpPr>
        <p:spPr>
          <a:xfrm>
            <a:off x="10781501" y="6349263"/>
            <a:ext cx="682687" cy="307777"/>
          </a:xfrm>
          <a:prstGeom prst="rect">
            <a:avLst/>
          </a:prstGeom>
          <a:noFill/>
        </p:spPr>
        <p:txBody>
          <a:bodyPr wrap="none" rtlCol="0">
            <a:spAutoFit/>
          </a:bodyPr>
          <a:lstStyle/>
          <a:p>
            <a:pPr algn="ctr"/>
            <a:r>
              <a:rPr lang="en-US" sz="1400" spc="300" dirty="0">
                <a:solidFill>
                  <a:schemeClr val="bg1">
                    <a:lumMod val="95000"/>
                  </a:schemeClr>
                </a:solidFill>
                <a:latin typeface="+mj-lt"/>
                <a:ea typeface="Lato" panose="020F0502020204030203" pitchFamily="34" charset="0"/>
                <a:cs typeface="Segoe UI" panose="020B0502040204020203" pitchFamily="34" charset="0"/>
              </a:rPr>
              <a:t>Page</a:t>
            </a:r>
            <a:endParaRPr lang="id-ID" sz="1400" spc="300" dirty="0">
              <a:solidFill>
                <a:schemeClr val="bg1">
                  <a:lumMod val="95000"/>
                </a:schemeClr>
              </a:solidFill>
              <a:latin typeface="+mj-lt"/>
              <a:ea typeface="Lato" panose="020F050202020403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5B0F85B1-22F2-4CA3-86EA-C4075ECD889C}"/>
              </a:ext>
            </a:extLst>
          </p:cNvPr>
          <p:cNvSpPr/>
          <p:nvPr/>
        </p:nvSpPr>
        <p:spPr>
          <a:xfrm>
            <a:off x="484264" y="2922531"/>
            <a:ext cx="3791300" cy="3051861"/>
          </a:xfrm>
          <a:prstGeom prst="rect">
            <a:avLst/>
          </a:prstGeom>
        </p:spPr>
        <p:txBody>
          <a:bodyPr wrap="square">
            <a:spAutoFit/>
          </a:bodyPr>
          <a:lstStyle/>
          <a:p>
            <a:pPr marL="285750" indent="-285750">
              <a:lnSpc>
                <a:spcPct val="120000"/>
              </a:lnSpc>
              <a:spcAft>
                <a:spcPts val="1200"/>
              </a:spcAft>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Weekdays: 09:00 to 17:00</a:t>
            </a:r>
          </a:p>
          <a:p>
            <a:pPr marL="285750" indent="-285750">
              <a:lnSpc>
                <a:spcPct val="120000"/>
              </a:lnSpc>
              <a:spcAft>
                <a:spcPts val="1200"/>
              </a:spcAft>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Sat and Sun 09:00 to 12:00 AMU and Medical Wards only</a:t>
            </a:r>
          </a:p>
          <a:p>
            <a:pPr marL="285750" indent="-285750">
              <a:lnSpc>
                <a:spcPct val="120000"/>
              </a:lnSpc>
              <a:spcAft>
                <a:spcPts val="1200"/>
              </a:spcAft>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No weekend service for rest of the organisation </a:t>
            </a:r>
          </a:p>
          <a:p>
            <a:pPr marL="285750" indent="-285750">
              <a:lnSpc>
                <a:spcPct val="120000"/>
              </a:lnSpc>
              <a:spcAft>
                <a:spcPts val="1200"/>
              </a:spcAft>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No Public Holiday service</a:t>
            </a:r>
          </a:p>
          <a:p>
            <a:pPr marL="285750" indent="-285750">
              <a:lnSpc>
                <a:spcPct val="120000"/>
              </a:lnSpc>
              <a:spcAft>
                <a:spcPts val="1200"/>
              </a:spcAft>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Dispensary open Saturday and                        Sunday from 09:00 to 12:00</a:t>
            </a:r>
          </a:p>
        </p:txBody>
      </p:sp>
      <p:sp>
        <p:nvSpPr>
          <p:cNvPr id="46" name="Arrow: Pentagon 45">
            <a:extLst>
              <a:ext uri="{FF2B5EF4-FFF2-40B4-BE49-F238E27FC236}">
                <a16:creationId xmlns:a16="http://schemas.microsoft.com/office/drawing/2014/main" id="{427C14A6-97D4-42FC-8361-7228B1BE99FF}"/>
              </a:ext>
            </a:extLst>
          </p:cNvPr>
          <p:cNvSpPr/>
          <p:nvPr/>
        </p:nvSpPr>
        <p:spPr>
          <a:xfrm>
            <a:off x="6861202" y="1785124"/>
            <a:ext cx="948432" cy="530981"/>
          </a:xfrm>
          <a:prstGeom prst="homePlate">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2016</a:t>
            </a:r>
          </a:p>
        </p:txBody>
      </p:sp>
      <p:sp>
        <p:nvSpPr>
          <p:cNvPr id="47" name="Rectangle 46">
            <a:extLst>
              <a:ext uri="{FF2B5EF4-FFF2-40B4-BE49-F238E27FC236}">
                <a16:creationId xmlns:a16="http://schemas.microsoft.com/office/drawing/2014/main" id="{AD4E5321-F564-453C-B1C2-8722BC4793D1}"/>
              </a:ext>
            </a:extLst>
          </p:cNvPr>
          <p:cNvSpPr/>
          <p:nvPr/>
        </p:nvSpPr>
        <p:spPr>
          <a:xfrm>
            <a:off x="6754502" y="2700183"/>
            <a:ext cx="4557564" cy="830997"/>
          </a:xfrm>
          <a:prstGeom prst="rect">
            <a:avLst/>
          </a:prstGeom>
        </p:spPr>
        <p:txBody>
          <a:bodyPr wrap="square">
            <a:spAutoFit/>
          </a:bodyPr>
          <a:lstStyle/>
          <a:p>
            <a:pPr>
              <a:spcAft>
                <a:spcPts val="1200"/>
              </a:spcAft>
            </a:pPr>
            <a:r>
              <a:rPr lang="en-GB" sz="1600" b="1" dirty="0">
                <a:solidFill>
                  <a:schemeClr val="bg1"/>
                </a:solidFill>
                <a:latin typeface="+mj-lt"/>
                <a:cs typeface="Segoe UI Light" panose="020B0502040204020203" pitchFamily="34" charset="0"/>
              </a:rPr>
              <a:t>Focus of service =  to support discharges and therapeutic drug monitoring for the whole organisation </a:t>
            </a:r>
          </a:p>
        </p:txBody>
      </p:sp>
      <p:sp>
        <p:nvSpPr>
          <p:cNvPr id="48" name="Rectangle 47">
            <a:extLst>
              <a:ext uri="{FF2B5EF4-FFF2-40B4-BE49-F238E27FC236}">
                <a16:creationId xmlns:a16="http://schemas.microsoft.com/office/drawing/2014/main" id="{325DF67A-7B75-45B3-8E3D-3A9AA6811BF1}"/>
              </a:ext>
            </a:extLst>
          </p:cNvPr>
          <p:cNvSpPr/>
          <p:nvPr/>
        </p:nvSpPr>
        <p:spPr>
          <a:xfrm>
            <a:off x="5932010" y="3633751"/>
            <a:ext cx="3582104" cy="984885"/>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dirty="0">
                <a:solidFill>
                  <a:schemeClr val="bg1"/>
                </a:solidFill>
                <a:latin typeface="+mj-lt"/>
                <a:cs typeface="Segoe UI Light" panose="020B0502040204020203" pitchFamily="34" charset="0"/>
              </a:rPr>
              <a:t>Weekdays, weekends:</a:t>
            </a:r>
          </a:p>
          <a:p>
            <a:pPr>
              <a:spcAft>
                <a:spcPts val="1200"/>
              </a:spcAft>
            </a:pPr>
            <a:r>
              <a:rPr lang="en-GB" sz="1600" dirty="0">
                <a:solidFill>
                  <a:schemeClr val="bg1"/>
                </a:solidFill>
                <a:latin typeface="+mj-lt"/>
                <a:cs typeface="Segoe UI Light" panose="020B0502040204020203" pitchFamily="34" charset="0"/>
              </a:rPr>
              <a:t>09:00 to 17:00, up to  19:00  in all acute admission areas</a:t>
            </a:r>
          </a:p>
        </p:txBody>
      </p:sp>
      <p:sp>
        <p:nvSpPr>
          <p:cNvPr id="49" name="Rectangle 48">
            <a:extLst>
              <a:ext uri="{FF2B5EF4-FFF2-40B4-BE49-F238E27FC236}">
                <a16:creationId xmlns:a16="http://schemas.microsoft.com/office/drawing/2014/main" id="{E8543D6F-3A8E-4ADB-A2B4-C6EA39C30CBE}"/>
              </a:ext>
            </a:extLst>
          </p:cNvPr>
          <p:cNvSpPr/>
          <p:nvPr/>
        </p:nvSpPr>
        <p:spPr>
          <a:xfrm>
            <a:off x="4717060" y="4767122"/>
            <a:ext cx="3582104" cy="984885"/>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dirty="0">
                <a:solidFill>
                  <a:schemeClr val="bg1"/>
                </a:solidFill>
                <a:latin typeface="+mj-lt"/>
                <a:cs typeface="Segoe UI Light" panose="020B0502040204020203" pitchFamily="34" charset="0"/>
              </a:rPr>
              <a:t>Weekends and Public Holidays:</a:t>
            </a:r>
          </a:p>
          <a:p>
            <a:pPr>
              <a:spcAft>
                <a:spcPts val="1200"/>
              </a:spcAft>
            </a:pPr>
            <a:r>
              <a:rPr lang="en-GB" sz="1600" dirty="0">
                <a:solidFill>
                  <a:schemeClr val="bg1"/>
                </a:solidFill>
                <a:latin typeface="+mj-lt"/>
                <a:cs typeface="Segoe UI Light" panose="020B0502040204020203" pitchFamily="34" charset="0"/>
              </a:rPr>
              <a:t>reduced service for all  09:00 to 17:00 all areas (2017)</a:t>
            </a:r>
          </a:p>
        </p:txBody>
      </p:sp>
      <p:sp>
        <p:nvSpPr>
          <p:cNvPr id="51" name="Rectangle 50">
            <a:extLst>
              <a:ext uri="{FF2B5EF4-FFF2-40B4-BE49-F238E27FC236}">
                <a16:creationId xmlns:a16="http://schemas.microsoft.com/office/drawing/2014/main" id="{C8983F7C-E60A-4311-932C-4D97566FD3C5}"/>
              </a:ext>
            </a:extLst>
          </p:cNvPr>
          <p:cNvSpPr/>
          <p:nvPr/>
        </p:nvSpPr>
        <p:spPr>
          <a:xfrm>
            <a:off x="3542948" y="5936282"/>
            <a:ext cx="3582104" cy="584775"/>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dirty="0">
                <a:solidFill>
                  <a:schemeClr val="bg1"/>
                </a:solidFill>
                <a:latin typeface="+mj-lt"/>
                <a:cs typeface="Segoe UI Light" panose="020B0502040204020203" pitchFamily="34" charset="0"/>
              </a:rPr>
              <a:t>Dispensary open from 09:00 to 17:00, seven days a week</a:t>
            </a:r>
          </a:p>
        </p:txBody>
      </p:sp>
    </p:spTree>
    <p:extLst>
      <p:ext uri="{BB962C8B-B14F-4D97-AF65-F5344CB8AC3E}">
        <p14:creationId xmlns:p14="http://schemas.microsoft.com/office/powerpoint/2010/main" val="153018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67A94BC7-164C-4752-B2D4-A3B8C41147E2}"/>
              </a:ext>
            </a:extLst>
          </p:cNvPr>
          <p:cNvSpPr/>
          <p:nvPr/>
        </p:nvSpPr>
        <p:spPr>
          <a:xfrm>
            <a:off x="0" y="-19773"/>
            <a:ext cx="12192000" cy="3220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F4DAE4B-D8C3-41A3-883D-41CC4EB6CB26}"/>
              </a:ext>
            </a:extLst>
          </p:cNvPr>
          <p:cNvSpPr/>
          <p:nvPr/>
        </p:nvSpPr>
        <p:spPr>
          <a:xfrm>
            <a:off x="1153032" y="2177056"/>
            <a:ext cx="3744000" cy="1944000"/>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Rectangle: Rounded Corners 10">
            <a:extLst>
              <a:ext uri="{FF2B5EF4-FFF2-40B4-BE49-F238E27FC236}">
                <a16:creationId xmlns:a16="http://schemas.microsoft.com/office/drawing/2014/main" id="{2C741748-5D1A-4485-AE18-ED72C7781A64}"/>
              </a:ext>
            </a:extLst>
          </p:cNvPr>
          <p:cNvSpPr/>
          <p:nvPr/>
        </p:nvSpPr>
        <p:spPr>
          <a:xfrm>
            <a:off x="6669109" y="4459307"/>
            <a:ext cx="3744000" cy="1944000"/>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Rounded Corners 14">
            <a:extLst>
              <a:ext uri="{FF2B5EF4-FFF2-40B4-BE49-F238E27FC236}">
                <a16:creationId xmlns:a16="http://schemas.microsoft.com/office/drawing/2014/main" id="{39B38017-CEE9-4935-8D4E-6573A50F86D7}"/>
              </a:ext>
            </a:extLst>
          </p:cNvPr>
          <p:cNvSpPr/>
          <p:nvPr/>
        </p:nvSpPr>
        <p:spPr>
          <a:xfrm>
            <a:off x="6667111" y="2131503"/>
            <a:ext cx="3744000" cy="1944000"/>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Rectangle: Rounded Corners 17">
            <a:extLst>
              <a:ext uri="{FF2B5EF4-FFF2-40B4-BE49-F238E27FC236}">
                <a16:creationId xmlns:a16="http://schemas.microsoft.com/office/drawing/2014/main" id="{45DCAAEE-DBC7-4B61-86D4-6B045E8C96C8}"/>
              </a:ext>
            </a:extLst>
          </p:cNvPr>
          <p:cNvSpPr/>
          <p:nvPr/>
        </p:nvSpPr>
        <p:spPr>
          <a:xfrm>
            <a:off x="1195333" y="4459307"/>
            <a:ext cx="3744000" cy="1944000"/>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lumMod val="75000"/>
                  <a:lumOff val="25000"/>
                </a:schemeClr>
              </a:solidFill>
            </a:endParaRPr>
          </a:p>
        </p:txBody>
      </p:sp>
      <p:sp>
        <p:nvSpPr>
          <p:cNvPr id="21" name="TextBox 20">
            <a:extLst>
              <a:ext uri="{FF2B5EF4-FFF2-40B4-BE49-F238E27FC236}">
                <a16:creationId xmlns:a16="http://schemas.microsoft.com/office/drawing/2014/main" id="{928ABC2C-826E-4E60-A8EE-EB4B847579DC}"/>
              </a:ext>
            </a:extLst>
          </p:cNvPr>
          <p:cNvSpPr txBox="1"/>
          <p:nvPr/>
        </p:nvSpPr>
        <p:spPr>
          <a:xfrm>
            <a:off x="3825978" y="1019477"/>
            <a:ext cx="4540043" cy="642612"/>
          </a:xfrm>
          <a:prstGeom prst="rect">
            <a:avLst/>
          </a:prstGeom>
          <a:noFill/>
        </p:spPr>
        <p:txBody>
          <a:bodyPr wrap="square" rtlCol="0">
            <a:spAutoFit/>
          </a:bodyPr>
          <a:lstStyle/>
          <a:p>
            <a:pPr algn="ctr">
              <a:lnSpc>
                <a:spcPct val="70000"/>
              </a:lnSpc>
            </a:pPr>
            <a:r>
              <a:rPr lang="en-US" sz="4800" spc="-188" dirty="0">
                <a:gradFill>
                  <a:gsLst>
                    <a:gs pos="0">
                      <a:schemeClr val="accent3"/>
                    </a:gs>
                    <a:gs pos="82000">
                      <a:schemeClr val="accent1">
                        <a:lumMod val="75000"/>
                      </a:schemeClr>
                    </a:gs>
                  </a:gsLst>
                  <a:lin ang="2700000" scaled="1"/>
                </a:gradFill>
                <a:latin typeface="+mj-lt"/>
                <a:cs typeface="Poppins Light" panose="00000400000000000000" pitchFamily="2" charset="0"/>
              </a:rPr>
              <a:t>Session Objectives</a:t>
            </a:r>
            <a:endParaRPr lang="en-US" sz="4800" spc="-188" dirty="0">
              <a:gradFill>
                <a:gsLst>
                  <a:gs pos="0">
                    <a:schemeClr val="accent3"/>
                  </a:gs>
                  <a:gs pos="82000">
                    <a:schemeClr val="accent1">
                      <a:lumMod val="75000"/>
                    </a:schemeClr>
                  </a:gs>
                </a:gsLst>
                <a:lin ang="2700000" scaled="1"/>
              </a:gradFill>
              <a:latin typeface="+mj-lt"/>
              <a:cs typeface="Poppins SemiBold" panose="00000700000000000000" pitchFamily="2" charset="0"/>
            </a:endParaRPr>
          </a:p>
        </p:txBody>
      </p:sp>
      <p:grpSp>
        <p:nvGrpSpPr>
          <p:cNvPr id="23" name="Group 22">
            <a:extLst>
              <a:ext uri="{FF2B5EF4-FFF2-40B4-BE49-F238E27FC236}">
                <a16:creationId xmlns:a16="http://schemas.microsoft.com/office/drawing/2014/main" id="{4E0B5C98-3C98-40C0-B3BA-23D8B4B8B6CB}"/>
              </a:ext>
            </a:extLst>
          </p:cNvPr>
          <p:cNvGrpSpPr/>
          <p:nvPr/>
        </p:nvGrpSpPr>
        <p:grpSpPr>
          <a:xfrm>
            <a:off x="1246542" y="2342832"/>
            <a:ext cx="3320223" cy="1675680"/>
            <a:chOff x="3785148" y="4671643"/>
            <a:chExt cx="2961901" cy="1675680"/>
          </a:xfrm>
        </p:grpSpPr>
        <p:sp>
          <p:nvSpPr>
            <p:cNvPr id="24" name="Rectangle 23">
              <a:extLst>
                <a:ext uri="{FF2B5EF4-FFF2-40B4-BE49-F238E27FC236}">
                  <a16:creationId xmlns:a16="http://schemas.microsoft.com/office/drawing/2014/main" id="{90B9A730-E54E-491A-BC35-C4FC358DB590}"/>
                </a:ext>
              </a:extLst>
            </p:cNvPr>
            <p:cNvSpPr/>
            <p:nvPr/>
          </p:nvSpPr>
          <p:spPr>
            <a:xfrm>
              <a:off x="4285936" y="4889744"/>
              <a:ext cx="2461113" cy="1457579"/>
            </a:xfrm>
            <a:prstGeom prst="rect">
              <a:avLst/>
            </a:prstGeom>
          </p:spPr>
          <p:txBody>
            <a:bodyPr wrap="square">
              <a:spAutoFit/>
            </a:bodyPr>
            <a:lstStyle/>
            <a:p>
              <a:pPr>
                <a:lnSpc>
                  <a:spcPct val="120000"/>
                </a:lnSpc>
              </a:pPr>
              <a:r>
                <a:rPr lang="en-GB" sz="1600" b="1" dirty="0">
                  <a:solidFill>
                    <a:schemeClr val="tx1">
                      <a:lumMod val="75000"/>
                      <a:lumOff val="25000"/>
                    </a:schemeClr>
                  </a:solidFill>
                  <a:latin typeface="+mj-lt"/>
                  <a:cs typeface="Segoe UI Light" panose="020B0502040204020203" pitchFamily="34" charset="0"/>
                </a:rPr>
                <a:t>Moving to a 24/7 service: </a:t>
              </a:r>
            </a:p>
            <a:p>
              <a:pPr>
                <a:lnSpc>
                  <a:spcPct val="110000"/>
                </a:lnSpc>
              </a:pPr>
              <a:r>
                <a:rPr lang="en-GB" sz="1600" dirty="0">
                  <a:solidFill>
                    <a:schemeClr val="tx1">
                      <a:lumMod val="75000"/>
                      <a:lumOff val="25000"/>
                    </a:schemeClr>
                  </a:solidFill>
                  <a:latin typeface="+mj-lt"/>
                  <a:cs typeface="Segoe UI Light" panose="020B0502040204020203" pitchFamily="34" charset="0"/>
                </a:rPr>
                <a:t>From National Policy to local experience – Southampton’s  experience of staffing a large hospital 24/7</a:t>
              </a:r>
            </a:p>
          </p:txBody>
        </p:sp>
        <p:sp>
          <p:nvSpPr>
            <p:cNvPr id="25" name="Rectangle 24">
              <a:extLst>
                <a:ext uri="{FF2B5EF4-FFF2-40B4-BE49-F238E27FC236}">
                  <a16:creationId xmlns:a16="http://schemas.microsoft.com/office/drawing/2014/main" id="{3582402C-5DED-4C68-B3EB-20F08A14B4DB}"/>
                </a:ext>
              </a:extLst>
            </p:cNvPr>
            <p:cNvSpPr/>
            <p:nvPr/>
          </p:nvSpPr>
          <p:spPr>
            <a:xfrm>
              <a:off x="3785148" y="4671643"/>
              <a:ext cx="500788" cy="369332"/>
            </a:xfrm>
            <a:prstGeom prst="rect">
              <a:avLst/>
            </a:prstGeom>
          </p:spPr>
          <p:txBody>
            <a:bodyPr wrap="none">
              <a:spAutoFit/>
            </a:bodyPr>
            <a:lstStyle/>
            <a:p>
              <a:pPr lvl="0"/>
              <a:r>
                <a:rPr lang="en-IN" b="1" dirty="0">
                  <a:solidFill>
                    <a:schemeClr val="accent4">
                      <a:lumMod val="75000"/>
                    </a:schemeClr>
                  </a:solidFill>
                  <a:latin typeface="+mj-lt"/>
                  <a:cs typeface="Segoe UI" panose="020B0502040204020203" pitchFamily="34" charset="0"/>
                </a:rPr>
                <a:t>One</a:t>
              </a:r>
            </a:p>
          </p:txBody>
        </p:sp>
      </p:grpSp>
      <p:grpSp>
        <p:nvGrpSpPr>
          <p:cNvPr id="26" name="Group 25">
            <a:extLst>
              <a:ext uri="{FF2B5EF4-FFF2-40B4-BE49-F238E27FC236}">
                <a16:creationId xmlns:a16="http://schemas.microsoft.com/office/drawing/2014/main" id="{78C8B332-7011-43D9-AE9A-C3BDB5FFDC57}"/>
              </a:ext>
            </a:extLst>
          </p:cNvPr>
          <p:cNvGrpSpPr/>
          <p:nvPr/>
        </p:nvGrpSpPr>
        <p:grpSpPr>
          <a:xfrm>
            <a:off x="6788337" y="4612000"/>
            <a:ext cx="2976665" cy="1328312"/>
            <a:chOff x="3928394" y="4658892"/>
            <a:chExt cx="2157283" cy="1328312"/>
          </a:xfrm>
        </p:grpSpPr>
        <p:sp>
          <p:nvSpPr>
            <p:cNvPr id="27" name="Rectangle 26">
              <a:extLst>
                <a:ext uri="{FF2B5EF4-FFF2-40B4-BE49-F238E27FC236}">
                  <a16:creationId xmlns:a16="http://schemas.microsoft.com/office/drawing/2014/main" id="{A102AAE3-0C22-449C-A01A-F229B2221158}"/>
                </a:ext>
              </a:extLst>
            </p:cNvPr>
            <p:cNvSpPr/>
            <p:nvPr/>
          </p:nvSpPr>
          <p:spPr>
            <a:xfrm>
              <a:off x="4362980" y="5028224"/>
              <a:ext cx="1722697" cy="958980"/>
            </a:xfrm>
            <a:prstGeom prst="rect">
              <a:avLst/>
            </a:prstGeom>
          </p:spPr>
          <p:txBody>
            <a:bodyPr wrap="square">
              <a:spAutoFit/>
            </a:bodyPr>
            <a:lstStyle/>
            <a:p>
              <a:pPr>
                <a:lnSpc>
                  <a:spcPct val="120000"/>
                </a:lnSpc>
              </a:pPr>
              <a:r>
                <a:rPr lang="en-GB" sz="1600" b="1" dirty="0">
                  <a:solidFill>
                    <a:schemeClr val="tx1">
                      <a:lumMod val="75000"/>
                      <a:lumOff val="25000"/>
                    </a:schemeClr>
                  </a:solidFill>
                  <a:latin typeface="+mj-lt"/>
                  <a:cs typeface="Segoe UI Light" panose="020B0502040204020203" pitchFamily="34" charset="0"/>
                </a:rPr>
                <a:t>Making real time staffing decisions based on fluctuating demand</a:t>
              </a:r>
            </a:p>
          </p:txBody>
        </p:sp>
        <p:sp>
          <p:nvSpPr>
            <p:cNvPr id="28" name="Rectangle 27">
              <a:extLst>
                <a:ext uri="{FF2B5EF4-FFF2-40B4-BE49-F238E27FC236}">
                  <a16:creationId xmlns:a16="http://schemas.microsoft.com/office/drawing/2014/main" id="{ACE2CD41-795C-426E-B3AE-259C4535BDBA}"/>
                </a:ext>
              </a:extLst>
            </p:cNvPr>
            <p:cNvSpPr/>
            <p:nvPr/>
          </p:nvSpPr>
          <p:spPr>
            <a:xfrm>
              <a:off x="3928394" y="4658892"/>
              <a:ext cx="434586" cy="369332"/>
            </a:xfrm>
            <a:prstGeom prst="rect">
              <a:avLst/>
            </a:prstGeom>
          </p:spPr>
          <p:txBody>
            <a:bodyPr wrap="none">
              <a:spAutoFit/>
            </a:bodyPr>
            <a:lstStyle/>
            <a:p>
              <a:pPr lvl="0"/>
              <a:r>
                <a:rPr lang="en-IN" b="1" dirty="0">
                  <a:solidFill>
                    <a:schemeClr val="accent4">
                      <a:lumMod val="75000"/>
                    </a:schemeClr>
                  </a:solidFill>
                  <a:latin typeface="+mj-lt"/>
                  <a:cs typeface="Segoe UI" panose="020B0502040204020203" pitchFamily="34" charset="0"/>
                </a:rPr>
                <a:t>Four</a:t>
              </a:r>
            </a:p>
          </p:txBody>
        </p:sp>
      </p:grpSp>
      <p:grpSp>
        <p:nvGrpSpPr>
          <p:cNvPr id="29" name="Group 28">
            <a:extLst>
              <a:ext uri="{FF2B5EF4-FFF2-40B4-BE49-F238E27FC236}">
                <a16:creationId xmlns:a16="http://schemas.microsoft.com/office/drawing/2014/main" id="{5FCD5FB9-1B14-441B-AEAE-91EF42614AB1}"/>
              </a:ext>
            </a:extLst>
          </p:cNvPr>
          <p:cNvGrpSpPr/>
          <p:nvPr/>
        </p:nvGrpSpPr>
        <p:grpSpPr>
          <a:xfrm>
            <a:off x="6791672" y="2342832"/>
            <a:ext cx="2734712" cy="965598"/>
            <a:chOff x="3961182" y="4651842"/>
            <a:chExt cx="1957569" cy="965598"/>
          </a:xfrm>
        </p:grpSpPr>
        <p:sp>
          <p:nvSpPr>
            <p:cNvPr id="30" name="Rectangle 29">
              <a:extLst>
                <a:ext uri="{FF2B5EF4-FFF2-40B4-BE49-F238E27FC236}">
                  <a16:creationId xmlns:a16="http://schemas.microsoft.com/office/drawing/2014/main" id="{C7E8391F-9293-4C6A-B8C0-24196ED775FA}"/>
                </a:ext>
              </a:extLst>
            </p:cNvPr>
            <p:cNvSpPr/>
            <p:nvPr/>
          </p:nvSpPr>
          <p:spPr>
            <a:xfrm>
              <a:off x="4388039" y="4953925"/>
              <a:ext cx="1530712" cy="663515"/>
            </a:xfrm>
            <a:prstGeom prst="rect">
              <a:avLst/>
            </a:prstGeom>
          </p:spPr>
          <p:txBody>
            <a:bodyPr wrap="square">
              <a:spAutoFit/>
            </a:bodyPr>
            <a:lstStyle/>
            <a:p>
              <a:pPr>
                <a:lnSpc>
                  <a:spcPct val="120000"/>
                </a:lnSpc>
              </a:pPr>
              <a:r>
                <a:rPr lang="en-GB" sz="1600" b="1" dirty="0">
                  <a:solidFill>
                    <a:schemeClr val="tx1">
                      <a:lumMod val="75000"/>
                      <a:lumOff val="25000"/>
                    </a:schemeClr>
                  </a:solidFill>
                  <a:latin typeface="+mj-lt"/>
                  <a:cs typeface="Segoe UI Light" panose="020B0502040204020203" pitchFamily="34" charset="0"/>
                </a:rPr>
                <a:t>New job roles and innovative practices</a:t>
              </a:r>
            </a:p>
          </p:txBody>
        </p:sp>
        <p:sp>
          <p:nvSpPr>
            <p:cNvPr id="31" name="Rectangle 30">
              <a:extLst>
                <a:ext uri="{FF2B5EF4-FFF2-40B4-BE49-F238E27FC236}">
                  <a16:creationId xmlns:a16="http://schemas.microsoft.com/office/drawing/2014/main" id="{A4A191C8-51E7-42F4-9F76-4614AF1EA6D7}"/>
                </a:ext>
              </a:extLst>
            </p:cNvPr>
            <p:cNvSpPr/>
            <p:nvPr/>
          </p:nvSpPr>
          <p:spPr>
            <a:xfrm>
              <a:off x="3961182" y="4651842"/>
              <a:ext cx="399043" cy="369332"/>
            </a:xfrm>
            <a:prstGeom prst="rect">
              <a:avLst/>
            </a:prstGeom>
          </p:spPr>
          <p:txBody>
            <a:bodyPr wrap="none">
              <a:spAutoFit/>
            </a:bodyPr>
            <a:lstStyle/>
            <a:p>
              <a:pPr lvl="0"/>
              <a:r>
                <a:rPr lang="en-IN" b="1" dirty="0">
                  <a:solidFill>
                    <a:schemeClr val="accent4">
                      <a:lumMod val="75000"/>
                    </a:schemeClr>
                  </a:solidFill>
                  <a:latin typeface="+mj-lt"/>
                  <a:cs typeface="Segoe UI" panose="020B0502040204020203" pitchFamily="34" charset="0"/>
                </a:rPr>
                <a:t>Two</a:t>
              </a:r>
            </a:p>
          </p:txBody>
        </p:sp>
      </p:grpSp>
      <p:grpSp>
        <p:nvGrpSpPr>
          <p:cNvPr id="35" name="Group 34">
            <a:extLst>
              <a:ext uri="{FF2B5EF4-FFF2-40B4-BE49-F238E27FC236}">
                <a16:creationId xmlns:a16="http://schemas.microsoft.com/office/drawing/2014/main" id="{DA5D61DB-110C-4A35-9C50-AFB87B0FC87A}"/>
              </a:ext>
            </a:extLst>
          </p:cNvPr>
          <p:cNvGrpSpPr/>
          <p:nvPr/>
        </p:nvGrpSpPr>
        <p:grpSpPr>
          <a:xfrm>
            <a:off x="1246542" y="4612000"/>
            <a:ext cx="3020061" cy="1328312"/>
            <a:chOff x="3861362" y="4651842"/>
            <a:chExt cx="2397893" cy="1328312"/>
          </a:xfrm>
        </p:grpSpPr>
        <p:sp>
          <p:nvSpPr>
            <p:cNvPr id="36" name="Rectangle 35">
              <a:extLst>
                <a:ext uri="{FF2B5EF4-FFF2-40B4-BE49-F238E27FC236}">
                  <a16:creationId xmlns:a16="http://schemas.microsoft.com/office/drawing/2014/main" id="{0F0E2AE4-6CF4-4CA7-BD15-63206A811341}"/>
                </a:ext>
              </a:extLst>
            </p:cNvPr>
            <p:cNvSpPr/>
            <p:nvPr/>
          </p:nvSpPr>
          <p:spPr>
            <a:xfrm>
              <a:off x="4307084" y="5021174"/>
              <a:ext cx="1952171" cy="958980"/>
            </a:xfrm>
            <a:prstGeom prst="rect">
              <a:avLst/>
            </a:prstGeom>
          </p:spPr>
          <p:txBody>
            <a:bodyPr wrap="square">
              <a:spAutoFit/>
            </a:bodyPr>
            <a:lstStyle/>
            <a:p>
              <a:pPr>
                <a:lnSpc>
                  <a:spcPct val="120000"/>
                </a:lnSpc>
              </a:pPr>
              <a:r>
                <a:rPr lang="en-GB" sz="1600" b="1" dirty="0">
                  <a:solidFill>
                    <a:schemeClr val="tx1">
                      <a:lumMod val="75000"/>
                      <a:lumOff val="25000"/>
                    </a:schemeClr>
                  </a:solidFill>
                  <a:latin typeface="+mj-lt"/>
                  <a:cs typeface="Segoe UI Light" panose="020B0502040204020203" pitchFamily="34" charset="0"/>
                </a:rPr>
                <a:t>Out of hours, hospital at night and weekends</a:t>
              </a:r>
            </a:p>
            <a:p>
              <a:pPr>
                <a:lnSpc>
                  <a:spcPct val="120000"/>
                </a:lnSpc>
              </a:pPr>
              <a:r>
                <a:rPr lang="en-GB" sz="1600" dirty="0">
                  <a:solidFill>
                    <a:schemeClr val="tx1">
                      <a:lumMod val="75000"/>
                      <a:lumOff val="25000"/>
                    </a:schemeClr>
                  </a:solidFill>
                  <a:latin typeface="+mj-lt"/>
                  <a:cs typeface="Segoe UI Light" panose="020B0502040204020203" pitchFamily="34" charset="0"/>
                </a:rPr>
                <a:t>Why is this different?</a:t>
              </a:r>
            </a:p>
          </p:txBody>
        </p:sp>
        <p:sp>
          <p:nvSpPr>
            <p:cNvPr id="37" name="Rectangle 36">
              <a:extLst>
                <a:ext uri="{FF2B5EF4-FFF2-40B4-BE49-F238E27FC236}">
                  <a16:creationId xmlns:a16="http://schemas.microsoft.com/office/drawing/2014/main" id="{5AE6029C-9DDA-4AAA-BF34-6137729CAEC3}"/>
                </a:ext>
              </a:extLst>
            </p:cNvPr>
            <p:cNvSpPr/>
            <p:nvPr/>
          </p:nvSpPr>
          <p:spPr>
            <a:xfrm>
              <a:off x="3861362" y="4651842"/>
              <a:ext cx="563937" cy="369332"/>
            </a:xfrm>
            <a:prstGeom prst="rect">
              <a:avLst/>
            </a:prstGeom>
          </p:spPr>
          <p:txBody>
            <a:bodyPr wrap="none">
              <a:spAutoFit/>
            </a:bodyPr>
            <a:lstStyle/>
            <a:p>
              <a:pPr lvl="0"/>
              <a:r>
                <a:rPr lang="en-IN" b="1" dirty="0">
                  <a:solidFill>
                    <a:schemeClr val="accent4">
                      <a:lumMod val="75000"/>
                    </a:schemeClr>
                  </a:solidFill>
                  <a:latin typeface="+mj-lt"/>
                  <a:cs typeface="Segoe UI" panose="020B0502040204020203" pitchFamily="34" charset="0"/>
                </a:rPr>
                <a:t>Three</a:t>
              </a:r>
            </a:p>
          </p:txBody>
        </p:sp>
      </p:grpSp>
    </p:spTree>
    <p:extLst>
      <p:ext uri="{BB962C8B-B14F-4D97-AF65-F5344CB8AC3E}">
        <p14:creationId xmlns:p14="http://schemas.microsoft.com/office/powerpoint/2010/main" val="38185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1"/>
            <a:ext cx="12192000" cy="2698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22">
            <a:extLst>
              <a:ext uri="{FF2B5EF4-FFF2-40B4-BE49-F238E27FC236}">
                <a16:creationId xmlns:a16="http://schemas.microsoft.com/office/drawing/2014/main" id="{C44E84A5-3826-409B-82AA-4CA0D13325C5}"/>
              </a:ext>
            </a:extLst>
          </p:cNvPr>
          <p:cNvSpPr/>
          <p:nvPr/>
        </p:nvSpPr>
        <p:spPr>
          <a:xfrm>
            <a:off x="553175" y="1540777"/>
            <a:ext cx="11276152" cy="4707623"/>
          </a:xfrm>
          <a:prstGeom prst="roundRect">
            <a:avLst>
              <a:gd name="adj" fmla="val 933"/>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6" name="TextBox 55">
            <a:extLst>
              <a:ext uri="{FF2B5EF4-FFF2-40B4-BE49-F238E27FC236}">
                <a16:creationId xmlns:a16="http://schemas.microsoft.com/office/drawing/2014/main" id="{8074269C-5131-4839-BAD5-A514CB3E4471}"/>
              </a:ext>
            </a:extLst>
          </p:cNvPr>
          <p:cNvSpPr txBox="1"/>
          <p:nvPr/>
        </p:nvSpPr>
        <p:spPr>
          <a:xfrm>
            <a:off x="-81023" y="329044"/>
            <a:ext cx="12273023" cy="1070742"/>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Doctors Administrators “invented”</a:t>
            </a:r>
          </a:p>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on AMU  in 2015 – now national, all specialties</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64" name="TextBox 63">
            <a:extLst>
              <a:ext uri="{FF2B5EF4-FFF2-40B4-BE49-F238E27FC236}">
                <a16:creationId xmlns:a16="http://schemas.microsoft.com/office/drawing/2014/main" id="{9D4F6D8C-F129-40F8-8970-ED214FCEE9B9}"/>
              </a:ext>
            </a:extLst>
          </p:cNvPr>
          <p:cNvSpPr txBox="1"/>
          <p:nvPr/>
        </p:nvSpPr>
        <p:spPr>
          <a:xfrm>
            <a:off x="954820" y="1622427"/>
            <a:ext cx="10201335" cy="4544321"/>
          </a:xfrm>
          <a:prstGeom prst="rect">
            <a:avLst/>
          </a:prstGeom>
          <a:noFill/>
        </p:spPr>
        <p:txBody>
          <a:bodyPr wrap="square" rtlCol="0">
            <a:spAutoFit/>
          </a:bodyPr>
          <a:lstStyle/>
          <a:p>
            <a:pPr>
              <a:lnSpc>
                <a:spcPct val="110000"/>
              </a:lnSpc>
            </a:pPr>
            <a:r>
              <a:rPr lang="en-GB" sz="2400" b="1" dirty="0">
                <a:solidFill>
                  <a:schemeClr val="bg1"/>
                </a:solidFill>
              </a:rPr>
              <a:t>The problem:</a:t>
            </a:r>
          </a:p>
          <a:p>
            <a:pPr>
              <a:lnSpc>
                <a:spcPct val="110000"/>
              </a:lnSpc>
            </a:pPr>
            <a:r>
              <a:rPr lang="en-GB" sz="2000" dirty="0">
                <a:solidFill>
                  <a:schemeClr val="bg1"/>
                </a:solidFill>
              </a:rPr>
              <a:t>“Busy Acute Admissions Area”</a:t>
            </a:r>
          </a:p>
          <a:p>
            <a:pPr marL="719138" indent="-360363">
              <a:lnSpc>
                <a:spcPct val="110000"/>
              </a:lnSpc>
              <a:buFont typeface="Courier New" panose="02070309020205020404" pitchFamily="49" charset="0"/>
              <a:buChar char="o"/>
            </a:pPr>
            <a:r>
              <a:rPr lang="en-GB" sz="2000" dirty="0">
                <a:solidFill>
                  <a:schemeClr val="bg1"/>
                </a:solidFill>
              </a:rPr>
              <a:t>56 bedded AMU</a:t>
            </a:r>
          </a:p>
          <a:p>
            <a:pPr marL="719138" indent="-360363">
              <a:lnSpc>
                <a:spcPct val="110000"/>
              </a:lnSpc>
              <a:buFont typeface="Courier New" panose="02070309020205020404" pitchFamily="49" charset="0"/>
              <a:buChar char="o"/>
            </a:pPr>
            <a:r>
              <a:rPr lang="en-GB" sz="2000" dirty="0">
                <a:solidFill>
                  <a:schemeClr val="bg1"/>
                </a:solidFill>
              </a:rPr>
              <a:t>70-100 daily attendances/admissions</a:t>
            </a:r>
          </a:p>
          <a:p>
            <a:pPr marL="719138" indent="-360363">
              <a:lnSpc>
                <a:spcPct val="110000"/>
              </a:lnSpc>
              <a:buFont typeface="Courier New" panose="02070309020205020404" pitchFamily="49" charset="0"/>
              <a:buChar char="o"/>
            </a:pPr>
            <a:r>
              <a:rPr lang="en-GB" sz="2000" dirty="0">
                <a:solidFill>
                  <a:schemeClr val="bg1"/>
                </a:solidFill>
              </a:rPr>
              <a:t>41% direct discharge rate – 30-40 electronic  discharge summaries (EDS) per day</a:t>
            </a:r>
          </a:p>
          <a:p>
            <a:pPr marL="719138" indent="-360363">
              <a:lnSpc>
                <a:spcPct val="110000"/>
              </a:lnSpc>
              <a:buFont typeface="Courier New" panose="02070309020205020404" pitchFamily="49" charset="0"/>
              <a:buChar char="o"/>
            </a:pPr>
            <a:r>
              <a:rPr lang="en-GB" sz="2000" dirty="0">
                <a:solidFill>
                  <a:schemeClr val="bg1"/>
                </a:solidFill>
              </a:rPr>
              <a:t>15 minutes to complete EDS excluding to take out medications (TTOs)</a:t>
            </a:r>
          </a:p>
          <a:p>
            <a:pPr marL="719138" indent="-360363">
              <a:lnSpc>
                <a:spcPct val="110000"/>
              </a:lnSpc>
              <a:buFont typeface="Courier New" panose="02070309020205020404" pitchFamily="49" charset="0"/>
              <a:buChar char="o"/>
            </a:pPr>
            <a:r>
              <a:rPr lang="en-GB" sz="2000" dirty="0">
                <a:solidFill>
                  <a:schemeClr val="bg1"/>
                </a:solidFill>
              </a:rPr>
              <a:t>10 hours per day = time required by junior doctors to complete EDS</a:t>
            </a:r>
          </a:p>
          <a:p>
            <a:pPr marL="719138" indent="-360363">
              <a:lnSpc>
                <a:spcPct val="110000"/>
              </a:lnSpc>
              <a:buFont typeface="Courier New" panose="02070309020205020404" pitchFamily="49" charset="0"/>
              <a:buChar char="o"/>
            </a:pPr>
            <a:r>
              <a:rPr lang="en-GB" sz="2000" dirty="0">
                <a:solidFill>
                  <a:schemeClr val="bg1"/>
                </a:solidFill>
              </a:rPr>
              <a:t>3 SHO grade doctors on “ward-based duties” each day, one SHO  for admissions, 1-2 </a:t>
            </a:r>
            <a:r>
              <a:rPr lang="en-GB" sz="2000" dirty="0" err="1">
                <a:solidFill>
                  <a:schemeClr val="bg1"/>
                </a:solidFill>
              </a:rPr>
              <a:t>SpRs</a:t>
            </a:r>
            <a:r>
              <a:rPr lang="en-GB" sz="2000" dirty="0">
                <a:solidFill>
                  <a:schemeClr val="bg1"/>
                </a:solidFill>
              </a:rPr>
              <a:t>, 1 consultant 08:00-22:00, seven days a week</a:t>
            </a:r>
          </a:p>
          <a:p>
            <a:pPr marL="719138" indent="-360363">
              <a:lnSpc>
                <a:spcPct val="110000"/>
              </a:lnSpc>
              <a:buFont typeface="Courier New" panose="02070309020205020404" pitchFamily="49" charset="0"/>
              <a:buChar char="o"/>
            </a:pPr>
            <a:r>
              <a:rPr lang="en-GB" sz="2000" dirty="0">
                <a:solidFill>
                  <a:schemeClr val="bg1"/>
                </a:solidFill>
              </a:rPr>
              <a:t>Median length of stay 20 hours</a:t>
            </a:r>
          </a:p>
          <a:p>
            <a:pPr marL="719138" indent="-360363">
              <a:lnSpc>
                <a:spcPct val="110000"/>
              </a:lnSpc>
              <a:buFont typeface="Courier New" panose="02070309020205020404" pitchFamily="49" charset="0"/>
              <a:buChar char="o"/>
            </a:pPr>
            <a:r>
              <a:rPr lang="en-GB" sz="2000" dirty="0">
                <a:solidFill>
                  <a:schemeClr val="bg1"/>
                </a:solidFill>
              </a:rPr>
              <a:t>Junior doctors carry the administrative burden at the expense of direct patient care and education</a:t>
            </a:r>
          </a:p>
          <a:p>
            <a:pPr marL="719138" indent="-360363">
              <a:lnSpc>
                <a:spcPct val="110000"/>
              </a:lnSpc>
              <a:buFont typeface="Courier New" panose="02070309020205020404" pitchFamily="49" charset="0"/>
              <a:buChar char="o"/>
            </a:pPr>
            <a:r>
              <a:rPr lang="en-GB" sz="2000" dirty="0">
                <a:solidFill>
                  <a:schemeClr val="bg1"/>
                </a:solidFill>
              </a:rPr>
              <a:t>European Working Time Rule considerations created additional pressures</a:t>
            </a:r>
          </a:p>
        </p:txBody>
      </p:sp>
    </p:spTree>
    <p:extLst>
      <p:ext uri="{BB962C8B-B14F-4D97-AF65-F5344CB8AC3E}">
        <p14:creationId xmlns:p14="http://schemas.microsoft.com/office/powerpoint/2010/main" val="305189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1"/>
            <a:ext cx="12192000" cy="2698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22">
            <a:extLst>
              <a:ext uri="{FF2B5EF4-FFF2-40B4-BE49-F238E27FC236}">
                <a16:creationId xmlns:a16="http://schemas.microsoft.com/office/drawing/2014/main" id="{C44E84A5-3826-409B-82AA-4CA0D13325C5}"/>
              </a:ext>
            </a:extLst>
          </p:cNvPr>
          <p:cNvSpPr/>
          <p:nvPr/>
        </p:nvSpPr>
        <p:spPr>
          <a:xfrm>
            <a:off x="553175" y="1540777"/>
            <a:ext cx="11276152" cy="4707623"/>
          </a:xfrm>
          <a:prstGeom prst="roundRect">
            <a:avLst>
              <a:gd name="adj" fmla="val 933"/>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6" name="TextBox 55">
            <a:extLst>
              <a:ext uri="{FF2B5EF4-FFF2-40B4-BE49-F238E27FC236}">
                <a16:creationId xmlns:a16="http://schemas.microsoft.com/office/drawing/2014/main" id="{8074269C-5131-4839-BAD5-A514CB3E4471}"/>
              </a:ext>
            </a:extLst>
          </p:cNvPr>
          <p:cNvSpPr txBox="1"/>
          <p:nvPr/>
        </p:nvSpPr>
        <p:spPr>
          <a:xfrm>
            <a:off x="-81023" y="329044"/>
            <a:ext cx="12273023" cy="1070742"/>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Doctors Administrators “invented”</a:t>
            </a:r>
          </a:p>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on AMU  in 2015 – now national, all specialties</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64" name="TextBox 63">
            <a:extLst>
              <a:ext uri="{FF2B5EF4-FFF2-40B4-BE49-F238E27FC236}">
                <a16:creationId xmlns:a16="http://schemas.microsoft.com/office/drawing/2014/main" id="{9D4F6D8C-F129-40F8-8970-ED214FCEE9B9}"/>
              </a:ext>
            </a:extLst>
          </p:cNvPr>
          <p:cNvSpPr txBox="1"/>
          <p:nvPr/>
        </p:nvSpPr>
        <p:spPr>
          <a:xfrm>
            <a:off x="954820" y="1622427"/>
            <a:ext cx="10201335" cy="2512996"/>
          </a:xfrm>
          <a:prstGeom prst="rect">
            <a:avLst/>
          </a:prstGeom>
          <a:noFill/>
        </p:spPr>
        <p:txBody>
          <a:bodyPr wrap="square" rtlCol="0">
            <a:spAutoFit/>
          </a:bodyPr>
          <a:lstStyle/>
          <a:p>
            <a:pPr>
              <a:lnSpc>
                <a:spcPct val="110000"/>
              </a:lnSpc>
            </a:pPr>
            <a:r>
              <a:rPr lang="en-GB" sz="2400" b="1" dirty="0">
                <a:solidFill>
                  <a:schemeClr val="bg1"/>
                </a:solidFill>
              </a:rPr>
              <a:t>The solution: A Doctors Administrator</a:t>
            </a:r>
          </a:p>
          <a:p>
            <a:pPr>
              <a:lnSpc>
                <a:spcPct val="110000"/>
              </a:lnSpc>
            </a:pPr>
            <a:r>
              <a:rPr lang="en-GB" sz="2000" dirty="0">
                <a:solidFill>
                  <a:schemeClr val="bg1"/>
                </a:solidFill>
              </a:rPr>
              <a:t>“Busy Acute Admissions Area”</a:t>
            </a:r>
          </a:p>
          <a:p>
            <a:pPr marL="719138" indent="-360363">
              <a:lnSpc>
                <a:spcPct val="110000"/>
              </a:lnSpc>
              <a:buFont typeface="Courier New" panose="02070309020205020404" pitchFamily="49" charset="0"/>
              <a:buChar char="o"/>
            </a:pPr>
            <a:r>
              <a:rPr lang="en-GB" sz="2000" dirty="0">
                <a:solidFill>
                  <a:schemeClr val="bg1"/>
                </a:solidFill>
              </a:rPr>
              <a:t>41% direct discharge rate – 30-40 electronic  discharge summaries (EDS) per day</a:t>
            </a:r>
          </a:p>
          <a:p>
            <a:pPr marL="719138" indent="-360363">
              <a:lnSpc>
                <a:spcPct val="110000"/>
              </a:lnSpc>
              <a:buFont typeface="Courier New" panose="02070309020205020404" pitchFamily="49" charset="0"/>
              <a:buChar char="o"/>
            </a:pPr>
            <a:r>
              <a:rPr lang="en-GB" sz="2000" dirty="0">
                <a:solidFill>
                  <a:schemeClr val="bg1"/>
                </a:solidFill>
              </a:rPr>
              <a:t>15 minutes to complete EDS excluding to take out medications (TTOs)</a:t>
            </a:r>
          </a:p>
          <a:p>
            <a:pPr marL="719138" indent="-360363">
              <a:lnSpc>
                <a:spcPct val="110000"/>
              </a:lnSpc>
              <a:buFont typeface="Courier New" panose="02070309020205020404" pitchFamily="49" charset="0"/>
              <a:buChar char="o"/>
            </a:pPr>
            <a:r>
              <a:rPr lang="en-GB" sz="2000" dirty="0">
                <a:solidFill>
                  <a:schemeClr val="bg1"/>
                </a:solidFill>
              </a:rPr>
              <a:t>10 hours per day = time required by junior doctors to complete EDS</a:t>
            </a:r>
          </a:p>
          <a:p>
            <a:pPr marL="719138" indent="-360363">
              <a:lnSpc>
                <a:spcPct val="110000"/>
              </a:lnSpc>
              <a:buFont typeface="Courier New" panose="02070309020205020404" pitchFamily="49" charset="0"/>
              <a:buChar char="o"/>
            </a:pPr>
            <a:r>
              <a:rPr lang="en-GB" sz="2000" dirty="0">
                <a:solidFill>
                  <a:schemeClr val="bg1"/>
                </a:solidFill>
              </a:rPr>
              <a:t>3 SHO grade doctors on “ward-based duties” each day, one SHO  for admissions, 1-2 </a:t>
            </a:r>
            <a:r>
              <a:rPr lang="en-GB" sz="2000" dirty="0" err="1">
                <a:solidFill>
                  <a:schemeClr val="bg1"/>
                </a:solidFill>
              </a:rPr>
              <a:t>SpRs</a:t>
            </a:r>
            <a:r>
              <a:rPr lang="en-GB" sz="2000" dirty="0">
                <a:solidFill>
                  <a:schemeClr val="bg1"/>
                </a:solidFill>
              </a:rPr>
              <a:t>, 1 consultant 08:00-22:00, seven days a week</a:t>
            </a:r>
          </a:p>
        </p:txBody>
      </p:sp>
    </p:spTree>
    <p:extLst>
      <p:ext uri="{BB962C8B-B14F-4D97-AF65-F5344CB8AC3E}">
        <p14:creationId xmlns:p14="http://schemas.microsoft.com/office/powerpoint/2010/main" val="301582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5752422-40E9-4096-8FEA-86DD614D3EA4}"/>
              </a:ext>
            </a:extLst>
          </p:cNvPr>
          <p:cNvSpPr/>
          <p:nvPr/>
        </p:nvSpPr>
        <p:spPr>
          <a:xfrm>
            <a:off x="3420786" y="2715677"/>
            <a:ext cx="2374491" cy="3324756"/>
          </a:xfrm>
          <a:prstGeom prst="roundRect">
            <a:avLst>
              <a:gd name="adj" fmla="val 79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a16="http://schemas.microsoft.com/office/drawing/2014/main" id="{E7156046-9480-49BF-B53D-E626E8B49068}"/>
              </a:ext>
            </a:extLst>
          </p:cNvPr>
          <p:cNvSpPr/>
          <p:nvPr/>
        </p:nvSpPr>
        <p:spPr>
          <a:xfrm>
            <a:off x="8631883" y="2715676"/>
            <a:ext cx="2374491" cy="3324757"/>
          </a:xfrm>
          <a:prstGeom prst="roundRect">
            <a:avLst>
              <a:gd name="adj" fmla="val 79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a:extLst>
              <a:ext uri="{FF2B5EF4-FFF2-40B4-BE49-F238E27FC236}">
                <a16:creationId xmlns:a16="http://schemas.microsoft.com/office/drawing/2014/main" id="{61BB7707-D72C-46F3-9689-CC5C7826B7C1}"/>
              </a:ext>
            </a:extLst>
          </p:cNvPr>
          <p:cNvSpPr/>
          <p:nvPr/>
        </p:nvSpPr>
        <p:spPr>
          <a:xfrm>
            <a:off x="990746" y="3933702"/>
            <a:ext cx="2023472" cy="1938992"/>
          </a:xfrm>
          <a:prstGeom prst="rect">
            <a:avLst/>
          </a:prstGeom>
        </p:spPr>
        <p:txBody>
          <a:bodyPr wrap="square">
            <a:spAutoFit/>
          </a:bodyPr>
          <a:lstStyle/>
          <a:p>
            <a:pPr algn="ctr"/>
            <a:r>
              <a:rPr lang="en-GB" sz="2000" dirty="0">
                <a:solidFill>
                  <a:schemeClr val="bg1">
                    <a:lumMod val="50000"/>
                  </a:schemeClr>
                </a:solidFill>
                <a:latin typeface="+mj-lt"/>
                <a:cs typeface="Segoe UI Light" panose="020B0502040204020203" pitchFamily="34" charset="0"/>
              </a:rPr>
              <a:t>Advertised on open market (avoid depleting health care support roles further)</a:t>
            </a:r>
          </a:p>
        </p:txBody>
      </p:sp>
      <p:sp>
        <p:nvSpPr>
          <p:cNvPr id="22" name="Rectangle 21">
            <a:extLst>
              <a:ext uri="{FF2B5EF4-FFF2-40B4-BE49-F238E27FC236}">
                <a16:creationId xmlns:a16="http://schemas.microsoft.com/office/drawing/2014/main" id="{3BDFB888-448D-4F2C-8073-EDAF405862CB}"/>
              </a:ext>
            </a:extLst>
          </p:cNvPr>
          <p:cNvSpPr/>
          <p:nvPr/>
        </p:nvSpPr>
        <p:spPr>
          <a:xfrm>
            <a:off x="3420786" y="3933702"/>
            <a:ext cx="2374490" cy="752514"/>
          </a:xfrm>
          <a:prstGeom prst="rect">
            <a:avLst/>
          </a:prstGeom>
        </p:spPr>
        <p:txBody>
          <a:bodyPr wrap="square">
            <a:spAutoFit/>
          </a:bodyPr>
          <a:lstStyle/>
          <a:p>
            <a:pPr algn="ctr">
              <a:lnSpc>
                <a:spcPct val="110000"/>
              </a:lnSpc>
            </a:pPr>
            <a:r>
              <a:rPr lang="en-GB" sz="2000" dirty="0">
                <a:solidFill>
                  <a:schemeClr val="bg1">
                    <a:lumMod val="50000"/>
                  </a:schemeClr>
                </a:solidFill>
                <a:latin typeface="+mj-lt"/>
                <a:cs typeface="Segoe UI Light" panose="020B0502040204020203" pitchFamily="34" charset="0"/>
              </a:rPr>
              <a:t>Internal and external recruitment</a:t>
            </a:r>
          </a:p>
        </p:txBody>
      </p:sp>
      <p:sp>
        <p:nvSpPr>
          <p:cNvPr id="25" name="Rectangle 24">
            <a:extLst>
              <a:ext uri="{FF2B5EF4-FFF2-40B4-BE49-F238E27FC236}">
                <a16:creationId xmlns:a16="http://schemas.microsoft.com/office/drawing/2014/main" id="{3A7A84E6-81F1-4AEC-A73E-36316D7CF5B9}"/>
              </a:ext>
            </a:extLst>
          </p:cNvPr>
          <p:cNvSpPr/>
          <p:nvPr/>
        </p:nvSpPr>
        <p:spPr>
          <a:xfrm>
            <a:off x="5970786" y="3933702"/>
            <a:ext cx="2518062" cy="752514"/>
          </a:xfrm>
          <a:prstGeom prst="rect">
            <a:avLst/>
          </a:prstGeom>
        </p:spPr>
        <p:txBody>
          <a:bodyPr wrap="square">
            <a:spAutoFit/>
          </a:bodyPr>
          <a:lstStyle/>
          <a:p>
            <a:pPr algn="ctr">
              <a:lnSpc>
                <a:spcPct val="110000"/>
              </a:lnSpc>
            </a:pPr>
            <a:r>
              <a:rPr lang="en-GB" sz="2000" dirty="0">
                <a:solidFill>
                  <a:schemeClr val="bg1">
                    <a:lumMod val="50000"/>
                  </a:schemeClr>
                </a:solidFill>
                <a:latin typeface="+mj-lt"/>
                <a:cs typeface="Segoe UI Light" panose="020B0502040204020203" pitchFamily="34" charset="0"/>
              </a:rPr>
              <a:t>Competitive</a:t>
            </a:r>
          </a:p>
          <a:p>
            <a:pPr algn="ctr">
              <a:lnSpc>
                <a:spcPct val="110000"/>
              </a:lnSpc>
            </a:pPr>
            <a:r>
              <a:rPr lang="en-GB" sz="2000" dirty="0">
                <a:solidFill>
                  <a:schemeClr val="bg1">
                    <a:lumMod val="50000"/>
                  </a:schemeClr>
                </a:solidFill>
                <a:latin typeface="+mj-lt"/>
                <a:cs typeface="Segoe UI Light" panose="020B0502040204020203" pitchFamily="34" charset="0"/>
              </a:rPr>
              <a:t>selection process</a:t>
            </a:r>
          </a:p>
        </p:txBody>
      </p:sp>
      <p:sp>
        <p:nvSpPr>
          <p:cNvPr id="28" name="Rectangle 27">
            <a:extLst>
              <a:ext uri="{FF2B5EF4-FFF2-40B4-BE49-F238E27FC236}">
                <a16:creationId xmlns:a16="http://schemas.microsoft.com/office/drawing/2014/main" id="{E14D38DA-8E56-4C70-967C-A704CA691C9B}"/>
              </a:ext>
            </a:extLst>
          </p:cNvPr>
          <p:cNvSpPr/>
          <p:nvPr/>
        </p:nvSpPr>
        <p:spPr>
          <a:xfrm>
            <a:off x="8664357" y="3933702"/>
            <a:ext cx="2342017" cy="2339102"/>
          </a:xfrm>
          <a:prstGeom prst="rect">
            <a:avLst/>
          </a:prstGeom>
        </p:spPr>
        <p:txBody>
          <a:bodyPr wrap="square">
            <a:spAutoFit/>
          </a:bodyPr>
          <a:lstStyle/>
          <a:p>
            <a:pPr algn="ctr"/>
            <a:r>
              <a:rPr lang="en-GB" sz="2400" dirty="0">
                <a:solidFill>
                  <a:schemeClr val="bg1">
                    <a:lumMod val="50000"/>
                  </a:schemeClr>
                </a:solidFill>
                <a:latin typeface="+mj-lt"/>
                <a:cs typeface="Segoe UI Light" panose="020B0502040204020203" pitchFamily="34" charset="0"/>
              </a:rPr>
              <a:t>Skills required</a:t>
            </a:r>
          </a:p>
          <a:p>
            <a:pPr algn="ctr"/>
            <a:endParaRPr lang="en-GB" sz="800" dirty="0">
              <a:solidFill>
                <a:schemeClr val="bg1">
                  <a:lumMod val="50000"/>
                </a:schemeClr>
              </a:solidFill>
              <a:latin typeface="+mj-lt"/>
              <a:cs typeface="Segoe UI Light" panose="020B0502040204020203" pitchFamily="34" charset="0"/>
            </a:endParaRPr>
          </a:p>
          <a:p>
            <a:pPr marL="174625" indent="-174625">
              <a:buFont typeface="Arial" panose="020B0604020202020204" pitchFamily="34" charset="0"/>
              <a:buChar char="•"/>
            </a:pPr>
            <a:r>
              <a:rPr lang="en-GB" dirty="0">
                <a:solidFill>
                  <a:schemeClr val="bg1">
                    <a:lumMod val="50000"/>
                  </a:schemeClr>
                </a:solidFill>
                <a:latin typeface="+mj-lt"/>
                <a:cs typeface="Segoe UI Light" panose="020B0502040204020203" pitchFamily="34" charset="0"/>
              </a:rPr>
              <a:t>Dynamic</a:t>
            </a:r>
          </a:p>
          <a:p>
            <a:pPr marL="174625" indent="-174625">
              <a:buFont typeface="Arial" panose="020B0604020202020204" pitchFamily="34" charset="0"/>
              <a:buChar char="•"/>
            </a:pPr>
            <a:r>
              <a:rPr lang="en-GB" dirty="0">
                <a:solidFill>
                  <a:schemeClr val="bg1">
                    <a:lumMod val="50000"/>
                  </a:schemeClr>
                </a:solidFill>
                <a:latin typeface="+mj-lt"/>
                <a:cs typeface="Segoe UI Light" panose="020B0502040204020203" pitchFamily="34" charset="0"/>
              </a:rPr>
              <a:t>Attention to detail</a:t>
            </a:r>
          </a:p>
          <a:p>
            <a:pPr marL="174625" indent="-174625">
              <a:buFont typeface="Arial" panose="020B0604020202020204" pitchFamily="34" charset="0"/>
              <a:buChar char="•"/>
            </a:pPr>
            <a:r>
              <a:rPr lang="en-GB" dirty="0">
                <a:solidFill>
                  <a:schemeClr val="bg1">
                    <a:lumMod val="50000"/>
                  </a:schemeClr>
                </a:solidFill>
                <a:latin typeface="+mj-lt"/>
                <a:cs typeface="Segoe UI Light" panose="020B0502040204020203" pitchFamily="34" charset="0"/>
              </a:rPr>
              <a:t>Able to work well in acute environment</a:t>
            </a:r>
          </a:p>
          <a:p>
            <a:pPr marL="174625" indent="-174625">
              <a:buFont typeface="Arial" panose="020B0604020202020204" pitchFamily="34" charset="0"/>
              <a:buChar char="•"/>
            </a:pPr>
            <a:r>
              <a:rPr lang="en-GB" dirty="0">
                <a:solidFill>
                  <a:schemeClr val="bg1">
                    <a:lumMod val="50000"/>
                  </a:schemeClr>
                </a:solidFill>
                <a:latin typeface="+mj-lt"/>
                <a:cs typeface="Segoe UI Light" panose="020B0502040204020203" pitchFamily="34" charset="0"/>
              </a:rPr>
              <a:t>initiative</a:t>
            </a:r>
          </a:p>
          <a:p>
            <a:endParaRPr lang="en-GB" sz="2400" dirty="0">
              <a:solidFill>
                <a:schemeClr val="bg1">
                  <a:lumMod val="50000"/>
                </a:schemeClr>
              </a:solidFill>
              <a:latin typeface="+mj-lt"/>
              <a:cs typeface="Segoe UI Light" panose="020B0502040204020203" pitchFamily="34" charset="0"/>
            </a:endParaRPr>
          </a:p>
        </p:txBody>
      </p:sp>
      <p:sp>
        <p:nvSpPr>
          <p:cNvPr id="30" name="Speech Bubble: Oval 29">
            <a:extLst>
              <a:ext uri="{FF2B5EF4-FFF2-40B4-BE49-F238E27FC236}">
                <a16:creationId xmlns:a16="http://schemas.microsoft.com/office/drawing/2014/main" id="{B1E99A6A-52BD-422C-B0C3-982DE5B4C66A}"/>
              </a:ext>
            </a:extLst>
          </p:cNvPr>
          <p:cNvSpPr/>
          <p:nvPr/>
        </p:nvSpPr>
        <p:spPr>
          <a:xfrm>
            <a:off x="2315996"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30">
            <a:extLst>
              <a:ext uri="{FF2B5EF4-FFF2-40B4-BE49-F238E27FC236}">
                <a16:creationId xmlns:a16="http://schemas.microsoft.com/office/drawing/2014/main" id="{5EBA59C6-4D8A-4D44-96B7-F10CF9BCD6D8}"/>
              </a:ext>
            </a:extLst>
          </p:cNvPr>
          <p:cNvSpPr/>
          <p:nvPr/>
        </p:nvSpPr>
        <p:spPr>
          <a:xfrm>
            <a:off x="2341024"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01</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3" name="Speech Bubble: Oval 32">
            <a:extLst>
              <a:ext uri="{FF2B5EF4-FFF2-40B4-BE49-F238E27FC236}">
                <a16:creationId xmlns:a16="http://schemas.microsoft.com/office/drawing/2014/main" id="{BCBE8E00-DA06-4B88-B535-C8FEBCE9981D}"/>
              </a:ext>
            </a:extLst>
          </p:cNvPr>
          <p:cNvSpPr/>
          <p:nvPr/>
        </p:nvSpPr>
        <p:spPr>
          <a:xfrm>
            <a:off x="4932891"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a:extLst>
              <a:ext uri="{FF2B5EF4-FFF2-40B4-BE49-F238E27FC236}">
                <a16:creationId xmlns:a16="http://schemas.microsoft.com/office/drawing/2014/main" id="{4A15A4A6-4BDF-4DF9-8E96-F2021C11016E}"/>
              </a:ext>
            </a:extLst>
          </p:cNvPr>
          <p:cNvSpPr/>
          <p:nvPr/>
        </p:nvSpPr>
        <p:spPr>
          <a:xfrm>
            <a:off x="4957919"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02</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6" name="Speech Bubble: Oval 35">
            <a:extLst>
              <a:ext uri="{FF2B5EF4-FFF2-40B4-BE49-F238E27FC236}">
                <a16:creationId xmlns:a16="http://schemas.microsoft.com/office/drawing/2014/main" id="{15342004-3BF5-4E1A-8378-8510B8169BF5}"/>
              </a:ext>
            </a:extLst>
          </p:cNvPr>
          <p:cNvSpPr/>
          <p:nvPr/>
        </p:nvSpPr>
        <p:spPr>
          <a:xfrm>
            <a:off x="7549786"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5162686A-2868-4E4C-9647-D2660EB0926E}"/>
              </a:ext>
            </a:extLst>
          </p:cNvPr>
          <p:cNvSpPr/>
          <p:nvPr/>
        </p:nvSpPr>
        <p:spPr>
          <a:xfrm>
            <a:off x="7574814"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03</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9" name="Speech Bubble: Oval 38">
            <a:extLst>
              <a:ext uri="{FF2B5EF4-FFF2-40B4-BE49-F238E27FC236}">
                <a16:creationId xmlns:a16="http://schemas.microsoft.com/office/drawing/2014/main" id="{D27F66A4-1F10-4EA2-9A58-D50693239F27}"/>
              </a:ext>
            </a:extLst>
          </p:cNvPr>
          <p:cNvSpPr/>
          <p:nvPr/>
        </p:nvSpPr>
        <p:spPr>
          <a:xfrm>
            <a:off x="10166680"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ectangle 39">
            <a:extLst>
              <a:ext uri="{FF2B5EF4-FFF2-40B4-BE49-F238E27FC236}">
                <a16:creationId xmlns:a16="http://schemas.microsoft.com/office/drawing/2014/main" id="{CADEA5CC-3C2B-4C64-8ABC-E18BDBDF0D12}"/>
              </a:ext>
            </a:extLst>
          </p:cNvPr>
          <p:cNvSpPr/>
          <p:nvPr/>
        </p:nvSpPr>
        <p:spPr>
          <a:xfrm>
            <a:off x="10191708"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04</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A27F5A53-8DC7-4131-A83E-AE4B97C753BF}"/>
              </a:ext>
            </a:extLst>
          </p:cNvPr>
          <p:cNvSpPr txBox="1"/>
          <p:nvPr/>
        </p:nvSpPr>
        <p:spPr>
          <a:xfrm>
            <a:off x="0" y="444515"/>
            <a:ext cx="12192000" cy="596766"/>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Recruitment of Doctors Administrators </a:t>
            </a:r>
            <a:endPar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38" name="Freeform 282">
            <a:extLst>
              <a:ext uri="{FF2B5EF4-FFF2-40B4-BE49-F238E27FC236}">
                <a16:creationId xmlns:a16="http://schemas.microsoft.com/office/drawing/2014/main" id="{D6DED0AD-13F3-4E6F-9DB0-E8EA33B8870F}"/>
              </a:ext>
            </a:extLst>
          </p:cNvPr>
          <p:cNvSpPr>
            <a:spLocks noEditPoints="1"/>
          </p:cNvSpPr>
          <p:nvPr/>
        </p:nvSpPr>
        <p:spPr bwMode="auto">
          <a:xfrm>
            <a:off x="1838241" y="3176452"/>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Shape 40">
            <a:extLst>
              <a:ext uri="{FF2B5EF4-FFF2-40B4-BE49-F238E27FC236}">
                <a16:creationId xmlns:a16="http://schemas.microsoft.com/office/drawing/2014/main" id="{563B66AE-0572-4164-A307-7CEB5294F7F0}"/>
              </a:ext>
            </a:extLst>
          </p:cNvPr>
          <p:cNvSpPr/>
          <p:nvPr/>
        </p:nvSpPr>
        <p:spPr>
          <a:xfrm>
            <a:off x="1727842" y="3548027"/>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2" name="Freeform 282">
            <a:extLst>
              <a:ext uri="{FF2B5EF4-FFF2-40B4-BE49-F238E27FC236}">
                <a16:creationId xmlns:a16="http://schemas.microsoft.com/office/drawing/2014/main" id="{AF5A28EA-A164-45C1-B2C2-871D737A3DD5}"/>
              </a:ext>
            </a:extLst>
          </p:cNvPr>
          <p:cNvSpPr>
            <a:spLocks noEditPoints="1"/>
          </p:cNvSpPr>
          <p:nvPr/>
        </p:nvSpPr>
        <p:spPr bwMode="auto">
          <a:xfrm>
            <a:off x="4469804" y="3177924"/>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Shape 56">
            <a:extLst>
              <a:ext uri="{FF2B5EF4-FFF2-40B4-BE49-F238E27FC236}">
                <a16:creationId xmlns:a16="http://schemas.microsoft.com/office/drawing/2014/main" id="{BCED7261-F194-439A-B4B5-B41B51A70E8F}"/>
              </a:ext>
            </a:extLst>
          </p:cNvPr>
          <p:cNvSpPr/>
          <p:nvPr/>
        </p:nvSpPr>
        <p:spPr>
          <a:xfrm>
            <a:off x="4359405" y="3549499"/>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8" name="Freeform 282">
            <a:extLst>
              <a:ext uri="{FF2B5EF4-FFF2-40B4-BE49-F238E27FC236}">
                <a16:creationId xmlns:a16="http://schemas.microsoft.com/office/drawing/2014/main" id="{10D10C6E-56D8-4A85-8C05-C8F5CE1B10BE}"/>
              </a:ext>
            </a:extLst>
          </p:cNvPr>
          <p:cNvSpPr>
            <a:spLocks noEditPoints="1"/>
          </p:cNvSpPr>
          <p:nvPr/>
        </p:nvSpPr>
        <p:spPr bwMode="auto">
          <a:xfrm>
            <a:off x="7068861" y="3176452"/>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Shape 58">
            <a:extLst>
              <a:ext uri="{FF2B5EF4-FFF2-40B4-BE49-F238E27FC236}">
                <a16:creationId xmlns:a16="http://schemas.microsoft.com/office/drawing/2014/main" id="{BAA09A40-BA0D-471A-89CE-4B932954509A}"/>
              </a:ext>
            </a:extLst>
          </p:cNvPr>
          <p:cNvSpPr/>
          <p:nvPr/>
        </p:nvSpPr>
        <p:spPr>
          <a:xfrm>
            <a:off x="6958462" y="3548027"/>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0" name="Freeform 282">
            <a:extLst>
              <a:ext uri="{FF2B5EF4-FFF2-40B4-BE49-F238E27FC236}">
                <a16:creationId xmlns:a16="http://schemas.microsoft.com/office/drawing/2014/main" id="{54E8976E-DB3C-404A-9FAA-75794E35FACD}"/>
              </a:ext>
            </a:extLst>
          </p:cNvPr>
          <p:cNvSpPr>
            <a:spLocks noEditPoints="1"/>
          </p:cNvSpPr>
          <p:nvPr/>
        </p:nvSpPr>
        <p:spPr bwMode="auto">
          <a:xfrm>
            <a:off x="9667071" y="3183729"/>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Shape 60">
            <a:extLst>
              <a:ext uri="{FF2B5EF4-FFF2-40B4-BE49-F238E27FC236}">
                <a16:creationId xmlns:a16="http://schemas.microsoft.com/office/drawing/2014/main" id="{CACDB3D3-90F5-441E-B103-6CDEFA9A64AD}"/>
              </a:ext>
            </a:extLst>
          </p:cNvPr>
          <p:cNvSpPr/>
          <p:nvPr/>
        </p:nvSpPr>
        <p:spPr>
          <a:xfrm>
            <a:off x="9556672" y="3555304"/>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Tree>
    <p:extLst>
      <p:ext uri="{BB962C8B-B14F-4D97-AF65-F5344CB8AC3E}">
        <p14:creationId xmlns:p14="http://schemas.microsoft.com/office/powerpoint/2010/main" val="94595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40DF00DD-826C-4C9E-8303-E2CD18AB175E}"/>
              </a:ext>
            </a:extLst>
          </p:cNvPr>
          <p:cNvSpPr/>
          <p:nvPr/>
        </p:nvSpPr>
        <p:spPr>
          <a:xfrm>
            <a:off x="5045840" y="603516"/>
            <a:ext cx="3975696" cy="2142839"/>
          </a:xfrm>
          <a:prstGeom prst="roundRect">
            <a:avLst>
              <a:gd name="adj" fmla="val 107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5">
            <a:extLst>
              <a:ext uri="{FF2B5EF4-FFF2-40B4-BE49-F238E27FC236}">
                <a16:creationId xmlns:a16="http://schemas.microsoft.com/office/drawing/2014/main" id="{40DF00DD-826C-4C9E-8303-E2CD18AB175E}"/>
              </a:ext>
            </a:extLst>
          </p:cNvPr>
          <p:cNvSpPr/>
          <p:nvPr/>
        </p:nvSpPr>
        <p:spPr>
          <a:xfrm>
            <a:off x="7033690" y="3163634"/>
            <a:ext cx="3975696" cy="1200150"/>
          </a:xfrm>
          <a:prstGeom prst="roundRect">
            <a:avLst>
              <a:gd name="adj" fmla="val 10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0DF00DD-826C-4C9E-8303-E2CD18AB175E}"/>
              </a:ext>
            </a:extLst>
          </p:cNvPr>
          <p:cNvSpPr/>
          <p:nvPr/>
        </p:nvSpPr>
        <p:spPr>
          <a:xfrm>
            <a:off x="5045839" y="4971880"/>
            <a:ext cx="3975696" cy="1200150"/>
          </a:xfrm>
          <a:prstGeom prst="roundRect">
            <a:avLst>
              <a:gd name="adj" fmla="val 107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47D637-F6B8-472E-9632-77DEF207218B}"/>
              </a:ext>
            </a:extLst>
          </p:cNvPr>
          <p:cNvSpPr/>
          <p:nvPr/>
        </p:nvSpPr>
        <p:spPr>
          <a:xfrm>
            <a:off x="0" y="0"/>
            <a:ext cx="345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021B71E-2A61-477A-AAA3-A23E04EFD6D8}"/>
              </a:ext>
            </a:extLst>
          </p:cNvPr>
          <p:cNvSpPr txBox="1"/>
          <p:nvPr/>
        </p:nvSpPr>
        <p:spPr>
          <a:xfrm>
            <a:off x="352888" y="2394698"/>
            <a:ext cx="3315359" cy="1412694"/>
          </a:xfrm>
          <a:prstGeom prst="rect">
            <a:avLst/>
          </a:prstGeom>
          <a:noFill/>
        </p:spPr>
        <p:txBody>
          <a:bodyPr wrap="square" rtlCol="0" anchor="t">
            <a:spAutoFit/>
          </a:bodyPr>
          <a:lstStyle/>
          <a:p>
            <a:pPr>
              <a:lnSpc>
                <a:spcPct val="70000"/>
              </a:lnSpc>
            </a:pPr>
            <a:r>
              <a:rPr lang="en-GB" sz="4000" spc="-188" dirty="0">
                <a:gradFill>
                  <a:gsLst>
                    <a:gs pos="0">
                      <a:schemeClr val="accent3"/>
                    </a:gs>
                    <a:gs pos="82000">
                      <a:schemeClr val="accent1">
                        <a:lumMod val="75000"/>
                      </a:schemeClr>
                    </a:gs>
                  </a:gsLst>
                  <a:lin ang="2700000" scaled="1"/>
                </a:gradFill>
                <a:latin typeface="+mj-lt"/>
                <a:cs typeface="Poppins Light" panose="00000400000000000000" pitchFamily="2" charset="0"/>
              </a:rPr>
              <a:t>Training of Doctors Administrators</a:t>
            </a:r>
          </a:p>
        </p:txBody>
      </p:sp>
      <p:grpSp>
        <p:nvGrpSpPr>
          <p:cNvPr id="13" name="Group 12">
            <a:extLst>
              <a:ext uri="{FF2B5EF4-FFF2-40B4-BE49-F238E27FC236}">
                <a16:creationId xmlns:a16="http://schemas.microsoft.com/office/drawing/2014/main" id="{81A918C9-F2FA-4414-BC66-910B212DF70E}"/>
              </a:ext>
            </a:extLst>
          </p:cNvPr>
          <p:cNvGrpSpPr/>
          <p:nvPr/>
        </p:nvGrpSpPr>
        <p:grpSpPr>
          <a:xfrm>
            <a:off x="439974" y="4130237"/>
            <a:ext cx="494030" cy="99060"/>
            <a:chOff x="6949440" y="5232033"/>
            <a:chExt cx="494030" cy="99060"/>
          </a:xfrm>
          <a:noFill/>
        </p:grpSpPr>
        <p:sp>
          <p:nvSpPr>
            <p:cNvPr id="14" name="Oval 13">
              <a:extLst>
                <a:ext uri="{FF2B5EF4-FFF2-40B4-BE49-F238E27FC236}">
                  <a16:creationId xmlns:a16="http://schemas.microsoft.com/office/drawing/2014/main" id="{3E55DBAF-1BC2-4396-A97A-C72342FF59AC}"/>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DFA62E-477F-4BBB-B90D-7968A77B7945}"/>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0FE79C-A972-411D-96DB-447836720639}"/>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4A191C8-51E7-42F4-9F76-4614AF1EA6D7}"/>
              </a:ext>
            </a:extLst>
          </p:cNvPr>
          <p:cNvSpPr/>
          <p:nvPr/>
        </p:nvSpPr>
        <p:spPr>
          <a:xfrm>
            <a:off x="5516560" y="778265"/>
            <a:ext cx="3487487" cy="1865126"/>
          </a:xfrm>
          <a:prstGeom prst="rect">
            <a:avLst/>
          </a:prstGeom>
        </p:spPr>
        <p:txBody>
          <a:bodyPr wrap="square">
            <a:spAutoFit/>
          </a:bodyPr>
          <a:lstStyle/>
          <a:p>
            <a:pPr lvl="0"/>
            <a:r>
              <a:rPr lang="en-GB" b="1" dirty="0">
                <a:solidFill>
                  <a:schemeClr val="bg1"/>
                </a:solidFill>
                <a:latin typeface="+mj-lt"/>
                <a:cs typeface="Segoe UI" panose="020B0502040204020203" pitchFamily="34" charset="0"/>
              </a:rPr>
              <a:t>Six-week training programme</a:t>
            </a:r>
          </a:p>
          <a:p>
            <a:pPr marL="173038" lvl="0" indent="-173038">
              <a:lnSpc>
                <a:spcPct val="90000"/>
              </a:lnSpc>
              <a:buFont typeface="Arial" panose="020B0604020202020204" pitchFamily="34" charset="0"/>
              <a:buChar char="•"/>
            </a:pPr>
            <a:r>
              <a:rPr lang="en-GB" dirty="0">
                <a:solidFill>
                  <a:schemeClr val="bg1"/>
                </a:solidFill>
                <a:latin typeface="+mj-lt"/>
                <a:cs typeface="Segoe UI" panose="020B0502040204020203" pitchFamily="34" charset="0"/>
              </a:rPr>
              <a:t>Trust induction</a:t>
            </a:r>
          </a:p>
          <a:p>
            <a:pPr marL="173038" lvl="0" indent="-173038">
              <a:lnSpc>
                <a:spcPct val="90000"/>
              </a:lnSpc>
              <a:buFont typeface="Arial" panose="020B0604020202020204" pitchFamily="34" charset="0"/>
              <a:buChar char="•"/>
            </a:pPr>
            <a:r>
              <a:rPr lang="en-GB" dirty="0">
                <a:solidFill>
                  <a:schemeClr val="bg1"/>
                </a:solidFill>
                <a:latin typeface="+mj-lt"/>
                <a:cs typeface="Segoe UI" panose="020B0502040204020203" pitchFamily="34" charset="0"/>
              </a:rPr>
              <a:t>Coding education session</a:t>
            </a:r>
          </a:p>
          <a:p>
            <a:pPr marL="173038" lvl="0" indent="-173038">
              <a:lnSpc>
                <a:spcPct val="90000"/>
              </a:lnSpc>
              <a:buFont typeface="Arial" panose="020B0604020202020204" pitchFamily="34" charset="0"/>
              <a:buChar char="•"/>
            </a:pPr>
            <a:r>
              <a:rPr lang="en-GB" dirty="0">
                <a:solidFill>
                  <a:schemeClr val="bg1"/>
                </a:solidFill>
                <a:latin typeface="+mj-lt"/>
                <a:cs typeface="Segoe UI" panose="020B0502040204020203" pitchFamily="34" charset="0"/>
              </a:rPr>
              <a:t>Trust IT clinical applications course</a:t>
            </a:r>
          </a:p>
          <a:p>
            <a:pPr marL="173038" lvl="0" indent="-173038">
              <a:lnSpc>
                <a:spcPct val="90000"/>
              </a:lnSpc>
              <a:buFont typeface="Arial" panose="020B0604020202020204" pitchFamily="34" charset="0"/>
              <a:buChar char="•"/>
            </a:pPr>
            <a:r>
              <a:rPr lang="en-GB" dirty="0">
                <a:solidFill>
                  <a:schemeClr val="bg1"/>
                </a:solidFill>
                <a:latin typeface="+mj-lt"/>
                <a:cs typeface="Segoe UI" panose="020B0502040204020203" pitchFamily="34" charset="0"/>
              </a:rPr>
              <a:t>Medical terminology course</a:t>
            </a:r>
          </a:p>
          <a:p>
            <a:pPr marL="173038" lvl="0" indent="-173038">
              <a:lnSpc>
                <a:spcPct val="90000"/>
              </a:lnSpc>
              <a:buFont typeface="Arial" panose="020B0604020202020204" pitchFamily="34" charset="0"/>
              <a:buChar char="•"/>
            </a:pPr>
            <a:r>
              <a:rPr lang="en-GB" dirty="0">
                <a:solidFill>
                  <a:schemeClr val="bg1"/>
                </a:solidFill>
                <a:latin typeface="+mj-lt"/>
                <a:cs typeface="Segoe UI" panose="020B0502040204020203" pitchFamily="34" charset="0"/>
              </a:rPr>
              <a:t>Dummy discharge summaries</a:t>
            </a:r>
          </a:p>
        </p:txBody>
      </p:sp>
      <p:sp>
        <p:nvSpPr>
          <p:cNvPr id="23" name="Rectangle 22">
            <a:extLst>
              <a:ext uri="{FF2B5EF4-FFF2-40B4-BE49-F238E27FC236}">
                <a16:creationId xmlns:a16="http://schemas.microsoft.com/office/drawing/2014/main" id="{A4A191C8-51E7-42F4-9F76-4614AF1EA6D7}"/>
              </a:ext>
            </a:extLst>
          </p:cNvPr>
          <p:cNvSpPr/>
          <p:nvPr/>
        </p:nvSpPr>
        <p:spPr>
          <a:xfrm>
            <a:off x="7787607" y="3589672"/>
            <a:ext cx="2423997" cy="369332"/>
          </a:xfrm>
          <a:prstGeom prst="rect">
            <a:avLst/>
          </a:prstGeom>
        </p:spPr>
        <p:txBody>
          <a:bodyPr wrap="none">
            <a:spAutoFit/>
          </a:bodyPr>
          <a:lstStyle/>
          <a:p>
            <a:pPr lvl="0" algn="r"/>
            <a:r>
              <a:rPr lang="id-ID" b="1" dirty="0">
                <a:solidFill>
                  <a:schemeClr val="bg1"/>
                </a:solidFill>
                <a:latin typeface="+mj-lt"/>
                <a:cs typeface="Segoe UI" panose="020B0502040204020203" pitchFamily="34" charset="0"/>
              </a:rPr>
              <a:t>Competency  framework</a:t>
            </a:r>
          </a:p>
        </p:txBody>
      </p:sp>
      <p:sp>
        <p:nvSpPr>
          <p:cNvPr id="29" name="Rectangle 28">
            <a:extLst>
              <a:ext uri="{FF2B5EF4-FFF2-40B4-BE49-F238E27FC236}">
                <a16:creationId xmlns:a16="http://schemas.microsoft.com/office/drawing/2014/main" id="{A4A191C8-51E7-42F4-9F76-4614AF1EA6D7}"/>
              </a:ext>
            </a:extLst>
          </p:cNvPr>
          <p:cNvSpPr/>
          <p:nvPr/>
        </p:nvSpPr>
        <p:spPr>
          <a:xfrm>
            <a:off x="5366994" y="5104505"/>
            <a:ext cx="3637053" cy="923330"/>
          </a:xfrm>
          <a:prstGeom prst="rect">
            <a:avLst/>
          </a:prstGeom>
        </p:spPr>
        <p:txBody>
          <a:bodyPr wrap="square">
            <a:spAutoFit/>
          </a:bodyPr>
          <a:lstStyle/>
          <a:p>
            <a:pPr lvl="0"/>
            <a:r>
              <a:rPr lang="en-GB" b="1" dirty="0">
                <a:solidFill>
                  <a:schemeClr val="bg1"/>
                </a:solidFill>
                <a:latin typeface="+mj-lt"/>
                <a:cs typeface="Segoe UI" panose="020B0502040204020203" pitchFamily="34" charset="0"/>
              </a:rPr>
              <a:t>Medical model</a:t>
            </a:r>
          </a:p>
          <a:p>
            <a:pPr marL="174625" lvl="0" indent="-174625">
              <a:buFont typeface="Arial" panose="020B0604020202020204" pitchFamily="34" charset="0"/>
              <a:buChar char="•"/>
            </a:pPr>
            <a:r>
              <a:rPr lang="en-GB" b="1" dirty="0">
                <a:solidFill>
                  <a:schemeClr val="bg1"/>
                </a:solidFill>
                <a:latin typeface="+mj-lt"/>
                <a:cs typeface="Segoe UI" panose="020B0502040204020203" pitchFamily="34" charset="0"/>
              </a:rPr>
              <a:t>Clinical  supervisor</a:t>
            </a:r>
          </a:p>
          <a:p>
            <a:pPr marL="174625" lvl="0" indent="-174625">
              <a:buFont typeface="Arial" panose="020B0604020202020204" pitchFamily="34" charset="0"/>
              <a:buChar char="•"/>
            </a:pPr>
            <a:r>
              <a:rPr lang="en-GB" b="1" dirty="0">
                <a:solidFill>
                  <a:schemeClr val="bg1"/>
                </a:solidFill>
                <a:latin typeface="+mj-lt"/>
                <a:cs typeface="Segoe UI" panose="020B0502040204020203" pitchFamily="34" charset="0"/>
              </a:rPr>
              <a:t>AMU consultant = mentor</a:t>
            </a:r>
          </a:p>
        </p:txBody>
      </p:sp>
      <p:grpSp>
        <p:nvGrpSpPr>
          <p:cNvPr id="47" name="Group 46"/>
          <p:cNvGrpSpPr/>
          <p:nvPr/>
        </p:nvGrpSpPr>
        <p:grpSpPr>
          <a:xfrm>
            <a:off x="10705718" y="3460269"/>
            <a:ext cx="607336" cy="607336"/>
            <a:chOff x="10705716" y="2467700"/>
            <a:chExt cx="607336" cy="607336"/>
          </a:xfrm>
        </p:grpSpPr>
        <p:sp>
          <p:nvSpPr>
            <p:cNvPr id="34" name="Oval 33"/>
            <p:cNvSpPr/>
            <p:nvPr/>
          </p:nvSpPr>
          <p:spPr>
            <a:xfrm>
              <a:off x="10705716" y="2467700"/>
              <a:ext cx="607336" cy="607336"/>
            </a:xfrm>
            <a:prstGeom prst="ellipse">
              <a:avLst/>
            </a:prstGeom>
            <a:solidFill>
              <a:schemeClr val="bg1"/>
            </a:solidFill>
            <a:ln>
              <a:noFill/>
            </a:ln>
            <a:effectLst>
              <a:outerShdw blurRad="508000" dist="266700" dir="5520000" sx="87000" sy="87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a:solidFill>
                  <a:schemeClr val="tx1">
                    <a:lumMod val="75000"/>
                    <a:lumOff val="25000"/>
                  </a:schemeClr>
                </a:solidFill>
                <a:latin typeface="Montserrat" panose="00000500000000000000" pitchFamily="50" charset="0"/>
              </a:endParaRPr>
            </a:p>
          </p:txBody>
        </p:sp>
        <p:sp>
          <p:nvSpPr>
            <p:cNvPr id="40" name="Freeform 240">
              <a:extLst>
                <a:ext uri="{FF2B5EF4-FFF2-40B4-BE49-F238E27FC236}">
                  <a16:creationId xmlns:a16="http://schemas.microsoft.com/office/drawing/2014/main" id="{593A9863-A491-49BF-9B5C-C8C119EED5E6}"/>
                </a:ext>
              </a:extLst>
            </p:cNvPr>
            <p:cNvSpPr>
              <a:spLocks noEditPoints="1"/>
            </p:cNvSpPr>
            <p:nvPr/>
          </p:nvSpPr>
          <p:spPr bwMode="auto">
            <a:xfrm>
              <a:off x="10892234" y="2613555"/>
              <a:ext cx="234300" cy="315626"/>
            </a:xfrm>
            <a:custGeom>
              <a:avLst/>
              <a:gdLst>
                <a:gd name="T0" fmla="*/ 60 w 121"/>
                <a:gd name="T1" fmla="*/ 163 h 163"/>
                <a:gd name="T2" fmla="*/ 0 w 121"/>
                <a:gd name="T3" fmla="*/ 81 h 163"/>
                <a:gd name="T4" fmla="*/ 60 w 121"/>
                <a:gd name="T5" fmla="*/ 0 h 163"/>
                <a:gd name="T6" fmla="*/ 121 w 121"/>
                <a:gd name="T7" fmla="*/ 81 h 163"/>
                <a:gd name="T8" fmla="*/ 60 w 121"/>
                <a:gd name="T9" fmla="*/ 163 h 163"/>
                <a:gd name="T10" fmla="*/ 6 w 121"/>
                <a:gd name="T11" fmla="*/ 81 h 163"/>
                <a:gd name="T12" fmla="*/ 60 w 121"/>
                <a:gd name="T13" fmla="*/ 155 h 163"/>
                <a:gd name="T14" fmla="*/ 115 w 121"/>
                <a:gd name="T15" fmla="*/ 81 h 163"/>
                <a:gd name="T16" fmla="*/ 60 w 121"/>
                <a:gd name="T17" fmla="*/ 8 h 163"/>
                <a:gd name="T18" fmla="*/ 6 w 121"/>
                <a:gd name="T19"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63">
                  <a:moveTo>
                    <a:pt x="60" y="163"/>
                  </a:moveTo>
                  <a:lnTo>
                    <a:pt x="0" y="81"/>
                  </a:lnTo>
                  <a:lnTo>
                    <a:pt x="60" y="0"/>
                  </a:lnTo>
                  <a:lnTo>
                    <a:pt x="121" y="81"/>
                  </a:lnTo>
                  <a:lnTo>
                    <a:pt x="60" y="163"/>
                  </a:lnTo>
                  <a:close/>
                  <a:moveTo>
                    <a:pt x="6" y="81"/>
                  </a:moveTo>
                  <a:lnTo>
                    <a:pt x="60" y="155"/>
                  </a:lnTo>
                  <a:lnTo>
                    <a:pt x="115" y="81"/>
                  </a:lnTo>
                  <a:lnTo>
                    <a:pt x="60" y="8"/>
                  </a:lnTo>
                  <a:lnTo>
                    <a:pt x="6" y="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5"/>
          <p:cNvGrpSpPr/>
          <p:nvPr/>
        </p:nvGrpSpPr>
        <p:grpSpPr>
          <a:xfrm>
            <a:off x="4702661" y="5339635"/>
            <a:ext cx="607336" cy="607336"/>
            <a:chOff x="4742172" y="1117643"/>
            <a:chExt cx="607336" cy="607336"/>
          </a:xfrm>
        </p:grpSpPr>
        <p:sp>
          <p:nvSpPr>
            <p:cNvPr id="32" name="Oval 31"/>
            <p:cNvSpPr/>
            <p:nvPr/>
          </p:nvSpPr>
          <p:spPr>
            <a:xfrm>
              <a:off x="4742172" y="1117643"/>
              <a:ext cx="607336" cy="607336"/>
            </a:xfrm>
            <a:prstGeom prst="ellipse">
              <a:avLst/>
            </a:prstGeom>
            <a:solidFill>
              <a:schemeClr val="bg1"/>
            </a:solidFill>
            <a:ln>
              <a:noFill/>
            </a:ln>
            <a:effectLst>
              <a:outerShdw blurRad="508000" dist="266700" dir="5520000" sx="87000" sy="87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a:solidFill>
                  <a:schemeClr val="tx1">
                    <a:lumMod val="75000"/>
                    <a:lumOff val="25000"/>
                  </a:schemeClr>
                </a:solidFill>
                <a:latin typeface="Montserrat" panose="00000500000000000000" pitchFamily="50" charset="0"/>
              </a:endParaRPr>
            </a:p>
          </p:txBody>
        </p:sp>
        <p:sp>
          <p:nvSpPr>
            <p:cNvPr id="41" name="Freeform 297">
              <a:extLst>
                <a:ext uri="{FF2B5EF4-FFF2-40B4-BE49-F238E27FC236}">
                  <a16:creationId xmlns:a16="http://schemas.microsoft.com/office/drawing/2014/main" id="{124F4E91-0F6A-4E6D-AE69-9CE06C24725D}"/>
                </a:ext>
              </a:extLst>
            </p:cNvPr>
            <p:cNvSpPr>
              <a:spLocks noEditPoints="1"/>
            </p:cNvSpPr>
            <p:nvPr/>
          </p:nvSpPr>
          <p:spPr bwMode="auto">
            <a:xfrm>
              <a:off x="4889963" y="1285766"/>
              <a:ext cx="311754" cy="271090"/>
            </a:xfrm>
            <a:custGeom>
              <a:avLst/>
              <a:gdLst>
                <a:gd name="T0" fmla="*/ 128 w 256"/>
                <a:gd name="T1" fmla="*/ 224 h 224"/>
                <a:gd name="T2" fmla="*/ 126 w 256"/>
                <a:gd name="T3" fmla="*/ 223 h 224"/>
                <a:gd name="T4" fmla="*/ 0 w 256"/>
                <a:gd name="T5" fmla="*/ 68 h 224"/>
                <a:gd name="T6" fmla="*/ 64 w 256"/>
                <a:gd name="T7" fmla="*/ 0 h 224"/>
                <a:gd name="T8" fmla="*/ 128 w 256"/>
                <a:gd name="T9" fmla="*/ 39 h 224"/>
                <a:gd name="T10" fmla="*/ 192 w 256"/>
                <a:gd name="T11" fmla="*/ 0 h 224"/>
                <a:gd name="T12" fmla="*/ 256 w 256"/>
                <a:gd name="T13" fmla="*/ 68 h 224"/>
                <a:gd name="T14" fmla="*/ 130 w 256"/>
                <a:gd name="T15" fmla="*/ 223 h 224"/>
                <a:gd name="T16" fmla="*/ 128 w 256"/>
                <a:gd name="T17" fmla="*/ 224 h 224"/>
                <a:gd name="T18" fmla="*/ 64 w 256"/>
                <a:gd name="T19" fmla="*/ 8 h 224"/>
                <a:gd name="T20" fmla="*/ 8 w 256"/>
                <a:gd name="T21" fmla="*/ 68 h 224"/>
                <a:gd name="T22" fmla="*/ 128 w 256"/>
                <a:gd name="T23" fmla="*/ 215 h 224"/>
                <a:gd name="T24" fmla="*/ 248 w 256"/>
                <a:gd name="T25" fmla="*/ 68 h 224"/>
                <a:gd name="T26" fmla="*/ 192 w 256"/>
                <a:gd name="T27" fmla="*/ 8 h 224"/>
                <a:gd name="T28" fmla="*/ 132 w 256"/>
                <a:gd name="T29" fmla="*/ 60 h 224"/>
                <a:gd name="T30" fmla="*/ 124 w 256"/>
                <a:gd name="T31" fmla="*/ 60 h 224"/>
                <a:gd name="T32" fmla="*/ 64 w 256"/>
                <a:gd name="T33"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224">
                  <a:moveTo>
                    <a:pt x="128" y="224"/>
                  </a:moveTo>
                  <a:cubicBezTo>
                    <a:pt x="126" y="223"/>
                    <a:pt x="126" y="223"/>
                    <a:pt x="126" y="223"/>
                  </a:cubicBezTo>
                  <a:cubicBezTo>
                    <a:pt x="121" y="220"/>
                    <a:pt x="0" y="149"/>
                    <a:pt x="0" y="68"/>
                  </a:cubicBezTo>
                  <a:cubicBezTo>
                    <a:pt x="0" y="34"/>
                    <a:pt x="24" y="0"/>
                    <a:pt x="64" y="0"/>
                  </a:cubicBezTo>
                  <a:cubicBezTo>
                    <a:pt x="91" y="0"/>
                    <a:pt x="118" y="14"/>
                    <a:pt x="128" y="39"/>
                  </a:cubicBezTo>
                  <a:cubicBezTo>
                    <a:pt x="138" y="14"/>
                    <a:pt x="165" y="0"/>
                    <a:pt x="192" y="0"/>
                  </a:cubicBezTo>
                  <a:cubicBezTo>
                    <a:pt x="232" y="0"/>
                    <a:pt x="256" y="34"/>
                    <a:pt x="256" y="68"/>
                  </a:cubicBezTo>
                  <a:cubicBezTo>
                    <a:pt x="256" y="149"/>
                    <a:pt x="135" y="220"/>
                    <a:pt x="130" y="223"/>
                  </a:cubicBezTo>
                  <a:lnTo>
                    <a:pt x="128" y="224"/>
                  </a:lnTo>
                  <a:close/>
                  <a:moveTo>
                    <a:pt x="64" y="8"/>
                  </a:moveTo>
                  <a:cubicBezTo>
                    <a:pt x="29" y="8"/>
                    <a:pt x="8" y="38"/>
                    <a:pt x="8" y="68"/>
                  </a:cubicBezTo>
                  <a:cubicBezTo>
                    <a:pt x="8" y="139"/>
                    <a:pt x="112" y="205"/>
                    <a:pt x="128" y="215"/>
                  </a:cubicBezTo>
                  <a:cubicBezTo>
                    <a:pt x="144" y="205"/>
                    <a:pt x="248" y="139"/>
                    <a:pt x="248" y="68"/>
                  </a:cubicBezTo>
                  <a:cubicBezTo>
                    <a:pt x="248" y="38"/>
                    <a:pt x="227" y="8"/>
                    <a:pt x="192" y="8"/>
                  </a:cubicBezTo>
                  <a:cubicBezTo>
                    <a:pt x="163" y="8"/>
                    <a:pt x="132" y="27"/>
                    <a:pt x="132" y="60"/>
                  </a:cubicBezTo>
                  <a:cubicBezTo>
                    <a:pt x="124" y="60"/>
                    <a:pt x="124" y="60"/>
                    <a:pt x="124" y="60"/>
                  </a:cubicBezTo>
                  <a:cubicBezTo>
                    <a:pt x="124" y="27"/>
                    <a:pt x="94" y="8"/>
                    <a:pt x="6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47"/>
          <p:cNvGrpSpPr/>
          <p:nvPr/>
        </p:nvGrpSpPr>
        <p:grpSpPr>
          <a:xfrm>
            <a:off x="4702661" y="899923"/>
            <a:ext cx="607336" cy="607336"/>
            <a:chOff x="4742172" y="3800475"/>
            <a:chExt cx="607336" cy="607336"/>
          </a:xfrm>
        </p:grpSpPr>
        <p:sp>
          <p:nvSpPr>
            <p:cNvPr id="33" name="Oval 32"/>
            <p:cNvSpPr/>
            <p:nvPr/>
          </p:nvSpPr>
          <p:spPr>
            <a:xfrm>
              <a:off x="4742172" y="3800475"/>
              <a:ext cx="607336" cy="607336"/>
            </a:xfrm>
            <a:prstGeom prst="ellipse">
              <a:avLst/>
            </a:prstGeom>
            <a:solidFill>
              <a:schemeClr val="bg1"/>
            </a:solidFill>
            <a:ln>
              <a:noFill/>
            </a:ln>
            <a:effectLst>
              <a:outerShdw blurRad="508000" dist="266700" dir="5520000" sx="87000" sy="87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a:solidFill>
                  <a:schemeClr val="tx1">
                    <a:lumMod val="75000"/>
                    <a:lumOff val="25000"/>
                  </a:schemeClr>
                </a:solidFill>
                <a:latin typeface="Montserrat" panose="00000500000000000000" pitchFamily="50" charset="0"/>
              </a:endParaRPr>
            </a:p>
          </p:txBody>
        </p:sp>
        <p:sp>
          <p:nvSpPr>
            <p:cNvPr id="42" name="Freeform 617">
              <a:extLst>
                <a:ext uri="{FF2B5EF4-FFF2-40B4-BE49-F238E27FC236}">
                  <a16:creationId xmlns:a16="http://schemas.microsoft.com/office/drawing/2014/main" id="{0F2BF743-AF01-4831-A159-A9A56D6B3006}"/>
                </a:ext>
              </a:extLst>
            </p:cNvPr>
            <p:cNvSpPr>
              <a:spLocks noEditPoints="1"/>
            </p:cNvSpPr>
            <p:nvPr/>
          </p:nvSpPr>
          <p:spPr bwMode="auto">
            <a:xfrm>
              <a:off x="4900613" y="3949234"/>
              <a:ext cx="290454" cy="309818"/>
            </a:xfrm>
            <a:custGeom>
              <a:avLst/>
              <a:gdLst>
                <a:gd name="T0" fmla="*/ 156 w 240"/>
                <a:gd name="T1" fmla="*/ 256 h 256"/>
                <a:gd name="T2" fmla="*/ 84 w 240"/>
                <a:gd name="T3" fmla="*/ 256 h 256"/>
                <a:gd name="T4" fmla="*/ 84 w 240"/>
                <a:gd name="T5" fmla="*/ 248 h 256"/>
                <a:gd name="T6" fmla="*/ 108 w 240"/>
                <a:gd name="T7" fmla="*/ 181 h 256"/>
                <a:gd name="T8" fmla="*/ 64 w 240"/>
                <a:gd name="T9" fmla="*/ 208 h 256"/>
                <a:gd name="T10" fmla="*/ 0 w 240"/>
                <a:gd name="T11" fmla="*/ 144 h 256"/>
                <a:gd name="T12" fmla="*/ 118 w 240"/>
                <a:gd name="T13" fmla="*/ 1 h 256"/>
                <a:gd name="T14" fmla="*/ 120 w 240"/>
                <a:gd name="T15" fmla="*/ 0 h 256"/>
                <a:gd name="T16" fmla="*/ 122 w 240"/>
                <a:gd name="T17" fmla="*/ 1 h 256"/>
                <a:gd name="T18" fmla="*/ 240 w 240"/>
                <a:gd name="T19" fmla="*/ 144 h 256"/>
                <a:gd name="T20" fmla="*/ 180 w 240"/>
                <a:gd name="T21" fmla="*/ 208 h 256"/>
                <a:gd name="T22" fmla="*/ 132 w 240"/>
                <a:gd name="T23" fmla="*/ 182 h 256"/>
                <a:gd name="T24" fmla="*/ 156 w 240"/>
                <a:gd name="T25" fmla="*/ 248 h 256"/>
                <a:gd name="T26" fmla="*/ 156 w 240"/>
                <a:gd name="T27" fmla="*/ 256 h 256"/>
                <a:gd name="T28" fmla="*/ 100 w 240"/>
                <a:gd name="T29" fmla="*/ 248 h 256"/>
                <a:gd name="T30" fmla="*/ 140 w 240"/>
                <a:gd name="T31" fmla="*/ 248 h 256"/>
                <a:gd name="T32" fmla="*/ 124 w 240"/>
                <a:gd name="T33" fmla="*/ 176 h 256"/>
                <a:gd name="T34" fmla="*/ 124 w 240"/>
                <a:gd name="T35" fmla="*/ 152 h 256"/>
                <a:gd name="T36" fmla="*/ 132 w 240"/>
                <a:gd name="T37" fmla="*/ 152 h 256"/>
                <a:gd name="T38" fmla="*/ 180 w 240"/>
                <a:gd name="T39" fmla="*/ 200 h 256"/>
                <a:gd name="T40" fmla="*/ 232 w 240"/>
                <a:gd name="T41" fmla="*/ 144 h 256"/>
                <a:gd name="T42" fmla="*/ 120 w 240"/>
                <a:gd name="T43" fmla="*/ 9 h 256"/>
                <a:gd name="T44" fmla="*/ 8 w 240"/>
                <a:gd name="T45" fmla="*/ 144 h 256"/>
                <a:gd name="T46" fmla="*/ 64 w 240"/>
                <a:gd name="T47" fmla="*/ 200 h 256"/>
                <a:gd name="T48" fmla="*/ 108 w 240"/>
                <a:gd name="T49" fmla="*/ 152 h 256"/>
                <a:gd name="T50" fmla="*/ 116 w 240"/>
                <a:gd name="T51" fmla="*/ 152 h 256"/>
                <a:gd name="T52" fmla="*/ 116 w 240"/>
                <a:gd name="T53" fmla="*/ 176 h 256"/>
                <a:gd name="T54" fmla="*/ 100 w 240"/>
                <a:gd name="T55"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0" h="256">
                  <a:moveTo>
                    <a:pt x="156" y="256"/>
                  </a:moveTo>
                  <a:cubicBezTo>
                    <a:pt x="84" y="256"/>
                    <a:pt x="84" y="256"/>
                    <a:pt x="84" y="256"/>
                  </a:cubicBezTo>
                  <a:cubicBezTo>
                    <a:pt x="84" y="248"/>
                    <a:pt x="84" y="248"/>
                    <a:pt x="84" y="248"/>
                  </a:cubicBezTo>
                  <a:cubicBezTo>
                    <a:pt x="102" y="248"/>
                    <a:pt x="107" y="203"/>
                    <a:pt x="108" y="181"/>
                  </a:cubicBezTo>
                  <a:cubicBezTo>
                    <a:pt x="99" y="198"/>
                    <a:pt x="83" y="208"/>
                    <a:pt x="64" y="208"/>
                  </a:cubicBezTo>
                  <a:cubicBezTo>
                    <a:pt x="30" y="208"/>
                    <a:pt x="0" y="178"/>
                    <a:pt x="0" y="144"/>
                  </a:cubicBezTo>
                  <a:cubicBezTo>
                    <a:pt x="0" y="69"/>
                    <a:pt x="113" y="4"/>
                    <a:pt x="118" y="1"/>
                  </a:cubicBezTo>
                  <a:cubicBezTo>
                    <a:pt x="120" y="0"/>
                    <a:pt x="120" y="0"/>
                    <a:pt x="120" y="0"/>
                  </a:cubicBezTo>
                  <a:cubicBezTo>
                    <a:pt x="122" y="1"/>
                    <a:pt x="122" y="1"/>
                    <a:pt x="122" y="1"/>
                  </a:cubicBezTo>
                  <a:cubicBezTo>
                    <a:pt x="127" y="4"/>
                    <a:pt x="240" y="69"/>
                    <a:pt x="240" y="144"/>
                  </a:cubicBezTo>
                  <a:cubicBezTo>
                    <a:pt x="240" y="175"/>
                    <a:pt x="217" y="208"/>
                    <a:pt x="180" y="208"/>
                  </a:cubicBezTo>
                  <a:cubicBezTo>
                    <a:pt x="159" y="208"/>
                    <a:pt x="142" y="198"/>
                    <a:pt x="132" y="182"/>
                  </a:cubicBezTo>
                  <a:cubicBezTo>
                    <a:pt x="133" y="204"/>
                    <a:pt x="138" y="248"/>
                    <a:pt x="156" y="248"/>
                  </a:cubicBezTo>
                  <a:lnTo>
                    <a:pt x="156" y="256"/>
                  </a:lnTo>
                  <a:close/>
                  <a:moveTo>
                    <a:pt x="100" y="248"/>
                  </a:moveTo>
                  <a:cubicBezTo>
                    <a:pt x="140" y="248"/>
                    <a:pt x="140" y="248"/>
                    <a:pt x="140" y="248"/>
                  </a:cubicBezTo>
                  <a:cubicBezTo>
                    <a:pt x="125" y="229"/>
                    <a:pt x="124" y="183"/>
                    <a:pt x="124" y="176"/>
                  </a:cubicBezTo>
                  <a:cubicBezTo>
                    <a:pt x="124" y="152"/>
                    <a:pt x="124" y="152"/>
                    <a:pt x="124" y="152"/>
                  </a:cubicBezTo>
                  <a:cubicBezTo>
                    <a:pt x="132" y="152"/>
                    <a:pt x="132" y="152"/>
                    <a:pt x="132" y="152"/>
                  </a:cubicBezTo>
                  <a:cubicBezTo>
                    <a:pt x="132" y="180"/>
                    <a:pt x="153" y="200"/>
                    <a:pt x="180" y="200"/>
                  </a:cubicBezTo>
                  <a:cubicBezTo>
                    <a:pt x="212" y="200"/>
                    <a:pt x="232" y="171"/>
                    <a:pt x="232" y="144"/>
                  </a:cubicBezTo>
                  <a:cubicBezTo>
                    <a:pt x="232" y="79"/>
                    <a:pt x="135" y="18"/>
                    <a:pt x="120" y="9"/>
                  </a:cubicBezTo>
                  <a:cubicBezTo>
                    <a:pt x="105" y="18"/>
                    <a:pt x="8" y="79"/>
                    <a:pt x="8" y="144"/>
                  </a:cubicBezTo>
                  <a:cubicBezTo>
                    <a:pt x="8" y="174"/>
                    <a:pt x="34" y="200"/>
                    <a:pt x="64" y="200"/>
                  </a:cubicBezTo>
                  <a:cubicBezTo>
                    <a:pt x="92" y="200"/>
                    <a:pt x="106" y="176"/>
                    <a:pt x="108" y="152"/>
                  </a:cubicBezTo>
                  <a:cubicBezTo>
                    <a:pt x="116" y="152"/>
                    <a:pt x="116" y="152"/>
                    <a:pt x="116" y="152"/>
                  </a:cubicBezTo>
                  <a:cubicBezTo>
                    <a:pt x="116" y="176"/>
                    <a:pt x="116" y="176"/>
                    <a:pt x="116" y="176"/>
                  </a:cubicBezTo>
                  <a:cubicBezTo>
                    <a:pt x="116" y="183"/>
                    <a:pt x="115" y="229"/>
                    <a:pt x="100" y="2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3" name="Bent Arrow 42"/>
          <p:cNvSpPr/>
          <p:nvPr/>
        </p:nvSpPr>
        <p:spPr>
          <a:xfrm rot="5400000">
            <a:off x="8563861" y="1576964"/>
            <a:ext cx="1865127" cy="94977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45" name="Bent Arrow 44"/>
          <p:cNvSpPr/>
          <p:nvPr/>
        </p:nvSpPr>
        <p:spPr>
          <a:xfrm rot="16200000" flipH="1">
            <a:off x="5970789" y="3791954"/>
            <a:ext cx="1200152" cy="949724"/>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4417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1"/>
            <a:ext cx="12192000" cy="2698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22">
            <a:extLst>
              <a:ext uri="{FF2B5EF4-FFF2-40B4-BE49-F238E27FC236}">
                <a16:creationId xmlns:a16="http://schemas.microsoft.com/office/drawing/2014/main" id="{C44E84A5-3826-409B-82AA-4CA0D13325C5}"/>
              </a:ext>
            </a:extLst>
          </p:cNvPr>
          <p:cNvSpPr/>
          <p:nvPr/>
        </p:nvSpPr>
        <p:spPr>
          <a:xfrm>
            <a:off x="553175" y="1540777"/>
            <a:ext cx="11276152" cy="4707623"/>
          </a:xfrm>
          <a:prstGeom prst="roundRect">
            <a:avLst>
              <a:gd name="adj" fmla="val 933"/>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6" name="TextBox 55">
            <a:extLst>
              <a:ext uri="{FF2B5EF4-FFF2-40B4-BE49-F238E27FC236}">
                <a16:creationId xmlns:a16="http://schemas.microsoft.com/office/drawing/2014/main" id="{8074269C-5131-4839-BAD5-A514CB3E4471}"/>
              </a:ext>
            </a:extLst>
          </p:cNvPr>
          <p:cNvSpPr txBox="1"/>
          <p:nvPr/>
        </p:nvSpPr>
        <p:spPr>
          <a:xfrm>
            <a:off x="-81023" y="329044"/>
            <a:ext cx="12273023" cy="1070742"/>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Placement/Utilisation of </a:t>
            </a:r>
          </a:p>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Doctors Administrators </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64" name="TextBox 63">
            <a:extLst>
              <a:ext uri="{FF2B5EF4-FFF2-40B4-BE49-F238E27FC236}">
                <a16:creationId xmlns:a16="http://schemas.microsoft.com/office/drawing/2014/main" id="{9D4F6D8C-F129-40F8-8970-ED214FCEE9B9}"/>
              </a:ext>
            </a:extLst>
          </p:cNvPr>
          <p:cNvSpPr txBox="1"/>
          <p:nvPr/>
        </p:nvSpPr>
        <p:spPr>
          <a:xfrm>
            <a:off x="741953" y="1728831"/>
            <a:ext cx="10898596" cy="4334392"/>
          </a:xfrm>
          <a:prstGeom prst="rect">
            <a:avLst/>
          </a:prstGeom>
          <a:noFill/>
        </p:spPr>
        <p:txBody>
          <a:bodyPr wrap="square" rtlCol="0">
            <a:spAutoFit/>
          </a:bodyPr>
          <a:lstStyle/>
          <a:p>
            <a:pPr marL="358775" indent="-358775">
              <a:lnSpc>
                <a:spcPct val="110000"/>
              </a:lnSpc>
              <a:buFont typeface="Arial" panose="020B0604020202020204" pitchFamily="34" charset="0"/>
              <a:buChar char="•"/>
            </a:pPr>
            <a:r>
              <a:rPr lang="en-GB" sz="2800" dirty="0">
                <a:solidFill>
                  <a:schemeClr val="bg1"/>
                </a:solidFill>
              </a:rPr>
              <a:t>2 doctors administrators on duty each day (Mon to Fri) and one on Sat, Sun and public holidays</a:t>
            </a:r>
          </a:p>
          <a:p>
            <a:pPr marL="358775" indent="-358775">
              <a:lnSpc>
                <a:spcPct val="110000"/>
              </a:lnSpc>
              <a:buFont typeface="Arial" panose="020B0604020202020204" pitchFamily="34" charset="0"/>
              <a:buChar char="•"/>
            </a:pPr>
            <a:r>
              <a:rPr lang="en-GB" sz="2800" dirty="0">
                <a:solidFill>
                  <a:schemeClr val="bg1"/>
                </a:solidFill>
              </a:rPr>
              <a:t>DAs join the morning ward round – checklist approach encouraged to include </a:t>
            </a:r>
            <a:r>
              <a:rPr lang="en-GB" sz="2800" dirty="0" err="1">
                <a:solidFill>
                  <a:schemeClr val="bg1"/>
                </a:solidFill>
              </a:rPr>
              <a:t>CQuIN</a:t>
            </a:r>
            <a:r>
              <a:rPr lang="en-GB" sz="2800" dirty="0">
                <a:solidFill>
                  <a:schemeClr val="bg1"/>
                </a:solidFill>
              </a:rPr>
              <a:t> items</a:t>
            </a:r>
          </a:p>
          <a:p>
            <a:pPr marL="358775" indent="-358775">
              <a:lnSpc>
                <a:spcPct val="110000"/>
              </a:lnSpc>
              <a:buFont typeface="Arial" panose="020B0604020202020204" pitchFamily="34" charset="0"/>
              <a:buChar char="•"/>
            </a:pPr>
            <a:r>
              <a:rPr lang="en-GB" sz="2800" dirty="0">
                <a:solidFill>
                  <a:schemeClr val="bg1"/>
                </a:solidFill>
              </a:rPr>
              <a:t>DAs give patient information leaflets after the ward round</a:t>
            </a:r>
          </a:p>
          <a:p>
            <a:pPr marL="358775" indent="-358775">
              <a:lnSpc>
                <a:spcPct val="110000"/>
              </a:lnSpc>
              <a:buFont typeface="Arial" panose="020B0604020202020204" pitchFamily="34" charset="0"/>
              <a:buChar char="•"/>
            </a:pPr>
            <a:r>
              <a:rPr lang="en-GB" sz="2800" dirty="0">
                <a:solidFill>
                  <a:schemeClr val="bg1"/>
                </a:solidFill>
              </a:rPr>
              <a:t>DAs liaise with junior doctors when results become available</a:t>
            </a:r>
          </a:p>
          <a:p>
            <a:pPr marL="358775" indent="-358775">
              <a:lnSpc>
                <a:spcPct val="110000"/>
              </a:lnSpc>
              <a:buFont typeface="Arial" panose="020B0604020202020204" pitchFamily="34" charset="0"/>
              <a:buChar char="•"/>
            </a:pPr>
            <a:r>
              <a:rPr lang="en-GB" sz="2800" dirty="0">
                <a:solidFill>
                  <a:schemeClr val="bg1"/>
                </a:solidFill>
              </a:rPr>
              <a:t>DAs restock treatment room (checklist approach)</a:t>
            </a:r>
          </a:p>
          <a:p>
            <a:pPr marL="358775" indent="-358775">
              <a:lnSpc>
                <a:spcPct val="110000"/>
              </a:lnSpc>
              <a:buFont typeface="Arial" panose="020B0604020202020204" pitchFamily="34" charset="0"/>
              <a:buChar char="•"/>
            </a:pPr>
            <a:r>
              <a:rPr lang="en-GB" sz="2800" dirty="0">
                <a:solidFill>
                  <a:schemeClr val="bg1"/>
                </a:solidFill>
              </a:rPr>
              <a:t>DAs conduct departmental audits</a:t>
            </a:r>
          </a:p>
          <a:p>
            <a:pPr marL="358775" indent="-358775">
              <a:lnSpc>
                <a:spcPct val="110000"/>
              </a:lnSpc>
              <a:buFont typeface="Arial" panose="020B0604020202020204" pitchFamily="34" charset="0"/>
              <a:buChar char="•"/>
            </a:pPr>
            <a:r>
              <a:rPr lang="en-GB" sz="2800" dirty="0">
                <a:solidFill>
                  <a:schemeClr val="bg1"/>
                </a:solidFill>
              </a:rPr>
              <a:t>DAs write </a:t>
            </a:r>
            <a:r>
              <a:rPr lang="en-GB" sz="2800" dirty="0" err="1">
                <a:solidFill>
                  <a:schemeClr val="bg1"/>
                </a:solidFill>
              </a:rPr>
              <a:t>eDS</a:t>
            </a:r>
            <a:r>
              <a:rPr lang="en-GB" sz="2800" dirty="0">
                <a:solidFill>
                  <a:schemeClr val="bg1"/>
                </a:solidFill>
              </a:rPr>
              <a:t>, checked and signed by junior doctor</a:t>
            </a:r>
            <a:endParaRPr lang="en-GB" sz="2000" dirty="0">
              <a:solidFill>
                <a:schemeClr val="bg1"/>
              </a:solidFill>
            </a:endParaRPr>
          </a:p>
        </p:txBody>
      </p:sp>
    </p:spTree>
    <p:extLst>
      <p:ext uri="{BB962C8B-B14F-4D97-AF65-F5344CB8AC3E}">
        <p14:creationId xmlns:p14="http://schemas.microsoft.com/office/powerpoint/2010/main" val="35363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5752422-40E9-4096-8FEA-86DD614D3EA4}"/>
              </a:ext>
            </a:extLst>
          </p:cNvPr>
          <p:cNvSpPr/>
          <p:nvPr/>
        </p:nvSpPr>
        <p:spPr>
          <a:xfrm>
            <a:off x="3420786" y="2715677"/>
            <a:ext cx="2374491" cy="3324756"/>
          </a:xfrm>
          <a:prstGeom prst="roundRect">
            <a:avLst>
              <a:gd name="adj" fmla="val 79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a16="http://schemas.microsoft.com/office/drawing/2014/main" id="{E7156046-9480-49BF-B53D-E626E8B49068}"/>
              </a:ext>
            </a:extLst>
          </p:cNvPr>
          <p:cNvSpPr/>
          <p:nvPr/>
        </p:nvSpPr>
        <p:spPr>
          <a:xfrm>
            <a:off x="8631883" y="2715676"/>
            <a:ext cx="2374491" cy="3324757"/>
          </a:xfrm>
          <a:prstGeom prst="roundRect">
            <a:avLst>
              <a:gd name="adj" fmla="val 79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a:extLst>
              <a:ext uri="{FF2B5EF4-FFF2-40B4-BE49-F238E27FC236}">
                <a16:creationId xmlns:a16="http://schemas.microsoft.com/office/drawing/2014/main" id="{61BB7707-D72C-46F3-9689-CC5C7826B7C1}"/>
              </a:ext>
            </a:extLst>
          </p:cNvPr>
          <p:cNvSpPr/>
          <p:nvPr/>
        </p:nvSpPr>
        <p:spPr>
          <a:xfrm>
            <a:off x="990746" y="3933702"/>
            <a:ext cx="2023472" cy="1446550"/>
          </a:xfrm>
          <a:prstGeom prst="rect">
            <a:avLst/>
          </a:prstGeom>
        </p:spPr>
        <p:txBody>
          <a:bodyPr wrap="square">
            <a:spAutoFit/>
          </a:bodyPr>
          <a:lstStyle/>
          <a:p>
            <a:pPr algn="ctr"/>
            <a:r>
              <a:rPr lang="en-GB" sz="2200" dirty="0">
                <a:solidFill>
                  <a:schemeClr val="bg1">
                    <a:lumMod val="50000"/>
                  </a:schemeClr>
                </a:solidFill>
                <a:latin typeface="+mj-lt"/>
                <a:cs typeface="Segoe UI Light" panose="020B0502040204020203" pitchFamily="34" charset="0"/>
              </a:rPr>
              <a:t>Overall clinical accountability = AMU consultant of the week</a:t>
            </a:r>
          </a:p>
        </p:txBody>
      </p:sp>
      <p:sp>
        <p:nvSpPr>
          <p:cNvPr id="22" name="Rectangle 21">
            <a:extLst>
              <a:ext uri="{FF2B5EF4-FFF2-40B4-BE49-F238E27FC236}">
                <a16:creationId xmlns:a16="http://schemas.microsoft.com/office/drawing/2014/main" id="{3BDFB888-448D-4F2C-8073-EDAF405862CB}"/>
              </a:ext>
            </a:extLst>
          </p:cNvPr>
          <p:cNvSpPr/>
          <p:nvPr/>
        </p:nvSpPr>
        <p:spPr>
          <a:xfrm>
            <a:off x="3420786" y="3933702"/>
            <a:ext cx="2374490" cy="1563377"/>
          </a:xfrm>
          <a:prstGeom prst="rect">
            <a:avLst/>
          </a:prstGeom>
        </p:spPr>
        <p:txBody>
          <a:bodyPr wrap="square">
            <a:spAutoFit/>
          </a:bodyPr>
          <a:lstStyle/>
          <a:p>
            <a:pPr algn="ctr">
              <a:lnSpc>
                <a:spcPct val="110000"/>
              </a:lnSpc>
            </a:pPr>
            <a:r>
              <a:rPr lang="en-GB" sz="2200" dirty="0">
                <a:solidFill>
                  <a:schemeClr val="bg1">
                    <a:lumMod val="50000"/>
                  </a:schemeClr>
                </a:solidFill>
                <a:latin typeface="+mj-lt"/>
                <a:cs typeface="Segoe UI Light" panose="020B0502040204020203" pitchFamily="34" charset="0"/>
              </a:rPr>
              <a:t>Accountability for each electronic document = signing clinician</a:t>
            </a:r>
          </a:p>
        </p:txBody>
      </p:sp>
      <p:sp>
        <p:nvSpPr>
          <p:cNvPr id="25" name="Rectangle 24">
            <a:extLst>
              <a:ext uri="{FF2B5EF4-FFF2-40B4-BE49-F238E27FC236}">
                <a16:creationId xmlns:a16="http://schemas.microsoft.com/office/drawing/2014/main" id="{3A7A84E6-81F1-4AEC-A73E-36316D7CF5B9}"/>
              </a:ext>
            </a:extLst>
          </p:cNvPr>
          <p:cNvSpPr/>
          <p:nvPr/>
        </p:nvSpPr>
        <p:spPr>
          <a:xfrm>
            <a:off x="5970786" y="3933702"/>
            <a:ext cx="2518062" cy="1563377"/>
          </a:xfrm>
          <a:prstGeom prst="rect">
            <a:avLst/>
          </a:prstGeom>
        </p:spPr>
        <p:txBody>
          <a:bodyPr wrap="square">
            <a:spAutoFit/>
          </a:bodyPr>
          <a:lstStyle/>
          <a:p>
            <a:pPr algn="ctr">
              <a:lnSpc>
                <a:spcPct val="110000"/>
              </a:lnSpc>
            </a:pPr>
            <a:r>
              <a:rPr lang="en-GB" sz="2200" dirty="0">
                <a:solidFill>
                  <a:schemeClr val="bg1">
                    <a:lumMod val="50000"/>
                  </a:schemeClr>
                </a:solidFill>
                <a:latin typeface="+mj-lt"/>
                <a:cs typeface="Segoe UI Light" panose="020B0502040204020203" pitchFamily="34" charset="0"/>
              </a:rPr>
              <a:t>Line management = administration manager for each department</a:t>
            </a:r>
          </a:p>
        </p:txBody>
      </p:sp>
      <p:sp>
        <p:nvSpPr>
          <p:cNvPr id="28" name="Rectangle 27">
            <a:extLst>
              <a:ext uri="{FF2B5EF4-FFF2-40B4-BE49-F238E27FC236}">
                <a16:creationId xmlns:a16="http://schemas.microsoft.com/office/drawing/2014/main" id="{E14D38DA-8E56-4C70-967C-A704CA691C9B}"/>
              </a:ext>
            </a:extLst>
          </p:cNvPr>
          <p:cNvSpPr/>
          <p:nvPr/>
        </p:nvSpPr>
        <p:spPr>
          <a:xfrm>
            <a:off x="8664357" y="3933702"/>
            <a:ext cx="2342017" cy="1785104"/>
          </a:xfrm>
          <a:prstGeom prst="rect">
            <a:avLst/>
          </a:prstGeom>
        </p:spPr>
        <p:txBody>
          <a:bodyPr wrap="square">
            <a:spAutoFit/>
          </a:bodyPr>
          <a:lstStyle/>
          <a:p>
            <a:pPr algn="ctr"/>
            <a:r>
              <a:rPr lang="en-GB" sz="2200" dirty="0">
                <a:solidFill>
                  <a:schemeClr val="bg1">
                    <a:lumMod val="50000"/>
                  </a:schemeClr>
                </a:solidFill>
                <a:latin typeface="+mj-lt"/>
                <a:cs typeface="Segoe UI Light" panose="020B0502040204020203" pitchFamily="34" charset="0"/>
              </a:rPr>
              <a:t>Education = mentor consultant and clinical director emergency care </a:t>
            </a:r>
          </a:p>
        </p:txBody>
      </p:sp>
      <p:sp>
        <p:nvSpPr>
          <p:cNvPr id="30" name="Speech Bubble: Oval 29">
            <a:extLst>
              <a:ext uri="{FF2B5EF4-FFF2-40B4-BE49-F238E27FC236}">
                <a16:creationId xmlns:a16="http://schemas.microsoft.com/office/drawing/2014/main" id="{B1E99A6A-52BD-422C-B0C3-982DE5B4C66A}"/>
              </a:ext>
            </a:extLst>
          </p:cNvPr>
          <p:cNvSpPr/>
          <p:nvPr/>
        </p:nvSpPr>
        <p:spPr>
          <a:xfrm>
            <a:off x="2315996"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30">
            <a:extLst>
              <a:ext uri="{FF2B5EF4-FFF2-40B4-BE49-F238E27FC236}">
                <a16:creationId xmlns:a16="http://schemas.microsoft.com/office/drawing/2014/main" id="{5EBA59C6-4D8A-4D44-96B7-F10CF9BCD6D8}"/>
              </a:ext>
            </a:extLst>
          </p:cNvPr>
          <p:cNvSpPr/>
          <p:nvPr/>
        </p:nvSpPr>
        <p:spPr>
          <a:xfrm>
            <a:off x="2341024"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01</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3" name="Speech Bubble: Oval 32">
            <a:extLst>
              <a:ext uri="{FF2B5EF4-FFF2-40B4-BE49-F238E27FC236}">
                <a16:creationId xmlns:a16="http://schemas.microsoft.com/office/drawing/2014/main" id="{BCBE8E00-DA06-4B88-B535-C8FEBCE9981D}"/>
              </a:ext>
            </a:extLst>
          </p:cNvPr>
          <p:cNvSpPr/>
          <p:nvPr/>
        </p:nvSpPr>
        <p:spPr>
          <a:xfrm>
            <a:off x="4932891"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a:extLst>
              <a:ext uri="{FF2B5EF4-FFF2-40B4-BE49-F238E27FC236}">
                <a16:creationId xmlns:a16="http://schemas.microsoft.com/office/drawing/2014/main" id="{4A15A4A6-4BDF-4DF9-8E96-F2021C11016E}"/>
              </a:ext>
            </a:extLst>
          </p:cNvPr>
          <p:cNvSpPr/>
          <p:nvPr/>
        </p:nvSpPr>
        <p:spPr>
          <a:xfrm>
            <a:off x="4957919"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02</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6" name="Speech Bubble: Oval 35">
            <a:extLst>
              <a:ext uri="{FF2B5EF4-FFF2-40B4-BE49-F238E27FC236}">
                <a16:creationId xmlns:a16="http://schemas.microsoft.com/office/drawing/2014/main" id="{15342004-3BF5-4E1A-8378-8510B8169BF5}"/>
              </a:ext>
            </a:extLst>
          </p:cNvPr>
          <p:cNvSpPr/>
          <p:nvPr/>
        </p:nvSpPr>
        <p:spPr>
          <a:xfrm>
            <a:off x="7549786"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5162686A-2868-4E4C-9647-D2660EB0926E}"/>
              </a:ext>
            </a:extLst>
          </p:cNvPr>
          <p:cNvSpPr/>
          <p:nvPr/>
        </p:nvSpPr>
        <p:spPr>
          <a:xfrm>
            <a:off x="7574814"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03</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9" name="Speech Bubble: Oval 38">
            <a:extLst>
              <a:ext uri="{FF2B5EF4-FFF2-40B4-BE49-F238E27FC236}">
                <a16:creationId xmlns:a16="http://schemas.microsoft.com/office/drawing/2014/main" id="{D27F66A4-1F10-4EA2-9A58-D50693239F27}"/>
              </a:ext>
            </a:extLst>
          </p:cNvPr>
          <p:cNvSpPr/>
          <p:nvPr/>
        </p:nvSpPr>
        <p:spPr>
          <a:xfrm>
            <a:off x="10166680" y="1755494"/>
            <a:ext cx="964091" cy="960184"/>
          </a:xfrm>
          <a:prstGeom prst="wedgeEllipseCallou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ectangle 39">
            <a:extLst>
              <a:ext uri="{FF2B5EF4-FFF2-40B4-BE49-F238E27FC236}">
                <a16:creationId xmlns:a16="http://schemas.microsoft.com/office/drawing/2014/main" id="{CADEA5CC-3C2B-4C64-8ABC-E18BDBDF0D12}"/>
              </a:ext>
            </a:extLst>
          </p:cNvPr>
          <p:cNvSpPr/>
          <p:nvPr/>
        </p:nvSpPr>
        <p:spPr>
          <a:xfrm>
            <a:off x="10191708" y="1973976"/>
            <a:ext cx="914034" cy="523220"/>
          </a:xfrm>
          <a:prstGeom prst="rect">
            <a:avLst/>
          </a:prstGeom>
        </p:spPr>
        <p:txBody>
          <a:bodyPr wrap="square">
            <a:spAutoFit/>
          </a:bodyPr>
          <a:lstStyle/>
          <a:p>
            <a:pPr algn="ctr"/>
            <a:r>
              <a:rPr lang="en-US" sz="2800" b="1" dirty="0">
                <a:solidFill>
                  <a:schemeClr val="bg1"/>
                </a:solidFill>
                <a:latin typeface="+mj-lt"/>
                <a:ea typeface="Open Sans" panose="020B0606030504020204" pitchFamily="34" charset="0"/>
                <a:cs typeface="Open Sans" panose="020B0606030504020204" pitchFamily="34" charset="0"/>
              </a:rPr>
              <a:t>04</a:t>
            </a:r>
            <a:endParaRPr lang="en-US" sz="2800" b="1" baseline="30000" dirty="0">
              <a:solidFill>
                <a:schemeClr val="bg1"/>
              </a:solidFill>
              <a:latin typeface="+mj-lt"/>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A27F5A53-8DC7-4131-A83E-AE4B97C753BF}"/>
              </a:ext>
            </a:extLst>
          </p:cNvPr>
          <p:cNvSpPr txBox="1"/>
          <p:nvPr/>
        </p:nvSpPr>
        <p:spPr>
          <a:xfrm>
            <a:off x="0" y="444515"/>
            <a:ext cx="12192000" cy="596766"/>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Accountability of Doctors Administrators</a:t>
            </a:r>
            <a:endPar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38" name="Freeform 282">
            <a:extLst>
              <a:ext uri="{FF2B5EF4-FFF2-40B4-BE49-F238E27FC236}">
                <a16:creationId xmlns:a16="http://schemas.microsoft.com/office/drawing/2014/main" id="{D6DED0AD-13F3-4E6F-9DB0-E8EA33B8870F}"/>
              </a:ext>
            </a:extLst>
          </p:cNvPr>
          <p:cNvSpPr>
            <a:spLocks noEditPoints="1"/>
          </p:cNvSpPr>
          <p:nvPr/>
        </p:nvSpPr>
        <p:spPr bwMode="auto">
          <a:xfrm>
            <a:off x="1838241" y="3176452"/>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Shape 40">
            <a:extLst>
              <a:ext uri="{FF2B5EF4-FFF2-40B4-BE49-F238E27FC236}">
                <a16:creationId xmlns:a16="http://schemas.microsoft.com/office/drawing/2014/main" id="{563B66AE-0572-4164-A307-7CEB5294F7F0}"/>
              </a:ext>
            </a:extLst>
          </p:cNvPr>
          <p:cNvSpPr/>
          <p:nvPr/>
        </p:nvSpPr>
        <p:spPr>
          <a:xfrm>
            <a:off x="1727842" y="3548027"/>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2" name="Freeform 282">
            <a:extLst>
              <a:ext uri="{FF2B5EF4-FFF2-40B4-BE49-F238E27FC236}">
                <a16:creationId xmlns:a16="http://schemas.microsoft.com/office/drawing/2014/main" id="{AF5A28EA-A164-45C1-B2C2-871D737A3DD5}"/>
              </a:ext>
            </a:extLst>
          </p:cNvPr>
          <p:cNvSpPr>
            <a:spLocks noEditPoints="1"/>
          </p:cNvSpPr>
          <p:nvPr/>
        </p:nvSpPr>
        <p:spPr bwMode="auto">
          <a:xfrm>
            <a:off x="4469804" y="3177924"/>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Shape 56">
            <a:extLst>
              <a:ext uri="{FF2B5EF4-FFF2-40B4-BE49-F238E27FC236}">
                <a16:creationId xmlns:a16="http://schemas.microsoft.com/office/drawing/2014/main" id="{BCED7261-F194-439A-B4B5-B41B51A70E8F}"/>
              </a:ext>
            </a:extLst>
          </p:cNvPr>
          <p:cNvSpPr/>
          <p:nvPr/>
        </p:nvSpPr>
        <p:spPr>
          <a:xfrm>
            <a:off x="4359405" y="3549499"/>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8" name="Freeform 282">
            <a:extLst>
              <a:ext uri="{FF2B5EF4-FFF2-40B4-BE49-F238E27FC236}">
                <a16:creationId xmlns:a16="http://schemas.microsoft.com/office/drawing/2014/main" id="{10D10C6E-56D8-4A85-8C05-C8F5CE1B10BE}"/>
              </a:ext>
            </a:extLst>
          </p:cNvPr>
          <p:cNvSpPr>
            <a:spLocks noEditPoints="1"/>
          </p:cNvSpPr>
          <p:nvPr/>
        </p:nvSpPr>
        <p:spPr bwMode="auto">
          <a:xfrm>
            <a:off x="7068861" y="3176452"/>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Shape 58">
            <a:extLst>
              <a:ext uri="{FF2B5EF4-FFF2-40B4-BE49-F238E27FC236}">
                <a16:creationId xmlns:a16="http://schemas.microsoft.com/office/drawing/2014/main" id="{BAA09A40-BA0D-471A-89CE-4B932954509A}"/>
              </a:ext>
            </a:extLst>
          </p:cNvPr>
          <p:cNvSpPr/>
          <p:nvPr/>
        </p:nvSpPr>
        <p:spPr>
          <a:xfrm>
            <a:off x="6958462" y="3548027"/>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0" name="Freeform 282">
            <a:extLst>
              <a:ext uri="{FF2B5EF4-FFF2-40B4-BE49-F238E27FC236}">
                <a16:creationId xmlns:a16="http://schemas.microsoft.com/office/drawing/2014/main" id="{54E8976E-DB3C-404A-9FAA-75794E35FACD}"/>
              </a:ext>
            </a:extLst>
          </p:cNvPr>
          <p:cNvSpPr>
            <a:spLocks noEditPoints="1"/>
          </p:cNvSpPr>
          <p:nvPr/>
        </p:nvSpPr>
        <p:spPr bwMode="auto">
          <a:xfrm>
            <a:off x="9667071" y="3183729"/>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Shape 60">
            <a:extLst>
              <a:ext uri="{FF2B5EF4-FFF2-40B4-BE49-F238E27FC236}">
                <a16:creationId xmlns:a16="http://schemas.microsoft.com/office/drawing/2014/main" id="{CACDB3D3-90F5-441E-B103-6CDEFA9A64AD}"/>
              </a:ext>
            </a:extLst>
          </p:cNvPr>
          <p:cNvSpPr/>
          <p:nvPr/>
        </p:nvSpPr>
        <p:spPr>
          <a:xfrm>
            <a:off x="9556672" y="3555304"/>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Tree>
    <p:extLst>
      <p:ext uri="{BB962C8B-B14F-4D97-AF65-F5344CB8AC3E}">
        <p14:creationId xmlns:p14="http://schemas.microsoft.com/office/powerpoint/2010/main" val="208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picture containing person, indoor&#10;&#10;Description automatically generated">
            <a:extLst>
              <a:ext uri="{FF2B5EF4-FFF2-40B4-BE49-F238E27FC236}">
                <a16:creationId xmlns:a16="http://schemas.microsoft.com/office/drawing/2014/main" id="{EEE556C3-3CCC-4D58-AAAD-DD1EAFB37A4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713" r="20373"/>
          <a:stretch/>
        </p:blipFill>
        <p:spPr>
          <a:xfrm>
            <a:off x="3791905" y="-19775"/>
            <a:ext cx="3591511" cy="6877775"/>
          </a:xfrm>
        </p:spPr>
      </p:pic>
      <p:sp>
        <p:nvSpPr>
          <p:cNvPr id="32" name="Rectangle 31">
            <a:extLst>
              <a:ext uri="{FF2B5EF4-FFF2-40B4-BE49-F238E27FC236}">
                <a16:creationId xmlns:a16="http://schemas.microsoft.com/office/drawing/2014/main" id="{C1764DC9-7CDC-4A12-8C07-DB2ADD3D50F3}"/>
              </a:ext>
            </a:extLst>
          </p:cNvPr>
          <p:cNvSpPr/>
          <p:nvPr/>
        </p:nvSpPr>
        <p:spPr>
          <a:xfrm>
            <a:off x="1" y="-19774"/>
            <a:ext cx="3791904" cy="6877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81B4B85-C631-4DE4-A4CC-99C8B6E98215}"/>
              </a:ext>
            </a:extLst>
          </p:cNvPr>
          <p:cNvGrpSpPr/>
          <p:nvPr/>
        </p:nvGrpSpPr>
        <p:grpSpPr>
          <a:xfrm>
            <a:off x="7248593" y="552381"/>
            <a:ext cx="4638607" cy="5532347"/>
            <a:chOff x="4943276" y="1188988"/>
            <a:chExt cx="4638607" cy="5532347"/>
          </a:xfrm>
        </p:grpSpPr>
        <p:grpSp>
          <p:nvGrpSpPr>
            <p:cNvPr id="31" name="Group 30">
              <a:extLst>
                <a:ext uri="{FF2B5EF4-FFF2-40B4-BE49-F238E27FC236}">
                  <a16:creationId xmlns:a16="http://schemas.microsoft.com/office/drawing/2014/main" id="{6BDCD3B3-814B-4F3D-B978-F4561D31C25F}"/>
                </a:ext>
              </a:extLst>
            </p:cNvPr>
            <p:cNvGrpSpPr/>
            <p:nvPr/>
          </p:nvGrpSpPr>
          <p:grpSpPr>
            <a:xfrm>
              <a:off x="4943276" y="1297188"/>
              <a:ext cx="293089" cy="4438387"/>
              <a:chOff x="5926528" y="1334187"/>
              <a:chExt cx="293089" cy="4438387"/>
            </a:xfrm>
          </p:grpSpPr>
          <p:grpSp>
            <p:nvGrpSpPr>
              <p:cNvPr id="9" name="Group 8">
                <a:extLst>
                  <a:ext uri="{FF2B5EF4-FFF2-40B4-BE49-F238E27FC236}">
                    <a16:creationId xmlns:a16="http://schemas.microsoft.com/office/drawing/2014/main" id="{2FB2C842-E76C-4A71-891C-2E7A56361671}"/>
                  </a:ext>
                </a:extLst>
              </p:cNvPr>
              <p:cNvGrpSpPr/>
              <p:nvPr/>
            </p:nvGrpSpPr>
            <p:grpSpPr>
              <a:xfrm>
                <a:off x="5926528" y="1334187"/>
                <a:ext cx="264722" cy="264722"/>
                <a:chOff x="8267612" y="4907214"/>
                <a:chExt cx="502220" cy="502220"/>
              </a:xfrm>
            </p:grpSpPr>
            <p:sp>
              <p:nvSpPr>
                <p:cNvPr id="10" name="Oval 9">
                  <a:extLst>
                    <a:ext uri="{FF2B5EF4-FFF2-40B4-BE49-F238E27FC236}">
                      <a16:creationId xmlns:a16="http://schemas.microsoft.com/office/drawing/2014/main" id="{84341C5F-8762-45E1-A8C1-FE56FA3F0BAB}"/>
                    </a:ext>
                  </a:extLst>
                </p:cNvPr>
                <p:cNvSpPr/>
                <p:nvPr/>
              </p:nvSpPr>
              <p:spPr>
                <a:xfrm>
                  <a:off x="8267612" y="4907214"/>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33">
                  <a:extLst>
                    <a:ext uri="{FF2B5EF4-FFF2-40B4-BE49-F238E27FC236}">
                      <a16:creationId xmlns:a16="http://schemas.microsoft.com/office/drawing/2014/main" id="{B92D8FB4-21AD-45E2-8AA6-B4EB153F328E}"/>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18" name="Group 17">
                <a:extLst>
                  <a:ext uri="{FF2B5EF4-FFF2-40B4-BE49-F238E27FC236}">
                    <a16:creationId xmlns:a16="http://schemas.microsoft.com/office/drawing/2014/main" id="{E9B79E26-4E87-4897-A77C-A5A9AB7D382F}"/>
                  </a:ext>
                </a:extLst>
              </p:cNvPr>
              <p:cNvGrpSpPr/>
              <p:nvPr/>
            </p:nvGrpSpPr>
            <p:grpSpPr>
              <a:xfrm>
                <a:off x="5926528" y="2682922"/>
                <a:ext cx="264722" cy="264722"/>
                <a:chOff x="8254233" y="4412015"/>
                <a:chExt cx="502220" cy="502220"/>
              </a:xfrm>
            </p:grpSpPr>
            <p:sp>
              <p:nvSpPr>
                <p:cNvPr id="19" name="Oval 18">
                  <a:extLst>
                    <a:ext uri="{FF2B5EF4-FFF2-40B4-BE49-F238E27FC236}">
                      <a16:creationId xmlns:a16="http://schemas.microsoft.com/office/drawing/2014/main" id="{5A7E1DEE-9C42-4EA8-ABBB-86B22809EA25}"/>
                    </a:ext>
                  </a:extLst>
                </p:cNvPr>
                <p:cNvSpPr/>
                <p:nvPr/>
              </p:nvSpPr>
              <p:spPr>
                <a:xfrm>
                  <a:off x="8254233" y="4412015"/>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Freeform 33">
                  <a:extLst>
                    <a:ext uri="{FF2B5EF4-FFF2-40B4-BE49-F238E27FC236}">
                      <a16:creationId xmlns:a16="http://schemas.microsoft.com/office/drawing/2014/main" id="{EF55128A-1872-4D46-87DF-E41BCA3CACFF}"/>
                    </a:ext>
                  </a:extLst>
                </p:cNvPr>
                <p:cNvSpPr>
                  <a:spLocks noChangeArrowheads="1"/>
                </p:cNvSpPr>
                <p:nvPr/>
              </p:nvSpPr>
              <p:spPr bwMode="auto">
                <a:xfrm>
                  <a:off x="8402946" y="4555391"/>
                  <a:ext cx="204795" cy="21546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1" name="Group 20">
                <a:extLst>
                  <a:ext uri="{FF2B5EF4-FFF2-40B4-BE49-F238E27FC236}">
                    <a16:creationId xmlns:a16="http://schemas.microsoft.com/office/drawing/2014/main" id="{E14AEC1B-051E-4807-88D3-2681568BFE1C}"/>
                  </a:ext>
                </a:extLst>
              </p:cNvPr>
              <p:cNvGrpSpPr/>
              <p:nvPr/>
            </p:nvGrpSpPr>
            <p:grpSpPr>
              <a:xfrm>
                <a:off x="5940632" y="3552565"/>
                <a:ext cx="264722" cy="264722"/>
                <a:chOff x="8267612" y="4534885"/>
                <a:chExt cx="502220" cy="502220"/>
              </a:xfrm>
            </p:grpSpPr>
            <p:sp>
              <p:nvSpPr>
                <p:cNvPr id="22" name="Oval 21">
                  <a:extLst>
                    <a:ext uri="{FF2B5EF4-FFF2-40B4-BE49-F238E27FC236}">
                      <a16:creationId xmlns:a16="http://schemas.microsoft.com/office/drawing/2014/main" id="{4885352D-6CCF-4486-AD70-EF6E27FC9FA1}"/>
                    </a:ext>
                  </a:extLst>
                </p:cNvPr>
                <p:cNvSpPr/>
                <p:nvPr/>
              </p:nvSpPr>
              <p:spPr>
                <a:xfrm>
                  <a:off x="8267612" y="4534885"/>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33">
                  <a:extLst>
                    <a:ext uri="{FF2B5EF4-FFF2-40B4-BE49-F238E27FC236}">
                      <a16:creationId xmlns:a16="http://schemas.microsoft.com/office/drawing/2014/main" id="{FB397AA6-7200-4C04-B651-5BDACDE4F7DF}"/>
                    </a:ext>
                  </a:extLst>
                </p:cNvPr>
                <p:cNvSpPr>
                  <a:spLocks noChangeArrowheads="1"/>
                </p:cNvSpPr>
                <p:nvPr/>
              </p:nvSpPr>
              <p:spPr bwMode="auto">
                <a:xfrm>
                  <a:off x="8416325" y="4678269"/>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4" name="Group 23">
                <a:extLst>
                  <a:ext uri="{FF2B5EF4-FFF2-40B4-BE49-F238E27FC236}">
                    <a16:creationId xmlns:a16="http://schemas.microsoft.com/office/drawing/2014/main" id="{6D9FAB1A-5DF5-4153-A464-9EF9B7DDD80C}"/>
                  </a:ext>
                </a:extLst>
              </p:cNvPr>
              <p:cNvGrpSpPr/>
              <p:nvPr/>
            </p:nvGrpSpPr>
            <p:grpSpPr>
              <a:xfrm>
                <a:off x="5954895" y="5507852"/>
                <a:ext cx="264722" cy="264722"/>
                <a:chOff x="8281292" y="5190408"/>
                <a:chExt cx="502220" cy="502220"/>
              </a:xfrm>
            </p:grpSpPr>
            <p:sp>
              <p:nvSpPr>
                <p:cNvPr id="25" name="Oval 24">
                  <a:extLst>
                    <a:ext uri="{FF2B5EF4-FFF2-40B4-BE49-F238E27FC236}">
                      <a16:creationId xmlns:a16="http://schemas.microsoft.com/office/drawing/2014/main" id="{35906BDB-8ABE-4E01-990A-8A5B4694B100}"/>
                    </a:ext>
                  </a:extLst>
                </p:cNvPr>
                <p:cNvSpPr/>
                <p:nvPr/>
              </p:nvSpPr>
              <p:spPr>
                <a:xfrm>
                  <a:off x="8281292" y="5190408"/>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33">
                  <a:extLst>
                    <a:ext uri="{FF2B5EF4-FFF2-40B4-BE49-F238E27FC236}">
                      <a16:creationId xmlns:a16="http://schemas.microsoft.com/office/drawing/2014/main" id="{7A573BF3-DD28-48EE-A15F-3533EAE829C4}"/>
                    </a:ext>
                  </a:extLst>
                </p:cNvPr>
                <p:cNvSpPr>
                  <a:spLocks noChangeArrowheads="1"/>
                </p:cNvSpPr>
                <p:nvPr/>
              </p:nvSpPr>
              <p:spPr bwMode="auto">
                <a:xfrm>
                  <a:off x="8443983" y="5338846"/>
                  <a:ext cx="204795" cy="21546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7" name="Group 26">
                <a:extLst>
                  <a:ext uri="{FF2B5EF4-FFF2-40B4-BE49-F238E27FC236}">
                    <a16:creationId xmlns:a16="http://schemas.microsoft.com/office/drawing/2014/main" id="{A807E873-C7D8-4FFE-89F4-E56EB5531B6C}"/>
                  </a:ext>
                </a:extLst>
              </p:cNvPr>
              <p:cNvGrpSpPr/>
              <p:nvPr/>
            </p:nvGrpSpPr>
            <p:grpSpPr>
              <a:xfrm>
                <a:off x="5954736" y="4553699"/>
                <a:ext cx="264722" cy="264722"/>
                <a:chOff x="8267612" y="4907214"/>
                <a:chExt cx="502220" cy="502220"/>
              </a:xfrm>
            </p:grpSpPr>
            <p:sp>
              <p:nvSpPr>
                <p:cNvPr id="28" name="Oval 27">
                  <a:extLst>
                    <a:ext uri="{FF2B5EF4-FFF2-40B4-BE49-F238E27FC236}">
                      <a16:creationId xmlns:a16="http://schemas.microsoft.com/office/drawing/2014/main" id="{CCF7A97E-6540-483D-949E-C003CFA4ABBC}"/>
                    </a:ext>
                  </a:extLst>
                </p:cNvPr>
                <p:cNvSpPr/>
                <p:nvPr/>
              </p:nvSpPr>
              <p:spPr>
                <a:xfrm>
                  <a:off x="8267612" y="4907214"/>
                  <a:ext cx="502220" cy="502220"/>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33">
                  <a:extLst>
                    <a:ext uri="{FF2B5EF4-FFF2-40B4-BE49-F238E27FC236}">
                      <a16:creationId xmlns:a16="http://schemas.microsoft.com/office/drawing/2014/main" id="{E22EE9AC-9760-4B67-A4D7-6104BCC48E1C}"/>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sp>
          <p:nvSpPr>
            <p:cNvPr id="41" name="Rectangle 40">
              <a:extLst>
                <a:ext uri="{FF2B5EF4-FFF2-40B4-BE49-F238E27FC236}">
                  <a16:creationId xmlns:a16="http://schemas.microsoft.com/office/drawing/2014/main" id="{8630B932-9DFA-42A0-83BE-04543291E7F3}"/>
                </a:ext>
              </a:extLst>
            </p:cNvPr>
            <p:cNvSpPr/>
            <p:nvPr/>
          </p:nvSpPr>
          <p:spPr>
            <a:xfrm>
              <a:off x="5354165" y="1188988"/>
              <a:ext cx="4123546" cy="1015663"/>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Integrated valued members of the MDT within three month of introducing Doctors Administrators</a:t>
              </a:r>
            </a:p>
          </p:txBody>
        </p:sp>
        <p:sp>
          <p:nvSpPr>
            <p:cNvPr id="45" name="Rectangle 44">
              <a:extLst>
                <a:ext uri="{FF2B5EF4-FFF2-40B4-BE49-F238E27FC236}">
                  <a16:creationId xmlns:a16="http://schemas.microsoft.com/office/drawing/2014/main" id="{E3561F98-2FF6-4BBD-90F2-2020D58945A0}"/>
                </a:ext>
              </a:extLst>
            </p:cNvPr>
            <p:cNvSpPr/>
            <p:nvPr/>
          </p:nvSpPr>
          <p:spPr>
            <a:xfrm>
              <a:off x="5354165" y="6321225"/>
              <a:ext cx="980268" cy="400110"/>
            </a:xfrm>
            <a:prstGeom prst="rect">
              <a:avLst/>
            </a:prstGeom>
          </p:spPr>
          <p:txBody>
            <a:bodyPr wrap="none">
              <a:spAutoFit/>
            </a:bodyPr>
            <a:lstStyle/>
            <a:p>
              <a:pPr lvl="0"/>
              <a:r>
                <a:rPr lang="en-IN" sz="2000" dirty="0">
                  <a:solidFill>
                    <a:schemeClr val="tx1">
                      <a:lumMod val="75000"/>
                      <a:lumOff val="25000"/>
                    </a:schemeClr>
                  </a:solidFill>
                  <a:latin typeface="+mj-lt"/>
                  <a:cs typeface="Segoe UI" panose="020B0502040204020203" pitchFamily="34" charset="0"/>
                </a:rPr>
                <a:t>Doctors</a:t>
              </a:r>
            </a:p>
          </p:txBody>
        </p:sp>
        <p:sp>
          <p:nvSpPr>
            <p:cNvPr id="48" name="Rectangle 47">
              <a:extLst>
                <a:ext uri="{FF2B5EF4-FFF2-40B4-BE49-F238E27FC236}">
                  <a16:creationId xmlns:a16="http://schemas.microsoft.com/office/drawing/2014/main" id="{085390F1-9805-48C5-BCAB-1786419B8AC5}"/>
                </a:ext>
              </a:extLst>
            </p:cNvPr>
            <p:cNvSpPr/>
            <p:nvPr/>
          </p:nvSpPr>
          <p:spPr>
            <a:xfrm>
              <a:off x="5347113" y="2556997"/>
              <a:ext cx="4123546" cy="400110"/>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Coders</a:t>
              </a:r>
            </a:p>
          </p:txBody>
        </p:sp>
        <p:sp>
          <p:nvSpPr>
            <p:cNvPr id="51" name="Rectangle 50">
              <a:extLst>
                <a:ext uri="{FF2B5EF4-FFF2-40B4-BE49-F238E27FC236}">
                  <a16:creationId xmlns:a16="http://schemas.microsoft.com/office/drawing/2014/main" id="{3698308D-82D1-4A93-A389-4E378552C1B5}"/>
                </a:ext>
              </a:extLst>
            </p:cNvPr>
            <p:cNvSpPr/>
            <p:nvPr/>
          </p:nvSpPr>
          <p:spPr>
            <a:xfrm>
              <a:off x="5354165" y="3415097"/>
              <a:ext cx="4227717" cy="707886"/>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Quality for income (cost improvement and transformation)</a:t>
              </a:r>
            </a:p>
          </p:txBody>
        </p:sp>
        <p:sp>
          <p:nvSpPr>
            <p:cNvPr id="54" name="Rectangle 53">
              <a:extLst>
                <a:ext uri="{FF2B5EF4-FFF2-40B4-BE49-F238E27FC236}">
                  <a16:creationId xmlns:a16="http://schemas.microsoft.com/office/drawing/2014/main" id="{970BD4B8-658C-4E71-A70E-F045BA795979}"/>
                </a:ext>
              </a:extLst>
            </p:cNvPr>
            <p:cNvSpPr/>
            <p:nvPr/>
          </p:nvSpPr>
          <p:spPr>
            <a:xfrm>
              <a:off x="5354165" y="4428831"/>
              <a:ext cx="3959482" cy="400110"/>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Ward clerks</a:t>
              </a:r>
            </a:p>
          </p:txBody>
        </p:sp>
        <p:sp>
          <p:nvSpPr>
            <p:cNvPr id="57" name="Rectangle 56">
              <a:extLst>
                <a:ext uri="{FF2B5EF4-FFF2-40B4-BE49-F238E27FC236}">
                  <a16:creationId xmlns:a16="http://schemas.microsoft.com/office/drawing/2014/main" id="{10ACE1F4-BCC9-4AF3-94AB-F99B90D2349D}"/>
                </a:ext>
              </a:extLst>
            </p:cNvPr>
            <p:cNvSpPr/>
            <p:nvPr/>
          </p:nvSpPr>
          <p:spPr>
            <a:xfrm>
              <a:off x="5354165" y="5405123"/>
              <a:ext cx="4227718" cy="400110"/>
            </a:xfrm>
            <a:prstGeom prst="rect">
              <a:avLst/>
            </a:prstGeom>
          </p:spPr>
          <p:txBody>
            <a:bodyPr wrap="square">
              <a:spAutoFit/>
            </a:bodyPr>
            <a:lstStyle/>
            <a:p>
              <a:pPr lvl="0"/>
              <a:r>
                <a:rPr lang="en-GB" sz="2000" dirty="0">
                  <a:solidFill>
                    <a:schemeClr val="tx1">
                      <a:lumMod val="75000"/>
                      <a:lumOff val="25000"/>
                    </a:schemeClr>
                  </a:solidFill>
                  <a:latin typeface="+mj-lt"/>
                  <a:cs typeface="Segoe UI" panose="020B0502040204020203" pitchFamily="34" charset="0"/>
                </a:rPr>
                <a:t>Nurses</a:t>
              </a:r>
            </a:p>
          </p:txBody>
        </p:sp>
      </p:grpSp>
      <p:sp>
        <p:nvSpPr>
          <p:cNvPr id="62" name="TextBox 61">
            <a:extLst>
              <a:ext uri="{FF2B5EF4-FFF2-40B4-BE49-F238E27FC236}">
                <a16:creationId xmlns:a16="http://schemas.microsoft.com/office/drawing/2014/main" id="{63E24C8A-9767-487C-9B26-F96584E1A8B8}"/>
              </a:ext>
            </a:extLst>
          </p:cNvPr>
          <p:cNvSpPr txBox="1"/>
          <p:nvPr/>
        </p:nvSpPr>
        <p:spPr>
          <a:xfrm>
            <a:off x="449179" y="1503855"/>
            <a:ext cx="2893548" cy="2966646"/>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Professional networks of DAs within each department/organisation</a:t>
            </a:r>
            <a:endParaRPr lang="en-US" sz="3600" spc="-188" dirty="0">
              <a:gradFill>
                <a:gsLst>
                  <a:gs pos="0">
                    <a:schemeClr val="accent3"/>
                  </a:gs>
                  <a:gs pos="82000">
                    <a:schemeClr val="accent1">
                      <a:lumMod val="75000"/>
                    </a:schemeClr>
                  </a:gs>
                </a:gsLst>
                <a:lin ang="2700000" scaled="1"/>
              </a:gradFill>
              <a:latin typeface="+mj-lt"/>
              <a:cs typeface="Poppins SemiBold" panose="00000700000000000000" pitchFamily="2" charset="0"/>
            </a:endParaRPr>
          </a:p>
        </p:txBody>
      </p:sp>
      <p:grpSp>
        <p:nvGrpSpPr>
          <p:cNvPr id="64" name="Group 63">
            <a:extLst>
              <a:ext uri="{FF2B5EF4-FFF2-40B4-BE49-F238E27FC236}">
                <a16:creationId xmlns:a16="http://schemas.microsoft.com/office/drawing/2014/main" id="{8530710F-B984-45BF-9EA4-DA1CD26FB096}"/>
              </a:ext>
            </a:extLst>
          </p:cNvPr>
          <p:cNvGrpSpPr/>
          <p:nvPr/>
        </p:nvGrpSpPr>
        <p:grpSpPr>
          <a:xfrm>
            <a:off x="573036" y="4651338"/>
            <a:ext cx="494030" cy="99060"/>
            <a:chOff x="6949440" y="5232033"/>
            <a:chExt cx="494030" cy="99060"/>
          </a:xfrm>
          <a:noFill/>
        </p:grpSpPr>
        <p:sp>
          <p:nvSpPr>
            <p:cNvPr id="65" name="Oval 64">
              <a:extLst>
                <a:ext uri="{FF2B5EF4-FFF2-40B4-BE49-F238E27FC236}">
                  <a16:creationId xmlns:a16="http://schemas.microsoft.com/office/drawing/2014/main" id="{846369B0-1D55-43CC-AA42-E2302A5F7B92}"/>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9BB7A3A-DBF9-4506-B2E9-09B5CDAEF2BA}"/>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C7A24A0-16CE-4A06-9BD5-DCC38B1F47B7}"/>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3C72911A-C1F3-4799-A0FD-B3F3BED3AAC8}"/>
              </a:ext>
            </a:extLst>
          </p:cNvPr>
          <p:cNvSpPr/>
          <p:nvPr/>
        </p:nvSpPr>
        <p:spPr>
          <a:xfrm>
            <a:off x="7262521" y="5752314"/>
            <a:ext cx="264722" cy="264722"/>
          </a:xfrm>
          <a:prstGeom prst="ellipse">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Freeform 33">
            <a:extLst>
              <a:ext uri="{FF2B5EF4-FFF2-40B4-BE49-F238E27FC236}">
                <a16:creationId xmlns:a16="http://schemas.microsoft.com/office/drawing/2014/main" id="{5A1C1B63-2BDD-44BF-A498-C02742D80D32}"/>
              </a:ext>
            </a:extLst>
          </p:cNvPr>
          <p:cNvSpPr>
            <a:spLocks noChangeArrowheads="1"/>
          </p:cNvSpPr>
          <p:nvPr/>
        </p:nvSpPr>
        <p:spPr bwMode="auto">
          <a:xfrm>
            <a:off x="7340908" y="5827888"/>
            <a:ext cx="107948" cy="11357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203417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1"/>
            <a:ext cx="12192000" cy="2698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22">
            <a:extLst>
              <a:ext uri="{FF2B5EF4-FFF2-40B4-BE49-F238E27FC236}">
                <a16:creationId xmlns:a16="http://schemas.microsoft.com/office/drawing/2014/main" id="{C44E84A5-3826-409B-82AA-4CA0D13325C5}"/>
              </a:ext>
            </a:extLst>
          </p:cNvPr>
          <p:cNvSpPr/>
          <p:nvPr/>
        </p:nvSpPr>
        <p:spPr>
          <a:xfrm>
            <a:off x="553175" y="1540777"/>
            <a:ext cx="11276152" cy="4707623"/>
          </a:xfrm>
          <a:prstGeom prst="roundRect">
            <a:avLst>
              <a:gd name="adj" fmla="val 933"/>
            </a:avLst>
          </a:prstGeom>
          <a:gradFill>
            <a:gsLst>
              <a:gs pos="0">
                <a:schemeClr val="accent4"/>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6" name="TextBox 55">
            <a:extLst>
              <a:ext uri="{FF2B5EF4-FFF2-40B4-BE49-F238E27FC236}">
                <a16:creationId xmlns:a16="http://schemas.microsoft.com/office/drawing/2014/main" id="{8074269C-5131-4839-BAD5-A514CB3E4471}"/>
              </a:ext>
            </a:extLst>
          </p:cNvPr>
          <p:cNvSpPr txBox="1"/>
          <p:nvPr/>
        </p:nvSpPr>
        <p:spPr>
          <a:xfrm>
            <a:off x="-81023" y="329044"/>
            <a:ext cx="12273023" cy="1070742"/>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Impact on </a:t>
            </a:r>
          </a:p>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Clinical Service</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64" name="TextBox 63">
            <a:extLst>
              <a:ext uri="{FF2B5EF4-FFF2-40B4-BE49-F238E27FC236}">
                <a16:creationId xmlns:a16="http://schemas.microsoft.com/office/drawing/2014/main" id="{9D4F6D8C-F129-40F8-8970-ED214FCEE9B9}"/>
              </a:ext>
            </a:extLst>
          </p:cNvPr>
          <p:cNvSpPr txBox="1"/>
          <p:nvPr/>
        </p:nvSpPr>
        <p:spPr>
          <a:xfrm>
            <a:off x="741953" y="1619670"/>
            <a:ext cx="10898596" cy="4549835"/>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GB" sz="2800" dirty="0">
                <a:solidFill>
                  <a:schemeClr val="bg1"/>
                </a:solidFill>
              </a:rPr>
              <a:t>Improved documentation of initial consultant review</a:t>
            </a:r>
          </a:p>
          <a:p>
            <a:pPr marL="457200" indent="-457200">
              <a:lnSpc>
                <a:spcPct val="150000"/>
              </a:lnSpc>
              <a:buFont typeface="Wingdings" panose="05000000000000000000" pitchFamily="2" charset="2"/>
              <a:buChar char="ü"/>
            </a:pPr>
            <a:r>
              <a:rPr lang="en-GB" sz="2800" dirty="0">
                <a:solidFill>
                  <a:schemeClr val="bg1"/>
                </a:solidFill>
              </a:rPr>
              <a:t>Improved patient information</a:t>
            </a:r>
          </a:p>
          <a:p>
            <a:pPr marL="457200" indent="-457200">
              <a:lnSpc>
                <a:spcPct val="150000"/>
              </a:lnSpc>
              <a:buFont typeface="Wingdings" panose="05000000000000000000" pitchFamily="2" charset="2"/>
              <a:buChar char="ü"/>
            </a:pPr>
            <a:r>
              <a:rPr lang="en-GB" sz="2800" dirty="0">
                <a:solidFill>
                  <a:schemeClr val="bg1"/>
                </a:solidFill>
              </a:rPr>
              <a:t>Improved quality, detail and narrative on EDS</a:t>
            </a:r>
          </a:p>
          <a:p>
            <a:pPr marL="457200" indent="-457200">
              <a:lnSpc>
                <a:spcPct val="150000"/>
              </a:lnSpc>
              <a:buFont typeface="Wingdings" panose="05000000000000000000" pitchFamily="2" charset="2"/>
              <a:buChar char="ü"/>
            </a:pPr>
            <a:r>
              <a:rPr lang="en-GB" sz="2800" dirty="0">
                <a:solidFill>
                  <a:schemeClr val="bg1"/>
                </a:solidFill>
              </a:rPr>
              <a:t>More direct discharges from AMU</a:t>
            </a:r>
          </a:p>
          <a:p>
            <a:pPr marL="457200" indent="-457200">
              <a:lnSpc>
                <a:spcPct val="150000"/>
              </a:lnSpc>
              <a:buFont typeface="Wingdings" panose="05000000000000000000" pitchFamily="2" charset="2"/>
              <a:buChar char="ü"/>
            </a:pPr>
            <a:r>
              <a:rPr lang="en-GB" sz="2800" dirty="0">
                <a:solidFill>
                  <a:schemeClr val="bg1"/>
                </a:solidFill>
              </a:rPr>
              <a:t>Reduced length of stay (median LOS 20 hours to 16 hours)</a:t>
            </a:r>
          </a:p>
          <a:p>
            <a:pPr marL="457200" indent="-457200">
              <a:lnSpc>
                <a:spcPct val="150000"/>
              </a:lnSpc>
              <a:buFont typeface="Wingdings" panose="05000000000000000000" pitchFamily="2" charset="2"/>
              <a:buChar char="ü"/>
            </a:pPr>
            <a:r>
              <a:rPr lang="en-GB" sz="2800" dirty="0">
                <a:solidFill>
                  <a:schemeClr val="bg1"/>
                </a:solidFill>
              </a:rPr>
              <a:t>Improved patient flow to wards</a:t>
            </a:r>
          </a:p>
          <a:p>
            <a:pPr marL="457200" indent="-457200">
              <a:lnSpc>
                <a:spcPct val="150000"/>
              </a:lnSpc>
              <a:buFont typeface="Wingdings" panose="05000000000000000000" pitchFamily="2" charset="2"/>
              <a:buChar char="ü"/>
            </a:pPr>
            <a:r>
              <a:rPr lang="en-GB" sz="2800" dirty="0">
                <a:solidFill>
                  <a:schemeClr val="bg1"/>
                </a:solidFill>
              </a:rPr>
              <a:t>Consistency throughout the week</a:t>
            </a:r>
            <a:endParaRPr lang="en-GB" sz="2000" dirty="0">
              <a:solidFill>
                <a:schemeClr val="bg1"/>
              </a:solidFill>
            </a:endParaRPr>
          </a:p>
        </p:txBody>
      </p:sp>
    </p:spTree>
    <p:extLst>
      <p:ext uri="{BB962C8B-B14F-4D97-AF65-F5344CB8AC3E}">
        <p14:creationId xmlns:p14="http://schemas.microsoft.com/office/powerpoint/2010/main" val="371024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1"/>
            <a:ext cx="12192000" cy="2698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22">
            <a:extLst>
              <a:ext uri="{FF2B5EF4-FFF2-40B4-BE49-F238E27FC236}">
                <a16:creationId xmlns:a16="http://schemas.microsoft.com/office/drawing/2014/main" id="{C44E84A5-3826-409B-82AA-4CA0D13325C5}"/>
              </a:ext>
            </a:extLst>
          </p:cNvPr>
          <p:cNvSpPr/>
          <p:nvPr/>
        </p:nvSpPr>
        <p:spPr>
          <a:xfrm>
            <a:off x="553175" y="1540777"/>
            <a:ext cx="11276152" cy="4707623"/>
          </a:xfrm>
          <a:prstGeom prst="roundRect">
            <a:avLst>
              <a:gd name="adj" fmla="val 933"/>
            </a:avLst>
          </a:prstGeom>
          <a:gradFill>
            <a:gsLst>
              <a:gs pos="0">
                <a:schemeClr val="accent4"/>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6" name="TextBox 55">
            <a:extLst>
              <a:ext uri="{FF2B5EF4-FFF2-40B4-BE49-F238E27FC236}">
                <a16:creationId xmlns:a16="http://schemas.microsoft.com/office/drawing/2014/main" id="{8074269C-5131-4839-BAD5-A514CB3E4471}"/>
              </a:ext>
            </a:extLst>
          </p:cNvPr>
          <p:cNvSpPr txBox="1"/>
          <p:nvPr/>
        </p:nvSpPr>
        <p:spPr>
          <a:xfrm>
            <a:off x="-81023" y="329044"/>
            <a:ext cx="12273023" cy="1070742"/>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Impact on </a:t>
            </a:r>
          </a:p>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Staff</a:t>
            </a:r>
          </a:p>
        </p:txBody>
      </p:sp>
      <p:sp>
        <p:nvSpPr>
          <p:cNvPr id="64" name="TextBox 63">
            <a:extLst>
              <a:ext uri="{FF2B5EF4-FFF2-40B4-BE49-F238E27FC236}">
                <a16:creationId xmlns:a16="http://schemas.microsoft.com/office/drawing/2014/main" id="{9D4F6D8C-F129-40F8-8970-ED214FCEE9B9}"/>
              </a:ext>
            </a:extLst>
          </p:cNvPr>
          <p:cNvSpPr txBox="1"/>
          <p:nvPr/>
        </p:nvSpPr>
        <p:spPr>
          <a:xfrm>
            <a:off x="741953" y="1619670"/>
            <a:ext cx="10898596" cy="4642809"/>
          </a:xfrm>
          <a:prstGeom prst="rect">
            <a:avLst/>
          </a:prstGeom>
          <a:noFill/>
        </p:spPr>
        <p:txBody>
          <a:bodyPr wrap="square" rtlCol="0">
            <a:spAutoFit/>
          </a:bodyPr>
          <a:lstStyle/>
          <a:p>
            <a:pPr marL="457200" indent="-457200">
              <a:lnSpc>
                <a:spcPct val="120000"/>
              </a:lnSpc>
              <a:buFont typeface="Wingdings" panose="05000000000000000000" pitchFamily="2" charset="2"/>
              <a:buChar char="ü"/>
            </a:pPr>
            <a:r>
              <a:rPr lang="en-GB" sz="2800" dirty="0">
                <a:solidFill>
                  <a:schemeClr val="bg1"/>
                </a:solidFill>
              </a:rPr>
              <a:t>Doctors have more time to treat patients</a:t>
            </a:r>
          </a:p>
          <a:p>
            <a:pPr marL="457200" indent="-457200">
              <a:lnSpc>
                <a:spcPct val="120000"/>
              </a:lnSpc>
              <a:buFont typeface="Wingdings" panose="05000000000000000000" pitchFamily="2" charset="2"/>
              <a:buChar char="ü"/>
            </a:pPr>
            <a:r>
              <a:rPr lang="en-GB" sz="2800" dirty="0">
                <a:solidFill>
                  <a:schemeClr val="bg1"/>
                </a:solidFill>
              </a:rPr>
              <a:t>Time between AMU admission and AMU initial AMU doctor assessment has halved (now 1 hour)</a:t>
            </a:r>
          </a:p>
          <a:p>
            <a:pPr marL="457200" indent="-457200">
              <a:lnSpc>
                <a:spcPct val="120000"/>
              </a:lnSpc>
              <a:buFont typeface="Wingdings" panose="05000000000000000000" pitchFamily="2" charset="2"/>
              <a:buChar char="ü"/>
            </a:pPr>
            <a:r>
              <a:rPr lang="en-GB" sz="2800" dirty="0">
                <a:solidFill>
                  <a:schemeClr val="bg1"/>
                </a:solidFill>
              </a:rPr>
              <a:t>Improved job satisfaction for doctors, nurses, pharmacists, social workers, H@H as we are better able to deal with acutely unwell patients and patients ready for discharge </a:t>
            </a:r>
          </a:p>
          <a:p>
            <a:pPr marL="457200" indent="-457200">
              <a:lnSpc>
                <a:spcPct val="120000"/>
              </a:lnSpc>
              <a:buFont typeface="Wingdings" panose="05000000000000000000" pitchFamily="2" charset="2"/>
              <a:buChar char="ü"/>
            </a:pPr>
            <a:r>
              <a:rPr lang="en-GB" sz="2800" dirty="0">
                <a:solidFill>
                  <a:schemeClr val="bg1"/>
                </a:solidFill>
              </a:rPr>
              <a:t>Improved educational experience for staff in training</a:t>
            </a:r>
          </a:p>
          <a:p>
            <a:pPr marL="457200" indent="-457200">
              <a:lnSpc>
                <a:spcPct val="120000"/>
              </a:lnSpc>
              <a:buFont typeface="Wingdings" panose="05000000000000000000" pitchFamily="2" charset="2"/>
              <a:buChar char="ü"/>
            </a:pPr>
            <a:r>
              <a:rPr lang="en-GB" sz="2800" dirty="0">
                <a:solidFill>
                  <a:schemeClr val="bg1"/>
                </a:solidFill>
              </a:rPr>
              <a:t>Fewer vacancies (other local initiatives have also contributed to this)</a:t>
            </a:r>
          </a:p>
          <a:p>
            <a:pPr marL="358775" indent="-358775">
              <a:lnSpc>
                <a:spcPct val="150000"/>
              </a:lnSpc>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12276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Portrait of Young Woman Using Mobile Phone in Cafe">
            <a:extLst>
              <a:ext uri="{FF2B5EF4-FFF2-40B4-BE49-F238E27FC236}">
                <a16:creationId xmlns:a16="http://schemas.microsoft.com/office/drawing/2014/main" id="{A9CD85EE-DC31-49A4-925C-43AED7A4884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70" r="32470"/>
          <a:stretch>
            <a:fillRect/>
          </a:stretch>
        </p:blipFill>
        <p:spPr>
          <a:xfrm>
            <a:off x="0" y="0"/>
            <a:ext cx="3598863" cy="6858000"/>
          </a:xfrm>
        </p:spPr>
      </p:pic>
      <p:sp>
        <p:nvSpPr>
          <p:cNvPr id="14" name="Rectangle 13">
            <a:extLst>
              <a:ext uri="{FF2B5EF4-FFF2-40B4-BE49-F238E27FC236}">
                <a16:creationId xmlns:a16="http://schemas.microsoft.com/office/drawing/2014/main" id="{6C4FDB17-7FF2-45B1-9CF5-12B63E0AB2BE}"/>
              </a:ext>
            </a:extLst>
          </p:cNvPr>
          <p:cNvSpPr/>
          <p:nvPr/>
        </p:nvSpPr>
        <p:spPr>
          <a:xfrm>
            <a:off x="-1" y="0"/>
            <a:ext cx="3599543" cy="6858000"/>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2EB1BED6-784C-4EE3-A2C8-8A727A3D30D3}"/>
              </a:ext>
            </a:extLst>
          </p:cNvPr>
          <p:cNvSpPr/>
          <p:nvPr/>
        </p:nvSpPr>
        <p:spPr>
          <a:xfrm>
            <a:off x="436109" y="1513114"/>
            <a:ext cx="9099777" cy="5001986"/>
          </a:xfrm>
          <a:prstGeom prst="roundRect">
            <a:avLst>
              <a:gd name="adj" fmla="val 2115"/>
            </a:avLst>
          </a:prstGeom>
          <a:solidFill>
            <a:schemeClr val="bg1"/>
          </a:solidFill>
          <a:ln>
            <a:noFill/>
          </a:ln>
          <a:effectLst>
            <a:outerShdw blurRad="444500" dist="1524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F29F12-4111-4837-A287-0949B190E0A3}"/>
              </a:ext>
            </a:extLst>
          </p:cNvPr>
          <p:cNvSpPr txBox="1"/>
          <p:nvPr/>
        </p:nvSpPr>
        <p:spPr>
          <a:xfrm>
            <a:off x="672196" y="1692862"/>
            <a:ext cx="8863690" cy="4642489"/>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marL="342900" indent="-342900" algn="l">
              <a:buClr>
                <a:schemeClr val="accent2"/>
              </a:buClr>
              <a:buFont typeface="Wingdings" panose="05000000000000000000" pitchFamily="2" charset="2"/>
              <a:buChar char="ü"/>
            </a:pPr>
            <a:r>
              <a:rPr lang="en-GB" sz="2400" dirty="0">
                <a:solidFill>
                  <a:schemeClr val="tx1">
                    <a:lumMod val="75000"/>
                    <a:lumOff val="25000"/>
                  </a:schemeClr>
                </a:solidFill>
              </a:rPr>
              <a:t>Value added</a:t>
            </a:r>
          </a:p>
          <a:p>
            <a:pPr marL="800100" lvl="1" indent="-342900">
              <a:buClr>
                <a:schemeClr val="accent2"/>
              </a:buClr>
              <a:buFont typeface="Courier New" panose="02070309020205020404" pitchFamily="49" charset="0"/>
              <a:buChar char="o"/>
            </a:pPr>
            <a:r>
              <a:rPr lang="en-GB" sz="2400" dirty="0">
                <a:solidFill>
                  <a:schemeClr val="tx1">
                    <a:lumMod val="75000"/>
                    <a:lumOff val="25000"/>
                  </a:schemeClr>
                </a:solidFill>
                <a:latin typeface="+mj-lt"/>
              </a:rPr>
              <a:t>financial</a:t>
            </a:r>
          </a:p>
          <a:p>
            <a:pPr marL="800100" lvl="1" indent="-342900">
              <a:buClr>
                <a:schemeClr val="accent2"/>
              </a:buClr>
              <a:buFont typeface="Courier New" panose="02070309020205020404" pitchFamily="49" charset="0"/>
              <a:buChar char="o"/>
            </a:pPr>
            <a:r>
              <a:rPr lang="en-GB" sz="2400" dirty="0">
                <a:solidFill>
                  <a:schemeClr val="tx1">
                    <a:lumMod val="75000"/>
                    <a:lumOff val="25000"/>
                  </a:schemeClr>
                </a:solidFill>
                <a:latin typeface="+mj-lt"/>
              </a:rPr>
              <a:t>Value to patients and clinical staff</a:t>
            </a:r>
          </a:p>
          <a:p>
            <a:pPr marL="342900" indent="-342900" algn="l">
              <a:buClr>
                <a:schemeClr val="accent2"/>
              </a:buClr>
              <a:buFont typeface="Wingdings" panose="05000000000000000000" pitchFamily="2" charset="2"/>
              <a:buChar char="ü"/>
            </a:pPr>
            <a:r>
              <a:rPr lang="en-GB" sz="2400" dirty="0">
                <a:solidFill>
                  <a:schemeClr val="tx1">
                    <a:lumMod val="75000"/>
                    <a:lumOff val="25000"/>
                  </a:schemeClr>
                </a:solidFill>
              </a:rPr>
              <a:t>Service improvement initiatives</a:t>
            </a:r>
          </a:p>
          <a:p>
            <a:pPr marL="800100" lvl="1" indent="-342900">
              <a:buClr>
                <a:schemeClr val="accent2"/>
              </a:buClr>
              <a:buFont typeface="Courier New" panose="02070309020205020404" pitchFamily="49" charset="0"/>
              <a:buChar char="o"/>
            </a:pPr>
            <a:r>
              <a:rPr lang="en-GB" sz="2400" dirty="0">
                <a:solidFill>
                  <a:schemeClr val="tx1">
                    <a:lumMod val="75000"/>
                    <a:lumOff val="25000"/>
                  </a:schemeClr>
                </a:solidFill>
                <a:latin typeface="+mj-lt"/>
              </a:rPr>
              <a:t>Patient information</a:t>
            </a:r>
          </a:p>
          <a:p>
            <a:pPr marL="800100" lvl="1" indent="-342900">
              <a:buClr>
                <a:schemeClr val="accent2"/>
              </a:buClr>
              <a:buFont typeface="Courier New" panose="02070309020205020404" pitchFamily="49" charset="0"/>
              <a:buChar char="o"/>
            </a:pPr>
            <a:r>
              <a:rPr lang="en-GB" sz="2400" dirty="0">
                <a:solidFill>
                  <a:schemeClr val="tx1">
                    <a:lumMod val="75000"/>
                    <a:lumOff val="25000"/>
                  </a:schemeClr>
                </a:solidFill>
                <a:latin typeface="+mj-lt"/>
              </a:rPr>
              <a:t>CQUIN data completion</a:t>
            </a:r>
          </a:p>
          <a:p>
            <a:pPr marL="342900" indent="-342900" algn="l">
              <a:buClr>
                <a:schemeClr val="accent2"/>
              </a:buClr>
              <a:buFont typeface="Wingdings" panose="05000000000000000000" pitchFamily="2" charset="2"/>
              <a:buChar char="ü"/>
            </a:pPr>
            <a:r>
              <a:rPr lang="en-GB" sz="2400" dirty="0">
                <a:solidFill>
                  <a:schemeClr val="tx1">
                    <a:lumMod val="75000"/>
                    <a:lumOff val="25000"/>
                  </a:schemeClr>
                </a:solidFill>
              </a:rPr>
              <a:t>Trusted colleagues</a:t>
            </a:r>
          </a:p>
          <a:p>
            <a:pPr marL="342900" indent="-342900" algn="l">
              <a:buClr>
                <a:schemeClr val="accent2"/>
              </a:buClr>
              <a:buFont typeface="Wingdings" panose="05000000000000000000" pitchFamily="2" charset="2"/>
              <a:buChar char="ü"/>
            </a:pPr>
            <a:r>
              <a:rPr lang="en-GB" sz="2400" dirty="0">
                <a:solidFill>
                  <a:schemeClr val="tx1">
                    <a:lumMod val="75000"/>
                    <a:lumOff val="25000"/>
                  </a:schemeClr>
                </a:solidFill>
              </a:rPr>
              <a:t>Integral part of Multi-professional Team </a:t>
            </a:r>
          </a:p>
          <a:p>
            <a:pPr marL="342900" indent="-342900" algn="l">
              <a:buClr>
                <a:schemeClr val="accent2"/>
              </a:buClr>
              <a:buFont typeface="Wingdings" panose="05000000000000000000" pitchFamily="2" charset="2"/>
              <a:buChar char="ü"/>
            </a:pPr>
            <a:r>
              <a:rPr lang="en-GB" sz="2400" dirty="0">
                <a:solidFill>
                  <a:schemeClr val="tx1">
                    <a:lumMod val="75000"/>
                    <a:lumOff val="25000"/>
                  </a:schemeClr>
                </a:solidFill>
              </a:rPr>
              <a:t>Electronic Discharge Summary audit shows DAs provide better documentation than junior doctors (N = 40)</a:t>
            </a:r>
          </a:p>
          <a:p>
            <a:pPr marL="342900" indent="-342900" algn="l">
              <a:buClr>
                <a:schemeClr val="accent2"/>
              </a:buClr>
              <a:buFont typeface="Wingdings" panose="05000000000000000000" pitchFamily="2" charset="2"/>
              <a:buChar char="ü"/>
            </a:pPr>
            <a:r>
              <a:rPr lang="en-GB" sz="2400" dirty="0">
                <a:solidFill>
                  <a:schemeClr val="tx1">
                    <a:lumMod val="75000"/>
                    <a:lumOff val="25000"/>
                  </a:schemeClr>
                </a:solidFill>
              </a:rPr>
              <a:t>Consistent quality</a:t>
            </a:r>
            <a:endParaRPr lang="en-GB" sz="2000" b="1" dirty="0">
              <a:solidFill>
                <a:schemeClr val="tx1">
                  <a:lumMod val="75000"/>
                  <a:lumOff val="25000"/>
                </a:schemeClr>
              </a:solidFill>
            </a:endParaRPr>
          </a:p>
        </p:txBody>
      </p:sp>
      <p:sp>
        <p:nvSpPr>
          <p:cNvPr id="7" name="TextBox 6">
            <a:extLst>
              <a:ext uri="{FF2B5EF4-FFF2-40B4-BE49-F238E27FC236}">
                <a16:creationId xmlns:a16="http://schemas.microsoft.com/office/drawing/2014/main" id="{569EF729-CC61-4964-A92D-0CE3F857DA2F}"/>
              </a:ext>
            </a:extLst>
          </p:cNvPr>
          <p:cNvSpPr txBox="1"/>
          <p:nvPr/>
        </p:nvSpPr>
        <p:spPr>
          <a:xfrm>
            <a:off x="3810001" y="342900"/>
            <a:ext cx="7609114" cy="1070742"/>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Post </a:t>
            </a:r>
          </a:p>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Evaluation</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Tree>
    <p:extLst>
      <p:ext uri="{BB962C8B-B14F-4D97-AF65-F5344CB8AC3E}">
        <p14:creationId xmlns:p14="http://schemas.microsoft.com/office/powerpoint/2010/main" val="375410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0BDCC8-AC36-4026-86C8-8FC430C6DE3E}"/>
              </a:ext>
            </a:extLst>
          </p:cNvPr>
          <p:cNvGraphicFramePr/>
          <p:nvPr>
            <p:extLst>
              <p:ext uri="{D42A27DB-BD31-4B8C-83A1-F6EECF244321}">
                <p14:modId xmlns:p14="http://schemas.microsoft.com/office/powerpoint/2010/main" val="97642724"/>
              </p:ext>
            </p:extLst>
          </p:nvPr>
        </p:nvGraphicFramePr>
        <p:xfrm>
          <a:off x="1420585" y="1590663"/>
          <a:ext cx="9350829" cy="4822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32C30C7-2850-4F76-B984-3744EF1493C0}"/>
              </a:ext>
            </a:extLst>
          </p:cNvPr>
          <p:cNvSpPr txBox="1"/>
          <p:nvPr/>
        </p:nvSpPr>
        <p:spPr>
          <a:xfrm>
            <a:off x="0" y="444515"/>
            <a:ext cx="12192000" cy="1070742"/>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Improving “Out of Hours” and weekend care </a:t>
            </a:r>
          </a:p>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will have a positive impact in 4 key areas</a:t>
            </a:r>
            <a:endPar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pic>
        <p:nvPicPr>
          <p:cNvPr id="5" name="Content Placeholder 10">
            <a:extLst>
              <a:ext uri="{FF2B5EF4-FFF2-40B4-BE49-F238E27FC236}">
                <a16:creationId xmlns:a16="http://schemas.microsoft.com/office/drawing/2014/main" id="{8E81A65D-33DC-4E62-AE8D-5E1DADD1EA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73" y="5776740"/>
            <a:ext cx="1440000" cy="636745"/>
          </a:xfrm>
          <a:prstGeom prst="rect">
            <a:avLst/>
          </a:prstGeom>
        </p:spPr>
      </p:pic>
    </p:spTree>
    <p:extLst>
      <p:ext uri="{BB962C8B-B14F-4D97-AF65-F5344CB8AC3E}">
        <p14:creationId xmlns:p14="http://schemas.microsoft.com/office/powerpoint/2010/main" val="274334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62802-481E-41C3-94B1-0A44D630AF2C}"/>
              </a:ext>
            </a:extLst>
          </p:cNvPr>
          <p:cNvSpPr txBox="1"/>
          <p:nvPr/>
        </p:nvSpPr>
        <p:spPr>
          <a:xfrm>
            <a:off x="0" y="302727"/>
            <a:ext cx="12192000" cy="1070742"/>
          </a:xfrm>
          <a:prstGeom prst="rect">
            <a:avLst/>
          </a:prstGeom>
          <a:noFill/>
        </p:spPr>
        <p:txBody>
          <a:bodyPr wrap="square" rtlCol="0">
            <a:spAutoFit/>
          </a:bodyPr>
          <a:lstStyle/>
          <a:p>
            <a:pPr algn="ctr">
              <a:lnSpc>
                <a:spcPct val="70000"/>
              </a:lnSpc>
            </a:pPr>
            <a:r>
              <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Out of Hours Models of Care: Pre-OOH Work Structure</a:t>
            </a:r>
          </a:p>
          <a:p>
            <a:pPr algn="ctr">
              <a:lnSpc>
                <a:spcPct val="70000"/>
              </a:lnSpc>
            </a:pPr>
            <a:endPar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graphicFrame>
        <p:nvGraphicFramePr>
          <p:cNvPr id="3" name="Diagram 2">
            <a:extLst>
              <a:ext uri="{FF2B5EF4-FFF2-40B4-BE49-F238E27FC236}">
                <a16:creationId xmlns:a16="http://schemas.microsoft.com/office/drawing/2014/main" id="{80BFAFE3-1A0C-4B0F-A89F-F8D99A0A737A}"/>
              </a:ext>
            </a:extLst>
          </p:cNvPr>
          <p:cNvGraphicFramePr/>
          <p:nvPr/>
        </p:nvGraphicFramePr>
        <p:xfrm>
          <a:off x="2764970" y="1045907"/>
          <a:ext cx="6662057" cy="548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27E56E82-C7FA-4BF1-B121-2AA5F1CD7837}"/>
              </a:ext>
            </a:extLst>
          </p:cNvPr>
          <p:cNvSpPr/>
          <p:nvPr/>
        </p:nvSpPr>
        <p:spPr>
          <a:xfrm>
            <a:off x="5437414" y="3069772"/>
            <a:ext cx="1317171" cy="136366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Nurses and Patients</a:t>
            </a:r>
          </a:p>
        </p:txBody>
      </p:sp>
      <p:cxnSp>
        <p:nvCxnSpPr>
          <p:cNvPr id="5" name="Straight Arrow Connector 4">
            <a:extLst>
              <a:ext uri="{FF2B5EF4-FFF2-40B4-BE49-F238E27FC236}">
                <a16:creationId xmlns:a16="http://schemas.microsoft.com/office/drawing/2014/main" id="{9AA489FC-F948-413F-B11B-F636586343C7}"/>
              </a:ext>
            </a:extLst>
          </p:cNvPr>
          <p:cNvCxnSpPr>
            <a:cxnSpLocks/>
          </p:cNvCxnSpPr>
          <p:nvPr/>
        </p:nvCxnSpPr>
        <p:spPr>
          <a:xfrm flipV="1">
            <a:off x="6096000" y="2252658"/>
            <a:ext cx="0" cy="82800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9A93BB0-0CF3-4E23-A0AA-CA41B9848EB1}"/>
              </a:ext>
            </a:extLst>
          </p:cNvPr>
          <p:cNvCxnSpPr>
            <a:cxnSpLocks/>
          </p:cNvCxnSpPr>
          <p:nvPr/>
        </p:nvCxnSpPr>
        <p:spPr>
          <a:xfrm flipV="1">
            <a:off x="6096000" y="4476981"/>
            <a:ext cx="0" cy="82800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89FE48-C11A-4AB6-A6E9-4A8C3F7A6F9E}"/>
              </a:ext>
            </a:extLst>
          </p:cNvPr>
          <p:cNvCxnSpPr>
            <a:cxnSpLocks/>
          </p:cNvCxnSpPr>
          <p:nvPr/>
        </p:nvCxnSpPr>
        <p:spPr>
          <a:xfrm flipH="1">
            <a:off x="5031921" y="3799115"/>
            <a:ext cx="468000" cy="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61071B-CF8B-4BE1-95CB-FA136B82AF36}"/>
              </a:ext>
            </a:extLst>
          </p:cNvPr>
          <p:cNvCxnSpPr>
            <a:cxnSpLocks/>
          </p:cNvCxnSpPr>
          <p:nvPr/>
        </p:nvCxnSpPr>
        <p:spPr>
          <a:xfrm flipH="1">
            <a:off x="6743699" y="3788229"/>
            <a:ext cx="468000" cy="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80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D9C82915-29E2-4269-8E9A-25541E8AD49B}"/>
              </a:ext>
            </a:extLst>
          </p:cNvPr>
          <p:cNvGraphicFramePr/>
          <p:nvPr/>
        </p:nvGraphicFramePr>
        <p:xfrm>
          <a:off x="2456013" y="1240971"/>
          <a:ext cx="7279974" cy="531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DD249A56-4CDE-419E-942D-35566F4C255B}"/>
              </a:ext>
            </a:extLst>
          </p:cNvPr>
          <p:cNvSpPr txBox="1"/>
          <p:nvPr/>
        </p:nvSpPr>
        <p:spPr>
          <a:xfrm>
            <a:off x="0" y="302727"/>
            <a:ext cx="12192000" cy="596766"/>
          </a:xfrm>
          <a:prstGeom prst="rect">
            <a:avLst/>
          </a:prstGeom>
          <a:noFill/>
        </p:spPr>
        <p:txBody>
          <a:bodyPr wrap="square" rtlCol="0">
            <a:spAutoFit/>
          </a:bodyPr>
          <a:lstStyle/>
          <a:p>
            <a:pPr algn="ctr">
              <a:lnSpc>
                <a:spcPct val="70000"/>
              </a:lnSpc>
            </a:pPr>
            <a:r>
              <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Out of Hours Models of Care: OOH/7 Day Services </a:t>
            </a:r>
          </a:p>
        </p:txBody>
      </p:sp>
      <p:cxnSp>
        <p:nvCxnSpPr>
          <p:cNvPr id="11" name="Straight Arrow Connector 10">
            <a:extLst>
              <a:ext uri="{FF2B5EF4-FFF2-40B4-BE49-F238E27FC236}">
                <a16:creationId xmlns:a16="http://schemas.microsoft.com/office/drawing/2014/main" id="{CE866216-B64E-4B76-87F2-4C1EE002389C}"/>
              </a:ext>
            </a:extLst>
          </p:cNvPr>
          <p:cNvCxnSpPr>
            <a:cxnSpLocks/>
          </p:cNvCxnSpPr>
          <p:nvPr/>
        </p:nvCxnSpPr>
        <p:spPr>
          <a:xfrm flipV="1">
            <a:off x="6128657" y="2024744"/>
            <a:ext cx="0" cy="108000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FFF7F2E-43C0-48CA-8B53-A6D4842EBB8A}"/>
              </a:ext>
            </a:extLst>
          </p:cNvPr>
          <p:cNvCxnSpPr>
            <a:cxnSpLocks/>
          </p:cNvCxnSpPr>
          <p:nvPr/>
        </p:nvCxnSpPr>
        <p:spPr>
          <a:xfrm flipV="1">
            <a:off x="6509657" y="2373085"/>
            <a:ext cx="707572" cy="892629"/>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174EED-976C-4C27-B7C9-1E18D29C404D}"/>
              </a:ext>
            </a:extLst>
          </p:cNvPr>
          <p:cNvCxnSpPr>
            <a:cxnSpLocks/>
          </p:cNvCxnSpPr>
          <p:nvPr/>
        </p:nvCxnSpPr>
        <p:spPr>
          <a:xfrm flipV="1">
            <a:off x="6778437" y="3265714"/>
            <a:ext cx="1091934" cy="370116"/>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A3571D-5F17-435A-ACD7-048EEC5F69A7}"/>
              </a:ext>
            </a:extLst>
          </p:cNvPr>
          <p:cNvCxnSpPr>
            <a:cxnSpLocks/>
          </p:cNvCxnSpPr>
          <p:nvPr/>
        </p:nvCxnSpPr>
        <p:spPr>
          <a:xfrm>
            <a:off x="6724849" y="4057517"/>
            <a:ext cx="1199109" cy="445279"/>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D51A6BE-B9B6-47F8-92FA-CD81608D8189}"/>
              </a:ext>
            </a:extLst>
          </p:cNvPr>
          <p:cNvCxnSpPr>
            <a:cxnSpLocks/>
          </p:cNvCxnSpPr>
          <p:nvPr/>
        </p:nvCxnSpPr>
        <p:spPr>
          <a:xfrm flipH="1" flipV="1">
            <a:off x="5029200" y="2373085"/>
            <a:ext cx="718458" cy="81643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5728C6-B610-43AE-AF62-B4813D11AAB0}"/>
              </a:ext>
            </a:extLst>
          </p:cNvPr>
          <p:cNvCxnSpPr>
            <a:cxnSpLocks/>
          </p:cNvCxnSpPr>
          <p:nvPr/>
        </p:nvCxnSpPr>
        <p:spPr>
          <a:xfrm flipV="1">
            <a:off x="4285210" y="3945162"/>
            <a:ext cx="1255219" cy="529511"/>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6F30C6C-E9FE-48FE-93D6-861994E2C4BC}"/>
              </a:ext>
            </a:extLst>
          </p:cNvPr>
          <p:cNvCxnSpPr>
            <a:cxnSpLocks/>
          </p:cNvCxnSpPr>
          <p:nvPr/>
        </p:nvCxnSpPr>
        <p:spPr>
          <a:xfrm>
            <a:off x="4285210" y="3265714"/>
            <a:ext cx="1190305" cy="323651"/>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7A324EE-47F8-43EE-A684-46F555F6B55D}"/>
              </a:ext>
            </a:extLst>
          </p:cNvPr>
          <p:cNvCxnSpPr>
            <a:cxnSpLocks/>
          </p:cNvCxnSpPr>
          <p:nvPr/>
        </p:nvCxnSpPr>
        <p:spPr>
          <a:xfrm flipV="1">
            <a:off x="4994462" y="4345012"/>
            <a:ext cx="753196" cy="1070366"/>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FC45054-CC34-4609-B1F3-51ABA4E1E2EB}"/>
              </a:ext>
            </a:extLst>
          </p:cNvPr>
          <p:cNvCxnSpPr>
            <a:cxnSpLocks/>
          </p:cNvCxnSpPr>
          <p:nvPr/>
        </p:nvCxnSpPr>
        <p:spPr>
          <a:xfrm flipV="1">
            <a:off x="6096000" y="4502796"/>
            <a:ext cx="0" cy="126000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0E07C5-1CB2-4F70-AAF0-FFC32A2BC84F}"/>
              </a:ext>
            </a:extLst>
          </p:cNvPr>
          <p:cNvCxnSpPr>
            <a:cxnSpLocks/>
          </p:cNvCxnSpPr>
          <p:nvPr/>
        </p:nvCxnSpPr>
        <p:spPr>
          <a:xfrm flipH="1" flipV="1">
            <a:off x="6489867" y="4345012"/>
            <a:ext cx="701186" cy="1070366"/>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05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1D98774-09B9-402E-B227-B97630C6C4DE}"/>
              </a:ext>
            </a:extLst>
          </p:cNvPr>
          <p:cNvSpPr/>
          <p:nvPr/>
        </p:nvSpPr>
        <p:spPr>
          <a:xfrm>
            <a:off x="1240434" y="1942494"/>
            <a:ext cx="2427784" cy="3819129"/>
          </a:xfrm>
          <a:prstGeom prst="roundRect">
            <a:avLst>
              <a:gd name="adj" fmla="val 1410"/>
            </a:avLst>
          </a:prstGeom>
          <a:solidFill>
            <a:schemeClr val="bg1">
              <a:alpha val="25000"/>
            </a:schemeClr>
          </a:solidFill>
          <a:ln w="12700">
            <a:solidFill>
              <a:schemeClr val="bg1"/>
            </a:solidFill>
          </a:ln>
          <a:effectLst>
            <a:outerShdw blurRad="127000" dist="381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19" name="Rectangle: Rounded Corners 18">
            <a:extLst>
              <a:ext uri="{FF2B5EF4-FFF2-40B4-BE49-F238E27FC236}">
                <a16:creationId xmlns:a16="http://schemas.microsoft.com/office/drawing/2014/main" id="{171B5ED8-189D-4932-BB4C-141BA815E8B8}"/>
              </a:ext>
            </a:extLst>
          </p:cNvPr>
          <p:cNvSpPr/>
          <p:nvPr/>
        </p:nvSpPr>
        <p:spPr>
          <a:xfrm>
            <a:off x="3668216" y="1942494"/>
            <a:ext cx="2427784" cy="3819129"/>
          </a:xfrm>
          <a:prstGeom prst="roundRect">
            <a:avLst>
              <a:gd name="adj" fmla="val 1410"/>
            </a:avLst>
          </a:prstGeom>
          <a:solidFill>
            <a:schemeClr val="bg1">
              <a:alpha val="25000"/>
            </a:schemeClr>
          </a:solidFill>
          <a:ln w="12700">
            <a:solidFill>
              <a:schemeClr val="bg1"/>
            </a:solidFill>
          </a:ln>
          <a:effectLst>
            <a:outerShdw blurRad="127000" dist="381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35" name="Rectangle: Rounded Corners 34">
            <a:extLst>
              <a:ext uri="{FF2B5EF4-FFF2-40B4-BE49-F238E27FC236}">
                <a16:creationId xmlns:a16="http://schemas.microsoft.com/office/drawing/2014/main" id="{B316E401-24F5-416A-B6F3-2A3FEC78B876}"/>
              </a:ext>
            </a:extLst>
          </p:cNvPr>
          <p:cNvSpPr/>
          <p:nvPr/>
        </p:nvSpPr>
        <p:spPr>
          <a:xfrm>
            <a:off x="8523780" y="1942494"/>
            <a:ext cx="2427784" cy="3819129"/>
          </a:xfrm>
          <a:prstGeom prst="roundRect">
            <a:avLst>
              <a:gd name="adj" fmla="val 1410"/>
            </a:avLst>
          </a:prstGeom>
          <a:solidFill>
            <a:schemeClr val="bg1">
              <a:alpha val="25000"/>
            </a:schemeClr>
          </a:solidFill>
          <a:ln w="12700">
            <a:solidFill>
              <a:schemeClr val="bg1"/>
            </a:solidFill>
          </a:ln>
          <a:effectLst>
            <a:outerShdw blurRad="127000" dist="381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51" name="Rectangle: Rounded Corners 50">
            <a:extLst>
              <a:ext uri="{FF2B5EF4-FFF2-40B4-BE49-F238E27FC236}">
                <a16:creationId xmlns:a16="http://schemas.microsoft.com/office/drawing/2014/main" id="{86603D52-FB19-4075-8064-2A3C0F9C7DE3}"/>
              </a:ext>
            </a:extLst>
          </p:cNvPr>
          <p:cNvSpPr/>
          <p:nvPr/>
        </p:nvSpPr>
        <p:spPr>
          <a:xfrm>
            <a:off x="6095998" y="1942494"/>
            <a:ext cx="2427784" cy="3819129"/>
          </a:xfrm>
          <a:prstGeom prst="roundRect">
            <a:avLst>
              <a:gd name="adj" fmla="val 1410"/>
            </a:avLst>
          </a:prstGeom>
          <a:solidFill>
            <a:schemeClr val="bg1">
              <a:alpha val="25000"/>
            </a:schemeClr>
          </a:solidFill>
          <a:ln w="12700">
            <a:solidFill>
              <a:schemeClr val="bg1"/>
            </a:solidFill>
          </a:ln>
          <a:effectLst>
            <a:outerShdw blurRad="571500" dist="266700" dir="5400000" sx="95000" sy="95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67" name="TextBox 66">
            <a:extLst>
              <a:ext uri="{FF2B5EF4-FFF2-40B4-BE49-F238E27FC236}">
                <a16:creationId xmlns:a16="http://schemas.microsoft.com/office/drawing/2014/main" id="{41C2AE4A-EAB4-44EC-AEA6-6949F570CA0B}"/>
              </a:ext>
            </a:extLst>
          </p:cNvPr>
          <p:cNvSpPr txBox="1"/>
          <p:nvPr/>
        </p:nvSpPr>
        <p:spPr>
          <a:xfrm>
            <a:off x="-2" y="488555"/>
            <a:ext cx="12192000" cy="1070742"/>
          </a:xfrm>
          <a:prstGeom prst="rect">
            <a:avLst/>
          </a:prstGeom>
          <a:noFill/>
        </p:spPr>
        <p:txBody>
          <a:bodyPr wrap="square" rtlCol="0">
            <a:spAutoFit/>
          </a:bodyPr>
          <a:lstStyle/>
          <a:p>
            <a:pPr algn="ctr">
              <a:lnSpc>
                <a:spcPct val="70000"/>
              </a:lnSpc>
            </a:pPr>
            <a:r>
              <a:rPr lang="en-GB" sz="4400" b="1" spc="-188" dirty="0">
                <a:solidFill>
                  <a:schemeClr val="bg1"/>
                </a:solidFill>
                <a:latin typeface="+mj-lt"/>
                <a:cs typeface="Poppins Light" panose="00000400000000000000" pitchFamily="2" charset="0"/>
              </a:rPr>
              <a:t>Improvements Delivered through </a:t>
            </a:r>
          </a:p>
          <a:p>
            <a:pPr algn="ctr">
              <a:lnSpc>
                <a:spcPct val="70000"/>
              </a:lnSpc>
            </a:pPr>
            <a:r>
              <a:rPr lang="en-GB" sz="4400" b="1" spc="-188" dirty="0">
                <a:solidFill>
                  <a:schemeClr val="bg1"/>
                </a:solidFill>
                <a:latin typeface="+mj-lt"/>
                <a:cs typeface="Poppins Light" panose="00000400000000000000" pitchFamily="2" charset="0"/>
              </a:rPr>
              <a:t>Workforce Transformation </a:t>
            </a:r>
            <a:endParaRPr lang="en-US" sz="4400" b="1" spc="-188" dirty="0">
              <a:solidFill>
                <a:schemeClr val="bg1"/>
              </a:solidFill>
              <a:latin typeface="+mj-lt"/>
              <a:cs typeface="Poppins Light" panose="00000400000000000000" pitchFamily="2" charset="0"/>
            </a:endParaRPr>
          </a:p>
        </p:txBody>
      </p:sp>
      <p:sp>
        <p:nvSpPr>
          <p:cNvPr id="21" name="TextBox 20">
            <a:extLst>
              <a:ext uri="{FF2B5EF4-FFF2-40B4-BE49-F238E27FC236}">
                <a16:creationId xmlns:a16="http://schemas.microsoft.com/office/drawing/2014/main" id="{073AD51E-5B26-42F8-891F-167580A10261}"/>
              </a:ext>
            </a:extLst>
          </p:cNvPr>
          <p:cNvSpPr txBox="1"/>
          <p:nvPr/>
        </p:nvSpPr>
        <p:spPr>
          <a:xfrm>
            <a:off x="1410702" y="2290322"/>
            <a:ext cx="2342647" cy="954107"/>
          </a:xfrm>
          <a:prstGeom prst="rect">
            <a:avLst/>
          </a:prstGeom>
          <a:noFill/>
        </p:spPr>
        <p:txBody>
          <a:bodyPr wrap="square" rtlCol="0">
            <a:spAutoFit/>
          </a:bodyPr>
          <a:lstStyle>
            <a:defPPr>
              <a:defRPr lang="en-US"/>
            </a:defPPr>
            <a:lvl1pPr algn="ctr">
              <a:lnSpc>
                <a:spcPct val="70000"/>
              </a:lnSpc>
              <a:defRPr sz="5400" b="1" spc="-188">
                <a:solidFill>
                  <a:schemeClr val="bg1"/>
                </a:solidFill>
                <a:latin typeface="+mj-lt"/>
                <a:cs typeface="Poppins Light" panose="00000400000000000000" pitchFamily="2" charset="0"/>
              </a:defRPr>
            </a:lvl1pPr>
          </a:lstStyle>
          <a:p>
            <a:pPr algn="l">
              <a:lnSpc>
                <a:spcPct val="100000"/>
              </a:lnSpc>
            </a:pPr>
            <a:r>
              <a:rPr lang="en-GB" sz="2800" b="0" dirty="0"/>
              <a:t>Extended </a:t>
            </a:r>
          </a:p>
          <a:p>
            <a:pPr algn="l">
              <a:lnSpc>
                <a:spcPct val="100000"/>
              </a:lnSpc>
            </a:pPr>
            <a:r>
              <a:rPr lang="en-GB" sz="2800" b="0" dirty="0"/>
              <a:t>clinical service </a:t>
            </a:r>
          </a:p>
        </p:txBody>
      </p:sp>
      <p:sp>
        <p:nvSpPr>
          <p:cNvPr id="64" name="TextBox 63">
            <a:extLst>
              <a:ext uri="{FF2B5EF4-FFF2-40B4-BE49-F238E27FC236}">
                <a16:creationId xmlns:a16="http://schemas.microsoft.com/office/drawing/2014/main" id="{0C248167-9EFF-4CAD-97EE-5450A330A691}"/>
              </a:ext>
            </a:extLst>
          </p:cNvPr>
          <p:cNvSpPr txBox="1"/>
          <p:nvPr/>
        </p:nvSpPr>
        <p:spPr>
          <a:xfrm rot="10800000" flipV="1">
            <a:off x="11404230" y="6349263"/>
            <a:ext cx="529808" cy="307777"/>
          </a:xfrm>
          <a:prstGeom prst="rect">
            <a:avLst/>
          </a:prstGeom>
          <a:noFill/>
        </p:spPr>
        <p:txBody>
          <a:bodyPr wrap="square" rtlCol="0">
            <a:spAutoFit/>
          </a:bodyPr>
          <a:lstStyle/>
          <a:p>
            <a:pPr algn="ctr"/>
            <a:fld id="{260E2A6B-A809-4840-BF14-8648BC0BDF87}" type="slidenum">
              <a:rPr lang="id-ID" sz="1400" i="0" smtClean="0">
                <a:solidFill>
                  <a:schemeClr val="bg1">
                    <a:lumMod val="95000"/>
                  </a:schemeClr>
                </a:solidFill>
                <a:latin typeface="+mj-lt"/>
                <a:ea typeface="Lato" panose="020F0502020204030203" pitchFamily="34" charset="0"/>
                <a:cs typeface="Segoe UI" panose="020B0502040204020203" pitchFamily="34" charset="0"/>
              </a:rPr>
              <a:pPr algn="ctr"/>
              <a:t>32</a:t>
            </a:fld>
            <a:endParaRPr lang="id-ID" sz="3200" i="0" dirty="0">
              <a:solidFill>
                <a:schemeClr val="bg1">
                  <a:lumMod val="95000"/>
                </a:schemeClr>
              </a:solidFill>
              <a:latin typeface="+mj-lt"/>
              <a:ea typeface="Lato" panose="020F0502020204030203" pitchFamily="34" charset="0"/>
              <a:cs typeface="Segoe UI" panose="020B0502040204020203" pitchFamily="34" charset="0"/>
            </a:endParaRPr>
          </a:p>
        </p:txBody>
      </p:sp>
      <p:sp>
        <p:nvSpPr>
          <p:cNvPr id="65" name="TextBox 64">
            <a:extLst>
              <a:ext uri="{FF2B5EF4-FFF2-40B4-BE49-F238E27FC236}">
                <a16:creationId xmlns:a16="http://schemas.microsoft.com/office/drawing/2014/main" id="{B3FCBF1D-27F1-4863-90A6-F031C43D050C}"/>
              </a:ext>
            </a:extLst>
          </p:cNvPr>
          <p:cNvSpPr txBox="1"/>
          <p:nvPr/>
        </p:nvSpPr>
        <p:spPr>
          <a:xfrm>
            <a:off x="10781501" y="6349263"/>
            <a:ext cx="682687" cy="307777"/>
          </a:xfrm>
          <a:prstGeom prst="rect">
            <a:avLst/>
          </a:prstGeom>
          <a:noFill/>
        </p:spPr>
        <p:txBody>
          <a:bodyPr wrap="none" rtlCol="0">
            <a:spAutoFit/>
          </a:bodyPr>
          <a:lstStyle/>
          <a:p>
            <a:pPr algn="ctr"/>
            <a:r>
              <a:rPr lang="en-US" sz="1400" spc="300" dirty="0">
                <a:solidFill>
                  <a:schemeClr val="bg1">
                    <a:lumMod val="95000"/>
                  </a:schemeClr>
                </a:solidFill>
                <a:latin typeface="+mj-lt"/>
                <a:ea typeface="Lato" panose="020F0502020204030203" pitchFamily="34" charset="0"/>
                <a:cs typeface="Segoe UI" panose="020B0502040204020203" pitchFamily="34" charset="0"/>
              </a:rPr>
              <a:t>Page</a:t>
            </a:r>
            <a:endParaRPr lang="id-ID" sz="1400" spc="300" dirty="0">
              <a:solidFill>
                <a:schemeClr val="bg1">
                  <a:lumMod val="95000"/>
                </a:schemeClr>
              </a:solidFill>
              <a:latin typeface="+mj-lt"/>
              <a:ea typeface="Lato" panose="020F050202020403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0828313D-5BA0-4536-B4D3-BEB403A408FC}"/>
              </a:ext>
            </a:extLst>
          </p:cNvPr>
          <p:cNvSpPr txBox="1"/>
          <p:nvPr/>
        </p:nvSpPr>
        <p:spPr>
          <a:xfrm>
            <a:off x="3859767" y="2290322"/>
            <a:ext cx="2236231" cy="1815882"/>
          </a:xfrm>
          <a:prstGeom prst="rect">
            <a:avLst/>
          </a:prstGeom>
          <a:noFill/>
        </p:spPr>
        <p:txBody>
          <a:bodyPr wrap="square" rtlCol="0">
            <a:spAutoFit/>
          </a:bodyPr>
          <a:lstStyle>
            <a:defPPr>
              <a:defRPr lang="en-US"/>
            </a:defPPr>
            <a:lvl1pPr algn="ctr">
              <a:lnSpc>
                <a:spcPct val="70000"/>
              </a:lnSpc>
              <a:defRPr sz="5400" b="1" spc="-188">
                <a:solidFill>
                  <a:schemeClr val="bg1"/>
                </a:solidFill>
                <a:latin typeface="+mj-lt"/>
                <a:cs typeface="Poppins Light" panose="00000400000000000000" pitchFamily="2" charset="0"/>
              </a:defRPr>
            </a:lvl1pPr>
          </a:lstStyle>
          <a:p>
            <a:pPr algn="l">
              <a:lnSpc>
                <a:spcPct val="100000"/>
              </a:lnSpc>
            </a:pPr>
            <a:r>
              <a:rPr lang="en-GB" sz="2800" b="0" dirty="0"/>
              <a:t>Educational packages for nursing staff and junior doctors</a:t>
            </a:r>
          </a:p>
        </p:txBody>
      </p:sp>
      <p:sp>
        <p:nvSpPr>
          <p:cNvPr id="68" name="TextBox 67">
            <a:extLst>
              <a:ext uri="{FF2B5EF4-FFF2-40B4-BE49-F238E27FC236}">
                <a16:creationId xmlns:a16="http://schemas.microsoft.com/office/drawing/2014/main" id="{F0BFC2CD-5F3A-4E23-982F-C02F84E6EB15}"/>
              </a:ext>
            </a:extLst>
          </p:cNvPr>
          <p:cNvSpPr txBox="1"/>
          <p:nvPr/>
        </p:nvSpPr>
        <p:spPr>
          <a:xfrm>
            <a:off x="6319468" y="2294644"/>
            <a:ext cx="2236235" cy="3539430"/>
          </a:xfrm>
          <a:prstGeom prst="rect">
            <a:avLst/>
          </a:prstGeom>
          <a:noFill/>
        </p:spPr>
        <p:txBody>
          <a:bodyPr wrap="square" rtlCol="0">
            <a:spAutoFit/>
          </a:bodyPr>
          <a:lstStyle>
            <a:defPPr>
              <a:defRPr lang="en-US"/>
            </a:defPPr>
            <a:lvl1pPr algn="ctr">
              <a:lnSpc>
                <a:spcPct val="70000"/>
              </a:lnSpc>
              <a:defRPr sz="5400" b="1" spc="-188">
                <a:solidFill>
                  <a:schemeClr val="bg1"/>
                </a:solidFill>
                <a:latin typeface="+mj-lt"/>
                <a:cs typeface="Poppins Light" panose="00000400000000000000" pitchFamily="2" charset="0"/>
              </a:defRPr>
            </a:lvl1pPr>
          </a:lstStyle>
          <a:p>
            <a:pPr algn="l">
              <a:lnSpc>
                <a:spcPct val="100000"/>
              </a:lnSpc>
            </a:pPr>
            <a:r>
              <a:rPr lang="en-GB" sz="2800" b="0" dirty="0"/>
              <a:t>Creation of new job roles - Acute Care Fellows, Medical Assistants and Doctors Administrators</a:t>
            </a:r>
          </a:p>
          <a:p>
            <a:pPr algn="l">
              <a:lnSpc>
                <a:spcPct val="100000"/>
              </a:lnSpc>
            </a:pPr>
            <a:endParaRPr lang="en-GB" sz="2800" b="0" dirty="0"/>
          </a:p>
        </p:txBody>
      </p:sp>
      <p:sp>
        <p:nvSpPr>
          <p:cNvPr id="69" name="TextBox 68">
            <a:extLst>
              <a:ext uri="{FF2B5EF4-FFF2-40B4-BE49-F238E27FC236}">
                <a16:creationId xmlns:a16="http://schemas.microsoft.com/office/drawing/2014/main" id="{44DD98CD-BF52-414C-A490-A01959DC0F9D}"/>
              </a:ext>
            </a:extLst>
          </p:cNvPr>
          <p:cNvSpPr txBox="1"/>
          <p:nvPr/>
        </p:nvSpPr>
        <p:spPr>
          <a:xfrm>
            <a:off x="8651475" y="2290322"/>
            <a:ext cx="2300087" cy="3108543"/>
          </a:xfrm>
          <a:prstGeom prst="rect">
            <a:avLst/>
          </a:prstGeom>
          <a:noFill/>
        </p:spPr>
        <p:txBody>
          <a:bodyPr wrap="square" rtlCol="0">
            <a:spAutoFit/>
          </a:bodyPr>
          <a:lstStyle>
            <a:defPPr>
              <a:defRPr lang="en-US"/>
            </a:defPPr>
            <a:lvl1pPr algn="ctr">
              <a:lnSpc>
                <a:spcPct val="70000"/>
              </a:lnSpc>
              <a:defRPr sz="5400" b="1" spc="-188">
                <a:solidFill>
                  <a:schemeClr val="bg1"/>
                </a:solidFill>
                <a:latin typeface="+mj-lt"/>
                <a:cs typeface="Poppins Light" panose="00000400000000000000" pitchFamily="2" charset="0"/>
              </a:defRPr>
            </a:lvl1pPr>
          </a:lstStyle>
          <a:p>
            <a:pPr algn="l">
              <a:lnSpc>
                <a:spcPct val="100000"/>
              </a:lnSpc>
            </a:pPr>
            <a:r>
              <a:rPr lang="en-GB" sz="2800" b="0" dirty="0"/>
              <a:t>Online task management and handover system (“one stop shop”) designed by us for us</a:t>
            </a:r>
          </a:p>
        </p:txBody>
      </p:sp>
      <p:sp>
        <p:nvSpPr>
          <p:cNvPr id="70" name="Freeform 167">
            <a:extLst>
              <a:ext uri="{FF2B5EF4-FFF2-40B4-BE49-F238E27FC236}">
                <a16:creationId xmlns:a16="http://schemas.microsoft.com/office/drawing/2014/main" id="{14B40BE8-3A77-4EF4-B1CB-142EAB14C467}"/>
              </a:ext>
            </a:extLst>
          </p:cNvPr>
          <p:cNvSpPr>
            <a:spLocks noChangeArrowheads="1"/>
          </p:cNvSpPr>
          <p:nvPr/>
        </p:nvSpPr>
        <p:spPr bwMode="auto">
          <a:xfrm>
            <a:off x="3327886" y="2118749"/>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3">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71" name="Freeform 167">
            <a:extLst>
              <a:ext uri="{FF2B5EF4-FFF2-40B4-BE49-F238E27FC236}">
                <a16:creationId xmlns:a16="http://schemas.microsoft.com/office/drawing/2014/main" id="{6270B300-208B-43CF-8E2D-CBE440908BF4}"/>
              </a:ext>
            </a:extLst>
          </p:cNvPr>
          <p:cNvSpPr>
            <a:spLocks noChangeArrowheads="1"/>
          </p:cNvSpPr>
          <p:nvPr/>
        </p:nvSpPr>
        <p:spPr bwMode="auto">
          <a:xfrm>
            <a:off x="5798170" y="2118749"/>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3">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72" name="Freeform 167">
            <a:extLst>
              <a:ext uri="{FF2B5EF4-FFF2-40B4-BE49-F238E27FC236}">
                <a16:creationId xmlns:a16="http://schemas.microsoft.com/office/drawing/2014/main" id="{EB69FBD7-984F-4C88-A5B6-23CC850392D7}"/>
              </a:ext>
            </a:extLst>
          </p:cNvPr>
          <p:cNvSpPr>
            <a:spLocks noChangeArrowheads="1"/>
          </p:cNvSpPr>
          <p:nvPr/>
        </p:nvSpPr>
        <p:spPr bwMode="auto">
          <a:xfrm>
            <a:off x="8225952" y="2118749"/>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3">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73" name="Freeform 167">
            <a:extLst>
              <a:ext uri="{FF2B5EF4-FFF2-40B4-BE49-F238E27FC236}">
                <a16:creationId xmlns:a16="http://schemas.microsoft.com/office/drawing/2014/main" id="{AE0424A9-65AD-4D0F-AA7A-741D4BDA9A09}"/>
              </a:ext>
            </a:extLst>
          </p:cNvPr>
          <p:cNvSpPr>
            <a:spLocks noChangeArrowheads="1"/>
          </p:cNvSpPr>
          <p:nvPr/>
        </p:nvSpPr>
        <p:spPr bwMode="auto">
          <a:xfrm>
            <a:off x="10632383" y="2118749"/>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3">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102257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10;&#10;Description automatically generated">
            <a:extLst>
              <a:ext uri="{FF2B5EF4-FFF2-40B4-BE49-F238E27FC236}">
                <a16:creationId xmlns:a16="http://schemas.microsoft.com/office/drawing/2014/main" id="{C83B86C8-4A70-4C98-8D5B-007D0D3EA5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566" r="26566"/>
          <a:stretch>
            <a:fillRect/>
          </a:stretch>
        </p:blipFill>
        <p:spPr/>
      </p:pic>
      <p:sp>
        <p:nvSpPr>
          <p:cNvPr id="58" name="Rectangle: Rounded Corners 57">
            <a:extLst>
              <a:ext uri="{FF2B5EF4-FFF2-40B4-BE49-F238E27FC236}">
                <a16:creationId xmlns:a16="http://schemas.microsoft.com/office/drawing/2014/main" id="{F2BF17F3-F555-463C-A923-E561AA42ABFF}"/>
              </a:ext>
            </a:extLst>
          </p:cNvPr>
          <p:cNvSpPr/>
          <p:nvPr/>
        </p:nvSpPr>
        <p:spPr>
          <a:xfrm>
            <a:off x="5752617" y="1153991"/>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59" name="TextBox 58">
            <a:extLst>
              <a:ext uri="{FF2B5EF4-FFF2-40B4-BE49-F238E27FC236}">
                <a16:creationId xmlns:a16="http://schemas.microsoft.com/office/drawing/2014/main" id="{0814B642-0CAB-438D-A95C-4FBCBC7818B1}"/>
              </a:ext>
            </a:extLst>
          </p:cNvPr>
          <p:cNvSpPr txBox="1"/>
          <p:nvPr/>
        </p:nvSpPr>
        <p:spPr>
          <a:xfrm>
            <a:off x="5920550" y="1345147"/>
            <a:ext cx="2082987" cy="734945"/>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r>
              <a:rPr lang="en-US" sz="1800" dirty="0">
                <a:solidFill>
                  <a:schemeClr val="tx1">
                    <a:lumMod val="75000"/>
                    <a:lumOff val="25000"/>
                  </a:schemeClr>
                </a:solidFill>
              </a:rPr>
              <a:t>Sufficient senior decision makers</a:t>
            </a:r>
          </a:p>
        </p:txBody>
      </p:sp>
      <p:sp>
        <p:nvSpPr>
          <p:cNvPr id="62" name="Rectangle: Rounded Corners 61">
            <a:extLst>
              <a:ext uri="{FF2B5EF4-FFF2-40B4-BE49-F238E27FC236}">
                <a16:creationId xmlns:a16="http://schemas.microsoft.com/office/drawing/2014/main" id="{C34EB087-03C2-431F-BF67-93BE0811B931}"/>
              </a:ext>
            </a:extLst>
          </p:cNvPr>
          <p:cNvSpPr/>
          <p:nvPr/>
        </p:nvSpPr>
        <p:spPr>
          <a:xfrm>
            <a:off x="5740160" y="4005994"/>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66" name="Rectangle: Rounded Corners 65">
            <a:extLst>
              <a:ext uri="{FF2B5EF4-FFF2-40B4-BE49-F238E27FC236}">
                <a16:creationId xmlns:a16="http://schemas.microsoft.com/office/drawing/2014/main" id="{9743C619-44F5-415E-85C7-8AA737AD58C1}"/>
              </a:ext>
            </a:extLst>
          </p:cNvPr>
          <p:cNvSpPr/>
          <p:nvPr/>
        </p:nvSpPr>
        <p:spPr>
          <a:xfrm>
            <a:off x="8606967" y="1153990"/>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67" name="TextBox 66">
            <a:extLst>
              <a:ext uri="{FF2B5EF4-FFF2-40B4-BE49-F238E27FC236}">
                <a16:creationId xmlns:a16="http://schemas.microsoft.com/office/drawing/2014/main" id="{14849E7C-B92A-4F6B-BF4A-1325FF063690}"/>
              </a:ext>
            </a:extLst>
          </p:cNvPr>
          <p:cNvSpPr txBox="1"/>
          <p:nvPr/>
        </p:nvSpPr>
        <p:spPr>
          <a:xfrm>
            <a:off x="8708799" y="1530005"/>
            <a:ext cx="2149453" cy="369332"/>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Sufficient workers</a:t>
            </a:r>
          </a:p>
        </p:txBody>
      </p:sp>
      <p:sp>
        <p:nvSpPr>
          <p:cNvPr id="74" name="Rectangle: Rounded Corners 73">
            <a:extLst>
              <a:ext uri="{FF2B5EF4-FFF2-40B4-BE49-F238E27FC236}">
                <a16:creationId xmlns:a16="http://schemas.microsoft.com/office/drawing/2014/main" id="{0BB34928-DBA4-4C80-A3E1-CD9131250563}"/>
              </a:ext>
            </a:extLst>
          </p:cNvPr>
          <p:cNvSpPr/>
          <p:nvPr/>
        </p:nvSpPr>
        <p:spPr>
          <a:xfrm>
            <a:off x="8594510" y="2574882"/>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82" name="Rectangle: Rounded Corners 81">
            <a:extLst>
              <a:ext uri="{FF2B5EF4-FFF2-40B4-BE49-F238E27FC236}">
                <a16:creationId xmlns:a16="http://schemas.microsoft.com/office/drawing/2014/main" id="{3DB60F1A-9243-46A6-B7E1-A9898C289A36}"/>
              </a:ext>
            </a:extLst>
          </p:cNvPr>
          <p:cNvSpPr/>
          <p:nvPr/>
        </p:nvSpPr>
        <p:spPr>
          <a:xfrm>
            <a:off x="8594510" y="4005993"/>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84" name="Freeform 167">
            <a:extLst>
              <a:ext uri="{FF2B5EF4-FFF2-40B4-BE49-F238E27FC236}">
                <a16:creationId xmlns:a16="http://schemas.microsoft.com/office/drawing/2014/main" id="{4D0204F6-8EBB-471E-BFC5-BA86D51DAF52}"/>
              </a:ext>
            </a:extLst>
          </p:cNvPr>
          <p:cNvSpPr>
            <a:spLocks noChangeArrowheads="1"/>
          </p:cNvSpPr>
          <p:nvPr/>
        </p:nvSpPr>
        <p:spPr bwMode="auto">
          <a:xfrm>
            <a:off x="8171470" y="1319332"/>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34" name="TextBox 33">
            <a:extLst>
              <a:ext uri="{FF2B5EF4-FFF2-40B4-BE49-F238E27FC236}">
                <a16:creationId xmlns:a16="http://schemas.microsoft.com/office/drawing/2014/main" id="{30F485C4-67FD-4CCF-8FA2-800C1F74DD54}"/>
              </a:ext>
            </a:extLst>
          </p:cNvPr>
          <p:cNvSpPr txBox="1"/>
          <p:nvPr/>
        </p:nvSpPr>
        <p:spPr>
          <a:xfrm>
            <a:off x="640174" y="2300981"/>
            <a:ext cx="4017820" cy="2018694"/>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Impact on out of hours staffing in one large university hospital </a:t>
            </a:r>
            <a:endParaRPr lang="en-US" sz="3600" spc="-188" dirty="0">
              <a:gradFill>
                <a:gsLst>
                  <a:gs pos="0">
                    <a:schemeClr val="accent3"/>
                  </a:gs>
                  <a:gs pos="82000">
                    <a:schemeClr val="accent1">
                      <a:lumMod val="75000"/>
                    </a:schemeClr>
                  </a:gs>
                </a:gsLst>
                <a:lin ang="2700000" scaled="1"/>
              </a:gradFill>
              <a:latin typeface="+mj-lt"/>
              <a:cs typeface="Poppins SemiBold" panose="00000700000000000000" pitchFamily="2" charset="0"/>
            </a:endParaRPr>
          </a:p>
        </p:txBody>
      </p:sp>
      <p:grpSp>
        <p:nvGrpSpPr>
          <p:cNvPr id="36" name="Group 35">
            <a:extLst>
              <a:ext uri="{FF2B5EF4-FFF2-40B4-BE49-F238E27FC236}">
                <a16:creationId xmlns:a16="http://schemas.microsoft.com/office/drawing/2014/main" id="{1BA8AF8A-0D02-4B00-BD13-5092FAC684E9}"/>
              </a:ext>
            </a:extLst>
          </p:cNvPr>
          <p:cNvGrpSpPr/>
          <p:nvPr/>
        </p:nvGrpSpPr>
        <p:grpSpPr>
          <a:xfrm>
            <a:off x="795816" y="4439977"/>
            <a:ext cx="494030" cy="99060"/>
            <a:chOff x="6949440" y="5232033"/>
            <a:chExt cx="494030" cy="99060"/>
          </a:xfrm>
          <a:noFill/>
        </p:grpSpPr>
        <p:sp>
          <p:nvSpPr>
            <p:cNvPr id="38" name="Oval 37">
              <a:extLst>
                <a:ext uri="{FF2B5EF4-FFF2-40B4-BE49-F238E27FC236}">
                  <a16:creationId xmlns:a16="http://schemas.microsoft.com/office/drawing/2014/main" id="{1C7633E0-CFDB-40DE-B032-BABE2F831BDB}"/>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4FB46C-3400-46CB-A389-A82F9D6DAE1B}"/>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18F6703-0F20-4162-BAD3-357666836BE3}"/>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Rounded Corners 40">
            <a:extLst>
              <a:ext uri="{FF2B5EF4-FFF2-40B4-BE49-F238E27FC236}">
                <a16:creationId xmlns:a16="http://schemas.microsoft.com/office/drawing/2014/main" id="{1108C5A8-9E3F-4AD8-8662-B589CA46434A}"/>
              </a:ext>
            </a:extLst>
          </p:cNvPr>
          <p:cNvSpPr/>
          <p:nvPr/>
        </p:nvSpPr>
        <p:spPr>
          <a:xfrm>
            <a:off x="5740160" y="2574881"/>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43" name="Freeform 167">
            <a:extLst>
              <a:ext uri="{FF2B5EF4-FFF2-40B4-BE49-F238E27FC236}">
                <a16:creationId xmlns:a16="http://schemas.microsoft.com/office/drawing/2014/main" id="{43B98BA9-DAC0-494B-8249-8ED4D5FE4A9F}"/>
              </a:ext>
            </a:extLst>
          </p:cNvPr>
          <p:cNvSpPr>
            <a:spLocks noChangeArrowheads="1"/>
          </p:cNvSpPr>
          <p:nvPr/>
        </p:nvSpPr>
        <p:spPr bwMode="auto">
          <a:xfrm>
            <a:off x="11024378" y="1365756"/>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44" name="TextBox 43">
            <a:extLst>
              <a:ext uri="{FF2B5EF4-FFF2-40B4-BE49-F238E27FC236}">
                <a16:creationId xmlns:a16="http://schemas.microsoft.com/office/drawing/2014/main" id="{DCA9AC95-E714-47BE-A480-CB35FEBA615F}"/>
              </a:ext>
            </a:extLst>
          </p:cNvPr>
          <p:cNvSpPr txBox="1"/>
          <p:nvPr/>
        </p:nvSpPr>
        <p:spPr>
          <a:xfrm>
            <a:off x="5920550" y="2809209"/>
            <a:ext cx="2077024" cy="646331"/>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Whole system approach </a:t>
            </a:r>
          </a:p>
        </p:txBody>
      </p:sp>
      <p:sp>
        <p:nvSpPr>
          <p:cNvPr id="45" name="TextBox 44">
            <a:extLst>
              <a:ext uri="{FF2B5EF4-FFF2-40B4-BE49-F238E27FC236}">
                <a16:creationId xmlns:a16="http://schemas.microsoft.com/office/drawing/2014/main" id="{FAAD77CF-C984-483C-A45B-67FAEEF865E3}"/>
              </a:ext>
            </a:extLst>
          </p:cNvPr>
          <p:cNvSpPr txBox="1"/>
          <p:nvPr/>
        </p:nvSpPr>
        <p:spPr>
          <a:xfrm>
            <a:off x="8749207" y="2940996"/>
            <a:ext cx="2152947" cy="369332"/>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Safety in numbers</a:t>
            </a:r>
          </a:p>
        </p:txBody>
      </p:sp>
      <p:sp>
        <p:nvSpPr>
          <p:cNvPr id="46" name="TextBox 45">
            <a:extLst>
              <a:ext uri="{FF2B5EF4-FFF2-40B4-BE49-F238E27FC236}">
                <a16:creationId xmlns:a16="http://schemas.microsoft.com/office/drawing/2014/main" id="{824BFAA9-272D-424C-9DBA-3BDD24B28EF3}"/>
              </a:ext>
            </a:extLst>
          </p:cNvPr>
          <p:cNvSpPr txBox="1"/>
          <p:nvPr/>
        </p:nvSpPr>
        <p:spPr>
          <a:xfrm>
            <a:off x="5896474" y="4171566"/>
            <a:ext cx="2423372" cy="734945"/>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r>
              <a:rPr lang="en-GB" sz="1800" dirty="0">
                <a:solidFill>
                  <a:schemeClr val="tx1">
                    <a:lumMod val="75000"/>
                    <a:lumOff val="25000"/>
                  </a:schemeClr>
                </a:solidFill>
              </a:rPr>
              <a:t>Positive recruitment and retention impact </a:t>
            </a:r>
          </a:p>
        </p:txBody>
      </p:sp>
      <p:sp>
        <p:nvSpPr>
          <p:cNvPr id="47" name="TextBox 46">
            <a:extLst>
              <a:ext uri="{FF2B5EF4-FFF2-40B4-BE49-F238E27FC236}">
                <a16:creationId xmlns:a16="http://schemas.microsoft.com/office/drawing/2014/main" id="{D393CFF1-584F-4430-B838-4D45E978D182}"/>
              </a:ext>
            </a:extLst>
          </p:cNvPr>
          <p:cNvSpPr txBox="1"/>
          <p:nvPr/>
        </p:nvSpPr>
        <p:spPr>
          <a:xfrm>
            <a:off x="8749208" y="4215872"/>
            <a:ext cx="2152946" cy="646331"/>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Positive impact on reputation</a:t>
            </a:r>
          </a:p>
        </p:txBody>
      </p:sp>
      <p:sp>
        <p:nvSpPr>
          <p:cNvPr id="50" name="Freeform 167">
            <a:extLst>
              <a:ext uri="{FF2B5EF4-FFF2-40B4-BE49-F238E27FC236}">
                <a16:creationId xmlns:a16="http://schemas.microsoft.com/office/drawing/2014/main" id="{3870604B-8D33-41F1-88C1-C2D8C8A084A7}"/>
              </a:ext>
            </a:extLst>
          </p:cNvPr>
          <p:cNvSpPr>
            <a:spLocks noChangeArrowheads="1"/>
          </p:cNvSpPr>
          <p:nvPr/>
        </p:nvSpPr>
        <p:spPr bwMode="auto">
          <a:xfrm>
            <a:off x="8159012" y="2795739"/>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1" name="Freeform 167">
            <a:extLst>
              <a:ext uri="{FF2B5EF4-FFF2-40B4-BE49-F238E27FC236}">
                <a16:creationId xmlns:a16="http://schemas.microsoft.com/office/drawing/2014/main" id="{BA8B8DBE-48FF-40F4-A79F-FF59ED80CE8A}"/>
              </a:ext>
            </a:extLst>
          </p:cNvPr>
          <p:cNvSpPr>
            <a:spLocks noChangeArrowheads="1"/>
          </p:cNvSpPr>
          <p:nvPr/>
        </p:nvSpPr>
        <p:spPr bwMode="auto">
          <a:xfrm>
            <a:off x="11011921" y="2769423"/>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2" name="Freeform 167">
            <a:extLst>
              <a:ext uri="{FF2B5EF4-FFF2-40B4-BE49-F238E27FC236}">
                <a16:creationId xmlns:a16="http://schemas.microsoft.com/office/drawing/2014/main" id="{EF6526D0-4034-416E-81F6-4DB747B48288}"/>
              </a:ext>
            </a:extLst>
          </p:cNvPr>
          <p:cNvSpPr>
            <a:spLocks noChangeArrowheads="1"/>
          </p:cNvSpPr>
          <p:nvPr/>
        </p:nvSpPr>
        <p:spPr bwMode="auto">
          <a:xfrm>
            <a:off x="8164456" y="4201403"/>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3" name="Freeform 167">
            <a:extLst>
              <a:ext uri="{FF2B5EF4-FFF2-40B4-BE49-F238E27FC236}">
                <a16:creationId xmlns:a16="http://schemas.microsoft.com/office/drawing/2014/main" id="{A2A71F4A-658A-4F42-9CE5-AFA36D4E0FD4}"/>
              </a:ext>
            </a:extLst>
          </p:cNvPr>
          <p:cNvSpPr>
            <a:spLocks noChangeArrowheads="1"/>
          </p:cNvSpPr>
          <p:nvPr/>
        </p:nvSpPr>
        <p:spPr bwMode="auto">
          <a:xfrm>
            <a:off x="11014041" y="4197150"/>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34279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458043" y="3919691"/>
            <a:ext cx="1128866" cy="1128866"/>
          </a:xfrm>
          <a:prstGeom prst="ellipse">
            <a:avLst/>
          </a:prstGeom>
          <a:ln w="101600">
            <a:solidFill>
              <a:schemeClr val="bg1"/>
            </a:solidFill>
          </a:ln>
          <a:effectLst>
            <a:outerShdw blurRad="1181100" sx="96000" sy="96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ontserrat" panose="00000500000000000000" pitchFamily="50" charset="0"/>
            </a:endParaRPr>
          </a:p>
        </p:txBody>
      </p:sp>
      <p:sp>
        <p:nvSpPr>
          <p:cNvPr id="10" name="Oval 9"/>
          <p:cNvSpPr/>
          <p:nvPr/>
        </p:nvSpPr>
        <p:spPr>
          <a:xfrm>
            <a:off x="3494805" y="2790825"/>
            <a:ext cx="1128866" cy="1128866"/>
          </a:xfrm>
          <a:prstGeom prst="ellipse">
            <a:avLst/>
          </a:prstGeom>
          <a:solidFill>
            <a:schemeClr val="accent2"/>
          </a:solidFill>
          <a:ln w="101600">
            <a:solidFill>
              <a:schemeClr val="bg1"/>
            </a:solidFill>
          </a:ln>
          <a:effectLst>
            <a:outerShdw blurRad="1181100" sx="96000" sy="96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ontserrat" panose="00000500000000000000" pitchFamily="50" charset="0"/>
            </a:endParaRPr>
          </a:p>
        </p:txBody>
      </p:sp>
      <p:sp>
        <p:nvSpPr>
          <p:cNvPr id="11" name="Oval 10"/>
          <p:cNvSpPr/>
          <p:nvPr/>
        </p:nvSpPr>
        <p:spPr>
          <a:xfrm>
            <a:off x="5531567" y="3919691"/>
            <a:ext cx="1128866" cy="1128866"/>
          </a:xfrm>
          <a:prstGeom prst="ellipse">
            <a:avLst/>
          </a:prstGeom>
          <a:solidFill>
            <a:schemeClr val="accent3"/>
          </a:solidFill>
          <a:ln w="101600">
            <a:solidFill>
              <a:schemeClr val="bg1"/>
            </a:solidFill>
          </a:ln>
          <a:effectLst>
            <a:outerShdw blurRad="1181100" sx="96000" sy="96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ontserrat" panose="00000500000000000000" pitchFamily="50" charset="0"/>
            </a:endParaRPr>
          </a:p>
        </p:txBody>
      </p:sp>
      <p:sp>
        <p:nvSpPr>
          <p:cNvPr id="12" name="Oval 11"/>
          <p:cNvSpPr/>
          <p:nvPr/>
        </p:nvSpPr>
        <p:spPr>
          <a:xfrm>
            <a:off x="7568329" y="2790825"/>
            <a:ext cx="1128866" cy="1128866"/>
          </a:xfrm>
          <a:prstGeom prst="ellipse">
            <a:avLst/>
          </a:prstGeom>
          <a:solidFill>
            <a:schemeClr val="accent4"/>
          </a:solidFill>
          <a:ln w="101600">
            <a:solidFill>
              <a:schemeClr val="bg1"/>
            </a:solidFill>
          </a:ln>
          <a:effectLst>
            <a:outerShdw blurRad="1181100" sx="96000" sy="96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ontserrat" panose="00000500000000000000" pitchFamily="50" charset="0"/>
            </a:endParaRPr>
          </a:p>
        </p:txBody>
      </p:sp>
      <p:sp>
        <p:nvSpPr>
          <p:cNvPr id="13" name="Oval 12"/>
          <p:cNvSpPr/>
          <p:nvPr/>
        </p:nvSpPr>
        <p:spPr>
          <a:xfrm>
            <a:off x="9605091" y="3919691"/>
            <a:ext cx="1128866" cy="1128866"/>
          </a:xfrm>
          <a:prstGeom prst="ellipse">
            <a:avLst/>
          </a:prstGeom>
          <a:solidFill>
            <a:schemeClr val="accent5"/>
          </a:solidFill>
          <a:ln w="101600">
            <a:solidFill>
              <a:schemeClr val="bg1"/>
            </a:solidFill>
          </a:ln>
          <a:effectLst>
            <a:outerShdw blurRad="1181100" sx="96000" sy="96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ontserrat" panose="00000500000000000000" pitchFamily="50" charset="0"/>
            </a:endParaRPr>
          </a:p>
        </p:txBody>
      </p:sp>
      <p:cxnSp>
        <p:nvCxnSpPr>
          <p:cNvPr id="16" name="Straight Arrow Connector 15"/>
          <p:cNvCxnSpPr/>
          <p:nvPr/>
        </p:nvCxnSpPr>
        <p:spPr>
          <a:xfrm flipV="1">
            <a:off x="2586909" y="3578226"/>
            <a:ext cx="907896" cy="612774"/>
          </a:xfrm>
          <a:prstGeom prst="straightConnector1">
            <a:avLst/>
          </a:prstGeom>
          <a:ln w="25400" cap="rnd">
            <a:solidFill>
              <a:schemeClr val="bg1">
                <a:lumMod val="75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660433" y="3578226"/>
            <a:ext cx="907896" cy="612774"/>
          </a:xfrm>
          <a:prstGeom prst="straightConnector1">
            <a:avLst/>
          </a:prstGeom>
          <a:ln w="25400" cap="rnd">
            <a:solidFill>
              <a:schemeClr val="bg1">
                <a:lumMod val="75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623671" y="3578226"/>
            <a:ext cx="907896" cy="612774"/>
          </a:xfrm>
          <a:prstGeom prst="straightConnector1">
            <a:avLst/>
          </a:prstGeom>
          <a:ln w="25400" cap="rnd">
            <a:solidFill>
              <a:schemeClr val="bg1">
                <a:lumMod val="75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697195" y="3578226"/>
            <a:ext cx="907896" cy="612774"/>
          </a:xfrm>
          <a:prstGeom prst="straightConnector1">
            <a:avLst/>
          </a:prstGeom>
          <a:ln w="25400" cap="rnd">
            <a:solidFill>
              <a:schemeClr val="bg1">
                <a:lumMod val="75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4A191C8-51E7-42F4-9F76-4614AF1EA6D7}"/>
              </a:ext>
            </a:extLst>
          </p:cNvPr>
          <p:cNvSpPr/>
          <p:nvPr/>
        </p:nvSpPr>
        <p:spPr>
          <a:xfrm>
            <a:off x="4623671" y="5162857"/>
            <a:ext cx="2944658" cy="923330"/>
          </a:xfrm>
          <a:prstGeom prst="rect">
            <a:avLst/>
          </a:prstGeom>
        </p:spPr>
        <p:txBody>
          <a:bodyPr wrap="square">
            <a:spAutoFit/>
          </a:bodyPr>
          <a:lstStyle/>
          <a:p>
            <a:pPr lvl="0" algn="ctr"/>
            <a:r>
              <a:rPr lang="en-GB" dirty="0">
                <a:solidFill>
                  <a:schemeClr val="accent1">
                    <a:lumMod val="75000"/>
                  </a:schemeClr>
                </a:solidFill>
                <a:latin typeface="+mj-lt"/>
                <a:cs typeface="Segoe UI" panose="020B0502040204020203" pitchFamily="34" charset="0"/>
              </a:rPr>
              <a:t>Shift harmonisation of all professions working and MDT handover</a:t>
            </a:r>
          </a:p>
        </p:txBody>
      </p:sp>
      <p:sp>
        <p:nvSpPr>
          <p:cNvPr id="31" name="Rectangle 30">
            <a:extLst>
              <a:ext uri="{FF2B5EF4-FFF2-40B4-BE49-F238E27FC236}">
                <a16:creationId xmlns:a16="http://schemas.microsoft.com/office/drawing/2014/main" id="{A4A191C8-51E7-42F4-9F76-4614AF1EA6D7}"/>
              </a:ext>
            </a:extLst>
          </p:cNvPr>
          <p:cNvSpPr/>
          <p:nvPr/>
        </p:nvSpPr>
        <p:spPr>
          <a:xfrm>
            <a:off x="8697195" y="5162857"/>
            <a:ext cx="3102919" cy="923330"/>
          </a:xfrm>
          <a:prstGeom prst="rect">
            <a:avLst/>
          </a:prstGeom>
        </p:spPr>
        <p:txBody>
          <a:bodyPr wrap="square">
            <a:spAutoFit/>
          </a:bodyPr>
          <a:lstStyle/>
          <a:p>
            <a:pPr lvl="0" algn="ctr"/>
            <a:r>
              <a:rPr lang="en-GB" dirty="0">
                <a:solidFill>
                  <a:schemeClr val="accent1">
                    <a:lumMod val="75000"/>
                  </a:schemeClr>
                </a:solidFill>
                <a:latin typeface="+mj-lt"/>
                <a:cs typeface="Segoe UI" panose="020B0502040204020203" pitchFamily="34" charset="0"/>
              </a:rPr>
              <a:t>Do all “outstanding” emergency work outstanding before midnight</a:t>
            </a:r>
          </a:p>
        </p:txBody>
      </p:sp>
      <p:sp>
        <p:nvSpPr>
          <p:cNvPr id="33" name="Rectangle 32">
            <a:extLst>
              <a:ext uri="{FF2B5EF4-FFF2-40B4-BE49-F238E27FC236}">
                <a16:creationId xmlns:a16="http://schemas.microsoft.com/office/drawing/2014/main" id="{A4A191C8-51E7-42F4-9F76-4614AF1EA6D7}"/>
              </a:ext>
            </a:extLst>
          </p:cNvPr>
          <p:cNvSpPr/>
          <p:nvPr/>
        </p:nvSpPr>
        <p:spPr>
          <a:xfrm>
            <a:off x="550147" y="5097118"/>
            <a:ext cx="2944658" cy="923330"/>
          </a:xfrm>
          <a:prstGeom prst="rect">
            <a:avLst/>
          </a:prstGeom>
        </p:spPr>
        <p:txBody>
          <a:bodyPr wrap="square">
            <a:spAutoFit/>
          </a:bodyPr>
          <a:lstStyle/>
          <a:p>
            <a:pPr lvl="0" algn="ctr"/>
            <a:r>
              <a:rPr lang="en-GB" dirty="0">
                <a:solidFill>
                  <a:schemeClr val="accent1">
                    <a:lumMod val="75000"/>
                  </a:schemeClr>
                </a:solidFill>
                <a:latin typeface="+mj-lt"/>
                <a:cs typeface="Segoe UI" panose="020B0502040204020203" pitchFamily="34" charset="0"/>
              </a:rPr>
              <a:t>MDT works seven days a week and nights where required</a:t>
            </a:r>
          </a:p>
        </p:txBody>
      </p:sp>
      <p:sp>
        <p:nvSpPr>
          <p:cNvPr id="36" name="Rectangle 35">
            <a:extLst>
              <a:ext uri="{FF2B5EF4-FFF2-40B4-BE49-F238E27FC236}">
                <a16:creationId xmlns:a16="http://schemas.microsoft.com/office/drawing/2014/main" id="{A4A191C8-51E7-42F4-9F76-4614AF1EA6D7}"/>
              </a:ext>
            </a:extLst>
          </p:cNvPr>
          <p:cNvSpPr/>
          <p:nvPr/>
        </p:nvSpPr>
        <p:spPr>
          <a:xfrm>
            <a:off x="2586909" y="2007779"/>
            <a:ext cx="2944658" cy="646331"/>
          </a:xfrm>
          <a:prstGeom prst="rect">
            <a:avLst/>
          </a:prstGeom>
        </p:spPr>
        <p:txBody>
          <a:bodyPr wrap="square">
            <a:spAutoFit/>
          </a:bodyPr>
          <a:lstStyle/>
          <a:p>
            <a:pPr lvl="0" algn="ctr"/>
            <a:r>
              <a:rPr lang="en-GB" dirty="0">
                <a:solidFill>
                  <a:schemeClr val="accent1">
                    <a:lumMod val="75000"/>
                  </a:schemeClr>
                </a:solidFill>
                <a:latin typeface="+mj-lt"/>
                <a:cs typeface="Segoe UI" panose="020B0502040204020203" pitchFamily="34" charset="0"/>
              </a:rPr>
              <a:t>On call replaced by shift work where required</a:t>
            </a:r>
          </a:p>
        </p:txBody>
      </p:sp>
      <p:sp>
        <p:nvSpPr>
          <p:cNvPr id="38" name="Rectangle 37">
            <a:extLst>
              <a:ext uri="{FF2B5EF4-FFF2-40B4-BE49-F238E27FC236}">
                <a16:creationId xmlns:a16="http://schemas.microsoft.com/office/drawing/2014/main" id="{A4A191C8-51E7-42F4-9F76-4614AF1EA6D7}"/>
              </a:ext>
            </a:extLst>
          </p:cNvPr>
          <p:cNvSpPr/>
          <p:nvPr/>
        </p:nvSpPr>
        <p:spPr>
          <a:xfrm>
            <a:off x="6654361" y="1969947"/>
            <a:ext cx="2944658" cy="646331"/>
          </a:xfrm>
          <a:prstGeom prst="rect">
            <a:avLst/>
          </a:prstGeom>
        </p:spPr>
        <p:txBody>
          <a:bodyPr wrap="square">
            <a:spAutoFit/>
          </a:bodyPr>
          <a:lstStyle/>
          <a:p>
            <a:pPr lvl="0" algn="ctr"/>
            <a:r>
              <a:rPr lang="en-GB" dirty="0">
                <a:solidFill>
                  <a:schemeClr val="accent1">
                    <a:lumMod val="75000"/>
                  </a:schemeClr>
                </a:solidFill>
                <a:latin typeface="+mj-lt"/>
                <a:cs typeface="Segoe UI" panose="020B0502040204020203" pitchFamily="34" charset="0"/>
              </a:rPr>
              <a:t>Trust huddle at 11pm to discuss acuity and workflow</a:t>
            </a:r>
          </a:p>
        </p:txBody>
      </p:sp>
      <p:sp>
        <p:nvSpPr>
          <p:cNvPr id="58" name="Freeform 642">
            <a:extLst>
              <a:ext uri="{FF2B5EF4-FFF2-40B4-BE49-F238E27FC236}">
                <a16:creationId xmlns:a16="http://schemas.microsoft.com/office/drawing/2014/main" id="{31252614-A950-431A-93AF-6E22DC8CB304}"/>
              </a:ext>
            </a:extLst>
          </p:cNvPr>
          <p:cNvSpPr>
            <a:spLocks noEditPoints="1"/>
          </p:cNvSpPr>
          <p:nvPr/>
        </p:nvSpPr>
        <p:spPr bwMode="auto">
          <a:xfrm>
            <a:off x="1815465" y="4274603"/>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TextBox 62">
            <a:extLst>
              <a:ext uri="{FF2B5EF4-FFF2-40B4-BE49-F238E27FC236}">
                <a16:creationId xmlns:a16="http://schemas.microsoft.com/office/drawing/2014/main" id="{FE507127-64C6-40FF-AAB5-FB54C2C520F7}"/>
              </a:ext>
            </a:extLst>
          </p:cNvPr>
          <p:cNvSpPr txBox="1"/>
          <p:nvPr/>
        </p:nvSpPr>
        <p:spPr>
          <a:xfrm>
            <a:off x="24290" y="492996"/>
            <a:ext cx="12192000" cy="596766"/>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New ways of working</a:t>
            </a:r>
            <a:endParaRPr lang="en-US" sz="4400"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
        <p:nvSpPr>
          <p:cNvPr id="64" name="Freeform 642">
            <a:extLst>
              <a:ext uri="{FF2B5EF4-FFF2-40B4-BE49-F238E27FC236}">
                <a16:creationId xmlns:a16="http://schemas.microsoft.com/office/drawing/2014/main" id="{BEBF5CBF-53C4-4823-B215-A74BEE7A78DF}"/>
              </a:ext>
            </a:extLst>
          </p:cNvPr>
          <p:cNvSpPr>
            <a:spLocks noEditPoints="1"/>
          </p:cNvSpPr>
          <p:nvPr/>
        </p:nvSpPr>
        <p:spPr bwMode="auto">
          <a:xfrm>
            <a:off x="3852226" y="3145737"/>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642">
            <a:extLst>
              <a:ext uri="{FF2B5EF4-FFF2-40B4-BE49-F238E27FC236}">
                <a16:creationId xmlns:a16="http://schemas.microsoft.com/office/drawing/2014/main" id="{A032C4DF-8E11-4187-B4D8-297B609EB09F}"/>
              </a:ext>
            </a:extLst>
          </p:cNvPr>
          <p:cNvSpPr>
            <a:spLocks noEditPoints="1"/>
          </p:cNvSpPr>
          <p:nvPr/>
        </p:nvSpPr>
        <p:spPr bwMode="auto">
          <a:xfrm>
            <a:off x="5888988" y="4254389"/>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42">
            <a:extLst>
              <a:ext uri="{FF2B5EF4-FFF2-40B4-BE49-F238E27FC236}">
                <a16:creationId xmlns:a16="http://schemas.microsoft.com/office/drawing/2014/main" id="{08980032-FEC4-42C6-A73F-E4C249E5ED63}"/>
              </a:ext>
            </a:extLst>
          </p:cNvPr>
          <p:cNvSpPr>
            <a:spLocks noEditPoints="1"/>
          </p:cNvSpPr>
          <p:nvPr/>
        </p:nvSpPr>
        <p:spPr bwMode="auto">
          <a:xfrm>
            <a:off x="7919678" y="3144963"/>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42">
            <a:extLst>
              <a:ext uri="{FF2B5EF4-FFF2-40B4-BE49-F238E27FC236}">
                <a16:creationId xmlns:a16="http://schemas.microsoft.com/office/drawing/2014/main" id="{5978CF81-C1F8-4477-BB69-575EBBE99413}"/>
              </a:ext>
            </a:extLst>
          </p:cNvPr>
          <p:cNvSpPr>
            <a:spLocks noEditPoints="1"/>
          </p:cNvSpPr>
          <p:nvPr/>
        </p:nvSpPr>
        <p:spPr bwMode="auto">
          <a:xfrm>
            <a:off x="9962512" y="4268899"/>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713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Portrait of Young Woman Using Mobile Phone in Cafe">
            <a:extLst>
              <a:ext uri="{FF2B5EF4-FFF2-40B4-BE49-F238E27FC236}">
                <a16:creationId xmlns:a16="http://schemas.microsoft.com/office/drawing/2014/main" id="{A9CD85EE-DC31-49A4-925C-43AED7A4884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70" r="32470"/>
          <a:stretch>
            <a:fillRect/>
          </a:stretch>
        </p:blipFill>
        <p:spPr>
          <a:xfrm>
            <a:off x="0" y="0"/>
            <a:ext cx="3598863" cy="6858000"/>
          </a:xfrm>
        </p:spPr>
      </p:pic>
      <p:sp>
        <p:nvSpPr>
          <p:cNvPr id="14" name="Rectangle 13">
            <a:extLst>
              <a:ext uri="{FF2B5EF4-FFF2-40B4-BE49-F238E27FC236}">
                <a16:creationId xmlns:a16="http://schemas.microsoft.com/office/drawing/2014/main" id="{6C4FDB17-7FF2-45B1-9CF5-12B63E0AB2BE}"/>
              </a:ext>
            </a:extLst>
          </p:cNvPr>
          <p:cNvSpPr/>
          <p:nvPr/>
        </p:nvSpPr>
        <p:spPr>
          <a:xfrm>
            <a:off x="-1" y="0"/>
            <a:ext cx="3599543" cy="6858000"/>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2EB1BED6-784C-4EE3-A2C8-8A727A3D30D3}"/>
              </a:ext>
            </a:extLst>
          </p:cNvPr>
          <p:cNvSpPr/>
          <p:nvPr/>
        </p:nvSpPr>
        <p:spPr>
          <a:xfrm>
            <a:off x="436109" y="1513114"/>
            <a:ext cx="9611406" cy="5001986"/>
          </a:xfrm>
          <a:prstGeom prst="roundRect">
            <a:avLst>
              <a:gd name="adj" fmla="val 2115"/>
            </a:avLst>
          </a:prstGeom>
          <a:solidFill>
            <a:schemeClr val="bg1"/>
          </a:solidFill>
          <a:ln>
            <a:noFill/>
          </a:ln>
          <a:effectLst>
            <a:outerShdw blurRad="444500" dist="1524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55ED53B-90F8-4384-9953-F33B128E9F96}"/>
              </a:ext>
            </a:extLst>
          </p:cNvPr>
          <p:cNvSpPr txBox="1"/>
          <p:nvPr/>
        </p:nvSpPr>
        <p:spPr>
          <a:xfrm>
            <a:off x="629346" y="1683394"/>
            <a:ext cx="9037168" cy="3825021"/>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marL="342900" indent="-342900">
              <a:buFont typeface="Arial" panose="020B0604020202020204" pitchFamily="34" charset="0"/>
              <a:buChar char="•"/>
            </a:pPr>
            <a:r>
              <a:rPr lang="en-GB" sz="2200" dirty="0">
                <a:solidFill>
                  <a:schemeClr val="tx1">
                    <a:lumMod val="75000"/>
                    <a:lumOff val="25000"/>
                  </a:schemeClr>
                </a:solidFill>
              </a:rPr>
              <a:t>Super Sundays – MDT approach to clinical administration tasks </a:t>
            </a:r>
          </a:p>
          <a:p>
            <a:pPr marL="719138" indent="-360363">
              <a:buSzPct val="80000"/>
              <a:buFont typeface="Wingdings" panose="05000000000000000000" pitchFamily="2" charset="2"/>
              <a:buChar char="ü"/>
            </a:pPr>
            <a:r>
              <a:rPr lang="en-GB" sz="2200" dirty="0">
                <a:solidFill>
                  <a:schemeClr val="tx1">
                    <a:lumMod val="75000"/>
                    <a:lumOff val="25000"/>
                  </a:schemeClr>
                </a:solidFill>
              </a:rPr>
              <a:t>Doctors Administrators</a:t>
            </a:r>
          </a:p>
          <a:p>
            <a:pPr marL="719138" indent="-360363">
              <a:buSzPct val="80000"/>
              <a:buFont typeface="Wingdings" panose="05000000000000000000" pitchFamily="2" charset="2"/>
              <a:buChar char="ü"/>
            </a:pPr>
            <a:r>
              <a:rPr lang="en-GB" sz="2200" dirty="0">
                <a:solidFill>
                  <a:schemeClr val="tx1">
                    <a:lumMod val="75000"/>
                    <a:lumOff val="25000"/>
                  </a:schemeClr>
                </a:solidFill>
              </a:rPr>
              <a:t>Ward Clerks</a:t>
            </a:r>
          </a:p>
          <a:p>
            <a:pPr marL="719138" indent="-360363">
              <a:buSzPct val="80000"/>
              <a:buFont typeface="Wingdings" panose="05000000000000000000" pitchFamily="2" charset="2"/>
              <a:buChar char="ü"/>
            </a:pPr>
            <a:r>
              <a:rPr lang="en-GB" sz="2200" dirty="0">
                <a:solidFill>
                  <a:schemeClr val="tx1">
                    <a:lumMod val="75000"/>
                    <a:lumOff val="25000"/>
                  </a:schemeClr>
                </a:solidFill>
              </a:rPr>
              <a:t>Junior Doctors</a:t>
            </a:r>
          </a:p>
          <a:p>
            <a:pPr marL="719138" indent="-360363">
              <a:buSzPct val="80000"/>
              <a:buFont typeface="Wingdings" panose="05000000000000000000" pitchFamily="2" charset="2"/>
              <a:buChar char="ü"/>
            </a:pPr>
            <a:r>
              <a:rPr lang="en-GB" sz="2200" dirty="0">
                <a:solidFill>
                  <a:schemeClr val="tx1">
                    <a:lumMod val="75000"/>
                    <a:lumOff val="25000"/>
                  </a:schemeClr>
                </a:solidFill>
              </a:rPr>
              <a:t>Nurse Practitioners</a:t>
            </a:r>
          </a:p>
          <a:p>
            <a:pPr marL="342900" indent="-342900">
              <a:buFont typeface="Arial" panose="020B0604020202020204" pitchFamily="34" charset="0"/>
              <a:buChar char="•"/>
            </a:pPr>
            <a:endParaRPr lang="en-GB" sz="2200" dirty="0">
              <a:solidFill>
                <a:schemeClr val="tx1">
                  <a:lumMod val="75000"/>
                  <a:lumOff val="25000"/>
                </a:schemeClr>
              </a:solidFill>
            </a:endParaRPr>
          </a:p>
          <a:p>
            <a:pPr marL="342900" indent="-342900">
              <a:buFont typeface="Arial" panose="020B0604020202020204" pitchFamily="34" charset="0"/>
              <a:buChar char="•"/>
            </a:pPr>
            <a:r>
              <a:rPr lang="en-GB" sz="2200" dirty="0">
                <a:solidFill>
                  <a:schemeClr val="tx1">
                    <a:lumMod val="75000"/>
                    <a:lumOff val="25000"/>
                  </a:schemeClr>
                </a:solidFill>
              </a:rPr>
              <a:t>Discharge summaries = income </a:t>
            </a:r>
          </a:p>
          <a:p>
            <a:pPr marL="342900" indent="-342900">
              <a:buFont typeface="Arial" panose="020B0604020202020204" pitchFamily="34" charset="0"/>
              <a:buChar char="•"/>
            </a:pPr>
            <a:endParaRPr lang="en-GB" sz="2200" b="1" dirty="0">
              <a:solidFill>
                <a:schemeClr val="accent5">
                  <a:lumMod val="50000"/>
                </a:schemeClr>
              </a:solidFill>
            </a:endParaRPr>
          </a:p>
          <a:p>
            <a:pPr marL="342900" indent="-342900">
              <a:buFont typeface="Arial" panose="020B0604020202020204" pitchFamily="34" charset="0"/>
              <a:buChar char="•"/>
            </a:pPr>
            <a:r>
              <a:rPr lang="en-GB" sz="2800" b="1" dirty="0">
                <a:solidFill>
                  <a:schemeClr val="accent5">
                    <a:lumMod val="50000"/>
                  </a:schemeClr>
                </a:solidFill>
              </a:rPr>
              <a:t>Adding value and valuing staff</a:t>
            </a:r>
          </a:p>
        </p:txBody>
      </p:sp>
      <p:sp>
        <p:nvSpPr>
          <p:cNvPr id="8" name="TextBox 7">
            <a:extLst>
              <a:ext uri="{FF2B5EF4-FFF2-40B4-BE49-F238E27FC236}">
                <a16:creationId xmlns:a16="http://schemas.microsoft.com/office/drawing/2014/main" id="{B7335BFC-9F25-4234-B5DC-683B9564A225}"/>
              </a:ext>
            </a:extLst>
          </p:cNvPr>
          <p:cNvSpPr txBox="1"/>
          <p:nvPr/>
        </p:nvSpPr>
        <p:spPr>
          <a:xfrm>
            <a:off x="3929743" y="512366"/>
            <a:ext cx="8055428" cy="546625"/>
          </a:xfrm>
          <a:prstGeom prst="rect">
            <a:avLst/>
          </a:prstGeom>
          <a:noFill/>
        </p:spPr>
        <p:txBody>
          <a:bodyPr wrap="square" rtlCol="0">
            <a:spAutoFit/>
          </a:bodyPr>
          <a:lstStyle>
            <a:defPPr>
              <a:defRPr lang="en-US"/>
            </a:defPPr>
            <a:lvl1pPr algn="ctr">
              <a:lnSpc>
                <a:spcPct val="70000"/>
              </a:lnSpc>
              <a:defRPr sz="5400" b="1" spc="-188">
                <a:gradFill>
                  <a:gsLst>
                    <a:gs pos="0">
                      <a:schemeClr val="accent3"/>
                    </a:gs>
                    <a:gs pos="82000">
                      <a:schemeClr val="accent1">
                        <a:lumMod val="75000"/>
                      </a:schemeClr>
                    </a:gs>
                  </a:gsLst>
                  <a:lin ang="2700000" scaled="1"/>
                </a:gradFill>
                <a:latin typeface="+mj-lt"/>
                <a:cs typeface="Poppins Light" panose="00000400000000000000" pitchFamily="2" charset="0"/>
              </a:defRPr>
            </a:lvl1pPr>
          </a:lstStyle>
          <a:p>
            <a:pPr algn="l">
              <a:lnSpc>
                <a:spcPct val="80000"/>
              </a:lnSpc>
            </a:pPr>
            <a:r>
              <a:rPr lang="en-GB" sz="3600" b="0" dirty="0"/>
              <a:t>New approaches to solving old problems</a:t>
            </a:r>
            <a:endParaRPr lang="en-US" sz="3600" b="0" dirty="0"/>
          </a:p>
        </p:txBody>
      </p:sp>
    </p:spTree>
    <p:extLst>
      <p:ext uri="{BB962C8B-B14F-4D97-AF65-F5344CB8AC3E}">
        <p14:creationId xmlns:p14="http://schemas.microsoft.com/office/powerpoint/2010/main" val="400929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7D637-F6B8-472E-9632-77DEF207218B}"/>
              </a:ext>
            </a:extLst>
          </p:cNvPr>
          <p:cNvSpPr/>
          <p:nvPr/>
        </p:nvSpPr>
        <p:spPr>
          <a:xfrm>
            <a:off x="0" y="-30660"/>
            <a:ext cx="6096000" cy="6858000"/>
          </a:xfrm>
          <a:prstGeom prst="rec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8ABC2C-826E-4E60-A8EE-EB4B847579DC}"/>
              </a:ext>
            </a:extLst>
          </p:cNvPr>
          <p:cNvSpPr txBox="1"/>
          <p:nvPr/>
        </p:nvSpPr>
        <p:spPr>
          <a:xfrm>
            <a:off x="1248724" y="510526"/>
            <a:ext cx="4540043" cy="596766"/>
          </a:xfrm>
          <a:prstGeom prst="rect">
            <a:avLst/>
          </a:prstGeom>
          <a:noFill/>
        </p:spPr>
        <p:txBody>
          <a:bodyPr wrap="square" rtlCol="0">
            <a:spAutoFit/>
          </a:bodyPr>
          <a:lstStyle/>
          <a:p>
            <a:pPr algn="r">
              <a:lnSpc>
                <a:spcPct val="70000"/>
              </a:lnSpc>
            </a:pPr>
            <a:r>
              <a:rPr lang="en-US" sz="4400" spc="-188" dirty="0">
                <a:solidFill>
                  <a:schemeClr val="bg1"/>
                </a:solidFill>
                <a:latin typeface="+mj-lt"/>
                <a:cs typeface="Poppins Light" panose="00000400000000000000" pitchFamily="2" charset="0"/>
              </a:rPr>
              <a:t>In</a:t>
            </a:r>
          </a:p>
        </p:txBody>
      </p:sp>
      <p:sp>
        <p:nvSpPr>
          <p:cNvPr id="43" name="TextBox 42">
            <a:extLst>
              <a:ext uri="{FF2B5EF4-FFF2-40B4-BE49-F238E27FC236}">
                <a16:creationId xmlns:a16="http://schemas.microsoft.com/office/drawing/2014/main" id="{928ABC2C-826E-4E60-A8EE-EB4B847579DC}"/>
              </a:ext>
            </a:extLst>
          </p:cNvPr>
          <p:cNvSpPr txBox="1"/>
          <p:nvPr/>
        </p:nvSpPr>
        <p:spPr>
          <a:xfrm>
            <a:off x="6284103" y="518361"/>
            <a:ext cx="4400451" cy="596766"/>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Conclusion</a:t>
            </a:r>
          </a:p>
        </p:txBody>
      </p:sp>
      <p:sp>
        <p:nvSpPr>
          <p:cNvPr id="49" name="Rectangle 48">
            <a:extLst>
              <a:ext uri="{FF2B5EF4-FFF2-40B4-BE49-F238E27FC236}">
                <a16:creationId xmlns:a16="http://schemas.microsoft.com/office/drawing/2014/main" id="{F01017B3-003E-40C2-A42E-9182896E328F}"/>
              </a:ext>
            </a:extLst>
          </p:cNvPr>
          <p:cNvSpPr/>
          <p:nvPr/>
        </p:nvSpPr>
        <p:spPr>
          <a:xfrm>
            <a:off x="413658" y="1176542"/>
            <a:ext cx="5375109" cy="5188215"/>
          </a:xfrm>
          <a:prstGeom prst="rect">
            <a:avLst/>
          </a:prstGeom>
        </p:spPr>
        <p:txBody>
          <a:bodyPr wrap="square" anchor="ctr">
            <a:spAutoFit/>
          </a:bodyPr>
          <a:lstStyle/>
          <a:p>
            <a:pPr>
              <a:lnSpc>
                <a:spcPct val="150000"/>
              </a:lnSpc>
            </a:pPr>
            <a:r>
              <a:rPr lang="en-GB" b="1" dirty="0">
                <a:solidFill>
                  <a:schemeClr val="bg1"/>
                </a:solidFill>
                <a:latin typeface="+mj-lt"/>
                <a:cs typeface="Segoe UI Light" panose="020B0502040204020203" pitchFamily="34" charset="0"/>
              </a:rPr>
              <a:t>2012 Baseline:</a:t>
            </a:r>
          </a:p>
          <a:p>
            <a:pPr marL="271463" indent="-271463">
              <a:lnSpc>
                <a:spcPct val="120000"/>
              </a:lnSpc>
              <a:buFont typeface="Arial" panose="020B0604020202020204" pitchFamily="34" charset="0"/>
              <a:buChar char="•"/>
            </a:pPr>
            <a:r>
              <a:rPr lang="en-GB" sz="1600" dirty="0">
                <a:solidFill>
                  <a:schemeClr val="bg1"/>
                </a:solidFill>
                <a:latin typeface="+mj-lt"/>
                <a:cs typeface="Segoe UI Light" panose="020B0502040204020203" pitchFamily="34" charset="0"/>
              </a:rPr>
              <a:t>378 beds (13 wards, including Respiratory HDU)</a:t>
            </a:r>
          </a:p>
          <a:p>
            <a:pPr marL="271463" indent="-271463">
              <a:lnSpc>
                <a:spcPct val="120000"/>
              </a:lnSpc>
              <a:buFont typeface="Arial" panose="020B0604020202020204" pitchFamily="34" charset="0"/>
              <a:buChar char="•"/>
            </a:pPr>
            <a:r>
              <a:rPr lang="en-GB" sz="1600" b="1" dirty="0">
                <a:solidFill>
                  <a:schemeClr val="bg1"/>
                </a:solidFill>
                <a:latin typeface="+mj-lt"/>
                <a:cs typeface="Segoe UI Light" panose="020B0502040204020203" pitchFamily="34" charset="0"/>
              </a:rPr>
              <a:t>PATIENT FLOW AND SAFETY</a:t>
            </a:r>
            <a:r>
              <a:rPr lang="en-GB" sz="1600" dirty="0">
                <a:solidFill>
                  <a:schemeClr val="bg1"/>
                </a:solidFill>
                <a:latin typeface="+mj-lt"/>
                <a:cs typeface="Segoe UI Light" panose="020B0502040204020203" pitchFamily="34" charset="0"/>
              </a:rPr>
              <a:t>:</a:t>
            </a:r>
          </a:p>
          <a:p>
            <a:pPr marL="742950" lvl="1" indent="-285750">
              <a:lnSpc>
                <a:spcPct val="120000"/>
              </a:lnSpc>
              <a:buFont typeface="Courier New" panose="02070309020205020404" pitchFamily="49" charset="0"/>
              <a:buChar char="o"/>
            </a:pPr>
            <a:r>
              <a:rPr lang="en-GB" sz="1600" dirty="0">
                <a:solidFill>
                  <a:schemeClr val="bg1"/>
                </a:solidFill>
                <a:latin typeface="+mj-lt"/>
                <a:cs typeface="Segoe UI Light" panose="020B0502040204020203" pitchFamily="34" charset="0"/>
              </a:rPr>
              <a:t>Medical outliers – up to 100 in the winter </a:t>
            </a:r>
          </a:p>
          <a:p>
            <a:pPr marL="742950" lvl="1" indent="-285750">
              <a:lnSpc>
                <a:spcPct val="120000"/>
              </a:lnSpc>
              <a:buFont typeface="Courier New" panose="02070309020205020404" pitchFamily="49" charset="0"/>
              <a:buChar char="o"/>
            </a:pPr>
            <a:r>
              <a:rPr lang="en-GB" sz="1600" dirty="0">
                <a:solidFill>
                  <a:schemeClr val="bg1"/>
                </a:solidFill>
                <a:latin typeface="+mj-lt"/>
                <a:cs typeface="Segoe UI Light" panose="020B0502040204020203" pitchFamily="34" charset="0"/>
              </a:rPr>
              <a:t>PEA cardiac arrests -  45 per </a:t>
            </a:r>
          </a:p>
          <a:p>
            <a:pPr marL="742950" lvl="1" indent="-285750">
              <a:lnSpc>
                <a:spcPct val="120000"/>
              </a:lnSpc>
              <a:buFont typeface="Courier New" panose="02070309020205020404" pitchFamily="49" charset="0"/>
              <a:buChar char="o"/>
            </a:pPr>
            <a:r>
              <a:rPr lang="en-GB" sz="1600" dirty="0">
                <a:solidFill>
                  <a:schemeClr val="bg1"/>
                </a:solidFill>
                <a:latin typeface="+mj-lt"/>
                <a:cs typeface="Segoe UI Light" panose="020B0502040204020203" pitchFamily="34" charset="0"/>
              </a:rPr>
              <a:t>Length of stay – 8 days</a:t>
            </a:r>
          </a:p>
          <a:p>
            <a:pPr marL="271463" indent="-271463">
              <a:lnSpc>
                <a:spcPct val="120000"/>
              </a:lnSpc>
              <a:buFont typeface="Arial" panose="020B0604020202020204" pitchFamily="34" charset="0"/>
              <a:buChar char="•"/>
            </a:pPr>
            <a:r>
              <a:rPr lang="en-GB" sz="1600" dirty="0">
                <a:solidFill>
                  <a:schemeClr val="bg1"/>
                </a:solidFill>
                <a:latin typeface="+mj-lt"/>
                <a:cs typeface="Segoe UI Light" panose="020B0502040204020203" pitchFamily="34" charset="0"/>
              </a:rPr>
              <a:t>Shift patterns between health care professions  not coordinated</a:t>
            </a:r>
          </a:p>
          <a:p>
            <a:pPr marL="271463" indent="-271463">
              <a:lnSpc>
                <a:spcPct val="120000"/>
              </a:lnSpc>
              <a:buFont typeface="Arial" panose="020B0604020202020204" pitchFamily="34" charset="0"/>
              <a:buChar char="•"/>
            </a:pPr>
            <a:r>
              <a:rPr lang="en-GB" sz="1600" dirty="0">
                <a:solidFill>
                  <a:schemeClr val="bg1"/>
                </a:solidFill>
                <a:latin typeface="+mj-lt"/>
                <a:cs typeface="Segoe UI Light" panose="020B0502040204020203" pitchFamily="34" charset="0"/>
              </a:rPr>
              <a:t>Medical assistant cover sporadic</a:t>
            </a:r>
          </a:p>
          <a:p>
            <a:pPr marL="271463" indent="-271463">
              <a:lnSpc>
                <a:spcPct val="120000"/>
              </a:lnSpc>
              <a:buFont typeface="Arial" panose="020B0604020202020204" pitchFamily="34" charset="0"/>
              <a:buChar char="•"/>
            </a:pPr>
            <a:r>
              <a:rPr lang="en-GB" sz="1600" dirty="0">
                <a:solidFill>
                  <a:schemeClr val="bg1"/>
                </a:solidFill>
                <a:latin typeface="+mj-lt"/>
                <a:cs typeface="Segoe UI Light" panose="020B0502040204020203" pitchFamily="34" charset="0"/>
              </a:rPr>
              <a:t>No weekend pharmacy service</a:t>
            </a:r>
          </a:p>
          <a:p>
            <a:pPr marL="271463" indent="-271463">
              <a:lnSpc>
                <a:spcPct val="120000"/>
              </a:lnSpc>
              <a:buFont typeface="Arial" panose="020B0604020202020204" pitchFamily="34" charset="0"/>
              <a:buChar char="•"/>
            </a:pPr>
            <a:r>
              <a:rPr lang="en-GB" sz="1600" dirty="0">
                <a:solidFill>
                  <a:schemeClr val="bg1"/>
                </a:solidFill>
                <a:latin typeface="+mj-lt"/>
                <a:cs typeface="Segoe UI Light" panose="020B0502040204020203" pitchFamily="34" charset="0"/>
              </a:rPr>
              <a:t>1/3rd </a:t>
            </a:r>
            <a:r>
              <a:rPr lang="en-GB" sz="1600" dirty="0" err="1">
                <a:solidFill>
                  <a:schemeClr val="bg1"/>
                </a:solidFill>
                <a:latin typeface="+mj-lt"/>
                <a:cs typeface="Segoe UI Light" panose="020B0502040204020203" pitchFamily="34" charset="0"/>
              </a:rPr>
              <a:t>SpR</a:t>
            </a:r>
            <a:r>
              <a:rPr lang="en-GB" sz="1600" dirty="0">
                <a:solidFill>
                  <a:schemeClr val="bg1"/>
                </a:solidFill>
                <a:latin typeface="+mj-lt"/>
                <a:cs typeface="Segoe UI Light" panose="020B0502040204020203" pitchFamily="34" charset="0"/>
              </a:rPr>
              <a:t> vacancies (8/27)</a:t>
            </a:r>
          </a:p>
          <a:p>
            <a:pPr marL="271463" indent="-271463">
              <a:lnSpc>
                <a:spcPct val="120000"/>
              </a:lnSpc>
              <a:buFont typeface="Arial" panose="020B0604020202020204" pitchFamily="34" charset="0"/>
              <a:buChar char="•"/>
            </a:pPr>
            <a:r>
              <a:rPr lang="en-GB" sz="1600" dirty="0">
                <a:solidFill>
                  <a:schemeClr val="bg1"/>
                </a:solidFill>
                <a:latin typeface="+mj-lt"/>
                <a:cs typeface="Segoe UI Light" panose="020B0502040204020203" pitchFamily="34" charset="0"/>
              </a:rPr>
              <a:t>Out of hours staffing for 278 beds = 1SpR, 1 Core Speciality  Trainee, 1 Foundation Doctor, intermittent Out of Hours Nurse Practitioner cover </a:t>
            </a:r>
          </a:p>
          <a:p>
            <a:pPr marL="271463" indent="-271463">
              <a:lnSpc>
                <a:spcPct val="120000"/>
              </a:lnSpc>
              <a:buFont typeface="Arial" panose="020B0604020202020204" pitchFamily="34" charset="0"/>
              <a:buChar char="•"/>
            </a:pPr>
            <a:r>
              <a:rPr lang="en-GB" sz="1600" dirty="0">
                <a:solidFill>
                  <a:schemeClr val="bg1"/>
                </a:solidFill>
                <a:latin typeface="+mj-lt"/>
                <a:cs typeface="Segoe UI Light" panose="020B0502040204020203" pitchFamily="34" charset="0"/>
              </a:rPr>
              <a:t>Bed management function carried out by Out of Hours Nurse Practitioner </a:t>
            </a:r>
          </a:p>
          <a:p>
            <a:pPr marL="342900" indent="-342900">
              <a:lnSpc>
                <a:spcPct val="150000"/>
              </a:lnSpc>
              <a:buFont typeface="Arial" panose="020B0604020202020204" pitchFamily="34" charset="0"/>
              <a:buChar char="•"/>
            </a:pPr>
            <a:endParaRPr lang="en-GB" sz="1200" dirty="0">
              <a:solidFill>
                <a:schemeClr val="bg1"/>
              </a:solidFill>
              <a:latin typeface="+mj-lt"/>
              <a:cs typeface="Segoe UI Light" panose="020B0502040204020203" pitchFamily="34" charset="0"/>
            </a:endParaRPr>
          </a:p>
        </p:txBody>
      </p:sp>
      <p:sp>
        <p:nvSpPr>
          <p:cNvPr id="7" name="Rectangle 6">
            <a:extLst>
              <a:ext uri="{FF2B5EF4-FFF2-40B4-BE49-F238E27FC236}">
                <a16:creationId xmlns:a16="http://schemas.microsoft.com/office/drawing/2014/main" id="{BA1E95A9-788D-4320-A4AF-622B487AE82F}"/>
              </a:ext>
            </a:extLst>
          </p:cNvPr>
          <p:cNvSpPr/>
          <p:nvPr/>
        </p:nvSpPr>
        <p:spPr>
          <a:xfrm>
            <a:off x="6371189" y="1176542"/>
            <a:ext cx="5516011" cy="5434436"/>
          </a:xfrm>
          <a:prstGeom prst="rect">
            <a:avLst/>
          </a:prstGeom>
        </p:spPr>
        <p:txBody>
          <a:bodyPr wrap="square" anchor="ctr">
            <a:spAutoFit/>
          </a:bodyPr>
          <a:lstStyle/>
          <a:p>
            <a:pPr>
              <a:lnSpc>
                <a:spcPct val="150000"/>
              </a:lnSpc>
            </a:pPr>
            <a:r>
              <a:rPr lang="en-GB" b="1" dirty="0">
                <a:solidFill>
                  <a:schemeClr val="tx1">
                    <a:lumMod val="75000"/>
                    <a:lumOff val="25000"/>
                  </a:schemeClr>
                </a:solidFill>
                <a:latin typeface="+mj-lt"/>
                <a:cs typeface="Segoe UI Light" panose="020B0502040204020203" pitchFamily="34" charset="0"/>
              </a:rPr>
              <a:t>2015 - 2019</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Bed footprint unchanged, RHDU increased in size </a:t>
            </a:r>
          </a:p>
          <a:p>
            <a:pPr marL="271463" indent="-271463">
              <a:buFont typeface="Arial" panose="020B0604020202020204" pitchFamily="34" charset="0"/>
              <a:buChar char="•"/>
            </a:pPr>
            <a:r>
              <a:rPr lang="en-GB" sz="1600" b="1" dirty="0">
                <a:solidFill>
                  <a:schemeClr val="tx1">
                    <a:lumMod val="75000"/>
                    <a:lumOff val="25000"/>
                  </a:schemeClr>
                </a:solidFill>
                <a:latin typeface="+mj-lt"/>
                <a:cs typeface="Segoe UI Light" panose="020B0502040204020203" pitchFamily="34" charset="0"/>
              </a:rPr>
              <a:t>PATIENTS FLOW AND SAFETY: </a:t>
            </a:r>
          </a:p>
          <a:p>
            <a:pPr marL="742950" lvl="1" indent="-285750">
              <a:buFont typeface="Courier New" panose="02070309020205020404" pitchFamily="49" charset="0"/>
              <a:buChar char="o"/>
            </a:pPr>
            <a:r>
              <a:rPr lang="en-GB" sz="1600" dirty="0">
                <a:solidFill>
                  <a:schemeClr val="tx1">
                    <a:lumMod val="75000"/>
                    <a:lumOff val="25000"/>
                  </a:schemeClr>
                </a:solidFill>
                <a:latin typeface="+mj-lt"/>
                <a:cs typeface="Segoe UI Light" panose="020B0502040204020203" pitchFamily="34" charset="0"/>
              </a:rPr>
              <a:t>Medical outliers reduced by 75%</a:t>
            </a:r>
          </a:p>
          <a:p>
            <a:pPr marL="742950" lvl="1" indent="-285750">
              <a:buFont typeface="Courier New" panose="02070309020205020404" pitchFamily="49" charset="0"/>
              <a:buChar char="o"/>
            </a:pPr>
            <a:r>
              <a:rPr lang="en-GB" sz="1600" dirty="0">
                <a:solidFill>
                  <a:schemeClr val="tx1">
                    <a:lumMod val="75000"/>
                    <a:lumOff val="25000"/>
                  </a:schemeClr>
                </a:solidFill>
                <a:latin typeface="+mj-lt"/>
                <a:cs typeface="Segoe UI Light" panose="020B0502040204020203" pitchFamily="34" charset="0"/>
              </a:rPr>
              <a:t>PEA cardiac arrests reduced to &lt; 10 for last 2 years</a:t>
            </a:r>
          </a:p>
          <a:p>
            <a:pPr marL="742950" lvl="1" indent="-285750">
              <a:buFont typeface="Courier New" panose="02070309020205020404" pitchFamily="49" charset="0"/>
              <a:buChar char="o"/>
            </a:pPr>
            <a:r>
              <a:rPr lang="en-GB" sz="1600" dirty="0">
                <a:solidFill>
                  <a:schemeClr val="tx1">
                    <a:lumMod val="75000"/>
                    <a:lumOff val="25000"/>
                  </a:schemeClr>
                </a:solidFill>
                <a:latin typeface="+mj-lt"/>
                <a:cs typeface="Segoe UI Light" panose="020B0502040204020203" pitchFamily="34" charset="0"/>
              </a:rPr>
              <a:t>Length of stay – 6 days (in 2015), 5.5 days in 2018</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Shift pattens aligned (doctors, nurses, pharmacists, therapy team, </a:t>
            </a:r>
            <a:r>
              <a:rPr lang="en-GB" sz="1600" dirty="0" err="1">
                <a:solidFill>
                  <a:schemeClr val="tx1">
                    <a:lumMod val="75000"/>
                    <a:lumOff val="25000"/>
                  </a:schemeClr>
                </a:solidFill>
                <a:latin typeface="+mj-lt"/>
                <a:cs typeface="Segoe UI Light" panose="020B0502040204020203" pitchFamily="34" charset="0"/>
              </a:rPr>
              <a:t>adminstrators</a:t>
            </a:r>
            <a:r>
              <a:rPr lang="en-GB" sz="1600" dirty="0">
                <a:solidFill>
                  <a:schemeClr val="tx1">
                    <a:lumMod val="75000"/>
                    <a:lumOff val="25000"/>
                  </a:schemeClr>
                </a:solidFill>
                <a:latin typeface="+mj-lt"/>
                <a:cs typeface="Segoe UI Light" panose="020B0502040204020203" pitchFamily="34" charset="0"/>
              </a:rPr>
              <a:t>)</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Consistent medical assistant provision 24/7</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Weekend and public holiday pharmacy service </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No </a:t>
            </a:r>
            <a:r>
              <a:rPr lang="en-GB" sz="1600" dirty="0" err="1">
                <a:solidFill>
                  <a:schemeClr val="tx1">
                    <a:lumMod val="75000"/>
                    <a:lumOff val="25000"/>
                  </a:schemeClr>
                </a:solidFill>
                <a:latin typeface="+mj-lt"/>
                <a:cs typeface="Segoe UI Light" panose="020B0502040204020203" pitchFamily="34" charset="0"/>
              </a:rPr>
              <a:t>SpR</a:t>
            </a:r>
            <a:r>
              <a:rPr lang="en-GB" sz="1600" dirty="0">
                <a:solidFill>
                  <a:schemeClr val="tx1">
                    <a:lumMod val="75000"/>
                    <a:lumOff val="25000"/>
                  </a:schemeClr>
                </a:solidFill>
                <a:latin typeface="+mj-lt"/>
                <a:cs typeface="Segoe UI Light" panose="020B0502040204020203" pitchFamily="34" charset="0"/>
              </a:rPr>
              <a:t> vacancies </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Out of hours doctor staffing:  2-3 </a:t>
            </a:r>
            <a:r>
              <a:rPr lang="en-GB" sz="1600" dirty="0" err="1">
                <a:solidFill>
                  <a:schemeClr val="tx1">
                    <a:lumMod val="75000"/>
                    <a:lumOff val="25000"/>
                  </a:schemeClr>
                </a:solidFill>
                <a:latin typeface="+mj-lt"/>
                <a:cs typeface="Segoe UI Light" panose="020B0502040204020203" pitchFamily="34" charset="0"/>
              </a:rPr>
              <a:t>SpRs</a:t>
            </a:r>
            <a:r>
              <a:rPr lang="en-GB" sz="1600" dirty="0">
                <a:solidFill>
                  <a:schemeClr val="tx1">
                    <a:lumMod val="75000"/>
                    <a:lumOff val="25000"/>
                  </a:schemeClr>
                </a:solidFill>
                <a:latin typeface="+mj-lt"/>
                <a:cs typeface="Segoe UI Light" panose="020B0502040204020203" pitchFamily="34" charset="0"/>
              </a:rPr>
              <a:t>, 2 Core Trainees, 2 Foundation Doctors, 2 ANPs</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Bed management function separated, with electronic tools supporting  this function  </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FINANCIAL- Significant reduction in spending on bank nurses and locum doctors</a:t>
            </a:r>
          </a:p>
          <a:p>
            <a:pPr marL="271463" indent="-271463">
              <a:buFont typeface="Arial" panose="020B0604020202020204" pitchFamily="34" charset="0"/>
              <a:buChar char="•"/>
            </a:pPr>
            <a:r>
              <a:rPr lang="en-GB" sz="1600" dirty="0">
                <a:solidFill>
                  <a:schemeClr val="tx1">
                    <a:lumMod val="75000"/>
                    <a:lumOff val="25000"/>
                  </a:schemeClr>
                </a:solidFill>
                <a:latin typeface="+mj-lt"/>
                <a:cs typeface="Segoe UI Light" panose="020B0502040204020203" pitchFamily="34" charset="0"/>
              </a:rPr>
              <a:t>NATIONAL RECOGNITION AND COLLABORATION- national leader in OOH care, patient and staff co-design of services, clinical academic profile, innovation</a:t>
            </a:r>
          </a:p>
          <a:p>
            <a:pPr marL="342900" indent="-342900">
              <a:lnSpc>
                <a:spcPct val="150000"/>
              </a:lnSpc>
              <a:buFont typeface="Arial" panose="020B0604020202020204" pitchFamily="34" charset="0"/>
              <a:buChar char="•"/>
            </a:pPr>
            <a:endParaRPr lang="en-GB" sz="1200" dirty="0">
              <a:solidFill>
                <a:schemeClr val="accent1"/>
              </a:solidFill>
              <a:latin typeface="+mj-lt"/>
              <a:cs typeface="Segoe UI Light" panose="020B0502040204020203" pitchFamily="34" charset="0"/>
            </a:endParaRPr>
          </a:p>
        </p:txBody>
      </p:sp>
    </p:spTree>
    <p:extLst>
      <p:ext uri="{BB962C8B-B14F-4D97-AF65-F5344CB8AC3E}">
        <p14:creationId xmlns:p14="http://schemas.microsoft.com/office/powerpoint/2010/main" val="30979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404EFD0-FF3F-4F8F-9644-8F5A99CC4D9A}"/>
              </a:ext>
            </a:extLst>
          </p:cNvPr>
          <p:cNvGrpSpPr>
            <a:grpSpLocks noChangeAspect="1"/>
          </p:cNvGrpSpPr>
          <p:nvPr/>
        </p:nvGrpSpPr>
        <p:grpSpPr>
          <a:xfrm>
            <a:off x="7592" y="-387414"/>
            <a:ext cx="12184408" cy="7245414"/>
            <a:chOff x="255569" y="2919981"/>
            <a:chExt cx="4215262" cy="2506590"/>
          </a:xfrm>
        </p:grpSpPr>
        <p:pic>
          <p:nvPicPr>
            <p:cNvPr id="14" name="Picture 13">
              <a:extLst>
                <a:ext uri="{FF2B5EF4-FFF2-40B4-BE49-F238E27FC236}">
                  <a16:creationId xmlns:a16="http://schemas.microsoft.com/office/drawing/2014/main" id="{D66D4B24-7396-4593-97C1-55CF655BE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43" y="2919981"/>
              <a:ext cx="2123223" cy="1293207"/>
            </a:xfrm>
            <a:prstGeom prst="rect">
              <a:avLst/>
            </a:prstGeom>
          </p:spPr>
        </p:pic>
        <p:pic>
          <p:nvPicPr>
            <p:cNvPr id="15" name="Picture 14">
              <a:extLst>
                <a:ext uri="{FF2B5EF4-FFF2-40B4-BE49-F238E27FC236}">
                  <a16:creationId xmlns:a16="http://schemas.microsoft.com/office/drawing/2014/main" id="{64BF52A1-6050-4A3D-9726-FE9F2D9D91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4085" y="2929503"/>
              <a:ext cx="2086746" cy="1283685"/>
            </a:xfrm>
            <a:prstGeom prst="rect">
              <a:avLst/>
            </a:prstGeom>
          </p:spPr>
        </p:pic>
        <p:pic>
          <p:nvPicPr>
            <p:cNvPr id="16" name="Picture 15">
              <a:extLst>
                <a:ext uri="{FF2B5EF4-FFF2-40B4-BE49-F238E27FC236}">
                  <a16:creationId xmlns:a16="http://schemas.microsoft.com/office/drawing/2014/main" id="{0778DDEE-7AD9-464D-8761-B791C5D25A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69" y="4205313"/>
              <a:ext cx="2140532" cy="1221258"/>
            </a:xfrm>
            <a:prstGeom prst="rect">
              <a:avLst/>
            </a:prstGeom>
          </p:spPr>
        </p:pic>
        <p:pic>
          <p:nvPicPr>
            <p:cNvPr id="17" name="Picture 16">
              <a:extLst>
                <a:ext uri="{FF2B5EF4-FFF2-40B4-BE49-F238E27FC236}">
                  <a16:creationId xmlns:a16="http://schemas.microsoft.com/office/drawing/2014/main" id="{59EEC311-F489-46D7-A0F5-31B23781D8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7139" y="4205313"/>
              <a:ext cx="2083692" cy="1221258"/>
            </a:xfrm>
            <a:prstGeom prst="rect">
              <a:avLst/>
            </a:prstGeom>
          </p:spPr>
        </p:pic>
      </p:grpSp>
      <p:sp>
        <p:nvSpPr>
          <p:cNvPr id="5" name="Rectangle 4">
            <a:extLst>
              <a:ext uri="{FF2B5EF4-FFF2-40B4-BE49-F238E27FC236}">
                <a16:creationId xmlns:a16="http://schemas.microsoft.com/office/drawing/2014/main" id="{34C2D463-C732-45EF-A9CD-C26F285E0EEE}"/>
              </a:ext>
            </a:extLst>
          </p:cNvPr>
          <p:cNvSpPr/>
          <p:nvPr/>
        </p:nvSpPr>
        <p:spPr>
          <a:xfrm>
            <a:off x="3634987" y="1328963"/>
            <a:ext cx="8592457" cy="3751942"/>
          </a:xfrm>
          <a:prstGeom prst="rect">
            <a:avLst/>
          </a:prstGeom>
          <a:gradFill>
            <a:gsLst>
              <a:gs pos="0">
                <a:schemeClr val="accent3"/>
              </a:gs>
              <a:gs pos="82000">
                <a:schemeClr val="accent1">
                  <a:lumMod val="75000"/>
                </a:schemeClr>
              </a:gs>
            </a:gsLst>
            <a:lin ang="2700000" scaled="1"/>
          </a:gradFill>
          <a:ln>
            <a:noFill/>
          </a:ln>
          <a:effectLst>
            <a:outerShdw blurRad="1270000" dist="10668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Rectangle 8">
            <a:extLst>
              <a:ext uri="{FF2B5EF4-FFF2-40B4-BE49-F238E27FC236}">
                <a16:creationId xmlns:a16="http://schemas.microsoft.com/office/drawing/2014/main" id="{86E5EAE8-C3FF-4B8E-9BA8-959205643F4D}"/>
              </a:ext>
            </a:extLst>
          </p:cNvPr>
          <p:cNvSpPr/>
          <p:nvPr/>
        </p:nvSpPr>
        <p:spPr>
          <a:xfrm>
            <a:off x="4252686" y="2332148"/>
            <a:ext cx="7286170" cy="769441"/>
          </a:xfrm>
          <a:prstGeom prst="rect">
            <a:avLst/>
          </a:prstGeom>
          <a:noFill/>
        </p:spPr>
        <p:txBody>
          <a:bodyPr wrap="square" rtlCol="0">
            <a:spAutoFit/>
          </a:bodyPr>
          <a:lstStyle/>
          <a:p>
            <a:pPr algn="ctr"/>
            <a:r>
              <a:rPr lang="en-US" sz="4400" spc="-188" dirty="0">
                <a:solidFill>
                  <a:schemeClr val="bg1"/>
                </a:solidFill>
                <a:latin typeface="+mj-lt"/>
                <a:cs typeface="Poppins Light" panose="00000400000000000000" pitchFamily="2" charset="0"/>
              </a:rPr>
              <a:t>Spreading the Word</a:t>
            </a:r>
          </a:p>
        </p:txBody>
      </p:sp>
      <p:sp>
        <p:nvSpPr>
          <p:cNvPr id="10" name="Freeform: Shape 9">
            <a:extLst>
              <a:ext uri="{FF2B5EF4-FFF2-40B4-BE49-F238E27FC236}">
                <a16:creationId xmlns:a16="http://schemas.microsoft.com/office/drawing/2014/main" id="{ED2C742E-526D-4A53-9964-C74306ADEDF9}"/>
              </a:ext>
            </a:extLst>
          </p:cNvPr>
          <p:cNvSpPr/>
          <p:nvPr/>
        </p:nvSpPr>
        <p:spPr>
          <a:xfrm>
            <a:off x="7666330" y="1706444"/>
            <a:ext cx="458882" cy="399396"/>
          </a:xfrm>
          <a:custGeom>
            <a:avLst/>
            <a:gdLst>
              <a:gd name="connsiteX0" fmla="*/ 395021 w 395021"/>
              <a:gd name="connsiteY0" fmla="*/ 0 h 343815"/>
              <a:gd name="connsiteX1" fmla="*/ 395021 w 395021"/>
              <a:gd name="connsiteY1" fmla="*/ 70714 h 343815"/>
              <a:gd name="connsiteX2" fmla="*/ 320650 w 395021"/>
              <a:gd name="connsiteY2" fmla="*/ 179223 h 343815"/>
              <a:gd name="connsiteX3" fmla="*/ 395021 w 395021"/>
              <a:gd name="connsiteY3" fmla="*/ 179223 h 343815"/>
              <a:gd name="connsiteX4" fmla="*/ 395021 w 395021"/>
              <a:gd name="connsiteY4" fmla="*/ 343815 h 343815"/>
              <a:gd name="connsiteX5" fmla="*/ 242621 w 395021"/>
              <a:gd name="connsiteY5" fmla="*/ 343815 h 343815"/>
              <a:gd name="connsiteX6" fmla="*/ 242621 w 395021"/>
              <a:gd name="connsiteY6" fmla="*/ 179223 h 343815"/>
              <a:gd name="connsiteX7" fmla="*/ 287731 w 395021"/>
              <a:gd name="connsiteY7" fmla="*/ 63399 h 343815"/>
              <a:gd name="connsiteX8" fmla="*/ 395021 w 395021"/>
              <a:gd name="connsiteY8" fmla="*/ 0 h 343815"/>
              <a:gd name="connsiteX9" fmla="*/ 152400 w 395021"/>
              <a:gd name="connsiteY9" fmla="*/ 0 h 343815"/>
              <a:gd name="connsiteX10" fmla="*/ 152400 w 395021"/>
              <a:gd name="connsiteY10" fmla="*/ 70714 h 343815"/>
              <a:gd name="connsiteX11" fmla="*/ 78029 w 395021"/>
              <a:gd name="connsiteY11" fmla="*/ 179223 h 343815"/>
              <a:gd name="connsiteX12" fmla="*/ 152400 w 395021"/>
              <a:gd name="connsiteY12" fmla="*/ 179223 h 343815"/>
              <a:gd name="connsiteX13" fmla="*/ 152400 w 395021"/>
              <a:gd name="connsiteY13" fmla="*/ 343815 h 343815"/>
              <a:gd name="connsiteX14" fmla="*/ 0 w 395021"/>
              <a:gd name="connsiteY14" fmla="*/ 343815 h 343815"/>
              <a:gd name="connsiteX15" fmla="*/ 0 w 395021"/>
              <a:gd name="connsiteY15" fmla="*/ 179223 h 343815"/>
              <a:gd name="connsiteX16" fmla="*/ 45111 w 395021"/>
              <a:gd name="connsiteY16" fmla="*/ 63399 h 343815"/>
              <a:gd name="connsiteX17" fmla="*/ 152400 w 395021"/>
              <a:gd name="connsiteY17" fmla="*/ 0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021" h="343815">
                <a:moveTo>
                  <a:pt x="395021" y="0"/>
                </a:moveTo>
                <a:lnTo>
                  <a:pt x="395021" y="70714"/>
                </a:lnTo>
                <a:cubicBezTo>
                  <a:pt x="345440" y="87783"/>
                  <a:pt x="320650" y="123952"/>
                  <a:pt x="320650" y="179223"/>
                </a:cubicBezTo>
                <a:lnTo>
                  <a:pt x="395021" y="179223"/>
                </a:lnTo>
                <a:lnTo>
                  <a:pt x="395021" y="343815"/>
                </a:lnTo>
                <a:lnTo>
                  <a:pt x="242621" y="343815"/>
                </a:lnTo>
                <a:lnTo>
                  <a:pt x="242621" y="179223"/>
                </a:lnTo>
                <a:cubicBezTo>
                  <a:pt x="242621" y="135332"/>
                  <a:pt x="257658" y="96724"/>
                  <a:pt x="287731" y="63399"/>
                </a:cubicBezTo>
                <a:cubicBezTo>
                  <a:pt x="314554" y="34138"/>
                  <a:pt x="350317" y="13005"/>
                  <a:pt x="395021" y="0"/>
                </a:cubicBezTo>
                <a:close/>
                <a:moveTo>
                  <a:pt x="152400" y="0"/>
                </a:moveTo>
                <a:lnTo>
                  <a:pt x="152400" y="70714"/>
                </a:lnTo>
                <a:cubicBezTo>
                  <a:pt x="102819" y="87783"/>
                  <a:pt x="78029" y="123952"/>
                  <a:pt x="78029" y="179223"/>
                </a:cubicBezTo>
                <a:lnTo>
                  <a:pt x="152400" y="179223"/>
                </a:lnTo>
                <a:lnTo>
                  <a:pt x="152400" y="343815"/>
                </a:lnTo>
                <a:lnTo>
                  <a:pt x="0" y="343815"/>
                </a:lnTo>
                <a:lnTo>
                  <a:pt x="0" y="179223"/>
                </a:lnTo>
                <a:cubicBezTo>
                  <a:pt x="0" y="135332"/>
                  <a:pt x="15037" y="96724"/>
                  <a:pt x="45111" y="63399"/>
                </a:cubicBezTo>
                <a:cubicBezTo>
                  <a:pt x="71933" y="34138"/>
                  <a:pt x="107696" y="13005"/>
                  <a:pt x="152400" y="0"/>
                </a:cubicBezTo>
                <a:close/>
              </a:path>
            </a:pathLst>
          </a:custGeom>
          <a:solidFill>
            <a:schemeClr val="bg1"/>
          </a:solidFill>
          <a:ln>
            <a:noFill/>
          </a:ln>
          <a:effectLst>
            <a:outerShdw blurRad="838200" dist="381000" dir="8100000" sx="95000" sy="95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latin typeface="+mj-lt"/>
              <a:cs typeface="Segoe UI" panose="020B0502040204020203" pitchFamily="34" charset="0"/>
            </a:endParaRPr>
          </a:p>
        </p:txBody>
      </p:sp>
      <p:sp>
        <p:nvSpPr>
          <p:cNvPr id="11" name="Rectangle 10">
            <a:extLst>
              <a:ext uri="{FF2B5EF4-FFF2-40B4-BE49-F238E27FC236}">
                <a16:creationId xmlns:a16="http://schemas.microsoft.com/office/drawing/2014/main" id="{8A847B4F-45AE-4F7F-A692-73F29F20E622}"/>
              </a:ext>
            </a:extLst>
          </p:cNvPr>
          <p:cNvSpPr/>
          <p:nvPr/>
        </p:nvSpPr>
        <p:spPr>
          <a:xfrm>
            <a:off x="3819745" y="3429000"/>
            <a:ext cx="8152052" cy="1138773"/>
          </a:xfrm>
          <a:prstGeom prst="rect">
            <a:avLst/>
          </a:prstGeom>
        </p:spPr>
        <p:txBody>
          <a:bodyPr wrap="square">
            <a:spAutoFit/>
          </a:bodyPr>
          <a:lstStyle/>
          <a:p>
            <a:pPr algn="ctr"/>
            <a:r>
              <a:rPr lang="en-GB" sz="2000" b="1" dirty="0">
                <a:solidFill>
                  <a:schemeClr val="bg1"/>
                </a:solidFill>
                <a:latin typeface="+mj-lt"/>
                <a:ea typeface="Open Sans" panose="020B0606030504020204" pitchFamily="34" charset="0"/>
                <a:cs typeface="Open Sans" panose="020B0606030504020204" pitchFamily="34" charset="0"/>
              </a:rPr>
              <a:t>Video and written case studies of staff already implementing                       seven-day hospital services</a:t>
            </a:r>
          </a:p>
          <a:p>
            <a:pPr algn="ctr"/>
            <a:endParaRPr lang="en-GB" sz="800" b="1" dirty="0">
              <a:solidFill>
                <a:schemeClr val="bg1"/>
              </a:solidFill>
              <a:latin typeface="+mj-lt"/>
              <a:ea typeface="Open Sans" panose="020B0606030504020204" pitchFamily="34" charset="0"/>
              <a:cs typeface="Open Sans" panose="020B0606030504020204" pitchFamily="34" charset="0"/>
            </a:endParaRPr>
          </a:p>
          <a:p>
            <a:pPr algn="ctr"/>
            <a:r>
              <a:rPr lang="en-GB" sz="2000" b="1" dirty="0">
                <a:solidFill>
                  <a:schemeClr val="bg1"/>
                </a:solidFill>
                <a:latin typeface="+mj-lt"/>
                <a:ea typeface="Open Sans" panose="020B0606030504020204" pitchFamily="34" charset="0"/>
                <a:cs typeface="Open Sans" panose="020B0606030504020204" pitchFamily="34" charset="0"/>
              </a:rPr>
              <a:t>https://improvement.nhs.uk/resources/seven-day-services/</a:t>
            </a:r>
          </a:p>
        </p:txBody>
      </p:sp>
      <p:pic>
        <p:nvPicPr>
          <p:cNvPr id="18" name="Content Placeholder 10">
            <a:extLst>
              <a:ext uri="{FF2B5EF4-FFF2-40B4-BE49-F238E27FC236}">
                <a16:creationId xmlns:a16="http://schemas.microsoft.com/office/drawing/2014/main" id="{AD970F1E-5428-49B3-BD14-E1A6D160A4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1410" y="1615782"/>
            <a:ext cx="1249324" cy="552435"/>
          </a:xfrm>
          <a:prstGeom prst="rect">
            <a:avLst/>
          </a:prstGeom>
        </p:spPr>
      </p:pic>
    </p:spTree>
    <p:extLst>
      <p:ext uri="{BB962C8B-B14F-4D97-AF65-F5344CB8AC3E}">
        <p14:creationId xmlns:p14="http://schemas.microsoft.com/office/powerpoint/2010/main" val="9791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C6103-E533-4FFD-B5A1-C8C8EA313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74" y="1285992"/>
            <a:ext cx="5940000" cy="324563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683DA5EF-79C4-4C8E-B1F8-16BFC33FF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3726" y="2600110"/>
            <a:ext cx="5940000" cy="3619688"/>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5505426-D381-40B8-BE49-C6E894114986}"/>
              </a:ext>
            </a:extLst>
          </p:cNvPr>
          <p:cNvSpPr txBox="1"/>
          <p:nvPr/>
        </p:nvSpPr>
        <p:spPr>
          <a:xfrm>
            <a:off x="0" y="399319"/>
            <a:ext cx="12192000" cy="459228"/>
          </a:xfrm>
          <a:prstGeom prst="rect">
            <a:avLst/>
          </a:prstGeom>
          <a:noFill/>
        </p:spPr>
        <p:txBody>
          <a:bodyPr wrap="square" rtlCol="0">
            <a:spAutoFit/>
          </a:bodyPr>
          <a:lstStyle/>
          <a:p>
            <a:pPr algn="ctr">
              <a:lnSpc>
                <a:spcPct val="70000"/>
              </a:lnSpc>
            </a:pPr>
            <a:r>
              <a:rPr lang="en-GB" sz="3200" spc="-188" dirty="0">
                <a:gradFill>
                  <a:gsLst>
                    <a:gs pos="0">
                      <a:schemeClr val="accent3"/>
                    </a:gs>
                    <a:gs pos="82000">
                      <a:schemeClr val="accent1">
                        <a:lumMod val="75000"/>
                      </a:schemeClr>
                    </a:gs>
                  </a:gsLst>
                  <a:lin ang="2700000" scaled="1"/>
                </a:gradFill>
                <a:latin typeface="+mj-lt"/>
                <a:cs typeface="Poppins Light" panose="00000400000000000000" pitchFamily="2" charset="0"/>
              </a:rPr>
              <a:t>Animated film clarifying the four clinical standards and benefits to staff and patients</a:t>
            </a:r>
          </a:p>
        </p:txBody>
      </p:sp>
      <p:pic>
        <p:nvPicPr>
          <p:cNvPr id="6" name="Content Placeholder 10">
            <a:extLst>
              <a:ext uri="{FF2B5EF4-FFF2-40B4-BE49-F238E27FC236}">
                <a16:creationId xmlns:a16="http://schemas.microsoft.com/office/drawing/2014/main" id="{88C868D8-80A4-4836-AE46-1F924EF19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274" y="6083609"/>
            <a:ext cx="1249324" cy="552435"/>
          </a:xfrm>
          <a:prstGeom prst="rect">
            <a:avLst/>
          </a:prstGeom>
        </p:spPr>
      </p:pic>
    </p:spTree>
    <p:extLst>
      <p:ext uri="{BB962C8B-B14F-4D97-AF65-F5344CB8AC3E}">
        <p14:creationId xmlns:p14="http://schemas.microsoft.com/office/powerpoint/2010/main" val="110839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52B8763-CADA-42C4-8C7F-5D89616B7915}"/>
              </a:ext>
            </a:extLst>
          </p:cNvPr>
          <p:cNvSpPr/>
          <p:nvPr/>
        </p:nvSpPr>
        <p:spPr>
          <a:xfrm>
            <a:off x="0" y="0"/>
            <a:ext cx="58293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Placeholder 6" descr="A picture containing person, person, indoor&#10;&#10;Description automatically generated">
            <a:extLst>
              <a:ext uri="{FF2B5EF4-FFF2-40B4-BE49-F238E27FC236}">
                <a16:creationId xmlns:a16="http://schemas.microsoft.com/office/drawing/2014/main" id="{A873345E-B6F1-42A1-AA67-545751EAEFE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197" r="9197"/>
          <a:stretch>
            <a:fillRect/>
          </a:stretch>
        </p:blipFill>
        <p:spPr/>
      </p:pic>
      <p:sp>
        <p:nvSpPr>
          <p:cNvPr id="31" name="Rectangle: Top Corners Rounded 30">
            <a:extLst>
              <a:ext uri="{FF2B5EF4-FFF2-40B4-BE49-F238E27FC236}">
                <a16:creationId xmlns:a16="http://schemas.microsoft.com/office/drawing/2014/main" id="{3D2DAC4E-758F-4FFC-8D85-35128420B163}"/>
              </a:ext>
            </a:extLst>
          </p:cNvPr>
          <p:cNvSpPr/>
          <p:nvPr/>
        </p:nvSpPr>
        <p:spPr>
          <a:xfrm rot="10800000">
            <a:off x="1173479" y="4427143"/>
            <a:ext cx="3260867" cy="970290"/>
          </a:xfrm>
          <a:prstGeom prst="round2SameRect">
            <a:avLst>
              <a:gd name="adj1" fmla="val 10367"/>
              <a:gd name="adj2" fmla="val 0"/>
            </a:avLst>
          </a:prstGeom>
          <a:gradFill flip="none" rotWithShape="1">
            <a:gsLst>
              <a:gs pos="100000">
                <a:srgbClr val="2E3251">
                  <a:alpha val="85000"/>
                </a:srgbClr>
              </a:gs>
              <a:gs pos="0">
                <a:srgbClr val="2E3252">
                  <a:alpha val="6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Rounded Corners 3">
            <a:extLst>
              <a:ext uri="{FF2B5EF4-FFF2-40B4-BE49-F238E27FC236}">
                <a16:creationId xmlns:a16="http://schemas.microsoft.com/office/drawing/2014/main" id="{E2E7505E-DA4C-4243-ADA8-4F2C13CC3D2A}"/>
              </a:ext>
            </a:extLst>
          </p:cNvPr>
          <p:cNvSpPr/>
          <p:nvPr/>
        </p:nvSpPr>
        <p:spPr>
          <a:xfrm>
            <a:off x="4154927" y="926431"/>
            <a:ext cx="6820146" cy="5088194"/>
          </a:xfrm>
          <a:prstGeom prst="roundRect">
            <a:avLst>
              <a:gd name="adj" fmla="val 3406"/>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 name="Rectangle 5">
            <a:extLst>
              <a:ext uri="{FF2B5EF4-FFF2-40B4-BE49-F238E27FC236}">
                <a16:creationId xmlns:a16="http://schemas.microsoft.com/office/drawing/2014/main" id="{5E7C5D83-7716-4B36-A319-558F7C57623F}"/>
              </a:ext>
            </a:extLst>
          </p:cNvPr>
          <p:cNvSpPr/>
          <p:nvPr/>
        </p:nvSpPr>
        <p:spPr>
          <a:xfrm>
            <a:off x="4717640" y="1806375"/>
            <a:ext cx="5694719" cy="527965"/>
          </a:xfrm>
          <a:prstGeom prst="rect">
            <a:avLst/>
          </a:prstGeom>
          <a:noFill/>
        </p:spPr>
        <p:txBody>
          <a:bodyPr wrap="square" rtlCol="0">
            <a:spAutoFit/>
          </a:bodyPr>
          <a:lstStyle/>
          <a:p>
            <a:pPr>
              <a:lnSpc>
                <a:spcPct val="70000"/>
              </a:lnSpc>
            </a:pPr>
            <a:r>
              <a:rPr lang="en-US" sz="3800" spc="-188" dirty="0">
                <a:solidFill>
                  <a:schemeClr val="bg1"/>
                </a:solidFill>
                <a:effectLst>
                  <a:outerShdw blurRad="38100" dist="38100" dir="2700000" algn="tl">
                    <a:srgbClr val="000000">
                      <a:alpha val="43137"/>
                    </a:srgbClr>
                  </a:outerShdw>
                </a:effectLst>
                <a:latin typeface="+mj-lt"/>
                <a:cs typeface="Poppins Light" panose="00000400000000000000" pitchFamily="2" charset="0"/>
              </a:rPr>
              <a:t>Would I do it again? Absolutely!</a:t>
            </a:r>
          </a:p>
        </p:txBody>
      </p:sp>
      <p:grpSp>
        <p:nvGrpSpPr>
          <p:cNvPr id="30" name="Group 29">
            <a:extLst>
              <a:ext uri="{FF2B5EF4-FFF2-40B4-BE49-F238E27FC236}">
                <a16:creationId xmlns:a16="http://schemas.microsoft.com/office/drawing/2014/main" id="{9F3AE9A0-DE4E-4E51-8D2F-63404AC2F5E2}"/>
              </a:ext>
            </a:extLst>
          </p:cNvPr>
          <p:cNvGrpSpPr/>
          <p:nvPr/>
        </p:nvGrpSpPr>
        <p:grpSpPr>
          <a:xfrm>
            <a:off x="4721933" y="3177715"/>
            <a:ext cx="6093113" cy="1693821"/>
            <a:chOff x="4717640" y="2746636"/>
            <a:chExt cx="6093113" cy="1693821"/>
          </a:xfrm>
        </p:grpSpPr>
        <p:sp>
          <p:nvSpPr>
            <p:cNvPr id="24" name="Rectangle 23">
              <a:extLst>
                <a:ext uri="{FF2B5EF4-FFF2-40B4-BE49-F238E27FC236}">
                  <a16:creationId xmlns:a16="http://schemas.microsoft.com/office/drawing/2014/main" id="{7C2DC91E-D808-4E42-8883-40C42D25782F}"/>
                </a:ext>
              </a:extLst>
            </p:cNvPr>
            <p:cNvSpPr/>
            <p:nvPr/>
          </p:nvSpPr>
          <p:spPr>
            <a:xfrm>
              <a:off x="4717641" y="3934485"/>
              <a:ext cx="5850045" cy="505972"/>
            </a:xfrm>
            <a:prstGeom prst="rect">
              <a:avLst/>
            </a:prstGeom>
          </p:spPr>
          <p:txBody>
            <a:bodyPr wrap="square">
              <a:spAutoFit/>
            </a:bodyPr>
            <a:lstStyle/>
            <a:p>
              <a:pPr>
                <a:lnSpc>
                  <a:spcPct val="120000"/>
                </a:lnSpc>
              </a:pPr>
              <a:r>
                <a:rPr lang="en-US" sz="2400" b="1" dirty="0">
                  <a:solidFill>
                    <a:schemeClr val="bg1"/>
                  </a:solidFill>
                  <a:latin typeface="+mj-lt"/>
                  <a:cs typeface="Segoe UI Light" panose="020B0502040204020203" pitchFamily="34" charset="0"/>
                </a:rPr>
                <a:t>j.kause@nhs.net </a:t>
              </a:r>
              <a:r>
                <a:rPr lang="en-US" sz="1600" b="1" dirty="0">
                  <a:solidFill>
                    <a:schemeClr val="bg1"/>
                  </a:solidFill>
                  <a:latin typeface="+mj-lt"/>
                  <a:cs typeface="Segoe UI Light" panose="020B0502040204020203" pitchFamily="34" charset="0"/>
                </a:rPr>
                <a:t>or</a:t>
              </a:r>
              <a:r>
                <a:rPr lang="en-US" sz="2400" b="1" dirty="0">
                  <a:solidFill>
                    <a:schemeClr val="bg1"/>
                  </a:solidFill>
                  <a:latin typeface="+mj-lt"/>
                  <a:cs typeface="Segoe UI Light" panose="020B0502040204020203" pitchFamily="34" charset="0"/>
                </a:rPr>
                <a:t> jkause@anvilgroup.com</a:t>
              </a:r>
            </a:p>
          </p:txBody>
        </p:sp>
        <p:sp>
          <p:nvSpPr>
            <p:cNvPr id="28" name="Rectangle 27">
              <a:extLst>
                <a:ext uri="{FF2B5EF4-FFF2-40B4-BE49-F238E27FC236}">
                  <a16:creationId xmlns:a16="http://schemas.microsoft.com/office/drawing/2014/main" id="{1A03A739-FEA6-4550-984C-CFD30C5804E5}"/>
                </a:ext>
              </a:extLst>
            </p:cNvPr>
            <p:cNvSpPr/>
            <p:nvPr/>
          </p:nvSpPr>
          <p:spPr>
            <a:xfrm>
              <a:off x="4717640" y="2746636"/>
              <a:ext cx="6093113" cy="949171"/>
            </a:xfrm>
            <a:prstGeom prst="rect">
              <a:avLst/>
            </a:prstGeom>
          </p:spPr>
          <p:txBody>
            <a:bodyPr wrap="square" anchor="b">
              <a:spAutoFit/>
            </a:bodyPr>
            <a:lstStyle/>
            <a:p>
              <a:pPr>
                <a:lnSpc>
                  <a:spcPct val="120000"/>
                </a:lnSpc>
              </a:pPr>
              <a:r>
                <a:rPr lang="en-GB" sz="2400" b="1" dirty="0">
                  <a:solidFill>
                    <a:schemeClr val="bg1"/>
                  </a:solidFill>
                  <a:latin typeface="+mj-lt"/>
                  <a:cs typeface="Segoe UI Light" panose="020B0502040204020203" pitchFamily="34" charset="0"/>
                </a:rPr>
                <a:t>Thank you!</a:t>
              </a:r>
            </a:p>
            <a:p>
              <a:pPr>
                <a:lnSpc>
                  <a:spcPct val="120000"/>
                </a:lnSpc>
              </a:pPr>
              <a:r>
                <a:rPr lang="en-GB" sz="2400" b="1" dirty="0">
                  <a:solidFill>
                    <a:schemeClr val="bg1"/>
                  </a:solidFill>
                  <a:latin typeface="+mj-lt"/>
                  <a:cs typeface="Segoe UI Light" panose="020B0502040204020203" pitchFamily="34" charset="0"/>
                </a:rPr>
                <a:t>Questions! Unmute, use </a:t>
              </a:r>
              <a:r>
                <a:rPr lang="en-GB" sz="2400" b="1" dirty="0" err="1">
                  <a:solidFill>
                    <a:schemeClr val="bg1"/>
                  </a:solidFill>
                  <a:latin typeface="+mj-lt"/>
                  <a:cs typeface="Segoe UI Light" panose="020B0502040204020203" pitchFamily="34" charset="0"/>
                </a:rPr>
                <a:t>chatbox</a:t>
              </a:r>
              <a:r>
                <a:rPr lang="en-GB" sz="2400" b="1" dirty="0">
                  <a:solidFill>
                    <a:schemeClr val="bg1"/>
                  </a:solidFill>
                  <a:latin typeface="+mj-lt"/>
                  <a:cs typeface="Segoe UI Light" panose="020B0502040204020203" pitchFamily="34" charset="0"/>
                </a:rPr>
                <a:t> or email me:</a:t>
              </a:r>
            </a:p>
          </p:txBody>
        </p:sp>
      </p:grpSp>
      <p:sp>
        <p:nvSpPr>
          <p:cNvPr id="35" name="Rectangle 34">
            <a:extLst>
              <a:ext uri="{FF2B5EF4-FFF2-40B4-BE49-F238E27FC236}">
                <a16:creationId xmlns:a16="http://schemas.microsoft.com/office/drawing/2014/main" id="{AE2399E6-CB5E-40B8-AEE8-C7F648BFF09A}"/>
              </a:ext>
            </a:extLst>
          </p:cNvPr>
          <p:cNvSpPr/>
          <p:nvPr/>
        </p:nvSpPr>
        <p:spPr>
          <a:xfrm>
            <a:off x="1376954" y="4640704"/>
            <a:ext cx="2641683" cy="461665"/>
          </a:xfrm>
          <a:prstGeom prst="rect">
            <a:avLst/>
          </a:prstGeom>
          <a:noFill/>
        </p:spPr>
        <p:txBody>
          <a:bodyPr wrap="square" rtlCol="0" anchor="b">
            <a:spAutoFit/>
          </a:bodyPr>
          <a:lstStyle/>
          <a:p>
            <a:pPr algn="ctr"/>
            <a:r>
              <a:rPr lang="en-US" sz="2400" b="1" dirty="0">
                <a:solidFill>
                  <a:schemeClr val="bg1"/>
                </a:solidFill>
                <a:latin typeface="+mj-lt"/>
              </a:rPr>
              <a:t>Dr Juliane Kause</a:t>
            </a:r>
          </a:p>
        </p:txBody>
      </p:sp>
    </p:spTree>
    <p:extLst>
      <p:ext uri="{BB962C8B-B14F-4D97-AF65-F5344CB8AC3E}">
        <p14:creationId xmlns:p14="http://schemas.microsoft.com/office/powerpoint/2010/main" val="3655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7D637-F6B8-472E-9632-77DEF207218B}"/>
              </a:ext>
            </a:extLst>
          </p:cNvPr>
          <p:cNvSpPr/>
          <p:nvPr/>
        </p:nvSpPr>
        <p:spPr>
          <a:xfrm>
            <a:off x="0" y="-19774"/>
            <a:ext cx="6096000" cy="6877774"/>
          </a:xfrm>
          <a:prstGeom prst="rec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5743575" y="1980424"/>
            <a:ext cx="683692" cy="683692"/>
            <a:chOff x="2108842" y="3420973"/>
            <a:chExt cx="876434" cy="876434"/>
          </a:xfrm>
        </p:grpSpPr>
        <p:sp>
          <p:nvSpPr>
            <p:cNvPr id="4" name="Oval 3"/>
            <p:cNvSpPr/>
            <p:nvPr/>
          </p:nvSpPr>
          <p:spPr>
            <a:xfrm>
              <a:off x="2108842" y="3420973"/>
              <a:ext cx="876434" cy="876434"/>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grpSp>
          <p:nvGrpSpPr>
            <p:cNvPr id="8" name="Group 7">
              <a:extLst>
                <a:ext uri="{FF2B5EF4-FFF2-40B4-BE49-F238E27FC236}">
                  <a16:creationId xmlns:a16="http://schemas.microsoft.com/office/drawing/2014/main" id="{98D73295-8761-4DB1-82AE-51E285F97ACE}"/>
                </a:ext>
              </a:extLst>
            </p:cNvPr>
            <p:cNvGrpSpPr/>
            <p:nvPr/>
          </p:nvGrpSpPr>
          <p:grpSpPr>
            <a:xfrm>
              <a:off x="2362138" y="3674269"/>
              <a:ext cx="369842" cy="369842"/>
              <a:chOff x="12708487" y="10324744"/>
              <a:chExt cx="546685" cy="546685"/>
            </a:xfrm>
            <a:gradFill>
              <a:gsLst>
                <a:gs pos="0">
                  <a:schemeClr val="accent3"/>
                </a:gs>
                <a:gs pos="82000">
                  <a:schemeClr val="accent1">
                    <a:lumMod val="75000"/>
                  </a:schemeClr>
                </a:gs>
              </a:gsLst>
              <a:lin ang="2700000" scaled="1"/>
            </a:gradFill>
          </p:grpSpPr>
          <p:sp>
            <p:nvSpPr>
              <p:cNvPr id="9" name="Rectangle 285">
                <a:extLst>
                  <a:ext uri="{FF2B5EF4-FFF2-40B4-BE49-F238E27FC236}">
                    <a16:creationId xmlns:a16="http://schemas.microsoft.com/office/drawing/2014/main" id="{2CECA94A-647D-4C44-9F75-CBE82C8C15D1}"/>
                  </a:ext>
                </a:extLst>
              </p:cNvPr>
              <p:cNvSpPr>
                <a:spLocks noChangeArrowheads="1"/>
              </p:cNvSpPr>
              <p:nvPr/>
            </p:nvSpPr>
            <p:spPr bwMode="auto">
              <a:xfrm>
                <a:off x="12974997" y="10734758"/>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86">
                <a:extLst>
                  <a:ext uri="{FF2B5EF4-FFF2-40B4-BE49-F238E27FC236}">
                    <a16:creationId xmlns:a16="http://schemas.microsoft.com/office/drawing/2014/main" id="{CA71EC48-8CFA-44EB-80C3-39FD2F8F0A8D}"/>
                  </a:ext>
                </a:extLst>
              </p:cNvPr>
              <p:cNvSpPr>
                <a:spLocks noChangeArrowheads="1"/>
              </p:cNvSpPr>
              <p:nvPr/>
            </p:nvSpPr>
            <p:spPr bwMode="auto">
              <a:xfrm>
                <a:off x="12974997" y="10324744"/>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287">
                <a:extLst>
                  <a:ext uri="{FF2B5EF4-FFF2-40B4-BE49-F238E27FC236}">
                    <a16:creationId xmlns:a16="http://schemas.microsoft.com/office/drawing/2014/main" id="{E93E946C-E378-4309-AEEB-2091ABAFCFD9}"/>
                  </a:ext>
                </a:extLst>
              </p:cNvPr>
              <p:cNvSpPr>
                <a:spLocks noChangeArrowheads="1"/>
              </p:cNvSpPr>
              <p:nvPr/>
            </p:nvSpPr>
            <p:spPr bwMode="auto">
              <a:xfrm>
                <a:off x="12708487"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88">
                <a:extLst>
                  <a:ext uri="{FF2B5EF4-FFF2-40B4-BE49-F238E27FC236}">
                    <a16:creationId xmlns:a16="http://schemas.microsoft.com/office/drawing/2014/main" id="{BBE99509-AB4A-461E-9E5B-EBF57BC5E1C8}"/>
                  </a:ext>
                </a:extLst>
              </p:cNvPr>
              <p:cNvSpPr>
                <a:spLocks noChangeArrowheads="1"/>
              </p:cNvSpPr>
              <p:nvPr/>
            </p:nvSpPr>
            <p:spPr bwMode="auto">
              <a:xfrm>
                <a:off x="13118501"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89">
                <a:extLst>
                  <a:ext uri="{FF2B5EF4-FFF2-40B4-BE49-F238E27FC236}">
                    <a16:creationId xmlns:a16="http://schemas.microsoft.com/office/drawing/2014/main" id="{1D87A108-6AAD-43FB-9983-40B60283C626}"/>
                  </a:ext>
                </a:extLst>
              </p:cNvPr>
              <p:cNvSpPr>
                <a:spLocks noEditPoints="1"/>
              </p:cNvSpPr>
              <p:nvPr/>
            </p:nvSpPr>
            <p:spPr bwMode="auto">
              <a:xfrm>
                <a:off x="12769989" y="10386247"/>
                <a:ext cx="427097" cy="427097"/>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00 w 200"/>
                  <a:gd name="T11" fmla="*/ 8 h 200"/>
                  <a:gd name="T12" fmla="*/ 8 w 200"/>
                  <a:gd name="T13" fmla="*/ 100 h 200"/>
                  <a:gd name="T14" fmla="*/ 100 w 200"/>
                  <a:gd name="T15" fmla="*/ 192 h 200"/>
                  <a:gd name="T16" fmla="*/ 192 w 200"/>
                  <a:gd name="T17" fmla="*/ 100 h 200"/>
                  <a:gd name="T18" fmla="*/ 100 w 200"/>
                  <a:gd name="T19"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200"/>
                    </a:moveTo>
                    <a:cubicBezTo>
                      <a:pt x="45" y="200"/>
                      <a:pt x="0" y="155"/>
                      <a:pt x="0" y="100"/>
                    </a:cubicBezTo>
                    <a:cubicBezTo>
                      <a:pt x="0" y="45"/>
                      <a:pt x="45" y="0"/>
                      <a:pt x="100" y="0"/>
                    </a:cubicBezTo>
                    <a:cubicBezTo>
                      <a:pt x="155" y="0"/>
                      <a:pt x="200" y="45"/>
                      <a:pt x="200" y="100"/>
                    </a:cubicBezTo>
                    <a:cubicBezTo>
                      <a:pt x="200" y="155"/>
                      <a:pt x="155" y="200"/>
                      <a:pt x="100" y="200"/>
                    </a:cubicBezTo>
                    <a:close/>
                    <a:moveTo>
                      <a:pt x="100" y="8"/>
                    </a:moveTo>
                    <a:cubicBezTo>
                      <a:pt x="49" y="8"/>
                      <a:pt x="8" y="49"/>
                      <a:pt x="8" y="100"/>
                    </a:cubicBezTo>
                    <a:cubicBezTo>
                      <a:pt x="8" y="151"/>
                      <a:pt x="49" y="192"/>
                      <a:pt x="100" y="192"/>
                    </a:cubicBezTo>
                    <a:cubicBezTo>
                      <a:pt x="151" y="192"/>
                      <a:pt x="192" y="151"/>
                      <a:pt x="192" y="100"/>
                    </a:cubicBezTo>
                    <a:cubicBezTo>
                      <a:pt x="192" y="49"/>
                      <a:pt x="151" y="8"/>
                      <a:pt x="10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2" name="TextBox 41">
            <a:extLst>
              <a:ext uri="{FF2B5EF4-FFF2-40B4-BE49-F238E27FC236}">
                <a16:creationId xmlns:a16="http://schemas.microsoft.com/office/drawing/2014/main" id="{928ABC2C-826E-4E60-A8EE-EB4B847579DC}"/>
              </a:ext>
            </a:extLst>
          </p:cNvPr>
          <p:cNvSpPr txBox="1"/>
          <p:nvPr/>
        </p:nvSpPr>
        <p:spPr>
          <a:xfrm>
            <a:off x="394363" y="565784"/>
            <a:ext cx="5522460" cy="550920"/>
          </a:xfrm>
          <a:prstGeom prst="rect">
            <a:avLst/>
          </a:prstGeom>
          <a:noFill/>
        </p:spPr>
        <p:txBody>
          <a:bodyPr wrap="square" rtlCol="0">
            <a:spAutoFit/>
          </a:bodyPr>
          <a:lstStyle/>
          <a:p>
            <a:pPr algn="r">
              <a:lnSpc>
                <a:spcPct val="70000"/>
              </a:lnSpc>
            </a:pPr>
            <a:r>
              <a:rPr lang="en-GB" sz="4000" spc="-188" dirty="0">
                <a:solidFill>
                  <a:schemeClr val="bg1"/>
                </a:solidFill>
                <a:latin typeface="+mj-lt"/>
                <a:cs typeface="Poppins Light" panose="00000400000000000000" pitchFamily="2" charset="0"/>
              </a:rPr>
              <a:t>NHS long term plan 2019</a:t>
            </a:r>
            <a:endParaRPr lang="en-US" sz="4000" spc="-188" dirty="0">
              <a:solidFill>
                <a:schemeClr val="bg1"/>
              </a:solidFill>
              <a:latin typeface="+mj-lt"/>
              <a:cs typeface="Poppins Light" panose="00000400000000000000" pitchFamily="2" charset="0"/>
            </a:endParaRPr>
          </a:p>
        </p:txBody>
      </p:sp>
      <p:sp>
        <p:nvSpPr>
          <p:cNvPr id="43" name="TextBox 42">
            <a:extLst>
              <a:ext uri="{FF2B5EF4-FFF2-40B4-BE49-F238E27FC236}">
                <a16:creationId xmlns:a16="http://schemas.microsoft.com/office/drawing/2014/main" id="{928ABC2C-826E-4E60-A8EE-EB4B847579DC}"/>
              </a:ext>
            </a:extLst>
          </p:cNvPr>
          <p:cNvSpPr txBox="1"/>
          <p:nvPr/>
        </p:nvSpPr>
        <p:spPr>
          <a:xfrm>
            <a:off x="6133204" y="515969"/>
            <a:ext cx="5567961" cy="550920"/>
          </a:xfrm>
          <a:prstGeom prst="rect">
            <a:avLst/>
          </a:prstGeom>
          <a:noFill/>
        </p:spPr>
        <p:txBody>
          <a:bodyPr wrap="square" rtlCol="0">
            <a:spAutoFit/>
          </a:bodyPr>
          <a:lstStyle/>
          <a:p>
            <a:pPr>
              <a:lnSpc>
                <a:spcPct val="70000"/>
              </a:lnSpc>
            </a:pPr>
            <a:r>
              <a:rPr lang="en-GB" sz="4000" spc="-188" dirty="0">
                <a:gradFill>
                  <a:gsLst>
                    <a:gs pos="0">
                      <a:schemeClr val="accent3"/>
                    </a:gs>
                    <a:gs pos="82000">
                      <a:schemeClr val="accent1">
                        <a:lumMod val="75000"/>
                      </a:schemeClr>
                    </a:gs>
                  </a:gsLst>
                  <a:lin ang="2700000" scaled="1"/>
                </a:gradFill>
                <a:latin typeface="+mj-lt"/>
                <a:cs typeface="Poppins Light" panose="00000400000000000000" pitchFamily="2" charset="0"/>
              </a:rPr>
              <a:t>– workforce section summary</a:t>
            </a:r>
          </a:p>
        </p:txBody>
      </p:sp>
      <p:sp>
        <p:nvSpPr>
          <p:cNvPr id="45" name="Rectangle 44">
            <a:extLst>
              <a:ext uri="{FF2B5EF4-FFF2-40B4-BE49-F238E27FC236}">
                <a16:creationId xmlns:a16="http://schemas.microsoft.com/office/drawing/2014/main" id="{F01017B3-003E-40C2-A42E-9182896E328F}"/>
              </a:ext>
            </a:extLst>
          </p:cNvPr>
          <p:cNvSpPr/>
          <p:nvPr/>
        </p:nvSpPr>
        <p:spPr>
          <a:xfrm>
            <a:off x="6763394" y="2143013"/>
            <a:ext cx="4400451" cy="369332"/>
          </a:xfrm>
          <a:prstGeom prst="rect">
            <a:avLst/>
          </a:prstGeom>
        </p:spPr>
        <p:txBody>
          <a:bodyPr wrap="square" anchor="ctr">
            <a:spAutoFit/>
          </a:bodyPr>
          <a:lstStyle/>
          <a:p>
            <a:r>
              <a:rPr lang="en-GB" dirty="0">
                <a:solidFill>
                  <a:schemeClr val="tx1">
                    <a:lumMod val="75000"/>
                    <a:lumOff val="25000"/>
                  </a:schemeClr>
                </a:solidFill>
                <a:latin typeface="+mj-lt"/>
                <a:cs typeface="Segoe UI Light" panose="020B0502040204020203" pitchFamily="34" charset="0"/>
              </a:rPr>
              <a:t>New roles and careers</a:t>
            </a:r>
          </a:p>
        </p:txBody>
      </p:sp>
      <p:sp>
        <p:nvSpPr>
          <p:cNvPr id="46" name="Rectangle 45">
            <a:extLst>
              <a:ext uri="{FF2B5EF4-FFF2-40B4-BE49-F238E27FC236}">
                <a16:creationId xmlns:a16="http://schemas.microsoft.com/office/drawing/2014/main" id="{F01017B3-003E-40C2-A42E-9182896E328F}"/>
              </a:ext>
            </a:extLst>
          </p:cNvPr>
          <p:cNvSpPr/>
          <p:nvPr/>
        </p:nvSpPr>
        <p:spPr>
          <a:xfrm>
            <a:off x="6763394" y="5452859"/>
            <a:ext cx="4400451" cy="369332"/>
          </a:xfrm>
          <a:prstGeom prst="rect">
            <a:avLst/>
          </a:prstGeom>
        </p:spPr>
        <p:txBody>
          <a:bodyPr wrap="square" anchor="ctr">
            <a:spAutoFit/>
          </a:bodyPr>
          <a:lstStyle/>
          <a:p>
            <a:r>
              <a:rPr lang="en-GB" dirty="0">
                <a:solidFill>
                  <a:schemeClr val="tx1">
                    <a:lumMod val="75000"/>
                    <a:lumOff val="25000"/>
                  </a:schemeClr>
                </a:solidFill>
                <a:latin typeface="+mj-lt"/>
                <a:cs typeface="Segoe UI Light" panose="020B0502040204020203" pitchFamily="34" charset="0"/>
              </a:rPr>
              <a:t>Local workforce action boards</a:t>
            </a:r>
          </a:p>
        </p:txBody>
      </p:sp>
      <p:sp>
        <p:nvSpPr>
          <p:cNvPr id="47" name="Rectangle 46">
            <a:extLst>
              <a:ext uri="{FF2B5EF4-FFF2-40B4-BE49-F238E27FC236}">
                <a16:creationId xmlns:a16="http://schemas.microsoft.com/office/drawing/2014/main" id="{F01017B3-003E-40C2-A42E-9182896E328F}"/>
              </a:ext>
            </a:extLst>
          </p:cNvPr>
          <p:cNvSpPr/>
          <p:nvPr/>
        </p:nvSpPr>
        <p:spPr>
          <a:xfrm>
            <a:off x="6763394" y="3255100"/>
            <a:ext cx="4400451" cy="369332"/>
          </a:xfrm>
          <a:prstGeom prst="rect">
            <a:avLst/>
          </a:prstGeom>
        </p:spPr>
        <p:txBody>
          <a:bodyPr wrap="square" anchor="ctr">
            <a:spAutoFit/>
          </a:bodyPr>
          <a:lstStyle/>
          <a:p>
            <a:r>
              <a:rPr lang="en-GB" dirty="0">
                <a:solidFill>
                  <a:schemeClr val="tx1">
                    <a:lumMod val="75000"/>
                    <a:lumOff val="25000"/>
                  </a:schemeClr>
                </a:solidFill>
                <a:latin typeface="+mj-lt"/>
                <a:cs typeface="Segoe UI Light" panose="020B0502040204020203" pitchFamily="34" charset="0"/>
              </a:rPr>
              <a:t>Workforce investment</a:t>
            </a:r>
          </a:p>
        </p:txBody>
      </p:sp>
      <p:sp>
        <p:nvSpPr>
          <p:cNvPr id="48" name="Rectangle 47">
            <a:extLst>
              <a:ext uri="{FF2B5EF4-FFF2-40B4-BE49-F238E27FC236}">
                <a16:creationId xmlns:a16="http://schemas.microsoft.com/office/drawing/2014/main" id="{F01017B3-003E-40C2-A42E-9182896E328F}"/>
              </a:ext>
            </a:extLst>
          </p:cNvPr>
          <p:cNvSpPr/>
          <p:nvPr/>
        </p:nvSpPr>
        <p:spPr>
          <a:xfrm>
            <a:off x="6763394" y="4367187"/>
            <a:ext cx="4400451" cy="369332"/>
          </a:xfrm>
          <a:prstGeom prst="rect">
            <a:avLst/>
          </a:prstGeom>
        </p:spPr>
        <p:txBody>
          <a:bodyPr wrap="square" anchor="ctr">
            <a:spAutoFit/>
          </a:bodyPr>
          <a:lstStyle/>
          <a:p>
            <a:r>
              <a:rPr lang="en-GB" dirty="0">
                <a:solidFill>
                  <a:schemeClr val="tx1">
                    <a:lumMod val="75000"/>
                    <a:lumOff val="25000"/>
                  </a:schemeClr>
                </a:solidFill>
                <a:latin typeface="+mj-lt"/>
                <a:cs typeface="Segoe UI Light" panose="020B0502040204020203" pitchFamily="34" charset="0"/>
              </a:rPr>
              <a:t>Generalist skill set </a:t>
            </a:r>
          </a:p>
        </p:txBody>
      </p:sp>
      <p:sp>
        <p:nvSpPr>
          <p:cNvPr id="49" name="Rectangle 48">
            <a:extLst>
              <a:ext uri="{FF2B5EF4-FFF2-40B4-BE49-F238E27FC236}">
                <a16:creationId xmlns:a16="http://schemas.microsoft.com/office/drawing/2014/main" id="{F01017B3-003E-40C2-A42E-9182896E328F}"/>
              </a:ext>
            </a:extLst>
          </p:cNvPr>
          <p:cNvSpPr/>
          <p:nvPr/>
        </p:nvSpPr>
        <p:spPr>
          <a:xfrm>
            <a:off x="935391" y="2143013"/>
            <a:ext cx="4400451" cy="369332"/>
          </a:xfrm>
          <a:prstGeom prst="rect">
            <a:avLst/>
          </a:prstGeom>
        </p:spPr>
        <p:txBody>
          <a:bodyPr wrap="square" anchor="ctr">
            <a:spAutoFit/>
          </a:bodyPr>
          <a:lstStyle/>
          <a:p>
            <a:pPr algn="r"/>
            <a:r>
              <a:rPr lang="en-GB" b="1" dirty="0">
                <a:solidFill>
                  <a:schemeClr val="bg1"/>
                </a:solidFill>
                <a:latin typeface="+mj-lt"/>
                <a:cs typeface="Segoe UI Light" panose="020B0502040204020203" pitchFamily="34" charset="0"/>
              </a:rPr>
              <a:t>The NHS depends on its people</a:t>
            </a:r>
          </a:p>
        </p:txBody>
      </p:sp>
      <p:sp>
        <p:nvSpPr>
          <p:cNvPr id="51" name="Rectangle 50">
            <a:extLst>
              <a:ext uri="{FF2B5EF4-FFF2-40B4-BE49-F238E27FC236}">
                <a16:creationId xmlns:a16="http://schemas.microsoft.com/office/drawing/2014/main" id="{F01017B3-003E-40C2-A42E-9182896E328F}"/>
              </a:ext>
            </a:extLst>
          </p:cNvPr>
          <p:cNvSpPr/>
          <p:nvPr/>
        </p:nvSpPr>
        <p:spPr>
          <a:xfrm>
            <a:off x="659757" y="3255100"/>
            <a:ext cx="4676085" cy="369332"/>
          </a:xfrm>
          <a:prstGeom prst="rect">
            <a:avLst/>
          </a:prstGeom>
        </p:spPr>
        <p:txBody>
          <a:bodyPr wrap="square" anchor="ctr">
            <a:spAutoFit/>
          </a:bodyPr>
          <a:lstStyle/>
          <a:p>
            <a:pPr algn="r"/>
            <a:r>
              <a:rPr lang="en-GB" b="1" dirty="0">
                <a:solidFill>
                  <a:schemeClr val="bg1"/>
                </a:solidFill>
                <a:latin typeface="+mj-lt"/>
                <a:cs typeface="Segoe UI Light" panose="020B0502040204020203" pitchFamily="34" charset="0"/>
              </a:rPr>
              <a:t>Vacancies have increased over the last 10 years</a:t>
            </a:r>
          </a:p>
        </p:txBody>
      </p:sp>
      <p:sp>
        <p:nvSpPr>
          <p:cNvPr id="52" name="Rectangle 51">
            <a:extLst>
              <a:ext uri="{FF2B5EF4-FFF2-40B4-BE49-F238E27FC236}">
                <a16:creationId xmlns:a16="http://schemas.microsoft.com/office/drawing/2014/main" id="{F01017B3-003E-40C2-A42E-9182896E328F}"/>
              </a:ext>
            </a:extLst>
          </p:cNvPr>
          <p:cNvSpPr/>
          <p:nvPr/>
        </p:nvSpPr>
        <p:spPr>
          <a:xfrm>
            <a:off x="196771" y="4367187"/>
            <a:ext cx="5139072" cy="369332"/>
          </a:xfrm>
          <a:prstGeom prst="rect">
            <a:avLst/>
          </a:prstGeom>
        </p:spPr>
        <p:txBody>
          <a:bodyPr wrap="square" anchor="ctr">
            <a:spAutoFit/>
          </a:bodyPr>
          <a:lstStyle/>
          <a:p>
            <a:pPr algn="r"/>
            <a:r>
              <a:rPr lang="en-GB" b="1" dirty="0">
                <a:solidFill>
                  <a:schemeClr val="bg1"/>
                </a:solidFill>
                <a:latin typeface="+mj-lt"/>
                <a:cs typeface="Segoe UI Light" panose="020B0502040204020203" pitchFamily="34" charset="0"/>
              </a:rPr>
              <a:t>All healthcare staff are feeling the strain</a:t>
            </a:r>
          </a:p>
        </p:txBody>
      </p:sp>
      <p:grpSp>
        <p:nvGrpSpPr>
          <p:cNvPr id="54" name="Group 53">
            <a:extLst>
              <a:ext uri="{FF2B5EF4-FFF2-40B4-BE49-F238E27FC236}">
                <a16:creationId xmlns:a16="http://schemas.microsoft.com/office/drawing/2014/main" id="{B51C0771-E4DC-4C1A-94E2-78E8BE37F787}"/>
              </a:ext>
            </a:extLst>
          </p:cNvPr>
          <p:cNvGrpSpPr/>
          <p:nvPr/>
        </p:nvGrpSpPr>
        <p:grpSpPr>
          <a:xfrm>
            <a:off x="5719231" y="3127700"/>
            <a:ext cx="683692" cy="683692"/>
            <a:chOff x="2108842" y="3420973"/>
            <a:chExt cx="876434" cy="876434"/>
          </a:xfrm>
        </p:grpSpPr>
        <p:sp>
          <p:nvSpPr>
            <p:cNvPr id="55" name="Oval 54">
              <a:extLst>
                <a:ext uri="{FF2B5EF4-FFF2-40B4-BE49-F238E27FC236}">
                  <a16:creationId xmlns:a16="http://schemas.microsoft.com/office/drawing/2014/main" id="{FCF2655A-92DD-442E-9391-8601A53778FC}"/>
                </a:ext>
              </a:extLst>
            </p:cNvPr>
            <p:cNvSpPr/>
            <p:nvPr/>
          </p:nvSpPr>
          <p:spPr>
            <a:xfrm>
              <a:off x="2108842" y="3420973"/>
              <a:ext cx="876434" cy="876434"/>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grpSp>
          <p:nvGrpSpPr>
            <p:cNvPr id="56" name="Group 55">
              <a:extLst>
                <a:ext uri="{FF2B5EF4-FFF2-40B4-BE49-F238E27FC236}">
                  <a16:creationId xmlns:a16="http://schemas.microsoft.com/office/drawing/2014/main" id="{B8AEED22-931D-49D8-AD48-9CE69C93DF25}"/>
                </a:ext>
              </a:extLst>
            </p:cNvPr>
            <p:cNvGrpSpPr/>
            <p:nvPr/>
          </p:nvGrpSpPr>
          <p:grpSpPr>
            <a:xfrm>
              <a:off x="2362138" y="3674269"/>
              <a:ext cx="369842" cy="369842"/>
              <a:chOff x="12708487" y="10324744"/>
              <a:chExt cx="546685" cy="546685"/>
            </a:xfrm>
            <a:gradFill>
              <a:gsLst>
                <a:gs pos="0">
                  <a:schemeClr val="accent3"/>
                </a:gs>
                <a:gs pos="82000">
                  <a:schemeClr val="accent1">
                    <a:lumMod val="75000"/>
                  </a:schemeClr>
                </a:gs>
              </a:gsLst>
              <a:lin ang="2700000" scaled="1"/>
            </a:gradFill>
          </p:grpSpPr>
          <p:sp>
            <p:nvSpPr>
              <p:cNvPr id="57" name="Rectangle 285">
                <a:extLst>
                  <a:ext uri="{FF2B5EF4-FFF2-40B4-BE49-F238E27FC236}">
                    <a16:creationId xmlns:a16="http://schemas.microsoft.com/office/drawing/2014/main" id="{6C7C3F9D-FB5F-4CC9-8685-67DA49390DA5}"/>
                  </a:ext>
                </a:extLst>
              </p:cNvPr>
              <p:cNvSpPr>
                <a:spLocks noChangeArrowheads="1"/>
              </p:cNvSpPr>
              <p:nvPr/>
            </p:nvSpPr>
            <p:spPr bwMode="auto">
              <a:xfrm>
                <a:off x="12974997" y="10734758"/>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286">
                <a:extLst>
                  <a:ext uri="{FF2B5EF4-FFF2-40B4-BE49-F238E27FC236}">
                    <a16:creationId xmlns:a16="http://schemas.microsoft.com/office/drawing/2014/main" id="{A0A70A48-790F-4AD4-85E8-8E9720CCBCB0}"/>
                  </a:ext>
                </a:extLst>
              </p:cNvPr>
              <p:cNvSpPr>
                <a:spLocks noChangeArrowheads="1"/>
              </p:cNvSpPr>
              <p:nvPr/>
            </p:nvSpPr>
            <p:spPr bwMode="auto">
              <a:xfrm>
                <a:off x="12974997" y="10324744"/>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87">
                <a:extLst>
                  <a:ext uri="{FF2B5EF4-FFF2-40B4-BE49-F238E27FC236}">
                    <a16:creationId xmlns:a16="http://schemas.microsoft.com/office/drawing/2014/main" id="{1109E3D6-99F0-4786-A361-241C09679DF5}"/>
                  </a:ext>
                </a:extLst>
              </p:cNvPr>
              <p:cNvSpPr>
                <a:spLocks noChangeArrowheads="1"/>
              </p:cNvSpPr>
              <p:nvPr/>
            </p:nvSpPr>
            <p:spPr bwMode="auto">
              <a:xfrm>
                <a:off x="12708487"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288">
                <a:extLst>
                  <a:ext uri="{FF2B5EF4-FFF2-40B4-BE49-F238E27FC236}">
                    <a16:creationId xmlns:a16="http://schemas.microsoft.com/office/drawing/2014/main" id="{24BEACC0-D8B6-41F3-9474-D136F940402C}"/>
                  </a:ext>
                </a:extLst>
              </p:cNvPr>
              <p:cNvSpPr>
                <a:spLocks noChangeArrowheads="1"/>
              </p:cNvSpPr>
              <p:nvPr/>
            </p:nvSpPr>
            <p:spPr bwMode="auto">
              <a:xfrm>
                <a:off x="13118501"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89">
                <a:extLst>
                  <a:ext uri="{FF2B5EF4-FFF2-40B4-BE49-F238E27FC236}">
                    <a16:creationId xmlns:a16="http://schemas.microsoft.com/office/drawing/2014/main" id="{21B344ED-B4BF-42E9-B2A4-60E4E36A82A5}"/>
                  </a:ext>
                </a:extLst>
              </p:cNvPr>
              <p:cNvSpPr>
                <a:spLocks noEditPoints="1"/>
              </p:cNvSpPr>
              <p:nvPr/>
            </p:nvSpPr>
            <p:spPr bwMode="auto">
              <a:xfrm>
                <a:off x="12769989" y="10386247"/>
                <a:ext cx="427097" cy="427097"/>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00 w 200"/>
                  <a:gd name="T11" fmla="*/ 8 h 200"/>
                  <a:gd name="T12" fmla="*/ 8 w 200"/>
                  <a:gd name="T13" fmla="*/ 100 h 200"/>
                  <a:gd name="T14" fmla="*/ 100 w 200"/>
                  <a:gd name="T15" fmla="*/ 192 h 200"/>
                  <a:gd name="T16" fmla="*/ 192 w 200"/>
                  <a:gd name="T17" fmla="*/ 100 h 200"/>
                  <a:gd name="T18" fmla="*/ 100 w 200"/>
                  <a:gd name="T19"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200"/>
                    </a:moveTo>
                    <a:cubicBezTo>
                      <a:pt x="45" y="200"/>
                      <a:pt x="0" y="155"/>
                      <a:pt x="0" y="100"/>
                    </a:cubicBezTo>
                    <a:cubicBezTo>
                      <a:pt x="0" y="45"/>
                      <a:pt x="45" y="0"/>
                      <a:pt x="100" y="0"/>
                    </a:cubicBezTo>
                    <a:cubicBezTo>
                      <a:pt x="155" y="0"/>
                      <a:pt x="200" y="45"/>
                      <a:pt x="200" y="100"/>
                    </a:cubicBezTo>
                    <a:cubicBezTo>
                      <a:pt x="200" y="155"/>
                      <a:pt x="155" y="200"/>
                      <a:pt x="100" y="200"/>
                    </a:cubicBezTo>
                    <a:close/>
                    <a:moveTo>
                      <a:pt x="100" y="8"/>
                    </a:moveTo>
                    <a:cubicBezTo>
                      <a:pt x="49" y="8"/>
                      <a:pt x="8" y="49"/>
                      <a:pt x="8" y="100"/>
                    </a:cubicBezTo>
                    <a:cubicBezTo>
                      <a:pt x="8" y="151"/>
                      <a:pt x="49" y="192"/>
                      <a:pt x="100" y="192"/>
                    </a:cubicBezTo>
                    <a:cubicBezTo>
                      <a:pt x="151" y="192"/>
                      <a:pt x="192" y="151"/>
                      <a:pt x="192" y="100"/>
                    </a:cubicBezTo>
                    <a:cubicBezTo>
                      <a:pt x="192" y="49"/>
                      <a:pt x="151" y="8"/>
                      <a:pt x="10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64C54374-EA6D-49F0-97C7-9F60D80D18FE}"/>
              </a:ext>
            </a:extLst>
          </p:cNvPr>
          <p:cNvGrpSpPr/>
          <p:nvPr/>
        </p:nvGrpSpPr>
        <p:grpSpPr>
          <a:xfrm>
            <a:off x="5743575" y="4224897"/>
            <a:ext cx="683692" cy="683692"/>
            <a:chOff x="2108842" y="3420973"/>
            <a:chExt cx="876434" cy="876434"/>
          </a:xfrm>
        </p:grpSpPr>
        <p:sp>
          <p:nvSpPr>
            <p:cNvPr id="63" name="Oval 62">
              <a:extLst>
                <a:ext uri="{FF2B5EF4-FFF2-40B4-BE49-F238E27FC236}">
                  <a16:creationId xmlns:a16="http://schemas.microsoft.com/office/drawing/2014/main" id="{5094EAE6-2D85-4EAD-97C6-C5134D172AFB}"/>
                </a:ext>
              </a:extLst>
            </p:cNvPr>
            <p:cNvSpPr/>
            <p:nvPr/>
          </p:nvSpPr>
          <p:spPr>
            <a:xfrm>
              <a:off x="2108842" y="3420973"/>
              <a:ext cx="876434" cy="876434"/>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grpSp>
          <p:nvGrpSpPr>
            <p:cNvPr id="64" name="Group 63">
              <a:extLst>
                <a:ext uri="{FF2B5EF4-FFF2-40B4-BE49-F238E27FC236}">
                  <a16:creationId xmlns:a16="http://schemas.microsoft.com/office/drawing/2014/main" id="{0F1E90D6-290F-443B-97E5-3F6A1EF460AE}"/>
                </a:ext>
              </a:extLst>
            </p:cNvPr>
            <p:cNvGrpSpPr/>
            <p:nvPr/>
          </p:nvGrpSpPr>
          <p:grpSpPr>
            <a:xfrm>
              <a:off x="2362138" y="3674269"/>
              <a:ext cx="369842" cy="369842"/>
              <a:chOff x="12708487" y="10324744"/>
              <a:chExt cx="546685" cy="546685"/>
            </a:xfrm>
            <a:gradFill>
              <a:gsLst>
                <a:gs pos="0">
                  <a:schemeClr val="accent3"/>
                </a:gs>
                <a:gs pos="82000">
                  <a:schemeClr val="accent1">
                    <a:lumMod val="75000"/>
                  </a:schemeClr>
                </a:gs>
              </a:gsLst>
              <a:lin ang="2700000" scaled="1"/>
            </a:gradFill>
          </p:grpSpPr>
          <p:sp>
            <p:nvSpPr>
              <p:cNvPr id="65" name="Rectangle 285">
                <a:extLst>
                  <a:ext uri="{FF2B5EF4-FFF2-40B4-BE49-F238E27FC236}">
                    <a16:creationId xmlns:a16="http://schemas.microsoft.com/office/drawing/2014/main" id="{95BFF64D-C109-4C33-8811-739BE252481B}"/>
                  </a:ext>
                </a:extLst>
              </p:cNvPr>
              <p:cNvSpPr>
                <a:spLocks noChangeArrowheads="1"/>
              </p:cNvSpPr>
              <p:nvPr/>
            </p:nvSpPr>
            <p:spPr bwMode="auto">
              <a:xfrm>
                <a:off x="12974997" y="10734758"/>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286">
                <a:extLst>
                  <a:ext uri="{FF2B5EF4-FFF2-40B4-BE49-F238E27FC236}">
                    <a16:creationId xmlns:a16="http://schemas.microsoft.com/office/drawing/2014/main" id="{F6F477A4-9E37-4AAE-8412-998C87674FFB}"/>
                  </a:ext>
                </a:extLst>
              </p:cNvPr>
              <p:cNvSpPr>
                <a:spLocks noChangeArrowheads="1"/>
              </p:cNvSpPr>
              <p:nvPr/>
            </p:nvSpPr>
            <p:spPr bwMode="auto">
              <a:xfrm>
                <a:off x="12974997" y="10324744"/>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287">
                <a:extLst>
                  <a:ext uri="{FF2B5EF4-FFF2-40B4-BE49-F238E27FC236}">
                    <a16:creationId xmlns:a16="http://schemas.microsoft.com/office/drawing/2014/main" id="{9B0AA18C-B686-4F6A-BF15-80593B9AFAC2}"/>
                  </a:ext>
                </a:extLst>
              </p:cNvPr>
              <p:cNvSpPr>
                <a:spLocks noChangeArrowheads="1"/>
              </p:cNvSpPr>
              <p:nvPr/>
            </p:nvSpPr>
            <p:spPr bwMode="auto">
              <a:xfrm>
                <a:off x="12708487"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288">
                <a:extLst>
                  <a:ext uri="{FF2B5EF4-FFF2-40B4-BE49-F238E27FC236}">
                    <a16:creationId xmlns:a16="http://schemas.microsoft.com/office/drawing/2014/main" id="{95E22A9F-DF06-4859-87E7-B929F833F46B}"/>
                  </a:ext>
                </a:extLst>
              </p:cNvPr>
              <p:cNvSpPr>
                <a:spLocks noChangeArrowheads="1"/>
              </p:cNvSpPr>
              <p:nvPr/>
            </p:nvSpPr>
            <p:spPr bwMode="auto">
              <a:xfrm>
                <a:off x="13118501"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89">
                <a:extLst>
                  <a:ext uri="{FF2B5EF4-FFF2-40B4-BE49-F238E27FC236}">
                    <a16:creationId xmlns:a16="http://schemas.microsoft.com/office/drawing/2014/main" id="{2E5045F9-6202-462C-9EF0-DB38B42E1DFD}"/>
                  </a:ext>
                </a:extLst>
              </p:cNvPr>
              <p:cNvSpPr>
                <a:spLocks noEditPoints="1"/>
              </p:cNvSpPr>
              <p:nvPr/>
            </p:nvSpPr>
            <p:spPr bwMode="auto">
              <a:xfrm>
                <a:off x="12769989" y="10386247"/>
                <a:ext cx="427097" cy="427097"/>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00 w 200"/>
                  <a:gd name="T11" fmla="*/ 8 h 200"/>
                  <a:gd name="T12" fmla="*/ 8 w 200"/>
                  <a:gd name="T13" fmla="*/ 100 h 200"/>
                  <a:gd name="T14" fmla="*/ 100 w 200"/>
                  <a:gd name="T15" fmla="*/ 192 h 200"/>
                  <a:gd name="T16" fmla="*/ 192 w 200"/>
                  <a:gd name="T17" fmla="*/ 100 h 200"/>
                  <a:gd name="T18" fmla="*/ 100 w 200"/>
                  <a:gd name="T19"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200"/>
                    </a:moveTo>
                    <a:cubicBezTo>
                      <a:pt x="45" y="200"/>
                      <a:pt x="0" y="155"/>
                      <a:pt x="0" y="100"/>
                    </a:cubicBezTo>
                    <a:cubicBezTo>
                      <a:pt x="0" y="45"/>
                      <a:pt x="45" y="0"/>
                      <a:pt x="100" y="0"/>
                    </a:cubicBezTo>
                    <a:cubicBezTo>
                      <a:pt x="155" y="0"/>
                      <a:pt x="200" y="45"/>
                      <a:pt x="200" y="100"/>
                    </a:cubicBezTo>
                    <a:cubicBezTo>
                      <a:pt x="200" y="155"/>
                      <a:pt x="155" y="200"/>
                      <a:pt x="100" y="200"/>
                    </a:cubicBezTo>
                    <a:close/>
                    <a:moveTo>
                      <a:pt x="100" y="8"/>
                    </a:moveTo>
                    <a:cubicBezTo>
                      <a:pt x="49" y="8"/>
                      <a:pt x="8" y="49"/>
                      <a:pt x="8" y="100"/>
                    </a:cubicBezTo>
                    <a:cubicBezTo>
                      <a:pt x="8" y="151"/>
                      <a:pt x="49" y="192"/>
                      <a:pt x="100" y="192"/>
                    </a:cubicBezTo>
                    <a:cubicBezTo>
                      <a:pt x="151" y="192"/>
                      <a:pt x="192" y="151"/>
                      <a:pt x="192" y="100"/>
                    </a:cubicBezTo>
                    <a:cubicBezTo>
                      <a:pt x="192" y="49"/>
                      <a:pt x="151" y="8"/>
                      <a:pt x="10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0" name="Group 69">
            <a:extLst>
              <a:ext uri="{FF2B5EF4-FFF2-40B4-BE49-F238E27FC236}">
                <a16:creationId xmlns:a16="http://schemas.microsoft.com/office/drawing/2014/main" id="{9F96DF01-B1F2-4D7B-8952-7C5428A46429}"/>
              </a:ext>
            </a:extLst>
          </p:cNvPr>
          <p:cNvGrpSpPr/>
          <p:nvPr/>
        </p:nvGrpSpPr>
        <p:grpSpPr>
          <a:xfrm>
            <a:off x="5724641" y="5367806"/>
            <a:ext cx="683692" cy="683692"/>
            <a:chOff x="2108842" y="3420973"/>
            <a:chExt cx="876434" cy="876434"/>
          </a:xfrm>
        </p:grpSpPr>
        <p:sp>
          <p:nvSpPr>
            <p:cNvPr id="71" name="Oval 70">
              <a:extLst>
                <a:ext uri="{FF2B5EF4-FFF2-40B4-BE49-F238E27FC236}">
                  <a16:creationId xmlns:a16="http://schemas.microsoft.com/office/drawing/2014/main" id="{422310BD-373B-43C6-87ED-F244A498C691}"/>
                </a:ext>
              </a:extLst>
            </p:cNvPr>
            <p:cNvSpPr/>
            <p:nvPr/>
          </p:nvSpPr>
          <p:spPr>
            <a:xfrm>
              <a:off x="2108842" y="3420973"/>
              <a:ext cx="876434" cy="876434"/>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grpSp>
          <p:nvGrpSpPr>
            <p:cNvPr id="72" name="Group 71">
              <a:extLst>
                <a:ext uri="{FF2B5EF4-FFF2-40B4-BE49-F238E27FC236}">
                  <a16:creationId xmlns:a16="http://schemas.microsoft.com/office/drawing/2014/main" id="{F42C2485-5368-4D19-A7E8-CD362FC6CE46}"/>
                </a:ext>
              </a:extLst>
            </p:cNvPr>
            <p:cNvGrpSpPr/>
            <p:nvPr/>
          </p:nvGrpSpPr>
          <p:grpSpPr>
            <a:xfrm>
              <a:off x="2362138" y="3674269"/>
              <a:ext cx="369842" cy="369842"/>
              <a:chOff x="12708487" y="10324744"/>
              <a:chExt cx="546685" cy="546685"/>
            </a:xfrm>
            <a:gradFill>
              <a:gsLst>
                <a:gs pos="0">
                  <a:schemeClr val="accent3"/>
                </a:gs>
                <a:gs pos="82000">
                  <a:schemeClr val="accent1">
                    <a:lumMod val="75000"/>
                  </a:schemeClr>
                </a:gs>
              </a:gsLst>
              <a:lin ang="2700000" scaled="1"/>
            </a:gradFill>
          </p:grpSpPr>
          <p:sp>
            <p:nvSpPr>
              <p:cNvPr id="73" name="Rectangle 285">
                <a:extLst>
                  <a:ext uri="{FF2B5EF4-FFF2-40B4-BE49-F238E27FC236}">
                    <a16:creationId xmlns:a16="http://schemas.microsoft.com/office/drawing/2014/main" id="{9B3DA355-6EFF-402F-BDCA-B21BC381E721}"/>
                  </a:ext>
                </a:extLst>
              </p:cNvPr>
              <p:cNvSpPr>
                <a:spLocks noChangeArrowheads="1"/>
              </p:cNvSpPr>
              <p:nvPr/>
            </p:nvSpPr>
            <p:spPr bwMode="auto">
              <a:xfrm>
                <a:off x="12974997" y="10734758"/>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286">
                <a:extLst>
                  <a:ext uri="{FF2B5EF4-FFF2-40B4-BE49-F238E27FC236}">
                    <a16:creationId xmlns:a16="http://schemas.microsoft.com/office/drawing/2014/main" id="{AC3BDA62-947C-429E-9098-81BF68BD3F4F}"/>
                  </a:ext>
                </a:extLst>
              </p:cNvPr>
              <p:cNvSpPr>
                <a:spLocks noChangeArrowheads="1"/>
              </p:cNvSpPr>
              <p:nvPr/>
            </p:nvSpPr>
            <p:spPr bwMode="auto">
              <a:xfrm>
                <a:off x="12974997" y="10324744"/>
                <a:ext cx="17084" cy="13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87">
                <a:extLst>
                  <a:ext uri="{FF2B5EF4-FFF2-40B4-BE49-F238E27FC236}">
                    <a16:creationId xmlns:a16="http://schemas.microsoft.com/office/drawing/2014/main" id="{1E780710-19D6-49A1-9CF9-5ED0BCDDF063}"/>
                  </a:ext>
                </a:extLst>
              </p:cNvPr>
              <p:cNvSpPr>
                <a:spLocks noChangeArrowheads="1"/>
              </p:cNvSpPr>
              <p:nvPr/>
            </p:nvSpPr>
            <p:spPr bwMode="auto">
              <a:xfrm>
                <a:off x="12708487"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288">
                <a:extLst>
                  <a:ext uri="{FF2B5EF4-FFF2-40B4-BE49-F238E27FC236}">
                    <a16:creationId xmlns:a16="http://schemas.microsoft.com/office/drawing/2014/main" id="{6083AF53-CCB2-4920-826D-1D4C6599805C}"/>
                  </a:ext>
                </a:extLst>
              </p:cNvPr>
              <p:cNvSpPr>
                <a:spLocks noChangeArrowheads="1"/>
              </p:cNvSpPr>
              <p:nvPr/>
            </p:nvSpPr>
            <p:spPr bwMode="auto">
              <a:xfrm>
                <a:off x="13118501" y="10591253"/>
                <a:ext cx="13667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89">
                <a:extLst>
                  <a:ext uri="{FF2B5EF4-FFF2-40B4-BE49-F238E27FC236}">
                    <a16:creationId xmlns:a16="http://schemas.microsoft.com/office/drawing/2014/main" id="{01470D9B-D02C-46AC-BD3F-F481E66C0FA1}"/>
                  </a:ext>
                </a:extLst>
              </p:cNvPr>
              <p:cNvSpPr>
                <a:spLocks noEditPoints="1"/>
              </p:cNvSpPr>
              <p:nvPr/>
            </p:nvSpPr>
            <p:spPr bwMode="auto">
              <a:xfrm>
                <a:off x="12769989" y="10386247"/>
                <a:ext cx="427097" cy="427097"/>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00 w 200"/>
                  <a:gd name="T11" fmla="*/ 8 h 200"/>
                  <a:gd name="T12" fmla="*/ 8 w 200"/>
                  <a:gd name="T13" fmla="*/ 100 h 200"/>
                  <a:gd name="T14" fmla="*/ 100 w 200"/>
                  <a:gd name="T15" fmla="*/ 192 h 200"/>
                  <a:gd name="T16" fmla="*/ 192 w 200"/>
                  <a:gd name="T17" fmla="*/ 100 h 200"/>
                  <a:gd name="T18" fmla="*/ 100 w 200"/>
                  <a:gd name="T19"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200"/>
                    </a:moveTo>
                    <a:cubicBezTo>
                      <a:pt x="45" y="200"/>
                      <a:pt x="0" y="155"/>
                      <a:pt x="0" y="100"/>
                    </a:cubicBezTo>
                    <a:cubicBezTo>
                      <a:pt x="0" y="45"/>
                      <a:pt x="45" y="0"/>
                      <a:pt x="100" y="0"/>
                    </a:cubicBezTo>
                    <a:cubicBezTo>
                      <a:pt x="155" y="0"/>
                      <a:pt x="200" y="45"/>
                      <a:pt x="200" y="100"/>
                    </a:cubicBezTo>
                    <a:cubicBezTo>
                      <a:pt x="200" y="155"/>
                      <a:pt x="155" y="200"/>
                      <a:pt x="100" y="200"/>
                    </a:cubicBezTo>
                    <a:close/>
                    <a:moveTo>
                      <a:pt x="100" y="8"/>
                    </a:moveTo>
                    <a:cubicBezTo>
                      <a:pt x="49" y="8"/>
                      <a:pt x="8" y="49"/>
                      <a:pt x="8" y="100"/>
                    </a:cubicBezTo>
                    <a:cubicBezTo>
                      <a:pt x="8" y="151"/>
                      <a:pt x="49" y="192"/>
                      <a:pt x="100" y="192"/>
                    </a:cubicBezTo>
                    <a:cubicBezTo>
                      <a:pt x="151" y="192"/>
                      <a:pt x="192" y="151"/>
                      <a:pt x="192" y="100"/>
                    </a:cubicBezTo>
                    <a:cubicBezTo>
                      <a:pt x="192" y="49"/>
                      <a:pt x="151" y="8"/>
                      <a:pt x="10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4" name="Rectangle 43">
            <a:extLst>
              <a:ext uri="{FF2B5EF4-FFF2-40B4-BE49-F238E27FC236}">
                <a16:creationId xmlns:a16="http://schemas.microsoft.com/office/drawing/2014/main" id="{B05A3180-3B97-4FE3-A298-A73B8B935E20}"/>
              </a:ext>
            </a:extLst>
          </p:cNvPr>
          <p:cNvSpPr/>
          <p:nvPr/>
        </p:nvSpPr>
        <p:spPr>
          <a:xfrm>
            <a:off x="659757" y="5382880"/>
            <a:ext cx="4676086" cy="646331"/>
          </a:xfrm>
          <a:prstGeom prst="rect">
            <a:avLst/>
          </a:prstGeom>
        </p:spPr>
        <p:txBody>
          <a:bodyPr wrap="square" anchor="ctr">
            <a:spAutoFit/>
          </a:bodyPr>
          <a:lstStyle/>
          <a:p>
            <a:pPr algn="r"/>
            <a:r>
              <a:rPr lang="en-GB" b="1" dirty="0">
                <a:solidFill>
                  <a:schemeClr val="bg1"/>
                </a:solidFill>
                <a:latin typeface="+mj-lt"/>
                <a:cs typeface="Segoe UI Light" panose="020B0502040204020203" pitchFamily="34" charset="0"/>
              </a:rPr>
              <a:t>NHS needs more staff, working in rewarding jobs, in a more supportive culture</a:t>
            </a:r>
          </a:p>
        </p:txBody>
      </p:sp>
      <p:sp>
        <p:nvSpPr>
          <p:cNvPr id="50" name="TextBox 49">
            <a:extLst>
              <a:ext uri="{FF2B5EF4-FFF2-40B4-BE49-F238E27FC236}">
                <a16:creationId xmlns:a16="http://schemas.microsoft.com/office/drawing/2014/main" id="{7859F157-8F9F-4713-81B4-9D4BA4FFD183}"/>
              </a:ext>
            </a:extLst>
          </p:cNvPr>
          <p:cNvSpPr txBox="1"/>
          <p:nvPr/>
        </p:nvSpPr>
        <p:spPr>
          <a:xfrm>
            <a:off x="196771" y="6452861"/>
            <a:ext cx="3610744" cy="276999"/>
          </a:xfrm>
          <a:prstGeom prst="rect">
            <a:avLst/>
          </a:prstGeom>
          <a:noFill/>
        </p:spPr>
        <p:txBody>
          <a:bodyPr wrap="square" rtlCol="0">
            <a:spAutoFit/>
          </a:bodyPr>
          <a:lstStyle/>
          <a:p>
            <a:r>
              <a:rPr lang="en-GB" sz="1200" b="1" dirty="0">
                <a:solidFill>
                  <a:schemeClr val="bg2"/>
                </a:solidFill>
              </a:rPr>
              <a:t>https://www.longtermplan.nhs.uk/</a:t>
            </a:r>
          </a:p>
        </p:txBody>
      </p:sp>
      <p:sp>
        <p:nvSpPr>
          <p:cNvPr id="53" name="Rectangle 52">
            <a:extLst>
              <a:ext uri="{FF2B5EF4-FFF2-40B4-BE49-F238E27FC236}">
                <a16:creationId xmlns:a16="http://schemas.microsoft.com/office/drawing/2014/main" id="{FEBE46FC-3276-4565-8D49-2E45361973F9}"/>
              </a:ext>
            </a:extLst>
          </p:cNvPr>
          <p:cNvSpPr/>
          <p:nvPr/>
        </p:nvSpPr>
        <p:spPr>
          <a:xfrm>
            <a:off x="2044970" y="1328529"/>
            <a:ext cx="2181292" cy="400110"/>
          </a:xfrm>
          <a:prstGeom prst="rect">
            <a:avLst/>
          </a:prstGeom>
        </p:spPr>
        <p:txBody>
          <a:bodyPr wrap="square" anchor="ctr">
            <a:spAutoFit/>
          </a:bodyPr>
          <a:lstStyle/>
          <a:p>
            <a:pPr algn="ctr"/>
            <a:r>
              <a:rPr lang="en-GB" sz="2000" b="1" dirty="0">
                <a:solidFill>
                  <a:schemeClr val="bg2"/>
                </a:solidFill>
                <a:latin typeface="+mj-lt"/>
                <a:cs typeface="Segoe UI Light" panose="020B0502040204020203" pitchFamily="34" charset="0"/>
              </a:rPr>
              <a:t>Situation in 2019:</a:t>
            </a:r>
          </a:p>
        </p:txBody>
      </p:sp>
      <p:sp>
        <p:nvSpPr>
          <p:cNvPr id="78" name="Rectangle 77">
            <a:extLst>
              <a:ext uri="{FF2B5EF4-FFF2-40B4-BE49-F238E27FC236}">
                <a16:creationId xmlns:a16="http://schemas.microsoft.com/office/drawing/2014/main" id="{7AC9EAB0-51B1-4614-9D5F-AD017DE3790D}"/>
              </a:ext>
            </a:extLst>
          </p:cNvPr>
          <p:cNvSpPr/>
          <p:nvPr/>
        </p:nvSpPr>
        <p:spPr>
          <a:xfrm>
            <a:off x="8140970" y="1323601"/>
            <a:ext cx="2181292" cy="400110"/>
          </a:xfrm>
          <a:prstGeom prst="rect">
            <a:avLst/>
          </a:prstGeom>
        </p:spPr>
        <p:txBody>
          <a:bodyPr wrap="square" anchor="ctr">
            <a:spAutoFit/>
          </a:bodyPr>
          <a:lstStyle/>
          <a:p>
            <a:pPr algn="ctr"/>
            <a:r>
              <a:rPr lang="en-GB" sz="2000" b="1" dirty="0">
                <a:solidFill>
                  <a:schemeClr val="accent2"/>
                </a:solidFill>
                <a:latin typeface="+mj-lt"/>
                <a:cs typeface="Segoe UI Light" panose="020B0502040204020203" pitchFamily="34" charset="0"/>
              </a:rPr>
              <a:t>Proposed solutions:</a:t>
            </a:r>
          </a:p>
        </p:txBody>
      </p:sp>
      <p:pic>
        <p:nvPicPr>
          <p:cNvPr id="80" name="Picture 79" descr="A blue and white sign&#10;&#10;Description automatically generated with medium confidence">
            <a:extLst>
              <a:ext uri="{FF2B5EF4-FFF2-40B4-BE49-F238E27FC236}">
                <a16:creationId xmlns:a16="http://schemas.microsoft.com/office/drawing/2014/main" id="{2C5551CC-7DAA-4C49-B7BA-EE41650F2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3624" y="5710611"/>
            <a:ext cx="957541" cy="637200"/>
          </a:xfrm>
          <a:prstGeom prst="rect">
            <a:avLst/>
          </a:prstGeom>
        </p:spPr>
      </p:pic>
    </p:spTree>
    <p:extLst>
      <p:ext uri="{BB962C8B-B14F-4D97-AF65-F5344CB8AC3E}">
        <p14:creationId xmlns:p14="http://schemas.microsoft.com/office/powerpoint/2010/main" val="308797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7D637-F6B8-472E-9632-77DEF207218B}"/>
              </a:ext>
            </a:extLst>
          </p:cNvPr>
          <p:cNvSpPr/>
          <p:nvPr/>
        </p:nvSpPr>
        <p:spPr>
          <a:xfrm>
            <a:off x="-7190" y="-5133"/>
            <a:ext cx="345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rot="13863187">
            <a:off x="7234392" y="4486115"/>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Freeform 91"/>
          <p:cNvSpPr/>
          <p:nvPr/>
        </p:nvSpPr>
        <p:spPr>
          <a:xfrm rot="13863187">
            <a:off x="7234392" y="2366199"/>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Freeform 90"/>
          <p:cNvSpPr/>
          <p:nvPr/>
        </p:nvSpPr>
        <p:spPr>
          <a:xfrm rot="18549065" flipH="1">
            <a:off x="7230814" y="3414149"/>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Freeform 87"/>
          <p:cNvSpPr/>
          <p:nvPr/>
        </p:nvSpPr>
        <p:spPr>
          <a:xfrm rot="18549065" flipH="1">
            <a:off x="7230814" y="1332245"/>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p:cNvSpPr/>
          <p:nvPr/>
        </p:nvSpPr>
        <p:spPr>
          <a:xfrm>
            <a:off x="6471421" y="2940491"/>
            <a:ext cx="977022" cy="977021"/>
          </a:xfrm>
          <a:prstGeom prst="ellipse">
            <a:avLst/>
          </a:prstGeom>
          <a:solidFill>
            <a:schemeClr val="accent3"/>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p:cNvSpPr/>
          <p:nvPr/>
        </p:nvSpPr>
        <p:spPr>
          <a:xfrm>
            <a:off x="7778563" y="3993451"/>
            <a:ext cx="977022" cy="977021"/>
          </a:xfrm>
          <a:prstGeom prst="ellipse">
            <a:avLst/>
          </a:prstGeom>
          <a:solidFill>
            <a:schemeClr val="accent4"/>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p:cNvSpPr/>
          <p:nvPr/>
        </p:nvSpPr>
        <p:spPr>
          <a:xfrm>
            <a:off x="6471421" y="5046409"/>
            <a:ext cx="977022" cy="977021"/>
          </a:xfrm>
          <a:prstGeom prst="ellipse">
            <a:avLst/>
          </a:prstGeom>
          <a:solidFill>
            <a:schemeClr val="accent5"/>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Oval 88"/>
          <p:cNvSpPr/>
          <p:nvPr/>
        </p:nvSpPr>
        <p:spPr>
          <a:xfrm>
            <a:off x="6471419" y="834572"/>
            <a:ext cx="977022" cy="977021"/>
          </a:xfrm>
          <a:prstGeom prst="ellipse">
            <a:avLst/>
          </a:prstGeom>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9"/>
          <p:cNvSpPr/>
          <p:nvPr/>
        </p:nvSpPr>
        <p:spPr>
          <a:xfrm>
            <a:off x="7778565" y="1887531"/>
            <a:ext cx="977022" cy="977021"/>
          </a:xfrm>
          <a:prstGeom prst="ellipse">
            <a:avLst/>
          </a:prstGeom>
          <a:solidFill>
            <a:schemeClr val="accent2"/>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108" name="Group 107"/>
          <p:cNvGrpSpPr/>
          <p:nvPr/>
        </p:nvGrpSpPr>
        <p:grpSpPr>
          <a:xfrm>
            <a:off x="9003235" y="1696834"/>
            <a:ext cx="2906600" cy="1278590"/>
            <a:chOff x="9175540" y="1719694"/>
            <a:chExt cx="2906600" cy="1278590"/>
          </a:xfrm>
        </p:grpSpPr>
        <p:sp>
          <p:nvSpPr>
            <p:cNvPr id="95" name="Rectangle 94">
              <a:extLst>
                <a:ext uri="{FF2B5EF4-FFF2-40B4-BE49-F238E27FC236}">
                  <a16:creationId xmlns:a16="http://schemas.microsoft.com/office/drawing/2014/main" id="{90B9A730-E54E-491A-BC35-C4FC358DB590}"/>
                </a:ext>
              </a:extLst>
            </p:cNvPr>
            <p:cNvSpPr/>
            <p:nvPr/>
          </p:nvSpPr>
          <p:spPr>
            <a:xfrm>
              <a:off x="9175540" y="2311814"/>
              <a:ext cx="2906600" cy="686470"/>
            </a:xfrm>
            <a:prstGeom prst="rect">
              <a:avLst/>
            </a:prstGeom>
          </p:spPr>
          <p:txBody>
            <a:bodyPr wrap="square">
              <a:spAutoFit/>
            </a:bodyPr>
            <a:lstStyle/>
            <a:p>
              <a:pPr>
                <a:lnSpc>
                  <a:spcPct val="110000"/>
                </a:lnSpc>
              </a:pPr>
              <a:r>
                <a:rPr lang="en-GB" dirty="0">
                  <a:solidFill>
                    <a:schemeClr val="tx1">
                      <a:lumMod val="75000"/>
                      <a:lumOff val="25000"/>
                    </a:schemeClr>
                  </a:solidFill>
                  <a:latin typeface="+mj-lt"/>
                  <a:cs typeface="Segoe UI Light" panose="020B0502040204020203" pitchFamily="34" charset="0"/>
                </a:rPr>
                <a:t>Mitigate against Digital exclusions </a:t>
              </a:r>
            </a:p>
          </p:txBody>
        </p:sp>
        <p:sp>
          <p:nvSpPr>
            <p:cNvPr id="96" name="Rectangle 95">
              <a:extLst>
                <a:ext uri="{FF2B5EF4-FFF2-40B4-BE49-F238E27FC236}">
                  <a16:creationId xmlns:a16="http://schemas.microsoft.com/office/drawing/2014/main" id="{3582402C-5DED-4C68-B3EB-20F08A14B4DB}"/>
                </a:ext>
              </a:extLst>
            </p:cNvPr>
            <p:cNvSpPr/>
            <p:nvPr/>
          </p:nvSpPr>
          <p:spPr>
            <a:xfrm>
              <a:off x="9175540" y="1719694"/>
              <a:ext cx="652743" cy="646331"/>
            </a:xfrm>
            <a:prstGeom prst="rect">
              <a:avLst/>
            </a:prstGeom>
          </p:spPr>
          <p:txBody>
            <a:bodyPr wrap="none" anchor="t">
              <a:spAutoFit/>
            </a:bodyPr>
            <a:lstStyle/>
            <a:p>
              <a:pPr lvl="0"/>
              <a:r>
                <a:rPr lang="id-ID" sz="3600" b="1" dirty="0">
                  <a:solidFill>
                    <a:schemeClr val="tx1">
                      <a:lumMod val="75000"/>
                      <a:lumOff val="25000"/>
                    </a:schemeClr>
                  </a:solidFill>
                  <a:latin typeface="+mj-lt"/>
                  <a:cs typeface="Segoe UI" panose="020B0502040204020203" pitchFamily="34" charset="0"/>
                </a:rPr>
                <a:t>02</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09" name="Group 108"/>
          <p:cNvGrpSpPr/>
          <p:nvPr/>
        </p:nvGrpSpPr>
        <p:grpSpPr>
          <a:xfrm>
            <a:off x="9003234" y="3807336"/>
            <a:ext cx="2723859" cy="1278590"/>
            <a:chOff x="9175539" y="1719694"/>
            <a:chExt cx="2723859" cy="1278590"/>
          </a:xfrm>
        </p:grpSpPr>
        <p:sp>
          <p:nvSpPr>
            <p:cNvPr id="110" name="Rectangle 109">
              <a:extLst>
                <a:ext uri="{FF2B5EF4-FFF2-40B4-BE49-F238E27FC236}">
                  <a16:creationId xmlns:a16="http://schemas.microsoft.com/office/drawing/2014/main" id="{90B9A730-E54E-491A-BC35-C4FC358DB590}"/>
                </a:ext>
              </a:extLst>
            </p:cNvPr>
            <p:cNvSpPr/>
            <p:nvPr/>
          </p:nvSpPr>
          <p:spPr>
            <a:xfrm>
              <a:off x="9175539" y="2311814"/>
              <a:ext cx="2723859" cy="686470"/>
            </a:xfrm>
            <a:prstGeom prst="rect">
              <a:avLst/>
            </a:prstGeom>
          </p:spPr>
          <p:txBody>
            <a:bodyPr wrap="square">
              <a:spAutoFit/>
            </a:bodyPr>
            <a:lstStyle/>
            <a:p>
              <a:pPr>
                <a:lnSpc>
                  <a:spcPct val="110000"/>
                </a:lnSpc>
              </a:pPr>
              <a:r>
                <a:rPr lang="en-GB" dirty="0">
                  <a:solidFill>
                    <a:schemeClr val="tx1">
                      <a:lumMod val="75000"/>
                      <a:lumOff val="25000"/>
                    </a:schemeClr>
                  </a:solidFill>
                  <a:latin typeface="+mj-lt"/>
                  <a:cs typeface="Segoe UI Light" panose="020B0502040204020203" pitchFamily="34" charset="0"/>
                </a:rPr>
                <a:t>Accelerate preventative programmes </a:t>
              </a:r>
            </a:p>
          </p:txBody>
        </p:sp>
        <p:sp>
          <p:nvSpPr>
            <p:cNvPr id="111" name="Rectangle 110">
              <a:extLst>
                <a:ext uri="{FF2B5EF4-FFF2-40B4-BE49-F238E27FC236}">
                  <a16:creationId xmlns:a16="http://schemas.microsoft.com/office/drawing/2014/main" id="{3582402C-5DED-4C68-B3EB-20F08A14B4DB}"/>
                </a:ext>
              </a:extLst>
            </p:cNvPr>
            <p:cNvSpPr/>
            <p:nvPr/>
          </p:nvSpPr>
          <p:spPr>
            <a:xfrm>
              <a:off x="9175540" y="1719694"/>
              <a:ext cx="652743" cy="646331"/>
            </a:xfrm>
            <a:prstGeom prst="rect">
              <a:avLst/>
            </a:prstGeom>
          </p:spPr>
          <p:txBody>
            <a:bodyPr wrap="none" anchor="t">
              <a:spAutoFit/>
            </a:bodyPr>
            <a:lstStyle/>
            <a:p>
              <a:pPr lvl="0"/>
              <a:r>
                <a:rPr lang="id-ID" sz="3600" b="1" dirty="0">
                  <a:solidFill>
                    <a:schemeClr val="tx1">
                      <a:lumMod val="75000"/>
                      <a:lumOff val="25000"/>
                    </a:schemeClr>
                  </a:solidFill>
                  <a:latin typeface="+mj-lt"/>
                  <a:cs typeface="Segoe UI" panose="020B0502040204020203" pitchFamily="34" charset="0"/>
                </a:rPr>
                <a:t>04</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15" name="Group 114"/>
          <p:cNvGrpSpPr/>
          <p:nvPr/>
        </p:nvGrpSpPr>
        <p:grpSpPr>
          <a:xfrm>
            <a:off x="3727620" y="2754376"/>
            <a:ext cx="2496149" cy="1278590"/>
            <a:chOff x="4229914" y="3807336"/>
            <a:chExt cx="2496149" cy="1278590"/>
          </a:xfrm>
        </p:grpSpPr>
        <p:sp>
          <p:nvSpPr>
            <p:cNvPr id="113" name="Rectangle 112">
              <a:extLst>
                <a:ext uri="{FF2B5EF4-FFF2-40B4-BE49-F238E27FC236}">
                  <a16:creationId xmlns:a16="http://schemas.microsoft.com/office/drawing/2014/main" id="{90B9A730-E54E-491A-BC35-C4FC358DB590}"/>
                </a:ext>
              </a:extLst>
            </p:cNvPr>
            <p:cNvSpPr/>
            <p:nvPr/>
          </p:nvSpPr>
          <p:spPr>
            <a:xfrm>
              <a:off x="4229914" y="4399456"/>
              <a:ext cx="2496149" cy="686470"/>
            </a:xfrm>
            <a:prstGeom prst="rect">
              <a:avLst/>
            </a:prstGeom>
          </p:spPr>
          <p:txBody>
            <a:bodyPr wrap="square">
              <a:spAutoFit/>
            </a:bodyPr>
            <a:lstStyle/>
            <a:p>
              <a:pPr algn="r">
                <a:lnSpc>
                  <a:spcPct val="110000"/>
                </a:lnSpc>
              </a:pPr>
              <a:r>
                <a:rPr lang="en-GB" dirty="0">
                  <a:solidFill>
                    <a:schemeClr val="tx1">
                      <a:lumMod val="75000"/>
                      <a:lumOff val="25000"/>
                    </a:schemeClr>
                  </a:solidFill>
                  <a:latin typeface="+mj-lt"/>
                  <a:cs typeface="Segoe UI Light" panose="020B0502040204020203" pitchFamily="34" charset="0"/>
                </a:rPr>
                <a:t>Ensure data sets are complete and timely</a:t>
              </a:r>
            </a:p>
          </p:txBody>
        </p:sp>
        <p:sp>
          <p:nvSpPr>
            <p:cNvPr id="114" name="Rectangle 113">
              <a:extLst>
                <a:ext uri="{FF2B5EF4-FFF2-40B4-BE49-F238E27FC236}">
                  <a16:creationId xmlns:a16="http://schemas.microsoft.com/office/drawing/2014/main" id="{3582402C-5DED-4C68-B3EB-20F08A14B4DB}"/>
                </a:ext>
              </a:extLst>
            </p:cNvPr>
            <p:cNvSpPr/>
            <p:nvPr/>
          </p:nvSpPr>
          <p:spPr>
            <a:xfrm>
              <a:off x="6082937" y="3807336"/>
              <a:ext cx="643126" cy="646331"/>
            </a:xfrm>
            <a:prstGeom prst="rect">
              <a:avLst/>
            </a:prstGeom>
          </p:spPr>
          <p:txBody>
            <a:bodyPr wrap="none" anchor="t">
              <a:spAutoFit/>
            </a:bodyPr>
            <a:lstStyle/>
            <a:p>
              <a:pPr lvl="0" algn="r"/>
              <a:r>
                <a:rPr lang="id-ID" sz="3600" b="1" dirty="0">
                  <a:solidFill>
                    <a:schemeClr val="tx1">
                      <a:lumMod val="75000"/>
                      <a:lumOff val="25000"/>
                    </a:schemeClr>
                  </a:solidFill>
                  <a:latin typeface="+mj-lt"/>
                  <a:cs typeface="Segoe UI" panose="020B0502040204020203" pitchFamily="34" charset="0"/>
                </a:rPr>
                <a:t>03</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16" name="Group 115"/>
          <p:cNvGrpSpPr/>
          <p:nvPr/>
        </p:nvGrpSpPr>
        <p:grpSpPr>
          <a:xfrm>
            <a:off x="3873667" y="648458"/>
            <a:ext cx="2350102" cy="1278590"/>
            <a:chOff x="4375961" y="3807336"/>
            <a:chExt cx="2350102" cy="1278590"/>
          </a:xfrm>
        </p:grpSpPr>
        <p:sp>
          <p:nvSpPr>
            <p:cNvPr id="117" name="Rectangle 116">
              <a:extLst>
                <a:ext uri="{FF2B5EF4-FFF2-40B4-BE49-F238E27FC236}">
                  <a16:creationId xmlns:a16="http://schemas.microsoft.com/office/drawing/2014/main" id="{90B9A730-E54E-491A-BC35-C4FC358DB590}"/>
                </a:ext>
              </a:extLst>
            </p:cNvPr>
            <p:cNvSpPr/>
            <p:nvPr/>
          </p:nvSpPr>
          <p:spPr>
            <a:xfrm>
              <a:off x="4375961" y="4399456"/>
              <a:ext cx="2350102" cy="686470"/>
            </a:xfrm>
            <a:prstGeom prst="rect">
              <a:avLst/>
            </a:prstGeom>
          </p:spPr>
          <p:txBody>
            <a:bodyPr wrap="square">
              <a:spAutoFit/>
            </a:bodyPr>
            <a:lstStyle/>
            <a:p>
              <a:pPr algn="r">
                <a:lnSpc>
                  <a:spcPct val="110000"/>
                </a:lnSpc>
              </a:pPr>
              <a:r>
                <a:rPr lang="en-GB" dirty="0">
                  <a:solidFill>
                    <a:schemeClr val="tx1">
                      <a:lumMod val="75000"/>
                      <a:lumOff val="25000"/>
                    </a:schemeClr>
                  </a:solidFill>
                  <a:latin typeface="+mj-lt"/>
                  <a:cs typeface="Segoe UI Light" panose="020B0502040204020203" pitchFamily="34" charset="0"/>
                </a:rPr>
                <a:t>Restore NHS services inclusively</a:t>
              </a:r>
            </a:p>
          </p:txBody>
        </p:sp>
        <p:sp>
          <p:nvSpPr>
            <p:cNvPr id="118" name="Rectangle 117">
              <a:extLst>
                <a:ext uri="{FF2B5EF4-FFF2-40B4-BE49-F238E27FC236}">
                  <a16:creationId xmlns:a16="http://schemas.microsoft.com/office/drawing/2014/main" id="{3582402C-5DED-4C68-B3EB-20F08A14B4DB}"/>
                </a:ext>
              </a:extLst>
            </p:cNvPr>
            <p:cNvSpPr/>
            <p:nvPr/>
          </p:nvSpPr>
          <p:spPr>
            <a:xfrm>
              <a:off x="6082937" y="3807336"/>
              <a:ext cx="643126" cy="646331"/>
            </a:xfrm>
            <a:prstGeom prst="rect">
              <a:avLst/>
            </a:prstGeom>
          </p:spPr>
          <p:txBody>
            <a:bodyPr wrap="none" anchor="t">
              <a:spAutoFit/>
            </a:bodyPr>
            <a:lstStyle/>
            <a:p>
              <a:pPr lvl="0" algn="r"/>
              <a:r>
                <a:rPr lang="id-ID" sz="3600" b="1" dirty="0">
                  <a:solidFill>
                    <a:schemeClr val="tx1">
                      <a:lumMod val="75000"/>
                      <a:lumOff val="25000"/>
                    </a:schemeClr>
                  </a:solidFill>
                  <a:latin typeface="+mj-lt"/>
                  <a:cs typeface="Segoe UI" panose="020B0502040204020203" pitchFamily="34" charset="0"/>
                </a:rPr>
                <a:t>01</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19" name="Group 118"/>
          <p:cNvGrpSpPr/>
          <p:nvPr/>
        </p:nvGrpSpPr>
        <p:grpSpPr>
          <a:xfrm>
            <a:off x="3982009" y="4860294"/>
            <a:ext cx="2241760" cy="1278590"/>
            <a:chOff x="4484303" y="3807336"/>
            <a:chExt cx="2241760" cy="1278590"/>
          </a:xfrm>
        </p:grpSpPr>
        <p:sp>
          <p:nvSpPr>
            <p:cNvPr id="120" name="Rectangle 119">
              <a:extLst>
                <a:ext uri="{FF2B5EF4-FFF2-40B4-BE49-F238E27FC236}">
                  <a16:creationId xmlns:a16="http://schemas.microsoft.com/office/drawing/2014/main" id="{90B9A730-E54E-491A-BC35-C4FC358DB590}"/>
                </a:ext>
              </a:extLst>
            </p:cNvPr>
            <p:cNvSpPr/>
            <p:nvPr/>
          </p:nvSpPr>
          <p:spPr>
            <a:xfrm>
              <a:off x="4484303" y="4399456"/>
              <a:ext cx="2241760" cy="686470"/>
            </a:xfrm>
            <a:prstGeom prst="rect">
              <a:avLst/>
            </a:prstGeom>
          </p:spPr>
          <p:txBody>
            <a:bodyPr wrap="square">
              <a:spAutoFit/>
            </a:bodyPr>
            <a:lstStyle/>
            <a:p>
              <a:pPr algn="r">
                <a:lnSpc>
                  <a:spcPct val="110000"/>
                </a:lnSpc>
              </a:pPr>
              <a:r>
                <a:rPr lang="en-GB" dirty="0">
                  <a:solidFill>
                    <a:schemeClr val="tx1">
                      <a:lumMod val="75000"/>
                      <a:lumOff val="25000"/>
                    </a:schemeClr>
                  </a:solidFill>
                  <a:latin typeface="+mj-lt"/>
                  <a:cs typeface="Segoe UI Light" panose="020B0502040204020203" pitchFamily="34" charset="0"/>
                </a:rPr>
                <a:t>Strengthen leadership and accountability </a:t>
              </a:r>
            </a:p>
          </p:txBody>
        </p:sp>
        <p:sp>
          <p:nvSpPr>
            <p:cNvPr id="121" name="Rectangle 120">
              <a:extLst>
                <a:ext uri="{FF2B5EF4-FFF2-40B4-BE49-F238E27FC236}">
                  <a16:creationId xmlns:a16="http://schemas.microsoft.com/office/drawing/2014/main" id="{3582402C-5DED-4C68-B3EB-20F08A14B4DB}"/>
                </a:ext>
              </a:extLst>
            </p:cNvPr>
            <p:cNvSpPr/>
            <p:nvPr/>
          </p:nvSpPr>
          <p:spPr>
            <a:xfrm>
              <a:off x="6073320" y="3807336"/>
              <a:ext cx="652743" cy="646331"/>
            </a:xfrm>
            <a:prstGeom prst="rect">
              <a:avLst/>
            </a:prstGeom>
          </p:spPr>
          <p:txBody>
            <a:bodyPr wrap="none" anchor="t">
              <a:spAutoFit/>
            </a:bodyPr>
            <a:lstStyle/>
            <a:p>
              <a:pPr lvl="0" algn="r"/>
              <a:r>
                <a:rPr lang="id-ID" sz="3600" b="1" dirty="0">
                  <a:solidFill>
                    <a:schemeClr val="tx1">
                      <a:lumMod val="75000"/>
                      <a:lumOff val="25000"/>
                    </a:schemeClr>
                  </a:solidFill>
                  <a:latin typeface="+mj-lt"/>
                  <a:cs typeface="Segoe UI" panose="020B0502040204020203" pitchFamily="34" charset="0"/>
                </a:rPr>
                <a:t>05</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22" name="Group 121">
            <a:extLst>
              <a:ext uri="{FF2B5EF4-FFF2-40B4-BE49-F238E27FC236}">
                <a16:creationId xmlns:a16="http://schemas.microsoft.com/office/drawing/2014/main" id="{C676DE7C-CEE0-4A71-B011-4A27FC1D237C}"/>
              </a:ext>
            </a:extLst>
          </p:cNvPr>
          <p:cNvGrpSpPr/>
          <p:nvPr/>
        </p:nvGrpSpPr>
        <p:grpSpPr>
          <a:xfrm>
            <a:off x="6837996" y="5329553"/>
            <a:ext cx="243873" cy="410732"/>
            <a:chOff x="5387019" y="8331811"/>
            <a:chExt cx="324595" cy="546684"/>
          </a:xfrm>
          <a:solidFill>
            <a:schemeClr val="bg1"/>
          </a:solidFill>
        </p:grpSpPr>
        <p:sp>
          <p:nvSpPr>
            <p:cNvPr id="123" name="Freeform 204">
              <a:extLst>
                <a:ext uri="{FF2B5EF4-FFF2-40B4-BE49-F238E27FC236}">
                  <a16:creationId xmlns:a16="http://schemas.microsoft.com/office/drawing/2014/main" id="{8659FB76-D987-43E0-A77A-AA401BB514E8}"/>
                </a:ext>
              </a:extLst>
            </p:cNvPr>
            <p:cNvSpPr>
              <a:spLocks noEditPoints="1"/>
            </p:cNvSpPr>
            <p:nvPr/>
          </p:nvSpPr>
          <p:spPr bwMode="auto">
            <a:xfrm>
              <a:off x="5387020" y="8331811"/>
              <a:ext cx="324594" cy="51252"/>
            </a:xfrm>
            <a:custGeom>
              <a:avLst/>
              <a:gdLst>
                <a:gd name="T0" fmla="*/ 95 w 95"/>
                <a:gd name="T1" fmla="*/ 15 h 15"/>
                <a:gd name="T2" fmla="*/ 0 w 95"/>
                <a:gd name="T3" fmla="*/ 15 h 15"/>
                <a:gd name="T4" fmla="*/ 0 w 95"/>
                <a:gd name="T5" fmla="*/ 0 h 15"/>
                <a:gd name="T6" fmla="*/ 95 w 95"/>
                <a:gd name="T7" fmla="*/ 0 h 15"/>
                <a:gd name="T8" fmla="*/ 95 w 95"/>
                <a:gd name="T9" fmla="*/ 15 h 15"/>
                <a:gd name="T10" fmla="*/ 5 w 95"/>
                <a:gd name="T11" fmla="*/ 10 h 15"/>
                <a:gd name="T12" fmla="*/ 90 w 95"/>
                <a:gd name="T13" fmla="*/ 10 h 15"/>
                <a:gd name="T14" fmla="*/ 90 w 95"/>
                <a:gd name="T15" fmla="*/ 5 h 15"/>
                <a:gd name="T16" fmla="*/ 5 w 95"/>
                <a:gd name="T17" fmla="*/ 5 h 15"/>
                <a:gd name="T18" fmla="*/ 5 w 95"/>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5">
                  <a:moveTo>
                    <a:pt x="95" y="15"/>
                  </a:moveTo>
                  <a:lnTo>
                    <a:pt x="0" y="15"/>
                  </a:lnTo>
                  <a:lnTo>
                    <a:pt x="0" y="0"/>
                  </a:lnTo>
                  <a:lnTo>
                    <a:pt x="95" y="0"/>
                  </a:lnTo>
                  <a:lnTo>
                    <a:pt x="95" y="15"/>
                  </a:lnTo>
                  <a:close/>
                  <a:moveTo>
                    <a:pt x="5" y="10"/>
                  </a:moveTo>
                  <a:lnTo>
                    <a:pt x="90" y="10"/>
                  </a:lnTo>
                  <a:lnTo>
                    <a:pt x="90" y="5"/>
                  </a:lnTo>
                  <a:lnTo>
                    <a:pt x="5" y="5"/>
                  </a:lnTo>
                  <a:lnTo>
                    <a:pt x="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06">
              <a:extLst>
                <a:ext uri="{FF2B5EF4-FFF2-40B4-BE49-F238E27FC236}">
                  <a16:creationId xmlns:a16="http://schemas.microsoft.com/office/drawing/2014/main" id="{DBB83D84-D08E-47ED-874D-FECC19A92648}"/>
                </a:ext>
              </a:extLst>
            </p:cNvPr>
            <p:cNvSpPr>
              <a:spLocks noEditPoints="1"/>
            </p:cNvSpPr>
            <p:nvPr/>
          </p:nvSpPr>
          <p:spPr bwMode="auto">
            <a:xfrm>
              <a:off x="5387019" y="8827243"/>
              <a:ext cx="324594" cy="51252"/>
            </a:xfrm>
            <a:custGeom>
              <a:avLst/>
              <a:gdLst>
                <a:gd name="T0" fmla="*/ 95 w 95"/>
                <a:gd name="T1" fmla="*/ 15 h 15"/>
                <a:gd name="T2" fmla="*/ 0 w 95"/>
                <a:gd name="T3" fmla="*/ 15 h 15"/>
                <a:gd name="T4" fmla="*/ 0 w 95"/>
                <a:gd name="T5" fmla="*/ 0 h 15"/>
                <a:gd name="T6" fmla="*/ 95 w 95"/>
                <a:gd name="T7" fmla="*/ 0 h 15"/>
                <a:gd name="T8" fmla="*/ 95 w 95"/>
                <a:gd name="T9" fmla="*/ 15 h 15"/>
                <a:gd name="T10" fmla="*/ 5 w 95"/>
                <a:gd name="T11" fmla="*/ 10 h 15"/>
                <a:gd name="T12" fmla="*/ 90 w 95"/>
                <a:gd name="T13" fmla="*/ 10 h 15"/>
                <a:gd name="T14" fmla="*/ 90 w 95"/>
                <a:gd name="T15" fmla="*/ 5 h 15"/>
                <a:gd name="T16" fmla="*/ 5 w 95"/>
                <a:gd name="T17" fmla="*/ 5 h 15"/>
                <a:gd name="T18" fmla="*/ 5 w 95"/>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5">
                  <a:moveTo>
                    <a:pt x="95" y="15"/>
                  </a:moveTo>
                  <a:lnTo>
                    <a:pt x="0" y="15"/>
                  </a:lnTo>
                  <a:lnTo>
                    <a:pt x="0" y="0"/>
                  </a:lnTo>
                  <a:lnTo>
                    <a:pt x="95" y="0"/>
                  </a:lnTo>
                  <a:lnTo>
                    <a:pt x="95" y="15"/>
                  </a:lnTo>
                  <a:close/>
                  <a:moveTo>
                    <a:pt x="5" y="10"/>
                  </a:moveTo>
                  <a:lnTo>
                    <a:pt x="90" y="10"/>
                  </a:lnTo>
                  <a:lnTo>
                    <a:pt x="90" y="5"/>
                  </a:lnTo>
                  <a:lnTo>
                    <a:pt x="5" y="5"/>
                  </a:lnTo>
                  <a:lnTo>
                    <a:pt x="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07">
              <a:extLst>
                <a:ext uri="{FF2B5EF4-FFF2-40B4-BE49-F238E27FC236}">
                  <a16:creationId xmlns:a16="http://schemas.microsoft.com/office/drawing/2014/main" id="{75DA3D7A-F5F8-4CC2-8992-56FFDBC723A7}"/>
                </a:ext>
              </a:extLst>
            </p:cNvPr>
            <p:cNvSpPr>
              <a:spLocks/>
            </p:cNvSpPr>
            <p:nvPr/>
          </p:nvSpPr>
          <p:spPr bwMode="auto">
            <a:xfrm>
              <a:off x="5421187" y="8372811"/>
              <a:ext cx="266509" cy="461265"/>
            </a:xfrm>
            <a:custGeom>
              <a:avLst/>
              <a:gdLst>
                <a:gd name="T0" fmla="*/ 8 w 124"/>
                <a:gd name="T1" fmla="*/ 216 h 216"/>
                <a:gd name="T2" fmla="*/ 0 w 124"/>
                <a:gd name="T3" fmla="*/ 216 h 216"/>
                <a:gd name="T4" fmla="*/ 0 w 124"/>
                <a:gd name="T5" fmla="*/ 160 h 216"/>
                <a:gd name="T6" fmla="*/ 60 w 124"/>
                <a:gd name="T7" fmla="*/ 106 h 216"/>
                <a:gd name="T8" fmla="*/ 116 w 124"/>
                <a:gd name="T9" fmla="*/ 60 h 216"/>
                <a:gd name="T10" fmla="*/ 116 w 124"/>
                <a:gd name="T11" fmla="*/ 0 h 216"/>
                <a:gd name="T12" fmla="*/ 124 w 124"/>
                <a:gd name="T13" fmla="*/ 0 h 216"/>
                <a:gd name="T14" fmla="*/ 124 w 124"/>
                <a:gd name="T15" fmla="*/ 60 h 216"/>
                <a:gd name="T16" fmla="*/ 64 w 124"/>
                <a:gd name="T17" fmla="*/ 113 h 216"/>
                <a:gd name="T18" fmla="*/ 8 w 124"/>
                <a:gd name="T19" fmla="*/ 160 h 216"/>
                <a:gd name="T20" fmla="*/ 8 w 124"/>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216">
                  <a:moveTo>
                    <a:pt x="8" y="216"/>
                  </a:moveTo>
                  <a:cubicBezTo>
                    <a:pt x="0" y="216"/>
                    <a:pt x="0" y="216"/>
                    <a:pt x="0" y="216"/>
                  </a:cubicBezTo>
                  <a:cubicBezTo>
                    <a:pt x="0" y="160"/>
                    <a:pt x="0" y="160"/>
                    <a:pt x="0" y="160"/>
                  </a:cubicBezTo>
                  <a:cubicBezTo>
                    <a:pt x="0" y="146"/>
                    <a:pt x="23" y="131"/>
                    <a:pt x="60" y="106"/>
                  </a:cubicBezTo>
                  <a:cubicBezTo>
                    <a:pt x="85" y="90"/>
                    <a:pt x="116" y="69"/>
                    <a:pt x="116" y="60"/>
                  </a:cubicBezTo>
                  <a:cubicBezTo>
                    <a:pt x="116" y="0"/>
                    <a:pt x="116" y="0"/>
                    <a:pt x="116" y="0"/>
                  </a:cubicBezTo>
                  <a:cubicBezTo>
                    <a:pt x="124" y="0"/>
                    <a:pt x="124" y="0"/>
                    <a:pt x="124" y="0"/>
                  </a:cubicBezTo>
                  <a:cubicBezTo>
                    <a:pt x="124" y="60"/>
                    <a:pt x="124" y="60"/>
                    <a:pt x="124" y="60"/>
                  </a:cubicBezTo>
                  <a:cubicBezTo>
                    <a:pt x="124" y="73"/>
                    <a:pt x="101" y="88"/>
                    <a:pt x="64" y="113"/>
                  </a:cubicBezTo>
                  <a:cubicBezTo>
                    <a:pt x="39" y="129"/>
                    <a:pt x="8" y="150"/>
                    <a:pt x="8" y="160"/>
                  </a:cubicBezTo>
                  <a:lnTo>
                    <a:pt x="8"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08">
              <a:extLst>
                <a:ext uri="{FF2B5EF4-FFF2-40B4-BE49-F238E27FC236}">
                  <a16:creationId xmlns:a16="http://schemas.microsoft.com/office/drawing/2014/main" id="{BA01F024-7896-41CF-8C68-6CC154B13904}"/>
                </a:ext>
              </a:extLst>
            </p:cNvPr>
            <p:cNvSpPr>
              <a:spLocks/>
            </p:cNvSpPr>
            <p:nvPr/>
          </p:nvSpPr>
          <p:spPr bwMode="auto">
            <a:xfrm>
              <a:off x="5421187" y="8372811"/>
              <a:ext cx="266509" cy="461265"/>
            </a:xfrm>
            <a:custGeom>
              <a:avLst/>
              <a:gdLst>
                <a:gd name="T0" fmla="*/ 124 w 124"/>
                <a:gd name="T1" fmla="*/ 216 h 216"/>
                <a:gd name="T2" fmla="*/ 116 w 124"/>
                <a:gd name="T3" fmla="*/ 216 h 216"/>
                <a:gd name="T4" fmla="*/ 116 w 124"/>
                <a:gd name="T5" fmla="*/ 160 h 216"/>
                <a:gd name="T6" fmla="*/ 60 w 124"/>
                <a:gd name="T7" fmla="*/ 113 h 216"/>
                <a:gd name="T8" fmla="*/ 0 w 124"/>
                <a:gd name="T9" fmla="*/ 60 h 216"/>
                <a:gd name="T10" fmla="*/ 0 w 124"/>
                <a:gd name="T11" fmla="*/ 0 h 216"/>
                <a:gd name="T12" fmla="*/ 8 w 124"/>
                <a:gd name="T13" fmla="*/ 0 h 216"/>
                <a:gd name="T14" fmla="*/ 8 w 124"/>
                <a:gd name="T15" fmla="*/ 60 h 216"/>
                <a:gd name="T16" fmla="*/ 64 w 124"/>
                <a:gd name="T17" fmla="*/ 106 h 216"/>
                <a:gd name="T18" fmla="*/ 124 w 124"/>
                <a:gd name="T19" fmla="*/ 160 h 216"/>
                <a:gd name="T20" fmla="*/ 124 w 124"/>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216">
                  <a:moveTo>
                    <a:pt x="124" y="216"/>
                  </a:moveTo>
                  <a:cubicBezTo>
                    <a:pt x="116" y="216"/>
                    <a:pt x="116" y="216"/>
                    <a:pt x="116" y="216"/>
                  </a:cubicBezTo>
                  <a:cubicBezTo>
                    <a:pt x="116" y="160"/>
                    <a:pt x="116" y="160"/>
                    <a:pt x="116" y="160"/>
                  </a:cubicBezTo>
                  <a:cubicBezTo>
                    <a:pt x="116" y="150"/>
                    <a:pt x="85" y="129"/>
                    <a:pt x="60" y="113"/>
                  </a:cubicBezTo>
                  <a:cubicBezTo>
                    <a:pt x="23" y="88"/>
                    <a:pt x="0" y="73"/>
                    <a:pt x="0" y="60"/>
                  </a:cubicBezTo>
                  <a:cubicBezTo>
                    <a:pt x="0" y="0"/>
                    <a:pt x="0" y="0"/>
                    <a:pt x="0" y="0"/>
                  </a:cubicBezTo>
                  <a:cubicBezTo>
                    <a:pt x="8" y="0"/>
                    <a:pt x="8" y="0"/>
                    <a:pt x="8" y="0"/>
                  </a:cubicBezTo>
                  <a:cubicBezTo>
                    <a:pt x="8" y="60"/>
                    <a:pt x="8" y="60"/>
                    <a:pt x="8" y="60"/>
                  </a:cubicBezTo>
                  <a:cubicBezTo>
                    <a:pt x="8" y="69"/>
                    <a:pt x="39" y="90"/>
                    <a:pt x="64" y="106"/>
                  </a:cubicBezTo>
                  <a:cubicBezTo>
                    <a:pt x="101" y="131"/>
                    <a:pt x="124" y="146"/>
                    <a:pt x="124" y="160"/>
                  </a:cubicBezTo>
                  <a:lnTo>
                    <a:pt x="124"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7" name="Group 126">
            <a:extLst>
              <a:ext uri="{FF2B5EF4-FFF2-40B4-BE49-F238E27FC236}">
                <a16:creationId xmlns:a16="http://schemas.microsoft.com/office/drawing/2014/main" id="{E408F5F6-336F-4547-AEAC-9F422A4EF40A}"/>
              </a:ext>
            </a:extLst>
          </p:cNvPr>
          <p:cNvGrpSpPr/>
          <p:nvPr/>
        </p:nvGrpSpPr>
        <p:grpSpPr>
          <a:xfrm>
            <a:off x="6754566" y="3223635"/>
            <a:ext cx="410733" cy="410732"/>
            <a:chOff x="1994158" y="8328393"/>
            <a:chExt cx="546686" cy="546685"/>
          </a:xfrm>
          <a:solidFill>
            <a:schemeClr val="bg1"/>
          </a:solidFill>
        </p:grpSpPr>
        <p:sp>
          <p:nvSpPr>
            <p:cNvPr id="128" name="Freeform 215">
              <a:extLst>
                <a:ext uri="{FF2B5EF4-FFF2-40B4-BE49-F238E27FC236}">
                  <a16:creationId xmlns:a16="http://schemas.microsoft.com/office/drawing/2014/main" id="{391FAE04-533E-40F8-8B76-FBE833C3D73C}"/>
                </a:ext>
              </a:extLst>
            </p:cNvPr>
            <p:cNvSpPr>
              <a:spLocks/>
            </p:cNvSpPr>
            <p:nvPr/>
          </p:nvSpPr>
          <p:spPr bwMode="auto">
            <a:xfrm>
              <a:off x="2257250" y="8430897"/>
              <a:ext cx="92253" cy="252842"/>
            </a:xfrm>
            <a:custGeom>
              <a:avLst/>
              <a:gdLst>
                <a:gd name="T0" fmla="*/ 23 w 27"/>
                <a:gd name="T1" fmla="*/ 74 h 74"/>
                <a:gd name="T2" fmla="*/ 0 w 27"/>
                <a:gd name="T3" fmla="*/ 51 h 74"/>
                <a:gd name="T4" fmla="*/ 0 w 27"/>
                <a:gd name="T5" fmla="*/ 0 h 74"/>
                <a:gd name="T6" fmla="*/ 5 w 27"/>
                <a:gd name="T7" fmla="*/ 0 h 74"/>
                <a:gd name="T8" fmla="*/ 5 w 27"/>
                <a:gd name="T9" fmla="*/ 49 h 74"/>
                <a:gd name="T10" fmla="*/ 27 w 27"/>
                <a:gd name="T11" fmla="*/ 71 h 74"/>
                <a:gd name="T12" fmla="*/ 23 w 27"/>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27" h="74">
                  <a:moveTo>
                    <a:pt x="23" y="74"/>
                  </a:moveTo>
                  <a:lnTo>
                    <a:pt x="0" y="51"/>
                  </a:lnTo>
                  <a:lnTo>
                    <a:pt x="0" y="0"/>
                  </a:lnTo>
                  <a:lnTo>
                    <a:pt x="5" y="0"/>
                  </a:lnTo>
                  <a:lnTo>
                    <a:pt x="5" y="49"/>
                  </a:lnTo>
                  <a:lnTo>
                    <a:pt x="27" y="71"/>
                  </a:lnTo>
                  <a:lnTo>
                    <a:pt x="2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216">
              <a:extLst>
                <a:ext uri="{FF2B5EF4-FFF2-40B4-BE49-F238E27FC236}">
                  <a16:creationId xmlns:a16="http://schemas.microsoft.com/office/drawing/2014/main" id="{AE718C37-E22B-4320-B9EC-BF9D1E9A50BE}"/>
                </a:ext>
              </a:extLst>
            </p:cNvPr>
            <p:cNvSpPr>
              <a:spLocks noChangeArrowheads="1"/>
            </p:cNvSpPr>
            <p:nvPr/>
          </p:nvSpPr>
          <p:spPr bwMode="auto">
            <a:xfrm>
              <a:off x="2028326" y="8594902"/>
              <a:ext cx="34168"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217">
              <a:extLst>
                <a:ext uri="{FF2B5EF4-FFF2-40B4-BE49-F238E27FC236}">
                  <a16:creationId xmlns:a16="http://schemas.microsoft.com/office/drawing/2014/main" id="{C1C19604-812C-46FE-A9F6-61004CF4E968}"/>
                </a:ext>
              </a:extLst>
            </p:cNvPr>
            <p:cNvSpPr>
              <a:spLocks noChangeArrowheads="1"/>
            </p:cNvSpPr>
            <p:nvPr/>
          </p:nvSpPr>
          <p:spPr bwMode="auto">
            <a:xfrm>
              <a:off x="2472507" y="8594902"/>
              <a:ext cx="34168"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218">
              <a:extLst>
                <a:ext uri="{FF2B5EF4-FFF2-40B4-BE49-F238E27FC236}">
                  <a16:creationId xmlns:a16="http://schemas.microsoft.com/office/drawing/2014/main" id="{E4948DB9-CFB7-4480-9B98-57E4C045F4CC}"/>
                </a:ext>
              </a:extLst>
            </p:cNvPr>
            <p:cNvSpPr>
              <a:spLocks noChangeArrowheads="1"/>
            </p:cNvSpPr>
            <p:nvPr/>
          </p:nvSpPr>
          <p:spPr bwMode="auto">
            <a:xfrm>
              <a:off x="2257250" y="8806742"/>
              <a:ext cx="17084" cy="34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219">
              <a:extLst>
                <a:ext uri="{FF2B5EF4-FFF2-40B4-BE49-F238E27FC236}">
                  <a16:creationId xmlns:a16="http://schemas.microsoft.com/office/drawing/2014/main" id="{A5EA8974-5A0B-4092-B155-8C69CE487A9E}"/>
                </a:ext>
              </a:extLst>
            </p:cNvPr>
            <p:cNvSpPr>
              <a:spLocks noChangeArrowheads="1"/>
            </p:cNvSpPr>
            <p:nvPr/>
          </p:nvSpPr>
          <p:spPr bwMode="auto">
            <a:xfrm>
              <a:off x="2257250" y="8362561"/>
              <a:ext cx="17084" cy="34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20">
              <a:extLst>
                <a:ext uri="{FF2B5EF4-FFF2-40B4-BE49-F238E27FC236}">
                  <a16:creationId xmlns:a16="http://schemas.microsoft.com/office/drawing/2014/main" id="{ED8D052D-7E7C-4537-B7B2-FB7D5D018907}"/>
                </a:ext>
              </a:extLst>
            </p:cNvPr>
            <p:cNvSpPr>
              <a:spLocks/>
            </p:cNvSpPr>
            <p:nvPr/>
          </p:nvSpPr>
          <p:spPr bwMode="auto">
            <a:xfrm>
              <a:off x="2267501" y="8328393"/>
              <a:ext cx="273343" cy="546685"/>
            </a:xfrm>
            <a:custGeom>
              <a:avLst/>
              <a:gdLst>
                <a:gd name="T0" fmla="*/ 0 w 128"/>
                <a:gd name="T1" fmla="*/ 256 h 256"/>
                <a:gd name="T2" fmla="*/ 0 w 128"/>
                <a:gd name="T3" fmla="*/ 248 h 256"/>
                <a:gd name="T4" fmla="*/ 120 w 128"/>
                <a:gd name="T5" fmla="*/ 128 h 256"/>
                <a:gd name="T6" fmla="*/ 0 w 128"/>
                <a:gd name="T7" fmla="*/ 8 h 256"/>
                <a:gd name="T8" fmla="*/ 0 w 128"/>
                <a:gd name="T9" fmla="*/ 0 h 256"/>
                <a:gd name="T10" fmla="*/ 128 w 128"/>
                <a:gd name="T11" fmla="*/ 128 h 256"/>
                <a:gd name="T12" fmla="*/ 0 w 128"/>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28" h="256">
                  <a:moveTo>
                    <a:pt x="0" y="256"/>
                  </a:moveTo>
                  <a:cubicBezTo>
                    <a:pt x="0" y="248"/>
                    <a:pt x="0" y="248"/>
                    <a:pt x="0" y="248"/>
                  </a:cubicBezTo>
                  <a:cubicBezTo>
                    <a:pt x="66" y="248"/>
                    <a:pt x="120" y="194"/>
                    <a:pt x="120" y="128"/>
                  </a:cubicBezTo>
                  <a:cubicBezTo>
                    <a:pt x="120" y="62"/>
                    <a:pt x="66" y="8"/>
                    <a:pt x="0" y="8"/>
                  </a:cubicBezTo>
                  <a:cubicBezTo>
                    <a:pt x="0" y="0"/>
                    <a:pt x="0" y="0"/>
                    <a:pt x="0" y="0"/>
                  </a:cubicBezTo>
                  <a:cubicBezTo>
                    <a:pt x="71" y="0"/>
                    <a:pt x="128" y="57"/>
                    <a:pt x="128" y="128"/>
                  </a:cubicBezTo>
                  <a:cubicBezTo>
                    <a:pt x="128" y="198"/>
                    <a:pt x="71"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21">
              <a:extLst>
                <a:ext uri="{FF2B5EF4-FFF2-40B4-BE49-F238E27FC236}">
                  <a16:creationId xmlns:a16="http://schemas.microsoft.com/office/drawing/2014/main" id="{A9540F71-8F73-40B7-88B8-19A24D5DAA3B}"/>
                </a:ext>
              </a:extLst>
            </p:cNvPr>
            <p:cNvSpPr>
              <a:spLocks/>
            </p:cNvSpPr>
            <p:nvPr/>
          </p:nvSpPr>
          <p:spPr bwMode="auto">
            <a:xfrm>
              <a:off x="1994158" y="8393312"/>
              <a:ext cx="273343" cy="481765"/>
            </a:xfrm>
            <a:custGeom>
              <a:avLst/>
              <a:gdLst>
                <a:gd name="T0" fmla="*/ 128 w 128"/>
                <a:gd name="T1" fmla="*/ 225 h 225"/>
                <a:gd name="T2" fmla="*/ 0 w 128"/>
                <a:gd name="T3" fmla="*/ 97 h 225"/>
                <a:gd name="T4" fmla="*/ 24 w 128"/>
                <a:gd name="T5" fmla="*/ 23 h 225"/>
                <a:gd name="T6" fmla="*/ 24 w 128"/>
                <a:gd name="T7" fmla="*/ 22 h 225"/>
                <a:gd name="T8" fmla="*/ 47 w 128"/>
                <a:gd name="T9" fmla="*/ 0 h 225"/>
                <a:gd name="T10" fmla="*/ 52 w 128"/>
                <a:gd name="T11" fmla="*/ 5 h 225"/>
                <a:gd name="T12" fmla="*/ 30 w 128"/>
                <a:gd name="T13" fmla="*/ 28 h 225"/>
                <a:gd name="T14" fmla="*/ 8 w 128"/>
                <a:gd name="T15" fmla="*/ 97 h 225"/>
                <a:gd name="T16" fmla="*/ 128 w 128"/>
                <a:gd name="T17" fmla="*/ 217 h 225"/>
                <a:gd name="T18" fmla="*/ 128 w 128"/>
                <a:gd name="T1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25">
                  <a:moveTo>
                    <a:pt x="128" y="225"/>
                  </a:moveTo>
                  <a:cubicBezTo>
                    <a:pt x="57" y="225"/>
                    <a:pt x="0" y="167"/>
                    <a:pt x="0" y="97"/>
                  </a:cubicBezTo>
                  <a:cubicBezTo>
                    <a:pt x="0" y="70"/>
                    <a:pt x="8" y="44"/>
                    <a:pt x="24" y="23"/>
                  </a:cubicBezTo>
                  <a:cubicBezTo>
                    <a:pt x="24" y="22"/>
                    <a:pt x="24" y="22"/>
                    <a:pt x="24" y="22"/>
                  </a:cubicBezTo>
                  <a:cubicBezTo>
                    <a:pt x="47" y="0"/>
                    <a:pt x="47" y="0"/>
                    <a:pt x="47" y="0"/>
                  </a:cubicBezTo>
                  <a:cubicBezTo>
                    <a:pt x="52" y="5"/>
                    <a:pt x="52" y="5"/>
                    <a:pt x="52" y="5"/>
                  </a:cubicBezTo>
                  <a:cubicBezTo>
                    <a:pt x="30" y="28"/>
                    <a:pt x="30" y="28"/>
                    <a:pt x="30" y="28"/>
                  </a:cubicBezTo>
                  <a:cubicBezTo>
                    <a:pt x="16" y="48"/>
                    <a:pt x="8" y="72"/>
                    <a:pt x="8" y="97"/>
                  </a:cubicBezTo>
                  <a:cubicBezTo>
                    <a:pt x="8" y="163"/>
                    <a:pt x="62" y="217"/>
                    <a:pt x="128" y="217"/>
                  </a:cubicBezTo>
                  <a:lnTo>
                    <a:pt x="128"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22">
              <a:extLst>
                <a:ext uri="{FF2B5EF4-FFF2-40B4-BE49-F238E27FC236}">
                  <a16:creationId xmlns:a16="http://schemas.microsoft.com/office/drawing/2014/main" id="{6A79B294-4B30-462B-A219-6B1479FB20E9}"/>
                </a:ext>
              </a:extLst>
            </p:cNvPr>
            <p:cNvSpPr>
              <a:spLocks/>
            </p:cNvSpPr>
            <p:nvPr/>
          </p:nvSpPr>
          <p:spPr bwMode="auto">
            <a:xfrm>
              <a:off x="2011242" y="8389895"/>
              <a:ext cx="102504" cy="102504"/>
            </a:xfrm>
            <a:custGeom>
              <a:avLst/>
              <a:gdLst>
                <a:gd name="T0" fmla="*/ 30 w 30"/>
                <a:gd name="T1" fmla="*/ 30 h 30"/>
                <a:gd name="T2" fmla="*/ 25 w 30"/>
                <a:gd name="T3" fmla="*/ 30 h 30"/>
                <a:gd name="T4" fmla="*/ 25 w 30"/>
                <a:gd name="T5" fmla="*/ 5 h 30"/>
                <a:gd name="T6" fmla="*/ 0 w 30"/>
                <a:gd name="T7" fmla="*/ 5 h 30"/>
                <a:gd name="T8" fmla="*/ 0 w 30"/>
                <a:gd name="T9" fmla="*/ 0 h 30"/>
                <a:gd name="T10" fmla="*/ 27 w 30"/>
                <a:gd name="T11" fmla="*/ 0 h 30"/>
                <a:gd name="T12" fmla="*/ 30 w 30"/>
                <a:gd name="T13" fmla="*/ 2 h 30"/>
                <a:gd name="T14" fmla="*/ 30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30" y="30"/>
                  </a:moveTo>
                  <a:lnTo>
                    <a:pt x="25" y="30"/>
                  </a:lnTo>
                  <a:lnTo>
                    <a:pt x="25" y="5"/>
                  </a:lnTo>
                  <a:lnTo>
                    <a:pt x="0" y="5"/>
                  </a:lnTo>
                  <a:lnTo>
                    <a:pt x="0" y="0"/>
                  </a:lnTo>
                  <a:lnTo>
                    <a:pt x="27" y="0"/>
                  </a:lnTo>
                  <a:lnTo>
                    <a:pt x="30" y="2"/>
                  </a:lnTo>
                  <a:lnTo>
                    <a:pt x="3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6" name="Group 135">
            <a:extLst>
              <a:ext uri="{FF2B5EF4-FFF2-40B4-BE49-F238E27FC236}">
                <a16:creationId xmlns:a16="http://schemas.microsoft.com/office/drawing/2014/main" id="{8E3D6862-F892-4B5D-ABBA-79327845829C}"/>
              </a:ext>
            </a:extLst>
          </p:cNvPr>
          <p:cNvGrpSpPr/>
          <p:nvPr/>
        </p:nvGrpSpPr>
        <p:grpSpPr>
          <a:xfrm>
            <a:off x="8060938" y="4254646"/>
            <a:ext cx="412273" cy="454630"/>
            <a:chOff x="2018075" y="7235024"/>
            <a:chExt cx="498850" cy="550102"/>
          </a:xfrm>
          <a:solidFill>
            <a:schemeClr val="bg1"/>
          </a:solidFill>
        </p:grpSpPr>
        <p:sp>
          <p:nvSpPr>
            <p:cNvPr id="137" name="Freeform 227">
              <a:extLst>
                <a:ext uri="{FF2B5EF4-FFF2-40B4-BE49-F238E27FC236}">
                  <a16:creationId xmlns:a16="http://schemas.microsoft.com/office/drawing/2014/main" id="{B015BEB0-5D7E-4069-86D9-0E33A0E11D6E}"/>
                </a:ext>
              </a:extLst>
            </p:cNvPr>
            <p:cNvSpPr>
              <a:spLocks noEditPoints="1"/>
            </p:cNvSpPr>
            <p:nvPr/>
          </p:nvSpPr>
          <p:spPr bwMode="auto">
            <a:xfrm>
              <a:off x="2018075" y="7286276"/>
              <a:ext cx="498850" cy="498850"/>
            </a:xfrm>
            <a:custGeom>
              <a:avLst/>
              <a:gdLst>
                <a:gd name="T0" fmla="*/ 117 w 234"/>
                <a:gd name="T1" fmla="*/ 234 h 234"/>
                <a:gd name="T2" fmla="*/ 0 w 234"/>
                <a:gd name="T3" fmla="*/ 117 h 234"/>
                <a:gd name="T4" fmla="*/ 117 w 234"/>
                <a:gd name="T5" fmla="*/ 0 h 234"/>
                <a:gd name="T6" fmla="*/ 234 w 234"/>
                <a:gd name="T7" fmla="*/ 117 h 234"/>
                <a:gd name="T8" fmla="*/ 117 w 234"/>
                <a:gd name="T9" fmla="*/ 234 h 234"/>
                <a:gd name="T10" fmla="*/ 117 w 234"/>
                <a:gd name="T11" fmla="*/ 8 h 234"/>
                <a:gd name="T12" fmla="*/ 8 w 234"/>
                <a:gd name="T13" fmla="*/ 117 h 234"/>
                <a:gd name="T14" fmla="*/ 117 w 234"/>
                <a:gd name="T15" fmla="*/ 226 h 234"/>
                <a:gd name="T16" fmla="*/ 226 w 234"/>
                <a:gd name="T17" fmla="*/ 117 h 234"/>
                <a:gd name="T18" fmla="*/ 117 w 234"/>
                <a:gd name="T19"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234"/>
                  </a:moveTo>
                  <a:cubicBezTo>
                    <a:pt x="52" y="234"/>
                    <a:pt x="0" y="182"/>
                    <a:pt x="0" y="117"/>
                  </a:cubicBezTo>
                  <a:cubicBezTo>
                    <a:pt x="0" y="52"/>
                    <a:pt x="52" y="0"/>
                    <a:pt x="117" y="0"/>
                  </a:cubicBezTo>
                  <a:cubicBezTo>
                    <a:pt x="181" y="0"/>
                    <a:pt x="234" y="52"/>
                    <a:pt x="234" y="117"/>
                  </a:cubicBezTo>
                  <a:cubicBezTo>
                    <a:pt x="234" y="182"/>
                    <a:pt x="181" y="234"/>
                    <a:pt x="117" y="234"/>
                  </a:cubicBezTo>
                  <a:close/>
                  <a:moveTo>
                    <a:pt x="117" y="8"/>
                  </a:moveTo>
                  <a:cubicBezTo>
                    <a:pt x="57" y="8"/>
                    <a:pt x="8" y="57"/>
                    <a:pt x="8" y="117"/>
                  </a:cubicBezTo>
                  <a:cubicBezTo>
                    <a:pt x="8" y="177"/>
                    <a:pt x="57" y="226"/>
                    <a:pt x="117" y="226"/>
                  </a:cubicBezTo>
                  <a:cubicBezTo>
                    <a:pt x="177" y="226"/>
                    <a:pt x="226" y="177"/>
                    <a:pt x="226" y="117"/>
                  </a:cubicBezTo>
                  <a:cubicBezTo>
                    <a:pt x="226" y="57"/>
                    <a:pt x="177" y="8"/>
                    <a:pt x="1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28">
              <a:extLst>
                <a:ext uri="{FF2B5EF4-FFF2-40B4-BE49-F238E27FC236}">
                  <a16:creationId xmlns:a16="http://schemas.microsoft.com/office/drawing/2014/main" id="{B834ADA4-FC1F-4A55-B658-0463E2809395}"/>
                </a:ext>
              </a:extLst>
            </p:cNvPr>
            <p:cNvSpPr>
              <a:spLocks noEditPoints="1"/>
            </p:cNvSpPr>
            <p:nvPr/>
          </p:nvSpPr>
          <p:spPr bwMode="auto">
            <a:xfrm>
              <a:off x="2147913" y="7405863"/>
              <a:ext cx="235757" cy="239175"/>
            </a:xfrm>
            <a:custGeom>
              <a:avLst/>
              <a:gdLst>
                <a:gd name="T0" fmla="*/ 3 w 69"/>
                <a:gd name="T1" fmla="*/ 70 h 70"/>
                <a:gd name="T2" fmla="*/ 0 w 69"/>
                <a:gd name="T3" fmla="*/ 67 h 70"/>
                <a:gd name="T4" fmla="*/ 17 w 69"/>
                <a:gd name="T5" fmla="*/ 22 h 70"/>
                <a:gd name="T6" fmla="*/ 18 w 69"/>
                <a:gd name="T7" fmla="*/ 20 h 70"/>
                <a:gd name="T8" fmla="*/ 66 w 69"/>
                <a:gd name="T9" fmla="*/ 0 h 70"/>
                <a:gd name="T10" fmla="*/ 69 w 69"/>
                <a:gd name="T11" fmla="*/ 4 h 70"/>
                <a:gd name="T12" fmla="*/ 49 w 69"/>
                <a:gd name="T13" fmla="*/ 51 h 70"/>
                <a:gd name="T14" fmla="*/ 48 w 69"/>
                <a:gd name="T15" fmla="*/ 53 h 70"/>
                <a:gd name="T16" fmla="*/ 3 w 69"/>
                <a:gd name="T17" fmla="*/ 70 h 70"/>
                <a:gd name="T18" fmla="*/ 22 w 69"/>
                <a:gd name="T19" fmla="*/ 25 h 70"/>
                <a:gd name="T20" fmla="*/ 7 w 69"/>
                <a:gd name="T21" fmla="*/ 63 h 70"/>
                <a:gd name="T22" fmla="*/ 45 w 69"/>
                <a:gd name="T23" fmla="*/ 48 h 70"/>
                <a:gd name="T24" fmla="*/ 62 w 69"/>
                <a:gd name="T25" fmla="*/ 7 h 70"/>
                <a:gd name="T26" fmla="*/ 22 w 69"/>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0">
                  <a:moveTo>
                    <a:pt x="3" y="70"/>
                  </a:moveTo>
                  <a:lnTo>
                    <a:pt x="0" y="67"/>
                  </a:lnTo>
                  <a:lnTo>
                    <a:pt x="17" y="22"/>
                  </a:lnTo>
                  <a:lnTo>
                    <a:pt x="18" y="20"/>
                  </a:lnTo>
                  <a:lnTo>
                    <a:pt x="66" y="0"/>
                  </a:lnTo>
                  <a:lnTo>
                    <a:pt x="69" y="4"/>
                  </a:lnTo>
                  <a:lnTo>
                    <a:pt x="49" y="51"/>
                  </a:lnTo>
                  <a:lnTo>
                    <a:pt x="48" y="53"/>
                  </a:lnTo>
                  <a:lnTo>
                    <a:pt x="3" y="70"/>
                  </a:lnTo>
                  <a:close/>
                  <a:moveTo>
                    <a:pt x="22" y="25"/>
                  </a:moveTo>
                  <a:lnTo>
                    <a:pt x="7" y="63"/>
                  </a:lnTo>
                  <a:lnTo>
                    <a:pt x="45" y="48"/>
                  </a:lnTo>
                  <a:lnTo>
                    <a:pt x="62" y="7"/>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29">
              <a:extLst>
                <a:ext uri="{FF2B5EF4-FFF2-40B4-BE49-F238E27FC236}">
                  <a16:creationId xmlns:a16="http://schemas.microsoft.com/office/drawing/2014/main" id="{C11EDA35-AD63-4B72-8F61-9E1A5F807AF2}"/>
                </a:ext>
              </a:extLst>
            </p:cNvPr>
            <p:cNvSpPr>
              <a:spLocks/>
            </p:cNvSpPr>
            <p:nvPr/>
          </p:nvSpPr>
          <p:spPr bwMode="auto">
            <a:xfrm>
              <a:off x="2209415" y="7477616"/>
              <a:ext cx="105920" cy="105920"/>
            </a:xfrm>
            <a:custGeom>
              <a:avLst/>
              <a:gdLst>
                <a:gd name="T0" fmla="*/ 27 w 31"/>
                <a:gd name="T1" fmla="*/ 31 h 31"/>
                <a:gd name="T2" fmla="*/ 0 w 31"/>
                <a:gd name="T3" fmla="*/ 4 h 31"/>
                <a:gd name="T4" fmla="*/ 4 w 31"/>
                <a:gd name="T5" fmla="*/ 0 h 31"/>
                <a:gd name="T6" fmla="*/ 31 w 31"/>
                <a:gd name="T7" fmla="*/ 27 h 31"/>
                <a:gd name="T8" fmla="*/ 27 w 31"/>
                <a:gd name="T9" fmla="*/ 31 h 31"/>
              </a:gdLst>
              <a:ahLst/>
              <a:cxnLst>
                <a:cxn ang="0">
                  <a:pos x="T0" y="T1"/>
                </a:cxn>
                <a:cxn ang="0">
                  <a:pos x="T2" y="T3"/>
                </a:cxn>
                <a:cxn ang="0">
                  <a:pos x="T4" y="T5"/>
                </a:cxn>
                <a:cxn ang="0">
                  <a:pos x="T6" y="T7"/>
                </a:cxn>
                <a:cxn ang="0">
                  <a:pos x="T8" y="T9"/>
                </a:cxn>
              </a:cxnLst>
              <a:rect l="0" t="0" r="r" b="b"/>
              <a:pathLst>
                <a:path w="31" h="31">
                  <a:moveTo>
                    <a:pt x="27" y="31"/>
                  </a:moveTo>
                  <a:lnTo>
                    <a:pt x="0" y="4"/>
                  </a:lnTo>
                  <a:lnTo>
                    <a:pt x="4" y="0"/>
                  </a:lnTo>
                  <a:lnTo>
                    <a:pt x="31" y="27"/>
                  </a:ln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30">
              <a:extLst>
                <a:ext uri="{FF2B5EF4-FFF2-40B4-BE49-F238E27FC236}">
                  <a16:creationId xmlns:a16="http://schemas.microsoft.com/office/drawing/2014/main" id="{FFDB43D7-D006-4214-8FCD-09E973B2C7DA}"/>
                </a:ext>
              </a:extLst>
            </p:cNvPr>
            <p:cNvSpPr>
              <a:spLocks/>
            </p:cNvSpPr>
            <p:nvPr/>
          </p:nvSpPr>
          <p:spPr bwMode="auto">
            <a:xfrm>
              <a:off x="2216249" y="7235024"/>
              <a:ext cx="102504" cy="61502"/>
            </a:xfrm>
            <a:custGeom>
              <a:avLst/>
              <a:gdLst>
                <a:gd name="T0" fmla="*/ 47 w 48"/>
                <a:gd name="T1" fmla="*/ 29 h 29"/>
                <a:gd name="T2" fmla="*/ 40 w 48"/>
                <a:gd name="T3" fmla="*/ 27 h 29"/>
                <a:gd name="T4" fmla="*/ 40 w 48"/>
                <a:gd name="T5" fmla="*/ 24 h 29"/>
                <a:gd name="T6" fmla="*/ 24 w 48"/>
                <a:gd name="T7" fmla="*/ 8 h 29"/>
                <a:gd name="T8" fmla="*/ 8 w 48"/>
                <a:gd name="T9" fmla="*/ 24 h 29"/>
                <a:gd name="T10" fmla="*/ 8 w 48"/>
                <a:gd name="T11" fmla="*/ 27 h 29"/>
                <a:gd name="T12" fmla="*/ 0 w 48"/>
                <a:gd name="T13" fmla="*/ 29 h 29"/>
                <a:gd name="T14" fmla="*/ 0 w 48"/>
                <a:gd name="T15" fmla="*/ 24 h 29"/>
                <a:gd name="T16" fmla="*/ 24 w 48"/>
                <a:gd name="T17" fmla="*/ 0 h 29"/>
                <a:gd name="T18" fmla="*/ 48 w 48"/>
                <a:gd name="T19" fmla="*/ 24 h 29"/>
                <a:gd name="T20" fmla="*/ 47 w 48"/>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9">
                  <a:moveTo>
                    <a:pt x="47" y="29"/>
                  </a:moveTo>
                  <a:cubicBezTo>
                    <a:pt x="40" y="27"/>
                    <a:pt x="40" y="27"/>
                    <a:pt x="40" y="27"/>
                  </a:cubicBezTo>
                  <a:cubicBezTo>
                    <a:pt x="40" y="26"/>
                    <a:pt x="40" y="25"/>
                    <a:pt x="40" y="24"/>
                  </a:cubicBezTo>
                  <a:cubicBezTo>
                    <a:pt x="40" y="15"/>
                    <a:pt x="33" y="8"/>
                    <a:pt x="24" y="8"/>
                  </a:cubicBezTo>
                  <a:cubicBezTo>
                    <a:pt x="15" y="8"/>
                    <a:pt x="8" y="15"/>
                    <a:pt x="8" y="24"/>
                  </a:cubicBezTo>
                  <a:cubicBezTo>
                    <a:pt x="8" y="25"/>
                    <a:pt x="8" y="26"/>
                    <a:pt x="8" y="27"/>
                  </a:cubicBezTo>
                  <a:cubicBezTo>
                    <a:pt x="0" y="29"/>
                    <a:pt x="0" y="29"/>
                    <a:pt x="0" y="29"/>
                  </a:cubicBezTo>
                  <a:cubicBezTo>
                    <a:pt x="0" y="27"/>
                    <a:pt x="0" y="25"/>
                    <a:pt x="0" y="24"/>
                  </a:cubicBezTo>
                  <a:cubicBezTo>
                    <a:pt x="0" y="11"/>
                    <a:pt x="10" y="0"/>
                    <a:pt x="24" y="0"/>
                  </a:cubicBezTo>
                  <a:cubicBezTo>
                    <a:pt x="37" y="0"/>
                    <a:pt x="48" y="11"/>
                    <a:pt x="48" y="24"/>
                  </a:cubicBezTo>
                  <a:cubicBezTo>
                    <a:pt x="48" y="25"/>
                    <a:pt x="48" y="27"/>
                    <a:pt x="4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Rectangle 231">
              <a:extLst>
                <a:ext uri="{FF2B5EF4-FFF2-40B4-BE49-F238E27FC236}">
                  <a16:creationId xmlns:a16="http://schemas.microsoft.com/office/drawing/2014/main" id="{B0AFC206-334A-46EA-BB63-2E0A7BB89176}"/>
                </a:ext>
              </a:extLst>
            </p:cNvPr>
            <p:cNvSpPr>
              <a:spLocks noChangeArrowheads="1"/>
            </p:cNvSpPr>
            <p:nvPr/>
          </p:nvSpPr>
          <p:spPr bwMode="auto">
            <a:xfrm>
              <a:off x="2257250" y="7296526"/>
              <a:ext cx="17084" cy="410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232">
              <a:extLst>
                <a:ext uri="{FF2B5EF4-FFF2-40B4-BE49-F238E27FC236}">
                  <a16:creationId xmlns:a16="http://schemas.microsoft.com/office/drawing/2014/main" id="{C8F2404F-352F-4EC0-A1BD-4B95C3AE88AF}"/>
                </a:ext>
              </a:extLst>
            </p:cNvPr>
            <p:cNvSpPr>
              <a:spLocks noChangeArrowheads="1"/>
            </p:cNvSpPr>
            <p:nvPr/>
          </p:nvSpPr>
          <p:spPr bwMode="auto">
            <a:xfrm>
              <a:off x="2257250" y="7730457"/>
              <a:ext cx="17084" cy="444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233">
              <a:extLst>
                <a:ext uri="{FF2B5EF4-FFF2-40B4-BE49-F238E27FC236}">
                  <a16:creationId xmlns:a16="http://schemas.microsoft.com/office/drawing/2014/main" id="{807A794F-BCC1-45CF-97CE-CCD1DE387DB4}"/>
                </a:ext>
              </a:extLst>
            </p:cNvPr>
            <p:cNvSpPr>
              <a:spLocks noChangeArrowheads="1"/>
            </p:cNvSpPr>
            <p:nvPr/>
          </p:nvSpPr>
          <p:spPr bwMode="auto">
            <a:xfrm>
              <a:off x="2462257" y="7525451"/>
              <a:ext cx="44418"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234">
              <a:extLst>
                <a:ext uri="{FF2B5EF4-FFF2-40B4-BE49-F238E27FC236}">
                  <a16:creationId xmlns:a16="http://schemas.microsoft.com/office/drawing/2014/main" id="{1CAA5634-4A1E-4211-9D17-191520067E39}"/>
                </a:ext>
              </a:extLst>
            </p:cNvPr>
            <p:cNvSpPr>
              <a:spLocks noChangeArrowheads="1"/>
            </p:cNvSpPr>
            <p:nvPr/>
          </p:nvSpPr>
          <p:spPr bwMode="auto">
            <a:xfrm>
              <a:off x="2028326" y="7525451"/>
              <a:ext cx="4100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4" name="Group 163"/>
          <p:cNvGrpSpPr/>
          <p:nvPr/>
        </p:nvGrpSpPr>
        <p:grpSpPr>
          <a:xfrm>
            <a:off x="361951" y="2427355"/>
            <a:ext cx="2919515" cy="1856682"/>
            <a:chOff x="361951" y="2165847"/>
            <a:chExt cx="2919515" cy="1856682"/>
          </a:xfrm>
        </p:grpSpPr>
        <p:sp>
          <p:nvSpPr>
            <p:cNvPr id="3" name="TextBox 2">
              <a:extLst>
                <a:ext uri="{FF2B5EF4-FFF2-40B4-BE49-F238E27FC236}">
                  <a16:creationId xmlns:a16="http://schemas.microsoft.com/office/drawing/2014/main" id="{B021B71E-2A61-477A-AAA3-A23E04EFD6D8}"/>
                </a:ext>
              </a:extLst>
            </p:cNvPr>
            <p:cNvSpPr txBox="1"/>
            <p:nvPr/>
          </p:nvSpPr>
          <p:spPr>
            <a:xfrm>
              <a:off x="361951" y="2165847"/>
              <a:ext cx="2919515" cy="1544718"/>
            </a:xfrm>
            <a:prstGeom prst="rect">
              <a:avLst/>
            </a:prstGeom>
            <a:noFill/>
          </p:spPr>
          <p:txBody>
            <a:bodyPr wrap="square" rtlCol="0" anchor="t">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NHS COVID recovery plan 2021 - 2022</a:t>
              </a:r>
              <a:endParaRPr lang="id-ID" sz="4400"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grpSp>
          <p:nvGrpSpPr>
            <p:cNvPr id="159" name="Group 158">
              <a:extLst>
                <a:ext uri="{FF2B5EF4-FFF2-40B4-BE49-F238E27FC236}">
                  <a16:creationId xmlns:a16="http://schemas.microsoft.com/office/drawing/2014/main" id="{81A918C9-F2FA-4414-BC66-910B212DF70E}"/>
                </a:ext>
              </a:extLst>
            </p:cNvPr>
            <p:cNvGrpSpPr/>
            <p:nvPr/>
          </p:nvGrpSpPr>
          <p:grpSpPr>
            <a:xfrm>
              <a:off x="488002" y="3923469"/>
              <a:ext cx="494030" cy="99060"/>
              <a:chOff x="6611983" y="4535659"/>
              <a:chExt cx="494030" cy="99060"/>
            </a:xfrm>
            <a:noFill/>
          </p:grpSpPr>
          <p:sp>
            <p:nvSpPr>
              <p:cNvPr id="160" name="Oval 159">
                <a:extLst>
                  <a:ext uri="{FF2B5EF4-FFF2-40B4-BE49-F238E27FC236}">
                    <a16:creationId xmlns:a16="http://schemas.microsoft.com/office/drawing/2014/main" id="{3E55DBAF-1BC2-4396-A97A-C72342FF59AC}"/>
                  </a:ext>
                </a:extLst>
              </p:cNvPr>
              <p:cNvSpPr/>
              <p:nvPr/>
            </p:nvSpPr>
            <p:spPr>
              <a:xfrm>
                <a:off x="6611983" y="4535659"/>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17DFA62E-477F-4BBB-B90D-7968A77B7945}"/>
                  </a:ext>
                </a:extLst>
              </p:cNvPr>
              <p:cNvSpPr/>
              <p:nvPr/>
            </p:nvSpPr>
            <p:spPr>
              <a:xfrm>
                <a:off x="6809468" y="4535659"/>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440FE79C-A972-411D-96DB-447836720639}"/>
                  </a:ext>
                </a:extLst>
              </p:cNvPr>
              <p:cNvSpPr/>
              <p:nvPr/>
            </p:nvSpPr>
            <p:spPr>
              <a:xfrm>
                <a:off x="7006953" y="4535659"/>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Freeform 282">
            <a:extLst>
              <a:ext uri="{FF2B5EF4-FFF2-40B4-BE49-F238E27FC236}">
                <a16:creationId xmlns:a16="http://schemas.microsoft.com/office/drawing/2014/main" id="{765DEB2E-F8E5-4475-AEED-A6D899FE89EA}"/>
              </a:ext>
            </a:extLst>
          </p:cNvPr>
          <p:cNvSpPr>
            <a:spLocks noEditPoints="1"/>
          </p:cNvSpPr>
          <p:nvPr/>
        </p:nvSpPr>
        <p:spPr bwMode="auto">
          <a:xfrm>
            <a:off x="6810598" y="1004980"/>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D1C3E1BA-68E5-41C3-876A-B9C01BCE17E5}"/>
              </a:ext>
            </a:extLst>
          </p:cNvPr>
          <p:cNvSpPr/>
          <p:nvPr/>
        </p:nvSpPr>
        <p:spPr>
          <a:xfrm>
            <a:off x="6700199" y="1376555"/>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1" name="Freeform 282">
            <a:extLst>
              <a:ext uri="{FF2B5EF4-FFF2-40B4-BE49-F238E27FC236}">
                <a16:creationId xmlns:a16="http://schemas.microsoft.com/office/drawing/2014/main" id="{0AAD96F3-6EAA-4A4C-BF1F-22776D55B939}"/>
              </a:ext>
            </a:extLst>
          </p:cNvPr>
          <p:cNvSpPr>
            <a:spLocks noEditPoints="1"/>
          </p:cNvSpPr>
          <p:nvPr/>
        </p:nvSpPr>
        <p:spPr bwMode="auto">
          <a:xfrm>
            <a:off x="6616998" y="1146352"/>
            <a:ext cx="133239" cy="161220"/>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D126C371-4332-4E4E-A47D-EDBE0B561596}"/>
              </a:ext>
            </a:extLst>
          </p:cNvPr>
          <p:cNvSpPr/>
          <p:nvPr/>
        </p:nvSpPr>
        <p:spPr>
          <a:xfrm>
            <a:off x="6567387" y="1313330"/>
            <a:ext cx="229288" cy="74930"/>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3" name="Freeform 282">
            <a:extLst>
              <a:ext uri="{FF2B5EF4-FFF2-40B4-BE49-F238E27FC236}">
                <a16:creationId xmlns:a16="http://schemas.microsoft.com/office/drawing/2014/main" id="{93618920-6AFA-42F9-862A-F1B1CA639F62}"/>
              </a:ext>
            </a:extLst>
          </p:cNvPr>
          <p:cNvSpPr>
            <a:spLocks noEditPoints="1"/>
          </p:cNvSpPr>
          <p:nvPr/>
        </p:nvSpPr>
        <p:spPr bwMode="auto">
          <a:xfrm>
            <a:off x="7163567" y="1146352"/>
            <a:ext cx="133239" cy="161220"/>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Shape 73">
            <a:extLst>
              <a:ext uri="{FF2B5EF4-FFF2-40B4-BE49-F238E27FC236}">
                <a16:creationId xmlns:a16="http://schemas.microsoft.com/office/drawing/2014/main" id="{2146D7DE-D5A8-4063-99BA-D829B918B7E7}"/>
              </a:ext>
            </a:extLst>
          </p:cNvPr>
          <p:cNvSpPr/>
          <p:nvPr/>
        </p:nvSpPr>
        <p:spPr>
          <a:xfrm>
            <a:off x="7113956" y="1313330"/>
            <a:ext cx="229288" cy="74930"/>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9">
            <a:extLst>
              <a:ext uri="{FF2B5EF4-FFF2-40B4-BE49-F238E27FC236}">
                <a16:creationId xmlns:a16="http://schemas.microsoft.com/office/drawing/2014/main" id="{AF8C8D88-C826-49B3-AB8E-A5F87B672507}"/>
              </a:ext>
            </a:extLst>
          </p:cNvPr>
          <p:cNvSpPr>
            <a:spLocks noEditPoints="1"/>
          </p:cNvSpPr>
          <p:nvPr/>
        </p:nvSpPr>
        <p:spPr bwMode="auto">
          <a:xfrm>
            <a:off x="8025744" y="2125635"/>
            <a:ext cx="460375" cy="443057"/>
          </a:xfrm>
          <a:custGeom>
            <a:avLst/>
            <a:gdLst>
              <a:gd name="T0" fmla="*/ 208 w 208"/>
              <a:gd name="T1" fmla="*/ 200 h 200"/>
              <a:gd name="T2" fmla="*/ 0 w 208"/>
              <a:gd name="T3" fmla="*/ 200 h 200"/>
              <a:gd name="T4" fmla="*/ 0 w 208"/>
              <a:gd name="T5" fmla="*/ 178 h 200"/>
              <a:gd name="T6" fmla="*/ 28 w 208"/>
              <a:gd name="T7" fmla="*/ 150 h 200"/>
              <a:gd name="T8" fmla="*/ 28 w 208"/>
              <a:gd name="T9" fmla="*/ 76 h 200"/>
              <a:gd name="T10" fmla="*/ 104 w 208"/>
              <a:gd name="T11" fmla="*/ 0 h 200"/>
              <a:gd name="T12" fmla="*/ 180 w 208"/>
              <a:gd name="T13" fmla="*/ 76 h 200"/>
              <a:gd name="T14" fmla="*/ 180 w 208"/>
              <a:gd name="T15" fmla="*/ 150 h 200"/>
              <a:gd name="T16" fmla="*/ 208 w 208"/>
              <a:gd name="T17" fmla="*/ 178 h 200"/>
              <a:gd name="T18" fmla="*/ 208 w 208"/>
              <a:gd name="T19" fmla="*/ 200 h 200"/>
              <a:gd name="T20" fmla="*/ 8 w 208"/>
              <a:gd name="T21" fmla="*/ 192 h 200"/>
              <a:gd name="T22" fmla="*/ 200 w 208"/>
              <a:gd name="T23" fmla="*/ 192 h 200"/>
              <a:gd name="T24" fmla="*/ 200 w 208"/>
              <a:gd name="T25" fmla="*/ 181 h 200"/>
              <a:gd name="T26" fmla="*/ 172 w 208"/>
              <a:gd name="T27" fmla="*/ 153 h 200"/>
              <a:gd name="T28" fmla="*/ 172 w 208"/>
              <a:gd name="T29" fmla="*/ 76 h 200"/>
              <a:gd name="T30" fmla="*/ 104 w 208"/>
              <a:gd name="T31" fmla="*/ 8 h 200"/>
              <a:gd name="T32" fmla="*/ 36 w 208"/>
              <a:gd name="T33" fmla="*/ 76 h 200"/>
              <a:gd name="T34" fmla="*/ 36 w 208"/>
              <a:gd name="T35" fmla="*/ 153 h 200"/>
              <a:gd name="T36" fmla="*/ 8 w 208"/>
              <a:gd name="T37" fmla="*/ 181 h 200"/>
              <a:gd name="T38" fmla="*/ 8 w 208"/>
              <a:gd name="T3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200">
                <a:moveTo>
                  <a:pt x="208" y="200"/>
                </a:moveTo>
                <a:cubicBezTo>
                  <a:pt x="0" y="200"/>
                  <a:pt x="0" y="200"/>
                  <a:pt x="0" y="200"/>
                </a:cubicBezTo>
                <a:cubicBezTo>
                  <a:pt x="0" y="178"/>
                  <a:pt x="0" y="178"/>
                  <a:pt x="0" y="178"/>
                </a:cubicBezTo>
                <a:cubicBezTo>
                  <a:pt x="28" y="150"/>
                  <a:pt x="28" y="150"/>
                  <a:pt x="28" y="150"/>
                </a:cubicBezTo>
                <a:cubicBezTo>
                  <a:pt x="28" y="76"/>
                  <a:pt x="28" y="76"/>
                  <a:pt x="28" y="76"/>
                </a:cubicBezTo>
                <a:cubicBezTo>
                  <a:pt x="28" y="34"/>
                  <a:pt x="62" y="0"/>
                  <a:pt x="104" y="0"/>
                </a:cubicBezTo>
                <a:cubicBezTo>
                  <a:pt x="146" y="0"/>
                  <a:pt x="180" y="34"/>
                  <a:pt x="180" y="76"/>
                </a:cubicBezTo>
                <a:cubicBezTo>
                  <a:pt x="180" y="150"/>
                  <a:pt x="180" y="150"/>
                  <a:pt x="180" y="150"/>
                </a:cubicBezTo>
                <a:cubicBezTo>
                  <a:pt x="208" y="178"/>
                  <a:pt x="208" y="178"/>
                  <a:pt x="208" y="178"/>
                </a:cubicBezTo>
                <a:lnTo>
                  <a:pt x="208" y="200"/>
                </a:lnTo>
                <a:close/>
                <a:moveTo>
                  <a:pt x="8" y="192"/>
                </a:moveTo>
                <a:cubicBezTo>
                  <a:pt x="200" y="192"/>
                  <a:pt x="200" y="192"/>
                  <a:pt x="200" y="192"/>
                </a:cubicBezTo>
                <a:cubicBezTo>
                  <a:pt x="200" y="181"/>
                  <a:pt x="200" y="181"/>
                  <a:pt x="200" y="181"/>
                </a:cubicBezTo>
                <a:cubicBezTo>
                  <a:pt x="172" y="153"/>
                  <a:pt x="172" y="153"/>
                  <a:pt x="172" y="153"/>
                </a:cubicBezTo>
                <a:cubicBezTo>
                  <a:pt x="172" y="76"/>
                  <a:pt x="172" y="76"/>
                  <a:pt x="172" y="76"/>
                </a:cubicBezTo>
                <a:cubicBezTo>
                  <a:pt x="172" y="38"/>
                  <a:pt x="142" y="8"/>
                  <a:pt x="104" y="8"/>
                </a:cubicBezTo>
                <a:cubicBezTo>
                  <a:pt x="67" y="8"/>
                  <a:pt x="36" y="38"/>
                  <a:pt x="36" y="76"/>
                </a:cubicBezTo>
                <a:cubicBezTo>
                  <a:pt x="36" y="153"/>
                  <a:pt x="36" y="153"/>
                  <a:pt x="36" y="153"/>
                </a:cubicBezTo>
                <a:cubicBezTo>
                  <a:pt x="8" y="181"/>
                  <a:pt x="8" y="181"/>
                  <a:pt x="8" y="181"/>
                </a:cubicBezTo>
                <a:lnTo>
                  <a:pt x="8" y="192"/>
                </a:ln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Rectangle 10">
            <a:extLst>
              <a:ext uri="{FF2B5EF4-FFF2-40B4-BE49-F238E27FC236}">
                <a16:creationId xmlns:a16="http://schemas.microsoft.com/office/drawing/2014/main" id="{DE754C00-66FD-4637-8B0A-33D96758D13C}"/>
              </a:ext>
            </a:extLst>
          </p:cNvPr>
          <p:cNvSpPr>
            <a:spLocks noChangeArrowheads="1"/>
          </p:cNvSpPr>
          <p:nvPr/>
        </p:nvSpPr>
        <p:spPr bwMode="auto">
          <a:xfrm>
            <a:off x="8096460" y="2427261"/>
            <a:ext cx="318944" cy="17318"/>
          </a:xfrm>
          <a:prstGeom prst="rect">
            <a:avLst/>
          </a:prstGeom>
          <a:solidFill>
            <a:srgbClr val="7F7F7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Rectangle 11">
            <a:extLst>
              <a:ext uri="{FF2B5EF4-FFF2-40B4-BE49-F238E27FC236}">
                <a16:creationId xmlns:a16="http://schemas.microsoft.com/office/drawing/2014/main" id="{DACCC019-B189-4420-A800-9B7F6E762CD8}"/>
              </a:ext>
            </a:extLst>
          </p:cNvPr>
          <p:cNvSpPr>
            <a:spLocks noChangeArrowheads="1"/>
          </p:cNvSpPr>
          <p:nvPr/>
        </p:nvSpPr>
        <p:spPr bwMode="auto">
          <a:xfrm>
            <a:off x="8096460" y="2373863"/>
            <a:ext cx="318944" cy="17318"/>
          </a:xfrm>
          <a:prstGeom prst="rect">
            <a:avLst/>
          </a:prstGeom>
          <a:solidFill>
            <a:srgbClr val="7F7F7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12">
            <a:extLst>
              <a:ext uri="{FF2B5EF4-FFF2-40B4-BE49-F238E27FC236}">
                <a16:creationId xmlns:a16="http://schemas.microsoft.com/office/drawing/2014/main" id="{2FC8EF61-C246-4E57-B350-7A5E339ECA2E}"/>
              </a:ext>
            </a:extLst>
          </p:cNvPr>
          <p:cNvSpPr>
            <a:spLocks/>
          </p:cNvSpPr>
          <p:nvPr/>
        </p:nvSpPr>
        <p:spPr bwMode="auto">
          <a:xfrm>
            <a:off x="8167176" y="2560034"/>
            <a:ext cx="158750" cy="79375"/>
          </a:xfrm>
          <a:custGeom>
            <a:avLst/>
            <a:gdLst>
              <a:gd name="T0" fmla="*/ 36 w 72"/>
              <a:gd name="T1" fmla="*/ 36 h 36"/>
              <a:gd name="T2" fmla="*/ 0 w 72"/>
              <a:gd name="T3" fmla="*/ 0 h 36"/>
              <a:gd name="T4" fmla="*/ 8 w 72"/>
              <a:gd name="T5" fmla="*/ 0 h 36"/>
              <a:gd name="T6" fmla="*/ 36 w 72"/>
              <a:gd name="T7" fmla="*/ 28 h 36"/>
              <a:gd name="T8" fmla="*/ 64 w 72"/>
              <a:gd name="T9" fmla="*/ 0 h 36"/>
              <a:gd name="T10" fmla="*/ 72 w 72"/>
              <a:gd name="T11" fmla="*/ 0 h 36"/>
              <a:gd name="T12" fmla="*/ 36 w 7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2" h="36">
                <a:moveTo>
                  <a:pt x="36" y="36"/>
                </a:moveTo>
                <a:cubicBezTo>
                  <a:pt x="17" y="36"/>
                  <a:pt x="0" y="19"/>
                  <a:pt x="0" y="0"/>
                </a:cubicBezTo>
                <a:cubicBezTo>
                  <a:pt x="8" y="0"/>
                  <a:pt x="8" y="0"/>
                  <a:pt x="8" y="0"/>
                </a:cubicBezTo>
                <a:cubicBezTo>
                  <a:pt x="8" y="15"/>
                  <a:pt x="21" y="28"/>
                  <a:pt x="36" y="28"/>
                </a:cubicBezTo>
                <a:cubicBezTo>
                  <a:pt x="52" y="28"/>
                  <a:pt x="64" y="15"/>
                  <a:pt x="64" y="0"/>
                </a:cubicBezTo>
                <a:cubicBezTo>
                  <a:pt x="72" y="0"/>
                  <a:pt x="72" y="0"/>
                  <a:pt x="72" y="0"/>
                </a:cubicBezTo>
                <a:cubicBezTo>
                  <a:pt x="72" y="19"/>
                  <a:pt x="56" y="36"/>
                  <a:pt x="36" y="36"/>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13">
            <a:extLst>
              <a:ext uri="{FF2B5EF4-FFF2-40B4-BE49-F238E27FC236}">
                <a16:creationId xmlns:a16="http://schemas.microsoft.com/office/drawing/2014/main" id="{FDECF81A-3066-4656-97CC-E39FE37572D2}"/>
              </a:ext>
            </a:extLst>
          </p:cNvPr>
          <p:cNvSpPr>
            <a:spLocks/>
          </p:cNvSpPr>
          <p:nvPr/>
        </p:nvSpPr>
        <p:spPr bwMode="auto">
          <a:xfrm>
            <a:off x="8211914" y="2072238"/>
            <a:ext cx="88035" cy="62057"/>
          </a:xfrm>
          <a:custGeom>
            <a:avLst/>
            <a:gdLst>
              <a:gd name="T0" fmla="*/ 61 w 61"/>
              <a:gd name="T1" fmla="*/ 43 h 43"/>
              <a:gd name="T2" fmla="*/ 49 w 61"/>
              <a:gd name="T3" fmla="*/ 43 h 43"/>
              <a:gd name="T4" fmla="*/ 49 w 61"/>
              <a:gd name="T5" fmla="*/ 12 h 43"/>
              <a:gd name="T6" fmla="*/ 12 w 61"/>
              <a:gd name="T7" fmla="*/ 12 h 43"/>
              <a:gd name="T8" fmla="*/ 12 w 61"/>
              <a:gd name="T9" fmla="*/ 43 h 43"/>
              <a:gd name="T10" fmla="*/ 0 w 61"/>
              <a:gd name="T11" fmla="*/ 43 h 43"/>
              <a:gd name="T12" fmla="*/ 0 w 61"/>
              <a:gd name="T13" fmla="*/ 6 h 43"/>
              <a:gd name="T14" fmla="*/ 6 w 61"/>
              <a:gd name="T15" fmla="*/ 0 h 43"/>
              <a:gd name="T16" fmla="*/ 55 w 61"/>
              <a:gd name="T17" fmla="*/ 0 h 43"/>
              <a:gd name="T18" fmla="*/ 61 w 61"/>
              <a:gd name="T19" fmla="*/ 6 h 43"/>
              <a:gd name="T20" fmla="*/ 61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61" y="43"/>
                </a:moveTo>
                <a:lnTo>
                  <a:pt x="49" y="43"/>
                </a:lnTo>
                <a:lnTo>
                  <a:pt x="49" y="12"/>
                </a:lnTo>
                <a:lnTo>
                  <a:pt x="12" y="12"/>
                </a:lnTo>
                <a:lnTo>
                  <a:pt x="12" y="43"/>
                </a:lnTo>
                <a:lnTo>
                  <a:pt x="0" y="43"/>
                </a:lnTo>
                <a:lnTo>
                  <a:pt x="0" y="6"/>
                </a:lnTo>
                <a:lnTo>
                  <a:pt x="6" y="0"/>
                </a:lnTo>
                <a:lnTo>
                  <a:pt x="55" y="0"/>
                </a:lnTo>
                <a:lnTo>
                  <a:pt x="61" y="6"/>
                </a:lnTo>
                <a:lnTo>
                  <a:pt x="61" y="43"/>
                </a:ln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7" name="Content Placeholder 10">
            <a:extLst>
              <a:ext uri="{FF2B5EF4-FFF2-40B4-BE49-F238E27FC236}">
                <a16:creationId xmlns:a16="http://schemas.microsoft.com/office/drawing/2014/main" id="{2399F948-8645-4CA3-B829-6520570F6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73" y="5776740"/>
            <a:ext cx="1440000" cy="636745"/>
          </a:xfrm>
          <a:prstGeom prst="rect">
            <a:avLst/>
          </a:prstGeom>
        </p:spPr>
      </p:pic>
    </p:spTree>
    <p:extLst>
      <p:ext uri="{BB962C8B-B14F-4D97-AF65-F5344CB8AC3E}">
        <p14:creationId xmlns:p14="http://schemas.microsoft.com/office/powerpoint/2010/main" val="13043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7D637-F6B8-472E-9632-77DEF207218B}"/>
              </a:ext>
            </a:extLst>
          </p:cNvPr>
          <p:cNvSpPr/>
          <p:nvPr/>
        </p:nvSpPr>
        <p:spPr>
          <a:xfrm>
            <a:off x="-7190" y="-5133"/>
            <a:ext cx="345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rot="13863187">
            <a:off x="7234392" y="4486115"/>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Freeform 91"/>
          <p:cNvSpPr/>
          <p:nvPr/>
        </p:nvSpPr>
        <p:spPr>
          <a:xfrm rot="13863187">
            <a:off x="7234392" y="2366199"/>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Freeform 90"/>
          <p:cNvSpPr/>
          <p:nvPr/>
        </p:nvSpPr>
        <p:spPr>
          <a:xfrm rot="18549065" flipH="1">
            <a:off x="7230814" y="3414149"/>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Freeform 87"/>
          <p:cNvSpPr/>
          <p:nvPr/>
        </p:nvSpPr>
        <p:spPr>
          <a:xfrm rot="18549065" flipH="1">
            <a:off x="7230814" y="1332245"/>
            <a:ext cx="742020" cy="1058651"/>
          </a:xfrm>
          <a:custGeom>
            <a:avLst/>
            <a:gdLst>
              <a:gd name="connsiteX0" fmla="*/ 35972 w 680745"/>
              <a:gd name="connsiteY0" fmla="*/ 59479 h 971227"/>
              <a:gd name="connsiteX1" fmla="*/ 44515 w 680745"/>
              <a:gd name="connsiteY1" fmla="*/ 48986 h 971227"/>
              <a:gd name="connsiteX2" fmla="*/ 46113 w 680745"/>
              <a:gd name="connsiteY2" fmla="*/ 64586 h 971227"/>
              <a:gd name="connsiteX3" fmla="*/ 676594 w 680745"/>
              <a:gd name="connsiteY3" fmla="*/ 0 h 971227"/>
              <a:gd name="connsiteX4" fmla="*/ 680745 w 680745"/>
              <a:gd name="connsiteY4" fmla="*/ 3380 h 971227"/>
              <a:gd name="connsiteX5" fmla="*/ 601832 w 680745"/>
              <a:gd name="connsiteY5" fmla="*/ 74032 h 971227"/>
              <a:gd name="connsiteX6" fmla="*/ 602318 w 680745"/>
              <a:gd name="connsiteY6" fmla="*/ 907581 h 971227"/>
              <a:gd name="connsiteX7" fmla="*/ 605337 w 680745"/>
              <a:gd name="connsiteY7" fmla="*/ 910267 h 971227"/>
              <a:gd name="connsiteX8" fmla="*/ 604252 w 680745"/>
              <a:gd name="connsiteY8" fmla="*/ 911600 h 971227"/>
              <a:gd name="connsiteX9" fmla="*/ 604021 w 680745"/>
              <a:gd name="connsiteY9" fmla="*/ 909352 h 971227"/>
              <a:gd name="connsiteX10" fmla="*/ 0 w 680745"/>
              <a:gd name="connsiteY10" fmla="*/ 971227 h 971227"/>
              <a:gd name="connsiteX11" fmla="*/ 61982 w 680745"/>
              <a:gd name="connsiteY11" fmla="*/ 915734 h 971227"/>
              <a:gd name="connsiteX12" fmla="*/ 61497 w 680745"/>
              <a:gd name="connsiteY12" fmla="*/ 82185 h 97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745" h="971227">
                <a:moveTo>
                  <a:pt x="35972" y="59479"/>
                </a:moveTo>
                <a:lnTo>
                  <a:pt x="44515" y="48986"/>
                </a:lnTo>
                <a:lnTo>
                  <a:pt x="46113" y="64586"/>
                </a:lnTo>
                <a:lnTo>
                  <a:pt x="676594" y="0"/>
                </a:lnTo>
                <a:lnTo>
                  <a:pt x="680745" y="3380"/>
                </a:lnTo>
                <a:lnTo>
                  <a:pt x="601832" y="74032"/>
                </a:lnTo>
                <a:cubicBezTo>
                  <a:pt x="376348" y="321193"/>
                  <a:pt x="384671" y="670140"/>
                  <a:pt x="602318" y="907581"/>
                </a:cubicBezTo>
                <a:lnTo>
                  <a:pt x="605337" y="910267"/>
                </a:lnTo>
                <a:lnTo>
                  <a:pt x="604252" y="911600"/>
                </a:lnTo>
                <a:lnTo>
                  <a:pt x="604021" y="909352"/>
                </a:lnTo>
                <a:lnTo>
                  <a:pt x="0" y="971227"/>
                </a:lnTo>
                <a:lnTo>
                  <a:pt x="61982" y="915734"/>
                </a:lnTo>
                <a:cubicBezTo>
                  <a:pt x="287466" y="668574"/>
                  <a:pt x="279143" y="319625"/>
                  <a:pt x="61497" y="8218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p:cNvSpPr/>
          <p:nvPr/>
        </p:nvSpPr>
        <p:spPr>
          <a:xfrm>
            <a:off x="6471421" y="2940491"/>
            <a:ext cx="977022" cy="977021"/>
          </a:xfrm>
          <a:prstGeom prst="ellipse">
            <a:avLst/>
          </a:prstGeom>
          <a:solidFill>
            <a:schemeClr val="accent3"/>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p:cNvSpPr/>
          <p:nvPr/>
        </p:nvSpPr>
        <p:spPr>
          <a:xfrm>
            <a:off x="7778563" y="3993451"/>
            <a:ext cx="977022" cy="977021"/>
          </a:xfrm>
          <a:prstGeom prst="ellipse">
            <a:avLst/>
          </a:prstGeom>
          <a:solidFill>
            <a:schemeClr val="accent4"/>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p:cNvSpPr/>
          <p:nvPr/>
        </p:nvSpPr>
        <p:spPr>
          <a:xfrm>
            <a:off x="6471421" y="5046409"/>
            <a:ext cx="977022" cy="977021"/>
          </a:xfrm>
          <a:prstGeom prst="ellipse">
            <a:avLst/>
          </a:prstGeom>
          <a:solidFill>
            <a:schemeClr val="accent5"/>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Oval 88"/>
          <p:cNvSpPr/>
          <p:nvPr/>
        </p:nvSpPr>
        <p:spPr>
          <a:xfrm>
            <a:off x="6471419" y="834572"/>
            <a:ext cx="977022" cy="977021"/>
          </a:xfrm>
          <a:prstGeom prst="ellipse">
            <a:avLst/>
          </a:prstGeom>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9"/>
          <p:cNvSpPr/>
          <p:nvPr/>
        </p:nvSpPr>
        <p:spPr>
          <a:xfrm>
            <a:off x="7778565" y="1887531"/>
            <a:ext cx="977022" cy="977021"/>
          </a:xfrm>
          <a:prstGeom prst="ellipse">
            <a:avLst/>
          </a:prstGeom>
          <a:solidFill>
            <a:schemeClr val="accent2"/>
          </a:solidFill>
          <a:ln w="50800">
            <a:solidFill>
              <a:schemeClr val="bg1"/>
            </a:solidFill>
          </a:ln>
          <a:effectLst>
            <a:outerShdw blurRad="444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108" name="Group 107"/>
          <p:cNvGrpSpPr/>
          <p:nvPr/>
        </p:nvGrpSpPr>
        <p:grpSpPr>
          <a:xfrm>
            <a:off x="9003235" y="1696834"/>
            <a:ext cx="2906600" cy="973891"/>
            <a:chOff x="9175540" y="1719694"/>
            <a:chExt cx="2906600" cy="973891"/>
          </a:xfrm>
        </p:grpSpPr>
        <p:sp>
          <p:nvSpPr>
            <p:cNvPr id="95" name="Rectangle 94">
              <a:extLst>
                <a:ext uri="{FF2B5EF4-FFF2-40B4-BE49-F238E27FC236}">
                  <a16:creationId xmlns:a16="http://schemas.microsoft.com/office/drawing/2014/main" id="{90B9A730-E54E-491A-BC35-C4FC358DB590}"/>
                </a:ext>
              </a:extLst>
            </p:cNvPr>
            <p:cNvSpPr/>
            <p:nvPr/>
          </p:nvSpPr>
          <p:spPr>
            <a:xfrm>
              <a:off x="9175540" y="2311814"/>
              <a:ext cx="2906600" cy="381771"/>
            </a:xfrm>
            <a:prstGeom prst="rect">
              <a:avLst/>
            </a:prstGeom>
          </p:spPr>
          <p:txBody>
            <a:bodyPr wrap="square">
              <a:spAutoFit/>
            </a:bodyPr>
            <a:lstStyle/>
            <a:p>
              <a:pPr>
                <a:lnSpc>
                  <a:spcPct val="110000"/>
                </a:lnSpc>
              </a:pPr>
              <a:r>
                <a:rPr lang="en-GB" dirty="0">
                  <a:solidFill>
                    <a:schemeClr val="tx1">
                      <a:lumMod val="75000"/>
                      <a:lumOff val="25000"/>
                    </a:schemeClr>
                  </a:solidFill>
                  <a:latin typeface="+mj-lt"/>
                  <a:cs typeface="Segoe UI Light" panose="020B0502040204020203" pitchFamily="34" charset="0"/>
                </a:rPr>
                <a:t>Transforming outpatient care</a:t>
              </a:r>
            </a:p>
          </p:txBody>
        </p:sp>
        <p:sp>
          <p:nvSpPr>
            <p:cNvPr id="96" name="Rectangle 95">
              <a:extLst>
                <a:ext uri="{FF2B5EF4-FFF2-40B4-BE49-F238E27FC236}">
                  <a16:creationId xmlns:a16="http://schemas.microsoft.com/office/drawing/2014/main" id="{3582402C-5DED-4C68-B3EB-20F08A14B4DB}"/>
                </a:ext>
              </a:extLst>
            </p:cNvPr>
            <p:cNvSpPr/>
            <p:nvPr/>
          </p:nvSpPr>
          <p:spPr>
            <a:xfrm>
              <a:off x="9175540" y="1719694"/>
              <a:ext cx="652743" cy="646331"/>
            </a:xfrm>
            <a:prstGeom prst="rect">
              <a:avLst/>
            </a:prstGeom>
          </p:spPr>
          <p:txBody>
            <a:bodyPr wrap="none" anchor="t">
              <a:spAutoFit/>
            </a:bodyPr>
            <a:lstStyle/>
            <a:p>
              <a:pPr lvl="0"/>
              <a:r>
                <a:rPr lang="id-ID" sz="3600" b="1" dirty="0">
                  <a:solidFill>
                    <a:schemeClr val="tx1">
                      <a:lumMod val="75000"/>
                      <a:lumOff val="25000"/>
                    </a:schemeClr>
                  </a:solidFill>
                  <a:latin typeface="+mj-lt"/>
                  <a:cs typeface="Segoe UI" panose="020B0502040204020203" pitchFamily="34" charset="0"/>
                </a:rPr>
                <a:t>02</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09" name="Group 108"/>
          <p:cNvGrpSpPr/>
          <p:nvPr/>
        </p:nvGrpSpPr>
        <p:grpSpPr>
          <a:xfrm>
            <a:off x="9003234" y="3807336"/>
            <a:ext cx="2723859" cy="973891"/>
            <a:chOff x="9175539" y="1719694"/>
            <a:chExt cx="2723859" cy="973891"/>
          </a:xfrm>
        </p:grpSpPr>
        <p:sp>
          <p:nvSpPr>
            <p:cNvPr id="110" name="Rectangle 109">
              <a:extLst>
                <a:ext uri="{FF2B5EF4-FFF2-40B4-BE49-F238E27FC236}">
                  <a16:creationId xmlns:a16="http://schemas.microsoft.com/office/drawing/2014/main" id="{90B9A730-E54E-491A-BC35-C4FC358DB590}"/>
                </a:ext>
              </a:extLst>
            </p:cNvPr>
            <p:cNvSpPr/>
            <p:nvPr/>
          </p:nvSpPr>
          <p:spPr>
            <a:xfrm>
              <a:off x="9175539" y="2311814"/>
              <a:ext cx="2723859" cy="381771"/>
            </a:xfrm>
            <a:prstGeom prst="rect">
              <a:avLst/>
            </a:prstGeom>
          </p:spPr>
          <p:txBody>
            <a:bodyPr wrap="square">
              <a:spAutoFit/>
            </a:bodyPr>
            <a:lstStyle/>
            <a:p>
              <a:pPr>
                <a:lnSpc>
                  <a:spcPct val="110000"/>
                </a:lnSpc>
              </a:pPr>
              <a:r>
                <a:rPr lang="en-GB" dirty="0">
                  <a:solidFill>
                    <a:schemeClr val="tx1">
                      <a:lumMod val="75000"/>
                      <a:lumOff val="25000"/>
                    </a:schemeClr>
                  </a:solidFill>
                  <a:latin typeface="+mj-lt"/>
                  <a:cs typeface="Segoe UI Light" panose="020B0502040204020203" pitchFamily="34" charset="0"/>
                </a:rPr>
                <a:t>High impact service models </a:t>
              </a:r>
            </a:p>
          </p:txBody>
        </p:sp>
        <p:sp>
          <p:nvSpPr>
            <p:cNvPr id="111" name="Rectangle 110">
              <a:extLst>
                <a:ext uri="{FF2B5EF4-FFF2-40B4-BE49-F238E27FC236}">
                  <a16:creationId xmlns:a16="http://schemas.microsoft.com/office/drawing/2014/main" id="{3582402C-5DED-4C68-B3EB-20F08A14B4DB}"/>
                </a:ext>
              </a:extLst>
            </p:cNvPr>
            <p:cNvSpPr/>
            <p:nvPr/>
          </p:nvSpPr>
          <p:spPr>
            <a:xfrm>
              <a:off x="9175540" y="1719694"/>
              <a:ext cx="652743" cy="646331"/>
            </a:xfrm>
            <a:prstGeom prst="rect">
              <a:avLst/>
            </a:prstGeom>
          </p:spPr>
          <p:txBody>
            <a:bodyPr wrap="none" anchor="t">
              <a:spAutoFit/>
            </a:bodyPr>
            <a:lstStyle/>
            <a:p>
              <a:pPr lvl="0"/>
              <a:r>
                <a:rPr lang="id-ID" sz="3600" b="1" dirty="0">
                  <a:solidFill>
                    <a:schemeClr val="tx1">
                      <a:lumMod val="75000"/>
                      <a:lumOff val="25000"/>
                    </a:schemeClr>
                  </a:solidFill>
                  <a:latin typeface="+mj-lt"/>
                  <a:cs typeface="Segoe UI" panose="020B0502040204020203" pitchFamily="34" charset="0"/>
                </a:rPr>
                <a:t>04</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15" name="Group 114"/>
          <p:cNvGrpSpPr/>
          <p:nvPr/>
        </p:nvGrpSpPr>
        <p:grpSpPr>
          <a:xfrm>
            <a:off x="3563842" y="2754376"/>
            <a:ext cx="2659928" cy="1278590"/>
            <a:chOff x="4066136" y="3807336"/>
            <a:chExt cx="2659928" cy="1278590"/>
          </a:xfrm>
        </p:grpSpPr>
        <p:sp>
          <p:nvSpPr>
            <p:cNvPr id="113" name="Rectangle 112">
              <a:extLst>
                <a:ext uri="{FF2B5EF4-FFF2-40B4-BE49-F238E27FC236}">
                  <a16:creationId xmlns:a16="http://schemas.microsoft.com/office/drawing/2014/main" id="{90B9A730-E54E-491A-BC35-C4FC358DB590}"/>
                </a:ext>
              </a:extLst>
            </p:cNvPr>
            <p:cNvSpPr/>
            <p:nvPr/>
          </p:nvSpPr>
          <p:spPr>
            <a:xfrm>
              <a:off x="4066136" y="4399456"/>
              <a:ext cx="2659928" cy="686470"/>
            </a:xfrm>
            <a:prstGeom prst="rect">
              <a:avLst/>
            </a:prstGeom>
          </p:spPr>
          <p:txBody>
            <a:bodyPr wrap="square">
              <a:spAutoFit/>
            </a:bodyPr>
            <a:lstStyle/>
            <a:p>
              <a:pPr algn="r">
                <a:lnSpc>
                  <a:spcPct val="110000"/>
                </a:lnSpc>
              </a:pPr>
              <a:r>
                <a:rPr lang="en-GB" dirty="0">
                  <a:solidFill>
                    <a:schemeClr val="tx1">
                      <a:lumMod val="75000"/>
                      <a:lumOff val="25000"/>
                    </a:schemeClr>
                  </a:solidFill>
                  <a:latin typeface="+mj-lt"/>
                  <a:cs typeface="Segoe UI Light" panose="020B0502040204020203" pitchFamily="34" charset="0"/>
                </a:rPr>
                <a:t>System led recovery (waiting list management)</a:t>
              </a:r>
            </a:p>
          </p:txBody>
        </p:sp>
        <p:sp>
          <p:nvSpPr>
            <p:cNvPr id="114" name="Rectangle 113">
              <a:extLst>
                <a:ext uri="{FF2B5EF4-FFF2-40B4-BE49-F238E27FC236}">
                  <a16:creationId xmlns:a16="http://schemas.microsoft.com/office/drawing/2014/main" id="{3582402C-5DED-4C68-B3EB-20F08A14B4DB}"/>
                </a:ext>
              </a:extLst>
            </p:cNvPr>
            <p:cNvSpPr/>
            <p:nvPr/>
          </p:nvSpPr>
          <p:spPr>
            <a:xfrm>
              <a:off x="6082937" y="3807336"/>
              <a:ext cx="643126" cy="646331"/>
            </a:xfrm>
            <a:prstGeom prst="rect">
              <a:avLst/>
            </a:prstGeom>
          </p:spPr>
          <p:txBody>
            <a:bodyPr wrap="none" anchor="t">
              <a:spAutoFit/>
            </a:bodyPr>
            <a:lstStyle/>
            <a:p>
              <a:pPr lvl="0" algn="r"/>
              <a:r>
                <a:rPr lang="id-ID" sz="3600" b="1" dirty="0">
                  <a:solidFill>
                    <a:schemeClr val="tx1">
                      <a:lumMod val="75000"/>
                      <a:lumOff val="25000"/>
                    </a:schemeClr>
                  </a:solidFill>
                  <a:latin typeface="+mj-lt"/>
                  <a:cs typeface="Segoe UI" panose="020B0502040204020203" pitchFamily="34" charset="0"/>
                </a:rPr>
                <a:t>03</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16" name="Group 115"/>
          <p:cNvGrpSpPr/>
          <p:nvPr/>
        </p:nvGrpSpPr>
        <p:grpSpPr>
          <a:xfrm>
            <a:off x="3873667" y="648458"/>
            <a:ext cx="2350102" cy="1278590"/>
            <a:chOff x="4375961" y="3807336"/>
            <a:chExt cx="2350102" cy="1278590"/>
          </a:xfrm>
        </p:grpSpPr>
        <p:sp>
          <p:nvSpPr>
            <p:cNvPr id="117" name="Rectangle 116">
              <a:extLst>
                <a:ext uri="{FF2B5EF4-FFF2-40B4-BE49-F238E27FC236}">
                  <a16:creationId xmlns:a16="http://schemas.microsoft.com/office/drawing/2014/main" id="{90B9A730-E54E-491A-BC35-C4FC358DB590}"/>
                </a:ext>
              </a:extLst>
            </p:cNvPr>
            <p:cNvSpPr/>
            <p:nvPr/>
          </p:nvSpPr>
          <p:spPr>
            <a:xfrm>
              <a:off x="4375961" y="4399456"/>
              <a:ext cx="2350102" cy="686470"/>
            </a:xfrm>
            <a:prstGeom prst="rect">
              <a:avLst/>
            </a:prstGeom>
          </p:spPr>
          <p:txBody>
            <a:bodyPr wrap="square">
              <a:spAutoFit/>
            </a:bodyPr>
            <a:lstStyle/>
            <a:p>
              <a:pPr algn="r">
                <a:lnSpc>
                  <a:spcPct val="110000"/>
                </a:lnSpc>
              </a:pPr>
              <a:r>
                <a:rPr lang="en-GB" dirty="0">
                  <a:solidFill>
                    <a:schemeClr val="tx1">
                      <a:lumMod val="75000"/>
                      <a:lumOff val="25000"/>
                    </a:schemeClr>
                  </a:solidFill>
                  <a:latin typeface="+mj-lt"/>
                  <a:cs typeface="Segoe UI Light" panose="020B0502040204020203" pitchFamily="34" charset="0"/>
                </a:rPr>
                <a:t>Elective recovery programme </a:t>
              </a:r>
            </a:p>
          </p:txBody>
        </p:sp>
        <p:sp>
          <p:nvSpPr>
            <p:cNvPr id="118" name="Rectangle 117">
              <a:extLst>
                <a:ext uri="{FF2B5EF4-FFF2-40B4-BE49-F238E27FC236}">
                  <a16:creationId xmlns:a16="http://schemas.microsoft.com/office/drawing/2014/main" id="{3582402C-5DED-4C68-B3EB-20F08A14B4DB}"/>
                </a:ext>
              </a:extLst>
            </p:cNvPr>
            <p:cNvSpPr/>
            <p:nvPr/>
          </p:nvSpPr>
          <p:spPr>
            <a:xfrm>
              <a:off x="6082937" y="3807336"/>
              <a:ext cx="643126" cy="646331"/>
            </a:xfrm>
            <a:prstGeom prst="rect">
              <a:avLst/>
            </a:prstGeom>
          </p:spPr>
          <p:txBody>
            <a:bodyPr wrap="none" anchor="t">
              <a:spAutoFit/>
            </a:bodyPr>
            <a:lstStyle/>
            <a:p>
              <a:pPr lvl="0" algn="r"/>
              <a:r>
                <a:rPr lang="id-ID" sz="3600" b="1" dirty="0">
                  <a:solidFill>
                    <a:schemeClr val="tx1">
                      <a:lumMod val="75000"/>
                      <a:lumOff val="25000"/>
                    </a:schemeClr>
                  </a:solidFill>
                  <a:latin typeface="+mj-lt"/>
                  <a:cs typeface="Segoe UI" panose="020B0502040204020203" pitchFamily="34" charset="0"/>
                </a:rPr>
                <a:t>01</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19" name="Group 118"/>
          <p:cNvGrpSpPr/>
          <p:nvPr/>
        </p:nvGrpSpPr>
        <p:grpSpPr>
          <a:xfrm>
            <a:off x="3982009" y="4860294"/>
            <a:ext cx="2241760" cy="973891"/>
            <a:chOff x="4484303" y="3807336"/>
            <a:chExt cx="2241760" cy="973891"/>
          </a:xfrm>
        </p:grpSpPr>
        <p:sp>
          <p:nvSpPr>
            <p:cNvPr id="120" name="Rectangle 119">
              <a:extLst>
                <a:ext uri="{FF2B5EF4-FFF2-40B4-BE49-F238E27FC236}">
                  <a16:creationId xmlns:a16="http://schemas.microsoft.com/office/drawing/2014/main" id="{90B9A730-E54E-491A-BC35-C4FC358DB590}"/>
                </a:ext>
              </a:extLst>
            </p:cNvPr>
            <p:cNvSpPr/>
            <p:nvPr/>
          </p:nvSpPr>
          <p:spPr>
            <a:xfrm>
              <a:off x="4484303" y="4399456"/>
              <a:ext cx="2241760" cy="381771"/>
            </a:xfrm>
            <a:prstGeom prst="rect">
              <a:avLst/>
            </a:prstGeom>
          </p:spPr>
          <p:txBody>
            <a:bodyPr wrap="square">
              <a:spAutoFit/>
            </a:bodyPr>
            <a:lstStyle/>
            <a:p>
              <a:pPr algn="r">
                <a:lnSpc>
                  <a:spcPct val="110000"/>
                </a:lnSpc>
              </a:pPr>
              <a:r>
                <a:rPr lang="en-GB" b="1" dirty="0">
                  <a:solidFill>
                    <a:srgbClr val="FF0000"/>
                  </a:solidFill>
                  <a:latin typeface="+mj-lt"/>
                  <a:cs typeface="Segoe UI Light" panose="020B0502040204020203" pitchFamily="34" charset="0"/>
                </a:rPr>
                <a:t>Staffing models?</a:t>
              </a:r>
            </a:p>
          </p:txBody>
        </p:sp>
        <p:sp>
          <p:nvSpPr>
            <p:cNvPr id="121" name="Rectangle 120">
              <a:extLst>
                <a:ext uri="{FF2B5EF4-FFF2-40B4-BE49-F238E27FC236}">
                  <a16:creationId xmlns:a16="http://schemas.microsoft.com/office/drawing/2014/main" id="{3582402C-5DED-4C68-B3EB-20F08A14B4DB}"/>
                </a:ext>
              </a:extLst>
            </p:cNvPr>
            <p:cNvSpPr/>
            <p:nvPr/>
          </p:nvSpPr>
          <p:spPr>
            <a:xfrm>
              <a:off x="6073320" y="3807336"/>
              <a:ext cx="652743" cy="646331"/>
            </a:xfrm>
            <a:prstGeom prst="rect">
              <a:avLst/>
            </a:prstGeom>
          </p:spPr>
          <p:txBody>
            <a:bodyPr wrap="none" anchor="t">
              <a:spAutoFit/>
            </a:bodyPr>
            <a:lstStyle/>
            <a:p>
              <a:pPr lvl="0" algn="r"/>
              <a:r>
                <a:rPr lang="id-ID" sz="3600" b="1" dirty="0">
                  <a:solidFill>
                    <a:schemeClr val="tx1">
                      <a:lumMod val="75000"/>
                      <a:lumOff val="25000"/>
                    </a:schemeClr>
                  </a:solidFill>
                  <a:latin typeface="+mj-lt"/>
                  <a:cs typeface="Segoe UI" panose="020B0502040204020203" pitchFamily="34" charset="0"/>
                </a:rPr>
                <a:t>05</a:t>
              </a:r>
              <a:endParaRPr lang="en-IN" sz="3600" b="1" dirty="0">
                <a:solidFill>
                  <a:schemeClr val="tx1">
                    <a:lumMod val="75000"/>
                    <a:lumOff val="25000"/>
                  </a:schemeClr>
                </a:solidFill>
                <a:latin typeface="+mj-lt"/>
                <a:cs typeface="Segoe UI" panose="020B0502040204020203" pitchFamily="34" charset="0"/>
              </a:endParaRPr>
            </a:p>
          </p:txBody>
        </p:sp>
      </p:grpSp>
      <p:grpSp>
        <p:nvGrpSpPr>
          <p:cNvPr id="122" name="Group 121">
            <a:extLst>
              <a:ext uri="{FF2B5EF4-FFF2-40B4-BE49-F238E27FC236}">
                <a16:creationId xmlns:a16="http://schemas.microsoft.com/office/drawing/2014/main" id="{C676DE7C-CEE0-4A71-B011-4A27FC1D237C}"/>
              </a:ext>
            </a:extLst>
          </p:cNvPr>
          <p:cNvGrpSpPr/>
          <p:nvPr/>
        </p:nvGrpSpPr>
        <p:grpSpPr>
          <a:xfrm>
            <a:off x="6837996" y="5329553"/>
            <a:ext cx="243873" cy="410732"/>
            <a:chOff x="5387019" y="8331811"/>
            <a:chExt cx="324595" cy="546684"/>
          </a:xfrm>
          <a:solidFill>
            <a:schemeClr val="bg1"/>
          </a:solidFill>
        </p:grpSpPr>
        <p:sp>
          <p:nvSpPr>
            <p:cNvPr id="123" name="Freeform 204">
              <a:extLst>
                <a:ext uri="{FF2B5EF4-FFF2-40B4-BE49-F238E27FC236}">
                  <a16:creationId xmlns:a16="http://schemas.microsoft.com/office/drawing/2014/main" id="{8659FB76-D987-43E0-A77A-AA401BB514E8}"/>
                </a:ext>
              </a:extLst>
            </p:cNvPr>
            <p:cNvSpPr>
              <a:spLocks noEditPoints="1"/>
            </p:cNvSpPr>
            <p:nvPr/>
          </p:nvSpPr>
          <p:spPr bwMode="auto">
            <a:xfrm>
              <a:off x="5387020" y="8331811"/>
              <a:ext cx="324594" cy="51252"/>
            </a:xfrm>
            <a:custGeom>
              <a:avLst/>
              <a:gdLst>
                <a:gd name="T0" fmla="*/ 95 w 95"/>
                <a:gd name="T1" fmla="*/ 15 h 15"/>
                <a:gd name="T2" fmla="*/ 0 w 95"/>
                <a:gd name="T3" fmla="*/ 15 h 15"/>
                <a:gd name="T4" fmla="*/ 0 w 95"/>
                <a:gd name="T5" fmla="*/ 0 h 15"/>
                <a:gd name="T6" fmla="*/ 95 w 95"/>
                <a:gd name="T7" fmla="*/ 0 h 15"/>
                <a:gd name="T8" fmla="*/ 95 w 95"/>
                <a:gd name="T9" fmla="*/ 15 h 15"/>
                <a:gd name="T10" fmla="*/ 5 w 95"/>
                <a:gd name="T11" fmla="*/ 10 h 15"/>
                <a:gd name="T12" fmla="*/ 90 w 95"/>
                <a:gd name="T13" fmla="*/ 10 h 15"/>
                <a:gd name="T14" fmla="*/ 90 w 95"/>
                <a:gd name="T15" fmla="*/ 5 h 15"/>
                <a:gd name="T16" fmla="*/ 5 w 95"/>
                <a:gd name="T17" fmla="*/ 5 h 15"/>
                <a:gd name="T18" fmla="*/ 5 w 95"/>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5">
                  <a:moveTo>
                    <a:pt x="95" y="15"/>
                  </a:moveTo>
                  <a:lnTo>
                    <a:pt x="0" y="15"/>
                  </a:lnTo>
                  <a:lnTo>
                    <a:pt x="0" y="0"/>
                  </a:lnTo>
                  <a:lnTo>
                    <a:pt x="95" y="0"/>
                  </a:lnTo>
                  <a:lnTo>
                    <a:pt x="95" y="15"/>
                  </a:lnTo>
                  <a:close/>
                  <a:moveTo>
                    <a:pt x="5" y="10"/>
                  </a:moveTo>
                  <a:lnTo>
                    <a:pt x="90" y="10"/>
                  </a:lnTo>
                  <a:lnTo>
                    <a:pt x="90" y="5"/>
                  </a:lnTo>
                  <a:lnTo>
                    <a:pt x="5" y="5"/>
                  </a:lnTo>
                  <a:lnTo>
                    <a:pt x="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06">
              <a:extLst>
                <a:ext uri="{FF2B5EF4-FFF2-40B4-BE49-F238E27FC236}">
                  <a16:creationId xmlns:a16="http://schemas.microsoft.com/office/drawing/2014/main" id="{DBB83D84-D08E-47ED-874D-FECC19A92648}"/>
                </a:ext>
              </a:extLst>
            </p:cNvPr>
            <p:cNvSpPr>
              <a:spLocks noEditPoints="1"/>
            </p:cNvSpPr>
            <p:nvPr/>
          </p:nvSpPr>
          <p:spPr bwMode="auto">
            <a:xfrm>
              <a:off x="5387019" y="8827243"/>
              <a:ext cx="324594" cy="51252"/>
            </a:xfrm>
            <a:custGeom>
              <a:avLst/>
              <a:gdLst>
                <a:gd name="T0" fmla="*/ 95 w 95"/>
                <a:gd name="T1" fmla="*/ 15 h 15"/>
                <a:gd name="T2" fmla="*/ 0 w 95"/>
                <a:gd name="T3" fmla="*/ 15 h 15"/>
                <a:gd name="T4" fmla="*/ 0 w 95"/>
                <a:gd name="T5" fmla="*/ 0 h 15"/>
                <a:gd name="T6" fmla="*/ 95 w 95"/>
                <a:gd name="T7" fmla="*/ 0 h 15"/>
                <a:gd name="T8" fmla="*/ 95 w 95"/>
                <a:gd name="T9" fmla="*/ 15 h 15"/>
                <a:gd name="T10" fmla="*/ 5 w 95"/>
                <a:gd name="T11" fmla="*/ 10 h 15"/>
                <a:gd name="T12" fmla="*/ 90 w 95"/>
                <a:gd name="T13" fmla="*/ 10 h 15"/>
                <a:gd name="T14" fmla="*/ 90 w 95"/>
                <a:gd name="T15" fmla="*/ 5 h 15"/>
                <a:gd name="T16" fmla="*/ 5 w 95"/>
                <a:gd name="T17" fmla="*/ 5 h 15"/>
                <a:gd name="T18" fmla="*/ 5 w 95"/>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5">
                  <a:moveTo>
                    <a:pt x="95" y="15"/>
                  </a:moveTo>
                  <a:lnTo>
                    <a:pt x="0" y="15"/>
                  </a:lnTo>
                  <a:lnTo>
                    <a:pt x="0" y="0"/>
                  </a:lnTo>
                  <a:lnTo>
                    <a:pt x="95" y="0"/>
                  </a:lnTo>
                  <a:lnTo>
                    <a:pt x="95" y="15"/>
                  </a:lnTo>
                  <a:close/>
                  <a:moveTo>
                    <a:pt x="5" y="10"/>
                  </a:moveTo>
                  <a:lnTo>
                    <a:pt x="90" y="10"/>
                  </a:lnTo>
                  <a:lnTo>
                    <a:pt x="90" y="5"/>
                  </a:lnTo>
                  <a:lnTo>
                    <a:pt x="5" y="5"/>
                  </a:lnTo>
                  <a:lnTo>
                    <a:pt x="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07">
              <a:extLst>
                <a:ext uri="{FF2B5EF4-FFF2-40B4-BE49-F238E27FC236}">
                  <a16:creationId xmlns:a16="http://schemas.microsoft.com/office/drawing/2014/main" id="{75DA3D7A-F5F8-4CC2-8992-56FFDBC723A7}"/>
                </a:ext>
              </a:extLst>
            </p:cNvPr>
            <p:cNvSpPr>
              <a:spLocks/>
            </p:cNvSpPr>
            <p:nvPr/>
          </p:nvSpPr>
          <p:spPr bwMode="auto">
            <a:xfrm>
              <a:off x="5421187" y="8372811"/>
              <a:ext cx="266509" cy="461265"/>
            </a:xfrm>
            <a:custGeom>
              <a:avLst/>
              <a:gdLst>
                <a:gd name="T0" fmla="*/ 8 w 124"/>
                <a:gd name="T1" fmla="*/ 216 h 216"/>
                <a:gd name="T2" fmla="*/ 0 w 124"/>
                <a:gd name="T3" fmla="*/ 216 h 216"/>
                <a:gd name="T4" fmla="*/ 0 w 124"/>
                <a:gd name="T5" fmla="*/ 160 h 216"/>
                <a:gd name="T6" fmla="*/ 60 w 124"/>
                <a:gd name="T7" fmla="*/ 106 h 216"/>
                <a:gd name="T8" fmla="*/ 116 w 124"/>
                <a:gd name="T9" fmla="*/ 60 h 216"/>
                <a:gd name="T10" fmla="*/ 116 w 124"/>
                <a:gd name="T11" fmla="*/ 0 h 216"/>
                <a:gd name="T12" fmla="*/ 124 w 124"/>
                <a:gd name="T13" fmla="*/ 0 h 216"/>
                <a:gd name="T14" fmla="*/ 124 w 124"/>
                <a:gd name="T15" fmla="*/ 60 h 216"/>
                <a:gd name="T16" fmla="*/ 64 w 124"/>
                <a:gd name="T17" fmla="*/ 113 h 216"/>
                <a:gd name="T18" fmla="*/ 8 w 124"/>
                <a:gd name="T19" fmla="*/ 160 h 216"/>
                <a:gd name="T20" fmla="*/ 8 w 124"/>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216">
                  <a:moveTo>
                    <a:pt x="8" y="216"/>
                  </a:moveTo>
                  <a:cubicBezTo>
                    <a:pt x="0" y="216"/>
                    <a:pt x="0" y="216"/>
                    <a:pt x="0" y="216"/>
                  </a:cubicBezTo>
                  <a:cubicBezTo>
                    <a:pt x="0" y="160"/>
                    <a:pt x="0" y="160"/>
                    <a:pt x="0" y="160"/>
                  </a:cubicBezTo>
                  <a:cubicBezTo>
                    <a:pt x="0" y="146"/>
                    <a:pt x="23" y="131"/>
                    <a:pt x="60" y="106"/>
                  </a:cubicBezTo>
                  <a:cubicBezTo>
                    <a:pt x="85" y="90"/>
                    <a:pt x="116" y="69"/>
                    <a:pt x="116" y="60"/>
                  </a:cubicBezTo>
                  <a:cubicBezTo>
                    <a:pt x="116" y="0"/>
                    <a:pt x="116" y="0"/>
                    <a:pt x="116" y="0"/>
                  </a:cubicBezTo>
                  <a:cubicBezTo>
                    <a:pt x="124" y="0"/>
                    <a:pt x="124" y="0"/>
                    <a:pt x="124" y="0"/>
                  </a:cubicBezTo>
                  <a:cubicBezTo>
                    <a:pt x="124" y="60"/>
                    <a:pt x="124" y="60"/>
                    <a:pt x="124" y="60"/>
                  </a:cubicBezTo>
                  <a:cubicBezTo>
                    <a:pt x="124" y="73"/>
                    <a:pt x="101" y="88"/>
                    <a:pt x="64" y="113"/>
                  </a:cubicBezTo>
                  <a:cubicBezTo>
                    <a:pt x="39" y="129"/>
                    <a:pt x="8" y="150"/>
                    <a:pt x="8" y="160"/>
                  </a:cubicBezTo>
                  <a:lnTo>
                    <a:pt x="8"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08">
              <a:extLst>
                <a:ext uri="{FF2B5EF4-FFF2-40B4-BE49-F238E27FC236}">
                  <a16:creationId xmlns:a16="http://schemas.microsoft.com/office/drawing/2014/main" id="{BA01F024-7896-41CF-8C68-6CC154B13904}"/>
                </a:ext>
              </a:extLst>
            </p:cNvPr>
            <p:cNvSpPr>
              <a:spLocks/>
            </p:cNvSpPr>
            <p:nvPr/>
          </p:nvSpPr>
          <p:spPr bwMode="auto">
            <a:xfrm>
              <a:off x="5421187" y="8372811"/>
              <a:ext cx="266509" cy="461265"/>
            </a:xfrm>
            <a:custGeom>
              <a:avLst/>
              <a:gdLst>
                <a:gd name="T0" fmla="*/ 124 w 124"/>
                <a:gd name="T1" fmla="*/ 216 h 216"/>
                <a:gd name="T2" fmla="*/ 116 w 124"/>
                <a:gd name="T3" fmla="*/ 216 h 216"/>
                <a:gd name="T4" fmla="*/ 116 w 124"/>
                <a:gd name="T5" fmla="*/ 160 h 216"/>
                <a:gd name="T6" fmla="*/ 60 w 124"/>
                <a:gd name="T7" fmla="*/ 113 h 216"/>
                <a:gd name="T8" fmla="*/ 0 w 124"/>
                <a:gd name="T9" fmla="*/ 60 h 216"/>
                <a:gd name="T10" fmla="*/ 0 w 124"/>
                <a:gd name="T11" fmla="*/ 0 h 216"/>
                <a:gd name="T12" fmla="*/ 8 w 124"/>
                <a:gd name="T13" fmla="*/ 0 h 216"/>
                <a:gd name="T14" fmla="*/ 8 w 124"/>
                <a:gd name="T15" fmla="*/ 60 h 216"/>
                <a:gd name="T16" fmla="*/ 64 w 124"/>
                <a:gd name="T17" fmla="*/ 106 h 216"/>
                <a:gd name="T18" fmla="*/ 124 w 124"/>
                <a:gd name="T19" fmla="*/ 160 h 216"/>
                <a:gd name="T20" fmla="*/ 124 w 124"/>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216">
                  <a:moveTo>
                    <a:pt x="124" y="216"/>
                  </a:moveTo>
                  <a:cubicBezTo>
                    <a:pt x="116" y="216"/>
                    <a:pt x="116" y="216"/>
                    <a:pt x="116" y="216"/>
                  </a:cubicBezTo>
                  <a:cubicBezTo>
                    <a:pt x="116" y="160"/>
                    <a:pt x="116" y="160"/>
                    <a:pt x="116" y="160"/>
                  </a:cubicBezTo>
                  <a:cubicBezTo>
                    <a:pt x="116" y="150"/>
                    <a:pt x="85" y="129"/>
                    <a:pt x="60" y="113"/>
                  </a:cubicBezTo>
                  <a:cubicBezTo>
                    <a:pt x="23" y="88"/>
                    <a:pt x="0" y="73"/>
                    <a:pt x="0" y="60"/>
                  </a:cubicBezTo>
                  <a:cubicBezTo>
                    <a:pt x="0" y="0"/>
                    <a:pt x="0" y="0"/>
                    <a:pt x="0" y="0"/>
                  </a:cubicBezTo>
                  <a:cubicBezTo>
                    <a:pt x="8" y="0"/>
                    <a:pt x="8" y="0"/>
                    <a:pt x="8" y="0"/>
                  </a:cubicBezTo>
                  <a:cubicBezTo>
                    <a:pt x="8" y="60"/>
                    <a:pt x="8" y="60"/>
                    <a:pt x="8" y="60"/>
                  </a:cubicBezTo>
                  <a:cubicBezTo>
                    <a:pt x="8" y="69"/>
                    <a:pt x="39" y="90"/>
                    <a:pt x="64" y="106"/>
                  </a:cubicBezTo>
                  <a:cubicBezTo>
                    <a:pt x="101" y="131"/>
                    <a:pt x="124" y="146"/>
                    <a:pt x="124" y="160"/>
                  </a:cubicBezTo>
                  <a:lnTo>
                    <a:pt x="124"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7" name="Group 126">
            <a:extLst>
              <a:ext uri="{FF2B5EF4-FFF2-40B4-BE49-F238E27FC236}">
                <a16:creationId xmlns:a16="http://schemas.microsoft.com/office/drawing/2014/main" id="{E408F5F6-336F-4547-AEAC-9F422A4EF40A}"/>
              </a:ext>
            </a:extLst>
          </p:cNvPr>
          <p:cNvGrpSpPr/>
          <p:nvPr/>
        </p:nvGrpSpPr>
        <p:grpSpPr>
          <a:xfrm>
            <a:off x="6754566" y="3223635"/>
            <a:ext cx="410733" cy="410732"/>
            <a:chOff x="1994158" y="8328393"/>
            <a:chExt cx="546686" cy="546685"/>
          </a:xfrm>
          <a:solidFill>
            <a:schemeClr val="bg1"/>
          </a:solidFill>
        </p:grpSpPr>
        <p:sp>
          <p:nvSpPr>
            <p:cNvPr id="128" name="Freeform 215">
              <a:extLst>
                <a:ext uri="{FF2B5EF4-FFF2-40B4-BE49-F238E27FC236}">
                  <a16:creationId xmlns:a16="http://schemas.microsoft.com/office/drawing/2014/main" id="{391FAE04-533E-40F8-8B76-FBE833C3D73C}"/>
                </a:ext>
              </a:extLst>
            </p:cNvPr>
            <p:cNvSpPr>
              <a:spLocks/>
            </p:cNvSpPr>
            <p:nvPr/>
          </p:nvSpPr>
          <p:spPr bwMode="auto">
            <a:xfrm>
              <a:off x="2257250" y="8430897"/>
              <a:ext cx="92253" cy="252842"/>
            </a:xfrm>
            <a:custGeom>
              <a:avLst/>
              <a:gdLst>
                <a:gd name="T0" fmla="*/ 23 w 27"/>
                <a:gd name="T1" fmla="*/ 74 h 74"/>
                <a:gd name="T2" fmla="*/ 0 w 27"/>
                <a:gd name="T3" fmla="*/ 51 h 74"/>
                <a:gd name="T4" fmla="*/ 0 w 27"/>
                <a:gd name="T5" fmla="*/ 0 h 74"/>
                <a:gd name="T6" fmla="*/ 5 w 27"/>
                <a:gd name="T7" fmla="*/ 0 h 74"/>
                <a:gd name="T8" fmla="*/ 5 w 27"/>
                <a:gd name="T9" fmla="*/ 49 h 74"/>
                <a:gd name="T10" fmla="*/ 27 w 27"/>
                <a:gd name="T11" fmla="*/ 71 h 74"/>
                <a:gd name="T12" fmla="*/ 23 w 27"/>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27" h="74">
                  <a:moveTo>
                    <a:pt x="23" y="74"/>
                  </a:moveTo>
                  <a:lnTo>
                    <a:pt x="0" y="51"/>
                  </a:lnTo>
                  <a:lnTo>
                    <a:pt x="0" y="0"/>
                  </a:lnTo>
                  <a:lnTo>
                    <a:pt x="5" y="0"/>
                  </a:lnTo>
                  <a:lnTo>
                    <a:pt x="5" y="49"/>
                  </a:lnTo>
                  <a:lnTo>
                    <a:pt x="27" y="71"/>
                  </a:lnTo>
                  <a:lnTo>
                    <a:pt x="2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216">
              <a:extLst>
                <a:ext uri="{FF2B5EF4-FFF2-40B4-BE49-F238E27FC236}">
                  <a16:creationId xmlns:a16="http://schemas.microsoft.com/office/drawing/2014/main" id="{AE718C37-E22B-4320-B9EC-BF9D1E9A50BE}"/>
                </a:ext>
              </a:extLst>
            </p:cNvPr>
            <p:cNvSpPr>
              <a:spLocks noChangeArrowheads="1"/>
            </p:cNvSpPr>
            <p:nvPr/>
          </p:nvSpPr>
          <p:spPr bwMode="auto">
            <a:xfrm>
              <a:off x="2028326" y="8594902"/>
              <a:ext cx="34168"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217">
              <a:extLst>
                <a:ext uri="{FF2B5EF4-FFF2-40B4-BE49-F238E27FC236}">
                  <a16:creationId xmlns:a16="http://schemas.microsoft.com/office/drawing/2014/main" id="{C1C19604-812C-46FE-A9F6-61004CF4E968}"/>
                </a:ext>
              </a:extLst>
            </p:cNvPr>
            <p:cNvSpPr>
              <a:spLocks noChangeArrowheads="1"/>
            </p:cNvSpPr>
            <p:nvPr/>
          </p:nvSpPr>
          <p:spPr bwMode="auto">
            <a:xfrm>
              <a:off x="2472507" y="8594902"/>
              <a:ext cx="34168"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218">
              <a:extLst>
                <a:ext uri="{FF2B5EF4-FFF2-40B4-BE49-F238E27FC236}">
                  <a16:creationId xmlns:a16="http://schemas.microsoft.com/office/drawing/2014/main" id="{E4948DB9-CFB7-4480-9B98-57E4C045F4CC}"/>
                </a:ext>
              </a:extLst>
            </p:cNvPr>
            <p:cNvSpPr>
              <a:spLocks noChangeArrowheads="1"/>
            </p:cNvSpPr>
            <p:nvPr/>
          </p:nvSpPr>
          <p:spPr bwMode="auto">
            <a:xfrm>
              <a:off x="2257250" y="8806742"/>
              <a:ext cx="17084" cy="34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219">
              <a:extLst>
                <a:ext uri="{FF2B5EF4-FFF2-40B4-BE49-F238E27FC236}">
                  <a16:creationId xmlns:a16="http://schemas.microsoft.com/office/drawing/2014/main" id="{A5EA8974-5A0B-4092-B155-8C69CE487A9E}"/>
                </a:ext>
              </a:extLst>
            </p:cNvPr>
            <p:cNvSpPr>
              <a:spLocks noChangeArrowheads="1"/>
            </p:cNvSpPr>
            <p:nvPr/>
          </p:nvSpPr>
          <p:spPr bwMode="auto">
            <a:xfrm>
              <a:off x="2257250" y="8362561"/>
              <a:ext cx="17084" cy="34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20">
              <a:extLst>
                <a:ext uri="{FF2B5EF4-FFF2-40B4-BE49-F238E27FC236}">
                  <a16:creationId xmlns:a16="http://schemas.microsoft.com/office/drawing/2014/main" id="{ED8D052D-7E7C-4537-B7B2-FB7D5D018907}"/>
                </a:ext>
              </a:extLst>
            </p:cNvPr>
            <p:cNvSpPr>
              <a:spLocks/>
            </p:cNvSpPr>
            <p:nvPr/>
          </p:nvSpPr>
          <p:spPr bwMode="auto">
            <a:xfrm>
              <a:off x="2267501" y="8328393"/>
              <a:ext cx="273343" cy="546685"/>
            </a:xfrm>
            <a:custGeom>
              <a:avLst/>
              <a:gdLst>
                <a:gd name="T0" fmla="*/ 0 w 128"/>
                <a:gd name="T1" fmla="*/ 256 h 256"/>
                <a:gd name="T2" fmla="*/ 0 w 128"/>
                <a:gd name="T3" fmla="*/ 248 h 256"/>
                <a:gd name="T4" fmla="*/ 120 w 128"/>
                <a:gd name="T5" fmla="*/ 128 h 256"/>
                <a:gd name="T6" fmla="*/ 0 w 128"/>
                <a:gd name="T7" fmla="*/ 8 h 256"/>
                <a:gd name="T8" fmla="*/ 0 w 128"/>
                <a:gd name="T9" fmla="*/ 0 h 256"/>
                <a:gd name="T10" fmla="*/ 128 w 128"/>
                <a:gd name="T11" fmla="*/ 128 h 256"/>
                <a:gd name="T12" fmla="*/ 0 w 128"/>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28" h="256">
                  <a:moveTo>
                    <a:pt x="0" y="256"/>
                  </a:moveTo>
                  <a:cubicBezTo>
                    <a:pt x="0" y="248"/>
                    <a:pt x="0" y="248"/>
                    <a:pt x="0" y="248"/>
                  </a:cubicBezTo>
                  <a:cubicBezTo>
                    <a:pt x="66" y="248"/>
                    <a:pt x="120" y="194"/>
                    <a:pt x="120" y="128"/>
                  </a:cubicBezTo>
                  <a:cubicBezTo>
                    <a:pt x="120" y="62"/>
                    <a:pt x="66" y="8"/>
                    <a:pt x="0" y="8"/>
                  </a:cubicBezTo>
                  <a:cubicBezTo>
                    <a:pt x="0" y="0"/>
                    <a:pt x="0" y="0"/>
                    <a:pt x="0" y="0"/>
                  </a:cubicBezTo>
                  <a:cubicBezTo>
                    <a:pt x="71" y="0"/>
                    <a:pt x="128" y="57"/>
                    <a:pt x="128" y="128"/>
                  </a:cubicBezTo>
                  <a:cubicBezTo>
                    <a:pt x="128" y="198"/>
                    <a:pt x="71"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21">
              <a:extLst>
                <a:ext uri="{FF2B5EF4-FFF2-40B4-BE49-F238E27FC236}">
                  <a16:creationId xmlns:a16="http://schemas.microsoft.com/office/drawing/2014/main" id="{A9540F71-8F73-40B7-88B8-19A24D5DAA3B}"/>
                </a:ext>
              </a:extLst>
            </p:cNvPr>
            <p:cNvSpPr>
              <a:spLocks/>
            </p:cNvSpPr>
            <p:nvPr/>
          </p:nvSpPr>
          <p:spPr bwMode="auto">
            <a:xfrm>
              <a:off x="1994158" y="8393312"/>
              <a:ext cx="273343" cy="481765"/>
            </a:xfrm>
            <a:custGeom>
              <a:avLst/>
              <a:gdLst>
                <a:gd name="T0" fmla="*/ 128 w 128"/>
                <a:gd name="T1" fmla="*/ 225 h 225"/>
                <a:gd name="T2" fmla="*/ 0 w 128"/>
                <a:gd name="T3" fmla="*/ 97 h 225"/>
                <a:gd name="T4" fmla="*/ 24 w 128"/>
                <a:gd name="T5" fmla="*/ 23 h 225"/>
                <a:gd name="T6" fmla="*/ 24 w 128"/>
                <a:gd name="T7" fmla="*/ 22 h 225"/>
                <a:gd name="T8" fmla="*/ 47 w 128"/>
                <a:gd name="T9" fmla="*/ 0 h 225"/>
                <a:gd name="T10" fmla="*/ 52 w 128"/>
                <a:gd name="T11" fmla="*/ 5 h 225"/>
                <a:gd name="T12" fmla="*/ 30 w 128"/>
                <a:gd name="T13" fmla="*/ 28 h 225"/>
                <a:gd name="T14" fmla="*/ 8 w 128"/>
                <a:gd name="T15" fmla="*/ 97 h 225"/>
                <a:gd name="T16" fmla="*/ 128 w 128"/>
                <a:gd name="T17" fmla="*/ 217 h 225"/>
                <a:gd name="T18" fmla="*/ 128 w 128"/>
                <a:gd name="T1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25">
                  <a:moveTo>
                    <a:pt x="128" y="225"/>
                  </a:moveTo>
                  <a:cubicBezTo>
                    <a:pt x="57" y="225"/>
                    <a:pt x="0" y="167"/>
                    <a:pt x="0" y="97"/>
                  </a:cubicBezTo>
                  <a:cubicBezTo>
                    <a:pt x="0" y="70"/>
                    <a:pt x="8" y="44"/>
                    <a:pt x="24" y="23"/>
                  </a:cubicBezTo>
                  <a:cubicBezTo>
                    <a:pt x="24" y="22"/>
                    <a:pt x="24" y="22"/>
                    <a:pt x="24" y="22"/>
                  </a:cubicBezTo>
                  <a:cubicBezTo>
                    <a:pt x="47" y="0"/>
                    <a:pt x="47" y="0"/>
                    <a:pt x="47" y="0"/>
                  </a:cubicBezTo>
                  <a:cubicBezTo>
                    <a:pt x="52" y="5"/>
                    <a:pt x="52" y="5"/>
                    <a:pt x="52" y="5"/>
                  </a:cubicBezTo>
                  <a:cubicBezTo>
                    <a:pt x="30" y="28"/>
                    <a:pt x="30" y="28"/>
                    <a:pt x="30" y="28"/>
                  </a:cubicBezTo>
                  <a:cubicBezTo>
                    <a:pt x="16" y="48"/>
                    <a:pt x="8" y="72"/>
                    <a:pt x="8" y="97"/>
                  </a:cubicBezTo>
                  <a:cubicBezTo>
                    <a:pt x="8" y="163"/>
                    <a:pt x="62" y="217"/>
                    <a:pt x="128" y="217"/>
                  </a:cubicBezTo>
                  <a:lnTo>
                    <a:pt x="128"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22">
              <a:extLst>
                <a:ext uri="{FF2B5EF4-FFF2-40B4-BE49-F238E27FC236}">
                  <a16:creationId xmlns:a16="http://schemas.microsoft.com/office/drawing/2014/main" id="{6A79B294-4B30-462B-A219-6B1479FB20E9}"/>
                </a:ext>
              </a:extLst>
            </p:cNvPr>
            <p:cNvSpPr>
              <a:spLocks/>
            </p:cNvSpPr>
            <p:nvPr/>
          </p:nvSpPr>
          <p:spPr bwMode="auto">
            <a:xfrm>
              <a:off x="2011242" y="8389895"/>
              <a:ext cx="102504" cy="102504"/>
            </a:xfrm>
            <a:custGeom>
              <a:avLst/>
              <a:gdLst>
                <a:gd name="T0" fmla="*/ 30 w 30"/>
                <a:gd name="T1" fmla="*/ 30 h 30"/>
                <a:gd name="T2" fmla="*/ 25 w 30"/>
                <a:gd name="T3" fmla="*/ 30 h 30"/>
                <a:gd name="T4" fmla="*/ 25 w 30"/>
                <a:gd name="T5" fmla="*/ 5 h 30"/>
                <a:gd name="T6" fmla="*/ 0 w 30"/>
                <a:gd name="T7" fmla="*/ 5 h 30"/>
                <a:gd name="T8" fmla="*/ 0 w 30"/>
                <a:gd name="T9" fmla="*/ 0 h 30"/>
                <a:gd name="T10" fmla="*/ 27 w 30"/>
                <a:gd name="T11" fmla="*/ 0 h 30"/>
                <a:gd name="T12" fmla="*/ 30 w 30"/>
                <a:gd name="T13" fmla="*/ 2 h 30"/>
                <a:gd name="T14" fmla="*/ 30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30" y="30"/>
                  </a:moveTo>
                  <a:lnTo>
                    <a:pt x="25" y="30"/>
                  </a:lnTo>
                  <a:lnTo>
                    <a:pt x="25" y="5"/>
                  </a:lnTo>
                  <a:lnTo>
                    <a:pt x="0" y="5"/>
                  </a:lnTo>
                  <a:lnTo>
                    <a:pt x="0" y="0"/>
                  </a:lnTo>
                  <a:lnTo>
                    <a:pt x="27" y="0"/>
                  </a:lnTo>
                  <a:lnTo>
                    <a:pt x="30" y="2"/>
                  </a:lnTo>
                  <a:lnTo>
                    <a:pt x="3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6" name="Group 135">
            <a:extLst>
              <a:ext uri="{FF2B5EF4-FFF2-40B4-BE49-F238E27FC236}">
                <a16:creationId xmlns:a16="http://schemas.microsoft.com/office/drawing/2014/main" id="{8E3D6862-F892-4B5D-ABBA-79327845829C}"/>
              </a:ext>
            </a:extLst>
          </p:cNvPr>
          <p:cNvGrpSpPr/>
          <p:nvPr/>
        </p:nvGrpSpPr>
        <p:grpSpPr>
          <a:xfrm>
            <a:off x="8060938" y="4254646"/>
            <a:ext cx="412273" cy="454630"/>
            <a:chOff x="2018075" y="7235024"/>
            <a:chExt cx="498850" cy="550102"/>
          </a:xfrm>
          <a:solidFill>
            <a:schemeClr val="bg1"/>
          </a:solidFill>
        </p:grpSpPr>
        <p:sp>
          <p:nvSpPr>
            <p:cNvPr id="137" name="Freeform 227">
              <a:extLst>
                <a:ext uri="{FF2B5EF4-FFF2-40B4-BE49-F238E27FC236}">
                  <a16:creationId xmlns:a16="http://schemas.microsoft.com/office/drawing/2014/main" id="{B015BEB0-5D7E-4069-86D9-0E33A0E11D6E}"/>
                </a:ext>
              </a:extLst>
            </p:cNvPr>
            <p:cNvSpPr>
              <a:spLocks noEditPoints="1"/>
            </p:cNvSpPr>
            <p:nvPr/>
          </p:nvSpPr>
          <p:spPr bwMode="auto">
            <a:xfrm>
              <a:off x="2018075" y="7286276"/>
              <a:ext cx="498850" cy="498850"/>
            </a:xfrm>
            <a:custGeom>
              <a:avLst/>
              <a:gdLst>
                <a:gd name="T0" fmla="*/ 117 w 234"/>
                <a:gd name="T1" fmla="*/ 234 h 234"/>
                <a:gd name="T2" fmla="*/ 0 w 234"/>
                <a:gd name="T3" fmla="*/ 117 h 234"/>
                <a:gd name="T4" fmla="*/ 117 w 234"/>
                <a:gd name="T5" fmla="*/ 0 h 234"/>
                <a:gd name="T6" fmla="*/ 234 w 234"/>
                <a:gd name="T7" fmla="*/ 117 h 234"/>
                <a:gd name="T8" fmla="*/ 117 w 234"/>
                <a:gd name="T9" fmla="*/ 234 h 234"/>
                <a:gd name="T10" fmla="*/ 117 w 234"/>
                <a:gd name="T11" fmla="*/ 8 h 234"/>
                <a:gd name="T12" fmla="*/ 8 w 234"/>
                <a:gd name="T13" fmla="*/ 117 h 234"/>
                <a:gd name="T14" fmla="*/ 117 w 234"/>
                <a:gd name="T15" fmla="*/ 226 h 234"/>
                <a:gd name="T16" fmla="*/ 226 w 234"/>
                <a:gd name="T17" fmla="*/ 117 h 234"/>
                <a:gd name="T18" fmla="*/ 117 w 234"/>
                <a:gd name="T19"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234"/>
                  </a:moveTo>
                  <a:cubicBezTo>
                    <a:pt x="52" y="234"/>
                    <a:pt x="0" y="182"/>
                    <a:pt x="0" y="117"/>
                  </a:cubicBezTo>
                  <a:cubicBezTo>
                    <a:pt x="0" y="52"/>
                    <a:pt x="52" y="0"/>
                    <a:pt x="117" y="0"/>
                  </a:cubicBezTo>
                  <a:cubicBezTo>
                    <a:pt x="181" y="0"/>
                    <a:pt x="234" y="52"/>
                    <a:pt x="234" y="117"/>
                  </a:cubicBezTo>
                  <a:cubicBezTo>
                    <a:pt x="234" y="182"/>
                    <a:pt x="181" y="234"/>
                    <a:pt x="117" y="234"/>
                  </a:cubicBezTo>
                  <a:close/>
                  <a:moveTo>
                    <a:pt x="117" y="8"/>
                  </a:moveTo>
                  <a:cubicBezTo>
                    <a:pt x="57" y="8"/>
                    <a:pt x="8" y="57"/>
                    <a:pt x="8" y="117"/>
                  </a:cubicBezTo>
                  <a:cubicBezTo>
                    <a:pt x="8" y="177"/>
                    <a:pt x="57" y="226"/>
                    <a:pt x="117" y="226"/>
                  </a:cubicBezTo>
                  <a:cubicBezTo>
                    <a:pt x="177" y="226"/>
                    <a:pt x="226" y="177"/>
                    <a:pt x="226" y="117"/>
                  </a:cubicBezTo>
                  <a:cubicBezTo>
                    <a:pt x="226" y="57"/>
                    <a:pt x="177" y="8"/>
                    <a:pt x="1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28">
              <a:extLst>
                <a:ext uri="{FF2B5EF4-FFF2-40B4-BE49-F238E27FC236}">
                  <a16:creationId xmlns:a16="http://schemas.microsoft.com/office/drawing/2014/main" id="{B834ADA4-FC1F-4A55-B658-0463E2809395}"/>
                </a:ext>
              </a:extLst>
            </p:cNvPr>
            <p:cNvSpPr>
              <a:spLocks noEditPoints="1"/>
            </p:cNvSpPr>
            <p:nvPr/>
          </p:nvSpPr>
          <p:spPr bwMode="auto">
            <a:xfrm>
              <a:off x="2147913" y="7405863"/>
              <a:ext cx="235757" cy="239175"/>
            </a:xfrm>
            <a:custGeom>
              <a:avLst/>
              <a:gdLst>
                <a:gd name="T0" fmla="*/ 3 w 69"/>
                <a:gd name="T1" fmla="*/ 70 h 70"/>
                <a:gd name="T2" fmla="*/ 0 w 69"/>
                <a:gd name="T3" fmla="*/ 67 h 70"/>
                <a:gd name="T4" fmla="*/ 17 w 69"/>
                <a:gd name="T5" fmla="*/ 22 h 70"/>
                <a:gd name="T6" fmla="*/ 18 w 69"/>
                <a:gd name="T7" fmla="*/ 20 h 70"/>
                <a:gd name="T8" fmla="*/ 66 w 69"/>
                <a:gd name="T9" fmla="*/ 0 h 70"/>
                <a:gd name="T10" fmla="*/ 69 w 69"/>
                <a:gd name="T11" fmla="*/ 4 h 70"/>
                <a:gd name="T12" fmla="*/ 49 w 69"/>
                <a:gd name="T13" fmla="*/ 51 h 70"/>
                <a:gd name="T14" fmla="*/ 48 w 69"/>
                <a:gd name="T15" fmla="*/ 53 h 70"/>
                <a:gd name="T16" fmla="*/ 3 w 69"/>
                <a:gd name="T17" fmla="*/ 70 h 70"/>
                <a:gd name="T18" fmla="*/ 22 w 69"/>
                <a:gd name="T19" fmla="*/ 25 h 70"/>
                <a:gd name="T20" fmla="*/ 7 w 69"/>
                <a:gd name="T21" fmla="*/ 63 h 70"/>
                <a:gd name="T22" fmla="*/ 45 w 69"/>
                <a:gd name="T23" fmla="*/ 48 h 70"/>
                <a:gd name="T24" fmla="*/ 62 w 69"/>
                <a:gd name="T25" fmla="*/ 7 h 70"/>
                <a:gd name="T26" fmla="*/ 22 w 69"/>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0">
                  <a:moveTo>
                    <a:pt x="3" y="70"/>
                  </a:moveTo>
                  <a:lnTo>
                    <a:pt x="0" y="67"/>
                  </a:lnTo>
                  <a:lnTo>
                    <a:pt x="17" y="22"/>
                  </a:lnTo>
                  <a:lnTo>
                    <a:pt x="18" y="20"/>
                  </a:lnTo>
                  <a:lnTo>
                    <a:pt x="66" y="0"/>
                  </a:lnTo>
                  <a:lnTo>
                    <a:pt x="69" y="4"/>
                  </a:lnTo>
                  <a:lnTo>
                    <a:pt x="49" y="51"/>
                  </a:lnTo>
                  <a:lnTo>
                    <a:pt x="48" y="53"/>
                  </a:lnTo>
                  <a:lnTo>
                    <a:pt x="3" y="70"/>
                  </a:lnTo>
                  <a:close/>
                  <a:moveTo>
                    <a:pt x="22" y="25"/>
                  </a:moveTo>
                  <a:lnTo>
                    <a:pt x="7" y="63"/>
                  </a:lnTo>
                  <a:lnTo>
                    <a:pt x="45" y="48"/>
                  </a:lnTo>
                  <a:lnTo>
                    <a:pt x="62" y="7"/>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29">
              <a:extLst>
                <a:ext uri="{FF2B5EF4-FFF2-40B4-BE49-F238E27FC236}">
                  <a16:creationId xmlns:a16="http://schemas.microsoft.com/office/drawing/2014/main" id="{C11EDA35-AD63-4B72-8F61-9E1A5F807AF2}"/>
                </a:ext>
              </a:extLst>
            </p:cNvPr>
            <p:cNvSpPr>
              <a:spLocks/>
            </p:cNvSpPr>
            <p:nvPr/>
          </p:nvSpPr>
          <p:spPr bwMode="auto">
            <a:xfrm>
              <a:off x="2209415" y="7477616"/>
              <a:ext cx="105920" cy="105920"/>
            </a:xfrm>
            <a:custGeom>
              <a:avLst/>
              <a:gdLst>
                <a:gd name="T0" fmla="*/ 27 w 31"/>
                <a:gd name="T1" fmla="*/ 31 h 31"/>
                <a:gd name="T2" fmla="*/ 0 w 31"/>
                <a:gd name="T3" fmla="*/ 4 h 31"/>
                <a:gd name="T4" fmla="*/ 4 w 31"/>
                <a:gd name="T5" fmla="*/ 0 h 31"/>
                <a:gd name="T6" fmla="*/ 31 w 31"/>
                <a:gd name="T7" fmla="*/ 27 h 31"/>
                <a:gd name="T8" fmla="*/ 27 w 31"/>
                <a:gd name="T9" fmla="*/ 31 h 31"/>
              </a:gdLst>
              <a:ahLst/>
              <a:cxnLst>
                <a:cxn ang="0">
                  <a:pos x="T0" y="T1"/>
                </a:cxn>
                <a:cxn ang="0">
                  <a:pos x="T2" y="T3"/>
                </a:cxn>
                <a:cxn ang="0">
                  <a:pos x="T4" y="T5"/>
                </a:cxn>
                <a:cxn ang="0">
                  <a:pos x="T6" y="T7"/>
                </a:cxn>
                <a:cxn ang="0">
                  <a:pos x="T8" y="T9"/>
                </a:cxn>
              </a:cxnLst>
              <a:rect l="0" t="0" r="r" b="b"/>
              <a:pathLst>
                <a:path w="31" h="31">
                  <a:moveTo>
                    <a:pt x="27" y="31"/>
                  </a:moveTo>
                  <a:lnTo>
                    <a:pt x="0" y="4"/>
                  </a:lnTo>
                  <a:lnTo>
                    <a:pt x="4" y="0"/>
                  </a:lnTo>
                  <a:lnTo>
                    <a:pt x="31" y="27"/>
                  </a:ln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30">
              <a:extLst>
                <a:ext uri="{FF2B5EF4-FFF2-40B4-BE49-F238E27FC236}">
                  <a16:creationId xmlns:a16="http://schemas.microsoft.com/office/drawing/2014/main" id="{FFDB43D7-D006-4214-8FCD-09E973B2C7DA}"/>
                </a:ext>
              </a:extLst>
            </p:cNvPr>
            <p:cNvSpPr>
              <a:spLocks/>
            </p:cNvSpPr>
            <p:nvPr/>
          </p:nvSpPr>
          <p:spPr bwMode="auto">
            <a:xfrm>
              <a:off x="2216249" y="7235024"/>
              <a:ext cx="102504" cy="61502"/>
            </a:xfrm>
            <a:custGeom>
              <a:avLst/>
              <a:gdLst>
                <a:gd name="T0" fmla="*/ 47 w 48"/>
                <a:gd name="T1" fmla="*/ 29 h 29"/>
                <a:gd name="T2" fmla="*/ 40 w 48"/>
                <a:gd name="T3" fmla="*/ 27 h 29"/>
                <a:gd name="T4" fmla="*/ 40 w 48"/>
                <a:gd name="T5" fmla="*/ 24 h 29"/>
                <a:gd name="T6" fmla="*/ 24 w 48"/>
                <a:gd name="T7" fmla="*/ 8 h 29"/>
                <a:gd name="T8" fmla="*/ 8 w 48"/>
                <a:gd name="T9" fmla="*/ 24 h 29"/>
                <a:gd name="T10" fmla="*/ 8 w 48"/>
                <a:gd name="T11" fmla="*/ 27 h 29"/>
                <a:gd name="T12" fmla="*/ 0 w 48"/>
                <a:gd name="T13" fmla="*/ 29 h 29"/>
                <a:gd name="T14" fmla="*/ 0 w 48"/>
                <a:gd name="T15" fmla="*/ 24 h 29"/>
                <a:gd name="T16" fmla="*/ 24 w 48"/>
                <a:gd name="T17" fmla="*/ 0 h 29"/>
                <a:gd name="T18" fmla="*/ 48 w 48"/>
                <a:gd name="T19" fmla="*/ 24 h 29"/>
                <a:gd name="T20" fmla="*/ 47 w 48"/>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9">
                  <a:moveTo>
                    <a:pt x="47" y="29"/>
                  </a:moveTo>
                  <a:cubicBezTo>
                    <a:pt x="40" y="27"/>
                    <a:pt x="40" y="27"/>
                    <a:pt x="40" y="27"/>
                  </a:cubicBezTo>
                  <a:cubicBezTo>
                    <a:pt x="40" y="26"/>
                    <a:pt x="40" y="25"/>
                    <a:pt x="40" y="24"/>
                  </a:cubicBezTo>
                  <a:cubicBezTo>
                    <a:pt x="40" y="15"/>
                    <a:pt x="33" y="8"/>
                    <a:pt x="24" y="8"/>
                  </a:cubicBezTo>
                  <a:cubicBezTo>
                    <a:pt x="15" y="8"/>
                    <a:pt x="8" y="15"/>
                    <a:pt x="8" y="24"/>
                  </a:cubicBezTo>
                  <a:cubicBezTo>
                    <a:pt x="8" y="25"/>
                    <a:pt x="8" y="26"/>
                    <a:pt x="8" y="27"/>
                  </a:cubicBezTo>
                  <a:cubicBezTo>
                    <a:pt x="0" y="29"/>
                    <a:pt x="0" y="29"/>
                    <a:pt x="0" y="29"/>
                  </a:cubicBezTo>
                  <a:cubicBezTo>
                    <a:pt x="0" y="27"/>
                    <a:pt x="0" y="25"/>
                    <a:pt x="0" y="24"/>
                  </a:cubicBezTo>
                  <a:cubicBezTo>
                    <a:pt x="0" y="11"/>
                    <a:pt x="10" y="0"/>
                    <a:pt x="24" y="0"/>
                  </a:cubicBezTo>
                  <a:cubicBezTo>
                    <a:pt x="37" y="0"/>
                    <a:pt x="48" y="11"/>
                    <a:pt x="48" y="24"/>
                  </a:cubicBezTo>
                  <a:cubicBezTo>
                    <a:pt x="48" y="25"/>
                    <a:pt x="48" y="27"/>
                    <a:pt x="4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Rectangle 231">
              <a:extLst>
                <a:ext uri="{FF2B5EF4-FFF2-40B4-BE49-F238E27FC236}">
                  <a16:creationId xmlns:a16="http://schemas.microsoft.com/office/drawing/2014/main" id="{B0AFC206-334A-46EA-BB63-2E0A7BB89176}"/>
                </a:ext>
              </a:extLst>
            </p:cNvPr>
            <p:cNvSpPr>
              <a:spLocks noChangeArrowheads="1"/>
            </p:cNvSpPr>
            <p:nvPr/>
          </p:nvSpPr>
          <p:spPr bwMode="auto">
            <a:xfrm>
              <a:off x="2257250" y="7296526"/>
              <a:ext cx="17084" cy="410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232">
              <a:extLst>
                <a:ext uri="{FF2B5EF4-FFF2-40B4-BE49-F238E27FC236}">
                  <a16:creationId xmlns:a16="http://schemas.microsoft.com/office/drawing/2014/main" id="{C8F2404F-352F-4EC0-A1BD-4B95C3AE88AF}"/>
                </a:ext>
              </a:extLst>
            </p:cNvPr>
            <p:cNvSpPr>
              <a:spLocks noChangeArrowheads="1"/>
            </p:cNvSpPr>
            <p:nvPr/>
          </p:nvSpPr>
          <p:spPr bwMode="auto">
            <a:xfrm>
              <a:off x="2257250" y="7730457"/>
              <a:ext cx="17084" cy="444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233">
              <a:extLst>
                <a:ext uri="{FF2B5EF4-FFF2-40B4-BE49-F238E27FC236}">
                  <a16:creationId xmlns:a16="http://schemas.microsoft.com/office/drawing/2014/main" id="{807A794F-BCC1-45CF-97CE-CCD1DE387DB4}"/>
                </a:ext>
              </a:extLst>
            </p:cNvPr>
            <p:cNvSpPr>
              <a:spLocks noChangeArrowheads="1"/>
            </p:cNvSpPr>
            <p:nvPr/>
          </p:nvSpPr>
          <p:spPr bwMode="auto">
            <a:xfrm>
              <a:off x="2462257" y="7525451"/>
              <a:ext cx="44418"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234">
              <a:extLst>
                <a:ext uri="{FF2B5EF4-FFF2-40B4-BE49-F238E27FC236}">
                  <a16:creationId xmlns:a16="http://schemas.microsoft.com/office/drawing/2014/main" id="{1CAA5634-4A1E-4211-9D17-191520067E39}"/>
                </a:ext>
              </a:extLst>
            </p:cNvPr>
            <p:cNvSpPr>
              <a:spLocks noChangeArrowheads="1"/>
            </p:cNvSpPr>
            <p:nvPr/>
          </p:nvSpPr>
          <p:spPr bwMode="auto">
            <a:xfrm>
              <a:off x="2028326" y="7525451"/>
              <a:ext cx="41001" cy="170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4" name="Group 163"/>
          <p:cNvGrpSpPr/>
          <p:nvPr/>
        </p:nvGrpSpPr>
        <p:grpSpPr>
          <a:xfrm>
            <a:off x="361951" y="2427355"/>
            <a:ext cx="2919515" cy="2619054"/>
            <a:chOff x="361951" y="2165847"/>
            <a:chExt cx="2919515" cy="2619054"/>
          </a:xfrm>
        </p:grpSpPr>
        <p:sp>
          <p:nvSpPr>
            <p:cNvPr id="3" name="TextBox 2">
              <a:extLst>
                <a:ext uri="{FF2B5EF4-FFF2-40B4-BE49-F238E27FC236}">
                  <a16:creationId xmlns:a16="http://schemas.microsoft.com/office/drawing/2014/main" id="{B021B71E-2A61-477A-AAA3-A23E04EFD6D8}"/>
                </a:ext>
              </a:extLst>
            </p:cNvPr>
            <p:cNvSpPr txBox="1"/>
            <p:nvPr/>
          </p:nvSpPr>
          <p:spPr>
            <a:xfrm>
              <a:off x="361951" y="2165847"/>
              <a:ext cx="2919515" cy="2320315"/>
            </a:xfrm>
            <a:prstGeom prst="rect">
              <a:avLst/>
            </a:prstGeom>
            <a:noFill/>
          </p:spPr>
          <p:txBody>
            <a:bodyPr wrap="square" rtlCol="0" anchor="t">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NHS COVID recovery plan </a:t>
              </a:r>
              <a:b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br>
              <a:r>
                <a:rPr lang="en-GB" sz="3600" spc="-188" dirty="0">
                  <a:gradFill>
                    <a:gsLst>
                      <a:gs pos="0">
                        <a:schemeClr val="accent3"/>
                      </a:gs>
                      <a:gs pos="82000">
                        <a:schemeClr val="accent1">
                          <a:lumMod val="75000"/>
                        </a:schemeClr>
                      </a:gs>
                    </a:gsLst>
                    <a:lin ang="2700000" scaled="1"/>
                  </a:gradFill>
                  <a:latin typeface="+mj-lt"/>
                  <a:cs typeface="Poppins Light" panose="00000400000000000000" pitchFamily="2" charset="0"/>
                </a:rPr>
                <a:t>operational implementation </a:t>
              </a: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2021 - 2022</a:t>
              </a:r>
              <a:endParaRPr lang="id-ID" sz="4400"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grpSp>
          <p:nvGrpSpPr>
            <p:cNvPr id="159" name="Group 158">
              <a:extLst>
                <a:ext uri="{FF2B5EF4-FFF2-40B4-BE49-F238E27FC236}">
                  <a16:creationId xmlns:a16="http://schemas.microsoft.com/office/drawing/2014/main" id="{81A918C9-F2FA-4414-BC66-910B212DF70E}"/>
                </a:ext>
              </a:extLst>
            </p:cNvPr>
            <p:cNvGrpSpPr/>
            <p:nvPr/>
          </p:nvGrpSpPr>
          <p:grpSpPr>
            <a:xfrm>
              <a:off x="464907" y="4685841"/>
              <a:ext cx="494030" cy="99060"/>
              <a:chOff x="6588888" y="5298031"/>
              <a:chExt cx="494030" cy="99060"/>
            </a:xfrm>
            <a:noFill/>
          </p:grpSpPr>
          <p:sp>
            <p:nvSpPr>
              <p:cNvPr id="160" name="Oval 159">
                <a:extLst>
                  <a:ext uri="{FF2B5EF4-FFF2-40B4-BE49-F238E27FC236}">
                    <a16:creationId xmlns:a16="http://schemas.microsoft.com/office/drawing/2014/main" id="{3E55DBAF-1BC2-4396-A97A-C72342FF59AC}"/>
                  </a:ext>
                </a:extLst>
              </p:cNvPr>
              <p:cNvSpPr/>
              <p:nvPr/>
            </p:nvSpPr>
            <p:spPr>
              <a:xfrm>
                <a:off x="6588888" y="5298031"/>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17DFA62E-477F-4BBB-B90D-7968A77B7945}"/>
                  </a:ext>
                </a:extLst>
              </p:cNvPr>
              <p:cNvSpPr/>
              <p:nvPr/>
            </p:nvSpPr>
            <p:spPr>
              <a:xfrm>
                <a:off x="6786373" y="5298031"/>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440FE79C-A972-411D-96DB-447836720639}"/>
                  </a:ext>
                </a:extLst>
              </p:cNvPr>
              <p:cNvSpPr/>
              <p:nvPr/>
            </p:nvSpPr>
            <p:spPr>
              <a:xfrm>
                <a:off x="6983858" y="5298031"/>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Freeform 282">
            <a:extLst>
              <a:ext uri="{FF2B5EF4-FFF2-40B4-BE49-F238E27FC236}">
                <a16:creationId xmlns:a16="http://schemas.microsoft.com/office/drawing/2014/main" id="{765DEB2E-F8E5-4475-AEED-A6D899FE89EA}"/>
              </a:ext>
            </a:extLst>
          </p:cNvPr>
          <p:cNvSpPr>
            <a:spLocks noEditPoints="1"/>
          </p:cNvSpPr>
          <p:nvPr/>
        </p:nvSpPr>
        <p:spPr bwMode="auto">
          <a:xfrm>
            <a:off x="6810598" y="1004980"/>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D1C3E1BA-68E5-41C3-876A-B9C01BCE17E5}"/>
              </a:ext>
            </a:extLst>
          </p:cNvPr>
          <p:cNvSpPr/>
          <p:nvPr/>
        </p:nvSpPr>
        <p:spPr>
          <a:xfrm>
            <a:off x="6700199" y="1376555"/>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1" name="Freeform 282">
            <a:extLst>
              <a:ext uri="{FF2B5EF4-FFF2-40B4-BE49-F238E27FC236}">
                <a16:creationId xmlns:a16="http://schemas.microsoft.com/office/drawing/2014/main" id="{0AAD96F3-6EAA-4A4C-BF1F-22776D55B939}"/>
              </a:ext>
            </a:extLst>
          </p:cNvPr>
          <p:cNvSpPr>
            <a:spLocks noEditPoints="1"/>
          </p:cNvSpPr>
          <p:nvPr/>
        </p:nvSpPr>
        <p:spPr bwMode="auto">
          <a:xfrm>
            <a:off x="6616998" y="1146352"/>
            <a:ext cx="133239" cy="161220"/>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D126C371-4332-4E4E-A47D-EDBE0B561596}"/>
              </a:ext>
            </a:extLst>
          </p:cNvPr>
          <p:cNvSpPr/>
          <p:nvPr/>
        </p:nvSpPr>
        <p:spPr>
          <a:xfrm>
            <a:off x="6567387" y="1313330"/>
            <a:ext cx="229288" cy="74930"/>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3" name="Freeform 282">
            <a:extLst>
              <a:ext uri="{FF2B5EF4-FFF2-40B4-BE49-F238E27FC236}">
                <a16:creationId xmlns:a16="http://schemas.microsoft.com/office/drawing/2014/main" id="{93618920-6AFA-42F9-862A-F1B1CA639F62}"/>
              </a:ext>
            </a:extLst>
          </p:cNvPr>
          <p:cNvSpPr>
            <a:spLocks noEditPoints="1"/>
          </p:cNvSpPr>
          <p:nvPr/>
        </p:nvSpPr>
        <p:spPr bwMode="auto">
          <a:xfrm>
            <a:off x="7163567" y="1146352"/>
            <a:ext cx="133239" cy="161220"/>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Shape 73">
            <a:extLst>
              <a:ext uri="{FF2B5EF4-FFF2-40B4-BE49-F238E27FC236}">
                <a16:creationId xmlns:a16="http://schemas.microsoft.com/office/drawing/2014/main" id="{2146D7DE-D5A8-4063-99BA-D829B918B7E7}"/>
              </a:ext>
            </a:extLst>
          </p:cNvPr>
          <p:cNvSpPr/>
          <p:nvPr/>
        </p:nvSpPr>
        <p:spPr>
          <a:xfrm>
            <a:off x="7113956" y="1313330"/>
            <a:ext cx="229288" cy="74930"/>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9">
            <a:extLst>
              <a:ext uri="{FF2B5EF4-FFF2-40B4-BE49-F238E27FC236}">
                <a16:creationId xmlns:a16="http://schemas.microsoft.com/office/drawing/2014/main" id="{AF8C8D88-C826-49B3-AB8E-A5F87B672507}"/>
              </a:ext>
            </a:extLst>
          </p:cNvPr>
          <p:cNvSpPr>
            <a:spLocks noEditPoints="1"/>
          </p:cNvSpPr>
          <p:nvPr/>
        </p:nvSpPr>
        <p:spPr bwMode="auto">
          <a:xfrm>
            <a:off x="8025744" y="2125635"/>
            <a:ext cx="460375" cy="443057"/>
          </a:xfrm>
          <a:custGeom>
            <a:avLst/>
            <a:gdLst>
              <a:gd name="T0" fmla="*/ 208 w 208"/>
              <a:gd name="T1" fmla="*/ 200 h 200"/>
              <a:gd name="T2" fmla="*/ 0 w 208"/>
              <a:gd name="T3" fmla="*/ 200 h 200"/>
              <a:gd name="T4" fmla="*/ 0 w 208"/>
              <a:gd name="T5" fmla="*/ 178 h 200"/>
              <a:gd name="T6" fmla="*/ 28 w 208"/>
              <a:gd name="T7" fmla="*/ 150 h 200"/>
              <a:gd name="T8" fmla="*/ 28 w 208"/>
              <a:gd name="T9" fmla="*/ 76 h 200"/>
              <a:gd name="T10" fmla="*/ 104 w 208"/>
              <a:gd name="T11" fmla="*/ 0 h 200"/>
              <a:gd name="T12" fmla="*/ 180 w 208"/>
              <a:gd name="T13" fmla="*/ 76 h 200"/>
              <a:gd name="T14" fmla="*/ 180 w 208"/>
              <a:gd name="T15" fmla="*/ 150 h 200"/>
              <a:gd name="T16" fmla="*/ 208 w 208"/>
              <a:gd name="T17" fmla="*/ 178 h 200"/>
              <a:gd name="T18" fmla="*/ 208 w 208"/>
              <a:gd name="T19" fmla="*/ 200 h 200"/>
              <a:gd name="T20" fmla="*/ 8 w 208"/>
              <a:gd name="T21" fmla="*/ 192 h 200"/>
              <a:gd name="T22" fmla="*/ 200 w 208"/>
              <a:gd name="T23" fmla="*/ 192 h 200"/>
              <a:gd name="T24" fmla="*/ 200 w 208"/>
              <a:gd name="T25" fmla="*/ 181 h 200"/>
              <a:gd name="T26" fmla="*/ 172 w 208"/>
              <a:gd name="T27" fmla="*/ 153 h 200"/>
              <a:gd name="T28" fmla="*/ 172 w 208"/>
              <a:gd name="T29" fmla="*/ 76 h 200"/>
              <a:gd name="T30" fmla="*/ 104 w 208"/>
              <a:gd name="T31" fmla="*/ 8 h 200"/>
              <a:gd name="T32" fmla="*/ 36 w 208"/>
              <a:gd name="T33" fmla="*/ 76 h 200"/>
              <a:gd name="T34" fmla="*/ 36 w 208"/>
              <a:gd name="T35" fmla="*/ 153 h 200"/>
              <a:gd name="T36" fmla="*/ 8 w 208"/>
              <a:gd name="T37" fmla="*/ 181 h 200"/>
              <a:gd name="T38" fmla="*/ 8 w 208"/>
              <a:gd name="T3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200">
                <a:moveTo>
                  <a:pt x="208" y="200"/>
                </a:moveTo>
                <a:cubicBezTo>
                  <a:pt x="0" y="200"/>
                  <a:pt x="0" y="200"/>
                  <a:pt x="0" y="200"/>
                </a:cubicBezTo>
                <a:cubicBezTo>
                  <a:pt x="0" y="178"/>
                  <a:pt x="0" y="178"/>
                  <a:pt x="0" y="178"/>
                </a:cubicBezTo>
                <a:cubicBezTo>
                  <a:pt x="28" y="150"/>
                  <a:pt x="28" y="150"/>
                  <a:pt x="28" y="150"/>
                </a:cubicBezTo>
                <a:cubicBezTo>
                  <a:pt x="28" y="76"/>
                  <a:pt x="28" y="76"/>
                  <a:pt x="28" y="76"/>
                </a:cubicBezTo>
                <a:cubicBezTo>
                  <a:pt x="28" y="34"/>
                  <a:pt x="62" y="0"/>
                  <a:pt x="104" y="0"/>
                </a:cubicBezTo>
                <a:cubicBezTo>
                  <a:pt x="146" y="0"/>
                  <a:pt x="180" y="34"/>
                  <a:pt x="180" y="76"/>
                </a:cubicBezTo>
                <a:cubicBezTo>
                  <a:pt x="180" y="150"/>
                  <a:pt x="180" y="150"/>
                  <a:pt x="180" y="150"/>
                </a:cubicBezTo>
                <a:cubicBezTo>
                  <a:pt x="208" y="178"/>
                  <a:pt x="208" y="178"/>
                  <a:pt x="208" y="178"/>
                </a:cubicBezTo>
                <a:lnTo>
                  <a:pt x="208" y="200"/>
                </a:lnTo>
                <a:close/>
                <a:moveTo>
                  <a:pt x="8" y="192"/>
                </a:moveTo>
                <a:cubicBezTo>
                  <a:pt x="200" y="192"/>
                  <a:pt x="200" y="192"/>
                  <a:pt x="200" y="192"/>
                </a:cubicBezTo>
                <a:cubicBezTo>
                  <a:pt x="200" y="181"/>
                  <a:pt x="200" y="181"/>
                  <a:pt x="200" y="181"/>
                </a:cubicBezTo>
                <a:cubicBezTo>
                  <a:pt x="172" y="153"/>
                  <a:pt x="172" y="153"/>
                  <a:pt x="172" y="153"/>
                </a:cubicBezTo>
                <a:cubicBezTo>
                  <a:pt x="172" y="76"/>
                  <a:pt x="172" y="76"/>
                  <a:pt x="172" y="76"/>
                </a:cubicBezTo>
                <a:cubicBezTo>
                  <a:pt x="172" y="38"/>
                  <a:pt x="142" y="8"/>
                  <a:pt x="104" y="8"/>
                </a:cubicBezTo>
                <a:cubicBezTo>
                  <a:pt x="67" y="8"/>
                  <a:pt x="36" y="38"/>
                  <a:pt x="36" y="76"/>
                </a:cubicBezTo>
                <a:cubicBezTo>
                  <a:pt x="36" y="153"/>
                  <a:pt x="36" y="153"/>
                  <a:pt x="36" y="153"/>
                </a:cubicBezTo>
                <a:cubicBezTo>
                  <a:pt x="8" y="181"/>
                  <a:pt x="8" y="181"/>
                  <a:pt x="8" y="181"/>
                </a:cubicBezTo>
                <a:lnTo>
                  <a:pt x="8" y="192"/>
                </a:ln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Rectangle 10">
            <a:extLst>
              <a:ext uri="{FF2B5EF4-FFF2-40B4-BE49-F238E27FC236}">
                <a16:creationId xmlns:a16="http://schemas.microsoft.com/office/drawing/2014/main" id="{DE754C00-66FD-4637-8B0A-33D96758D13C}"/>
              </a:ext>
            </a:extLst>
          </p:cNvPr>
          <p:cNvSpPr>
            <a:spLocks noChangeArrowheads="1"/>
          </p:cNvSpPr>
          <p:nvPr/>
        </p:nvSpPr>
        <p:spPr bwMode="auto">
          <a:xfrm>
            <a:off x="8096460" y="2427261"/>
            <a:ext cx="318944" cy="17318"/>
          </a:xfrm>
          <a:prstGeom prst="rect">
            <a:avLst/>
          </a:prstGeom>
          <a:solidFill>
            <a:srgbClr val="7F7F7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Rectangle 11">
            <a:extLst>
              <a:ext uri="{FF2B5EF4-FFF2-40B4-BE49-F238E27FC236}">
                <a16:creationId xmlns:a16="http://schemas.microsoft.com/office/drawing/2014/main" id="{DACCC019-B189-4420-A800-9B7F6E762CD8}"/>
              </a:ext>
            </a:extLst>
          </p:cNvPr>
          <p:cNvSpPr>
            <a:spLocks noChangeArrowheads="1"/>
          </p:cNvSpPr>
          <p:nvPr/>
        </p:nvSpPr>
        <p:spPr bwMode="auto">
          <a:xfrm>
            <a:off x="8096460" y="2373863"/>
            <a:ext cx="318944" cy="17318"/>
          </a:xfrm>
          <a:prstGeom prst="rect">
            <a:avLst/>
          </a:prstGeom>
          <a:solidFill>
            <a:srgbClr val="7F7F7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12">
            <a:extLst>
              <a:ext uri="{FF2B5EF4-FFF2-40B4-BE49-F238E27FC236}">
                <a16:creationId xmlns:a16="http://schemas.microsoft.com/office/drawing/2014/main" id="{2FC8EF61-C246-4E57-B350-7A5E339ECA2E}"/>
              </a:ext>
            </a:extLst>
          </p:cNvPr>
          <p:cNvSpPr>
            <a:spLocks/>
          </p:cNvSpPr>
          <p:nvPr/>
        </p:nvSpPr>
        <p:spPr bwMode="auto">
          <a:xfrm>
            <a:off x="8167176" y="2560034"/>
            <a:ext cx="158750" cy="79375"/>
          </a:xfrm>
          <a:custGeom>
            <a:avLst/>
            <a:gdLst>
              <a:gd name="T0" fmla="*/ 36 w 72"/>
              <a:gd name="T1" fmla="*/ 36 h 36"/>
              <a:gd name="T2" fmla="*/ 0 w 72"/>
              <a:gd name="T3" fmla="*/ 0 h 36"/>
              <a:gd name="T4" fmla="*/ 8 w 72"/>
              <a:gd name="T5" fmla="*/ 0 h 36"/>
              <a:gd name="T6" fmla="*/ 36 w 72"/>
              <a:gd name="T7" fmla="*/ 28 h 36"/>
              <a:gd name="T8" fmla="*/ 64 w 72"/>
              <a:gd name="T9" fmla="*/ 0 h 36"/>
              <a:gd name="T10" fmla="*/ 72 w 72"/>
              <a:gd name="T11" fmla="*/ 0 h 36"/>
              <a:gd name="T12" fmla="*/ 36 w 7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2" h="36">
                <a:moveTo>
                  <a:pt x="36" y="36"/>
                </a:moveTo>
                <a:cubicBezTo>
                  <a:pt x="17" y="36"/>
                  <a:pt x="0" y="19"/>
                  <a:pt x="0" y="0"/>
                </a:cubicBezTo>
                <a:cubicBezTo>
                  <a:pt x="8" y="0"/>
                  <a:pt x="8" y="0"/>
                  <a:pt x="8" y="0"/>
                </a:cubicBezTo>
                <a:cubicBezTo>
                  <a:pt x="8" y="15"/>
                  <a:pt x="21" y="28"/>
                  <a:pt x="36" y="28"/>
                </a:cubicBezTo>
                <a:cubicBezTo>
                  <a:pt x="52" y="28"/>
                  <a:pt x="64" y="15"/>
                  <a:pt x="64" y="0"/>
                </a:cubicBezTo>
                <a:cubicBezTo>
                  <a:pt x="72" y="0"/>
                  <a:pt x="72" y="0"/>
                  <a:pt x="72" y="0"/>
                </a:cubicBezTo>
                <a:cubicBezTo>
                  <a:pt x="72" y="19"/>
                  <a:pt x="56" y="36"/>
                  <a:pt x="36" y="36"/>
                </a:cubicBez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13">
            <a:extLst>
              <a:ext uri="{FF2B5EF4-FFF2-40B4-BE49-F238E27FC236}">
                <a16:creationId xmlns:a16="http://schemas.microsoft.com/office/drawing/2014/main" id="{FDECF81A-3066-4656-97CC-E39FE37572D2}"/>
              </a:ext>
            </a:extLst>
          </p:cNvPr>
          <p:cNvSpPr>
            <a:spLocks/>
          </p:cNvSpPr>
          <p:nvPr/>
        </p:nvSpPr>
        <p:spPr bwMode="auto">
          <a:xfrm>
            <a:off x="8211914" y="2072238"/>
            <a:ext cx="88035" cy="62057"/>
          </a:xfrm>
          <a:custGeom>
            <a:avLst/>
            <a:gdLst>
              <a:gd name="T0" fmla="*/ 61 w 61"/>
              <a:gd name="T1" fmla="*/ 43 h 43"/>
              <a:gd name="T2" fmla="*/ 49 w 61"/>
              <a:gd name="T3" fmla="*/ 43 h 43"/>
              <a:gd name="T4" fmla="*/ 49 w 61"/>
              <a:gd name="T5" fmla="*/ 12 h 43"/>
              <a:gd name="T6" fmla="*/ 12 w 61"/>
              <a:gd name="T7" fmla="*/ 12 h 43"/>
              <a:gd name="T8" fmla="*/ 12 w 61"/>
              <a:gd name="T9" fmla="*/ 43 h 43"/>
              <a:gd name="T10" fmla="*/ 0 w 61"/>
              <a:gd name="T11" fmla="*/ 43 h 43"/>
              <a:gd name="T12" fmla="*/ 0 w 61"/>
              <a:gd name="T13" fmla="*/ 6 h 43"/>
              <a:gd name="T14" fmla="*/ 6 w 61"/>
              <a:gd name="T15" fmla="*/ 0 h 43"/>
              <a:gd name="T16" fmla="*/ 55 w 61"/>
              <a:gd name="T17" fmla="*/ 0 h 43"/>
              <a:gd name="T18" fmla="*/ 61 w 61"/>
              <a:gd name="T19" fmla="*/ 6 h 43"/>
              <a:gd name="T20" fmla="*/ 61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61" y="43"/>
                </a:moveTo>
                <a:lnTo>
                  <a:pt x="49" y="43"/>
                </a:lnTo>
                <a:lnTo>
                  <a:pt x="49" y="12"/>
                </a:lnTo>
                <a:lnTo>
                  <a:pt x="12" y="12"/>
                </a:lnTo>
                <a:lnTo>
                  <a:pt x="12" y="43"/>
                </a:lnTo>
                <a:lnTo>
                  <a:pt x="0" y="43"/>
                </a:lnTo>
                <a:lnTo>
                  <a:pt x="0" y="6"/>
                </a:lnTo>
                <a:lnTo>
                  <a:pt x="6" y="0"/>
                </a:lnTo>
                <a:lnTo>
                  <a:pt x="55" y="0"/>
                </a:lnTo>
                <a:lnTo>
                  <a:pt x="61" y="6"/>
                </a:lnTo>
                <a:lnTo>
                  <a:pt x="61" y="43"/>
                </a:lnTo>
                <a:close/>
              </a:path>
            </a:pathLst>
          </a:custGeom>
          <a:solidFill>
            <a:srgbClr val="7F7F7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7" name="Content Placeholder 10">
            <a:extLst>
              <a:ext uri="{FF2B5EF4-FFF2-40B4-BE49-F238E27FC236}">
                <a16:creationId xmlns:a16="http://schemas.microsoft.com/office/drawing/2014/main" id="{2399F948-8645-4CA3-B829-6520570F6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73" y="5776740"/>
            <a:ext cx="1440000" cy="636745"/>
          </a:xfrm>
          <a:prstGeom prst="rect">
            <a:avLst/>
          </a:prstGeom>
        </p:spPr>
      </p:pic>
    </p:spTree>
    <p:extLst>
      <p:ext uri="{BB962C8B-B14F-4D97-AF65-F5344CB8AC3E}">
        <p14:creationId xmlns:p14="http://schemas.microsoft.com/office/powerpoint/2010/main" val="103620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tree, building&#10;&#10;Description automatically generated">
            <a:extLst>
              <a:ext uri="{FF2B5EF4-FFF2-40B4-BE49-F238E27FC236}">
                <a16:creationId xmlns:a16="http://schemas.microsoft.com/office/drawing/2014/main" id="{2576F4A8-14ED-4100-A159-FF8D920F9E52}"/>
              </a:ext>
            </a:extLst>
          </p:cNvPr>
          <p:cNvPicPr>
            <a:picLocks noGrp="1" noChangeAspect="1"/>
          </p:cNvPicPr>
          <p:nvPr>
            <p:ph type="pic" sz="quarter" idx="10"/>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t="8446" b="8446"/>
          <a:stretch>
            <a:fillRect/>
          </a:stretch>
        </p:blipFill>
        <p:spPr/>
      </p:pic>
      <p:sp>
        <p:nvSpPr>
          <p:cNvPr id="30" name="TextBox 29">
            <a:extLst>
              <a:ext uri="{FF2B5EF4-FFF2-40B4-BE49-F238E27FC236}">
                <a16:creationId xmlns:a16="http://schemas.microsoft.com/office/drawing/2014/main" id="{3D9B4C05-617A-496D-8AD0-A83BC7A96FA5}"/>
              </a:ext>
            </a:extLst>
          </p:cNvPr>
          <p:cNvSpPr txBox="1"/>
          <p:nvPr/>
        </p:nvSpPr>
        <p:spPr>
          <a:xfrm>
            <a:off x="974813" y="3491465"/>
            <a:ext cx="4279768" cy="830997"/>
          </a:xfrm>
          <a:prstGeom prst="rect">
            <a:avLst/>
          </a:prstGeom>
          <a:solidFill>
            <a:schemeClr val="accent3"/>
          </a:solidFill>
        </p:spPr>
        <p:txBody>
          <a:bodyPr wrap="square" rtlCol="0">
            <a:spAutoFit/>
          </a:bodyPr>
          <a:lstStyle/>
          <a:p>
            <a:r>
              <a:rPr lang="en-US" sz="4800" b="1" dirty="0">
                <a:solidFill>
                  <a:schemeClr val="bg1"/>
                </a:solidFill>
                <a:latin typeface="+mj-lt"/>
                <a:cs typeface="Poppins SemiBold" panose="00000700000000000000" pitchFamily="2" charset="0"/>
              </a:rPr>
              <a:t>Case Study:</a:t>
            </a:r>
            <a:endParaRPr lang="en-US" sz="4800" dirty="0">
              <a:solidFill>
                <a:schemeClr val="bg1"/>
              </a:solidFill>
              <a:latin typeface="+mj-lt"/>
              <a:cs typeface="Poppins Light" panose="00000400000000000000" pitchFamily="2" charset="0"/>
            </a:endParaRPr>
          </a:p>
        </p:txBody>
      </p:sp>
      <p:sp>
        <p:nvSpPr>
          <p:cNvPr id="31" name="TextBox 30">
            <a:extLst>
              <a:ext uri="{FF2B5EF4-FFF2-40B4-BE49-F238E27FC236}">
                <a16:creationId xmlns:a16="http://schemas.microsoft.com/office/drawing/2014/main" id="{D149F710-B9A8-4353-9E3A-5F56115E4361}"/>
              </a:ext>
            </a:extLst>
          </p:cNvPr>
          <p:cNvSpPr txBox="1"/>
          <p:nvPr/>
        </p:nvSpPr>
        <p:spPr>
          <a:xfrm>
            <a:off x="974813" y="4423368"/>
            <a:ext cx="3597187" cy="1569660"/>
          </a:xfrm>
          <a:prstGeom prst="rect">
            <a:avLst/>
          </a:prstGeom>
          <a:solidFill>
            <a:schemeClr val="tx1">
              <a:lumMod val="85000"/>
              <a:lumOff val="15000"/>
            </a:schemeClr>
          </a:solidFill>
        </p:spPr>
        <p:txBody>
          <a:bodyPr wrap="square" rtlCol="0">
            <a:spAutoFit/>
          </a:bodyPr>
          <a:lstStyle/>
          <a:p>
            <a:r>
              <a:rPr lang="en-GB" sz="3200" b="1" dirty="0">
                <a:solidFill>
                  <a:schemeClr val="bg2"/>
                </a:solidFill>
                <a:latin typeface="+mj-lt"/>
                <a:cs typeface="Poppins SemiBold" panose="00000700000000000000" pitchFamily="2" charset="0"/>
              </a:rPr>
              <a:t>Out of Hours and Seven Day Services in Secondary Care</a:t>
            </a:r>
          </a:p>
        </p:txBody>
      </p:sp>
      <p:sp>
        <p:nvSpPr>
          <p:cNvPr id="6" name="TextBox 5">
            <a:extLst>
              <a:ext uri="{FF2B5EF4-FFF2-40B4-BE49-F238E27FC236}">
                <a16:creationId xmlns:a16="http://schemas.microsoft.com/office/drawing/2014/main" id="{610B6D81-5FF1-49A0-95A5-1D0BCBB259E3}"/>
              </a:ext>
            </a:extLst>
          </p:cNvPr>
          <p:cNvSpPr txBox="1"/>
          <p:nvPr/>
        </p:nvSpPr>
        <p:spPr>
          <a:xfrm rot="10800000" flipV="1">
            <a:off x="11404230" y="6349263"/>
            <a:ext cx="529808" cy="307777"/>
          </a:xfrm>
          <a:prstGeom prst="rect">
            <a:avLst/>
          </a:prstGeom>
          <a:noFill/>
        </p:spPr>
        <p:txBody>
          <a:bodyPr wrap="square" rtlCol="0">
            <a:spAutoFit/>
          </a:bodyPr>
          <a:lstStyle/>
          <a:p>
            <a:pPr algn="ctr"/>
            <a:fld id="{260E2A6B-A809-4840-BF14-8648BC0BDF87}" type="slidenum">
              <a:rPr lang="id-ID" sz="1400" i="0" smtClean="0">
                <a:solidFill>
                  <a:schemeClr val="tx1">
                    <a:lumMod val="50000"/>
                    <a:lumOff val="50000"/>
                  </a:schemeClr>
                </a:solidFill>
                <a:latin typeface="+mj-lt"/>
                <a:ea typeface="Lato" panose="020F0502020204030203" pitchFamily="34" charset="0"/>
                <a:cs typeface="Segoe UI" panose="020B0502040204020203" pitchFamily="34" charset="0"/>
              </a:rPr>
              <a:pPr algn="ctr"/>
              <a:t>7</a:t>
            </a:fld>
            <a:endParaRPr lang="id-ID" sz="3200" i="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335B7A19-2B78-4CC7-8A53-BF7D99630480}"/>
              </a:ext>
            </a:extLst>
          </p:cNvPr>
          <p:cNvSpPr txBox="1"/>
          <p:nvPr/>
        </p:nvSpPr>
        <p:spPr>
          <a:xfrm>
            <a:off x="10781501" y="6349263"/>
            <a:ext cx="682687" cy="307777"/>
          </a:xfrm>
          <a:prstGeom prst="rect">
            <a:avLst/>
          </a:prstGeom>
          <a:noFill/>
        </p:spPr>
        <p:txBody>
          <a:bodyPr wrap="none" rtlCol="0">
            <a:spAutoFit/>
          </a:bodyPr>
          <a:lstStyle/>
          <a:p>
            <a:pPr algn="ctr"/>
            <a:r>
              <a:rPr lang="en-US" sz="1400" spc="300" dirty="0">
                <a:solidFill>
                  <a:schemeClr val="tx1">
                    <a:lumMod val="50000"/>
                    <a:lumOff val="50000"/>
                  </a:schemeClr>
                </a:solidFill>
                <a:latin typeface="+mj-lt"/>
                <a:ea typeface="Lato" panose="020F0502020204030203" pitchFamily="34" charset="0"/>
                <a:cs typeface="Segoe UI" panose="020B0502040204020203" pitchFamily="34" charset="0"/>
              </a:rPr>
              <a:t>Page</a:t>
            </a:r>
            <a:endParaRPr lang="id-ID" sz="1400" spc="30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Tree>
    <p:extLst>
      <p:ext uri="{BB962C8B-B14F-4D97-AF65-F5344CB8AC3E}">
        <p14:creationId xmlns:p14="http://schemas.microsoft.com/office/powerpoint/2010/main" val="244724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Portrait of Young Woman Using Mobile Phone in Cafe">
            <a:extLst>
              <a:ext uri="{FF2B5EF4-FFF2-40B4-BE49-F238E27FC236}">
                <a16:creationId xmlns:a16="http://schemas.microsoft.com/office/drawing/2014/main" id="{A9CD85EE-DC31-49A4-925C-43AED7A4884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70" r="32470"/>
          <a:stretch>
            <a:fillRect/>
          </a:stretch>
        </p:blipFill>
        <p:spPr>
          <a:xfrm>
            <a:off x="0" y="0"/>
            <a:ext cx="3598863" cy="6858000"/>
          </a:xfrm>
        </p:spPr>
      </p:pic>
      <p:sp>
        <p:nvSpPr>
          <p:cNvPr id="14" name="Rectangle 13">
            <a:extLst>
              <a:ext uri="{FF2B5EF4-FFF2-40B4-BE49-F238E27FC236}">
                <a16:creationId xmlns:a16="http://schemas.microsoft.com/office/drawing/2014/main" id="{6C4FDB17-7FF2-45B1-9CF5-12B63E0AB2BE}"/>
              </a:ext>
            </a:extLst>
          </p:cNvPr>
          <p:cNvSpPr/>
          <p:nvPr/>
        </p:nvSpPr>
        <p:spPr>
          <a:xfrm>
            <a:off x="-1" y="0"/>
            <a:ext cx="3599543" cy="6858000"/>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2EB1BED6-784C-4EE3-A2C8-8A727A3D30D3}"/>
              </a:ext>
            </a:extLst>
          </p:cNvPr>
          <p:cNvSpPr/>
          <p:nvPr/>
        </p:nvSpPr>
        <p:spPr>
          <a:xfrm>
            <a:off x="436109" y="1513114"/>
            <a:ext cx="10210120" cy="5001986"/>
          </a:xfrm>
          <a:prstGeom prst="roundRect">
            <a:avLst>
              <a:gd name="adj" fmla="val 2115"/>
            </a:avLst>
          </a:prstGeom>
          <a:solidFill>
            <a:schemeClr val="bg1"/>
          </a:solidFill>
          <a:ln>
            <a:noFill/>
          </a:ln>
          <a:effectLst>
            <a:outerShdw blurRad="444500" dist="1524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F29F12-4111-4837-A287-0949B190E0A3}"/>
              </a:ext>
            </a:extLst>
          </p:cNvPr>
          <p:cNvSpPr txBox="1"/>
          <p:nvPr/>
        </p:nvSpPr>
        <p:spPr>
          <a:xfrm>
            <a:off x="673570" y="1667448"/>
            <a:ext cx="9810054" cy="4832092"/>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marL="342900" indent="-342900" algn="l">
              <a:buClr>
                <a:schemeClr val="accent2"/>
              </a:buClr>
              <a:buFont typeface="Wingdings" panose="05000000000000000000" pitchFamily="2" charset="2"/>
              <a:buChar char="ü"/>
            </a:pPr>
            <a:r>
              <a:rPr lang="en-GB" sz="2000" dirty="0">
                <a:solidFill>
                  <a:schemeClr val="tx1">
                    <a:lumMod val="75000"/>
                    <a:lumOff val="25000"/>
                  </a:schemeClr>
                </a:solidFill>
              </a:rPr>
              <a:t>Provides services to some 1.9 million people living in Southampton and South Hampshire. </a:t>
            </a:r>
          </a:p>
          <a:p>
            <a:pPr marL="342900" indent="-342900" algn="l">
              <a:buClr>
                <a:schemeClr val="accent2"/>
              </a:buClr>
              <a:buFont typeface="Wingdings" panose="05000000000000000000" pitchFamily="2" charset="2"/>
              <a:buChar char="ü"/>
            </a:pPr>
            <a:r>
              <a:rPr lang="en-GB" sz="2000" dirty="0">
                <a:solidFill>
                  <a:schemeClr val="tx1">
                    <a:lumMod val="75000"/>
                    <a:lumOff val="25000"/>
                  </a:schemeClr>
                </a:solidFill>
              </a:rPr>
              <a:t>Provides specialist services to more than 3.7 million people in central southern England and Channel Islands.</a:t>
            </a:r>
          </a:p>
          <a:p>
            <a:pPr marL="342900" indent="-342900" algn="l">
              <a:buClr>
                <a:schemeClr val="accent2"/>
              </a:buClr>
              <a:buFont typeface="Wingdings" panose="05000000000000000000" pitchFamily="2" charset="2"/>
              <a:buChar char="ü"/>
            </a:pPr>
            <a:r>
              <a:rPr lang="en-GB" sz="2000" dirty="0">
                <a:solidFill>
                  <a:schemeClr val="tx1">
                    <a:lumMod val="75000"/>
                    <a:lumOff val="25000"/>
                  </a:schemeClr>
                </a:solidFill>
              </a:rPr>
              <a:t>Major centre for teaching and research in association with University of Southampton and partners including the Medical Research Council and </a:t>
            </a:r>
            <a:r>
              <a:rPr lang="en-GB" sz="2000" dirty="0" err="1">
                <a:solidFill>
                  <a:schemeClr val="tx1">
                    <a:lumMod val="75000"/>
                    <a:lumOff val="25000"/>
                  </a:schemeClr>
                </a:solidFill>
              </a:rPr>
              <a:t>Wellcome</a:t>
            </a:r>
            <a:r>
              <a:rPr lang="en-GB" sz="2000" dirty="0">
                <a:solidFill>
                  <a:schemeClr val="tx1">
                    <a:lumMod val="75000"/>
                    <a:lumOff val="25000"/>
                  </a:schemeClr>
                </a:solidFill>
              </a:rPr>
              <a:t> Trust.</a:t>
            </a:r>
          </a:p>
          <a:p>
            <a:pPr algn="l"/>
            <a:endParaRPr lang="en-GB" sz="1000" dirty="0">
              <a:solidFill>
                <a:schemeClr val="tx1">
                  <a:lumMod val="75000"/>
                  <a:lumOff val="25000"/>
                </a:schemeClr>
              </a:solidFill>
            </a:endParaRPr>
          </a:p>
          <a:p>
            <a:pPr algn="l"/>
            <a:r>
              <a:rPr lang="en-GB" sz="2000" b="1" dirty="0">
                <a:solidFill>
                  <a:schemeClr val="tx1">
                    <a:lumMod val="75000"/>
                    <a:lumOff val="25000"/>
                  </a:schemeClr>
                </a:solidFill>
              </a:rPr>
              <a:t>Every year our 11,500 staff:</a:t>
            </a:r>
          </a:p>
          <a:p>
            <a:pPr algn="l"/>
            <a:endParaRPr lang="en-GB" sz="1000" dirty="0">
              <a:solidFill>
                <a:schemeClr val="tx1">
                  <a:lumMod val="75000"/>
                  <a:lumOff val="25000"/>
                </a:schemeClr>
              </a:solidFill>
            </a:endParaRPr>
          </a:p>
          <a:p>
            <a:pPr marL="342900" indent="-342900" algn="l">
              <a:buFont typeface="Arial" panose="020B0604020202020204" pitchFamily="34" charset="0"/>
              <a:buChar char="•"/>
            </a:pPr>
            <a:r>
              <a:rPr lang="en-GB" sz="2000" dirty="0">
                <a:solidFill>
                  <a:schemeClr val="tx1">
                    <a:lumMod val="75000"/>
                    <a:lumOff val="25000"/>
                  </a:schemeClr>
                </a:solidFill>
              </a:rPr>
              <a:t>treat around 150,000 inpatients and day patients, including about 50,000 emergency admissions;</a:t>
            </a:r>
          </a:p>
          <a:p>
            <a:pPr marL="342900" indent="-342900" algn="l">
              <a:buFont typeface="Arial" panose="020B0604020202020204" pitchFamily="34" charset="0"/>
              <a:buChar char="•"/>
            </a:pPr>
            <a:r>
              <a:rPr lang="en-GB" sz="2000" dirty="0">
                <a:solidFill>
                  <a:schemeClr val="tx1">
                    <a:lumMod val="75000"/>
                    <a:lumOff val="25000"/>
                  </a:schemeClr>
                </a:solidFill>
              </a:rPr>
              <a:t>see over 624,000 people at outpatient appointments; and</a:t>
            </a:r>
          </a:p>
          <a:p>
            <a:pPr marL="342900" indent="-342900" algn="l">
              <a:buFont typeface="Arial" panose="020B0604020202020204" pitchFamily="34" charset="0"/>
              <a:buChar char="•"/>
            </a:pPr>
            <a:r>
              <a:rPr lang="en-GB" sz="2000" dirty="0">
                <a:solidFill>
                  <a:schemeClr val="tx1">
                    <a:lumMod val="75000"/>
                    <a:lumOff val="25000"/>
                  </a:schemeClr>
                </a:solidFill>
              </a:rPr>
              <a:t>deal with around 135,000 cases in our emergency department.</a:t>
            </a:r>
          </a:p>
          <a:p>
            <a:pPr algn="l"/>
            <a:endParaRPr lang="en-GB" sz="1000" b="1" dirty="0">
              <a:solidFill>
                <a:schemeClr val="tx1">
                  <a:lumMod val="75000"/>
                  <a:lumOff val="25000"/>
                </a:schemeClr>
              </a:solidFill>
            </a:endParaRPr>
          </a:p>
          <a:p>
            <a:pPr algn="l"/>
            <a:r>
              <a:rPr lang="en-GB" sz="2000" b="1" dirty="0">
                <a:solidFill>
                  <a:schemeClr val="tx1">
                    <a:lumMod val="75000"/>
                    <a:lumOff val="25000"/>
                  </a:schemeClr>
                </a:solidFill>
              </a:rPr>
              <a:t>Providing these services costs £1.9 million a day.</a:t>
            </a:r>
          </a:p>
        </p:txBody>
      </p:sp>
      <p:sp>
        <p:nvSpPr>
          <p:cNvPr id="8" name="TextBox 7">
            <a:extLst>
              <a:ext uri="{FF2B5EF4-FFF2-40B4-BE49-F238E27FC236}">
                <a16:creationId xmlns:a16="http://schemas.microsoft.com/office/drawing/2014/main" id="{F9182E07-8BF6-418E-B70E-C7C1591783CD}"/>
              </a:ext>
            </a:extLst>
          </p:cNvPr>
          <p:cNvSpPr txBox="1"/>
          <p:nvPr/>
        </p:nvSpPr>
        <p:spPr>
          <a:xfrm>
            <a:off x="-81023" y="472005"/>
            <a:ext cx="12273023" cy="596766"/>
          </a:xfrm>
          <a:prstGeom prst="rect">
            <a:avLst/>
          </a:prstGeom>
          <a:noFill/>
        </p:spPr>
        <p:txBody>
          <a:bodyPr wrap="square" rtlCol="0">
            <a:spAutoFit/>
          </a:bodyPr>
          <a:lstStyle/>
          <a:p>
            <a:pPr algn="ct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Context</a:t>
            </a:r>
            <a:endParaRPr lang="en-GB" sz="4400" i="1" spc="-188" dirty="0">
              <a:gradFill>
                <a:gsLst>
                  <a:gs pos="0">
                    <a:schemeClr val="accent3"/>
                  </a:gs>
                  <a:gs pos="82000">
                    <a:schemeClr val="accent1">
                      <a:lumMod val="75000"/>
                    </a:schemeClr>
                  </a:gs>
                </a:gsLst>
                <a:lin ang="2700000" scaled="1"/>
              </a:gradFill>
              <a:latin typeface="+mj-lt"/>
              <a:cs typeface="Poppins Light" panose="00000400000000000000" pitchFamily="2" charset="0"/>
            </a:endParaRPr>
          </a:p>
        </p:txBody>
      </p:sp>
    </p:spTree>
    <p:extLst>
      <p:ext uri="{BB962C8B-B14F-4D97-AF65-F5344CB8AC3E}">
        <p14:creationId xmlns:p14="http://schemas.microsoft.com/office/powerpoint/2010/main" val="77778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10;&#10;Description automatically generated">
            <a:extLst>
              <a:ext uri="{FF2B5EF4-FFF2-40B4-BE49-F238E27FC236}">
                <a16:creationId xmlns:a16="http://schemas.microsoft.com/office/drawing/2014/main" id="{C83B86C8-4A70-4C98-8D5B-007D0D3EA5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566" r="26566"/>
          <a:stretch>
            <a:fillRect/>
          </a:stretch>
        </p:blipFill>
        <p:spPr/>
      </p:pic>
      <p:sp>
        <p:nvSpPr>
          <p:cNvPr id="58" name="Rectangle: Rounded Corners 57">
            <a:extLst>
              <a:ext uri="{FF2B5EF4-FFF2-40B4-BE49-F238E27FC236}">
                <a16:creationId xmlns:a16="http://schemas.microsoft.com/office/drawing/2014/main" id="{F2BF17F3-F555-463C-A923-E561AA42ABFF}"/>
              </a:ext>
            </a:extLst>
          </p:cNvPr>
          <p:cNvSpPr/>
          <p:nvPr/>
        </p:nvSpPr>
        <p:spPr>
          <a:xfrm>
            <a:off x="5752617" y="1153991"/>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tx1">
                  <a:lumMod val="75000"/>
                  <a:lumOff val="25000"/>
                </a:schemeClr>
              </a:solidFill>
              <a:latin typeface="+mj-lt"/>
            </a:endParaRPr>
          </a:p>
        </p:txBody>
      </p:sp>
      <p:sp>
        <p:nvSpPr>
          <p:cNvPr id="59" name="TextBox 58">
            <a:extLst>
              <a:ext uri="{FF2B5EF4-FFF2-40B4-BE49-F238E27FC236}">
                <a16:creationId xmlns:a16="http://schemas.microsoft.com/office/drawing/2014/main" id="{0814B642-0CAB-438D-A95C-4FBCBC7818B1}"/>
              </a:ext>
            </a:extLst>
          </p:cNvPr>
          <p:cNvSpPr txBox="1"/>
          <p:nvPr/>
        </p:nvSpPr>
        <p:spPr>
          <a:xfrm>
            <a:off x="5841044" y="1325240"/>
            <a:ext cx="2736000" cy="734945"/>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r>
              <a:rPr lang="en-GB" sz="1800" dirty="0">
                <a:solidFill>
                  <a:schemeClr val="tx1">
                    <a:lumMod val="75000"/>
                    <a:lumOff val="25000"/>
                  </a:schemeClr>
                </a:solidFill>
              </a:rPr>
              <a:t>378 beds (13 wards, including Respiratory HDU)</a:t>
            </a:r>
          </a:p>
        </p:txBody>
      </p:sp>
      <p:sp>
        <p:nvSpPr>
          <p:cNvPr id="62" name="Rectangle: Rounded Corners 61">
            <a:extLst>
              <a:ext uri="{FF2B5EF4-FFF2-40B4-BE49-F238E27FC236}">
                <a16:creationId xmlns:a16="http://schemas.microsoft.com/office/drawing/2014/main" id="{C34EB087-03C2-431F-BF67-93BE0811B931}"/>
              </a:ext>
            </a:extLst>
          </p:cNvPr>
          <p:cNvSpPr/>
          <p:nvPr/>
        </p:nvSpPr>
        <p:spPr>
          <a:xfrm>
            <a:off x="5752617" y="3568555"/>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66" name="Rectangle: Rounded Corners 65">
            <a:extLst>
              <a:ext uri="{FF2B5EF4-FFF2-40B4-BE49-F238E27FC236}">
                <a16:creationId xmlns:a16="http://schemas.microsoft.com/office/drawing/2014/main" id="{9743C619-44F5-415E-85C7-8AA737AD58C1}"/>
              </a:ext>
            </a:extLst>
          </p:cNvPr>
          <p:cNvSpPr/>
          <p:nvPr/>
        </p:nvSpPr>
        <p:spPr>
          <a:xfrm>
            <a:off x="8606967" y="1153990"/>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67" name="TextBox 66">
            <a:extLst>
              <a:ext uri="{FF2B5EF4-FFF2-40B4-BE49-F238E27FC236}">
                <a16:creationId xmlns:a16="http://schemas.microsoft.com/office/drawing/2014/main" id="{14849E7C-B92A-4F6B-BF4A-1325FF063690}"/>
              </a:ext>
            </a:extLst>
          </p:cNvPr>
          <p:cNvSpPr txBox="1"/>
          <p:nvPr/>
        </p:nvSpPr>
        <p:spPr>
          <a:xfrm>
            <a:off x="8698072" y="1367320"/>
            <a:ext cx="2149453" cy="646331"/>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Medical outliers – up to 100 in the winter </a:t>
            </a:r>
          </a:p>
        </p:txBody>
      </p:sp>
      <p:sp>
        <p:nvSpPr>
          <p:cNvPr id="70" name="Rectangle: Rounded Corners 69">
            <a:extLst>
              <a:ext uri="{FF2B5EF4-FFF2-40B4-BE49-F238E27FC236}">
                <a16:creationId xmlns:a16="http://schemas.microsoft.com/office/drawing/2014/main" id="{A923298D-F99D-4085-9E06-66933DCD53C6}"/>
              </a:ext>
            </a:extLst>
          </p:cNvPr>
          <p:cNvSpPr/>
          <p:nvPr/>
        </p:nvSpPr>
        <p:spPr>
          <a:xfrm>
            <a:off x="5752617" y="4775837"/>
            <a:ext cx="2736000" cy="1429020"/>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74" name="Rectangle: Rounded Corners 73">
            <a:extLst>
              <a:ext uri="{FF2B5EF4-FFF2-40B4-BE49-F238E27FC236}">
                <a16:creationId xmlns:a16="http://schemas.microsoft.com/office/drawing/2014/main" id="{0BB34928-DBA4-4C80-A3E1-CD9131250563}"/>
              </a:ext>
            </a:extLst>
          </p:cNvPr>
          <p:cNvSpPr/>
          <p:nvPr/>
        </p:nvSpPr>
        <p:spPr>
          <a:xfrm>
            <a:off x="8606967" y="2361272"/>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78" name="Rectangle: Rounded Corners 77">
            <a:extLst>
              <a:ext uri="{FF2B5EF4-FFF2-40B4-BE49-F238E27FC236}">
                <a16:creationId xmlns:a16="http://schemas.microsoft.com/office/drawing/2014/main" id="{08D1485F-F557-4F3C-9F87-29C82161B9CC}"/>
              </a:ext>
            </a:extLst>
          </p:cNvPr>
          <p:cNvSpPr/>
          <p:nvPr/>
        </p:nvSpPr>
        <p:spPr>
          <a:xfrm>
            <a:off x="8606967" y="4775836"/>
            <a:ext cx="2736000" cy="1429020"/>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82" name="Rectangle: Rounded Corners 81">
            <a:extLst>
              <a:ext uri="{FF2B5EF4-FFF2-40B4-BE49-F238E27FC236}">
                <a16:creationId xmlns:a16="http://schemas.microsoft.com/office/drawing/2014/main" id="{3DB60F1A-9243-46A6-B7E1-A9898C289A36}"/>
              </a:ext>
            </a:extLst>
          </p:cNvPr>
          <p:cNvSpPr/>
          <p:nvPr/>
        </p:nvSpPr>
        <p:spPr>
          <a:xfrm>
            <a:off x="8606967" y="3568554"/>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84" name="Freeform 167">
            <a:extLst>
              <a:ext uri="{FF2B5EF4-FFF2-40B4-BE49-F238E27FC236}">
                <a16:creationId xmlns:a16="http://schemas.microsoft.com/office/drawing/2014/main" id="{4D0204F6-8EBB-471E-BFC5-BA86D51DAF52}"/>
              </a:ext>
            </a:extLst>
          </p:cNvPr>
          <p:cNvSpPr>
            <a:spLocks noChangeArrowheads="1"/>
          </p:cNvSpPr>
          <p:nvPr/>
        </p:nvSpPr>
        <p:spPr bwMode="auto">
          <a:xfrm>
            <a:off x="8171470" y="1319332"/>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34" name="TextBox 33">
            <a:extLst>
              <a:ext uri="{FF2B5EF4-FFF2-40B4-BE49-F238E27FC236}">
                <a16:creationId xmlns:a16="http://schemas.microsoft.com/office/drawing/2014/main" id="{30F485C4-67FD-4CCF-8FA2-800C1F74DD54}"/>
              </a:ext>
            </a:extLst>
          </p:cNvPr>
          <p:cNvSpPr txBox="1"/>
          <p:nvPr/>
        </p:nvSpPr>
        <p:spPr>
          <a:xfrm>
            <a:off x="512219" y="2415894"/>
            <a:ext cx="4139312" cy="1840825"/>
          </a:xfrm>
          <a:prstGeom prst="rect">
            <a:avLst/>
          </a:prstGeom>
          <a:noFill/>
        </p:spPr>
        <p:txBody>
          <a:bodyPr wrap="square" rtlCol="0">
            <a:spAutoFit/>
          </a:bodyPr>
          <a:lstStyle/>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Baseline in </a:t>
            </a:r>
          </a:p>
          <a:p>
            <a:pPr>
              <a:lnSpc>
                <a:spcPct val="70000"/>
              </a:lnSpc>
            </a:pPr>
            <a: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t>patient staffing </a:t>
            </a:r>
            <a:br>
              <a:rPr lang="en-GB" sz="4400" spc="-188" dirty="0">
                <a:gradFill>
                  <a:gsLst>
                    <a:gs pos="0">
                      <a:schemeClr val="accent3"/>
                    </a:gs>
                    <a:gs pos="82000">
                      <a:schemeClr val="accent1">
                        <a:lumMod val="75000"/>
                      </a:schemeClr>
                    </a:gs>
                  </a:gsLst>
                  <a:lin ang="2700000" scaled="1"/>
                </a:gradFill>
                <a:latin typeface="+mj-lt"/>
                <a:cs typeface="Poppins Light" panose="00000400000000000000" pitchFamily="2" charset="0"/>
              </a:rPr>
            </a:br>
            <a:r>
              <a:rPr lang="en-GB" sz="3600" spc="-188" dirty="0">
                <a:gradFill>
                  <a:gsLst>
                    <a:gs pos="0">
                      <a:schemeClr val="accent3"/>
                    </a:gs>
                    <a:gs pos="82000">
                      <a:schemeClr val="accent1">
                        <a:lumMod val="75000"/>
                      </a:schemeClr>
                    </a:gs>
                  </a:gsLst>
                  <a:lin ang="2700000" scaled="1"/>
                </a:gradFill>
                <a:latin typeface="+mj-lt"/>
                <a:cs typeface="Poppins Light" panose="00000400000000000000" pitchFamily="2" charset="0"/>
              </a:rPr>
              <a:t>(inpatient medicine as example, 2012) </a:t>
            </a:r>
            <a:endParaRPr lang="en-US" sz="3600" spc="-188" dirty="0">
              <a:gradFill>
                <a:gsLst>
                  <a:gs pos="0">
                    <a:schemeClr val="accent3"/>
                  </a:gs>
                  <a:gs pos="82000">
                    <a:schemeClr val="accent1">
                      <a:lumMod val="75000"/>
                    </a:schemeClr>
                  </a:gs>
                </a:gsLst>
                <a:lin ang="2700000" scaled="1"/>
              </a:gradFill>
              <a:latin typeface="+mj-lt"/>
              <a:cs typeface="Poppins SemiBold" panose="00000700000000000000" pitchFamily="2" charset="0"/>
            </a:endParaRPr>
          </a:p>
        </p:txBody>
      </p:sp>
      <p:grpSp>
        <p:nvGrpSpPr>
          <p:cNvPr id="36" name="Group 35">
            <a:extLst>
              <a:ext uri="{FF2B5EF4-FFF2-40B4-BE49-F238E27FC236}">
                <a16:creationId xmlns:a16="http://schemas.microsoft.com/office/drawing/2014/main" id="{1BA8AF8A-0D02-4B00-BD13-5092FAC684E9}"/>
              </a:ext>
            </a:extLst>
          </p:cNvPr>
          <p:cNvGrpSpPr/>
          <p:nvPr/>
        </p:nvGrpSpPr>
        <p:grpSpPr>
          <a:xfrm>
            <a:off x="602018" y="4775836"/>
            <a:ext cx="494030" cy="99060"/>
            <a:chOff x="6949440" y="5232033"/>
            <a:chExt cx="494030" cy="99060"/>
          </a:xfrm>
          <a:noFill/>
        </p:grpSpPr>
        <p:sp>
          <p:nvSpPr>
            <p:cNvPr id="38" name="Oval 37">
              <a:extLst>
                <a:ext uri="{FF2B5EF4-FFF2-40B4-BE49-F238E27FC236}">
                  <a16:creationId xmlns:a16="http://schemas.microsoft.com/office/drawing/2014/main" id="{1C7633E0-CFDB-40DE-B032-BABE2F831BDB}"/>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4FB46C-3400-46CB-A389-A82F9D6DAE1B}"/>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18F6703-0F20-4162-BAD3-357666836BE3}"/>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Rounded Corners 40">
            <a:extLst>
              <a:ext uri="{FF2B5EF4-FFF2-40B4-BE49-F238E27FC236}">
                <a16:creationId xmlns:a16="http://schemas.microsoft.com/office/drawing/2014/main" id="{1108C5A8-9E3F-4AD8-8662-B589CA46434A}"/>
              </a:ext>
            </a:extLst>
          </p:cNvPr>
          <p:cNvSpPr/>
          <p:nvPr/>
        </p:nvSpPr>
        <p:spPr>
          <a:xfrm>
            <a:off x="5752617" y="2361271"/>
            <a:ext cx="2736000" cy="1117261"/>
          </a:xfrm>
          <a:prstGeom prst="roundRect">
            <a:avLst>
              <a:gd name="adj" fmla="val 2180"/>
            </a:avLst>
          </a:prstGeom>
          <a:solidFill>
            <a:schemeClr val="bg1"/>
          </a:solidFill>
          <a:ln>
            <a:noFill/>
          </a:ln>
          <a:effectLst>
            <a:outerShdw blurRad="152400" dist="50800" dir="5400000" sx="99000" sy="99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43" name="Freeform 167">
            <a:extLst>
              <a:ext uri="{FF2B5EF4-FFF2-40B4-BE49-F238E27FC236}">
                <a16:creationId xmlns:a16="http://schemas.microsoft.com/office/drawing/2014/main" id="{43B98BA9-DAC0-494B-8249-8ED4D5FE4A9F}"/>
              </a:ext>
            </a:extLst>
          </p:cNvPr>
          <p:cNvSpPr>
            <a:spLocks noChangeArrowheads="1"/>
          </p:cNvSpPr>
          <p:nvPr/>
        </p:nvSpPr>
        <p:spPr bwMode="auto">
          <a:xfrm>
            <a:off x="11024378" y="1365756"/>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44" name="TextBox 43">
            <a:extLst>
              <a:ext uri="{FF2B5EF4-FFF2-40B4-BE49-F238E27FC236}">
                <a16:creationId xmlns:a16="http://schemas.microsoft.com/office/drawing/2014/main" id="{DCA9AC95-E714-47BE-A480-CB35FEBA615F}"/>
              </a:ext>
            </a:extLst>
          </p:cNvPr>
          <p:cNvSpPr txBox="1"/>
          <p:nvPr/>
        </p:nvSpPr>
        <p:spPr>
          <a:xfrm>
            <a:off x="5919785" y="2505877"/>
            <a:ext cx="2538044" cy="923330"/>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Shift patterns between health care professions not coordinated</a:t>
            </a:r>
          </a:p>
        </p:txBody>
      </p:sp>
      <p:sp>
        <p:nvSpPr>
          <p:cNvPr id="45" name="TextBox 44">
            <a:extLst>
              <a:ext uri="{FF2B5EF4-FFF2-40B4-BE49-F238E27FC236}">
                <a16:creationId xmlns:a16="http://schemas.microsoft.com/office/drawing/2014/main" id="{FAAD77CF-C984-483C-A45B-67FAEEF865E3}"/>
              </a:ext>
            </a:extLst>
          </p:cNvPr>
          <p:cNvSpPr txBox="1"/>
          <p:nvPr/>
        </p:nvSpPr>
        <p:spPr>
          <a:xfrm>
            <a:off x="8755202" y="2501911"/>
            <a:ext cx="2152947" cy="646331"/>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Medical assistant cover sporadic</a:t>
            </a:r>
          </a:p>
        </p:txBody>
      </p:sp>
      <p:sp>
        <p:nvSpPr>
          <p:cNvPr id="46" name="TextBox 45">
            <a:extLst>
              <a:ext uri="{FF2B5EF4-FFF2-40B4-BE49-F238E27FC236}">
                <a16:creationId xmlns:a16="http://schemas.microsoft.com/office/drawing/2014/main" id="{824BFAA9-272D-424C-9DBA-3BDD24B28EF3}"/>
              </a:ext>
            </a:extLst>
          </p:cNvPr>
          <p:cNvSpPr txBox="1"/>
          <p:nvPr/>
        </p:nvSpPr>
        <p:spPr>
          <a:xfrm>
            <a:off x="5897011" y="3759711"/>
            <a:ext cx="2082987" cy="734945"/>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r>
              <a:rPr lang="en-GB" sz="1800" dirty="0">
                <a:solidFill>
                  <a:schemeClr val="tx1">
                    <a:lumMod val="75000"/>
                    <a:lumOff val="25000"/>
                  </a:schemeClr>
                </a:solidFill>
              </a:rPr>
              <a:t>No weekend pharmacy service</a:t>
            </a:r>
          </a:p>
        </p:txBody>
      </p:sp>
      <p:sp>
        <p:nvSpPr>
          <p:cNvPr id="47" name="TextBox 46">
            <a:extLst>
              <a:ext uri="{FF2B5EF4-FFF2-40B4-BE49-F238E27FC236}">
                <a16:creationId xmlns:a16="http://schemas.microsoft.com/office/drawing/2014/main" id="{D393CFF1-584F-4430-B838-4D45E978D182}"/>
              </a:ext>
            </a:extLst>
          </p:cNvPr>
          <p:cNvSpPr txBox="1"/>
          <p:nvPr/>
        </p:nvSpPr>
        <p:spPr>
          <a:xfrm>
            <a:off x="8755202" y="3759711"/>
            <a:ext cx="2152946" cy="646331"/>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1/3</a:t>
            </a:r>
            <a:r>
              <a:rPr lang="en-GB" sz="1800" baseline="30000" dirty="0">
                <a:solidFill>
                  <a:schemeClr val="tx1">
                    <a:lumMod val="75000"/>
                    <a:lumOff val="25000"/>
                  </a:schemeClr>
                </a:solidFill>
              </a:rPr>
              <a:t>rd</a:t>
            </a:r>
            <a:r>
              <a:rPr lang="en-GB" sz="1800" dirty="0">
                <a:solidFill>
                  <a:schemeClr val="tx1">
                    <a:lumMod val="75000"/>
                    <a:lumOff val="25000"/>
                  </a:schemeClr>
                </a:solidFill>
              </a:rPr>
              <a:t> </a:t>
            </a:r>
            <a:r>
              <a:rPr lang="en-GB" sz="1800" dirty="0" err="1">
                <a:solidFill>
                  <a:schemeClr val="tx1">
                    <a:lumMod val="75000"/>
                    <a:lumOff val="25000"/>
                  </a:schemeClr>
                </a:solidFill>
              </a:rPr>
              <a:t>SpR</a:t>
            </a:r>
            <a:r>
              <a:rPr lang="en-GB" sz="1800" dirty="0">
                <a:solidFill>
                  <a:schemeClr val="tx1">
                    <a:lumMod val="75000"/>
                    <a:lumOff val="25000"/>
                  </a:schemeClr>
                </a:solidFill>
              </a:rPr>
              <a:t> vacancies (8/27)</a:t>
            </a:r>
          </a:p>
        </p:txBody>
      </p:sp>
      <p:sp>
        <p:nvSpPr>
          <p:cNvPr id="48" name="TextBox 47">
            <a:extLst>
              <a:ext uri="{FF2B5EF4-FFF2-40B4-BE49-F238E27FC236}">
                <a16:creationId xmlns:a16="http://schemas.microsoft.com/office/drawing/2014/main" id="{A8B9ABA9-6806-47E1-92E6-DA6EEE82174B}"/>
              </a:ext>
            </a:extLst>
          </p:cNvPr>
          <p:cNvSpPr txBox="1"/>
          <p:nvPr/>
        </p:nvSpPr>
        <p:spPr>
          <a:xfrm>
            <a:off x="5920550" y="4918264"/>
            <a:ext cx="2410679" cy="1169551"/>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400" dirty="0">
                <a:solidFill>
                  <a:schemeClr val="tx1">
                    <a:lumMod val="75000"/>
                    <a:lumOff val="25000"/>
                  </a:schemeClr>
                </a:solidFill>
              </a:rPr>
              <a:t>Out of hours staffing for 278 beds = 1SpR, 1 Core Speciality  Trainee, 1 Foundation Doctor, intermittent Out of Hours Nurse Practitioner cover </a:t>
            </a:r>
          </a:p>
        </p:txBody>
      </p:sp>
      <p:sp>
        <p:nvSpPr>
          <p:cNvPr id="49" name="TextBox 48">
            <a:extLst>
              <a:ext uri="{FF2B5EF4-FFF2-40B4-BE49-F238E27FC236}">
                <a16:creationId xmlns:a16="http://schemas.microsoft.com/office/drawing/2014/main" id="{A7A16122-7A9B-40C5-9D9E-EC230596F43D}"/>
              </a:ext>
            </a:extLst>
          </p:cNvPr>
          <p:cNvSpPr txBox="1"/>
          <p:nvPr/>
        </p:nvSpPr>
        <p:spPr>
          <a:xfrm>
            <a:off x="8755201" y="4922294"/>
            <a:ext cx="2454578" cy="1200329"/>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pPr>
              <a:lnSpc>
                <a:spcPct val="100000"/>
              </a:lnSpc>
            </a:pPr>
            <a:r>
              <a:rPr lang="en-GB" sz="1800" dirty="0">
                <a:solidFill>
                  <a:schemeClr val="tx1">
                    <a:lumMod val="75000"/>
                    <a:lumOff val="25000"/>
                  </a:schemeClr>
                </a:solidFill>
              </a:rPr>
              <a:t>Bed management function carried out by Out of Hours Nurse Practitioner </a:t>
            </a:r>
          </a:p>
        </p:txBody>
      </p:sp>
      <p:sp>
        <p:nvSpPr>
          <p:cNvPr id="50" name="Freeform 167">
            <a:extLst>
              <a:ext uri="{FF2B5EF4-FFF2-40B4-BE49-F238E27FC236}">
                <a16:creationId xmlns:a16="http://schemas.microsoft.com/office/drawing/2014/main" id="{3870604B-8D33-41F1-88C1-C2D8C8A084A7}"/>
              </a:ext>
            </a:extLst>
          </p:cNvPr>
          <p:cNvSpPr>
            <a:spLocks noChangeArrowheads="1"/>
          </p:cNvSpPr>
          <p:nvPr/>
        </p:nvSpPr>
        <p:spPr bwMode="auto">
          <a:xfrm>
            <a:off x="8171469" y="2582129"/>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1" name="Freeform 167">
            <a:extLst>
              <a:ext uri="{FF2B5EF4-FFF2-40B4-BE49-F238E27FC236}">
                <a16:creationId xmlns:a16="http://schemas.microsoft.com/office/drawing/2014/main" id="{BA8B8DBE-48FF-40F4-A79F-FF59ED80CE8A}"/>
              </a:ext>
            </a:extLst>
          </p:cNvPr>
          <p:cNvSpPr>
            <a:spLocks noChangeArrowheads="1"/>
          </p:cNvSpPr>
          <p:nvPr/>
        </p:nvSpPr>
        <p:spPr bwMode="auto">
          <a:xfrm>
            <a:off x="11024378" y="2555813"/>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2" name="Freeform 167">
            <a:extLst>
              <a:ext uri="{FF2B5EF4-FFF2-40B4-BE49-F238E27FC236}">
                <a16:creationId xmlns:a16="http://schemas.microsoft.com/office/drawing/2014/main" id="{EF6526D0-4034-416E-81F6-4DB747B48288}"/>
              </a:ext>
            </a:extLst>
          </p:cNvPr>
          <p:cNvSpPr>
            <a:spLocks noChangeArrowheads="1"/>
          </p:cNvSpPr>
          <p:nvPr/>
        </p:nvSpPr>
        <p:spPr bwMode="auto">
          <a:xfrm>
            <a:off x="8176913" y="3763964"/>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3" name="Freeform 167">
            <a:extLst>
              <a:ext uri="{FF2B5EF4-FFF2-40B4-BE49-F238E27FC236}">
                <a16:creationId xmlns:a16="http://schemas.microsoft.com/office/drawing/2014/main" id="{A2A71F4A-658A-4F42-9CE5-AFA36D4E0FD4}"/>
              </a:ext>
            </a:extLst>
          </p:cNvPr>
          <p:cNvSpPr>
            <a:spLocks noChangeArrowheads="1"/>
          </p:cNvSpPr>
          <p:nvPr/>
        </p:nvSpPr>
        <p:spPr bwMode="auto">
          <a:xfrm>
            <a:off x="11026498" y="3759711"/>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4" name="Freeform 167">
            <a:extLst>
              <a:ext uri="{FF2B5EF4-FFF2-40B4-BE49-F238E27FC236}">
                <a16:creationId xmlns:a16="http://schemas.microsoft.com/office/drawing/2014/main" id="{F8013BB9-7096-45DE-BA15-6621B765C286}"/>
              </a:ext>
            </a:extLst>
          </p:cNvPr>
          <p:cNvSpPr>
            <a:spLocks noChangeArrowheads="1"/>
          </p:cNvSpPr>
          <p:nvPr/>
        </p:nvSpPr>
        <p:spPr bwMode="auto">
          <a:xfrm>
            <a:off x="8161098" y="4918264"/>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56" name="Freeform 167">
            <a:extLst>
              <a:ext uri="{FF2B5EF4-FFF2-40B4-BE49-F238E27FC236}">
                <a16:creationId xmlns:a16="http://schemas.microsoft.com/office/drawing/2014/main" id="{4377795D-209C-42C9-B350-3F666729D7FE}"/>
              </a:ext>
            </a:extLst>
          </p:cNvPr>
          <p:cNvSpPr>
            <a:spLocks noChangeArrowheads="1"/>
          </p:cNvSpPr>
          <p:nvPr/>
        </p:nvSpPr>
        <p:spPr bwMode="auto">
          <a:xfrm>
            <a:off x="11039648" y="4918673"/>
            <a:ext cx="170131" cy="171573"/>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11284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16552</TotalTime>
  <Words>3108</Words>
  <Application>Microsoft Office PowerPoint</Application>
  <PresentationFormat>Widescreen</PresentationFormat>
  <Paragraphs>437</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 New</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Pslided</dc:creator>
  <cp:lastModifiedBy>Juliane Kause, Anvil Group</cp:lastModifiedBy>
  <cp:revision>128</cp:revision>
  <dcterms:created xsi:type="dcterms:W3CDTF">2019-02-14T02:32:27Z</dcterms:created>
  <dcterms:modified xsi:type="dcterms:W3CDTF">2021-11-22T14:39:23Z</dcterms:modified>
</cp:coreProperties>
</file>