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466" r:id="rId5"/>
    <p:sldId id="426" r:id="rId6"/>
    <p:sldId id="467" r:id="rId7"/>
    <p:sldId id="431" r:id="rId8"/>
    <p:sldId id="470" r:id="rId9"/>
    <p:sldId id="461" r:id="rId10"/>
    <p:sldId id="469" r:id="rId11"/>
    <p:sldId id="427" r:id="rId12"/>
    <p:sldId id="463" r:id="rId13"/>
    <p:sldId id="468" r:id="rId14"/>
    <p:sldId id="472" r:id="rId15"/>
    <p:sldId id="471" r:id="rId16"/>
  </p:sldIdLst>
  <p:sldSz cx="9144000" cy="6858000" type="screen4x3"/>
  <p:notesSz cx="6858000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C1D82F"/>
    <a:srgbClr val="005953"/>
    <a:srgbClr val="A5ACAF"/>
    <a:srgbClr val="37424A"/>
    <a:srgbClr val="F8F8F8"/>
    <a:srgbClr val="FCFCFC"/>
    <a:srgbClr val="00C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863165-8E8C-4D2A-9A38-502B024ABC8B}" v="11" dt="2023-02-16T14:31:05.0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62134" autoAdjust="0"/>
  </p:normalViewPr>
  <p:slideViewPr>
    <p:cSldViewPr>
      <p:cViewPr varScale="1">
        <p:scale>
          <a:sx n="67" d="100"/>
          <a:sy n="67" d="100"/>
        </p:scale>
        <p:origin x="12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48"/>
    </p:cViewPr>
  </p:sorterViewPr>
  <p:notesViewPr>
    <p:cSldViewPr>
      <p:cViewPr varScale="1">
        <p:scale>
          <a:sx n="80" d="100"/>
          <a:sy n="80" d="100"/>
        </p:scale>
        <p:origin x="-2076" y="-84"/>
      </p:cViewPr>
      <p:guideLst>
        <p:guide orient="horz" pos="311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Evans (Medical Director)" userId="4bfe6911-f409-45b5-8716-2cc90482a630" providerId="ADAL" clId="{D8863165-8E8C-4D2A-9A38-502B024ABC8B}"/>
    <pc:docChg chg="undo custSel addSld modSld sldOrd">
      <pc:chgData name="Paul Evans (Medical Director)" userId="4bfe6911-f409-45b5-8716-2cc90482a630" providerId="ADAL" clId="{D8863165-8E8C-4D2A-9A38-502B024ABC8B}" dt="2023-02-16T14:36:24.481" v="1498" actId="6549"/>
      <pc:docMkLst>
        <pc:docMk/>
      </pc:docMkLst>
      <pc:sldChg chg="ord">
        <pc:chgData name="Paul Evans (Medical Director)" userId="4bfe6911-f409-45b5-8716-2cc90482a630" providerId="ADAL" clId="{D8863165-8E8C-4D2A-9A38-502B024ABC8B}" dt="2023-02-16T13:49:11.623" v="91"/>
        <pc:sldMkLst>
          <pc:docMk/>
          <pc:sldMk cId="1509028165" sldId="426"/>
        </pc:sldMkLst>
      </pc:sldChg>
      <pc:sldChg chg="modSp mod">
        <pc:chgData name="Paul Evans (Medical Director)" userId="4bfe6911-f409-45b5-8716-2cc90482a630" providerId="ADAL" clId="{D8863165-8E8C-4D2A-9A38-502B024ABC8B}" dt="2023-02-16T13:57:04.245" v="363" actId="6549"/>
        <pc:sldMkLst>
          <pc:docMk/>
          <pc:sldMk cId="2174121914" sldId="427"/>
        </pc:sldMkLst>
        <pc:spChg chg="mod">
          <ac:chgData name="Paul Evans (Medical Director)" userId="4bfe6911-f409-45b5-8716-2cc90482a630" providerId="ADAL" clId="{D8863165-8E8C-4D2A-9A38-502B024ABC8B}" dt="2023-02-16T13:57:04.245" v="363" actId="6549"/>
          <ac:spMkLst>
            <pc:docMk/>
            <pc:sldMk cId="2174121914" sldId="427"/>
            <ac:spMk id="2" creationId="{291701B2-73EF-4134-84FB-7E296B9BF550}"/>
          </ac:spMkLst>
        </pc:spChg>
      </pc:sldChg>
      <pc:sldChg chg="modSp mod ord">
        <pc:chgData name="Paul Evans (Medical Director)" userId="4bfe6911-f409-45b5-8716-2cc90482a630" providerId="ADAL" clId="{D8863165-8E8C-4D2A-9A38-502B024ABC8B}" dt="2023-02-16T13:52:40.558" v="316" actId="122"/>
        <pc:sldMkLst>
          <pc:docMk/>
          <pc:sldMk cId="1827215719" sldId="431"/>
        </pc:sldMkLst>
        <pc:spChg chg="mod">
          <ac:chgData name="Paul Evans (Medical Director)" userId="4bfe6911-f409-45b5-8716-2cc90482a630" providerId="ADAL" clId="{D8863165-8E8C-4D2A-9A38-502B024ABC8B}" dt="2023-02-16T13:52:40.558" v="316" actId="122"/>
          <ac:spMkLst>
            <pc:docMk/>
            <pc:sldMk cId="1827215719" sldId="431"/>
            <ac:spMk id="2" creationId="{3F5EBB29-65A1-49CB-887E-8A4B9184FAE6}"/>
          </ac:spMkLst>
        </pc:spChg>
        <pc:spChg chg="mod">
          <ac:chgData name="Paul Evans (Medical Director)" userId="4bfe6911-f409-45b5-8716-2cc90482a630" providerId="ADAL" clId="{D8863165-8E8C-4D2A-9A38-502B024ABC8B}" dt="2023-02-16T13:52:22.989" v="301" actId="14100"/>
          <ac:spMkLst>
            <pc:docMk/>
            <pc:sldMk cId="1827215719" sldId="431"/>
            <ac:spMk id="3" creationId="{D6195E06-1B52-4AFB-A725-C6620632B2A6}"/>
          </ac:spMkLst>
        </pc:spChg>
      </pc:sldChg>
      <pc:sldChg chg="modSp mod">
        <pc:chgData name="Paul Evans (Medical Director)" userId="4bfe6911-f409-45b5-8716-2cc90482a630" providerId="ADAL" clId="{D8863165-8E8C-4D2A-9A38-502B024ABC8B}" dt="2023-02-16T14:13:42.684" v="425" actId="6549"/>
        <pc:sldMkLst>
          <pc:docMk/>
          <pc:sldMk cId="3710084908" sldId="463"/>
        </pc:sldMkLst>
        <pc:spChg chg="mod">
          <ac:chgData name="Paul Evans (Medical Director)" userId="4bfe6911-f409-45b5-8716-2cc90482a630" providerId="ADAL" clId="{D8863165-8E8C-4D2A-9A38-502B024ABC8B}" dt="2023-02-16T14:13:42.684" v="425" actId="6549"/>
          <ac:spMkLst>
            <pc:docMk/>
            <pc:sldMk cId="3710084908" sldId="463"/>
            <ac:spMk id="2" creationId="{EA99A891-E4B9-475B-AD78-0767993AEAB3}"/>
          </ac:spMkLst>
        </pc:spChg>
        <pc:spChg chg="mod">
          <ac:chgData name="Paul Evans (Medical Director)" userId="4bfe6911-f409-45b5-8716-2cc90482a630" providerId="ADAL" clId="{D8863165-8E8C-4D2A-9A38-502B024ABC8B}" dt="2023-02-16T13:57:46.662" v="376" actId="20577"/>
          <ac:spMkLst>
            <pc:docMk/>
            <pc:sldMk cId="3710084908" sldId="463"/>
            <ac:spMk id="3" creationId="{D5F0F2DC-5568-468F-9F32-71DD8F97C46E}"/>
          </ac:spMkLst>
        </pc:spChg>
      </pc:sldChg>
      <pc:sldChg chg="modSp mod">
        <pc:chgData name="Paul Evans (Medical Director)" userId="4bfe6911-f409-45b5-8716-2cc90482a630" providerId="ADAL" clId="{D8863165-8E8C-4D2A-9A38-502B024ABC8B}" dt="2023-02-16T13:45:09.720" v="46" actId="20577"/>
        <pc:sldMkLst>
          <pc:docMk/>
          <pc:sldMk cId="842712481" sldId="466"/>
        </pc:sldMkLst>
        <pc:spChg chg="mod">
          <ac:chgData name="Paul Evans (Medical Director)" userId="4bfe6911-f409-45b5-8716-2cc90482a630" providerId="ADAL" clId="{D8863165-8E8C-4D2A-9A38-502B024ABC8B}" dt="2023-02-16T13:45:09.720" v="46" actId="20577"/>
          <ac:spMkLst>
            <pc:docMk/>
            <pc:sldMk cId="842712481" sldId="466"/>
            <ac:spMk id="4098" creationId="{00000000-0000-0000-0000-000000000000}"/>
          </ac:spMkLst>
        </pc:spChg>
      </pc:sldChg>
      <pc:sldChg chg="modSp mod">
        <pc:chgData name="Paul Evans (Medical Director)" userId="4bfe6911-f409-45b5-8716-2cc90482a630" providerId="ADAL" clId="{D8863165-8E8C-4D2A-9A38-502B024ABC8B}" dt="2023-02-16T13:48:36.742" v="89" actId="14100"/>
        <pc:sldMkLst>
          <pc:docMk/>
          <pc:sldMk cId="3509970279" sldId="467"/>
        </pc:sldMkLst>
        <pc:spChg chg="mod">
          <ac:chgData name="Paul Evans (Medical Director)" userId="4bfe6911-f409-45b5-8716-2cc90482a630" providerId="ADAL" clId="{D8863165-8E8C-4D2A-9A38-502B024ABC8B}" dt="2023-02-16T13:48:36.742" v="89" actId="14100"/>
          <ac:spMkLst>
            <pc:docMk/>
            <pc:sldMk cId="3509970279" sldId="467"/>
            <ac:spMk id="3" creationId="{573D942C-B92F-49C6-B26D-5B8C14CFC287}"/>
          </ac:spMkLst>
        </pc:spChg>
      </pc:sldChg>
      <pc:sldChg chg="modSp mod">
        <pc:chgData name="Paul Evans (Medical Director)" userId="4bfe6911-f409-45b5-8716-2cc90482a630" providerId="ADAL" clId="{D8863165-8E8C-4D2A-9A38-502B024ABC8B}" dt="2023-02-16T14:36:24.481" v="1498" actId="6549"/>
        <pc:sldMkLst>
          <pc:docMk/>
          <pc:sldMk cId="499210663" sldId="468"/>
        </pc:sldMkLst>
        <pc:spChg chg="mod">
          <ac:chgData name="Paul Evans (Medical Director)" userId="4bfe6911-f409-45b5-8716-2cc90482a630" providerId="ADAL" clId="{D8863165-8E8C-4D2A-9A38-502B024ABC8B}" dt="2023-02-16T14:36:24.481" v="1498" actId="6549"/>
          <ac:spMkLst>
            <pc:docMk/>
            <pc:sldMk cId="499210663" sldId="468"/>
            <ac:spMk id="2" creationId="{3F5EBB29-65A1-49CB-887E-8A4B9184FAE6}"/>
          </ac:spMkLst>
        </pc:spChg>
        <pc:spChg chg="mod">
          <ac:chgData name="Paul Evans (Medical Director)" userId="4bfe6911-f409-45b5-8716-2cc90482a630" providerId="ADAL" clId="{D8863165-8E8C-4D2A-9A38-502B024ABC8B}" dt="2023-02-16T14:31:05.030" v="1398" actId="14100"/>
          <ac:spMkLst>
            <pc:docMk/>
            <pc:sldMk cId="499210663" sldId="468"/>
            <ac:spMk id="3" creationId="{D6195E06-1B52-4AFB-A725-C6620632B2A6}"/>
          </ac:spMkLst>
        </pc:spChg>
      </pc:sldChg>
      <pc:sldChg chg="add">
        <pc:chgData name="Paul Evans (Medical Director)" userId="4bfe6911-f409-45b5-8716-2cc90482a630" providerId="ADAL" clId="{D8863165-8E8C-4D2A-9A38-502B024ABC8B}" dt="2023-02-16T13:56:30.325" v="317"/>
        <pc:sldMkLst>
          <pc:docMk/>
          <pc:sldMk cId="1897376440" sldId="469"/>
        </pc:sldMkLst>
      </pc:sldChg>
      <pc:sldChg chg="modSp add mod">
        <pc:chgData name="Paul Evans (Medical Director)" userId="4bfe6911-f409-45b5-8716-2cc90482a630" providerId="ADAL" clId="{D8863165-8E8C-4D2A-9A38-502B024ABC8B}" dt="2023-02-16T14:20:44.419" v="624" actId="14100"/>
        <pc:sldMkLst>
          <pc:docMk/>
          <pc:sldMk cId="1153688305" sldId="470"/>
        </pc:sldMkLst>
        <pc:spChg chg="mod">
          <ac:chgData name="Paul Evans (Medical Director)" userId="4bfe6911-f409-45b5-8716-2cc90482a630" providerId="ADAL" clId="{D8863165-8E8C-4D2A-9A38-502B024ABC8B}" dt="2023-02-16T14:20:44.419" v="624" actId="14100"/>
          <ac:spMkLst>
            <pc:docMk/>
            <pc:sldMk cId="1153688305" sldId="470"/>
            <ac:spMk id="2" creationId="{3F5EBB29-65A1-49CB-887E-8A4B9184FAE6}"/>
          </ac:spMkLst>
        </pc:spChg>
        <pc:spChg chg="mod">
          <ac:chgData name="Paul Evans (Medical Director)" userId="4bfe6911-f409-45b5-8716-2cc90482a630" providerId="ADAL" clId="{D8863165-8E8C-4D2A-9A38-502B024ABC8B}" dt="2023-02-16T14:20:29.745" v="622" actId="21"/>
          <ac:spMkLst>
            <pc:docMk/>
            <pc:sldMk cId="1153688305" sldId="470"/>
            <ac:spMk id="3" creationId="{D6195E06-1B52-4AFB-A725-C6620632B2A6}"/>
          </ac:spMkLst>
        </pc:spChg>
      </pc:sldChg>
      <pc:sldChg chg="modSp add mod">
        <pc:chgData name="Paul Evans (Medical Director)" userId="4bfe6911-f409-45b5-8716-2cc90482a630" providerId="ADAL" clId="{D8863165-8E8C-4D2A-9A38-502B024ABC8B}" dt="2023-02-16T14:32:27.160" v="1484" actId="6549"/>
        <pc:sldMkLst>
          <pc:docMk/>
          <pc:sldMk cId="3011592922" sldId="471"/>
        </pc:sldMkLst>
        <pc:spChg chg="mod">
          <ac:chgData name="Paul Evans (Medical Director)" userId="4bfe6911-f409-45b5-8716-2cc90482a630" providerId="ADAL" clId="{D8863165-8E8C-4D2A-9A38-502B024ABC8B}" dt="2023-02-16T14:32:27.160" v="1484" actId="6549"/>
          <ac:spMkLst>
            <pc:docMk/>
            <pc:sldMk cId="3011592922" sldId="471"/>
            <ac:spMk id="2" creationId="{3F5EBB29-65A1-49CB-887E-8A4B9184FAE6}"/>
          </ac:spMkLst>
        </pc:spChg>
        <pc:spChg chg="mod">
          <ac:chgData name="Paul Evans (Medical Director)" userId="4bfe6911-f409-45b5-8716-2cc90482a630" providerId="ADAL" clId="{D8863165-8E8C-4D2A-9A38-502B024ABC8B}" dt="2023-02-16T14:27:02.163" v="1133" actId="255"/>
          <ac:spMkLst>
            <pc:docMk/>
            <pc:sldMk cId="3011592922" sldId="471"/>
            <ac:spMk id="3" creationId="{D6195E06-1B52-4AFB-A725-C6620632B2A6}"/>
          </ac:spMkLst>
        </pc:spChg>
      </pc:sldChg>
      <pc:sldChg chg="modSp add mod">
        <pc:chgData name="Paul Evans (Medical Director)" userId="4bfe6911-f409-45b5-8716-2cc90482a630" providerId="ADAL" clId="{D8863165-8E8C-4D2A-9A38-502B024ABC8B}" dt="2023-02-16T14:31:30.885" v="1450" actId="20577"/>
        <pc:sldMkLst>
          <pc:docMk/>
          <pc:sldMk cId="173492600" sldId="472"/>
        </pc:sldMkLst>
        <pc:spChg chg="mod">
          <ac:chgData name="Paul Evans (Medical Director)" userId="4bfe6911-f409-45b5-8716-2cc90482a630" providerId="ADAL" clId="{D8863165-8E8C-4D2A-9A38-502B024ABC8B}" dt="2023-02-16T14:28:05.200" v="1184" actId="6549"/>
          <ac:spMkLst>
            <pc:docMk/>
            <pc:sldMk cId="173492600" sldId="472"/>
            <ac:spMk id="2" creationId="{3F5EBB29-65A1-49CB-887E-8A4B9184FAE6}"/>
          </ac:spMkLst>
        </pc:spChg>
        <pc:spChg chg="mod">
          <ac:chgData name="Paul Evans (Medical Director)" userId="4bfe6911-f409-45b5-8716-2cc90482a630" providerId="ADAL" clId="{D8863165-8E8C-4D2A-9A38-502B024ABC8B}" dt="2023-02-16T14:31:30.885" v="1450" actId="20577"/>
          <ac:spMkLst>
            <pc:docMk/>
            <pc:sldMk cId="173492600" sldId="472"/>
            <ac:spMk id="3" creationId="{D6195E06-1B52-4AFB-A725-C6620632B2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72334" cy="494029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67" y="1"/>
            <a:ext cx="2972334" cy="494029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C6E1A7A-180B-48F7-993B-ACD4104814AB}" type="datetimeFigureOut">
              <a:rPr lang="en-US"/>
              <a:pPr>
                <a:defRPr/>
              </a:pPr>
              <a:t>2/16/2023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378645"/>
            <a:ext cx="2972334" cy="494029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67" y="9378645"/>
            <a:ext cx="2972334" cy="494029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C252D47-D431-4305-91EE-E915A3BC86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013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72334" cy="4940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667" y="1"/>
            <a:ext cx="2972333" cy="4940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936" y="4690901"/>
            <a:ext cx="5028132" cy="44430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380223"/>
            <a:ext cx="2972334" cy="494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667" y="9380223"/>
            <a:ext cx="2972333" cy="494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6E6849A-E4EC-4F24-AA61-66A7B01CE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3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741363"/>
            <a:ext cx="4937125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6849A-E4EC-4F24-AA61-66A7B01CE32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84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AC_Powerpoint backgrounds2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848" y="1412776"/>
            <a:ext cx="3888432" cy="1940024"/>
          </a:xfrm>
        </p:spPr>
        <p:txBody>
          <a:bodyPr/>
          <a:lstStyle>
            <a:lvl1pPr>
              <a:defRPr sz="3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edit Master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848" y="2348880"/>
            <a:ext cx="4320480" cy="1008112"/>
          </a:xfrm>
        </p:spPr>
        <p:txBody>
          <a:bodyPr/>
          <a:lstStyle>
            <a:lvl1pPr marL="0" indent="0">
              <a:lnSpc>
                <a:spcPct val="60000"/>
              </a:lnSpc>
              <a:defRPr sz="3600">
                <a:solidFill>
                  <a:srgbClr val="C1D82F"/>
                </a:solidFill>
              </a:defRPr>
            </a:lvl1pPr>
          </a:lstStyle>
          <a:p>
            <a:pPr lvl="0"/>
            <a:r>
              <a:rPr lang="en-US" noProof="0" dirty="0"/>
              <a:t>Click to edit Master subtitle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203579" y="3933825"/>
            <a:ext cx="3097213" cy="431800"/>
          </a:xfrm>
        </p:spPr>
        <p:txBody>
          <a:bodyPr/>
          <a:lstStyle>
            <a:lvl1pPr>
              <a:lnSpc>
                <a:spcPct val="90000"/>
              </a:lnSpc>
              <a:defRPr sz="1400">
                <a:solidFill>
                  <a:srgbClr val="FCFCFC"/>
                </a:solidFill>
              </a:defRPr>
            </a:lvl1pPr>
          </a:lstStyle>
          <a:p>
            <a:pPr>
              <a:defRPr/>
            </a:pPr>
            <a:r>
              <a:rPr lang="en-US"/>
              <a:t>Date (edit on Title Master)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03575" y="3357563"/>
            <a:ext cx="3024188" cy="5762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defRPr sz="1400" b="1">
                <a:solidFill>
                  <a:srgbClr val="F8F8F8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Author (edit on Title Master</a:t>
            </a:r>
            <a:r>
              <a:rPr lang="en-US">
                <a:solidFill>
                  <a:srgbClr val="FCFCFC"/>
                </a:solidFill>
              </a:rPr>
              <a:t>)</a:t>
            </a: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/>
              <a:t>Author</a:t>
            </a:r>
            <a:r>
              <a:rPr lang="ja-JP" altLang="en-US"/>
              <a:t>’</a:t>
            </a:r>
            <a:r>
              <a:rPr lang="en-US" altLang="ja-JP"/>
              <a:t>s title/origin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1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B5208-B40D-4EAA-9E8F-911094796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3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19050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562600" cy="49530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FD6F-53EC-4A13-8819-8AB3401F4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0F27F-18BB-4799-8380-5CFF1E9C2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3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0162D-55CD-43F1-87E7-3EE870631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2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429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3429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A4CA2-8DC8-4146-8F94-DF554443F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6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58A75-F176-445E-82C4-66EEBF416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2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CDA5F-3114-43B5-91F2-E43C657D2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053E7-784C-4B98-96EB-3FC8550D5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2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3EB60-80ED-4F8A-B04E-2E103C71D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DE5DE-B91E-4DA3-A29C-7701DB411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7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FAC_Powerpoint backgrounds2-2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543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8" y="1524000"/>
            <a:ext cx="69484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410200"/>
            <a:ext cx="1676400" cy="381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DC63F"/>
                </a:solidFill>
                <a:latin typeface="+mn-lt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5334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DC63F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0314D39-BD0F-4321-A4AB-B94C3D723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DC63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DC63F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DC63F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DC63F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8DC63F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00C3FF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00C3FF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00C3FF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00C3FF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defRPr sz="3200">
          <a:solidFill>
            <a:srgbClr val="00595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5953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5953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5953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5953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type="subTitle" idx="1"/>
          </p:nvPr>
        </p:nvSpPr>
        <p:spPr>
          <a:xfrm>
            <a:off x="2195736" y="1700808"/>
            <a:ext cx="6048921" cy="273702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sz="4000" b="1" dirty="0"/>
              <a:t>Developing you Medical Leadership Skills 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GB" sz="3200" b="1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sz="2000" b="1" dirty="0">
                <a:solidFill>
                  <a:schemeClr val="bg1"/>
                </a:solidFill>
              </a:rPr>
              <a:t>Dr Paul Evans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sz="2000" b="1" dirty="0">
                <a:solidFill>
                  <a:schemeClr val="bg1"/>
                </a:solidFill>
              </a:rPr>
              <a:t>Medical Director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sz="2000" b="1" dirty="0">
                <a:solidFill>
                  <a:schemeClr val="bg1"/>
                </a:solidFill>
              </a:rPr>
              <a:t>Acting Chief Executive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sz="2000" b="1" dirty="0">
                <a:solidFill>
                  <a:schemeClr val="bg1"/>
                </a:solidFill>
              </a:rPr>
              <a:t>Faculty of Medical Leadership &amp; Management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GB" sz="1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GB" sz="1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GB" sz="1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GB" sz="1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842712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BB29-65A1-49CB-887E-8A4B9184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</a:t>
            </a:r>
            <a:r>
              <a:rPr lang="en-GB"/>
              <a:t>next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5E06-1B52-4AFB-A725-C6620632B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68760"/>
            <a:ext cx="6948487" cy="4237856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Develop the skills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Consider FMLM membership &amp; fellowship</a:t>
            </a:r>
          </a:p>
          <a:p>
            <a:pPr marL="1257300" lvl="2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Access to FMLM Navigator</a:t>
            </a:r>
          </a:p>
          <a:p>
            <a:pPr marL="1257300" lvl="2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Benchmark leadership capabilities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Discussion in medical appraisal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Mentoring &amp; coaching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Organisational Affiliation to FMLM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NB foster a constructive learning culture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</a:pPr>
            <a:endParaRPr lang="en-GB" b="1" dirty="0"/>
          </a:p>
          <a:p>
            <a:pPr eaLnBrk="1" hangingPunct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9921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BB29-65A1-49CB-887E-8A4B9184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 the Established Medical Director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5E06-1B52-4AFB-A725-C6620632B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68016"/>
            <a:ext cx="6948487" cy="403860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b="1" dirty="0"/>
              <a:t>Personal Development</a:t>
            </a:r>
          </a:p>
          <a:p>
            <a:pPr eaLnBrk="1" hangingPunct="1"/>
            <a:endParaRPr lang="en-US" altLang="en-US" b="1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b="1" dirty="0"/>
              <a:t>Shared responsibility</a:t>
            </a:r>
          </a:p>
          <a:p>
            <a:pPr eaLnBrk="1" hangingPunct="1"/>
            <a:endParaRPr lang="en-US" altLang="en-US" b="1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Clear behavioural standards from all doctors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b="1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Opportunity to network across the system and wider</a:t>
            </a:r>
          </a:p>
        </p:txBody>
      </p:sp>
    </p:spTree>
    <p:extLst>
      <p:ext uri="{BB962C8B-B14F-4D97-AF65-F5344CB8AC3E}">
        <p14:creationId xmlns:p14="http://schemas.microsoft.com/office/powerpoint/2010/main" val="17349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BB29-65A1-49CB-887E-8A4B9184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Outcome for the Organisation: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5E06-1B52-4AFB-A725-C6620632B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68016"/>
            <a:ext cx="6948487" cy="4038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Continued Leadership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Talent Management &amp; Succession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Benchmarking Individual Leadership competence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Maximising opportunity for leadership roles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Shadowing and attendance at Board meetings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Foster Collaborations – System Working     </a:t>
            </a:r>
            <a:endParaRPr lang="en-GB" sz="2800" b="1" dirty="0"/>
          </a:p>
          <a:p>
            <a:pPr eaLnBrk="1" hangingPunct="1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1159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DB9C-4FE3-4094-A8F2-4A6DB957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FMLM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942C-B92F-49C6-B26D-5B8C14CFC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8" y="1628800"/>
            <a:ext cx="6948487" cy="450986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Established by all UK medical royal colleges in 2011 in response to failures or medical leadership.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Role: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Professional Home for medical leadership within the UK.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prove the quality of leadership through evidence-based research.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</a:t>
            </a: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dership development.</a:t>
            </a:r>
            <a:r>
              <a:rPr lang="en-GB" sz="2000" b="1" dirty="0"/>
              <a:t>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50902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DB9C-4FE3-4094-A8F2-4A6DB957C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59" y="620688"/>
            <a:ext cx="7543800" cy="838200"/>
          </a:xfrm>
        </p:spPr>
        <p:txBody>
          <a:bodyPr/>
          <a:lstStyle/>
          <a:p>
            <a:r>
              <a:rPr lang="en-GB" dirty="0"/>
              <a:t>FMLM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942C-B92F-49C6-B26D-5B8C14CFC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8" y="1524000"/>
            <a:ext cx="6948487" cy="442528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All doctors require good medical leadership skills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b="1" dirty="0"/>
              <a:t>Listen, communication &amp; team 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Applies throughout your careers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b="1" dirty="0"/>
              <a:t>Better clinician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b="1" dirty="0"/>
              <a:t>Better medical leader/manager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b="1" dirty="0"/>
              <a:t>BETTER PATIENT CARE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No end-state to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350997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BB29-65A1-49CB-887E-8A4B9184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Improving the Quality of the Medical Director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5E06-1B52-4AFB-A725-C6620632B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348880"/>
            <a:ext cx="6948487" cy="3157736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The established Medical Director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b="1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b="1" dirty="0"/>
              <a:t>The development of future Medical Directors</a:t>
            </a:r>
          </a:p>
        </p:txBody>
      </p:sp>
    </p:spTree>
    <p:extLst>
      <p:ext uri="{BB962C8B-B14F-4D97-AF65-F5344CB8AC3E}">
        <p14:creationId xmlns:p14="http://schemas.microsoft.com/office/powerpoint/2010/main" val="182721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BB29-65A1-49CB-887E-8A4B9184F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08920"/>
            <a:ext cx="7543800" cy="1872208"/>
          </a:xfrm>
        </p:spPr>
        <p:txBody>
          <a:bodyPr/>
          <a:lstStyle/>
          <a:p>
            <a:r>
              <a:rPr lang="en-US" altLang="en-US" dirty="0"/>
              <a:t>Creating the right environment across the organization – The Culture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5E06-1B52-4AFB-A725-C6620632B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68016"/>
            <a:ext cx="6948487" cy="4038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5368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DB9C-4FE3-4094-A8F2-4A6DB957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FMLM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942C-B92F-49C6-B26D-5B8C14CFC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8" y="1124744"/>
            <a:ext cx="6948487" cy="5013920"/>
          </a:xfrm>
        </p:spPr>
        <p:txBody>
          <a:bodyPr/>
          <a:lstStyle/>
          <a:p>
            <a:pPr marL="0" indent="0"/>
            <a:r>
              <a:rPr lang="en-GB" sz="2400" i="1" dirty="0"/>
              <a:t>“A standard is something considered by an authority or by general consensus as a basis of comparison in measuring or judging adequacy or quality.” </a:t>
            </a:r>
            <a:r>
              <a:rPr lang="en-GB" sz="1800" i="1" dirty="0"/>
              <a:t>(SEQOHS – NHS Occupational Health Standards)</a:t>
            </a:r>
            <a:endParaRPr lang="en-US" sz="1800" i="1" dirty="0"/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sz="2400" dirty="0"/>
              <a:t>Informed by:</a:t>
            </a:r>
          </a:p>
          <a:p>
            <a:pPr eaLnBrk="1" hangingPunct="1">
              <a:lnSpc>
                <a:spcPct val="100000"/>
              </a:lnSpc>
              <a:buFontTx/>
              <a:buChar char="•"/>
              <a:defRPr/>
            </a:pPr>
            <a:r>
              <a:rPr lang="en-US" sz="2400" dirty="0"/>
              <a:t>Online and face to face consultation with more than 600 individuals, groups and </a:t>
            </a:r>
            <a:r>
              <a:rPr lang="en-US" sz="2400" dirty="0" err="1"/>
              <a:t>organisations</a:t>
            </a:r>
            <a:endParaRPr lang="en-US" sz="2400" dirty="0"/>
          </a:p>
          <a:p>
            <a:pPr eaLnBrk="1" hangingPunct="1">
              <a:lnSpc>
                <a:spcPct val="100000"/>
              </a:lnSpc>
              <a:buFontTx/>
              <a:buChar char="•"/>
              <a:defRPr/>
            </a:pPr>
            <a:r>
              <a:rPr lang="en-US" sz="2400" dirty="0"/>
              <a:t>The GMC’s </a:t>
            </a:r>
            <a:r>
              <a:rPr lang="en-US" sz="2400" i="1" dirty="0"/>
              <a:t>Leadership and management for all doctors</a:t>
            </a:r>
          </a:p>
          <a:p>
            <a:pPr eaLnBrk="1" hangingPunct="1">
              <a:lnSpc>
                <a:spcPct val="100000"/>
              </a:lnSpc>
              <a:buFontTx/>
              <a:buChar char="•"/>
              <a:defRPr/>
            </a:pPr>
            <a:r>
              <a:rPr lang="en-US" sz="2400" dirty="0"/>
              <a:t>UK national leadership frameworks and models</a:t>
            </a:r>
          </a:p>
          <a:p>
            <a:pPr eaLnBrk="1" hangingPunct="1">
              <a:lnSpc>
                <a:spcPct val="100000"/>
              </a:lnSpc>
              <a:buFontTx/>
              <a:buChar char="•"/>
              <a:defRPr/>
            </a:pPr>
            <a:r>
              <a:rPr lang="en-US" sz="2400" dirty="0"/>
              <a:t>Research evidence on leadership, management and engagement</a:t>
            </a:r>
            <a:r>
              <a:rPr lang="en-GB" sz="2400" b="1" dirty="0"/>
              <a:t>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64270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BB29-65A1-49CB-887E-8A4B9184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FMLM Standards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5E06-1B52-4AFB-A725-C6620632B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68016"/>
            <a:ext cx="6948487" cy="40386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Self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/>
              <a:t>Team Player/ Team Leader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 err="1"/>
              <a:t>Organisational</a:t>
            </a:r>
            <a:r>
              <a:rPr lang="en-US" altLang="en-US" b="1" dirty="0"/>
              <a:t> Responsibility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/>
              <a:t>System Leadership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97376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01B2-73EF-4134-84FB-7E296B9B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88640"/>
            <a:ext cx="7543800" cy="648072"/>
          </a:xfrm>
        </p:spPr>
        <p:txBody>
          <a:bodyPr/>
          <a:lstStyle/>
          <a:p>
            <a:r>
              <a:rPr lang="en-US" altLang="en-US" dirty="0"/>
              <a:t>Self Skills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4F13C-7BA1-4E7B-BFD6-4147397BE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8" y="764704"/>
            <a:ext cx="6948487" cy="4797896"/>
          </a:xfrm>
        </p:spPr>
        <p:txBody>
          <a:bodyPr/>
          <a:lstStyle/>
          <a:p>
            <a:pPr eaLnBrk="1" hangingPunct="1"/>
            <a:r>
              <a:rPr lang="en-US" altLang="en-US" dirty="0"/>
              <a:t>Confidence - Good Knowledge &amp; experience </a:t>
            </a:r>
          </a:p>
          <a:p>
            <a:pPr eaLnBrk="1" hangingPunct="1"/>
            <a:r>
              <a:rPr lang="en-US" altLang="en-US" dirty="0"/>
              <a:t>Inspire – Dedicated &amp; committed</a:t>
            </a:r>
          </a:p>
          <a:p>
            <a:pPr eaLnBrk="1" hangingPunct="1"/>
            <a:r>
              <a:rPr lang="en-US" altLang="en-US" dirty="0"/>
              <a:t>Positive attitude</a:t>
            </a:r>
          </a:p>
          <a:p>
            <a:pPr eaLnBrk="1" hangingPunct="1"/>
            <a:r>
              <a:rPr lang="en-US" altLang="en-US" dirty="0"/>
              <a:t>Open &amp; transparent</a:t>
            </a:r>
          </a:p>
          <a:p>
            <a:pPr eaLnBrk="1" hangingPunct="1"/>
            <a:r>
              <a:rPr lang="en-US" altLang="en-US" dirty="0"/>
              <a:t>Integrity &amp; Trust</a:t>
            </a:r>
          </a:p>
          <a:p>
            <a:pPr eaLnBrk="1" hangingPunct="1"/>
            <a:r>
              <a:rPr lang="en-US" altLang="en-US" dirty="0"/>
              <a:t>Ability to </a:t>
            </a:r>
            <a:r>
              <a:rPr lang="en-US" altLang="en-US" dirty="0" err="1"/>
              <a:t>prioritise</a:t>
            </a:r>
            <a:endParaRPr lang="en-US" altLang="en-US" dirty="0"/>
          </a:p>
          <a:p>
            <a:pPr eaLnBrk="1" hangingPunct="1"/>
            <a:r>
              <a:rPr lang="en-US" altLang="en-US" dirty="0"/>
              <a:t>Sound Judgement</a:t>
            </a:r>
          </a:p>
          <a:p>
            <a:pPr eaLnBrk="1" hangingPunct="1"/>
            <a:r>
              <a:rPr lang="en-US" altLang="en-US" dirty="0"/>
              <a:t>	- Good decision making &amp; problem   solving</a:t>
            </a:r>
          </a:p>
          <a:p>
            <a:pPr eaLnBrk="1" hangingPunct="1"/>
            <a:r>
              <a:rPr lang="en-US" altLang="en-US" dirty="0"/>
              <a:t>Good meeting chair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121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9A891-E4B9-475B-AD78-0767993AE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764704"/>
            <a:ext cx="7543800" cy="5328592"/>
          </a:xfrm>
        </p:spPr>
        <p:txBody>
          <a:bodyPr/>
          <a:lstStyle/>
          <a:p>
            <a:pPr eaLnBrk="1" hangingPunct="1"/>
            <a:r>
              <a:rPr lang="en-US" altLang="en-US" sz="3200" dirty="0" err="1">
                <a:solidFill>
                  <a:schemeClr val="tx1"/>
                </a:solidFill>
              </a:rPr>
              <a:t>Recognise</a:t>
            </a:r>
            <a:r>
              <a:rPr lang="en-US" altLang="en-US" sz="3200" dirty="0">
                <a:solidFill>
                  <a:schemeClr val="tx1"/>
                </a:solidFill>
              </a:rPr>
              <a:t> value of team (CDs &amp; </a:t>
            </a:r>
            <a:r>
              <a:rPr lang="en-US" altLang="en-US" sz="3200" dirty="0" err="1">
                <a:solidFill>
                  <a:schemeClr val="tx1"/>
                </a:solidFill>
              </a:rPr>
              <a:t>Clincial</a:t>
            </a:r>
            <a:r>
              <a:rPr lang="en-US" altLang="en-US" sz="3200" dirty="0">
                <a:solidFill>
                  <a:schemeClr val="tx1"/>
                </a:solidFill>
              </a:rPr>
              <a:t> Leads)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- Approachable 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- Listen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- Empowerment 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	- Delegate with responsibility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	- Clear accountability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	- Decisive when necessary 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Good communicator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	- Good insight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	- Good negotiator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Collaboration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	- Mutual respect</a:t>
            </a:r>
            <a:r>
              <a:rPr lang="en-US" altLang="en-US" dirty="0"/>
              <a:t>	</a:t>
            </a:r>
            <a:br>
              <a:rPr lang="en-US" altLang="en-US" dirty="0"/>
            </a:b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0F2DC-5568-468F-9F32-71DD8F97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8" y="260648"/>
            <a:ext cx="6948487" cy="720080"/>
          </a:xfrm>
        </p:spPr>
        <p:txBody>
          <a:bodyPr/>
          <a:lstStyle/>
          <a:p>
            <a:pPr algn="ctr"/>
            <a:r>
              <a:rPr lang="en-GB" sz="3600" b="1" dirty="0">
                <a:solidFill>
                  <a:srgbClr val="8DC63F"/>
                </a:solidFill>
              </a:rPr>
              <a:t>Self        </a:t>
            </a:r>
            <a:r>
              <a:rPr lang="en-GB" sz="3600" b="1" dirty="0">
                <a:solidFill>
                  <a:srgbClr val="8DC63F"/>
                </a:solidFill>
                <a:sym typeface="Wingdings" panose="05000000000000000000" pitchFamily="2" charset="2"/>
              </a:rPr>
              <a:t>      Organisation/Team</a:t>
            </a:r>
            <a:endParaRPr lang="en-GB" sz="3600" b="1" dirty="0">
              <a:solidFill>
                <a:srgbClr val="8DC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8490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alibri"/>
        <a:ea typeface="ＭＳ Ｐゴシック"/>
        <a:cs typeface="ＭＳ Ｐゴシック"/>
      </a:majorFont>
      <a:minorFont>
        <a:latin typeface="Calibri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E1A545B1776C4F9735D3740835E1D6" ma:contentTypeVersion="12" ma:contentTypeDescription="Create a new document." ma:contentTypeScope="" ma:versionID="b370e73d6dc80c0a4fbe0e2e7ac9835f">
  <xsd:schema xmlns:xsd="http://www.w3.org/2001/XMLSchema" xmlns:xs="http://www.w3.org/2001/XMLSchema" xmlns:p="http://schemas.microsoft.com/office/2006/metadata/properties" xmlns:ns2="c54b4205-edc3-4651-96f1-e3250f8b3c04" xmlns:ns3="2a43747a-dfc9-4e89-afaf-5b123b0a207f" targetNamespace="http://schemas.microsoft.com/office/2006/metadata/properties" ma:root="true" ma:fieldsID="1dd0e89d9150f363ed6c8d67a369dd37" ns2:_="" ns3:_="">
    <xsd:import namespace="c54b4205-edc3-4651-96f1-e3250f8b3c04"/>
    <xsd:import namespace="2a43747a-dfc9-4e89-afaf-5b123b0a20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4b4205-edc3-4651-96f1-e3250f8b3c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3747a-dfc9-4e89-afaf-5b123b0a20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53385E-AC2F-41C9-B6CD-F4CB4A3E20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4b4205-edc3-4651-96f1-e3250f8b3c04"/>
    <ds:schemaRef ds:uri="2a43747a-dfc9-4e89-afaf-5b123b0a20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43104D-C503-426B-BB74-9EC1C5D795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515C13-99E3-4B53-B9AE-45A1EC6203E6}">
  <ds:schemaRefs>
    <ds:schemaRef ds:uri="2a43747a-dfc9-4e89-afaf-5b123b0a207f"/>
    <ds:schemaRef ds:uri="http://purl.org/dc/dcmitype/"/>
    <ds:schemaRef ds:uri="c54b4205-edc3-4651-96f1-e3250f8b3c0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9268</TotalTime>
  <Words>411</Words>
  <Application>Microsoft Office PowerPoint</Application>
  <PresentationFormat>On-screen Show (4:3)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Blank Presentation</vt:lpstr>
      <vt:lpstr>PowerPoint Presentation</vt:lpstr>
      <vt:lpstr>FMLM</vt:lpstr>
      <vt:lpstr>FMLM Principles</vt:lpstr>
      <vt:lpstr>Improving the Quality of the Medical Director</vt:lpstr>
      <vt:lpstr>Creating the right environment across the organization – The Culture</vt:lpstr>
      <vt:lpstr>FMLM Standards</vt:lpstr>
      <vt:lpstr>FMLM Standards</vt:lpstr>
      <vt:lpstr>Self Skills</vt:lpstr>
      <vt:lpstr>Recognise value of team (CDs &amp; Clincial Leads)  - Approachable   - Listen  - Empowerment    - Delegate with responsibility   - Clear accountability   - Decisive when necessary  Good communicator   - Good insight   - Good negotiator Collaboration  - Mutual respect   </vt:lpstr>
      <vt:lpstr>What next </vt:lpstr>
      <vt:lpstr>For the Established Medical Director</vt:lpstr>
      <vt:lpstr>The Outcome for the Organisation:</vt:lpstr>
    </vt:vector>
  </TitlesOfParts>
  <Company>Kate Gorringe 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Kate Gorringe ME</dc:creator>
  <cp:lastModifiedBy>Paul Evans (Medical Director)</cp:lastModifiedBy>
  <cp:revision>451</cp:revision>
  <cp:lastPrinted>2021-09-02T06:57:42Z</cp:lastPrinted>
  <dcterms:created xsi:type="dcterms:W3CDTF">2010-12-04T16:03:43Z</dcterms:created>
  <dcterms:modified xsi:type="dcterms:W3CDTF">2023-02-16T14:36:27Z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0x010100C1E1A545B1776C4F9735D3740835E1D6</vt:lpwstr>
  </property>
  <property fmtid="{D5CDD505-2E9C-101B-9397-08002B2CF9AE}" pid="3" name="AuthorIds_UIVersion_512">
    <vt:lpwstr>21</vt:lpwstr>
  </property>
  <property fmtid="{D5CDD505-2E9C-101B-9397-08002B2CF9AE}" pid="4" name="AuthorIds_UIVersion_1536">
    <vt:lpwstr>21</vt:lpwstr>
  </property>
</Properties>
</file>