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72" r:id="rId4"/>
    <p:sldId id="271" r:id="rId5"/>
    <p:sldId id="265" r:id="rId6"/>
    <p:sldId id="263" r:id="rId7"/>
    <p:sldId id="270" r:id="rId8"/>
    <p:sldId id="274" r:id="rId9"/>
    <p:sldId id="269" r:id="rId10"/>
    <p:sldId id="264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FFB81C"/>
    <a:srgbClr val="009639"/>
    <a:srgbClr val="AE2573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9883" autoAdjust="0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65EED-02AF-479E-83B8-86EE5350C1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E7D952-099B-4502-AE21-66D8539EBD67}">
      <dgm:prSet phldrT="[Text]"/>
      <dgm:spPr/>
      <dgm:t>
        <a:bodyPr/>
        <a:lstStyle/>
        <a:p>
          <a:r>
            <a:rPr lang="en-GB" dirty="0"/>
            <a:t>Resilience</a:t>
          </a:r>
        </a:p>
      </dgm:t>
    </dgm:pt>
    <dgm:pt modelId="{3FB419E4-4234-4771-9E14-700E2BC91C91}" type="parTrans" cxnId="{9C65104A-6946-470F-B7C5-5B9189DA621A}">
      <dgm:prSet/>
      <dgm:spPr/>
      <dgm:t>
        <a:bodyPr/>
        <a:lstStyle/>
        <a:p>
          <a:endParaRPr lang="en-GB"/>
        </a:p>
      </dgm:t>
    </dgm:pt>
    <dgm:pt modelId="{2022F193-33D8-4E92-958F-862870D6B909}" type="sibTrans" cxnId="{9C65104A-6946-470F-B7C5-5B9189DA621A}">
      <dgm:prSet/>
      <dgm:spPr/>
      <dgm:t>
        <a:bodyPr/>
        <a:lstStyle/>
        <a:p>
          <a:endParaRPr lang="en-GB"/>
        </a:p>
      </dgm:t>
    </dgm:pt>
    <dgm:pt modelId="{EB609061-D2F4-4520-BD84-44F17CC7533B}">
      <dgm:prSet phldrT="[Text]"/>
      <dgm:spPr/>
      <dgm:t>
        <a:bodyPr/>
        <a:lstStyle/>
        <a:p>
          <a:r>
            <a:rPr lang="en-GB" dirty="0"/>
            <a:t>Integrity</a:t>
          </a:r>
        </a:p>
      </dgm:t>
    </dgm:pt>
    <dgm:pt modelId="{E2127B34-88E9-4985-9AC5-DA95006E2ADF}" type="parTrans" cxnId="{6D19B110-42EC-4188-9FC5-CE18903284E8}">
      <dgm:prSet/>
      <dgm:spPr/>
      <dgm:t>
        <a:bodyPr/>
        <a:lstStyle/>
        <a:p>
          <a:endParaRPr lang="en-GB"/>
        </a:p>
      </dgm:t>
    </dgm:pt>
    <dgm:pt modelId="{B5035749-7B04-4D65-ADBD-089D8379DD82}" type="sibTrans" cxnId="{6D19B110-42EC-4188-9FC5-CE18903284E8}">
      <dgm:prSet/>
      <dgm:spPr/>
      <dgm:t>
        <a:bodyPr/>
        <a:lstStyle/>
        <a:p>
          <a:endParaRPr lang="en-GB"/>
        </a:p>
      </dgm:t>
    </dgm:pt>
    <dgm:pt modelId="{8CF2D397-8E70-4975-AE2E-D7DF8F32A9EE}">
      <dgm:prSet phldrT="[Text]"/>
      <dgm:spPr/>
      <dgm:t>
        <a:bodyPr/>
        <a:lstStyle/>
        <a:p>
          <a:r>
            <a:rPr lang="en-GB" dirty="0"/>
            <a:t>Honesty</a:t>
          </a:r>
        </a:p>
      </dgm:t>
    </dgm:pt>
    <dgm:pt modelId="{F049C64C-51B0-433A-A76C-1CEC92E35F8B}" type="parTrans" cxnId="{0194BB6C-058F-405C-B4D1-74803A6C3D7C}">
      <dgm:prSet/>
      <dgm:spPr/>
      <dgm:t>
        <a:bodyPr/>
        <a:lstStyle/>
        <a:p>
          <a:endParaRPr lang="en-GB"/>
        </a:p>
      </dgm:t>
    </dgm:pt>
    <dgm:pt modelId="{0E79E972-01E0-4981-8E45-ADE1AE60ABCD}" type="sibTrans" cxnId="{0194BB6C-058F-405C-B4D1-74803A6C3D7C}">
      <dgm:prSet/>
      <dgm:spPr/>
      <dgm:t>
        <a:bodyPr/>
        <a:lstStyle/>
        <a:p>
          <a:endParaRPr lang="en-GB"/>
        </a:p>
      </dgm:t>
    </dgm:pt>
    <dgm:pt modelId="{AEFD5EA3-9DE9-42C0-8E23-AB74C1F60252}">
      <dgm:prSet phldrT="[Text]"/>
      <dgm:spPr/>
      <dgm:t>
        <a:bodyPr/>
        <a:lstStyle/>
        <a:p>
          <a:r>
            <a:rPr lang="en-GB" dirty="0"/>
            <a:t>Visibility</a:t>
          </a:r>
        </a:p>
      </dgm:t>
    </dgm:pt>
    <dgm:pt modelId="{23C59FA7-AB45-4834-BE36-F571EB068350}" type="parTrans" cxnId="{5BEC09C4-5D5E-481D-B3EA-DD39C746E3F5}">
      <dgm:prSet/>
      <dgm:spPr/>
      <dgm:t>
        <a:bodyPr/>
        <a:lstStyle/>
        <a:p>
          <a:endParaRPr lang="en-GB"/>
        </a:p>
      </dgm:t>
    </dgm:pt>
    <dgm:pt modelId="{6720215C-0524-4729-B352-5C4B6C18D8F5}" type="sibTrans" cxnId="{5BEC09C4-5D5E-481D-B3EA-DD39C746E3F5}">
      <dgm:prSet/>
      <dgm:spPr/>
      <dgm:t>
        <a:bodyPr/>
        <a:lstStyle/>
        <a:p>
          <a:endParaRPr lang="en-GB"/>
        </a:p>
      </dgm:t>
    </dgm:pt>
    <dgm:pt modelId="{7F85345A-D0A1-4D94-957A-9D17AF823D76}">
      <dgm:prSet phldrT="[Text]"/>
      <dgm:spPr/>
      <dgm:t>
        <a:bodyPr/>
        <a:lstStyle/>
        <a:p>
          <a:r>
            <a:rPr lang="en-GB" dirty="0"/>
            <a:t>Availability</a:t>
          </a:r>
        </a:p>
      </dgm:t>
    </dgm:pt>
    <dgm:pt modelId="{F8A44C0F-77D3-4CFB-A74F-26CBE2B1DE70}" type="parTrans" cxnId="{04011503-53F1-44C9-90B5-C2821B35D6B7}">
      <dgm:prSet/>
      <dgm:spPr/>
      <dgm:t>
        <a:bodyPr/>
        <a:lstStyle/>
        <a:p>
          <a:endParaRPr lang="en-GB"/>
        </a:p>
      </dgm:t>
    </dgm:pt>
    <dgm:pt modelId="{82C970C0-F871-4C40-83B3-E77214ABF0C7}" type="sibTrans" cxnId="{04011503-53F1-44C9-90B5-C2821B35D6B7}">
      <dgm:prSet/>
      <dgm:spPr/>
      <dgm:t>
        <a:bodyPr/>
        <a:lstStyle/>
        <a:p>
          <a:endParaRPr lang="en-GB"/>
        </a:p>
      </dgm:t>
    </dgm:pt>
    <dgm:pt modelId="{4BA42674-ED5B-495B-B261-BEAD160B44AC}">
      <dgm:prSet phldrT="[Text]"/>
      <dgm:spPr/>
      <dgm:t>
        <a:bodyPr/>
        <a:lstStyle/>
        <a:p>
          <a:r>
            <a:rPr lang="en-GB" dirty="0"/>
            <a:t>Communication skills</a:t>
          </a:r>
        </a:p>
      </dgm:t>
    </dgm:pt>
    <dgm:pt modelId="{E107407B-FB40-4F7D-953E-4A7340DD6A15}" type="parTrans" cxnId="{5921E3A2-7728-499B-87B9-07EA65DFF27E}">
      <dgm:prSet/>
      <dgm:spPr/>
      <dgm:t>
        <a:bodyPr/>
        <a:lstStyle/>
        <a:p>
          <a:endParaRPr lang="en-GB"/>
        </a:p>
      </dgm:t>
    </dgm:pt>
    <dgm:pt modelId="{3026E4D6-255A-40E7-960D-F8E2C9501535}" type="sibTrans" cxnId="{5921E3A2-7728-499B-87B9-07EA65DFF27E}">
      <dgm:prSet/>
      <dgm:spPr/>
      <dgm:t>
        <a:bodyPr/>
        <a:lstStyle/>
        <a:p>
          <a:endParaRPr lang="en-GB"/>
        </a:p>
      </dgm:t>
    </dgm:pt>
    <dgm:pt modelId="{0837191F-EC21-45AA-9A08-33F5FCD501E9}">
      <dgm:prSet phldrT="[Text]"/>
      <dgm:spPr/>
      <dgm:t>
        <a:bodyPr/>
        <a:lstStyle/>
        <a:p>
          <a:r>
            <a:rPr lang="en-GB" dirty="0"/>
            <a:t>Compassion</a:t>
          </a:r>
        </a:p>
      </dgm:t>
    </dgm:pt>
    <dgm:pt modelId="{787EB226-E82B-4159-ABAC-C90B4052F36C}" type="parTrans" cxnId="{998127A6-5C88-42AF-9CF5-B756F49B0743}">
      <dgm:prSet/>
      <dgm:spPr/>
      <dgm:t>
        <a:bodyPr/>
        <a:lstStyle/>
        <a:p>
          <a:endParaRPr lang="en-GB"/>
        </a:p>
      </dgm:t>
    </dgm:pt>
    <dgm:pt modelId="{75EAACC9-C29F-4CF1-BF02-C3EFCCEB45D8}" type="sibTrans" cxnId="{998127A6-5C88-42AF-9CF5-B756F49B0743}">
      <dgm:prSet/>
      <dgm:spPr/>
      <dgm:t>
        <a:bodyPr/>
        <a:lstStyle/>
        <a:p>
          <a:endParaRPr lang="en-GB"/>
        </a:p>
      </dgm:t>
    </dgm:pt>
    <dgm:pt modelId="{8766A875-971F-436F-8775-9B01AB6A2E7C}">
      <dgm:prSet phldrT="[Text]"/>
      <dgm:spPr/>
      <dgm:t>
        <a:bodyPr/>
        <a:lstStyle/>
        <a:p>
          <a:r>
            <a:rPr lang="en-GB" dirty="0"/>
            <a:t>Courage</a:t>
          </a:r>
        </a:p>
      </dgm:t>
    </dgm:pt>
    <dgm:pt modelId="{AF226439-A8A8-4113-BF0B-5EF26532ED7D}" type="parTrans" cxnId="{86DF7FE8-9B59-4CFF-A54D-9E5707D66C92}">
      <dgm:prSet/>
      <dgm:spPr/>
      <dgm:t>
        <a:bodyPr/>
        <a:lstStyle/>
        <a:p>
          <a:endParaRPr lang="en-GB"/>
        </a:p>
      </dgm:t>
    </dgm:pt>
    <dgm:pt modelId="{DB8DC8BE-DE5C-4333-A3A6-29D5A9AD6DCC}" type="sibTrans" cxnId="{86DF7FE8-9B59-4CFF-A54D-9E5707D66C92}">
      <dgm:prSet/>
      <dgm:spPr/>
      <dgm:t>
        <a:bodyPr/>
        <a:lstStyle/>
        <a:p>
          <a:endParaRPr lang="en-GB"/>
        </a:p>
      </dgm:t>
    </dgm:pt>
    <dgm:pt modelId="{1DCE3BC3-B45B-437F-A816-A18151C6AE54}">
      <dgm:prSet phldrT="[Text]"/>
      <dgm:spPr/>
      <dgm:t>
        <a:bodyPr/>
        <a:lstStyle/>
        <a:p>
          <a:r>
            <a:rPr lang="en-GB" dirty="0"/>
            <a:t>Negotiation skills</a:t>
          </a:r>
        </a:p>
      </dgm:t>
    </dgm:pt>
    <dgm:pt modelId="{0D8EE7D8-61E8-4EB7-A254-358CF6932088}" type="parTrans" cxnId="{93D17C4C-2EE3-422E-90D4-C910A0F24BD7}">
      <dgm:prSet/>
      <dgm:spPr/>
      <dgm:t>
        <a:bodyPr/>
        <a:lstStyle/>
        <a:p>
          <a:endParaRPr lang="en-GB"/>
        </a:p>
      </dgm:t>
    </dgm:pt>
    <dgm:pt modelId="{7EDB9BA7-F05B-4D5C-A1EA-5737E62A652C}" type="sibTrans" cxnId="{93D17C4C-2EE3-422E-90D4-C910A0F24BD7}">
      <dgm:prSet/>
      <dgm:spPr/>
      <dgm:t>
        <a:bodyPr/>
        <a:lstStyle/>
        <a:p>
          <a:endParaRPr lang="en-GB"/>
        </a:p>
      </dgm:t>
    </dgm:pt>
    <dgm:pt modelId="{7CDFB25D-20CA-4F5F-840C-834F0507E2FB}">
      <dgm:prSet phldrT="[Text]"/>
      <dgm:spPr/>
      <dgm:t>
        <a:bodyPr/>
        <a:lstStyle/>
        <a:p>
          <a:r>
            <a:rPr lang="en-GB" dirty="0"/>
            <a:t>Hold people to account</a:t>
          </a:r>
        </a:p>
      </dgm:t>
    </dgm:pt>
    <dgm:pt modelId="{73BFCB07-BE39-405A-B7A3-22A1EDE39868}" type="parTrans" cxnId="{E6EBDF2A-0F0B-486E-83F6-70053D0A9FA7}">
      <dgm:prSet/>
      <dgm:spPr/>
      <dgm:t>
        <a:bodyPr/>
        <a:lstStyle/>
        <a:p>
          <a:endParaRPr lang="en-GB"/>
        </a:p>
      </dgm:t>
    </dgm:pt>
    <dgm:pt modelId="{DF54A35B-73B3-417F-85EF-720C2DF666EB}" type="sibTrans" cxnId="{E6EBDF2A-0F0B-486E-83F6-70053D0A9FA7}">
      <dgm:prSet/>
      <dgm:spPr/>
      <dgm:t>
        <a:bodyPr/>
        <a:lstStyle/>
        <a:p>
          <a:endParaRPr lang="en-GB"/>
        </a:p>
      </dgm:t>
    </dgm:pt>
    <dgm:pt modelId="{0C913D5C-B284-434F-BAA0-164047CE1CEA}">
      <dgm:prSet phldrT="[Text]"/>
      <dgm:spPr/>
      <dgm:t>
        <a:bodyPr/>
        <a:lstStyle/>
        <a:p>
          <a:r>
            <a:rPr lang="en-GB" dirty="0"/>
            <a:t>Prioritise</a:t>
          </a:r>
        </a:p>
      </dgm:t>
    </dgm:pt>
    <dgm:pt modelId="{E355D696-5695-4B4D-B0B6-A39F56E05EE5}" type="parTrans" cxnId="{92A8F845-1555-4538-9DA1-AC32C2F62895}">
      <dgm:prSet/>
      <dgm:spPr/>
      <dgm:t>
        <a:bodyPr/>
        <a:lstStyle/>
        <a:p>
          <a:endParaRPr lang="en-GB"/>
        </a:p>
      </dgm:t>
    </dgm:pt>
    <dgm:pt modelId="{1A47739C-A938-44F7-B89A-0832BBF065B2}" type="sibTrans" cxnId="{92A8F845-1555-4538-9DA1-AC32C2F62895}">
      <dgm:prSet/>
      <dgm:spPr/>
      <dgm:t>
        <a:bodyPr/>
        <a:lstStyle/>
        <a:p>
          <a:endParaRPr lang="en-GB"/>
        </a:p>
      </dgm:t>
    </dgm:pt>
    <dgm:pt modelId="{694BC037-E7A4-4E67-8C7D-77BB1399C68B}">
      <dgm:prSet phldrT="[Text]"/>
      <dgm:spPr/>
      <dgm:t>
        <a:bodyPr/>
        <a:lstStyle/>
        <a:p>
          <a:r>
            <a:rPr lang="en-GB" dirty="0"/>
            <a:t>Humility and empathy</a:t>
          </a:r>
        </a:p>
      </dgm:t>
    </dgm:pt>
    <dgm:pt modelId="{DD66E580-E7B5-416F-AD03-B0C2E1B01355}" type="parTrans" cxnId="{E30B238F-843B-4A11-B813-FEB7906727C1}">
      <dgm:prSet/>
      <dgm:spPr/>
      <dgm:t>
        <a:bodyPr/>
        <a:lstStyle/>
        <a:p>
          <a:endParaRPr lang="en-GB"/>
        </a:p>
      </dgm:t>
    </dgm:pt>
    <dgm:pt modelId="{202E03C5-AACD-4112-99CF-CE7640AA00EA}" type="sibTrans" cxnId="{E30B238F-843B-4A11-B813-FEB7906727C1}">
      <dgm:prSet/>
      <dgm:spPr/>
      <dgm:t>
        <a:bodyPr/>
        <a:lstStyle/>
        <a:p>
          <a:endParaRPr lang="en-GB"/>
        </a:p>
      </dgm:t>
    </dgm:pt>
    <dgm:pt modelId="{1C89828B-6CDD-4628-992B-8EF75CA018E8}" type="pres">
      <dgm:prSet presAssocID="{F7F65EED-02AF-479E-83B8-86EE5350C1D0}" presName="diagram" presStyleCnt="0">
        <dgm:presLayoutVars>
          <dgm:dir/>
          <dgm:resizeHandles val="exact"/>
        </dgm:presLayoutVars>
      </dgm:prSet>
      <dgm:spPr/>
    </dgm:pt>
    <dgm:pt modelId="{290EA6BB-B763-4EE7-9B73-6013D62588B3}" type="pres">
      <dgm:prSet presAssocID="{60E7D952-099B-4502-AE21-66D8539EBD67}" presName="node" presStyleLbl="node1" presStyleIdx="0" presStyleCnt="12">
        <dgm:presLayoutVars>
          <dgm:bulletEnabled val="1"/>
        </dgm:presLayoutVars>
      </dgm:prSet>
      <dgm:spPr/>
    </dgm:pt>
    <dgm:pt modelId="{AA135365-8899-44F6-ACC9-F165A5165FA7}" type="pres">
      <dgm:prSet presAssocID="{2022F193-33D8-4E92-958F-862870D6B909}" presName="sibTrans" presStyleCnt="0"/>
      <dgm:spPr/>
    </dgm:pt>
    <dgm:pt modelId="{92F0FC9B-7102-41A9-A4ED-9EB5138F0E61}" type="pres">
      <dgm:prSet presAssocID="{EB609061-D2F4-4520-BD84-44F17CC7533B}" presName="node" presStyleLbl="node1" presStyleIdx="1" presStyleCnt="12">
        <dgm:presLayoutVars>
          <dgm:bulletEnabled val="1"/>
        </dgm:presLayoutVars>
      </dgm:prSet>
      <dgm:spPr/>
    </dgm:pt>
    <dgm:pt modelId="{3990C95E-B5AA-409C-B189-918B604EE2BA}" type="pres">
      <dgm:prSet presAssocID="{B5035749-7B04-4D65-ADBD-089D8379DD82}" presName="sibTrans" presStyleCnt="0"/>
      <dgm:spPr/>
    </dgm:pt>
    <dgm:pt modelId="{38BCD612-662A-4D15-A2E2-36DE93208BEC}" type="pres">
      <dgm:prSet presAssocID="{8CF2D397-8E70-4975-AE2E-D7DF8F32A9EE}" presName="node" presStyleLbl="node1" presStyleIdx="2" presStyleCnt="12">
        <dgm:presLayoutVars>
          <dgm:bulletEnabled val="1"/>
        </dgm:presLayoutVars>
      </dgm:prSet>
      <dgm:spPr/>
    </dgm:pt>
    <dgm:pt modelId="{E5E3671F-1DBD-4DCC-9FB1-57B3686CA7C8}" type="pres">
      <dgm:prSet presAssocID="{0E79E972-01E0-4981-8E45-ADE1AE60ABCD}" presName="sibTrans" presStyleCnt="0"/>
      <dgm:spPr/>
    </dgm:pt>
    <dgm:pt modelId="{F1B474B9-B445-48D3-B151-919C6D7EFD0B}" type="pres">
      <dgm:prSet presAssocID="{AEFD5EA3-9DE9-42C0-8E23-AB74C1F60252}" presName="node" presStyleLbl="node1" presStyleIdx="3" presStyleCnt="12">
        <dgm:presLayoutVars>
          <dgm:bulletEnabled val="1"/>
        </dgm:presLayoutVars>
      </dgm:prSet>
      <dgm:spPr/>
    </dgm:pt>
    <dgm:pt modelId="{BE4F2D38-D292-481F-8FB3-814EF560A41C}" type="pres">
      <dgm:prSet presAssocID="{6720215C-0524-4729-B352-5C4B6C18D8F5}" presName="sibTrans" presStyleCnt="0"/>
      <dgm:spPr/>
    </dgm:pt>
    <dgm:pt modelId="{084E209A-69B1-4BAC-B2B2-C82B92A16DA0}" type="pres">
      <dgm:prSet presAssocID="{7F85345A-D0A1-4D94-957A-9D17AF823D76}" presName="node" presStyleLbl="node1" presStyleIdx="4" presStyleCnt="12">
        <dgm:presLayoutVars>
          <dgm:bulletEnabled val="1"/>
        </dgm:presLayoutVars>
      </dgm:prSet>
      <dgm:spPr/>
    </dgm:pt>
    <dgm:pt modelId="{E944A79E-5FD6-4780-86AF-72BD19ACE59B}" type="pres">
      <dgm:prSet presAssocID="{82C970C0-F871-4C40-83B3-E77214ABF0C7}" presName="sibTrans" presStyleCnt="0"/>
      <dgm:spPr/>
    </dgm:pt>
    <dgm:pt modelId="{08DDD3C7-48C5-48BC-9B5A-D5592018F099}" type="pres">
      <dgm:prSet presAssocID="{4BA42674-ED5B-495B-B261-BEAD160B44AC}" presName="node" presStyleLbl="node1" presStyleIdx="5" presStyleCnt="12">
        <dgm:presLayoutVars>
          <dgm:bulletEnabled val="1"/>
        </dgm:presLayoutVars>
      </dgm:prSet>
      <dgm:spPr/>
    </dgm:pt>
    <dgm:pt modelId="{D5A0A5DE-D910-4134-9904-653F31A68912}" type="pres">
      <dgm:prSet presAssocID="{3026E4D6-255A-40E7-960D-F8E2C9501535}" presName="sibTrans" presStyleCnt="0"/>
      <dgm:spPr/>
    </dgm:pt>
    <dgm:pt modelId="{EC017BBD-DC3C-4463-96B6-B71976CCCC72}" type="pres">
      <dgm:prSet presAssocID="{0837191F-EC21-45AA-9A08-33F5FCD501E9}" presName="node" presStyleLbl="node1" presStyleIdx="6" presStyleCnt="12">
        <dgm:presLayoutVars>
          <dgm:bulletEnabled val="1"/>
        </dgm:presLayoutVars>
      </dgm:prSet>
      <dgm:spPr/>
    </dgm:pt>
    <dgm:pt modelId="{974DA9AE-6EA4-4CB9-9399-E360EF591E3C}" type="pres">
      <dgm:prSet presAssocID="{75EAACC9-C29F-4CF1-BF02-C3EFCCEB45D8}" presName="sibTrans" presStyleCnt="0"/>
      <dgm:spPr/>
    </dgm:pt>
    <dgm:pt modelId="{DD54C189-3BA7-46AB-826B-0E8A3EE5AD24}" type="pres">
      <dgm:prSet presAssocID="{8766A875-971F-436F-8775-9B01AB6A2E7C}" presName="node" presStyleLbl="node1" presStyleIdx="7" presStyleCnt="12">
        <dgm:presLayoutVars>
          <dgm:bulletEnabled val="1"/>
        </dgm:presLayoutVars>
      </dgm:prSet>
      <dgm:spPr/>
    </dgm:pt>
    <dgm:pt modelId="{9A85DD1C-98B5-4EA4-927D-DD3D7135A2B6}" type="pres">
      <dgm:prSet presAssocID="{DB8DC8BE-DE5C-4333-A3A6-29D5A9AD6DCC}" presName="sibTrans" presStyleCnt="0"/>
      <dgm:spPr/>
    </dgm:pt>
    <dgm:pt modelId="{955470E8-0436-4D37-BC3D-6801824D2076}" type="pres">
      <dgm:prSet presAssocID="{1DCE3BC3-B45B-437F-A816-A18151C6AE54}" presName="node" presStyleLbl="node1" presStyleIdx="8" presStyleCnt="12">
        <dgm:presLayoutVars>
          <dgm:bulletEnabled val="1"/>
        </dgm:presLayoutVars>
      </dgm:prSet>
      <dgm:spPr/>
    </dgm:pt>
    <dgm:pt modelId="{234BB625-2C42-46F4-855F-986296CAD635}" type="pres">
      <dgm:prSet presAssocID="{7EDB9BA7-F05B-4D5C-A1EA-5737E62A652C}" presName="sibTrans" presStyleCnt="0"/>
      <dgm:spPr/>
    </dgm:pt>
    <dgm:pt modelId="{645DBAFB-76B1-48AF-99D2-F1D9081B71CF}" type="pres">
      <dgm:prSet presAssocID="{7CDFB25D-20CA-4F5F-840C-834F0507E2FB}" presName="node" presStyleLbl="node1" presStyleIdx="9" presStyleCnt="12">
        <dgm:presLayoutVars>
          <dgm:bulletEnabled val="1"/>
        </dgm:presLayoutVars>
      </dgm:prSet>
      <dgm:spPr/>
    </dgm:pt>
    <dgm:pt modelId="{F743EC6D-B1B8-4343-A07A-F6FA55FBD44A}" type="pres">
      <dgm:prSet presAssocID="{DF54A35B-73B3-417F-85EF-720C2DF666EB}" presName="sibTrans" presStyleCnt="0"/>
      <dgm:spPr/>
    </dgm:pt>
    <dgm:pt modelId="{7A9F19F3-98B3-43AE-AF6E-F5961ADE5D28}" type="pres">
      <dgm:prSet presAssocID="{0C913D5C-B284-434F-BAA0-164047CE1CEA}" presName="node" presStyleLbl="node1" presStyleIdx="10" presStyleCnt="12" custLinFactNeighborX="-4197" custLinFactNeighborY="139">
        <dgm:presLayoutVars>
          <dgm:bulletEnabled val="1"/>
        </dgm:presLayoutVars>
      </dgm:prSet>
      <dgm:spPr/>
    </dgm:pt>
    <dgm:pt modelId="{B09AAA37-A691-40C4-87F3-25647E7BA4AC}" type="pres">
      <dgm:prSet presAssocID="{1A47739C-A938-44F7-B89A-0832BBF065B2}" presName="sibTrans" presStyleCnt="0"/>
      <dgm:spPr/>
    </dgm:pt>
    <dgm:pt modelId="{7BF5F8D6-9141-420D-86E0-A53F66E806C2}" type="pres">
      <dgm:prSet presAssocID="{694BC037-E7A4-4E67-8C7D-77BB1399C68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4011503-53F1-44C9-90B5-C2821B35D6B7}" srcId="{F7F65EED-02AF-479E-83B8-86EE5350C1D0}" destId="{7F85345A-D0A1-4D94-957A-9D17AF823D76}" srcOrd="4" destOrd="0" parTransId="{F8A44C0F-77D3-4CFB-A74F-26CBE2B1DE70}" sibTransId="{82C970C0-F871-4C40-83B3-E77214ABF0C7}"/>
    <dgm:cxn modelId="{C59B9D0B-4C7F-4266-BB87-4C6517E925A1}" type="presOf" srcId="{7CDFB25D-20CA-4F5F-840C-834F0507E2FB}" destId="{645DBAFB-76B1-48AF-99D2-F1D9081B71CF}" srcOrd="0" destOrd="0" presId="urn:microsoft.com/office/officeart/2005/8/layout/default"/>
    <dgm:cxn modelId="{5E06890F-1EC1-4F6A-B58C-ED614BD2AE9D}" type="presOf" srcId="{EB609061-D2F4-4520-BD84-44F17CC7533B}" destId="{92F0FC9B-7102-41A9-A4ED-9EB5138F0E61}" srcOrd="0" destOrd="0" presId="urn:microsoft.com/office/officeart/2005/8/layout/default"/>
    <dgm:cxn modelId="{6D19B110-42EC-4188-9FC5-CE18903284E8}" srcId="{F7F65EED-02AF-479E-83B8-86EE5350C1D0}" destId="{EB609061-D2F4-4520-BD84-44F17CC7533B}" srcOrd="1" destOrd="0" parTransId="{E2127B34-88E9-4985-9AC5-DA95006E2ADF}" sibTransId="{B5035749-7B04-4D65-ADBD-089D8379DD82}"/>
    <dgm:cxn modelId="{73EC8D12-178B-41F1-B431-1A822C3A3DF5}" type="presOf" srcId="{60E7D952-099B-4502-AE21-66D8539EBD67}" destId="{290EA6BB-B763-4EE7-9B73-6013D62588B3}" srcOrd="0" destOrd="0" presId="urn:microsoft.com/office/officeart/2005/8/layout/default"/>
    <dgm:cxn modelId="{E4295921-F122-4BE8-9E0B-5AE31E66235C}" type="presOf" srcId="{F7F65EED-02AF-479E-83B8-86EE5350C1D0}" destId="{1C89828B-6CDD-4628-992B-8EF75CA018E8}" srcOrd="0" destOrd="0" presId="urn:microsoft.com/office/officeart/2005/8/layout/default"/>
    <dgm:cxn modelId="{155DD929-0BAD-4FDB-817D-3525519A8F7C}" type="presOf" srcId="{1DCE3BC3-B45B-437F-A816-A18151C6AE54}" destId="{955470E8-0436-4D37-BC3D-6801824D2076}" srcOrd="0" destOrd="0" presId="urn:microsoft.com/office/officeart/2005/8/layout/default"/>
    <dgm:cxn modelId="{E6EBDF2A-0F0B-486E-83F6-70053D0A9FA7}" srcId="{F7F65EED-02AF-479E-83B8-86EE5350C1D0}" destId="{7CDFB25D-20CA-4F5F-840C-834F0507E2FB}" srcOrd="9" destOrd="0" parTransId="{73BFCB07-BE39-405A-B7A3-22A1EDE39868}" sibTransId="{DF54A35B-73B3-417F-85EF-720C2DF666EB}"/>
    <dgm:cxn modelId="{58FB6D3C-4A74-482D-992D-B95B9DE9EBA6}" type="presOf" srcId="{AEFD5EA3-9DE9-42C0-8E23-AB74C1F60252}" destId="{F1B474B9-B445-48D3-B151-919C6D7EFD0B}" srcOrd="0" destOrd="0" presId="urn:microsoft.com/office/officeart/2005/8/layout/default"/>
    <dgm:cxn modelId="{5BF1325C-7835-4699-A7EE-5E23F2DD0D2C}" type="presOf" srcId="{4BA42674-ED5B-495B-B261-BEAD160B44AC}" destId="{08DDD3C7-48C5-48BC-9B5A-D5592018F099}" srcOrd="0" destOrd="0" presId="urn:microsoft.com/office/officeart/2005/8/layout/default"/>
    <dgm:cxn modelId="{92A8F845-1555-4538-9DA1-AC32C2F62895}" srcId="{F7F65EED-02AF-479E-83B8-86EE5350C1D0}" destId="{0C913D5C-B284-434F-BAA0-164047CE1CEA}" srcOrd="10" destOrd="0" parTransId="{E355D696-5695-4B4D-B0B6-A39F56E05EE5}" sibTransId="{1A47739C-A938-44F7-B89A-0832BBF065B2}"/>
    <dgm:cxn modelId="{9C65104A-6946-470F-B7C5-5B9189DA621A}" srcId="{F7F65EED-02AF-479E-83B8-86EE5350C1D0}" destId="{60E7D952-099B-4502-AE21-66D8539EBD67}" srcOrd="0" destOrd="0" parTransId="{3FB419E4-4234-4771-9E14-700E2BC91C91}" sibTransId="{2022F193-33D8-4E92-958F-862870D6B909}"/>
    <dgm:cxn modelId="{93D17C4C-2EE3-422E-90D4-C910A0F24BD7}" srcId="{F7F65EED-02AF-479E-83B8-86EE5350C1D0}" destId="{1DCE3BC3-B45B-437F-A816-A18151C6AE54}" srcOrd="8" destOrd="0" parTransId="{0D8EE7D8-61E8-4EB7-A254-358CF6932088}" sibTransId="{7EDB9BA7-F05B-4D5C-A1EA-5737E62A652C}"/>
    <dgm:cxn modelId="{0194BB6C-058F-405C-B4D1-74803A6C3D7C}" srcId="{F7F65EED-02AF-479E-83B8-86EE5350C1D0}" destId="{8CF2D397-8E70-4975-AE2E-D7DF8F32A9EE}" srcOrd="2" destOrd="0" parTransId="{F049C64C-51B0-433A-A76C-1CEC92E35F8B}" sibTransId="{0E79E972-01E0-4981-8E45-ADE1AE60ABCD}"/>
    <dgm:cxn modelId="{CFC0D35A-86EF-43B9-8E02-33103E6074AC}" type="presOf" srcId="{694BC037-E7A4-4E67-8C7D-77BB1399C68B}" destId="{7BF5F8D6-9141-420D-86E0-A53F66E806C2}" srcOrd="0" destOrd="0" presId="urn:microsoft.com/office/officeart/2005/8/layout/default"/>
    <dgm:cxn modelId="{BF35337D-AE34-4B70-982E-BC22EAA4B57A}" type="presOf" srcId="{7F85345A-D0A1-4D94-957A-9D17AF823D76}" destId="{084E209A-69B1-4BAC-B2B2-C82B92A16DA0}" srcOrd="0" destOrd="0" presId="urn:microsoft.com/office/officeart/2005/8/layout/default"/>
    <dgm:cxn modelId="{C0CBE584-FDBE-472D-A04A-68728CDE6C7A}" type="presOf" srcId="{8766A875-971F-436F-8775-9B01AB6A2E7C}" destId="{DD54C189-3BA7-46AB-826B-0E8A3EE5AD24}" srcOrd="0" destOrd="0" presId="urn:microsoft.com/office/officeart/2005/8/layout/default"/>
    <dgm:cxn modelId="{E30B238F-843B-4A11-B813-FEB7906727C1}" srcId="{F7F65EED-02AF-479E-83B8-86EE5350C1D0}" destId="{694BC037-E7A4-4E67-8C7D-77BB1399C68B}" srcOrd="11" destOrd="0" parTransId="{DD66E580-E7B5-416F-AD03-B0C2E1B01355}" sibTransId="{202E03C5-AACD-4112-99CF-CE7640AA00EA}"/>
    <dgm:cxn modelId="{5921E3A2-7728-499B-87B9-07EA65DFF27E}" srcId="{F7F65EED-02AF-479E-83B8-86EE5350C1D0}" destId="{4BA42674-ED5B-495B-B261-BEAD160B44AC}" srcOrd="5" destOrd="0" parTransId="{E107407B-FB40-4F7D-953E-4A7340DD6A15}" sibTransId="{3026E4D6-255A-40E7-960D-F8E2C9501535}"/>
    <dgm:cxn modelId="{998127A6-5C88-42AF-9CF5-B756F49B0743}" srcId="{F7F65EED-02AF-479E-83B8-86EE5350C1D0}" destId="{0837191F-EC21-45AA-9A08-33F5FCD501E9}" srcOrd="6" destOrd="0" parTransId="{787EB226-E82B-4159-ABAC-C90B4052F36C}" sibTransId="{75EAACC9-C29F-4CF1-BF02-C3EFCCEB45D8}"/>
    <dgm:cxn modelId="{2E4871A6-59F6-471E-ACF8-0305685B4072}" type="presOf" srcId="{0C913D5C-B284-434F-BAA0-164047CE1CEA}" destId="{7A9F19F3-98B3-43AE-AF6E-F5961ADE5D28}" srcOrd="0" destOrd="0" presId="urn:microsoft.com/office/officeart/2005/8/layout/default"/>
    <dgm:cxn modelId="{5BEC09C4-5D5E-481D-B3EA-DD39C746E3F5}" srcId="{F7F65EED-02AF-479E-83B8-86EE5350C1D0}" destId="{AEFD5EA3-9DE9-42C0-8E23-AB74C1F60252}" srcOrd="3" destOrd="0" parTransId="{23C59FA7-AB45-4834-BE36-F571EB068350}" sibTransId="{6720215C-0524-4729-B352-5C4B6C18D8F5}"/>
    <dgm:cxn modelId="{A97976CF-4892-4B70-8352-9F9B1311784A}" type="presOf" srcId="{0837191F-EC21-45AA-9A08-33F5FCD501E9}" destId="{EC017BBD-DC3C-4463-96B6-B71976CCCC72}" srcOrd="0" destOrd="0" presId="urn:microsoft.com/office/officeart/2005/8/layout/default"/>
    <dgm:cxn modelId="{2F8F43E8-E1D7-4B3D-A3F2-238F32EC69BF}" type="presOf" srcId="{8CF2D397-8E70-4975-AE2E-D7DF8F32A9EE}" destId="{38BCD612-662A-4D15-A2E2-36DE93208BEC}" srcOrd="0" destOrd="0" presId="urn:microsoft.com/office/officeart/2005/8/layout/default"/>
    <dgm:cxn modelId="{86DF7FE8-9B59-4CFF-A54D-9E5707D66C92}" srcId="{F7F65EED-02AF-479E-83B8-86EE5350C1D0}" destId="{8766A875-971F-436F-8775-9B01AB6A2E7C}" srcOrd="7" destOrd="0" parTransId="{AF226439-A8A8-4113-BF0B-5EF26532ED7D}" sibTransId="{DB8DC8BE-DE5C-4333-A3A6-29D5A9AD6DCC}"/>
    <dgm:cxn modelId="{098E882B-E0D0-4BFB-B4F8-9A88B319709F}" type="presParOf" srcId="{1C89828B-6CDD-4628-992B-8EF75CA018E8}" destId="{290EA6BB-B763-4EE7-9B73-6013D62588B3}" srcOrd="0" destOrd="0" presId="urn:microsoft.com/office/officeart/2005/8/layout/default"/>
    <dgm:cxn modelId="{6A479C64-9D3C-41E3-95A1-685740DC818C}" type="presParOf" srcId="{1C89828B-6CDD-4628-992B-8EF75CA018E8}" destId="{AA135365-8899-44F6-ACC9-F165A5165FA7}" srcOrd="1" destOrd="0" presId="urn:microsoft.com/office/officeart/2005/8/layout/default"/>
    <dgm:cxn modelId="{E0201EFC-7B60-4A0F-A0C2-454B14EB994B}" type="presParOf" srcId="{1C89828B-6CDD-4628-992B-8EF75CA018E8}" destId="{92F0FC9B-7102-41A9-A4ED-9EB5138F0E61}" srcOrd="2" destOrd="0" presId="urn:microsoft.com/office/officeart/2005/8/layout/default"/>
    <dgm:cxn modelId="{55FBB607-F909-4070-81A0-1D928491FA31}" type="presParOf" srcId="{1C89828B-6CDD-4628-992B-8EF75CA018E8}" destId="{3990C95E-B5AA-409C-B189-918B604EE2BA}" srcOrd="3" destOrd="0" presId="urn:microsoft.com/office/officeart/2005/8/layout/default"/>
    <dgm:cxn modelId="{5B2141C2-EBDE-4830-8A6B-3CEE5E593120}" type="presParOf" srcId="{1C89828B-6CDD-4628-992B-8EF75CA018E8}" destId="{38BCD612-662A-4D15-A2E2-36DE93208BEC}" srcOrd="4" destOrd="0" presId="urn:microsoft.com/office/officeart/2005/8/layout/default"/>
    <dgm:cxn modelId="{4577CA1B-5AEE-4756-93B5-8E2DB18CE150}" type="presParOf" srcId="{1C89828B-6CDD-4628-992B-8EF75CA018E8}" destId="{E5E3671F-1DBD-4DCC-9FB1-57B3686CA7C8}" srcOrd="5" destOrd="0" presId="urn:microsoft.com/office/officeart/2005/8/layout/default"/>
    <dgm:cxn modelId="{9BE17883-1505-41E6-BE39-EA19141FC36F}" type="presParOf" srcId="{1C89828B-6CDD-4628-992B-8EF75CA018E8}" destId="{F1B474B9-B445-48D3-B151-919C6D7EFD0B}" srcOrd="6" destOrd="0" presId="urn:microsoft.com/office/officeart/2005/8/layout/default"/>
    <dgm:cxn modelId="{1F80D266-7837-43CD-982F-9944C646A597}" type="presParOf" srcId="{1C89828B-6CDD-4628-992B-8EF75CA018E8}" destId="{BE4F2D38-D292-481F-8FB3-814EF560A41C}" srcOrd="7" destOrd="0" presId="urn:microsoft.com/office/officeart/2005/8/layout/default"/>
    <dgm:cxn modelId="{ADD37F77-B937-47B2-9A3D-EE6E1FADDE5C}" type="presParOf" srcId="{1C89828B-6CDD-4628-992B-8EF75CA018E8}" destId="{084E209A-69B1-4BAC-B2B2-C82B92A16DA0}" srcOrd="8" destOrd="0" presId="urn:microsoft.com/office/officeart/2005/8/layout/default"/>
    <dgm:cxn modelId="{AB559387-A709-410F-AF59-6CD5C6B2D8EF}" type="presParOf" srcId="{1C89828B-6CDD-4628-992B-8EF75CA018E8}" destId="{E944A79E-5FD6-4780-86AF-72BD19ACE59B}" srcOrd="9" destOrd="0" presId="urn:microsoft.com/office/officeart/2005/8/layout/default"/>
    <dgm:cxn modelId="{11344577-AABB-4D78-9D27-6601F24B5079}" type="presParOf" srcId="{1C89828B-6CDD-4628-992B-8EF75CA018E8}" destId="{08DDD3C7-48C5-48BC-9B5A-D5592018F099}" srcOrd="10" destOrd="0" presId="urn:microsoft.com/office/officeart/2005/8/layout/default"/>
    <dgm:cxn modelId="{EB27C3BF-364E-4BCD-8D38-3065E9A53951}" type="presParOf" srcId="{1C89828B-6CDD-4628-992B-8EF75CA018E8}" destId="{D5A0A5DE-D910-4134-9904-653F31A68912}" srcOrd="11" destOrd="0" presId="urn:microsoft.com/office/officeart/2005/8/layout/default"/>
    <dgm:cxn modelId="{FDBD1EAD-F5F9-4669-955C-B2071D07DA68}" type="presParOf" srcId="{1C89828B-6CDD-4628-992B-8EF75CA018E8}" destId="{EC017BBD-DC3C-4463-96B6-B71976CCCC72}" srcOrd="12" destOrd="0" presId="urn:microsoft.com/office/officeart/2005/8/layout/default"/>
    <dgm:cxn modelId="{5D00D330-6B21-4BB2-8689-EA163ADFE90C}" type="presParOf" srcId="{1C89828B-6CDD-4628-992B-8EF75CA018E8}" destId="{974DA9AE-6EA4-4CB9-9399-E360EF591E3C}" srcOrd="13" destOrd="0" presId="urn:microsoft.com/office/officeart/2005/8/layout/default"/>
    <dgm:cxn modelId="{B18BB25F-7406-4D1F-B9BC-D02515EB5808}" type="presParOf" srcId="{1C89828B-6CDD-4628-992B-8EF75CA018E8}" destId="{DD54C189-3BA7-46AB-826B-0E8A3EE5AD24}" srcOrd="14" destOrd="0" presId="urn:microsoft.com/office/officeart/2005/8/layout/default"/>
    <dgm:cxn modelId="{5325AE60-D53E-4B88-A93D-8A47753189A7}" type="presParOf" srcId="{1C89828B-6CDD-4628-992B-8EF75CA018E8}" destId="{9A85DD1C-98B5-4EA4-927D-DD3D7135A2B6}" srcOrd="15" destOrd="0" presId="urn:microsoft.com/office/officeart/2005/8/layout/default"/>
    <dgm:cxn modelId="{7075BB79-B75B-4F73-B4F5-C9F217DBDBB0}" type="presParOf" srcId="{1C89828B-6CDD-4628-992B-8EF75CA018E8}" destId="{955470E8-0436-4D37-BC3D-6801824D2076}" srcOrd="16" destOrd="0" presId="urn:microsoft.com/office/officeart/2005/8/layout/default"/>
    <dgm:cxn modelId="{F91F4E1A-121B-4A5B-B153-77B005B32836}" type="presParOf" srcId="{1C89828B-6CDD-4628-992B-8EF75CA018E8}" destId="{234BB625-2C42-46F4-855F-986296CAD635}" srcOrd="17" destOrd="0" presId="urn:microsoft.com/office/officeart/2005/8/layout/default"/>
    <dgm:cxn modelId="{C88EC1B8-0194-49DB-9970-DF59126F6A71}" type="presParOf" srcId="{1C89828B-6CDD-4628-992B-8EF75CA018E8}" destId="{645DBAFB-76B1-48AF-99D2-F1D9081B71CF}" srcOrd="18" destOrd="0" presId="urn:microsoft.com/office/officeart/2005/8/layout/default"/>
    <dgm:cxn modelId="{21A24BDD-4354-4E70-8806-5C62C9E4306C}" type="presParOf" srcId="{1C89828B-6CDD-4628-992B-8EF75CA018E8}" destId="{F743EC6D-B1B8-4343-A07A-F6FA55FBD44A}" srcOrd="19" destOrd="0" presId="urn:microsoft.com/office/officeart/2005/8/layout/default"/>
    <dgm:cxn modelId="{E043FE1F-A9FC-40B2-8F0B-748D292827C9}" type="presParOf" srcId="{1C89828B-6CDD-4628-992B-8EF75CA018E8}" destId="{7A9F19F3-98B3-43AE-AF6E-F5961ADE5D28}" srcOrd="20" destOrd="0" presId="urn:microsoft.com/office/officeart/2005/8/layout/default"/>
    <dgm:cxn modelId="{3A9F0221-9DCC-4A44-BBBC-E9F251614AE8}" type="presParOf" srcId="{1C89828B-6CDD-4628-992B-8EF75CA018E8}" destId="{B09AAA37-A691-40C4-87F3-25647E7BA4AC}" srcOrd="21" destOrd="0" presId="urn:microsoft.com/office/officeart/2005/8/layout/default"/>
    <dgm:cxn modelId="{EE39A342-2408-40B5-ACC6-F401F7C4479D}" type="presParOf" srcId="{1C89828B-6CDD-4628-992B-8EF75CA018E8}" destId="{7BF5F8D6-9141-420D-86E0-A53F66E806C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EA6BB-B763-4EE7-9B73-6013D62588B3}">
      <dsp:nvSpPr>
        <dsp:cNvPr id="0" name=""/>
        <dsp:cNvSpPr/>
      </dsp:nvSpPr>
      <dsp:spPr>
        <a:xfrm>
          <a:off x="990405" y="1810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Resilience</a:t>
          </a:r>
        </a:p>
      </dsp:txBody>
      <dsp:txXfrm>
        <a:off x="990405" y="1810"/>
        <a:ext cx="2173858" cy="1304314"/>
      </dsp:txXfrm>
    </dsp:sp>
    <dsp:sp modelId="{92F0FC9B-7102-41A9-A4ED-9EB5138F0E61}">
      <dsp:nvSpPr>
        <dsp:cNvPr id="0" name=""/>
        <dsp:cNvSpPr/>
      </dsp:nvSpPr>
      <dsp:spPr>
        <a:xfrm>
          <a:off x="3381649" y="1810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Integrity</a:t>
          </a:r>
        </a:p>
      </dsp:txBody>
      <dsp:txXfrm>
        <a:off x="3381649" y="1810"/>
        <a:ext cx="2173858" cy="1304314"/>
      </dsp:txXfrm>
    </dsp:sp>
    <dsp:sp modelId="{38BCD612-662A-4D15-A2E2-36DE93208BEC}">
      <dsp:nvSpPr>
        <dsp:cNvPr id="0" name=""/>
        <dsp:cNvSpPr/>
      </dsp:nvSpPr>
      <dsp:spPr>
        <a:xfrm>
          <a:off x="5772892" y="1810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Honesty</a:t>
          </a:r>
        </a:p>
      </dsp:txBody>
      <dsp:txXfrm>
        <a:off x="5772892" y="1810"/>
        <a:ext cx="2173858" cy="1304314"/>
      </dsp:txXfrm>
    </dsp:sp>
    <dsp:sp modelId="{F1B474B9-B445-48D3-B151-919C6D7EFD0B}">
      <dsp:nvSpPr>
        <dsp:cNvPr id="0" name=""/>
        <dsp:cNvSpPr/>
      </dsp:nvSpPr>
      <dsp:spPr>
        <a:xfrm>
          <a:off x="8164136" y="1810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Visibility</a:t>
          </a:r>
        </a:p>
      </dsp:txBody>
      <dsp:txXfrm>
        <a:off x="8164136" y="1810"/>
        <a:ext cx="2173858" cy="1304314"/>
      </dsp:txXfrm>
    </dsp:sp>
    <dsp:sp modelId="{084E209A-69B1-4BAC-B2B2-C82B92A16DA0}">
      <dsp:nvSpPr>
        <dsp:cNvPr id="0" name=""/>
        <dsp:cNvSpPr/>
      </dsp:nvSpPr>
      <dsp:spPr>
        <a:xfrm>
          <a:off x="990405" y="1523511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Availability</a:t>
          </a:r>
        </a:p>
      </dsp:txBody>
      <dsp:txXfrm>
        <a:off x="990405" y="1523511"/>
        <a:ext cx="2173858" cy="1304314"/>
      </dsp:txXfrm>
    </dsp:sp>
    <dsp:sp modelId="{08DDD3C7-48C5-48BC-9B5A-D5592018F099}">
      <dsp:nvSpPr>
        <dsp:cNvPr id="0" name=""/>
        <dsp:cNvSpPr/>
      </dsp:nvSpPr>
      <dsp:spPr>
        <a:xfrm>
          <a:off x="3381649" y="1523511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Communication skills</a:t>
          </a:r>
        </a:p>
      </dsp:txBody>
      <dsp:txXfrm>
        <a:off x="3381649" y="1523511"/>
        <a:ext cx="2173858" cy="1304314"/>
      </dsp:txXfrm>
    </dsp:sp>
    <dsp:sp modelId="{EC017BBD-DC3C-4463-96B6-B71976CCCC72}">
      <dsp:nvSpPr>
        <dsp:cNvPr id="0" name=""/>
        <dsp:cNvSpPr/>
      </dsp:nvSpPr>
      <dsp:spPr>
        <a:xfrm>
          <a:off x="5772892" y="1523511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Compassion</a:t>
          </a:r>
        </a:p>
      </dsp:txBody>
      <dsp:txXfrm>
        <a:off x="5772892" y="1523511"/>
        <a:ext cx="2173858" cy="1304314"/>
      </dsp:txXfrm>
    </dsp:sp>
    <dsp:sp modelId="{DD54C189-3BA7-46AB-826B-0E8A3EE5AD24}">
      <dsp:nvSpPr>
        <dsp:cNvPr id="0" name=""/>
        <dsp:cNvSpPr/>
      </dsp:nvSpPr>
      <dsp:spPr>
        <a:xfrm>
          <a:off x="8164136" y="1523511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Courage</a:t>
          </a:r>
        </a:p>
      </dsp:txBody>
      <dsp:txXfrm>
        <a:off x="8164136" y="1523511"/>
        <a:ext cx="2173858" cy="1304314"/>
      </dsp:txXfrm>
    </dsp:sp>
    <dsp:sp modelId="{955470E8-0436-4D37-BC3D-6801824D2076}">
      <dsp:nvSpPr>
        <dsp:cNvPr id="0" name=""/>
        <dsp:cNvSpPr/>
      </dsp:nvSpPr>
      <dsp:spPr>
        <a:xfrm>
          <a:off x="990405" y="3045212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Negotiation skills</a:t>
          </a:r>
        </a:p>
      </dsp:txBody>
      <dsp:txXfrm>
        <a:off x="990405" y="3045212"/>
        <a:ext cx="2173858" cy="1304314"/>
      </dsp:txXfrm>
    </dsp:sp>
    <dsp:sp modelId="{645DBAFB-76B1-48AF-99D2-F1D9081B71CF}">
      <dsp:nvSpPr>
        <dsp:cNvPr id="0" name=""/>
        <dsp:cNvSpPr/>
      </dsp:nvSpPr>
      <dsp:spPr>
        <a:xfrm>
          <a:off x="3381649" y="3045212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Hold people to account</a:t>
          </a:r>
        </a:p>
      </dsp:txBody>
      <dsp:txXfrm>
        <a:off x="3381649" y="3045212"/>
        <a:ext cx="2173858" cy="1304314"/>
      </dsp:txXfrm>
    </dsp:sp>
    <dsp:sp modelId="{7A9F19F3-98B3-43AE-AF6E-F5961ADE5D28}">
      <dsp:nvSpPr>
        <dsp:cNvPr id="0" name=""/>
        <dsp:cNvSpPr/>
      </dsp:nvSpPr>
      <dsp:spPr>
        <a:xfrm>
          <a:off x="5681656" y="3047023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Prioritise</a:t>
          </a:r>
        </a:p>
      </dsp:txBody>
      <dsp:txXfrm>
        <a:off x="5681656" y="3047023"/>
        <a:ext cx="2173858" cy="1304314"/>
      </dsp:txXfrm>
    </dsp:sp>
    <dsp:sp modelId="{7BF5F8D6-9141-420D-86E0-A53F66E806C2}">
      <dsp:nvSpPr>
        <dsp:cNvPr id="0" name=""/>
        <dsp:cNvSpPr/>
      </dsp:nvSpPr>
      <dsp:spPr>
        <a:xfrm>
          <a:off x="8164136" y="3045212"/>
          <a:ext cx="2173858" cy="1304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Humility and empathy</a:t>
          </a:r>
        </a:p>
      </dsp:txBody>
      <dsp:txXfrm>
        <a:off x="8164136" y="3045212"/>
        <a:ext cx="2173858" cy="130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2544-D1F9-4C99-8F89-A5504AF7BE3A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598C-527A-48FA-8451-0E39D264A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5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09FA-475E-E64C-B2A8-9242E8980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0E830-DAFB-E242-93CB-550D5A1F4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721A3-33D2-6444-A1CA-29D0DFCE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65EA3-17E7-0349-9477-DCFF6AAB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CACD-9A01-F74F-BE45-00F4E4F0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2" y="218821"/>
            <a:ext cx="695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7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913B-241F-7645-A5E0-DCFD532A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85A1E-4F59-D24E-B486-A4A8E9BB1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6EE0-C5F1-0947-9105-73E91567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6ACB-170D-DC45-8C46-88B72A68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6815-8517-DE4C-8D4C-1E34D03D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96016-2553-5F4D-A64D-E47C4A6E0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8F346-6C50-2942-A1E5-3B20B4A0E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407C-FD1D-BF42-B756-DFCB434A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6F81-9189-A84D-83E5-771A858A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EFD3-8522-D14E-9745-23A14B98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CFDE-278D-9846-B1F9-C572AC5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9200-D74C-6449-A41D-A445CC6B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D527-6A31-2E4C-91DD-3D4FA53B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DA32-3C14-5742-9350-91E13EF8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B7B4-F811-0F4D-AB35-27F4A32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B15-A301-E846-923E-54AD19AD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85C25-D5BB-1449-B087-F1D26A85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BA87-2AE3-A64C-9B2E-D529D6DE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4514-5614-5D4F-9C70-0F9DAF89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325D-B8B3-CE4C-BA95-8C0FC9EB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A2C3-498E-ED46-B033-4658B0E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CAEB-ECAC-AA4E-AB5C-B98D3E6F1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0DF37-6248-874D-B864-AF420EDB0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04DC7-606C-8741-A53C-D81918A6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A37D0-915F-DC46-843C-7A65F5DB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0F1AE-84E6-0B42-A1AE-E117EA25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6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6F9F-0CBD-5448-BA3A-ABC41568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6245-F999-8346-B2AC-39E7EEDF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6F611-3D1E-0945-97CF-17460F17C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C330B-26C5-3B42-BCE4-EF51266C3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C9832-79C6-224B-BF5E-0891373DE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892C4-C888-BF4B-B9E6-3BB67CA9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D927F-0704-D24E-8F74-B2646A12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6CADD-7D03-3D42-9BE0-BECF7825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DD4C-34E2-1345-B29E-F118A71B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EE073-53A5-6C49-B6E1-B11D5545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0B8D5-9C4D-E047-87AD-2C68DC30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99DC-10CF-6A4E-9006-4C746F40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E03AD-D100-8644-8474-2243284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16864-616D-8D49-87AD-71AEC653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6753-C616-9A4B-9146-AD8E0D6A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7F28-3F6B-9548-ADDD-1A41E833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B3C3D-B84C-5347-9ED3-787C6247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16C57-4034-D549-9EAB-8E2AF057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6A458-0FDB-3548-9AB9-48F39A9C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1BE5-6974-2145-AFFD-A6F8D84E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AB06-7269-A54E-9A5D-E933CFC7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317A-F35B-B043-9579-C2C61610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0459F-3067-904E-B742-507353055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CE162-E8CF-C347-B8BE-70A614BE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0C7C-D3CD-C74D-97ED-7102B0A0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853C1-437F-DF48-B7EF-B41C3A6C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59EFC-7BA0-F249-8266-2177FA9C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19F26-2FD7-F744-8260-4E860E12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36" y="365125"/>
            <a:ext cx="7766304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11D1A-E569-9344-B9A6-E6F919588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885" y="1825625"/>
            <a:ext cx="1132893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33" y="190999"/>
            <a:ext cx="2248214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E2573"/>
        </a:buClr>
        <a:buSzPct val="100000"/>
        <a:buFont typeface="Arial" panose="020B0604020202020204" pitchFamily="34" charset="0"/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B81C"/>
        </a:buClr>
        <a:buFont typeface="Arial" panose="020B0604020202020204" pitchFamily="34" charset="0"/>
        <a:buChar char="•"/>
        <a:defRPr sz="2000" kern="1200">
          <a:solidFill>
            <a:srgbClr val="4242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39"/>
        </a:buClr>
        <a:buFont typeface="Arial" panose="020B0604020202020204" pitchFamily="34" charset="0"/>
        <a:buChar char="•"/>
        <a:defRPr sz="1800" kern="1200">
          <a:solidFill>
            <a:srgbClr val="4242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1600" kern="1200">
          <a:solidFill>
            <a:srgbClr val="4242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459E-D4E8-48B8-8C2E-EA05F8FFB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Medical Leadership at Board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3877E-0905-42D9-B6A9-5A01B0DC9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Stephen Parker</a:t>
            </a:r>
          </a:p>
          <a:p>
            <a:r>
              <a:rPr lang="en-GB" dirty="0"/>
              <a:t>Medical Director </a:t>
            </a:r>
          </a:p>
          <a:p>
            <a:r>
              <a:rPr lang="en-GB" dirty="0"/>
              <a:t>Isle of Wight NHS Trust</a:t>
            </a:r>
          </a:p>
        </p:txBody>
      </p:sp>
    </p:spTree>
    <p:extLst>
      <p:ext uri="{BB962C8B-B14F-4D97-AF65-F5344CB8AC3E}">
        <p14:creationId xmlns:p14="http://schemas.microsoft.com/office/powerpoint/2010/main" val="399267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F1A7-F2D2-6338-5C2F-4D134367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Professional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46AC-6D99-1C18-AD79-6A82357B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cohesive and collegiate executive team is important</a:t>
            </a:r>
          </a:p>
          <a:p>
            <a:r>
              <a:rPr lang="en-GB" dirty="0"/>
              <a:t>You need to get out and about and everyone who you interact with will judge you</a:t>
            </a:r>
          </a:p>
          <a:p>
            <a:r>
              <a:rPr lang="en-GB" dirty="0"/>
              <a:t>The CEO is your boss but you Director of Nursing and Chief Operating Officer are you closest allies</a:t>
            </a:r>
          </a:p>
          <a:p>
            <a:r>
              <a:rPr lang="en-GB" dirty="0"/>
              <a:t>Deputies and Associate Directors are needed to help you</a:t>
            </a:r>
          </a:p>
          <a:p>
            <a:r>
              <a:rPr lang="en-GB" dirty="0"/>
              <a:t>Non-executive directors hold you to account but can should be sympathetic</a:t>
            </a:r>
          </a:p>
          <a:p>
            <a:r>
              <a:rPr lang="en-GB" dirty="0"/>
              <a:t>You will need to be available to all clinical staff</a:t>
            </a:r>
          </a:p>
          <a:p>
            <a:r>
              <a:rPr lang="en-GB" dirty="0"/>
              <a:t>Patients or relatives will need your support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9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BD53-0CF5-DE34-787F-1E5FCD48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F65D-245C-28D5-7BA2-4FD34EA05B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Internal</a:t>
            </a:r>
          </a:p>
          <a:p>
            <a:pPr lvl="1"/>
            <a:r>
              <a:rPr lang="en-GB" dirty="0"/>
              <a:t>Board members</a:t>
            </a:r>
          </a:p>
          <a:p>
            <a:pPr lvl="1"/>
            <a:r>
              <a:rPr lang="en-GB" dirty="0"/>
              <a:t>Senior clinical leaders</a:t>
            </a:r>
          </a:p>
          <a:p>
            <a:pPr lvl="1"/>
            <a:r>
              <a:rPr lang="en-GB" dirty="0"/>
              <a:t>Consultants</a:t>
            </a:r>
          </a:p>
          <a:p>
            <a:pPr lvl="1"/>
            <a:r>
              <a:rPr lang="en-GB" dirty="0"/>
              <a:t>Junior doctors</a:t>
            </a:r>
          </a:p>
          <a:p>
            <a:pPr lvl="1"/>
            <a:r>
              <a:rPr lang="en-GB" dirty="0"/>
              <a:t>LNC</a:t>
            </a:r>
          </a:p>
          <a:p>
            <a:pPr lvl="1"/>
            <a:r>
              <a:rPr lang="en-GB" dirty="0"/>
              <a:t>Patients and relatives</a:t>
            </a:r>
          </a:p>
          <a:p>
            <a:pPr lvl="1"/>
            <a:r>
              <a:rPr lang="en-GB" dirty="0"/>
              <a:t>Patient council</a:t>
            </a:r>
          </a:p>
          <a:p>
            <a:pPr lvl="1"/>
            <a:r>
              <a:rPr lang="en-GB" dirty="0"/>
              <a:t>Legal team</a:t>
            </a:r>
          </a:p>
          <a:p>
            <a:pPr lvl="1"/>
            <a:r>
              <a:rPr lang="en-GB" dirty="0"/>
              <a:t>Research director</a:t>
            </a:r>
          </a:p>
          <a:p>
            <a:pPr lvl="1"/>
            <a:r>
              <a:rPr lang="en-GB" dirty="0"/>
              <a:t>Medical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34286-A1CE-DF6B-AB31-978DF3920B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External</a:t>
            </a:r>
          </a:p>
          <a:p>
            <a:pPr lvl="1"/>
            <a:r>
              <a:rPr lang="en-GB" dirty="0"/>
              <a:t>ICB / Region</a:t>
            </a:r>
          </a:p>
          <a:p>
            <a:pPr lvl="1"/>
            <a:r>
              <a:rPr lang="en-GB" dirty="0"/>
              <a:t>Postgraduate Dean</a:t>
            </a:r>
          </a:p>
          <a:p>
            <a:pPr lvl="1"/>
            <a:r>
              <a:rPr lang="en-GB" dirty="0"/>
              <a:t>Medical School</a:t>
            </a:r>
          </a:p>
          <a:p>
            <a:pPr lvl="1"/>
            <a:r>
              <a:rPr lang="en-GB" dirty="0"/>
              <a:t>GMC</a:t>
            </a:r>
          </a:p>
          <a:p>
            <a:pPr lvl="1"/>
            <a:r>
              <a:rPr lang="en-GB" dirty="0"/>
              <a:t>Press</a:t>
            </a:r>
          </a:p>
          <a:p>
            <a:pPr lvl="1"/>
            <a:r>
              <a:rPr lang="en-GB" dirty="0"/>
              <a:t>Other provider MDs</a:t>
            </a:r>
          </a:p>
          <a:p>
            <a:pPr lvl="1"/>
            <a:r>
              <a:rPr lang="en-GB" dirty="0"/>
              <a:t>Primary Care Networks</a:t>
            </a:r>
          </a:p>
          <a:p>
            <a:pPr lvl="1"/>
            <a:r>
              <a:rPr lang="en-GB" dirty="0"/>
              <a:t>Patient Groups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4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6BBA-893C-216C-9ACF-01C0DBD5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anyone ever want to be a clinical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9BF2-56B7-E70E-BC8B-405F9BC7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doctors are leaders in some form of fashion</a:t>
            </a:r>
          </a:p>
          <a:p>
            <a:r>
              <a:rPr lang="en-GB" dirty="0"/>
              <a:t>You are leader whether you like it or not</a:t>
            </a:r>
          </a:p>
          <a:p>
            <a:r>
              <a:rPr lang="en-GB" dirty="0"/>
              <a:t>Leadership training and development has been incorporated in medical education</a:t>
            </a:r>
          </a:p>
          <a:p>
            <a:r>
              <a:rPr lang="en-GB" dirty="0"/>
              <a:t>Only 10% doctors ever progress a formal leadership role</a:t>
            </a:r>
          </a:p>
          <a:p>
            <a:r>
              <a:rPr lang="en-GB" dirty="0"/>
              <a:t>To be a senior medical leader you have to have desire</a:t>
            </a:r>
          </a:p>
          <a:p>
            <a:pPr lvl="1"/>
            <a:r>
              <a:rPr lang="en-GB" dirty="0"/>
              <a:t>Lead not simply manage</a:t>
            </a:r>
          </a:p>
          <a:p>
            <a:pPr lvl="1"/>
            <a:r>
              <a:rPr lang="en-GB" dirty="0"/>
              <a:t>Front up difficult transformational change</a:t>
            </a:r>
          </a:p>
          <a:p>
            <a:pPr lvl="1"/>
            <a:r>
              <a:rPr lang="en-GB" dirty="0"/>
              <a:t>To be resilient and be able to have honest conversations</a:t>
            </a:r>
          </a:p>
          <a:p>
            <a:r>
              <a:rPr lang="en-GB" dirty="0"/>
              <a:t>The role is not without risks in terms of challenges and tenure</a:t>
            </a:r>
          </a:p>
          <a:p>
            <a:r>
              <a:rPr lang="en-GB" dirty="0"/>
              <a:t>Rewards are multiple if you are willing to take up the challenge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46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1206-683D-6E62-A56D-5AE47603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Themes to be discussed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C73FA-3902-B771-16DD-E8CAF7C6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need a formal leadership qualification</a:t>
            </a:r>
          </a:p>
          <a:p>
            <a:r>
              <a:rPr lang="en-GB" dirty="0"/>
              <a:t>Balance between executive and clinical responsibilities</a:t>
            </a:r>
          </a:p>
          <a:p>
            <a:r>
              <a:rPr lang="en-GB" dirty="0"/>
              <a:t>Importance of deputies and the ability to delegate</a:t>
            </a:r>
          </a:p>
          <a:p>
            <a:r>
              <a:rPr lang="en-GB" dirty="0"/>
              <a:t>Groups, mergers – site teams</a:t>
            </a:r>
          </a:p>
          <a:p>
            <a:r>
              <a:rPr lang="en-GB" dirty="0"/>
              <a:t>Training, induction, mentorship and peer support</a:t>
            </a:r>
          </a:p>
          <a:p>
            <a:r>
              <a:rPr lang="en-GB" dirty="0"/>
              <a:t>What do you do for professional development</a:t>
            </a:r>
          </a:p>
          <a:p>
            <a:r>
              <a:rPr lang="en-GB" dirty="0"/>
              <a:t>Succession planning</a:t>
            </a:r>
          </a:p>
          <a:p>
            <a:r>
              <a:rPr lang="en-GB" dirty="0"/>
              <a:t>What do you do after being the medical director</a:t>
            </a:r>
          </a:p>
          <a:p>
            <a:r>
              <a:rPr lang="en-GB" dirty="0"/>
              <a:t>Importance of work life balance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E14A-EBFD-4987-8055-AD6AD85F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89EB-8C4C-4C2F-A029-2FC19981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Strategic, tactical and operational leadership</a:t>
            </a:r>
          </a:p>
          <a:p>
            <a:r>
              <a:rPr lang="en-GB" dirty="0"/>
              <a:t>What makes a good board</a:t>
            </a:r>
          </a:p>
          <a:p>
            <a:r>
              <a:rPr lang="en-GB" dirty="0"/>
              <a:t>Importance of board level clinical leadership</a:t>
            </a:r>
          </a:p>
          <a:p>
            <a:r>
              <a:rPr lang="en-GB" dirty="0"/>
              <a:t>Role of the Medical Director</a:t>
            </a:r>
          </a:p>
          <a:p>
            <a:r>
              <a:rPr lang="en-GB" dirty="0"/>
              <a:t>Personal attributes</a:t>
            </a:r>
          </a:p>
          <a:p>
            <a:r>
              <a:rPr lang="en-GB" dirty="0"/>
              <a:t>Key professional relationships and stakeholder</a:t>
            </a:r>
          </a:p>
          <a:p>
            <a:r>
              <a:rPr lang="en-GB" dirty="0"/>
              <a:t>Why would you ever want to do the role?</a:t>
            </a:r>
          </a:p>
        </p:txBody>
      </p:sp>
    </p:spTree>
    <p:extLst>
      <p:ext uri="{BB962C8B-B14F-4D97-AF65-F5344CB8AC3E}">
        <p14:creationId xmlns:p14="http://schemas.microsoft.com/office/powerpoint/2010/main" val="388516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6D6ED-FCD3-5419-FD77-DF361D7B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032510"/>
            <a:ext cx="981456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7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E9B9-C42C-6394-D416-1B63BEBA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good board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CDF165-21A4-43EC-9814-21932504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 boards lead rather than manage the organisation</a:t>
            </a:r>
          </a:p>
          <a:p>
            <a:r>
              <a:rPr lang="en-GB" dirty="0"/>
              <a:t>Function in the strategic arena</a:t>
            </a:r>
          </a:p>
          <a:p>
            <a:r>
              <a:rPr lang="en-GB" dirty="0"/>
              <a:t>Delegate effectively and have honest conversations</a:t>
            </a:r>
          </a:p>
          <a:p>
            <a:r>
              <a:rPr lang="en-GB" dirty="0"/>
              <a:t>Inspire and encourage others rather than micromanage</a:t>
            </a:r>
          </a:p>
          <a:p>
            <a:r>
              <a:rPr lang="en-GB" dirty="0"/>
              <a:t>Creative and innovative, particularly when it comes to problem solving</a:t>
            </a:r>
          </a:p>
          <a:p>
            <a:r>
              <a:rPr lang="en-GB" dirty="0"/>
              <a:t>Have good succession planning and regular board turnover is not bad</a:t>
            </a:r>
          </a:p>
          <a:p>
            <a:r>
              <a:rPr lang="en-GB" dirty="0"/>
              <a:t>Work as team and challenge appropriately</a:t>
            </a:r>
          </a:p>
          <a:p>
            <a:r>
              <a:rPr lang="en-GB" dirty="0"/>
              <a:t>Review their own performance and set a board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6673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AA38-CF1C-C5AB-B8EB-0801C5CE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the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8D07-07E7-D607-5C3F-B19C297C5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Role of the Board </a:t>
            </a:r>
          </a:p>
          <a:p>
            <a:pPr lvl="1"/>
            <a:r>
              <a:rPr lang="en-GB" dirty="0"/>
              <a:t>Formulates strategy for the organisation</a:t>
            </a:r>
          </a:p>
          <a:p>
            <a:pPr lvl="1"/>
            <a:r>
              <a:rPr lang="en-GB" dirty="0"/>
              <a:t>Ensures accountability and manage risk</a:t>
            </a:r>
          </a:p>
          <a:p>
            <a:pPr lvl="1"/>
            <a:r>
              <a:rPr lang="en-GB" dirty="0"/>
              <a:t>Shapes the culture of the organisation</a:t>
            </a:r>
          </a:p>
          <a:p>
            <a:r>
              <a:rPr lang="en-GB" dirty="0"/>
              <a:t>Executive and non-executive members </a:t>
            </a:r>
          </a:p>
          <a:p>
            <a:r>
              <a:rPr lang="en-GB" dirty="0"/>
              <a:t>Role of the Medical Director has evolved over the last 20 year</a:t>
            </a:r>
          </a:p>
          <a:p>
            <a:pPr lvl="1"/>
            <a:r>
              <a:rPr lang="en-GB" dirty="0"/>
              <a:t>Previously the ‘medical voice’ on the board</a:t>
            </a:r>
          </a:p>
          <a:p>
            <a:pPr lvl="1"/>
            <a:r>
              <a:rPr lang="en-GB" dirty="0"/>
              <a:t>Now fully integrated executive role with defined portfolios and responsibilities</a:t>
            </a:r>
          </a:p>
          <a:p>
            <a:r>
              <a:rPr lang="en-GB" dirty="0"/>
              <a:t>Clinically-led organisations </a:t>
            </a:r>
          </a:p>
          <a:p>
            <a:pPr lvl="1"/>
            <a:r>
              <a:rPr lang="en-GB" dirty="0"/>
              <a:t>Deliver better care and outcomes</a:t>
            </a:r>
          </a:p>
          <a:p>
            <a:pPr lvl="1"/>
            <a:r>
              <a:rPr lang="en-GB" dirty="0"/>
              <a:t>Embrace change and innovation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0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DC9-0743-A571-48C6-F1F39180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Medical Director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8BAE7-FE47-BC53-AEDC-75FE9CF42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Difficult to define with diverse challenges role</a:t>
            </a:r>
          </a:p>
          <a:p>
            <a:r>
              <a:rPr lang="en-GB" dirty="0"/>
              <a:t>No two organisations are the same and therefore there is variability</a:t>
            </a:r>
          </a:p>
          <a:p>
            <a:r>
              <a:rPr lang="en-GB" dirty="0"/>
              <a:t>You can produce a job description but what does it really mean in reality</a:t>
            </a:r>
          </a:p>
          <a:p>
            <a:r>
              <a:rPr lang="en-GB" dirty="0"/>
              <a:t>You are not the ‘shop steward’ for doctors on the board</a:t>
            </a:r>
          </a:p>
          <a:p>
            <a:r>
              <a:rPr lang="en-GB" dirty="0"/>
              <a:t>But you have to have the ‘dressing room’ on you side</a:t>
            </a:r>
          </a:p>
          <a:p>
            <a:r>
              <a:rPr lang="en-GB" dirty="0"/>
              <a:t>You are the clinical voice on the board – safety and clinical outcomes</a:t>
            </a:r>
          </a:p>
          <a:p>
            <a:r>
              <a:rPr lang="en-GB" dirty="0"/>
              <a:t>Set culture within the organisation and are often seen as the voice of reason</a:t>
            </a:r>
          </a:p>
          <a:p>
            <a:r>
              <a:rPr lang="en-GB" dirty="0"/>
              <a:t>No clear development pathway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1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69CA-11BB-4D23-942D-404B8A9E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Confederation view of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0157-8712-CCF3-55F2-268CF9A2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Leading the formation and implementation of clinical strategy</a:t>
            </a:r>
          </a:p>
          <a:p>
            <a:r>
              <a:rPr lang="en-GB" dirty="0"/>
              <a:t>Taking a lead on clinical standards</a:t>
            </a:r>
          </a:p>
          <a:p>
            <a:r>
              <a:rPr lang="en-GB" dirty="0"/>
              <a:t>Providing clinical advice to the board</a:t>
            </a:r>
          </a:p>
          <a:p>
            <a:r>
              <a:rPr lang="en-GB" dirty="0"/>
              <a:t>Providing professional leadership and being a bridge between medical staff and the board</a:t>
            </a:r>
          </a:p>
          <a:p>
            <a:r>
              <a:rPr lang="en-GB" dirty="0"/>
              <a:t>Providing translation, assessing the mood and creating alignment between the organisation and doctors</a:t>
            </a:r>
          </a:p>
          <a:p>
            <a:r>
              <a:rPr lang="en-GB" dirty="0"/>
              <a:t>Increasing outward facing work with external organisations </a:t>
            </a:r>
          </a:p>
          <a:p>
            <a:r>
              <a:rPr lang="en-GB" dirty="0"/>
              <a:t>Plus all the other things they never told you about – RO, Education, Research, Caldicott Guardian</a:t>
            </a:r>
          </a:p>
        </p:txBody>
      </p:sp>
    </p:spTree>
    <p:extLst>
      <p:ext uri="{BB962C8B-B14F-4D97-AF65-F5344CB8AC3E}">
        <p14:creationId xmlns:p14="http://schemas.microsoft.com/office/powerpoint/2010/main" val="357318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4BC7-6221-FEEB-73B0-4FA47618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live in a complex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892C1-CCC3-1769-0515-F75B9E84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1690688"/>
            <a:ext cx="9115424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4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BA07-C7C7-CF8B-5397-312C2151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attributes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32AA1D-1E36-89BE-CCC8-033096F5B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52729"/>
              </p:ext>
            </p:extLst>
          </p:nvPr>
        </p:nvGraphicFramePr>
        <p:xfrm>
          <a:off x="414338" y="1825625"/>
          <a:ext cx="11328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8476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EC3F8DE-F2B1-EF4C-9299-1C43FE9CA97F}" vid="{89DB7741-B878-9541-A9DC-996ED0CA0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679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Powerpoint template - Copy</vt:lpstr>
      <vt:lpstr>Medical Leadership at Board level</vt:lpstr>
      <vt:lpstr>Introduction</vt:lpstr>
      <vt:lpstr>PowerPoint Presentation</vt:lpstr>
      <vt:lpstr>What makes a good board</vt:lpstr>
      <vt:lpstr>Role of the Board</vt:lpstr>
      <vt:lpstr>Role of Medical Director</vt:lpstr>
      <vt:lpstr>NHS Confederation view of MD</vt:lpstr>
      <vt:lpstr>We live in a complex world</vt:lpstr>
      <vt:lpstr>Personal attributes</vt:lpstr>
      <vt:lpstr>Key Professional relations</vt:lpstr>
      <vt:lpstr>Key stakeholders</vt:lpstr>
      <vt:lpstr>Why would anyone ever want to be a clinical leader?</vt:lpstr>
      <vt:lpstr>Themes to be discussed</vt:lpstr>
    </vt:vector>
  </TitlesOfParts>
  <Company>Isle of Wight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Rodwell Jo</dc:creator>
  <cp:lastModifiedBy>PARKER, Steve (ISLE OF WIGHT NHS TRUST)</cp:lastModifiedBy>
  <cp:revision>21</cp:revision>
  <dcterms:created xsi:type="dcterms:W3CDTF">2020-07-04T17:06:04Z</dcterms:created>
  <dcterms:modified xsi:type="dcterms:W3CDTF">2023-03-12T19:31:54Z</dcterms:modified>
</cp:coreProperties>
</file>