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57" r:id="rId3"/>
    <p:sldId id="318" r:id="rId4"/>
    <p:sldId id="326" r:id="rId5"/>
    <p:sldId id="312" r:id="rId6"/>
    <p:sldId id="331" r:id="rId7"/>
    <p:sldId id="332" r:id="rId8"/>
    <p:sldId id="341" r:id="rId9"/>
    <p:sldId id="328" r:id="rId10"/>
    <p:sldId id="329" r:id="rId11"/>
    <p:sldId id="327" r:id="rId12"/>
    <p:sldId id="330" r:id="rId13"/>
    <p:sldId id="342" r:id="rId14"/>
    <p:sldId id="315" r:id="rId15"/>
    <p:sldId id="316" r:id="rId16"/>
    <p:sldId id="333" r:id="rId17"/>
    <p:sldId id="334" r:id="rId18"/>
    <p:sldId id="335" r:id="rId19"/>
    <p:sldId id="320" r:id="rId20"/>
    <p:sldId id="321" r:id="rId21"/>
    <p:sldId id="336" r:id="rId22"/>
    <p:sldId id="307" r:id="rId23"/>
    <p:sldId id="337" r:id="rId24"/>
    <p:sldId id="303" r:id="rId25"/>
    <p:sldId id="338" r:id="rId26"/>
    <p:sldId id="308" r:id="rId27"/>
    <p:sldId id="339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1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3:36:11.9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0,'759'80,"-737"-78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3:36:15.1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3:36:28.7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119 1,'-117'1336,"116"-1314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3:36:51.8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30 2,'0'0,"-1"0,0 0,0 0,-1 0,0 0,1 0,-1 0,0-1,0 1,0 0,0 0,0 0,0 0,0 0,0-1,0 1,0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3:37:03.68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1,'3197'280,"-3181"-279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3:37:04.5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1T13:37:10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ABEC-3744-4B92-A863-554949DA5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1BFE4-CFBF-4E83-B242-0AA584832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4D2F-093E-4C2C-A2D3-037045872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FDADC-FF0C-44A1-9463-2E4D65CA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71FFC-24E4-4B3B-B9C6-CF3812D88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09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8875-D664-4642-96D7-B18B4975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8F9EF-61B4-4729-97DA-7E4AD0F89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C4D35-CBFB-479E-98AE-2E291C212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5E2B0-5048-4D88-B717-075AB5CC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FFEF3-9B90-4527-92C4-4975A1E2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1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22461-57AD-49EC-8A1B-442D0C591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025C5-4583-42A1-A13C-B8792A4D3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4C001-FB21-4C6B-AD1C-5BE11E0D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795CF-0181-49C6-9440-029AB96C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AFCE-ABDE-4998-A020-9907AD85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550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: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0A9067-9F2E-4D18-BB48-017276114DD3}"/>
              </a:ext>
            </a:extLst>
          </p:cNvPr>
          <p:cNvSpPr/>
          <p:nvPr userDrawn="1"/>
        </p:nvSpPr>
        <p:spPr bwMode="auto">
          <a:xfrm>
            <a:off x="0" y="6236895"/>
            <a:ext cx="12191999" cy="623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Two people looking at a map&#10;&#10;Description automatically generated with low confidence">
            <a:extLst>
              <a:ext uri="{FF2B5EF4-FFF2-40B4-BE49-F238E27FC236}">
                <a16:creationId xmlns:a16="http://schemas.microsoft.com/office/drawing/2014/main" id="{D56AC259-55B7-CA45-A89F-2E78B442D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57" y="530381"/>
            <a:ext cx="8943743" cy="632761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8074" y="2168525"/>
            <a:ext cx="8297652" cy="779851"/>
          </a:xfrm>
        </p:spPr>
        <p:txBody>
          <a:bodyPr/>
          <a:lstStyle>
            <a:lvl1pPr>
              <a:lnSpc>
                <a:spcPct val="85000"/>
              </a:lnSpc>
              <a:defRPr sz="5000">
                <a:solidFill>
                  <a:srgbClr val="006652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8238" y="2958054"/>
            <a:ext cx="6941288" cy="536181"/>
          </a:xfrm>
          <a:prstGeom prst="rect">
            <a:avLst/>
          </a:prstGeom>
        </p:spPr>
        <p:txBody>
          <a:bodyPr wrap="none"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pic>
        <p:nvPicPr>
          <p:cNvPr id="1026" name="Picture 2" descr="G:\Communications\Content hub\Branding\Agency logos\DETAILED AW\Agency_3268_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549275"/>
            <a:ext cx="3812974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F0E3D21-B0AE-4EC9-9F88-91ACC06F9E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970" y="6308725"/>
            <a:ext cx="3945683" cy="558953"/>
          </a:xfrm>
        </p:spPr>
        <p:txBody>
          <a:bodyPr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B85848-CC7D-4367-BBA6-8458C0732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3945039"/>
            <a:ext cx="4500563" cy="337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[Presenter name(s)]</a:t>
            </a:r>
            <a:br>
              <a:rPr lang="en-US" dirty="0"/>
            </a:b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60B9F4-E1FF-4D57-9DD3-3587F8568B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4326861"/>
            <a:ext cx="2677603" cy="29508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[Date as 1 May 2022]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1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5654">
          <p15:clr>
            <a:srgbClr val="FBAE40"/>
          </p15:clr>
        </p15:guide>
        <p15:guide id="12" orient="horz" pos="2205">
          <p15:clr>
            <a:srgbClr val="FBAE40"/>
          </p15:clr>
        </p15:guide>
        <p15:guide id="13" orient="horz" pos="2478">
          <p15:clr>
            <a:srgbClr val="FBAE40"/>
          </p15:clr>
        </p15:guide>
        <p15:guide id="14" pos="438">
          <p15:clr>
            <a:srgbClr val="FBAE40"/>
          </p15:clr>
        </p15:guide>
        <p15:guide id="15" pos="4815">
          <p15:clr>
            <a:srgbClr val="FBAE40"/>
          </p15:clr>
        </p15:guide>
        <p15:guide id="1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719139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98953-3124-F042-AAE2-2432A372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D9A592-EB6F-EA45-BA1F-B1D9AB012B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527175"/>
            <a:ext cx="10801350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3044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27">
          <p15:clr>
            <a:srgbClr val="FBAE40"/>
          </p15:clr>
        </p15:guide>
        <p15:guide id="3" pos="395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: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0A9067-9F2E-4D18-BB48-017276114DD3}"/>
              </a:ext>
            </a:extLst>
          </p:cNvPr>
          <p:cNvSpPr/>
          <p:nvPr userDrawn="1"/>
        </p:nvSpPr>
        <p:spPr bwMode="auto">
          <a:xfrm>
            <a:off x="0" y="6236895"/>
            <a:ext cx="12191999" cy="623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Two people looking at a map&#10;&#10;Description automatically generated with low confidence">
            <a:extLst>
              <a:ext uri="{FF2B5EF4-FFF2-40B4-BE49-F238E27FC236}">
                <a16:creationId xmlns:a16="http://schemas.microsoft.com/office/drawing/2014/main" id="{D56AC259-55B7-CA45-A89F-2E78B442D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57" y="530381"/>
            <a:ext cx="8943743" cy="632761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8074" y="2168525"/>
            <a:ext cx="8297652" cy="779851"/>
          </a:xfrm>
        </p:spPr>
        <p:txBody>
          <a:bodyPr/>
          <a:lstStyle>
            <a:lvl1pPr>
              <a:lnSpc>
                <a:spcPct val="85000"/>
              </a:lnSpc>
              <a:defRPr sz="5000">
                <a:solidFill>
                  <a:srgbClr val="006652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8238" y="2958054"/>
            <a:ext cx="6941288" cy="536181"/>
          </a:xfrm>
          <a:prstGeom prst="rect">
            <a:avLst/>
          </a:prstGeom>
        </p:spPr>
        <p:txBody>
          <a:bodyPr wrap="none"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pic>
        <p:nvPicPr>
          <p:cNvPr id="1026" name="Picture 2" descr="G:\Communications\Content hub\Branding\Agency logos\DETAILED AW\Agency_3268_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549275"/>
            <a:ext cx="3812974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F0E3D21-B0AE-4EC9-9F88-91ACC06F9E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970" y="6308725"/>
            <a:ext cx="3945683" cy="558953"/>
          </a:xfrm>
        </p:spPr>
        <p:txBody>
          <a:bodyPr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B85848-CC7D-4367-BBA6-8458C0732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3945039"/>
            <a:ext cx="4500563" cy="337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[Presenter name(s)]</a:t>
            </a:r>
            <a:br>
              <a:rPr lang="en-US" dirty="0"/>
            </a:b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360B9F4-E1FF-4D57-9DD3-3587F8568B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4326861"/>
            <a:ext cx="2677603" cy="29508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[Date as 1 May 2022]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979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5654">
          <p15:clr>
            <a:srgbClr val="FBAE40"/>
          </p15:clr>
        </p15:guide>
        <p15:guide id="12" orient="horz" pos="2205">
          <p15:clr>
            <a:srgbClr val="FBAE40"/>
          </p15:clr>
        </p15:guide>
        <p15:guide id="13" orient="horz" pos="2478">
          <p15:clr>
            <a:srgbClr val="FBAE40"/>
          </p15:clr>
        </p15:guide>
        <p15:guide id="14" pos="438">
          <p15:clr>
            <a:srgbClr val="FBAE40"/>
          </p15:clr>
        </p15:guide>
        <p15:guide id="15" pos="4815">
          <p15:clr>
            <a:srgbClr val="FBAE40"/>
          </p15:clr>
        </p15:guide>
        <p15:guide id="1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: Long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0B69D0-CC05-4D13-9A52-AA0BC1712C93}"/>
              </a:ext>
            </a:extLst>
          </p:cNvPr>
          <p:cNvSpPr/>
          <p:nvPr/>
        </p:nvSpPr>
        <p:spPr bwMode="auto">
          <a:xfrm>
            <a:off x="0" y="6236895"/>
            <a:ext cx="12191999" cy="623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D445E4E-1ED8-42E0-A4BC-E976AC5A9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970" y="6310313"/>
            <a:ext cx="3945683" cy="547687"/>
          </a:xfrm>
        </p:spPr>
        <p:txBody>
          <a:bodyPr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4" name="Picture 3" descr="Two people looking at a map&#10;&#10;Description automatically generated with low confidence">
            <a:extLst>
              <a:ext uri="{FF2B5EF4-FFF2-40B4-BE49-F238E27FC236}">
                <a16:creationId xmlns:a16="http://schemas.microsoft.com/office/drawing/2014/main" id="{D56AC259-55B7-CA45-A89F-2E78B442D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0" r="8490"/>
          <a:stretch/>
        </p:blipFill>
        <p:spPr>
          <a:xfrm>
            <a:off x="5298909" y="1981200"/>
            <a:ext cx="6893090" cy="48768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95325" y="2168525"/>
            <a:ext cx="9225052" cy="2106663"/>
          </a:xfrm>
        </p:spPr>
        <p:txBody>
          <a:bodyPr anchor="t"/>
          <a:lstStyle>
            <a:lvl1pPr>
              <a:lnSpc>
                <a:spcPct val="85000"/>
              </a:lnSpc>
              <a:defRPr sz="5000">
                <a:solidFill>
                  <a:srgbClr val="006652"/>
                </a:solidFill>
              </a:defRPr>
            </a:lvl1pPr>
          </a:lstStyle>
          <a:p>
            <a:pPr lvl="0"/>
            <a:r>
              <a:rPr lang="en-GB" altLang="en-US" noProof="0" dirty="0"/>
              <a:t>Click to add longer titles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5325" y="4290537"/>
            <a:ext cx="6661149" cy="536181"/>
          </a:xfrm>
          <a:prstGeom prst="rect">
            <a:avLst/>
          </a:prstGeom>
        </p:spPr>
        <p:txBody>
          <a:bodyPr wrap="none"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C4AE3F-A513-4FA4-A219-0063881AC2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5320055"/>
            <a:ext cx="4500563" cy="337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[Presenter name(s)]</a:t>
            </a:r>
            <a:br>
              <a:rPr lang="en-US" dirty="0"/>
            </a:b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E227095-3E9F-4B4F-880E-634F7D3230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5701877"/>
            <a:ext cx="2677603" cy="29508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[Date as 1 May 2022]</a:t>
            </a:r>
            <a:endParaRPr lang="en-GB" dirty="0"/>
          </a:p>
        </p:txBody>
      </p:sp>
      <p:pic>
        <p:nvPicPr>
          <p:cNvPr id="16" name="Picture 2" descr="G:\Communications\Content hub\Branding\Agency logos\DETAILED AW\Agency_3268_AW.png">
            <a:extLst>
              <a:ext uri="{FF2B5EF4-FFF2-40B4-BE49-F238E27FC236}">
                <a16:creationId xmlns:a16="http://schemas.microsoft.com/office/drawing/2014/main" id="{C33C9EAD-DB80-427B-BAE7-79087490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549275"/>
            <a:ext cx="3812974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345">
          <p15:clr>
            <a:srgbClr val="FBAE40"/>
          </p15:clr>
        </p15:guide>
        <p15:guide id="8" pos="438">
          <p15:clr>
            <a:srgbClr val="FBAE40"/>
          </p15:clr>
        </p15:guide>
        <p15:guide id="9" pos="6788">
          <p15:clr>
            <a:srgbClr val="FBAE40"/>
          </p15:clr>
        </p15:guide>
        <p15:guide id="10" pos="46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DF53B5-580D-4369-AE9F-E35E9BD47E3B}"/>
              </a:ext>
            </a:extLst>
          </p:cNvPr>
          <p:cNvSpPr/>
          <p:nvPr/>
        </p:nvSpPr>
        <p:spPr bwMode="auto">
          <a:xfrm>
            <a:off x="0" y="6236895"/>
            <a:ext cx="12191999" cy="623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EA69D94-24CF-422E-BD8F-67BAB23A95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6317" y="6310313"/>
            <a:ext cx="3945683" cy="547687"/>
          </a:xfrm>
        </p:spPr>
        <p:txBody>
          <a:bodyPr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12" name="Picture 11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5242A37E-5ABD-A44B-9073-CD216FAFF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r="57915" b="36285"/>
          <a:stretch/>
        </p:blipFill>
        <p:spPr>
          <a:xfrm>
            <a:off x="5090572" y="-369374"/>
            <a:ext cx="7101428" cy="724384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471B769-37A4-44F8-BF05-8907EC0DA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3945039"/>
            <a:ext cx="4500563" cy="337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[Presenter name(s)]</a:t>
            </a:r>
            <a:br>
              <a:rPr lang="en-US" dirty="0"/>
            </a:b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D96B22-1563-4AF0-87F8-31E8538211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4326861"/>
            <a:ext cx="2677603" cy="29508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[Date as 1 May 2022]</a:t>
            </a:r>
            <a:endParaRPr lang="en-GB" dirty="0"/>
          </a:p>
        </p:txBody>
      </p:sp>
      <p:pic>
        <p:nvPicPr>
          <p:cNvPr id="16" name="Picture 2" descr="G:\Communications\Content hub\Branding\Agency logos\DETAILED AW\Agency_3268_AW.png">
            <a:extLst>
              <a:ext uri="{FF2B5EF4-FFF2-40B4-BE49-F238E27FC236}">
                <a16:creationId xmlns:a16="http://schemas.microsoft.com/office/drawing/2014/main" id="{403A5EB2-ECA6-4968-9E0F-9671FD84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549275"/>
            <a:ext cx="3812974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700F5920-D3FF-4AA7-82D1-C49BF66C9B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78074" y="2168525"/>
            <a:ext cx="8297652" cy="779851"/>
          </a:xfrm>
        </p:spPr>
        <p:txBody>
          <a:bodyPr/>
          <a:lstStyle>
            <a:lvl1pPr>
              <a:lnSpc>
                <a:spcPct val="85000"/>
              </a:lnSpc>
              <a:defRPr sz="5000">
                <a:solidFill>
                  <a:srgbClr val="006652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9307793B-B97F-498F-9251-43709E1131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8238" y="2958054"/>
            <a:ext cx="6941288" cy="536181"/>
          </a:xfrm>
          <a:prstGeom prst="rect">
            <a:avLst/>
          </a:prstGeom>
        </p:spPr>
        <p:txBody>
          <a:bodyPr wrap="none"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22511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438">
          <p15:clr>
            <a:srgbClr val="FBAE40"/>
          </p15:clr>
        </p15:guide>
        <p15:guide id="7" pos="7242">
          <p15:clr>
            <a:srgbClr val="FBAE40"/>
          </p15:clr>
        </p15:guide>
        <p15:guide id="8" orient="horz" pos="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Editabl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9681850-F488-604E-85CB-54EFC356ED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8761752" y="2361446"/>
            <a:ext cx="3430247" cy="3966173"/>
          </a:xfrm>
          <a:custGeom>
            <a:avLst/>
            <a:gdLst>
              <a:gd name="connsiteX0" fmla="*/ 2242835 w 4501239"/>
              <a:gd name="connsiteY0" fmla="*/ 0 h 5175777"/>
              <a:gd name="connsiteX1" fmla="*/ 4501239 w 4501239"/>
              <a:gd name="connsiteY1" fmla="*/ 1333756 h 5175777"/>
              <a:gd name="connsiteX2" fmla="*/ 4501239 w 4501239"/>
              <a:gd name="connsiteY2" fmla="*/ 5175777 h 5175777"/>
              <a:gd name="connsiteX3" fmla="*/ 0 w 4501239"/>
              <a:gd name="connsiteY3" fmla="*/ 5175777 h 5175777"/>
              <a:gd name="connsiteX4" fmla="*/ 0 w 4501239"/>
              <a:gd name="connsiteY4" fmla="*/ 1324561 h 5175777"/>
              <a:gd name="connsiteX0" fmla="*/ 2242835 w 4516229"/>
              <a:gd name="connsiteY0" fmla="*/ 0 h 5175777"/>
              <a:gd name="connsiteX1" fmla="*/ 4501239 w 4516229"/>
              <a:gd name="connsiteY1" fmla="*/ 1333756 h 5175777"/>
              <a:gd name="connsiteX2" fmla="*/ 4516229 w 4516229"/>
              <a:gd name="connsiteY2" fmla="*/ 3781691 h 5175777"/>
              <a:gd name="connsiteX3" fmla="*/ 0 w 4516229"/>
              <a:gd name="connsiteY3" fmla="*/ 5175777 h 5175777"/>
              <a:gd name="connsiteX4" fmla="*/ 0 w 4516229"/>
              <a:gd name="connsiteY4" fmla="*/ 1324561 h 5175777"/>
              <a:gd name="connsiteX5" fmla="*/ 2242835 w 4516229"/>
              <a:gd name="connsiteY5" fmla="*/ 0 h 5175777"/>
              <a:gd name="connsiteX0" fmla="*/ 2242835 w 4516229"/>
              <a:gd name="connsiteY0" fmla="*/ 0 h 5194286"/>
              <a:gd name="connsiteX1" fmla="*/ 4501239 w 4516229"/>
              <a:gd name="connsiteY1" fmla="*/ 1333756 h 5194286"/>
              <a:gd name="connsiteX2" fmla="*/ 4516229 w 4516229"/>
              <a:gd name="connsiteY2" fmla="*/ 3781691 h 5194286"/>
              <a:gd name="connsiteX3" fmla="*/ 2027862 w 4516229"/>
              <a:gd name="connsiteY3" fmla="*/ 5194286 h 5194286"/>
              <a:gd name="connsiteX4" fmla="*/ 0 w 4516229"/>
              <a:gd name="connsiteY4" fmla="*/ 5175777 h 5194286"/>
              <a:gd name="connsiteX5" fmla="*/ 0 w 4516229"/>
              <a:gd name="connsiteY5" fmla="*/ 1324561 h 5194286"/>
              <a:gd name="connsiteX6" fmla="*/ 2242835 w 4516229"/>
              <a:gd name="connsiteY6" fmla="*/ 0 h 5194286"/>
              <a:gd name="connsiteX0" fmla="*/ 2242835 w 4516229"/>
              <a:gd name="connsiteY0" fmla="*/ 0 h 5194286"/>
              <a:gd name="connsiteX1" fmla="*/ 4501239 w 4516229"/>
              <a:gd name="connsiteY1" fmla="*/ 1333756 h 5194286"/>
              <a:gd name="connsiteX2" fmla="*/ 4516229 w 4516229"/>
              <a:gd name="connsiteY2" fmla="*/ 3781691 h 5194286"/>
              <a:gd name="connsiteX3" fmla="*/ 2027862 w 4516229"/>
              <a:gd name="connsiteY3" fmla="*/ 5194286 h 5194286"/>
              <a:gd name="connsiteX4" fmla="*/ 0 w 4516229"/>
              <a:gd name="connsiteY4" fmla="*/ 3871633 h 5194286"/>
              <a:gd name="connsiteX5" fmla="*/ 0 w 4516229"/>
              <a:gd name="connsiteY5" fmla="*/ 1324561 h 5194286"/>
              <a:gd name="connsiteX6" fmla="*/ 2242835 w 4516229"/>
              <a:gd name="connsiteY6" fmla="*/ 0 h 5194286"/>
              <a:gd name="connsiteX0" fmla="*/ 2242835 w 4516229"/>
              <a:gd name="connsiteY0" fmla="*/ 0 h 3871633"/>
              <a:gd name="connsiteX1" fmla="*/ 4501239 w 4516229"/>
              <a:gd name="connsiteY1" fmla="*/ 1333756 h 3871633"/>
              <a:gd name="connsiteX2" fmla="*/ 4516229 w 4516229"/>
              <a:gd name="connsiteY2" fmla="*/ 3781691 h 3871633"/>
              <a:gd name="connsiteX3" fmla="*/ 2222734 w 4516229"/>
              <a:gd name="connsiteY3" fmla="*/ 232542 h 3871633"/>
              <a:gd name="connsiteX4" fmla="*/ 0 w 4516229"/>
              <a:gd name="connsiteY4" fmla="*/ 3871633 h 3871633"/>
              <a:gd name="connsiteX5" fmla="*/ 0 w 4516229"/>
              <a:gd name="connsiteY5" fmla="*/ 1324561 h 3871633"/>
              <a:gd name="connsiteX6" fmla="*/ 2242835 w 4516229"/>
              <a:gd name="connsiteY6" fmla="*/ 0 h 3871633"/>
              <a:gd name="connsiteX0" fmla="*/ 2242835 w 4516229"/>
              <a:gd name="connsiteY0" fmla="*/ 0 h 5134325"/>
              <a:gd name="connsiteX1" fmla="*/ 4501239 w 4516229"/>
              <a:gd name="connsiteY1" fmla="*/ 1333756 h 5134325"/>
              <a:gd name="connsiteX2" fmla="*/ 4516229 w 4516229"/>
              <a:gd name="connsiteY2" fmla="*/ 3781691 h 5134325"/>
              <a:gd name="connsiteX3" fmla="*/ 2177764 w 4516229"/>
              <a:gd name="connsiteY3" fmla="*/ 5134325 h 5134325"/>
              <a:gd name="connsiteX4" fmla="*/ 0 w 4516229"/>
              <a:gd name="connsiteY4" fmla="*/ 3871633 h 5134325"/>
              <a:gd name="connsiteX5" fmla="*/ 0 w 4516229"/>
              <a:gd name="connsiteY5" fmla="*/ 1324561 h 5134325"/>
              <a:gd name="connsiteX6" fmla="*/ 2242835 w 4516229"/>
              <a:gd name="connsiteY6" fmla="*/ 0 h 5134325"/>
              <a:gd name="connsiteX0" fmla="*/ 2242835 w 4516229"/>
              <a:gd name="connsiteY0" fmla="*/ 0 h 5194286"/>
              <a:gd name="connsiteX1" fmla="*/ 4501239 w 4516229"/>
              <a:gd name="connsiteY1" fmla="*/ 1333756 h 5194286"/>
              <a:gd name="connsiteX2" fmla="*/ 4516229 w 4516229"/>
              <a:gd name="connsiteY2" fmla="*/ 3781691 h 5194286"/>
              <a:gd name="connsiteX3" fmla="*/ 2222735 w 4516229"/>
              <a:gd name="connsiteY3" fmla="*/ 5194286 h 5194286"/>
              <a:gd name="connsiteX4" fmla="*/ 0 w 4516229"/>
              <a:gd name="connsiteY4" fmla="*/ 3871633 h 5194286"/>
              <a:gd name="connsiteX5" fmla="*/ 0 w 4516229"/>
              <a:gd name="connsiteY5" fmla="*/ 1324561 h 5194286"/>
              <a:gd name="connsiteX6" fmla="*/ 2242835 w 4516229"/>
              <a:gd name="connsiteY6" fmla="*/ 0 h 5194286"/>
              <a:gd name="connsiteX0" fmla="*/ 2242835 w 4501903"/>
              <a:gd name="connsiteY0" fmla="*/ 0 h 5194286"/>
              <a:gd name="connsiteX1" fmla="*/ 4501239 w 4501903"/>
              <a:gd name="connsiteY1" fmla="*/ 1333756 h 5194286"/>
              <a:gd name="connsiteX2" fmla="*/ 4486248 w 4501903"/>
              <a:gd name="connsiteY2" fmla="*/ 3856642 h 5194286"/>
              <a:gd name="connsiteX3" fmla="*/ 2222735 w 4501903"/>
              <a:gd name="connsiteY3" fmla="*/ 5194286 h 5194286"/>
              <a:gd name="connsiteX4" fmla="*/ 0 w 4501903"/>
              <a:gd name="connsiteY4" fmla="*/ 3871633 h 5194286"/>
              <a:gd name="connsiteX5" fmla="*/ 0 w 4501903"/>
              <a:gd name="connsiteY5" fmla="*/ 1324561 h 5194286"/>
              <a:gd name="connsiteX6" fmla="*/ 2242835 w 4501903"/>
              <a:gd name="connsiteY6" fmla="*/ 0 h 5194286"/>
              <a:gd name="connsiteX0" fmla="*/ 2242835 w 4501903"/>
              <a:gd name="connsiteY0" fmla="*/ 0 h 5194286"/>
              <a:gd name="connsiteX1" fmla="*/ 4501239 w 4501903"/>
              <a:gd name="connsiteY1" fmla="*/ 1333756 h 5194286"/>
              <a:gd name="connsiteX2" fmla="*/ 4486248 w 4501903"/>
              <a:gd name="connsiteY2" fmla="*/ 3856642 h 5194286"/>
              <a:gd name="connsiteX3" fmla="*/ 2222735 w 4501903"/>
              <a:gd name="connsiteY3" fmla="*/ 5194286 h 5194286"/>
              <a:gd name="connsiteX4" fmla="*/ 449705 w 4501903"/>
              <a:gd name="connsiteY4" fmla="*/ 3901614 h 5194286"/>
              <a:gd name="connsiteX5" fmla="*/ 0 w 4501903"/>
              <a:gd name="connsiteY5" fmla="*/ 1324561 h 5194286"/>
              <a:gd name="connsiteX6" fmla="*/ 2242835 w 4501903"/>
              <a:gd name="connsiteY6" fmla="*/ 0 h 5194286"/>
              <a:gd name="connsiteX0" fmla="*/ 2242835 w 4501903"/>
              <a:gd name="connsiteY0" fmla="*/ 0 h 5194286"/>
              <a:gd name="connsiteX1" fmla="*/ 4501239 w 4501903"/>
              <a:gd name="connsiteY1" fmla="*/ 1333756 h 5194286"/>
              <a:gd name="connsiteX2" fmla="*/ 4486248 w 4501903"/>
              <a:gd name="connsiteY2" fmla="*/ 3856642 h 5194286"/>
              <a:gd name="connsiteX3" fmla="*/ 2222735 w 4501903"/>
              <a:gd name="connsiteY3" fmla="*/ 5194286 h 5194286"/>
              <a:gd name="connsiteX4" fmla="*/ 14990 w 4501903"/>
              <a:gd name="connsiteY4" fmla="*/ 3841654 h 5194286"/>
              <a:gd name="connsiteX5" fmla="*/ 0 w 4501903"/>
              <a:gd name="connsiteY5" fmla="*/ 1324561 h 5194286"/>
              <a:gd name="connsiteX6" fmla="*/ 2242835 w 4501903"/>
              <a:gd name="connsiteY6" fmla="*/ 0 h 5194286"/>
              <a:gd name="connsiteX0" fmla="*/ 2242835 w 4501260"/>
              <a:gd name="connsiteY0" fmla="*/ 0 h 5194286"/>
              <a:gd name="connsiteX1" fmla="*/ 4501239 w 4501260"/>
              <a:gd name="connsiteY1" fmla="*/ 1333756 h 5194286"/>
              <a:gd name="connsiteX2" fmla="*/ 3631809 w 4501260"/>
              <a:gd name="connsiteY2" fmla="*/ 3496878 h 5194286"/>
              <a:gd name="connsiteX3" fmla="*/ 2222735 w 4501260"/>
              <a:gd name="connsiteY3" fmla="*/ 5194286 h 5194286"/>
              <a:gd name="connsiteX4" fmla="*/ 14990 w 4501260"/>
              <a:gd name="connsiteY4" fmla="*/ 3841654 h 5194286"/>
              <a:gd name="connsiteX5" fmla="*/ 0 w 4501260"/>
              <a:gd name="connsiteY5" fmla="*/ 1324561 h 5194286"/>
              <a:gd name="connsiteX6" fmla="*/ 2242835 w 4501260"/>
              <a:gd name="connsiteY6" fmla="*/ 0 h 5194286"/>
              <a:gd name="connsiteX0" fmla="*/ 2242835 w 4502681"/>
              <a:gd name="connsiteY0" fmla="*/ 0 h 5194286"/>
              <a:gd name="connsiteX1" fmla="*/ 4501239 w 4502681"/>
              <a:gd name="connsiteY1" fmla="*/ 1333756 h 5194286"/>
              <a:gd name="connsiteX2" fmla="*/ 4501238 w 4502681"/>
              <a:gd name="connsiteY2" fmla="*/ 3841651 h 5194286"/>
              <a:gd name="connsiteX3" fmla="*/ 2222735 w 4502681"/>
              <a:gd name="connsiteY3" fmla="*/ 5194286 h 5194286"/>
              <a:gd name="connsiteX4" fmla="*/ 14990 w 4502681"/>
              <a:gd name="connsiteY4" fmla="*/ 3841654 h 5194286"/>
              <a:gd name="connsiteX5" fmla="*/ 0 w 4502681"/>
              <a:gd name="connsiteY5" fmla="*/ 1324561 h 5194286"/>
              <a:gd name="connsiteX6" fmla="*/ 2242835 w 4502681"/>
              <a:gd name="connsiteY6" fmla="*/ 0 h 5194286"/>
              <a:gd name="connsiteX0" fmla="*/ 2242835 w 4501915"/>
              <a:gd name="connsiteY0" fmla="*/ 0 h 5194286"/>
              <a:gd name="connsiteX1" fmla="*/ 4501239 w 4501915"/>
              <a:gd name="connsiteY1" fmla="*/ 1333756 h 5194286"/>
              <a:gd name="connsiteX2" fmla="*/ 4501238 w 4501915"/>
              <a:gd name="connsiteY2" fmla="*/ 3841651 h 5194286"/>
              <a:gd name="connsiteX3" fmla="*/ 2222735 w 4501915"/>
              <a:gd name="connsiteY3" fmla="*/ 5194286 h 5194286"/>
              <a:gd name="connsiteX4" fmla="*/ 14990 w 4501915"/>
              <a:gd name="connsiteY4" fmla="*/ 3841654 h 5194286"/>
              <a:gd name="connsiteX5" fmla="*/ 0 w 4501915"/>
              <a:gd name="connsiteY5" fmla="*/ 1324561 h 5194286"/>
              <a:gd name="connsiteX6" fmla="*/ 2242835 w 4501915"/>
              <a:gd name="connsiteY6" fmla="*/ 0 h 5194286"/>
              <a:gd name="connsiteX0" fmla="*/ 2242835 w 4501380"/>
              <a:gd name="connsiteY0" fmla="*/ 0 h 5194286"/>
              <a:gd name="connsiteX1" fmla="*/ 4501239 w 4501380"/>
              <a:gd name="connsiteY1" fmla="*/ 1333756 h 5194286"/>
              <a:gd name="connsiteX2" fmla="*/ 4397543 w 4501380"/>
              <a:gd name="connsiteY2" fmla="*/ 3653115 h 5194286"/>
              <a:gd name="connsiteX3" fmla="*/ 2222735 w 4501380"/>
              <a:gd name="connsiteY3" fmla="*/ 5194286 h 5194286"/>
              <a:gd name="connsiteX4" fmla="*/ 14990 w 4501380"/>
              <a:gd name="connsiteY4" fmla="*/ 3841654 h 5194286"/>
              <a:gd name="connsiteX5" fmla="*/ 0 w 4501380"/>
              <a:gd name="connsiteY5" fmla="*/ 1324561 h 5194286"/>
              <a:gd name="connsiteX6" fmla="*/ 2242835 w 4501380"/>
              <a:gd name="connsiteY6" fmla="*/ 0 h 5194286"/>
              <a:gd name="connsiteX0" fmla="*/ 2242835 w 4503125"/>
              <a:gd name="connsiteY0" fmla="*/ 0 h 5194286"/>
              <a:gd name="connsiteX1" fmla="*/ 4501239 w 4503125"/>
              <a:gd name="connsiteY1" fmla="*/ 1333756 h 5194286"/>
              <a:gd name="connsiteX2" fmla="*/ 4397543 w 4503125"/>
              <a:gd name="connsiteY2" fmla="*/ 3653115 h 5194286"/>
              <a:gd name="connsiteX3" fmla="*/ 2222735 w 4503125"/>
              <a:gd name="connsiteY3" fmla="*/ 5194286 h 5194286"/>
              <a:gd name="connsiteX4" fmla="*/ 14990 w 4503125"/>
              <a:gd name="connsiteY4" fmla="*/ 3841654 h 5194286"/>
              <a:gd name="connsiteX5" fmla="*/ 0 w 4503125"/>
              <a:gd name="connsiteY5" fmla="*/ 1324561 h 5194286"/>
              <a:gd name="connsiteX6" fmla="*/ 2242835 w 4503125"/>
              <a:gd name="connsiteY6" fmla="*/ 0 h 5194286"/>
              <a:gd name="connsiteX0" fmla="*/ 2242835 w 4552139"/>
              <a:gd name="connsiteY0" fmla="*/ 0 h 5194286"/>
              <a:gd name="connsiteX1" fmla="*/ 4501239 w 4552139"/>
              <a:gd name="connsiteY1" fmla="*/ 1333756 h 5194286"/>
              <a:gd name="connsiteX2" fmla="*/ 4501238 w 4552139"/>
              <a:gd name="connsiteY2" fmla="*/ 3851078 h 5194286"/>
              <a:gd name="connsiteX3" fmla="*/ 2222735 w 4552139"/>
              <a:gd name="connsiteY3" fmla="*/ 5194286 h 5194286"/>
              <a:gd name="connsiteX4" fmla="*/ 14990 w 4552139"/>
              <a:gd name="connsiteY4" fmla="*/ 3841654 h 5194286"/>
              <a:gd name="connsiteX5" fmla="*/ 0 w 4552139"/>
              <a:gd name="connsiteY5" fmla="*/ 1324561 h 5194286"/>
              <a:gd name="connsiteX6" fmla="*/ 2242835 w 4552139"/>
              <a:gd name="connsiteY6" fmla="*/ 0 h 5194286"/>
              <a:gd name="connsiteX0" fmla="*/ 2242835 w 4502258"/>
              <a:gd name="connsiteY0" fmla="*/ 0 h 5194286"/>
              <a:gd name="connsiteX1" fmla="*/ 4501239 w 4502258"/>
              <a:gd name="connsiteY1" fmla="*/ 1333756 h 5194286"/>
              <a:gd name="connsiteX2" fmla="*/ 4501238 w 4502258"/>
              <a:gd name="connsiteY2" fmla="*/ 3851078 h 5194286"/>
              <a:gd name="connsiteX3" fmla="*/ 2222735 w 4502258"/>
              <a:gd name="connsiteY3" fmla="*/ 5194286 h 5194286"/>
              <a:gd name="connsiteX4" fmla="*/ 14990 w 4502258"/>
              <a:gd name="connsiteY4" fmla="*/ 3841654 h 5194286"/>
              <a:gd name="connsiteX5" fmla="*/ 0 w 4502258"/>
              <a:gd name="connsiteY5" fmla="*/ 1324561 h 5194286"/>
              <a:gd name="connsiteX6" fmla="*/ 2242835 w 4502258"/>
              <a:gd name="connsiteY6" fmla="*/ 0 h 5194286"/>
              <a:gd name="connsiteX0" fmla="*/ 2242835 w 4506296"/>
              <a:gd name="connsiteY0" fmla="*/ 0 h 5194286"/>
              <a:gd name="connsiteX1" fmla="*/ 4501239 w 4506296"/>
              <a:gd name="connsiteY1" fmla="*/ 1333756 h 5194286"/>
              <a:gd name="connsiteX2" fmla="*/ 4501238 w 4506296"/>
              <a:gd name="connsiteY2" fmla="*/ 3851078 h 5194286"/>
              <a:gd name="connsiteX3" fmla="*/ 2222735 w 4506296"/>
              <a:gd name="connsiteY3" fmla="*/ 5194286 h 5194286"/>
              <a:gd name="connsiteX4" fmla="*/ 14990 w 4506296"/>
              <a:gd name="connsiteY4" fmla="*/ 3841654 h 5194286"/>
              <a:gd name="connsiteX5" fmla="*/ 0 w 4506296"/>
              <a:gd name="connsiteY5" fmla="*/ 1324561 h 5194286"/>
              <a:gd name="connsiteX6" fmla="*/ 2242835 w 4506296"/>
              <a:gd name="connsiteY6" fmla="*/ 0 h 5194286"/>
              <a:gd name="connsiteX0" fmla="*/ 2228951 w 4492412"/>
              <a:gd name="connsiteY0" fmla="*/ 0 h 5194286"/>
              <a:gd name="connsiteX1" fmla="*/ 4487355 w 4492412"/>
              <a:gd name="connsiteY1" fmla="*/ 1333756 h 5194286"/>
              <a:gd name="connsiteX2" fmla="*/ 4487354 w 4492412"/>
              <a:gd name="connsiteY2" fmla="*/ 3851078 h 5194286"/>
              <a:gd name="connsiteX3" fmla="*/ 2208851 w 4492412"/>
              <a:gd name="connsiteY3" fmla="*/ 5194286 h 5194286"/>
              <a:gd name="connsiteX4" fmla="*/ 1106 w 4492412"/>
              <a:gd name="connsiteY4" fmla="*/ 3841654 h 5194286"/>
              <a:gd name="connsiteX5" fmla="*/ 4970 w 4492412"/>
              <a:gd name="connsiteY5" fmla="*/ 1333988 h 5194286"/>
              <a:gd name="connsiteX6" fmla="*/ 2228951 w 4492412"/>
              <a:gd name="connsiteY6" fmla="*/ 0 h 51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2412" h="5194286">
                <a:moveTo>
                  <a:pt x="2228951" y="0"/>
                </a:moveTo>
                <a:lnTo>
                  <a:pt x="4487355" y="1333756"/>
                </a:lnTo>
                <a:cubicBezTo>
                  <a:pt x="4492352" y="2149734"/>
                  <a:pt x="4495646" y="3066780"/>
                  <a:pt x="4487354" y="3851078"/>
                </a:cubicBezTo>
                <a:cubicBezTo>
                  <a:pt x="4307472" y="3907215"/>
                  <a:pt x="2388733" y="5138149"/>
                  <a:pt x="2208851" y="5194286"/>
                </a:cubicBezTo>
                <a:lnTo>
                  <a:pt x="1106" y="3841654"/>
                </a:lnTo>
                <a:cubicBezTo>
                  <a:pt x="-3891" y="3002623"/>
                  <a:pt x="9967" y="2173019"/>
                  <a:pt x="4970" y="1333988"/>
                </a:cubicBezTo>
                <a:lnTo>
                  <a:pt x="2228951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E3086C8C-F063-734D-909A-8A107BC2FE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6757261" y="3624064"/>
            <a:ext cx="2796952" cy="3233936"/>
          </a:xfrm>
          <a:custGeom>
            <a:avLst/>
            <a:gdLst>
              <a:gd name="connsiteX0" fmla="*/ 2242835 w 4501239"/>
              <a:gd name="connsiteY0" fmla="*/ 0 h 5175777"/>
              <a:gd name="connsiteX1" fmla="*/ 4501239 w 4501239"/>
              <a:gd name="connsiteY1" fmla="*/ 1333756 h 5175777"/>
              <a:gd name="connsiteX2" fmla="*/ 4501239 w 4501239"/>
              <a:gd name="connsiteY2" fmla="*/ 5175777 h 5175777"/>
              <a:gd name="connsiteX3" fmla="*/ 0 w 4501239"/>
              <a:gd name="connsiteY3" fmla="*/ 5175777 h 5175777"/>
              <a:gd name="connsiteX4" fmla="*/ 0 w 4501239"/>
              <a:gd name="connsiteY4" fmla="*/ 1324561 h 5175777"/>
              <a:gd name="connsiteX0" fmla="*/ 2242835 w 4516229"/>
              <a:gd name="connsiteY0" fmla="*/ 0 h 5175777"/>
              <a:gd name="connsiteX1" fmla="*/ 4501239 w 4516229"/>
              <a:gd name="connsiteY1" fmla="*/ 1333756 h 5175777"/>
              <a:gd name="connsiteX2" fmla="*/ 4516229 w 4516229"/>
              <a:gd name="connsiteY2" fmla="*/ 3781691 h 5175777"/>
              <a:gd name="connsiteX3" fmla="*/ 0 w 4516229"/>
              <a:gd name="connsiteY3" fmla="*/ 5175777 h 5175777"/>
              <a:gd name="connsiteX4" fmla="*/ 0 w 4516229"/>
              <a:gd name="connsiteY4" fmla="*/ 1324561 h 5175777"/>
              <a:gd name="connsiteX5" fmla="*/ 2242835 w 4516229"/>
              <a:gd name="connsiteY5" fmla="*/ 0 h 5175777"/>
              <a:gd name="connsiteX0" fmla="*/ 2242835 w 4516229"/>
              <a:gd name="connsiteY0" fmla="*/ 0 h 5194286"/>
              <a:gd name="connsiteX1" fmla="*/ 4501239 w 4516229"/>
              <a:gd name="connsiteY1" fmla="*/ 1333756 h 5194286"/>
              <a:gd name="connsiteX2" fmla="*/ 4516229 w 4516229"/>
              <a:gd name="connsiteY2" fmla="*/ 3781691 h 5194286"/>
              <a:gd name="connsiteX3" fmla="*/ 2027862 w 4516229"/>
              <a:gd name="connsiteY3" fmla="*/ 5194286 h 5194286"/>
              <a:gd name="connsiteX4" fmla="*/ 0 w 4516229"/>
              <a:gd name="connsiteY4" fmla="*/ 5175777 h 5194286"/>
              <a:gd name="connsiteX5" fmla="*/ 0 w 4516229"/>
              <a:gd name="connsiteY5" fmla="*/ 1324561 h 5194286"/>
              <a:gd name="connsiteX6" fmla="*/ 2242835 w 4516229"/>
              <a:gd name="connsiteY6" fmla="*/ 0 h 5194286"/>
              <a:gd name="connsiteX0" fmla="*/ 2242835 w 4516229"/>
              <a:gd name="connsiteY0" fmla="*/ 0 h 5194286"/>
              <a:gd name="connsiteX1" fmla="*/ 4501239 w 4516229"/>
              <a:gd name="connsiteY1" fmla="*/ 1333756 h 5194286"/>
              <a:gd name="connsiteX2" fmla="*/ 4516229 w 4516229"/>
              <a:gd name="connsiteY2" fmla="*/ 3781691 h 5194286"/>
              <a:gd name="connsiteX3" fmla="*/ 2027862 w 4516229"/>
              <a:gd name="connsiteY3" fmla="*/ 5194286 h 5194286"/>
              <a:gd name="connsiteX4" fmla="*/ 0 w 4516229"/>
              <a:gd name="connsiteY4" fmla="*/ 3871633 h 5194286"/>
              <a:gd name="connsiteX5" fmla="*/ 0 w 4516229"/>
              <a:gd name="connsiteY5" fmla="*/ 1324561 h 5194286"/>
              <a:gd name="connsiteX6" fmla="*/ 2242835 w 4516229"/>
              <a:gd name="connsiteY6" fmla="*/ 0 h 5194286"/>
              <a:gd name="connsiteX0" fmla="*/ 2242835 w 4516229"/>
              <a:gd name="connsiteY0" fmla="*/ 0 h 3871633"/>
              <a:gd name="connsiteX1" fmla="*/ 4501239 w 4516229"/>
              <a:gd name="connsiteY1" fmla="*/ 1333756 h 3871633"/>
              <a:gd name="connsiteX2" fmla="*/ 4516229 w 4516229"/>
              <a:gd name="connsiteY2" fmla="*/ 3781691 h 3871633"/>
              <a:gd name="connsiteX3" fmla="*/ 2222734 w 4516229"/>
              <a:gd name="connsiteY3" fmla="*/ 232542 h 3871633"/>
              <a:gd name="connsiteX4" fmla="*/ 0 w 4516229"/>
              <a:gd name="connsiteY4" fmla="*/ 3871633 h 3871633"/>
              <a:gd name="connsiteX5" fmla="*/ 0 w 4516229"/>
              <a:gd name="connsiteY5" fmla="*/ 1324561 h 3871633"/>
              <a:gd name="connsiteX6" fmla="*/ 2242835 w 4516229"/>
              <a:gd name="connsiteY6" fmla="*/ 0 h 3871633"/>
              <a:gd name="connsiteX0" fmla="*/ 2242835 w 4516229"/>
              <a:gd name="connsiteY0" fmla="*/ 0 h 5134325"/>
              <a:gd name="connsiteX1" fmla="*/ 4501239 w 4516229"/>
              <a:gd name="connsiteY1" fmla="*/ 1333756 h 5134325"/>
              <a:gd name="connsiteX2" fmla="*/ 4516229 w 4516229"/>
              <a:gd name="connsiteY2" fmla="*/ 3781691 h 5134325"/>
              <a:gd name="connsiteX3" fmla="*/ 2177764 w 4516229"/>
              <a:gd name="connsiteY3" fmla="*/ 5134325 h 5134325"/>
              <a:gd name="connsiteX4" fmla="*/ 0 w 4516229"/>
              <a:gd name="connsiteY4" fmla="*/ 3871633 h 5134325"/>
              <a:gd name="connsiteX5" fmla="*/ 0 w 4516229"/>
              <a:gd name="connsiteY5" fmla="*/ 1324561 h 5134325"/>
              <a:gd name="connsiteX6" fmla="*/ 2242835 w 4516229"/>
              <a:gd name="connsiteY6" fmla="*/ 0 h 5134325"/>
              <a:gd name="connsiteX0" fmla="*/ 2242835 w 4516229"/>
              <a:gd name="connsiteY0" fmla="*/ 0 h 5194286"/>
              <a:gd name="connsiteX1" fmla="*/ 4501239 w 4516229"/>
              <a:gd name="connsiteY1" fmla="*/ 1333756 h 5194286"/>
              <a:gd name="connsiteX2" fmla="*/ 4516229 w 4516229"/>
              <a:gd name="connsiteY2" fmla="*/ 3781691 h 5194286"/>
              <a:gd name="connsiteX3" fmla="*/ 2222735 w 4516229"/>
              <a:gd name="connsiteY3" fmla="*/ 5194286 h 5194286"/>
              <a:gd name="connsiteX4" fmla="*/ 0 w 4516229"/>
              <a:gd name="connsiteY4" fmla="*/ 3871633 h 5194286"/>
              <a:gd name="connsiteX5" fmla="*/ 0 w 4516229"/>
              <a:gd name="connsiteY5" fmla="*/ 1324561 h 5194286"/>
              <a:gd name="connsiteX6" fmla="*/ 2242835 w 4516229"/>
              <a:gd name="connsiteY6" fmla="*/ 0 h 5194286"/>
              <a:gd name="connsiteX0" fmla="*/ 2242835 w 4501903"/>
              <a:gd name="connsiteY0" fmla="*/ 0 h 5194286"/>
              <a:gd name="connsiteX1" fmla="*/ 4501239 w 4501903"/>
              <a:gd name="connsiteY1" fmla="*/ 1333756 h 5194286"/>
              <a:gd name="connsiteX2" fmla="*/ 4486248 w 4501903"/>
              <a:gd name="connsiteY2" fmla="*/ 3856642 h 5194286"/>
              <a:gd name="connsiteX3" fmla="*/ 2222735 w 4501903"/>
              <a:gd name="connsiteY3" fmla="*/ 5194286 h 5194286"/>
              <a:gd name="connsiteX4" fmla="*/ 0 w 4501903"/>
              <a:gd name="connsiteY4" fmla="*/ 3871633 h 5194286"/>
              <a:gd name="connsiteX5" fmla="*/ 0 w 4501903"/>
              <a:gd name="connsiteY5" fmla="*/ 1324561 h 5194286"/>
              <a:gd name="connsiteX6" fmla="*/ 2242835 w 4501903"/>
              <a:gd name="connsiteY6" fmla="*/ 0 h 5194286"/>
              <a:gd name="connsiteX0" fmla="*/ 2242835 w 4501903"/>
              <a:gd name="connsiteY0" fmla="*/ 0 h 5194286"/>
              <a:gd name="connsiteX1" fmla="*/ 4501239 w 4501903"/>
              <a:gd name="connsiteY1" fmla="*/ 1333756 h 5194286"/>
              <a:gd name="connsiteX2" fmla="*/ 4486248 w 4501903"/>
              <a:gd name="connsiteY2" fmla="*/ 3856642 h 5194286"/>
              <a:gd name="connsiteX3" fmla="*/ 2222735 w 4501903"/>
              <a:gd name="connsiteY3" fmla="*/ 5194286 h 5194286"/>
              <a:gd name="connsiteX4" fmla="*/ 449705 w 4501903"/>
              <a:gd name="connsiteY4" fmla="*/ 3901614 h 5194286"/>
              <a:gd name="connsiteX5" fmla="*/ 0 w 4501903"/>
              <a:gd name="connsiteY5" fmla="*/ 1324561 h 5194286"/>
              <a:gd name="connsiteX6" fmla="*/ 2242835 w 4501903"/>
              <a:gd name="connsiteY6" fmla="*/ 0 h 5194286"/>
              <a:gd name="connsiteX0" fmla="*/ 2242835 w 4501903"/>
              <a:gd name="connsiteY0" fmla="*/ 0 h 5194286"/>
              <a:gd name="connsiteX1" fmla="*/ 4501239 w 4501903"/>
              <a:gd name="connsiteY1" fmla="*/ 1333756 h 5194286"/>
              <a:gd name="connsiteX2" fmla="*/ 4486248 w 4501903"/>
              <a:gd name="connsiteY2" fmla="*/ 3856642 h 5194286"/>
              <a:gd name="connsiteX3" fmla="*/ 2222735 w 4501903"/>
              <a:gd name="connsiteY3" fmla="*/ 5194286 h 5194286"/>
              <a:gd name="connsiteX4" fmla="*/ 14990 w 4501903"/>
              <a:gd name="connsiteY4" fmla="*/ 3841654 h 5194286"/>
              <a:gd name="connsiteX5" fmla="*/ 0 w 4501903"/>
              <a:gd name="connsiteY5" fmla="*/ 1324561 h 5194286"/>
              <a:gd name="connsiteX6" fmla="*/ 2242835 w 4501903"/>
              <a:gd name="connsiteY6" fmla="*/ 0 h 5194286"/>
              <a:gd name="connsiteX0" fmla="*/ 2242835 w 4501260"/>
              <a:gd name="connsiteY0" fmla="*/ 0 h 5194286"/>
              <a:gd name="connsiteX1" fmla="*/ 4501239 w 4501260"/>
              <a:gd name="connsiteY1" fmla="*/ 1333756 h 5194286"/>
              <a:gd name="connsiteX2" fmla="*/ 3631809 w 4501260"/>
              <a:gd name="connsiteY2" fmla="*/ 3496878 h 5194286"/>
              <a:gd name="connsiteX3" fmla="*/ 2222735 w 4501260"/>
              <a:gd name="connsiteY3" fmla="*/ 5194286 h 5194286"/>
              <a:gd name="connsiteX4" fmla="*/ 14990 w 4501260"/>
              <a:gd name="connsiteY4" fmla="*/ 3841654 h 5194286"/>
              <a:gd name="connsiteX5" fmla="*/ 0 w 4501260"/>
              <a:gd name="connsiteY5" fmla="*/ 1324561 h 5194286"/>
              <a:gd name="connsiteX6" fmla="*/ 2242835 w 4501260"/>
              <a:gd name="connsiteY6" fmla="*/ 0 h 5194286"/>
              <a:gd name="connsiteX0" fmla="*/ 2242835 w 4502681"/>
              <a:gd name="connsiteY0" fmla="*/ 0 h 5194286"/>
              <a:gd name="connsiteX1" fmla="*/ 4501239 w 4502681"/>
              <a:gd name="connsiteY1" fmla="*/ 1333756 h 5194286"/>
              <a:gd name="connsiteX2" fmla="*/ 4501238 w 4502681"/>
              <a:gd name="connsiteY2" fmla="*/ 3841651 h 5194286"/>
              <a:gd name="connsiteX3" fmla="*/ 2222735 w 4502681"/>
              <a:gd name="connsiteY3" fmla="*/ 5194286 h 5194286"/>
              <a:gd name="connsiteX4" fmla="*/ 14990 w 4502681"/>
              <a:gd name="connsiteY4" fmla="*/ 3841654 h 5194286"/>
              <a:gd name="connsiteX5" fmla="*/ 0 w 4502681"/>
              <a:gd name="connsiteY5" fmla="*/ 1324561 h 5194286"/>
              <a:gd name="connsiteX6" fmla="*/ 2242835 w 4502681"/>
              <a:gd name="connsiteY6" fmla="*/ 0 h 5194286"/>
              <a:gd name="connsiteX0" fmla="*/ 2242835 w 4501915"/>
              <a:gd name="connsiteY0" fmla="*/ 0 h 5194286"/>
              <a:gd name="connsiteX1" fmla="*/ 4501239 w 4501915"/>
              <a:gd name="connsiteY1" fmla="*/ 1333756 h 5194286"/>
              <a:gd name="connsiteX2" fmla="*/ 4501238 w 4501915"/>
              <a:gd name="connsiteY2" fmla="*/ 3841651 h 5194286"/>
              <a:gd name="connsiteX3" fmla="*/ 2222735 w 4501915"/>
              <a:gd name="connsiteY3" fmla="*/ 5194286 h 5194286"/>
              <a:gd name="connsiteX4" fmla="*/ 14990 w 4501915"/>
              <a:gd name="connsiteY4" fmla="*/ 3841654 h 5194286"/>
              <a:gd name="connsiteX5" fmla="*/ 0 w 4501915"/>
              <a:gd name="connsiteY5" fmla="*/ 1324561 h 5194286"/>
              <a:gd name="connsiteX6" fmla="*/ 2242835 w 4501915"/>
              <a:gd name="connsiteY6" fmla="*/ 0 h 5194286"/>
              <a:gd name="connsiteX0" fmla="*/ 2242835 w 4501380"/>
              <a:gd name="connsiteY0" fmla="*/ 0 h 5194286"/>
              <a:gd name="connsiteX1" fmla="*/ 4501239 w 4501380"/>
              <a:gd name="connsiteY1" fmla="*/ 1333756 h 5194286"/>
              <a:gd name="connsiteX2" fmla="*/ 4397543 w 4501380"/>
              <a:gd name="connsiteY2" fmla="*/ 3653115 h 5194286"/>
              <a:gd name="connsiteX3" fmla="*/ 2222735 w 4501380"/>
              <a:gd name="connsiteY3" fmla="*/ 5194286 h 5194286"/>
              <a:gd name="connsiteX4" fmla="*/ 14990 w 4501380"/>
              <a:gd name="connsiteY4" fmla="*/ 3841654 h 5194286"/>
              <a:gd name="connsiteX5" fmla="*/ 0 w 4501380"/>
              <a:gd name="connsiteY5" fmla="*/ 1324561 h 5194286"/>
              <a:gd name="connsiteX6" fmla="*/ 2242835 w 4501380"/>
              <a:gd name="connsiteY6" fmla="*/ 0 h 5194286"/>
              <a:gd name="connsiteX0" fmla="*/ 2242835 w 4503125"/>
              <a:gd name="connsiteY0" fmla="*/ 0 h 5194286"/>
              <a:gd name="connsiteX1" fmla="*/ 4501239 w 4503125"/>
              <a:gd name="connsiteY1" fmla="*/ 1333756 h 5194286"/>
              <a:gd name="connsiteX2" fmla="*/ 4397543 w 4503125"/>
              <a:gd name="connsiteY2" fmla="*/ 3653115 h 5194286"/>
              <a:gd name="connsiteX3" fmla="*/ 2222735 w 4503125"/>
              <a:gd name="connsiteY3" fmla="*/ 5194286 h 5194286"/>
              <a:gd name="connsiteX4" fmla="*/ 14990 w 4503125"/>
              <a:gd name="connsiteY4" fmla="*/ 3841654 h 5194286"/>
              <a:gd name="connsiteX5" fmla="*/ 0 w 4503125"/>
              <a:gd name="connsiteY5" fmla="*/ 1324561 h 5194286"/>
              <a:gd name="connsiteX6" fmla="*/ 2242835 w 4503125"/>
              <a:gd name="connsiteY6" fmla="*/ 0 h 5194286"/>
              <a:gd name="connsiteX0" fmla="*/ 2242835 w 4552139"/>
              <a:gd name="connsiteY0" fmla="*/ 0 h 5194286"/>
              <a:gd name="connsiteX1" fmla="*/ 4501239 w 4552139"/>
              <a:gd name="connsiteY1" fmla="*/ 1333756 h 5194286"/>
              <a:gd name="connsiteX2" fmla="*/ 4501238 w 4552139"/>
              <a:gd name="connsiteY2" fmla="*/ 3851078 h 5194286"/>
              <a:gd name="connsiteX3" fmla="*/ 2222735 w 4552139"/>
              <a:gd name="connsiteY3" fmla="*/ 5194286 h 5194286"/>
              <a:gd name="connsiteX4" fmla="*/ 14990 w 4552139"/>
              <a:gd name="connsiteY4" fmla="*/ 3841654 h 5194286"/>
              <a:gd name="connsiteX5" fmla="*/ 0 w 4552139"/>
              <a:gd name="connsiteY5" fmla="*/ 1324561 h 5194286"/>
              <a:gd name="connsiteX6" fmla="*/ 2242835 w 4552139"/>
              <a:gd name="connsiteY6" fmla="*/ 0 h 5194286"/>
              <a:gd name="connsiteX0" fmla="*/ 2242835 w 4502258"/>
              <a:gd name="connsiteY0" fmla="*/ 0 h 5194286"/>
              <a:gd name="connsiteX1" fmla="*/ 4501239 w 4502258"/>
              <a:gd name="connsiteY1" fmla="*/ 1333756 h 5194286"/>
              <a:gd name="connsiteX2" fmla="*/ 4501238 w 4502258"/>
              <a:gd name="connsiteY2" fmla="*/ 3851078 h 5194286"/>
              <a:gd name="connsiteX3" fmla="*/ 2222735 w 4502258"/>
              <a:gd name="connsiteY3" fmla="*/ 5194286 h 5194286"/>
              <a:gd name="connsiteX4" fmla="*/ 14990 w 4502258"/>
              <a:gd name="connsiteY4" fmla="*/ 3841654 h 5194286"/>
              <a:gd name="connsiteX5" fmla="*/ 0 w 4502258"/>
              <a:gd name="connsiteY5" fmla="*/ 1324561 h 5194286"/>
              <a:gd name="connsiteX6" fmla="*/ 2242835 w 4502258"/>
              <a:gd name="connsiteY6" fmla="*/ 0 h 5194286"/>
              <a:gd name="connsiteX0" fmla="*/ 2242835 w 4506296"/>
              <a:gd name="connsiteY0" fmla="*/ 0 h 5194286"/>
              <a:gd name="connsiteX1" fmla="*/ 4501239 w 4506296"/>
              <a:gd name="connsiteY1" fmla="*/ 1333756 h 5194286"/>
              <a:gd name="connsiteX2" fmla="*/ 4501238 w 4506296"/>
              <a:gd name="connsiteY2" fmla="*/ 3851078 h 5194286"/>
              <a:gd name="connsiteX3" fmla="*/ 2222735 w 4506296"/>
              <a:gd name="connsiteY3" fmla="*/ 5194286 h 5194286"/>
              <a:gd name="connsiteX4" fmla="*/ 14990 w 4506296"/>
              <a:gd name="connsiteY4" fmla="*/ 3841654 h 5194286"/>
              <a:gd name="connsiteX5" fmla="*/ 0 w 4506296"/>
              <a:gd name="connsiteY5" fmla="*/ 1324561 h 5194286"/>
              <a:gd name="connsiteX6" fmla="*/ 2242835 w 4506296"/>
              <a:gd name="connsiteY6" fmla="*/ 0 h 5194286"/>
              <a:gd name="connsiteX0" fmla="*/ 2228951 w 4492412"/>
              <a:gd name="connsiteY0" fmla="*/ 0 h 5194286"/>
              <a:gd name="connsiteX1" fmla="*/ 4487355 w 4492412"/>
              <a:gd name="connsiteY1" fmla="*/ 1333756 h 5194286"/>
              <a:gd name="connsiteX2" fmla="*/ 4487354 w 4492412"/>
              <a:gd name="connsiteY2" fmla="*/ 3851078 h 5194286"/>
              <a:gd name="connsiteX3" fmla="*/ 2208851 w 4492412"/>
              <a:gd name="connsiteY3" fmla="*/ 5194286 h 5194286"/>
              <a:gd name="connsiteX4" fmla="*/ 1106 w 4492412"/>
              <a:gd name="connsiteY4" fmla="*/ 3841654 h 5194286"/>
              <a:gd name="connsiteX5" fmla="*/ 4970 w 4492412"/>
              <a:gd name="connsiteY5" fmla="*/ 1333988 h 5194286"/>
              <a:gd name="connsiteX6" fmla="*/ 2228951 w 4492412"/>
              <a:gd name="connsiteY6" fmla="*/ 0 h 51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2412" h="5194286">
                <a:moveTo>
                  <a:pt x="2228951" y="0"/>
                </a:moveTo>
                <a:lnTo>
                  <a:pt x="4487355" y="1333756"/>
                </a:lnTo>
                <a:cubicBezTo>
                  <a:pt x="4492352" y="2149734"/>
                  <a:pt x="4495646" y="3066780"/>
                  <a:pt x="4487354" y="3851078"/>
                </a:cubicBezTo>
                <a:cubicBezTo>
                  <a:pt x="4307472" y="3907215"/>
                  <a:pt x="2388733" y="5138149"/>
                  <a:pt x="2208851" y="5194286"/>
                </a:cubicBezTo>
                <a:lnTo>
                  <a:pt x="1106" y="3841654"/>
                </a:lnTo>
                <a:cubicBezTo>
                  <a:pt x="-3891" y="3002623"/>
                  <a:pt x="9967" y="2173019"/>
                  <a:pt x="4970" y="1333988"/>
                </a:cubicBezTo>
                <a:lnTo>
                  <a:pt x="2228951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E9F1052-7C28-F444-93A9-2A59F2DCBC1D}"/>
              </a:ext>
            </a:extLst>
          </p:cNvPr>
          <p:cNvSpPr/>
          <p:nvPr/>
        </p:nvSpPr>
        <p:spPr bwMode="auto">
          <a:xfrm>
            <a:off x="7746006" y="5094250"/>
            <a:ext cx="3105337" cy="1765338"/>
          </a:xfrm>
          <a:custGeom>
            <a:avLst/>
            <a:gdLst>
              <a:gd name="connsiteX0" fmla="*/ 1447970 w 2895940"/>
              <a:gd name="connsiteY0" fmla="*/ 0 h 1646299"/>
              <a:gd name="connsiteX1" fmla="*/ 2895940 w 2895940"/>
              <a:gd name="connsiteY1" fmla="*/ 809213 h 1646299"/>
              <a:gd name="connsiteX2" fmla="*/ 2895940 w 2895940"/>
              <a:gd name="connsiteY2" fmla="*/ 1646299 h 1646299"/>
              <a:gd name="connsiteX3" fmla="*/ 0 w 2895940"/>
              <a:gd name="connsiteY3" fmla="*/ 1646299 h 1646299"/>
              <a:gd name="connsiteX4" fmla="*/ 0 w 2895940"/>
              <a:gd name="connsiteY4" fmla="*/ 809213 h 1646299"/>
              <a:gd name="connsiteX5" fmla="*/ 1447970 w 2895940"/>
              <a:gd name="connsiteY5" fmla="*/ 0 h 164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940" h="1646299">
                <a:moveTo>
                  <a:pt x="1447970" y="0"/>
                </a:moveTo>
                <a:lnTo>
                  <a:pt x="2895940" y="809213"/>
                </a:lnTo>
                <a:lnTo>
                  <a:pt x="2895940" y="1646299"/>
                </a:lnTo>
                <a:lnTo>
                  <a:pt x="0" y="1646299"/>
                </a:lnTo>
                <a:lnTo>
                  <a:pt x="0" y="809213"/>
                </a:lnTo>
                <a:lnTo>
                  <a:pt x="144797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>
                  <a:alpha val="61648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B3828-7BB2-4D37-909C-91D5E87DC8EC}"/>
              </a:ext>
            </a:extLst>
          </p:cNvPr>
          <p:cNvSpPr/>
          <p:nvPr/>
        </p:nvSpPr>
        <p:spPr bwMode="auto">
          <a:xfrm>
            <a:off x="0" y="6236895"/>
            <a:ext cx="12191999" cy="623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9200218-D618-415F-82E9-51DF8D295E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970" y="6310313"/>
            <a:ext cx="3945683" cy="547687"/>
          </a:xfrm>
        </p:spPr>
        <p:txBody>
          <a:bodyPr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OFFICIAL-SENSITIVE</a:t>
            </a:r>
          </a:p>
        </p:txBody>
      </p:sp>
      <p:pic>
        <p:nvPicPr>
          <p:cNvPr id="5" name="Picture 4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730F63B4-13DF-0040-B0A8-E84FE84C2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r="57915" b="36285"/>
          <a:stretch/>
        </p:blipFill>
        <p:spPr>
          <a:xfrm>
            <a:off x="5090572" y="-385846"/>
            <a:ext cx="7101428" cy="7243846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483074-1B26-4B41-81C5-9C1B35731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3945039"/>
            <a:ext cx="4500563" cy="337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[Presenter name(s)]</a:t>
            </a:r>
            <a:br>
              <a:rPr lang="en-US" dirty="0"/>
            </a:b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9593C7E-F186-4F00-A442-DE78E1ECF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4326861"/>
            <a:ext cx="2677603" cy="29508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[Date as 1 May 2022]</a:t>
            </a:r>
            <a:endParaRPr lang="en-GB" dirty="0"/>
          </a:p>
        </p:txBody>
      </p:sp>
      <p:pic>
        <p:nvPicPr>
          <p:cNvPr id="18" name="Picture 2" descr="G:\Communications\Content hub\Branding\Agency logos\DETAILED AW\Agency_3268_AW.png">
            <a:extLst>
              <a:ext uri="{FF2B5EF4-FFF2-40B4-BE49-F238E27FC236}">
                <a16:creationId xmlns:a16="http://schemas.microsoft.com/office/drawing/2014/main" id="{0198FF6E-15E8-42BA-9F0B-3EA0566B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549275"/>
            <a:ext cx="3812974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B00AFCAA-4EFC-4F84-8DB1-E5935E54AD07}"/>
              </a:ext>
            </a:extLst>
          </p:cNvPr>
          <p:cNvSpPr/>
          <p:nvPr userDrawn="1"/>
        </p:nvSpPr>
        <p:spPr bwMode="auto">
          <a:xfrm>
            <a:off x="7746006" y="5094250"/>
            <a:ext cx="3105337" cy="1765338"/>
          </a:xfrm>
          <a:custGeom>
            <a:avLst/>
            <a:gdLst>
              <a:gd name="connsiteX0" fmla="*/ 1447970 w 2895940"/>
              <a:gd name="connsiteY0" fmla="*/ 0 h 1646299"/>
              <a:gd name="connsiteX1" fmla="*/ 2895940 w 2895940"/>
              <a:gd name="connsiteY1" fmla="*/ 809213 h 1646299"/>
              <a:gd name="connsiteX2" fmla="*/ 2895940 w 2895940"/>
              <a:gd name="connsiteY2" fmla="*/ 1646299 h 1646299"/>
              <a:gd name="connsiteX3" fmla="*/ 0 w 2895940"/>
              <a:gd name="connsiteY3" fmla="*/ 1646299 h 1646299"/>
              <a:gd name="connsiteX4" fmla="*/ 0 w 2895940"/>
              <a:gd name="connsiteY4" fmla="*/ 809213 h 1646299"/>
              <a:gd name="connsiteX5" fmla="*/ 1447970 w 2895940"/>
              <a:gd name="connsiteY5" fmla="*/ 0 h 164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940" h="1646299">
                <a:moveTo>
                  <a:pt x="1447970" y="0"/>
                </a:moveTo>
                <a:lnTo>
                  <a:pt x="2895940" y="809213"/>
                </a:lnTo>
                <a:lnTo>
                  <a:pt x="2895940" y="1646299"/>
                </a:lnTo>
                <a:lnTo>
                  <a:pt x="0" y="1646299"/>
                </a:lnTo>
                <a:lnTo>
                  <a:pt x="0" y="809213"/>
                </a:lnTo>
                <a:lnTo>
                  <a:pt x="144797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>
                  <a:alpha val="61648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AD490589-E6EA-45A7-8050-7BD3D793EB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78074" y="2168525"/>
            <a:ext cx="8297652" cy="779851"/>
          </a:xfrm>
        </p:spPr>
        <p:txBody>
          <a:bodyPr/>
          <a:lstStyle>
            <a:lvl1pPr>
              <a:lnSpc>
                <a:spcPct val="85000"/>
              </a:lnSpc>
              <a:defRPr sz="5000">
                <a:solidFill>
                  <a:srgbClr val="006652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DDCCEA09-5006-49DC-B9E7-6D505E95E93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8238" y="2958054"/>
            <a:ext cx="6941288" cy="536181"/>
          </a:xfrm>
          <a:prstGeom prst="rect">
            <a:avLst/>
          </a:prstGeom>
        </p:spPr>
        <p:txBody>
          <a:bodyPr wrap="none"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6748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438">
          <p15:clr>
            <a:srgbClr val="FBAE40"/>
          </p15:clr>
        </p15:guide>
        <p15:guide id="7" pos="7242">
          <p15:clr>
            <a:srgbClr val="FBAE40"/>
          </p15:clr>
        </p15:guide>
        <p15:guide id="8" orient="horz" pos="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719139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B4203-4A93-714B-99DE-C021CCDC27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527175"/>
            <a:ext cx="10801350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98953-3124-F042-AAE2-2432A372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OFFICIAL-SENSITIVE</a:t>
            </a:r>
          </a:p>
        </p:txBody>
      </p:sp>
    </p:spTree>
    <p:extLst>
      <p:ext uri="{BB962C8B-B14F-4D97-AF65-F5344CB8AC3E}">
        <p14:creationId xmlns:p14="http://schemas.microsoft.com/office/powerpoint/2010/main" val="2770160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719139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B4203-4A93-714B-99DE-C021CCDC27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527175"/>
            <a:ext cx="5221288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98953-3124-F042-AAE2-2432A372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D653329-5860-9249-B3D3-1FC690AE89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8" y="1527175"/>
            <a:ext cx="5221288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718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7544-6675-48F5-865B-D36ED2DA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92881-180F-4129-A4AA-6052E7252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101E9-ED9D-4ACD-AF1E-EC36E54A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485FE-D824-4D09-951B-E1408D9C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4DF8D-07E0-4386-BA64-663AA701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554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719139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98953-3124-F042-AAE2-2432A372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D9A592-EB6F-EA45-BA1F-B1D9AB012B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527175"/>
            <a:ext cx="10801350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9290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27">
          <p15:clr>
            <a:srgbClr val="FBAE40"/>
          </p15:clr>
        </p15:guide>
        <p15:guide id="3" pos="39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719139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98953-3124-F042-AAE2-2432A372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4C830-9F9F-8145-BFB1-86F3F50D05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5388" y="1527175"/>
            <a:ext cx="5221287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D9A592-EB6F-EA45-BA1F-B1D9AB012B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527175"/>
            <a:ext cx="5221288" cy="43561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7389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727">
          <p15:clr>
            <a:srgbClr val="FBAE40"/>
          </p15:clr>
        </p15:guide>
        <p15:guide id="3" pos="395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79455" cy="719139"/>
          </a:xfrm>
        </p:spPr>
        <p:txBody>
          <a:bodyPr/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0BE3BE6-B2E8-EF42-800A-D4AD4D4A7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230" y="6309783"/>
            <a:ext cx="4114800" cy="548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29455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5400676" cy="58826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1BC7F-23DF-434F-8B78-B6C20B33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8217"/>
            <a:ext cx="5221289" cy="7191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D7AB7-DBAB-634F-9D5F-6A13112EEA5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4" y="1526451"/>
            <a:ext cx="5221289" cy="4356824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F4C5FA8-AE3D-C343-B763-321B5B4F3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230" y="6305560"/>
            <a:ext cx="4114800" cy="548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72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B917A01-DB72-D34C-93E4-23F420CFA0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4" y="0"/>
            <a:ext cx="5400675" cy="58826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1BC7F-23DF-434F-8B78-B6C20B33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548217"/>
            <a:ext cx="5292196" cy="7191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DB645-9162-244F-BD10-278B9F35C3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5388" y="1514475"/>
            <a:ext cx="5292725" cy="436880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1AF4F86-41BE-BE45-ACFD-E3C38FB27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1447" y="6310313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9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12192001" cy="63055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8E55814-6346-2B4A-94A6-D5226B5D9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691" y="6305554"/>
            <a:ext cx="4114800" cy="552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97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r image and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5325" y="1524000"/>
            <a:ext cx="10801350" cy="4362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4572F-A825-0546-B2DA-8386EC10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897700E-2561-B949-BB51-1915AC83D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691" y="6309783"/>
            <a:ext cx="4114800" cy="548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86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an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47D75A-3AD0-534E-AD32-FA5685BBB0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5325" y="1524000"/>
            <a:ext cx="7327241" cy="4362450"/>
          </a:xfrm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4572F-A825-0546-B2DA-8386EC10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C88726-E7C9-1B4B-8A0F-FEDD563CE1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39188" y="1524000"/>
            <a:ext cx="2781299" cy="4362450"/>
          </a:xfrm>
        </p:spPr>
        <p:txBody>
          <a:bodyPr/>
          <a:lstStyle>
            <a:lvl1pPr>
              <a:defRPr sz="1800"/>
            </a:lvl1pPr>
            <a:lvl2pPr>
              <a:buNone/>
              <a:defRPr lang="en-US" altLang="en-US" sz="1800" dirty="0" smtClean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BF5FB60-9831-E64C-8DE8-2E3D6C0D6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691" y="6308728"/>
            <a:ext cx="3595758" cy="54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OFFICIAL-SENSITIVE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FD9C4-88AF-EF4A-847A-30E4CA270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08728"/>
            <a:ext cx="12192000" cy="92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333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390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reak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ACB5-A354-9941-B8F4-3482C2C6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2186235"/>
            <a:ext cx="10801351" cy="719139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1AC051-5070-7749-B169-E019523F0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3179763"/>
            <a:ext cx="5221288" cy="51911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BBFC72-79B4-F046-97D3-12646F0565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2001" cy="63055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05865A7-D913-3043-B8DD-DC42CA0B4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230" y="6310313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5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break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ACB5-A354-9941-B8F4-3482C2C6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2186235"/>
            <a:ext cx="8843952" cy="719139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1AC051-5070-7749-B169-E019523F0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513" y="3179763"/>
            <a:ext cx="6919912" cy="51911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352F3BB-BD14-A843-93E3-D8166AFDD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491" y="6310313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9" name="Picture 8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E22BCDC1-A05D-6C4E-96F2-C87E2817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" t="716" r="49035" b="47513"/>
          <a:stretch/>
        </p:blipFill>
        <p:spPr>
          <a:xfrm>
            <a:off x="2773681" y="183515"/>
            <a:ext cx="9418320" cy="6674485"/>
          </a:xfrm>
          <a:prstGeom prst="rect">
            <a:avLst/>
          </a:prstGeom>
        </p:spPr>
      </p:pic>
      <p:pic>
        <p:nvPicPr>
          <p:cNvPr id="7" name="Picture 6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613D9E23-C4AA-4CB3-A119-285570D3C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" t="716" r="49035" b="47513"/>
          <a:stretch/>
        </p:blipFill>
        <p:spPr>
          <a:xfrm>
            <a:off x="2773681" y="183515"/>
            <a:ext cx="9418320" cy="66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1FEB-82B3-4C8A-81D5-ED65EBD5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49772-A2B4-4592-A992-3AC4A1CA3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43A4C-9741-4360-B940-DDAE23CE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44129-F8A5-48D4-A239-5B04E652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BFC0B-90EF-4B2C-8533-1F8DDE57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244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_colour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719139"/>
          </a:xfrm>
        </p:spPr>
        <p:txBody>
          <a:bodyPr/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B4203-4A93-714B-99DE-C021CCDC27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527175"/>
            <a:ext cx="10801350" cy="4356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098953-3124-F042-AAE2-2432A372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317" y="6310313"/>
            <a:ext cx="4114800" cy="547687"/>
          </a:xfrm>
        </p:spPr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02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DF53B5-580D-4369-AE9F-E35E9BD47E3B}"/>
              </a:ext>
            </a:extLst>
          </p:cNvPr>
          <p:cNvSpPr/>
          <p:nvPr/>
        </p:nvSpPr>
        <p:spPr bwMode="auto">
          <a:xfrm>
            <a:off x="0" y="6236895"/>
            <a:ext cx="12191999" cy="623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EA69D94-24CF-422E-BD8F-67BAB23A95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6317" y="6310313"/>
            <a:ext cx="3945683" cy="547687"/>
          </a:xfrm>
        </p:spPr>
        <p:txBody>
          <a:bodyPr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12" name="Picture 11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5242A37E-5ABD-A44B-9073-CD216FAFF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r="57915" b="36285"/>
          <a:stretch/>
        </p:blipFill>
        <p:spPr>
          <a:xfrm>
            <a:off x="5090572" y="-369374"/>
            <a:ext cx="7101428" cy="724384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471B769-37A4-44F8-BF05-8907EC0DA8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3945039"/>
            <a:ext cx="4500563" cy="337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[Presenter name(s)]</a:t>
            </a:r>
            <a:br>
              <a:rPr lang="en-US" dirty="0"/>
            </a:b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D96B22-1563-4AF0-87F8-31E8538211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4326861"/>
            <a:ext cx="4500562" cy="2950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[Contact email address]</a:t>
            </a:r>
            <a:endParaRPr lang="en-GB" dirty="0"/>
          </a:p>
        </p:txBody>
      </p:sp>
      <p:pic>
        <p:nvPicPr>
          <p:cNvPr id="16" name="Picture 2" descr="G:\Communications\Content hub\Branding\Agency logos\DETAILED AW\Agency_3268_AW.png">
            <a:extLst>
              <a:ext uri="{FF2B5EF4-FFF2-40B4-BE49-F238E27FC236}">
                <a16:creationId xmlns:a16="http://schemas.microsoft.com/office/drawing/2014/main" id="{403A5EB2-ECA6-4968-9E0F-9671FD84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549275"/>
            <a:ext cx="3812974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700F5920-D3FF-4AA7-82D1-C49BF66C9B81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78074" y="2168525"/>
            <a:ext cx="8297652" cy="779851"/>
          </a:xfrm>
        </p:spPr>
        <p:txBody>
          <a:bodyPr/>
          <a:lstStyle>
            <a:lvl1pPr>
              <a:lnSpc>
                <a:spcPct val="85000"/>
              </a:lnSpc>
              <a:defRPr sz="5000">
                <a:solidFill>
                  <a:srgbClr val="006652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(e.g., Thank you)</a:t>
            </a:r>
            <a:endParaRPr lang="en-GB" altLang="en-US" noProof="0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9307793B-B97F-498F-9251-43709E113133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8238" y="2958054"/>
            <a:ext cx="6941288" cy="536181"/>
          </a:xfrm>
          <a:prstGeom prst="rect">
            <a:avLst/>
          </a:prstGeom>
        </p:spPr>
        <p:txBody>
          <a:bodyPr wrap="none"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(e.g., Questions and comments)</a:t>
            </a:r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78653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438">
          <p15:clr>
            <a:srgbClr val="FBAE40"/>
          </p15:clr>
        </p15:guide>
        <p15:guide id="7" pos="7242">
          <p15:clr>
            <a:srgbClr val="FBAE40"/>
          </p15:clr>
        </p15:guide>
        <p15:guide id="8" orient="horz" pos="3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728F2-633B-434D-AFB6-776F258A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A997F-8EB6-4B83-980A-CFA906C69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D989B-08E5-4FF1-9F2D-57EC6738A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7E4B8-2A5E-4B3C-B6C8-EB27A285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D2E3A-731E-41CF-8946-188563D3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F1C60-7DFF-4289-A689-BBA8C4E5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7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7E97-241E-4919-85FE-72DE297F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A818E-C379-4869-A2F0-C69084CD9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3D71B-B668-4C53-B41F-E9A52D078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77E1E-0D56-444F-8585-256943D34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3A4F2-621F-4247-A123-F13FBD315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0EC76-9C57-4956-B5B9-EA32A209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318AA4-4E2B-45DF-BE84-88AA5D9A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03EDB-0CD1-40AB-8EA6-F32E6058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6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AC4C-C4D5-419B-9266-842627A2D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403DF-2FA9-4B94-A5D4-67850543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B59B8-3D6F-4604-9C31-FF348C07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82F2F-58DE-4C37-A69F-89AED3B1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9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3FD55-BD96-4AD4-918D-E6C61ED4F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47EE1-D701-4A11-B266-4E6CF98E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19FA3-A11B-49D3-8103-C905551E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99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0C9E-E07E-4E9E-A159-6D2259C3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FB4E9-9668-4BB1-A756-BFCC911B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64FF6-E198-416A-8CFB-C9D7EEECB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37A83-E335-4472-8FC3-86FBB7BF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9A73D-239A-4561-9F21-A78C5ADA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CB072-AFFB-44B8-81F1-6F912B59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61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11F4-6031-457C-BF77-C6B05E5D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FE973-3808-42D8-83D9-437D2095C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48D74-EC3E-4B3D-965C-5279686D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BB263-842F-45D3-B786-1318D1D9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CC0D0-0480-461E-85D5-BD610B56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B68E3-065D-4E26-BE92-132251C5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65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3B55C-A32B-445C-A3EB-AA23A749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F3C78-FFA4-42B8-8D18-EF3406EE1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2C12C-E376-4015-8ECC-98B77849D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E652-EBD9-446A-90EA-DB17A5D70723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F3A4-9CA4-4191-A694-30BEA3820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B0754-E310-4159-B510-79FCD5809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ACBC5-96DB-4BCE-A83C-5D67A9DE20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8217"/>
            <a:ext cx="10801350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308727"/>
            <a:ext cx="12192000" cy="550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333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11567584" y="6308727"/>
            <a:ext cx="624416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40000" tIns="0" rIns="0" bIns="0" anchor="ctr"/>
          <a:lstStyle/>
          <a:p>
            <a:pPr algn="l"/>
            <a:fld id="{166BB1DC-219A-4E7B-874B-530C91748C51}" type="slidenum">
              <a:rPr lang="en-GB" altLang="en-US" sz="1400">
                <a:solidFill>
                  <a:schemeClr val="bg1"/>
                </a:solidFill>
              </a:rPr>
              <a:pPr algn="l"/>
              <a:t>‹#›</a:t>
            </a:fld>
            <a:endParaRPr lang="en-GB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526451"/>
            <a:ext cx="10801350" cy="43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EEACC-2A98-9048-91AA-BE43B4B98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230" y="6308727"/>
            <a:ext cx="411480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6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000" baseline="0">
          <a:solidFill>
            <a:schemeClr val="tx1"/>
          </a:solidFill>
          <a:latin typeface="+mn-lt"/>
          <a:ea typeface="+mn-ea"/>
          <a:cs typeface="+mn-cs"/>
        </a:defRPr>
      </a:lvl1pPr>
      <a:lvl2pPr marL="311150" indent="-311150" algn="l" rtl="0" eaLnBrk="1" fontAlgn="base" hangingPunct="1">
        <a:spcBef>
          <a:spcPct val="20000"/>
        </a:spcBef>
        <a:spcAft>
          <a:spcPct val="0"/>
        </a:spcAft>
        <a:buClr>
          <a:srgbClr val="006652"/>
        </a:buClr>
        <a:buFont typeface="Arial" panose="020B0604020202020204" pitchFamily="34" charset="0"/>
        <a:buChar char="•"/>
        <a:tabLst/>
        <a:defRPr sz="1800">
          <a:solidFill>
            <a:schemeClr val="tx1"/>
          </a:solidFill>
          <a:latin typeface="+mn-lt"/>
        </a:defRPr>
      </a:lvl2pPr>
      <a:lvl3pPr marL="311150" indent="-3111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tabLst/>
        <a:defRPr sz="1800">
          <a:solidFill>
            <a:schemeClr val="tx1"/>
          </a:solidFill>
          <a:latin typeface="+mn-lt"/>
        </a:defRPr>
      </a:lvl3pPr>
      <a:lvl4pPr marL="573750" indent="-285750" algn="l" rtl="0" eaLnBrk="1" fontAlgn="base" hangingPunct="1">
        <a:spcBef>
          <a:spcPts val="432"/>
        </a:spcBef>
        <a:spcAft>
          <a:spcPct val="0"/>
        </a:spcAft>
        <a:buClrTx/>
        <a:buFont typeface="Arial" panose="020B0604020202020204" pitchFamily="34" charset="0"/>
        <a:buChar char="•"/>
        <a:tabLst/>
        <a:defRPr sz="1600">
          <a:solidFill>
            <a:schemeClr val="tx1"/>
          </a:solidFill>
          <a:latin typeface="+mn-lt"/>
        </a:defRPr>
      </a:lvl4pPr>
      <a:lvl5pPr marL="80168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tabLst/>
        <a:defRPr sz="1600">
          <a:solidFill>
            <a:schemeClr val="tx1"/>
          </a:solidFill>
          <a:latin typeface="+mn-lt"/>
        </a:defRPr>
      </a:lvl5pPr>
      <a:lvl6pPr marL="1786422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2133">
          <a:solidFill>
            <a:schemeClr val="tx1"/>
          </a:solidFill>
          <a:latin typeface="+mn-lt"/>
        </a:defRPr>
      </a:lvl6pPr>
      <a:lvl7pPr marL="2713499" indent="-3174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>
          <a:solidFill>
            <a:schemeClr val="tx1"/>
          </a:solidFill>
          <a:latin typeface="+mn-lt"/>
        </a:defRPr>
      </a:lvl7pPr>
      <a:lvl8pPr marL="3323084" indent="-3174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>
          <a:solidFill>
            <a:schemeClr val="tx1"/>
          </a:solidFill>
          <a:latin typeface="+mn-lt"/>
        </a:defRPr>
      </a:lvl8pPr>
      <a:lvl9pPr marL="3932668" indent="-3174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" pos="438">
          <p15:clr>
            <a:srgbClr val="F26B43"/>
          </p15:clr>
        </p15:guide>
        <p15:guide id="15" orient="horz" pos="346">
          <p15:clr>
            <a:srgbClr val="F26B43"/>
          </p15:clr>
        </p15:guide>
        <p15:guide id="16" orient="horz" pos="3975">
          <p15:clr>
            <a:srgbClr val="F26B43"/>
          </p15:clr>
        </p15:guide>
        <p15:guide id="17" orient="horz" pos="799">
          <p15:clr>
            <a:srgbClr val="F26B43"/>
          </p15:clr>
        </p15:guide>
        <p15:guide id="18" pos="7242">
          <p15:clr>
            <a:srgbClr val="F26B43"/>
          </p15:clr>
        </p15:guide>
        <p15:guide id="19" orient="horz" pos="960">
          <p15:clr>
            <a:srgbClr val="F26B43"/>
          </p15:clr>
        </p15:guide>
        <p15:guide id="20" orient="horz" pos="3708">
          <p15:clr>
            <a:srgbClr val="F26B43"/>
          </p15:clr>
        </p15:guide>
        <p15:guide id="21" pos="5654">
          <p15:clr>
            <a:srgbClr val="F26B43"/>
          </p15:clr>
        </p15:guide>
        <p15:guide id="22" orient="horz" pos="2478">
          <p15:clr>
            <a:srgbClr val="F26B43"/>
          </p15:clr>
        </p15:guide>
        <p15:guide id="23" orient="horz" pos="2205">
          <p15:clr>
            <a:srgbClr val="F26B43"/>
          </p15:clr>
        </p15:guide>
        <p15:guide id="24" orient="horz" pos="2341">
          <p15:clr>
            <a:srgbClr val="F26B43"/>
          </p15:clr>
        </p15:guide>
        <p15:guide id="25" pos="4815">
          <p15:clr>
            <a:srgbClr val="F26B43"/>
          </p15:clr>
        </p15:guide>
        <p15:guide id="26" pos="3840">
          <p15:clr>
            <a:srgbClr val="F26B43"/>
          </p15:clr>
        </p15:guide>
        <p15:guide id="27" orient="horz" pos="1366">
          <p15:clr>
            <a:srgbClr val="F26B43"/>
          </p15:clr>
        </p15:guide>
        <p15:guide id="28" pos="3727">
          <p15:clr>
            <a:srgbClr val="F26B43"/>
          </p15:clr>
        </p15:guide>
        <p15:guide id="29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grant.powell@mhra.gov.uk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032B-99A4-4BED-B676-52CAD9B746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Diversion of Controlled Drugs from the Legitimate Supply Chain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528B4-739A-4C27-A2F5-EF2CD280AA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DEA85-4DFA-4AE9-A127-9B2788A504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CEAC3E-3352-4C28-B2B7-6414143A25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Grant Powell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E18FF3-D82C-4F97-A429-A44A0EACBF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aseline="30000" dirty="0"/>
              <a:t> </a:t>
            </a:r>
            <a:r>
              <a:rPr lang="en-GB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62234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47FB5B-95B1-4193-AE83-3E9CA69BE01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32667" y="128016"/>
            <a:ext cx="4247309" cy="56444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7DA981-AFB1-451D-BC9F-004F9A72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5881"/>
            <a:ext cx="2797683" cy="2899071"/>
          </a:xfrm>
        </p:spPr>
        <p:txBody>
          <a:bodyPr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Crescent Pharma Codeine Phosphate – Class B Controlled Drug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88AC-E91E-48E6-B42D-6A47B2537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C2443-C8A1-4C69-959F-417DE9A7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76" y="128016"/>
            <a:ext cx="5295715" cy="56444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0C7300-A482-4E6C-A5C6-59DB6945A9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4064" y="145881"/>
            <a:ext cx="4270248" cy="804672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Bristol Labs Zolpidem Tartrate – Class C Controlled Drug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E5127-4FAE-4FA1-8060-F400D395A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971" y="3255265"/>
            <a:ext cx="4035029" cy="3053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0DAE0-6789-4B7A-9A8B-05A3B0AD1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66" y="4270248"/>
            <a:ext cx="2912285" cy="19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01C144-CCF9-4F8B-9217-8A312386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67" y="548217"/>
            <a:ext cx="3383281" cy="71913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B46B8E-DFB6-4134-82C1-AE8A0F2D822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458968" y="548217"/>
            <a:ext cx="6117336" cy="542636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4DBF6-32D2-4719-9E5B-C548A305A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A0701-C724-4D3E-90E5-70F6C600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548217"/>
            <a:ext cx="5257800" cy="542636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379A4AE-1F17-4C47-839F-79027416C1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1560" y="802310"/>
            <a:ext cx="5544542" cy="46504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Gabapentin – Class C controlled drug</a:t>
            </a:r>
          </a:p>
        </p:txBody>
      </p:sp>
    </p:spTree>
    <p:extLst>
      <p:ext uri="{BB962C8B-B14F-4D97-AF65-F5344CB8AC3E}">
        <p14:creationId xmlns:p14="http://schemas.microsoft.com/office/powerpoint/2010/main" val="160802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D9BB94-6DFF-93F6-4498-6BE78673E3C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95325" y="1663276"/>
            <a:ext cx="7327900" cy="40838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6B6597-158E-B0E0-D9FC-C2C3D244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D2D02-5379-2B20-4B78-15428348F2B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sz="2400" dirty="0"/>
              <a:t>Bristol Labs Dihydrocodeine purchased from an unlawfully operating website during March 2023. </a:t>
            </a:r>
          </a:p>
          <a:p>
            <a:r>
              <a:rPr lang="en-GB" sz="2400" dirty="0"/>
              <a:t>Pack expiry date 08/2025</a:t>
            </a:r>
          </a:p>
          <a:p>
            <a:r>
              <a:rPr lang="en-GB" sz="2400" dirty="0"/>
              <a:t>Transaction completed by bitcoin payment.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873B7-25BC-EA6B-1333-2084ABA1A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6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6D24-D0CB-455E-8765-249827EF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How much is dispensed?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25A57-A5A7-4FF0-8C94-28011A18CC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average High Street pharmacy will dispense around 10-15 packets a week against prescription (all strengths of product combined).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Usually prescribed at its lowest strength (Diazepam available in 2mg / 5mg / 10mg presentations)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strengths are normally used in hospitals and nursing homes.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Re-ordered following dispensing – not stockpiled.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Relatively low purchase price. Easily re-ordered.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8A76B-547B-46B8-832D-63D7875E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AA96-CD8F-4ABA-8BFF-1C7A8DB8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How much is being purchased?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440D0-5A53-4E27-885E-AB104585F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033272"/>
            <a:ext cx="10801350" cy="4850003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2016 instances of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20,000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packets of Diazepam at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10mg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strength being delivered to community pharmacies (10mg is </a:t>
            </a:r>
            <a:r>
              <a:rPr lang="en-GB" sz="2200" dirty="0">
                <a:solidFill>
                  <a:srgbClr val="00204E"/>
                </a:solidFill>
                <a:latin typeface="Arial"/>
              </a:rPr>
              <a:t>rarely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prescribed for dispensing at pharmacies)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WDA(H) held. No Home Office Controlled Drugs Licence held.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Wholesalers not conducting effective due diligence.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Now….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Advisory cap of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packets maximum order. If a larger order is made then managerial scrutiny of the order should take place.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Greater due diligence surrounding the correct licences being in place.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708AB-6490-483C-BD89-7EC8B9B3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9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0350-C141-481B-B19B-347949CF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Pallet containing 13,440 packets of Diazepam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6C88B-8BF3-4177-8AEA-1FA1FBC944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22A99-3D60-4255-BF0E-5A6378A5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98CE0-98D6-40B3-AED0-ED2B4E1D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24" y="1267356"/>
            <a:ext cx="6588633" cy="50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4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6DC7D-FC5B-453D-B8B5-8F2D109F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Pharmacy Purchases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58AFF-8A4A-4BC1-B7CF-39DD10938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527174"/>
            <a:ext cx="10801350" cy="453529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GB" dirty="0"/>
              <a:t>Why would a pharmacy (which is not licenced to wholesale) want to buy 20,000 packets of a drug which: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Has a shelf life of three years.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That is at maximum strength (10 mg) which is not generally prescribed.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That takes up an </a:t>
            </a:r>
            <a:r>
              <a:rPr lang="en-GB" dirty="0" err="1"/>
              <a:t>enprmous</a:t>
            </a:r>
            <a:r>
              <a:rPr lang="en-GB" dirty="0"/>
              <a:t> amount of space in the pharmacy.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Over 1 year there may be a requirement for 600 packs (50 x 12) at normal dispensing rates.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Over three years 1800 packs would be dispensed.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After that the remaining 18,200 packs are out of date. 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BA335-73B2-40A9-8899-0DA15B6BE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7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AFFF-B6C3-4EE1-BA3E-F0B52AFA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DFB51-957F-40A1-A0C5-DA02332A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58" y="429768"/>
            <a:ext cx="7223202" cy="58585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88408-EAF1-4513-A1C4-54B2E824D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0A70B-9088-4095-B8D3-86E24CC6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3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E306-4EB1-4620-B012-8CC0EABE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96445-665D-4014-B7B3-C8FBD655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00C79D-D6ED-4965-B14A-C2ADD8FB67C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15608" y="1054367"/>
            <a:ext cx="6025435" cy="51122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6433B-C420-4FD7-B58D-82312A1AE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367"/>
            <a:ext cx="5772150" cy="51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0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A9B87-4D2E-445E-BE59-EB561D6F58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tretch/>
        </p:blipFill>
        <p:spPr>
          <a:xfrm>
            <a:off x="6119737" y="0"/>
            <a:ext cx="5353201" cy="588263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AE024-06B4-46FA-9520-478BC29E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8217"/>
            <a:ext cx="5221289" cy="719139"/>
          </a:xfrm>
        </p:spPr>
        <p:txBody>
          <a:bodyPr wrap="square" anchor="t">
            <a:normAutofit/>
          </a:bodyPr>
          <a:lstStyle/>
          <a:p>
            <a:r>
              <a:rPr lang="en-GB" b="1" dirty="0"/>
              <a:t>Op MALA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11ED8F5-A94C-D6D0-CAD8-2F0FA0C27F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4" y="1003610"/>
            <a:ext cx="5221289" cy="530195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Generated from the box of Codeine Phosphate seized during a search.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Pharmacy manager at </a:t>
            </a:r>
            <a:r>
              <a:rPr lang="en-US" dirty="0" err="1"/>
              <a:t>Norlington</a:t>
            </a:r>
            <a:r>
              <a:rPr lang="en-US" dirty="0"/>
              <a:t> Chemist identified as diverting the medication.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Family owned and run pharmacy. His mother was the pharmacist.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Admitted to selling boxes and boxes of controlled drugs to ‘men in white vans’ who called at the rear of the pharmacy.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Paid around £15k cash per van load.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Admits at least 23 van loads.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31EF1-6699-427A-BB4A-D57580635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230" y="6305560"/>
            <a:ext cx="4114800" cy="548217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</a:p>
        </p:txBody>
      </p:sp>
    </p:spTree>
    <p:extLst>
      <p:ext uri="{BB962C8B-B14F-4D97-AF65-F5344CB8AC3E}">
        <p14:creationId xmlns:p14="http://schemas.microsoft.com/office/powerpoint/2010/main" val="4278353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3A84-50EC-4C82-B2D6-D0CF5885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B070B-1BEF-4723-B956-4C94FFFC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pic>
        <p:nvPicPr>
          <p:cNvPr id="5" name="SmartArt Placeholder 3">
            <a:extLst>
              <a:ext uri="{FF2B5EF4-FFF2-40B4-BE49-F238E27FC236}">
                <a16:creationId xmlns:a16="http://schemas.microsoft.com/office/drawing/2014/main" id="{950F9368-10FE-4714-8036-5D6F7F90403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 bwMode="auto">
          <a:xfrm>
            <a:off x="123960" y="0"/>
            <a:ext cx="4777387" cy="5189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2B05-FC21-4F2B-AE1C-6C19EA23F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04" y="1967004"/>
            <a:ext cx="5369636" cy="4751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CAAE74-28CB-491B-BC75-256E52B0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-26192"/>
            <a:ext cx="4777389" cy="5679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52057D-DEB6-4FEA-819E-E82017387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7" y="2952520"/>
            <a:ext cx="2867025" cy="3795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06A7C-2E03-439B-94DA-E62DA7E50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601" y="136525"/>
            <a:ext cx="3209570" cy="3746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3CC8AF-D79C-40DF-98A6-17819CABB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403" y="4668379"/>
            <a:ext cx="4829738" cy="21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49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8E14-0B96-4C6C-B2EC-8420E559D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Some Good News…….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82736-3A05-44AE-A2E3-6D08ABE23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267356"/>
            <a:ext cx="10801350" cy="5401073"/>
          </a:xfr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Greatly Reduced over-purchasing without the requisite licences.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Greater vigilance by wholesalers.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-73% reduction in wholesale of 10mg Diazepam between 2016 – 2017.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400" dirty="0">
                <a:solidFill>
                  <a:srgbClr val="00204E"/>
                </a:solidFill>
                <a:latin typeface="Arial"/>
              </a:rPr>
              <a:t>Recent successes in removing unlawful websites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Bad News…….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are still individuals determined to divert product using multiple wholesalers and purchasing at just below the 100 pack threshold.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Increased reporting of Burglaries / Theft from motor vehicles (lorries).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Robberies at Wholesalers.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Unlicensed and falsified drugs in counterfeit packaging being supplied by unlawful websites.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A4861-7920-4791-8859-03EEC1F9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8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0714B-130E-4F20-8B2B-2D60FE4D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0"/>
            <a:ext cx="10801351" cy="1611517"/>
          </a:xfrm>
        </p:spPr>
        <p:txBody>
          <a:bodyPr/>
          <a:lstStyle/>
          <a:p>
            <a:pPr algn="ctr"/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Rise of Falsified Medicines / Counterfeit Presentation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36403-D214-4BDE-988F-A5C8EC7272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069848"/>
            <a:ext cx="10801350" cy="5111495"/>
          </a:xfr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quantities of Falsified Medicines in Counterfeit Packaging being seized by Police / provided by illegal websites.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Frequently products being sold as Diazepam / Zopiclone / Zolpidem / Tramadol in recognised supply chain livery is found to contain other controlled drugs.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particular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Flubromazolam and </a:t>
            </a:r>
            <a:r>
              <a:rPr lang="en-GB" sz="2200" b="1" dirty="0" err="1">
                <a:solidFill>
                  <a:srgbClr val="00204E"/>
                </a:solidFill>
                <a:latin typeface="Arial"/>
              </a:rPr>
              <a:t>Bromazolam</a:t>
            </a:r>
            <a:endParaRPr lang="en-GB" sz="2200" b="1" dirty="0">
              <a:solidFill>
                <a:srgbClr val="00204E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drugs are </a:t>
            </a:r>
            <a:r>
              <a:rPr kumimoji="0" lang="en-GB" sz="2200" b="1" i="0" u="sng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unlicensed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use in the UK and Europe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200" dirty="0">
                <a:solidFill>
                  <a:srgbClr val="00204E"/>
                </a:solidFill>
                <a:latin typeface="Arial"/>
              </a:rPr>
              <a:t>E</a:t>
            </a: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xtremely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potent with severe side effects.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Particularly dangerous when the user is expecting a different drug.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A8A2D-1067-4A57-A25E-7273DE984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80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967A-9E12-4FE8-9AEC-CAA1E3FE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8218"/>
            <a:ext cx="10801351" cy="611510"/>
          </a:xfrm>
        </p:spPr>
        <p:txBody>
          <a:bodyPr/>
          <a:lstStyle/>
          <a:p>
            <a:pPr algn="ctr"/>
            <a:r>
              <a:rPr lang="en-GB" b="1" dirty="0"/>
              <a:t>FLUBROMAZOLAM / BROMAZOLAM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5E7D7-0071-4AF8-B602-F383415E1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159727"/>
            <a:ext cx="10801350" cy="4723548"/>
          </a:xfrm>
        </p:spPr>
        <p:txBody>
          <a:bodyPr/>
          <a:lstStyle/>
          <a:p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TEVA Zolpidem </a:t>
            </a:r>
            <a:r>
              <a:rPr lang="en-GB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Lote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(sic) 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1801808G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. Confirmed as containing 0.20mg of Flubromazolam per tablet.  </a:t>
            </a:r>
          </a:p>
          <a:p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ACTAVIS Diazepam 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batch number 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059N138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ACTAVIS Zopiclone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b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atch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umber </a:t>
            </a:r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059N13B. </a:t>
            </a:r>
          </a:p>
          <a:p>
            <a:r>
              <a:rPr lang="en-GB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FLUBROMAZOLAM is 40 times stronger than diazepam.</a:t>
            </a:r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F7E55-7EDF-4120-8989-3C005A24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FA1FA8A-3FBA-4D4E-BAD0-A5389B10EA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65" y="3655121"/>
            <a:ext cx="4087495" cy="2643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2295A-770F-40A0-A82D-BA5E713A46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556" y="3655122"/>
            <a:ext cx="4060190" cy="2643382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42BEC2-D14B-42E1-A597-FCE8FB22817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-89844" r="-82277" b="6250"/>
          <a:stretch/>
        </p:blipFill>
        <p:spPr>
          <a:xfrm>
            <a:off x="3819761" y="2327737"/>
            <a:ext cx="2385060" cy="2238375"/>
          </a:xfrm>
          <a:prstGeom prst="rect">
            <a:avLst/>
          </a:prstGeom>
        </p:spPr>
      </p:pic>
      <p:pic>
        <p:nvPicPr>
          <p:cNvPr id="5" name="Picture 4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843AE031-2539-45A1-AE11-ED65F6F1053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0" y="4249467"/>
            <a:ext cx="3184331" cy="205926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C1E1125-1A29-4864-93C5-390A7B8BBE9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4" y="2921619"/>
            <a:ext cx="3245737" cy="20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0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7E6F-B5B8-4E79-89CB-3AC8BE4F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549273"/>
          </a:xfrm>
        </p:spPr>
        <p:txBody>
          <a:bodyPr/>
          <a:lstStyle/>
          <a:p>
            <a:pPr algn="ctr"/>
            <a:r>
              <a:rPr kumimoji="0" lang="en-GB" sz="2800" b="1" i="0" u="sng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PURPLE DRANK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3F429-9DD3-4D24-8B6D-B370889B60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004936"/>
            <a:ext cx="8149911" cy="5404918"/>
          </a:xfr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1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‘Purple Drank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/ </a:t>
            </a:r>
            <a:r>
              <a:rPr kumimoji="0" lang="en-GB" sz="2200" b="1" i="1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LEAN / SIZZURP’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a recreational drug, created by combining prescription-grade cough syrup with a soft </a:t>
            </a:r>
            <a:r>
              <a:rPr kumimoji="0" lang="en-GB" sz="2200" b="1" i="1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drink 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hard candy. The concoction originated in Houston, Texas and is popular among those who belong to the hip hop subculture – Wikipedia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1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Regular overordering of Codeine Linctus (Cough Medication) and Promethazine Hydrochloride (Phenergan Elixir) used to treat allergies / travel sickness / sleeping difficulties. 500 bottles at a time.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frequent fraudulent purchasing attempts by ‘ghost purchasers’ claiming to be pharmacists.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Causes euphoria, motor-skill impairment, lethargy, drowsiness.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0DADA-ADA6-428F-9014-591BC45E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9E386-150B-40F9-87F9-BB3A6D94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216" y="443914"/>
            <a:ext cx="2914760" cy="53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43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C025-62D7-4E1A-90D4-C0DB8C91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Pharmacy Over-ordering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8C9ED-7FF8-49CD-AA34-4DA70BC51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267355"/>
            <a:ext cx="10801350" cy="4801751"/>
          </a:xfrm>
        </p:spPr>
        <p:txBody>
          <a:bodyPr/>
          <a:lstStyle/>
          <a:p>
            <a:pPr algn="just"/>
            <a:r>
              <a:rPr lang="en-GB" dirty="0"/>
              <a:t>Evidence of excessive ordering of product by some independent pharmacies. Normal purchasing for a pharmacy is an average of 10 bottles per month. Reports of pharmacies ordering 500+ bottles. Retail sale at a pharmacy is around £3.50 per bottle.</a:t>
            </a:r>
          </a:p>
          <a:p>
            <a:endParaRPr lang="en-GB" dirty="0"/>
          </a:p>
          <a:p>
            <a:r>
              <a:rPr lang="en-GB" dirty="0"/>
              <a:t>Enormous demand for products selling on illicit websites at inflated prices: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FE0AD-810E-4EA1-8A1D-ED3AD5EBB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1FDC4-BB60-4919-B821-1696D9363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2964530"/>
            <a:ext cx="4796535" cy="2844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C7835-EA4A-4A6B-8D56-57938049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68" y="2964530"/>
            <a:ext cx="5224220" cy="28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33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7DED-C2D9-46A7-83BB-050D6941B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Drug Status in 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A8BA4-7424-4A08-9F8F-85FCCB177F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506071"/>
            <a:ext cx="10801350" cy="4679575"/>
          </a:xfrm>
        </p:spPr>
        <p:txBody>
          <a:bodyPr/>
          <a:lstStyle/>
          <a:p>
            <a:pPr algn="just"/>
            <a:r>
              <a:rPr lang="en-GB" sz="2400" u="sng" dirty="0"/>
              <a:t>Promethazine hydrochloride </a:t>
            </a:r>
            <a:r>
              <a:rPr lang="en-GB" sz="2400" dirty="0"/>
              <a:t>(Phenergan Elixir) – </a:t>
            </a:r>
            <a:r>
              <a:rPr lang="en-GB" sz="2400" b="1" dirty="0"/>
              <a:t>‘P’ </a:t>
            </a:r>
            <a:r>
              <a:rPr lang="en-GB" sz="2400" dirty="0"/>
              <a:t>-</a:t>
            </a:r>
            <a:r>
              <a:rPr lang="en-GB" sz="2400" b="1" dirty="0"/>
              <a:t> </a:t>
            </a:r>
            <a:r>
              <a:rPr lang="en-GB" sz="2400" dirty="0"/>
              <a:t> Pharmacy Medicine.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u="sng" dirty="0"/>
              <a:t>Codeine linctus </a:t>
            </a:r>
            <a:r>
              <a:rPr lang="en-GB" sz="2400" dirty="0"/>
              <a:t>– </a:t>
            </a:r>
            <a:r>
              <a:rPr lang="en-GB" sz="2400" b="1" dirty="0"/>
              <a:t>‘P’ </a:t>
            </a:r>
            <a:r>
              <a:rPr lang="en-GB" sz="2400" dirty="0"/>
              <a:t>-</a:t>
            </a:r>
            <a:r>
              <a:rPr lang="en-GB" sz="2400" b="1" dirty="0"/>
              <a:t> </a:t>
            </a:r>
            <a:r>
              <a:rPr lang="en-GB" sz="2400" dirty="0"/>
              <a:t>Pharmacy Medicine.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>
                <a:effectLst/>
                <a:ea typeface="Calibri" panose="020F0502020204030204" pitchFamily="34" charset="0"/>
              </a:rPr>
              <a:t>Codeine linctus is classed as a Schedule 5 Drug under the Misuse of Drugs Regulations 2001. </a:t>
            </a:r>
          </a:p>
          <a:p>
            <a:pPr algn="just"/>
            <a:endParaRPr lang="en-GB" sz="2400" dirty="0">
              <a:ea typeface="Calibri" panose="020F0502020204030204" pitchFamily="34" charset="0"/>
            </a:endParaRPr>
          </a:p>
          <a:p>
            <a:pPr algn="just"/>
            <a:r>
              <a:rPr lang="en-GB" sz="2400" dirty="0">
                <a:effectLst/>
                <a:ea typeface="Calibri" panose="020F0502020204030204" pitchFamily="34" charset="0"/>
              </a:rPr>
              <a:t>Codeine is a controlled </a:t>
            </a:r>
            <a:r>
              <a:rPr lang="en-GB" sz="2400" dirty="0">
                <a:ea typeface="Calibri" panose="020F0502020204030204" pitchFamily="34" charset="0"/>
              </a:rPr>
              <a:t>d</a:t>
            </a:r>
            <a:r>
              <a:rPr lang="en-GB" sz="2400" dirty="0">
                <a:effectLst/>
                <a:ea typeface="Calibri" panose="020F0502020204030204" pitchFamily="34" charset="0"/>
              </a:rPr>
              <a:t>rug – Class B as defined by the Misuse of Drugs Act 1971, however as the concentration of codeine is very low it is permitted to be sold as a pharmacy only medicine.</a:t>
            </a:r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58D8D-1E78-4DA7-AE44-4489A179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83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0FF1-EF63-41EC-B27E-05AB40F0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MHRA Borderline Advice / Home Office Advice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943E-9630-427B-B95A-323F6765D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r>
              <a:rPr lang="en-GB" sz="2400" dirty="0"/>
              <a:t>Borderline assess that when codeine linctus and promethazine hydrochloride are mixed together the resultant mixture has no medicinal purpose.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The combination is therefore </a:t>
            </a:r>
            <a:r>
              <a:rPr lang="en-GB" sz="2400" u="sng" dirty="0"/>
              <a:t>not a medicine </a:t>
            </a:r>
            <a:r>
              <a:rPr lang="en-GB" sz="2400" dirty="0"/>
              <a:t>and is a recreational drug.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The Home Office have the remit of adding substances that may fall under the New Psychoactive Substances Act 2016.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69C82-3ED5-4C5E-A297-254E0E3F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1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297F-1B61-45D2-9100-A6FF687A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Thank you for your 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E1AAF-4C33-4B55-9549-42B0C3598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r>
              <a:rPr lang="en-GB" sz="2400" dirty="0"/>
              <a:t>Grant Powell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Criminal Enforcement Unit Senior Manager – Investigation &amp; Disruption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Email: </a:t>
            </a:r>
            <a:r>
              <a:rPr lang="en-GB" sz="2400" dirty="0">
                <a:hlinkClick r:id="rId2"/>
              </a:rPr>
              <a:t>grant.powell@mhra.gov.uk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Mobile: 07770227098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30034-94D1-43EF-93C0-B4AA05A0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42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artArt Placeholder 3">
            <a:extLst>
              <a:ext uri="{FF2B5EF4-FFF2-40B4-BE49-F238E27FC236}">
                <a16:creationId xmlns:a16="http://schemas.microsoft.com/office/drawing/2014/main" id="{9FAD4E0C-5F9B-4458-80B4-1581E2A38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50029" y="133354"/>
            <a:ext cx="7515777" cy="6172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0CD2B-830D-4427-8FED-6AD9E042AFC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17691" y="6305554"/>
            <a:ext cx="4114800" cy="55244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0C589-E893-4EBB-A212-ABF4661C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7" y="2091928"/>
            <a:ext cx="2329543" cy="14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0EF8-74A7-4BD7-9D1C-2C83AAD7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1075484"/>
          </a:xfrm>
        </p:spPr>
        <p:txBody>
          <a:bodyPr/>
          <a:lstStyle/>
          <a:p>
            <a:pPr algn="ctr"/>
            <a:r>
              <a:rPr kumimoji="0" lang="en-GB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Benzodiazepines, Non Benzodiazepines  Opioids and Z Drugs</a:t>
            </a:r>
            <a:r>
              <a:rPr kumimoji="0" lang="en-GB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F3303-8C0A-4310-BB43-47CFD8EA3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4" y="1699065"/>
            <a:ext cx="10801350" cy="4606183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Controlled Drugs - as defined by the Misuse of Drugs Regulations 2001 and the Misuse of Drugs Act 1971</a:t>
            </a:r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Designed for </a:t>
            </a:r>
            <a:r>
              <a:rPr kumimoji="0" lang="en-GB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term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prescription. 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carry potential for misuse and dependence.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Dependent users gradually increase dose.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prescribed dose is normally 1 tablet per day for a restricted time (often 14 – 28 days maximum.) Usually at the lowest dose manufactured.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E2793-3BF6-45E8-B3E8-AACB09AE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2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A5499-A73E-49E4-BF59-F51E2BFF0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8217"/>
            <a:ext cx="10801351" cy="1138593"/>
          </a:xfrm>
        </p:spPr>
        <p:txBody>
          <a:bodyPr/>
          <a:lstStyle/>
          <a:p>
            <a:pPr algn="ctr"/>
            <a:r>
              <a:rPr lang="en-GB" sz="3200" b="1" dirty="0"/>
              <a:t>So ….where are the criminals operating the websites sourcing their products from?</a:t>
            </a:r>
            <a:br>
              <a:rPr lang="en-GB" sz="3200" b="1" dirty="0"/>
            </a:br>
            <a:br>
              <a:rPr lang="en-GB" sz="3200" dirty="0"/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219C2-DA19-4B8C-8630-D08C94A0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4157E-68D6-4B5F-8949-7CA96EDFC5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2112263"/>
            <a:ext cx="10801350" cy="3771011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The websites advertise ‘UK Supply Chain’ drugs.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They often use ‘library photographs’ taken from the internet.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Customers recognise the brands as those that they have previously been prescribed.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They have confidence in both the product and the website.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815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53C4B1-B0BC-411F-8494-FA132BB1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Purchasing and Dealing in Controlled Drugs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B590E2-C454-4F2D-9E11-94326CAB8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161288"/>
            <a:ext cx="10801350" cy="5338664"/>
          </a:xfrm>
        </p:spPr>
        <p:txBody>
          <a:bodyPr/>
          <a:lstStyle/>
          <a:p>
            <a:r>
              <a:rPr lang="en-GB" dirty="0"/>
              <a:t>In the United Kingdom only two categories of persons can legally purchase controlled drugs:</a:t>
            </a:r>
          </a:p>
          <a:p>
            <a:endParaRPr lang="en-GB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dirty="0"/>
              <a:t>Licenced medical practitioners – this includes doctors and pharmacists / hospital trusts etc.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GB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dirty="0"/>
              <a:t>Licenced wholesalers.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GB" dirty="0"/>
          </a:p>
          <a:p>
            <a:pPr algn="just"/>
            <a:r>
              <a:rPr lang="en-GB" dirty="0"/>
              <a:t>Licenced medical practitioners </a:t>
            </a:r>
            <a:r>
              <a:rPr lang="en-GB" u="sng" dirty="0"/>
              <a:t>cannot</a:t>
            </a:r>
            <a:r>
              <a:rPr lang="en-GB" dirty="0"/>
              <a:t> sell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controlled drugs</a:t>
            </a:r>
            <a:r>
              <a:rPr lang="en-GB" dirty="0"/>
              <a:t> otherwise than by way of dispensing against prescription – NHS or private. Unless they also have a Wholesale Dealers Authorisation (WDA(H)) and a Home Office Controlled Drugs Licence (HOCDL).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A licenced wholesaler </a:t>
            </a:r>
            <a:r>
              <a:rPr lang="en-GB" u="sng" dirty="0"/>
              <a:t>can</a:t>
            </a:r>
            <a:r>
              <a:rPr lang="en-GB" dirty="0"/>
              <a:t> sell controlled drugs but they must have a Wholesale Dealers Authorisation (WDA(H)) and this authorisation must be endorsed for ‘Narcotics &amp; Psychotropics’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CA458-D284-4065-9674-CCC165E2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8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BC7F-7555-4A0E-9CD0-BAB07EC51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Wholesale Dealers Authorisations - (WDA(H))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5C798-2F54-4789-A75E-976027EE6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r>
              <a:rPr lang="en-GB" dirty="0"/>
              <a:t>These authorisations are issued by MHRA. If the applicant wishes to trade in controlled drugs then they must apply for an endorsement authorising trade in Narcotics and Psychotropics.</a:t>
            </a:r>
          </a:p>
          <a:p>
            <a:pPr algn="just"/>
            <a:endParaRPr lang="en-GB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In the UK there are around 2000 WDA(H) authorities of which around 500 include Narcotics and Psychotropics.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The applicant is subject of a stringent inspection by MHRA GDP inspectors prior to approval.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There are regular re-inspections of those who are authorised.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If the authority is endorsed for Narcotics and Psychotropics then the wholesaler must also have a separately applied for Home Office Controlled Drugs Licence (HOCDL).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20EED-878F-4188-95D0-79F93A9A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7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CE4126-55BE-4F1B-9B7B-B684C25547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1969" r="11700" b="-1"/>
          <a:stretch/>
        </p:blipFill>
        <p:spPr>
          <a:xfrm>
            <a:off x="695324" y="10"/>
            <a:ext cx="5400675" cy="5882629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6597BC1-0FE1-E680-2BDF-39BF516B0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548217"/>
            <a:ext cx="5292196" cy="719139"/>
          </a:xfrm>
        </p:spPr>
        <p:txBody>
          <a:bodyPr/>
          <a:lstStyle/>
          <a:p>
            <a:pPr algn="ctr"/>
            <a:r>
              <a:rPr lang="en-US" b="1" dirty="0"/>
              <a:t>Evidence of Diversion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1ACDA-A614-4875-BB23-00DB05A13F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5388" y="1514475"/>
            <a:ext cx="5292725" cy="4368800"/>
          </a:xfrm>
        </p:spPr>
        <p:txBody>
          <a:bodyPr wrap="square" anchor="t">
            <a:normAutofit/>
          </a:bodyPr>
          <a:lstStyle/>
          <a:p>
            <a:pPr algn="just"/>
            <a:r>
              <a:rPr lang="en-GB" dirty="0"/>
              <a:t>Unfortunately controlled drugs are sometimes subject of diversion from the regulated supply chain.</a:t>
            </a:r>
          </a:p>
          <a:p>
            <a:r>
              <a:rPr lang="en-GB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/>
              <a:t>This image, taken during a scene search identifies Packaging that indicates the boxes  originated from a major UK manufacturer.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8D52-D2F8-49F0-9C77-AFE5FCAE2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1447" y="6310313"/>
            <a:ext cx="4114800" cy="547687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</a:p>
        </p:txBody>
      </p:sp>
    </p:spTree>
    <p:extLst>
      <p:ext uri="{BB962C8B-B14F-4D97-AF65-F5344CB8AC3E}">
        <p14:creationId xmlns:p14="http://schemas.microsoft.com/office/powerpoint/2010/main" val="210105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om full of boxes&#10;&#10;Description automatically generated with medium confidence">
            <a:extLst>
              <a:ext uri="{FF2B5EF4-FFF2-40B4-BE49-F238E27FC236}">
                <a16:creationId xmlns:a16="http://schemas.microsoft.com/office/drawing/2014/main" id="{52E044B2-1132-4463-A0CD-63E230112C5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3" y="651668"/>
            <a:ext cx="8402477" cy="5554664"/>
          </a:xfr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70C7E0-B547-402E-9A9F-4FE1350A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D4857-CE10-4620-89A0-5D624DA12C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39188" y="651668"/>
            <a:ext cx="2781299" cy="5234782"/>
          </a:xfrm>
        </p:spPr>
        <p:txBody>
          <a:bodyPr/>
          <a:lstStyle/>
          <a:p>
            <a:r>
              <a:rPr lang="en-GB" sz="2800" dirty="0"/>
              <a:t>Boxes of UK supply chain drugs found in a residential ‘picking and packing’  room used to service the websites.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579B0-5688-4D7B-AF77-5B94406F2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OFFICIAL-SENSITIVE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A04CA1-23DA-43CD-A7F7-E8DEA361D360}"/>
              </a:ext>
            </a:extLst>
          </p:cNvPr>
          <p:cNvSpPr/>
          <p:nvPr/>
        </p:nvSpPr>
        <p:spPr bwMode="auto">
          <a:xfrm>
            <a:off x="1746504" y="2331720"/>
            <a:ext cx="1920240" cy="14538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512544-C0A8-43C0-BF25-D66F6FF4BFDC}"/>
              </a:ext>
            </a:extLst>
          </p:cNvPr>
          <p:cNvSpPr/>
          <p:nvPr/>
        </p:nvSpPr>
        <p:spPr bwMode="auto">
          <a:xfrm>
            <a:off x="2350008" y="1911096"/>
            <a:ext cx="1444752" cy="33009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89EE31-2961-4180-967B-94216DFD6E36}"/>
              </a:ext>
            </a:extLst>
          </p:cNvPr>
          <p:cNvSpPr/>
          <p:nvPr/>
        </p:nvSpPr>
        <p:spPr bwMode="auto">
          <a:xfrm>
            <a:off x="1746504" y="1911096"/>
            <a:ext cx="2121408" cy="3429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9BBFB8-7670-4E89-BA5D-C71AFCA7EC75}"/>
              </a:ext>
            </a:extLst>
          </p:cNvPr>
          <p:cNvSpPr/>
          <p:nvPr/>
        </p:nvSpPr>
        <p:spPr bwMode="auto">
          <a:xfrm>
            <a:off x="2057400" y="1911096"/>
            <a:ext cx="1901952" cy="323697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AD1B8-E3A5-4877-9FA3-DAE41DF2F830}"/>
              </a:ext>
            </a:extLst>
          </p:cNvPr>
          <p:cNvSpPr txBox="1"/>
          <p:nvPr/>
        </p:nvSpPr>
        <p:spPr>
          <a:xfrm>
            <a:off x="1207008" y="1847088"/>
            <a:ext cx="2843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Bristol Labs Boxes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28A3D0-B963-4F64-BC57-04EAA7AB5D4F}"/>
                  </a:ext>
                </a:extLst>
              </p14:cNvPr>
              <p14:cNvContentPartPr/>
              <p14:nvPr/>
            </p14:nvContentPartPr>
            <p14:xfrm>
              <a:off x="4127904" y="2377800"/>
              <a:ext cx="281520" cy="29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28A3D0-B963-4F64-BC57-04EAA7AB5D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19264" y="2368800"/>
                <a:ext cx="2991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42C1F38-4E59-405F-8ACE-090D7B0EFB19}"/>
                  </a:ext>
                </a:extLst>
              </p14:cNvPr>
              <p14:cNvContentPartPr/>
              <p14:nvPr/>
            </p14:nvContentPartPr>
            <p14:xfrm>
              <a:off x="2778624" y="223596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42C1F38-4E59-405F-8ACE-090D7B0EFB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9984" y="222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C8A4069-6478-4991-847D-8060FC7AA0EE}"/>
                  </a:ext>
                </a:extLst>
              </p14:cNvPr>
              <p14:cNvContentPartPr/>
              <p14:nvPr/>
            </p14:nvContentPartPr>
            <p14:xfrm>
              <a:off x="2635704" y="2671200"/>
              <a:ext cx="43200" cy="489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C8A4069-6478-4991-847D-8060FC7AA0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7064" y="2662560"/>
                <a:ext cx="6084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123BFD-8C3F-4342-91E4-D448877DF51D}"/>
                  </a:ext>
                </a:extLst>
              </p14:cNvPr>
              <p14:cNvContentPartPr/>
              <p14:nvPr/>
            </p14:nvContentPartPr>
            <p14:xfrm>
              <a:off x="4164624" y="2408040"/>
              <a:ext cx="11160" cy="1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123BFD-8C3F-4342-91E4-D448877DF51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55624" y="2399040"/>
                <a:ext cx="288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E3FA183-085F-434C-8FA1-E15F8A3892A6}"/>
                  </a:ext>
                </a:extLst>
              </p14:cNvPr>
              <p14:cNvContentPartPr/>
              <p14:nvPr/>
            </p14:nvContentPartPr>
            <p14:xfrm>
              <a:off x="3443904" y="2314440"/>
              <a:ext cx="1157400" cy="101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E3FA183-085F-434C-8FA1-E15F8A3892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35264" y="2305800"/>
                <a:ext cx="117504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55772B8-69CE-4FAA-BBAC-66477D6C78FA}"/>
                  </a:ext>
                </a:extLst>
              </p14:cNvPr>
              <p14:cNvContentPartPr/>
              <p14:nvPr/>
            </p14:nvContentPartPr>
            <p14:xfrm>
              <a:off x="6682464" y="259812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55772B8-69CE-4FAA-BBAC-66477D6C78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3824" y="2589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C230D8C-0FDE-4DF4-823C-DBF447C226CA}"/>
                  </a:ext>
                </a:extLst>
              </p14:cNvPr>
              <p14:cNvContentPartPr/>
              <p14:nvPr/>
            </p14:nvContentPartPr>
            <p14:xfrm>
              <a:off x="3886344" y="169128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C230D8C-0FDE-4DF4-823C-DBF447C226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344" y="168264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218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HRA-M365-Theme">
  <a:themeElements>
    <a:clrScheme name="MH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6652"/>
      </a:accent1>
      <a:accent2>
        <a:srgbClr val="00A188"/>
      </a:accent2>
      <a:accent3>
        <a:srgbClr val="3F78C0"/>
      </a:accent3>
      <a:accent4>
        <a:srgbClr val="C60C30"/>
      </a:accent4>
      <a:accent5>
        <a:srgbClr val="E01A7D"/>
      </a:accent5>
      <a:accent6>
        <a:srgbClr val="93509E"/>
      </a:accent6>
      <a:hlink>
        <a:srgbClr val="006551"/>
      </a:hlink>
      <a:folHlink>
        <a:srgbClr val="00655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B9C9D0"/>
        </a:lt2>
        <a:accent1>
          <a:srgbClr val="34B233"/>
        </a:accent1>
        <a:accent2>
          <a:srgbClr val="CD202C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A1C27"/>
        </a:accent6>
        <a:hlink>
          <a:srgbClr val="FF5800"/>
        </a:hlink>
        <a:folHlink>
          <a:srgbClr val="FED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HRA-M365-Theme" id="{AE5C0359-66ED-4D43-A884-360F42FC9AEB}" vid="{CB1886F5-402C-4508-AB0B-3854EC526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1415</Words>
  <Application>Microsoft Office PowerPoint</Application>
  <PresentationFormat>Widescreen</PresentationFormat>
  <Paragraphs>168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MHRA-M365-Theme</vt:lpstr>
      <vt:lpstr>Diversion of Controlled Drugs from the Legitimate Supply Chain</vt:lpstr>
      <vt:lpstr>PowerPoint Presentation</vt:lpstr>
      <vt:lpstr>PowerPoint Presentation</vt:lpstr>
      <vt:lpstr>Benzodiazepines, Non Benzodiazepines  Opioids and Z Drugs </vt:lpstr>
      <vt:lpstr>So ….where are the criminals operating the websites sourcing their products from?  </vt:lpstr>
      <vt:lpstr>Purchasing and Dealing in Controlled Drugs</vt:lpstr>
      <vt:lpstr>Wholesale Dealers Authorisations - (WDA(H))</vt:lpstr>
      <vt:lpstr>Evidence of Diversion</vt:lpstr>
      <vt:lpstr>PowerPoint Presentation</vt:lpstr>
      <vt:lpstr>Crescent Pharma Codeine Phosphate – Class B Controlled Drug</vt:lpstr>
      <vt:lpstr>PowerPoint Presentation</vt:lpstr>
      <vt:lpstr>PowerPoint Presentation</vt:lpstr>
      <vt:lpstr>How much is dispensed?</vt:lpstr>
      <vt:lpstr>How much is being purchased?</vt:lpstr>
      <vt:lpstr>Pallet containing 13,440 packets of Diazepam</vt:lpstr>
      <vt:lpstr>Pharmacy Purchases</vt:lpstr>
      <vt:lpstr>PowerPoint Presentation</vt:lpstr>
      <vt:lpstr>PowerPoint Presentation</vt:lpstr>
      <vt:lpstr>Op MALA</vt:lpstr>
      <vt:lpstr>Some Good News…….</vt:lpstr>
      <vt:lpstr>The Rise of Falsified Medicines / Counterfeit Presentation</vt:lpstr>
      <vt:lpstr>FLUBROMAZOLAM / BROMAZOLAM </vt:lpstr>
      <vt:lpstr>PURPLE DRANK </vt:lpstr>
      <vt:lpstr>Pharmacy Over-ordering</vt:lpstr>
      <vt:lpstr>Drug Status in UK</vt:lpstr>
      <vt:lpstr>MHRA Borderline Advice / Home Office Advice</vt:lpstr>
      <vt:lpstr>Thank you for your attention</vt:lpstr>
    </vt:vector>
  </TitlesOfParts>
  <Company>MHRA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Diversion of Controlled Drugs from the Legitimate Supply Chain</dc:title>
  <dc:creator>Powell, Grant</dc:creator>
  <cp:lastModifiedBy>Powell, Grant</cp:lastModifiedBy>
  <cp:revision>9</cp:revision>
  <dcterms:created xsi:type="dcterms:W3CDTF">2023-03-17T09:43:06Z</dcterms:created>
  <dcterms:modified xsi:type="dcterms:W3CDTF">2023-04-18T09:39:48Z</dcterms:modified>
</cp:coreProperties>
</file>