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17"/>
  </p:notesMasterIdLst>
  <p:handoutMasterIdLst>
    <p:handoutMasterId r:id="rId18"/>
  </p:handoutMasterIdLst>
  <p:sldIdLst>
    <p:sldId id="256" r:id="rId2"/>
    <p:sldId id="257" r:id="rId3"/>
    <p:sldId id="259" r:id="rId4"/>
    <p:sldId id="332" r:id="rId5"/>
    <p:sldId id="331" r:id="rId6"/>
    <p:sldId id="327" r:id="rId7"/>
    <p:sldId id="306" r:id="rId8"/>
    <p:sldId id="323" r:id="rId9"/>
    <p:sldId id="328" r:id="rId10"/>
    <p:sldId id="330" r:id="rId11"/>
    <p:sldId id="300" r:id="rId12"/>
    <p:sldId id="299" r:id="rId13"/>
    <p:sldId id="313" r:id="rId14"/>
    <p:sldId id="329" r:id="rId15"/>
    <p:sldId id="273" r:id="rId16"/>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66"/>
    <p:restoredTop sz="94694"/>
  </p:normalViewPr>
  <p:slideViewPr>
    <p:cSldViewPr>
      <p:cViewPr varScale="1">
        <p:scale>
          <a:sx n="121" d="100"/>
          <a:sy n="121" d="100"/>
        </p:scale>
        <p:origin x="2560" y="176"/>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EAB06D2-E3B5-954A-A99A-DB0A0D0231E0}" type="datetimeFigureOut">
              <a:rPr lang="en-US" smtClean="0"/>
              <a:t>4/11/23</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5DC237D6-80EC-8240-97A9-3D9406A2D28D}" type="slidenum">
              <a:rPr lang="en-US" smtClean="0"/>
              <a:t>‹#›</a:t>
            </a:fld>
            <a:endParaRPr lang="en-US"/>
          </a:p>
        </p:txBody>
      </p:sp>
    </p:spTree>
    <p:extLst>
      <p:ext uri="{BB962C8B-B14F-4D97-AF65-F5344CB8AC3E}">
        <p14:creationId xmlns:p14="http://schemas.microsoft.com/office/powerpoint/2010/main" val="28174619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8AD4EFF7-74F9-4432-8216-C496DF7528D4}" type="datetimeFigureOut">
              <a:rPr lang="en-GB" smtClean="0"/>
              <a:t>11/04/2023</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0DAE376C-1DE8-4D8B-9CDF-9C021DC6BD9F}" type="slidenum">
              <a:rPr lang="en-GB" smtClean="0"/>
              <a:t>‹#›</a:t>
            </a:fld>
            <a:endParaRPr lang="en-GB"/>
          </a:p>
        </p:txBody>
      </p:sp>
    </p:spTree>
    <p:extLst>
      <p:ext uri="{BB962C8B-B14F-4D97-AF65-F5344CB8AC3E}">
        <p14:creationId xmlns:p14="http://schemas.microsoft.com/office/powerpoint/2010/main" val="496811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a:t>Click to edit Master title style</a:t>
            </a:r>
            <a:endParaRPr lang="en-US" dirty="0"/>
          </a:p>
        </p:txBody>
      </p:sp>
      <p:sp>
        <p:nvSpPr>
          <p:cNvPr id="11" name="Date Placeholder 10"/>
          <p:cNvSpPr>
            <a:spLocks noGrp="1"/>
          </p:cNvSpPr>
          <p:nvPr>
            <p:ph type="dt" sz="half" idx="10"/>
          </p:nvPr>
        </p:nvSpPr>
        <p:spPr bwMode="black"/>
        <p:txBody>
          <a:bodyPr/>
          <a:lstStyle/>
          <a:p>
            <a:fld id="{04B55FDE-AFD6-46FD-840C-9E88E32DDDC0}" type="datetimeFigureOut">
              <a:rPr lang="en-GB" smtClean="0"/>
              <a:t>11/04/2023</a:t>
            </a:fld>
            <a:endParaRPr lang="en-GB"/>
          </a:p>
        </p:txBody>
      </p:sp>
      <p:sp>
        <p:nvSpPr>
          <p:cNvPr id="17" name="Slide Number Placeholder 16"/>
          <p:cNvSpPr>
            <a:spLocks noGrp="1"/>
          </p:cNvSpPr>
          <p:nvPr>
            <p:ph type="sldNum" sz="quarter" idx="11"/>
          </p:nvPr>
        </p:nvSpPr>
        <p:spPr/>
        <p:txBody>
          <a:bodyPr/>
          <a:lstStyle/>
          <a:p>
            <a:fld id="{9A879C1B-0942-4ACD-B5F8-9E8D202785A7}" type="slidenum">
              <a:rPr lang="en-GB" smtClean="0"/>
              <a:t>‹#›</a:t>
            </a:fld>
            <a:endParaRPr lang="en-GB"/>
          </a:p>
        </p:txBody>
      </p:sp>
      <p:sp>
        <p:nvSpPr>
          <p:cNvPr id="19" name="Footer Placeholder 18"/>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B55FDE-AFD6-46FD-840C-9E88E32DDDC0}" type="datetimeFigureOut">
              <a:rPr lang="en-GB" smtClean="0"/>
              <a:t>11/04/2023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879C1B-0942-4ACD-B5F8-9E8D202785A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B55FDE-AFD6-46FD-840C-9E88E32DDDC0}" type="datetimeFigureOut">
              <a:rPr lang="en-GB" smtClean="0"/>
              <a:t>11/04/2023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879C1B-0942-4ACD-B5F8-9E8D202785A7}" type="slidenum">
              <a:rPr lang="en-GB" smtClean="0"/>
              <a:t>‹#›</a:t>
            </a:fld>
            <a:endParaRPr lang="en-GB"/>
          </a:p>
        </p:txBody>
      </p:sp>
      <p:sp>
        <p:nvSpPr>
          <p:cNvPr id="2" name="Vertical Title 1"/>
          <p:cNvSpPr>
            <a:spLocks noGrp="1"/>
          </p:cNvSpPr>
          <p:nvPr>
            <p:ph type="title" orient="vert"/>
          </p:nvPr>
        </p:nvSpPr>
        <p:spPr>
          <a:xfrm>
            <a:off x="7239000" y="914401"/>
            <a:ext cx="926980" cy="5029200"/>
          </a:xfrm>
        </p:spPr>
        <p:txBody>
          <a:bodyPr vert="eaVert"/>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8"/>
          <p:cNvSpPr>
            <a:spLocks noGrp="1"/>
          </p:cNvSpPr>
          <p:nvPr>
            <p:ph type="title"/>
          </p:nvPr>
        </p:nvSpPr>
        <p:spPr/>
        <p:txBody>
          <a:bodyPr/>
          <a:lstStyle/>
          <a:p>
            <a:r>
              <a:rPr lang="en-US"/>
              <a:t>Click to edit Master title style</a:t>
            </a:r>
          </a:p>
        </p:txBody>
      </p:sp>
      <p:sp>
        <p:nvSpPr>
          <p:cNvPr id="11" name="Date Placeholder 10"/>
          <p:cNvSpPr>
            <a:spLocks noGrp="1"/>
          </p:cNvSpPr>
          <p:nvPr>
            <p:ph type="dt" sz="half" idx="14"/>
          </p:nvPr>
        </p:nvSpPr>
        <p:spPr/>
        <p:txBody>
          <a:bodyPr/>
          <a:lstStyle/>
          <a:p>
            <a:fld id="{04B55FDE-AFD6-46FD-840C-9E88E32DDDC0}" type="datetimeFigureOut">
              <a:rPr lang="en-GB" smtClean="0"/>
              <a:t>11/04/2023</a:t>
            </a:fld>
            <a:endParaRPr lang="en-GB"/>
          </a:p>
        </p:txBody>
      </p:sp>
      <p:sp>
        <p:nvSpPr>
          <p:cNvPr id="12" name="Slide Number Placeholder 11"/>
          <p:cNvSpPr>
            <a:spLocks noGrp="1"/>
          </p:cNvSpPr>
          <p:nvPr>
            <p:ph type="sldNum" sz="quarter" idx="15"/>
          </p:nvPr>
        </p:nvSpPr>
        <p:spPr/>
        <p:txBody>
          <a:bodyPr/>
          <a:lstStyle/>
          <a:p>
            <a:fld id="{9A879C1B-0942-4ACD-B5F8-9E8D202785A7}" type="slidenum">
              <a:rPr lang="en-GB" smtClean="0"/>
              <a:t>‹#›</a:t>
            </a:fld>
            <a:endParaRPr lang="en-GB"/>
          </a:p>
        </p:txBody>
      </p:sp>
      <p:sp>
        <p:nvSpPr>
          <p:cNvPr id="13" name="Footer Placeholder 12"/>
          <p:cNvSpPr>
            <a:spLocks noGrp="1"/>
          </p:cNvSpPr>
          <p:nvPr>
            <p:ph type="ftr" sz="quarter" idx="16"/>
          </p:nvPr>
        </p:nvSpPr>
        <p:spPr/>
        <p:txBody>
          <a:bodyPr/>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Date Placeholder 12"/>
          <p:cNvSpPr>
            <a:spLocks noGrp="1"/>
          </p:cNvSpPr>
          <p:nvPr>
            <p:ph type="dt" sz="half" idx="10"/>
          </p:nvPr>
        </p:nvSpPr>
        <p:spPr/>
        <p:txBody>
          <a:bodyPr/>
          <a:lstStyle/>
          <a:p>
            <a:fld id="{04B55FDE-AFD6-46FD-840C-9E88E32DDDC0}" type="datetimeFigureOut">
              <a:rPr lang="en-GB" smtClean="0"/>
              <a:t>11/04/2023</a:t>
            </a:fld>
            <a:endParaRPr lang="en-GB"/>
          </a:p>
        </p:txBody>
      </p:sp>
      <p:sp>
        <p:nvSpPr>
          <p:cNvPr id="14" name="Slide Number Placeholder 13"/>
          <p:cNvSpPr>
            <a:spLocks noGrp="1"/>
          </p:cNvSpPr>
          <p:nvPr>
            <p:ph type="sldNum" sz="quarter" idx="11"/>
          </p:nvPr>
        </p:nvSpPr>
        <p:spPr/>
        <p:txBody>
          <a:bodyPr/>
          <a:lstStyle/>
          <a:p>
            <a:fld id="{9A879C1B-0942-4ACD-B5F8-9E8D202785A7}" type="slidenum">
              <a:rPr lang="en-GB" smtClean="0"/>
              <a:t>‹#›</a:t>
            </a:fld>
            <a:endParaRPr lang="en-GB"/>
          </a:p>
        </p:txBody>
      </p:sp>
      <p:sp>
        <p:nvSpPr>
          <p:cNvPr id="15" name="Footer Placeholder 14"/>
          <p:cNvSpPr>
            <a:spLocks noGrp="1"/>
          </p:cNvSpPr>
          <p:nvPr>
            <p:ph type="ftr" sz="quarter" idx="12"/>
          </p:nvPr>
        </p:nvSpPr>
        <p:spPr/>
        <p:txBody>
          <a:bodyPr/>
          <a:lstStyle/>
          <a:p>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8"/>
          <p:cNvSpPr>
            <a:spLocks noGrp="1"/>
          </p:cNvSpPr>
          <p:nvPr>
            <p:ph type="dt" sz="half" idx="15"/>
          </p:nvPr>
        </p:nvSpPr>
        <p:spPr/>
        <p:txBody>
          <a:bodyPr/>
          <a:lstStyle/>
          <a:p>
            <a:fld id="{04B55FDE-AFD6-46FD-840C-9E88E32DDDC0}" type="datetimeFigureOut">
              <a:rPr lang="en-GB" smtClean="0"/>
              <a:t>11/04/2023</a:t>
            </a:fld>
            <a:endParaRPr lang="en-GB"/>
          </a:p>
        </p:txBody>
      </p:sp>
      <p:sp>
        <p:nvSpPr>
          <p:cNvPr id="12" name="Slide Number Placeholder 11"/>
          <p:cNvSpPr>
            <a:spLocks noGrp="1"/>
          </p:cNvSpPr>
          <p:nvPr>
            <p:ph type="sldNum" sz="quarter" idx="16"/>
          </p:nvPr>
        </p:nvSpPr>
        <p:spPr/>
        <p:txBody>
          <a:bodyPr/>
          <a:lstStyle/>
          <a:p>
            <a:fld id="{9A879C1B-0942-4ACD-B5F8-9E8D202785A7}" type="slidenum">
              <a:rPr lang="en-GB" smtClean="0"/>
              <a:t>‹#›</a:t>
            </a:fld>
            <a:endParaRPr lang="en-GB"/>
          </a:p>
        </p:txBody>
      </p:sp>
      <p:sp>
        <p:nvSpPr>
          <p:cNvPr id="13" name="Footer Placeholder 12"/>
          <p:cNvSpPr>
            <a:spLocks noGrp="1"/>
          </p:cNvSpPr>
          <p:nvPr>
            <p:ph type="ftr" sz="quarter" idx="17"/>
          </p:nvPr>
        </p:nvSpPr>
        <p:spPr/>
        <p:txBody>
          <a:bodyPr/>
          <a:lstStyle/>
          <a:p>
            <a:endParaRPr lang="en-GB"/>
          </a:p>
        </p:txBody>
      </p:sp>
      <p:sp>
        <p:nvSpPr>
          <p:cNvPr id="16" name="Title 1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a:t>Click to edit Master text styles</a:t>
            </a:r>
          </a:p>
        </p:txBody>
      </p:sp>
      <p:sp>
        <p:nvSpPr>
          <p:cNvPr id="11" name="Date Placeholder 10"/>
          <p:cNvSpPr>
            <a:spLocks noGrp="1"/>
          </p:cNvSpPr>
          <p:nvPr>
            <p:ph type="dt" sz="half" idx="16"/>
          </p:nvPr>
        </p:nvSpPr>
        <p:spPr/>
        <p:txBody>
          <a:bodyPr/>
          <a:lstStyle/>
          <a:p>
            <a:fld id="{04B55FDE-AFD6-46FD-840C-9E88E32DDDC0}" type="datetimeFigureOut">
              <a:rPr lang="en-GB" smtClean="0"/>
              <a:t>11/04/2023</a:t>
            </a:fld>
            <a:endParaRPr lang="en-GB"/>
          </a:p>
        </p:txBody>
      </p:sp>
      <p:sp>
        <p:nvSpPr>
          <p:cNvPr id="12" name="Slide Number Placeholder 11"/>
          <p:cNvSpPr>
            <a:spLocks noGrp="1"/>
          </p:cNvSpPr>
          <p:nvPr>
            <p:ph type="sldNum" sz="quarter" idx="17"/>
          </p:nvPr>
        </p:nvSpPr>
        <p:spPr/>
        <p:txBody>
          <a:bodyPr/>
          <a:lstStyle/>
          <a:p>
            <a:fld id="{9A879C1B-0942-4ACD-B5F8-9E8D202785A7}" type="slidenum">
              <a:rPr lang="en-GB" smtClean="0"/>
              <a:t>‹#›</a:t>
            </a:fld>
            <a:endParaRPr lang="en-GB"/>
          </a:p>
        </p:txBody>
      </p:sp>
      <p:sp>
        <p:nvSpPr>
          <p:cNvPr id="13" name="Footer Placeholder 12"/>
          <p:cNvSpPr>
            <a:spLocks noGrp="1"/>
          </p:cNvSpPr>
          <p:nvPr>
            <p:ph type="ftr" sz="quarter" idx="18"/>
          </p:nvPr>
        </p:nvSpPr>
        <p:spPr/>
        <p:txBody>
          <a:bodyPr/>
          <a:lstStyle/>
          <a:p>
            <a:endParaRPr lang="en-GB"/>
          </a:p>
        </p:txBody>
      </p:sp>
      <p:sp>
        <p:nvSpPr>
          <p:cNvPr id="18" name="Title 1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
        <p:nvSpPr>
          <p:cNvPr id="15" name="Date Placeholder 14"/>
          <p:cNvSpPr>
            <a:spLocks noGrp="1"/>
          </p:cNvSpPr>
          <p:nvPr>
            <p:ph type="dt" sz="half" idx="10"/>
          </p:nvPr>
        </p:nvSpPr>
        <p:spPr/>
        <p:txBody>
          <a:bodyPr/>
          <a:lstStyle/>
          <a:p>
            <a:fld id="{04B55FDE-AFD6-46FD-840C-9E88E32DDDC0}" type="datetimeFigureOut">
              <a:rPr lang="en-GB" smtClean="0"/>
              <a:t>11/04/2023</a:t>
            </a:fld>
            <a:endParaRPr lang="en-GB"/>
          </a:p>
        </p:txBody>
      </p:sp>
      <p:sp>
        <p:nvSpPr>
          <p:cNvPr id="16" name="Slide Number Placeholder 15"/>
          <p:cNvSpPr>
            <a:spLocks noGrp="1"/>
          </p:cNvSpPr>
          <p:nvPr>
            <p:ph type="sldNum" sz="quarter" idx="11"/>
          </p:nvPr>
        </p:nvSpPr>
        <p:spPr/>
        <p:txBody>
          <a:bodyPr/>
          <a:lstStyle/>
          <a:p>
            <a:fld id="{9A879C1B-0942-4ACD-B5F8-9E8D202785A7}" type="slidenum">
              <a:rPr lang="en-GB" smtClean="0"/>
              <a:t>‹#›</a:t>
            </a:fld>
            <a:endParaRPr lang="en-GB"/>
          </a:p>
        </p:txBody>
      </p:sp>
      <p:sp>
        <p:nvSpPr>
          <p:cNvPr id="17" name="Footer Placeholder 16"/>
          <p:cNvSpPr>
            <a:spLocks noGrp="1"/>
          </p:cNvSpPr>
          <p:nvPr>
            <p:ph type="ftr" sz="quarter" idx="12"/>
          </p:nvPr>
        </p:nvSpPr>
        <p:spPr/>
        <p:txBody>
          <a:bodyPr/>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04B55FDE-AFD6-46FD-840C-9E88E32DDDC0}" type="datetimeFigureOut">
              <a:rPr lang="en-GB" smtClean="0"/>
              <a:t>11/04/2023</a:t>
            </a:fld>
            <a:endParaRPr lang="en-GB"/>
          </a:p>
        </p:txBody>
      </p:sp>
      <p:sp>
        <p:nvSpPr>
          <p:cNvPr id="8" name="Slide Number Placeholder 7"/>
          <p:cNvSpPr>
            <a:spLocks noGrp="1"/>
          </p:cNvSpPr>
          <p:nvPr>
            <p:ph type="sldNum" sz="quarter" idx="11"/>
          </p:nvPr>
        </p:nvSpPr>
        <p:spPr/>
        <p:txBody>
          <a:bodyPr/>
          <a:lstStyle/>
          <a:p>
            <a:fld id="{9A879C1B-0942-4ACD-B5F8-9E8D202785A7}"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3" name="Title 12"/>
          <p:cNvSpPr>
            <a:spLocks noGrp="1"/>
          </p:cNvSpPr>
          <p:nvPr>
            <p:ph type="title"/>
          </p:nvPr>
        </p:nvSpPr>
        <p:spPr/>
        <p:txBody>
          <a:bodyPr/>
          <a:lstStyle/>
          <a:p>
            <a:r>
              <a:rPr lang="en-US"/>
              <a:t>Click to edit Master title style</a:t>
            </a:r>
          </a:p>
        </p:txBody>
      </p:sp>
      <p:sp>
        <p:nvSpPr>
          <p:cNvPr id="16" name="Date Placeholder 15"/>
          <p:cNvSpPr>
            <a:spLocks noGrp="1"/>
          </p:cNvSpPr>
          <p:nvPr>
            <p:ph type="dt" sz="half" idx="15"/>
          </p:nvPr>
        </p:nvSpPr>
        <p:spPr/>
        <p:txBody>
          <a:bodyPr/>
          <a:lstStyle/>
          <a:p>
            <a:fld id="{04B55FDE-AFD6-46FD-840C-9E88E32DDDC0}" type="datetimeFigureOut">
              <a:rPr lang="en-GB" smtClean="0"/>
              <a:t>11/04/2023</a:t>
            </a:fld>
            <a:endParaRPr lang="en-GB"/>
          </a:p>
        </p:txBody>
      </p:sp>
      <p:sp>
        <p:nvSpPr>
          <p:cNvPr id="19" name="Slide Number Placeholder 18"/>
          <p:cNvSpPr>
            <a:spLocks noGrp="1"/>
          </p:cNvSpPr>
          <p:nvPr>
            <p:ph type="sldNum" sz="quarter" idx="16"/>
          </p:nvPr>
        </p:nvSpPr>
        <p:spPr/>
        <p:txBody>
          <a:bodyPr/>
          <a:lstStyle/>
          <a:p>
            <a:fld id="{9A879C1B-0942-4ACD-B5F8-9E8D202785A7}" type="slidenum">
              <a:rPr lang="en-GB" smtClean="0"/>
              <a:t>‹#›</a:t>
            </a:fld>
            <a:endParaRPr lang="en-GB"/>
          </a:p>
        </p:txBody>
      </p:sp>
      <p:sp>
        <p:nvSpPr>
          <p:cNvPr id="23" name="Footer Placeholder 22"/>
          <p:cNvSpPr>
            <a:spLocks noGrp="1"/>
          </p:cNvSpPr>
          <p:nvPr>
            <p:ph type="ftr" sz="quarter" idx="17"/>
          </p:nvPr>
        </p:nvSpPr>
        <p:spPr/>
        <p:txBody>
          <a:bodyPr/>
          <a:lstStyle/>
          <a:p>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a:t>Click to edit Master text styles</a:t>
            </a:r>
          </a:p>
        </p:txBody>
      </p:sp>
      <p:sp>
        <p:nvSpPr>
          <p:cNvPr id="12" name="Title 11"/>
          <p:cNvSpPr>
            <a:spLocks noGrp="1"/>
          </p:cNvSpPr>
          <p:nvPr>
            <p:ph type="title"/>
          </p:nvPr>
        </p:nvSpPr>
        <p:spPr>
          <a:xfrm>
            <a:off x="2514600" y="975360"/>
            <a:ext cx="4114800" cy="701040"/>
          </a:xfrm>
        </p:spPr>
        <p:txBody>
          <a:bodyPr/>
          <a:lstStyle/>
          <a:p>
            <a:r>
              <a:rPr lang="en-US"/>
              <a:t>Click to edit Master title style</a:t>
            </a:r>
          </a:p>
        </p:txBody>
      </p:sp>
      <p:sp>
        <p:nvSpPr>
          <p:cNvPr id="13" name="Date Placeholder 12"/>
          <p:cNvSpPr>
            <a:spLocks noGrp="1"/>
          </p:cNvSpPr>
          <p:nvPr>
            <p:ph type="dt" sz="half" idx="14"/>
          </p:nvPr>
        </p:nvSpPr>
        <p:spPr>
          <a:xfrm>
            <a:off x="2981325" y="273180"/>
            <a:ext cx="3181350" cy="292100"/>
          </a:xfrm>
        </p:spPr>
        <p:txBody>
          <a:bodyPr/>
          <a:lstStyle/>
          <a:p>
            <a:fld id="{04B55FDE-AFD6-46FD-840C-9E88E32DDDC0}" type="datetimeFigureOut">
              <a:rPr lang="en-GB" smtClean="0"/>
              <a:t>11/04/2023</a:t>
            </a:fld>
            <a:endParaRPr lang="en-GB"/>
          </a:p>
        </p:txBody>
      </p:sp>
      <p:sp>
        <p:nvSpPr>
          <p:cNvPr id="14" name="Slide Number Placeholder 13"/>
          <p:cNvSpPr>
            <a:spLocks noGrp="1"/>
          </p:cNvSpPr>
          <p:nvPr>
            <p:ph type="sldNum" sz="quarter" idx="15"/>
          </p:nvPr>
        </p:nvSpPr>
        <p:spPr>
          <a:xfrm>
            <a:off x="4038600" y="6172200"/>
            <a:ext cx="1066800" cy="304800"/>
          </a:xfrm>
        </p:spPr>
        <p:txBody>
          <a:bodyPr/>
          <a:lstStyle/>
          <a:p>
            <a:fld id="{9A879C1B-0942-4ACD-B5F8-9E8D202785A7}" type="slidenum">
              <a:rPr lang="en-GB" smtClean="0"/>
              <a:t>‹#›</a:t>
            </a:fld>
            <a:endParaRPr lang="en-GB"/>
          </a:p>
        </p:txBody>
      </p:sp>
      <p:sp>
        <p:nvSpPr>
          <p:cNvPr id="15" name="Footer Placeholder 14"/>
          <p:cNvSpPr>
            <a:spLocks noGrp="1"/>
          </p:cNvSpPr>
          <p:nvPr>
            <p:ph type="ftr" sz="quarter" idx="16"/>
          </p:nvPr>
        </p:nvSpPr>
        <p:spPr>
          <a:xfrm>
            <a:off x="1447800" y="6486525"/>
            <a:ext cx="6248400" cy="29210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04B55FDE-AFD6-46FD-840C-9E88E32DDDC0}" type="datetimeFigureOut">
              <a:rPr lang="en-GB" smtClean="0"/>
              <a:t>11/04/2023</a:t>
            </a:fld>
            <a:endParaRPr lang="en-GB"/>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GB"/>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9A879C1B-0942-4ACD-B5F8-9E8D202785A7}" type="slidenum">
              <a:rPr lang="en-GB" smtClean="0"/>
              <a:t>‹#›</a:t>
            </a:fld>
            <a:endParaRPr lang="en-GB"/>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23728" y="2348880"/>
            <a:ext cx="5184576" cy="2736304"/>
          </a:xfrm>
        </p:spPr>
        <p:txBody>
          <a:bodyPr/>
          <a:lstStyle/>
          <a:p>
            <a:pPr algn="l"/>
            <a:r>
              <a:rPr lang="en-GB" sz="2800" b="1" dirty="0">
                <a:solidFill>
                  <a:schemeClr val="tx1"/>
                </a:solidFill>
              </a:rPr>
              <a:t>Learning from deaths involving controlled drugs</a:t>
            </a:r>
          </a:p>
          <a:p>
            <a:pPr algn="l"/>
            <a:endParaRPr lang="en-GB" sz="2400" dirty="0">
              <a:solidFill>
                <a:schemeClr val="tx1"/>
              </a:solidFill>
            </a:endParaRPr>
          </a:p>
          <a:p>
            <a:pPr algn="l"/>
            <a:r>
              <a:rPr lang="en-GB" sz="1800" dirty="0">
                <a:solidFill>
                  <a:schemeClr val="tx1"/>
                </a:solidFill>
              </a:rPr>
              <a:t>HM Area Coroner, Nadia Persaud</a:t>
            </a:r>
          </a:p>
          <a:p>
            <a:pPr algn="l"/>
            <a:r>
              <a:rPr lang="en-GB" sz="1800" dirty="0">
                <a:solidFill>
                  <a:schemeClr val="tx1"/>
                </a:solidFill>
              </a:rPr>
              <a:t>East London</a:t>
            </a:r>
          </a:p>
          <a:p>
            <a:pPr algn="l"/>
            <a:r>
              <a:rPr lang="en-GB" sz="1800" dirty="0">
                <a:solidFill>
                  <a:schemeClr val="tx1"/>
                </a:solidFill>
              </a:rPr>
              <a:t>27 April 2023</a:t>
            </a:r>
          </a:p>
          <a:p>
            <a:pPr algn="l"/>
            <a:endParaRPr lang="en-GB" sz="1800" dirty="0">
              <a:solidFill>
                <a:schemeClr val="tx1"/>
              </a:solidFill>
            </a:endParaRPr>
          </a:p>
          <a:p>
            <a:pPr algn="l"/>
            <a:endParaRPr lang="en-GB" sz="1800"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764704"/>
            <a:ext cx="1209675" cy="101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6103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61C357-734B-DEB2-76E5-00233A5DF90A}"/>
              </a:ext>
            </a:extLst>
          </p:cNvPr>
          <p:cNvSpPr>
            <a:spLocks noGrp="1"/>
          </p:cNvSpPr>
          <p:nvPr>
            <p:ph sz="quarter" idx="13"/>
          </p:nvPr>
        </p:nvSpPr>
        <p:spPr/>
        <p:txBody>
          <a:bodyPr/>
          <a:lstStyle/>
          <a:p>
            <a:r>
              <a:rPr lang="en-US" sz="1800" dirty="0"/>
              <a:t>INQUEST CONCLUSIONS</a:t>
            </a:r>
          </a:p>
          <a:p>
            <a:endParaRPr lang="en-US" sz="1800" dirty="0"/>
          </a:p>
          <a:p>
            <a:pPr marL="285750" indent="-285750" algn="l">
              <a:buFont typeface="Arial" panose="020B0604020202020204" pitchFamily="34" charset="0"/>
              <a:buChar char="•"/>
            </a:pPr>
            <a:r>
              <a:rPr lang="en-US" sz="1800" dirty="0"/>
              <a:t>Drug related</a:t>
            </a:r>
          </a:p>
          <a:p>
            <a:pPr marL="285750" indent="-285750" algn="l">
              <a:buFont typeface="Arial" panose="020B0604020202020204" pitchFamily="34" charset="0"/>
              <a:buChar char="•"/>
            </a:pPr>
            <a:r>
              <a:rPr lang="en-US" sz="1800" dirty="0"/>
              <a:t>Accident/misadventure</a:t>
            </a:r>
          </a:p>
          <a:p>
            <a:pPr marL="285750" indent="-285750" algn="l">
              <a:buFont typeface="Arial" panose="020B0604020202020204" pitchFamily="34" charset="0"/>
              <a:buChar char="•"/>
            </a:pPr>
            <a:r>
              <a:rPr lang="en-US" sz="1800" dirty="0"/>
              <a:t>Narrative conclusion </a:t>
            </a:r>
          </a:p>
          <a:p>
            <a:pPr marL="285750" indent="-285750" algn="l">
              <a:buFont typeface="Arial" panose="020B0604020202020204" pitchFamily="34" charset="0"/>
              <a:buChar char="•"/>
            </a:pPr>
            <a:r>
              <a:rPr lang="en-US" sz="1800" dirty="0"/>
              <a:t>Unlawful killing </a:t>
            </a:r>
          </a:p>
          <a:p>
            <a:pPr marL="285750" indent="-285750" algn="l">
              <a:buFont typeface="Arial" panose="020B0604020202020204" pitchFamily="34" charset="0"/>
              <a:buChar char="•"/>
            </a:pPr>
            <a:endParaRPr lang="en-US" sz="1800" dirty="0"/>
          </a:p>
          <a:p>
            <a:pPr marL="285750" indent="-285750" algn="l">
              <a:buFont typeface="Arial" panose="020B0604020202020204" pitchFamily="34" charset="0"/>
              <a:buChar char="•"/>
            </a:pPr>
            <a:endParaRPr lang="en-US" sz="1800" dirty="0"/>
          </a:p>
          <a:p>
            <a:pPr marL="342900" indent="-342900" algn="l">
              <a:buFont typeface="Arial" panose="020B0604020202020204" pitchFamily="34" charset="0"/>
              <a:buChar char="•"/>
            </a:pPr>
            <a:endParaRPr lang="en-US" sz="1800" dirty="0"/>
          </a:p>
          <a:p>
            <a:pPr marL="342900" indent="-342900" algn="l">
              <a:buFont typeface="Arial" panose="020B0604020202020204" pitchFamily="34" charset="0"/>
              <a:buChar char="•"/>
            </a:pPr>
            <a:endParaRPr lang="en-US" sz="1800" dirty="0"/>
          </a:p>
          <a:p>
            <a:pPr marL="342900" indent="-342900" algn="l">
              <a:buFont typeface="Arial" panose="020B0604020202020204" pitchFamily="34" charset="0"/>
              <a:buChar char="•"/>
            </a:pPr>
            <a:endParaRPr lang="en-US" dirty="0"/>
          </a:p>
        </p:txBody>
      </p:sp>
      <p:pic>
        <p:nvPicPr>
          <p:cNvPr id="4" name="Picture 2">
            <a:extLst>
              <a:ext uri="{FF2B5EF4-FFF2-40B4-BE49-F238E27FC236}">
                <a16:creationId xmlns:a16="http://schemas.microsoft.com/office/drawing/2014/main" id="{F3A74688-A09D-57DD-B272-A27A4D8E5C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764704"/>
            <a:ext cx="1209675" cy="101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5387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AEDC95-9F72-3C4B-BE12-15C5B4A0B47A}"/>
              </a:ext>
            </a:extLst>
          </p:cNvPr>
          <p:cNvSpPr>
            <a:spLocks noGrp="1"/>
          </p:cNvSpPr>
          <p:nvPr>
            <p:ph sz="quarter" idx="13"/>
          </p:nvPr>
        </p:nvSpPr>
        <p:spPr/>
        <p:txBody>
          <a:bodyPr>
            <a:normAutofit/>
          </a:bodyPr>
          <a:lstStyle/>
          <a:p>
            <a:r>
              <a:rPr lang="en-US" dirty="0"/>
              <a:t>PREVENTING FUTURE DEATHS</a:t>
            </a:r>
          </a:p>
          <a:p>
            <a:endParaRPr lang="en-US" dirty="0"/>
          </a:p>
          <a:p>
            <a:r>
              <a:rPr lang="en-GB" dirty="0"/>
              <a:t>The Coroner has a duty to write a report following an inquest if it appears there is a risk of other deaths occurring in similar circumstances.  This is known as a 'report under regulation 28 or a Preventing Future Deaths report. </a:t>
            </a:r>
          </a:p>
          <a:p>
            <a:r>
              <a:rPr lang="en-GB" dirty="0"/>
              <a:t>The report is sent to the people or organisations who are in a position to take action to reduce the risk.  They must reply within 56 days.</a:t>
            </a:r>
          </a:p>
          <a:p>
            <a:r>
              <a:rPr lang="en-GB" dirty="0"/>
              <a:t>A copy of the report and the replies will be sent to the family, Chief Coroner and other interested persons/organisations</a:t>
            </a:r>
            <a:br>
              <a:rPr lang="en-GB" dirty="0"/>
            </a:br>
            <a:endParaRPr lang="en-GB" dirty="0"/>
          </a:p>
          <a:p>
            <a:endParaRPr lang="en-US" dirty="0"/>
          </a:p>
        </p:txBody>
      </p:sp>
      <p:pic>
        <p:nvPicPr>
          <p:cNvPr id="4" name="Picture 2">
            <a:extLst>
              <a:ext uri="{FF2B5EF4-FFF2-40B4-BE49-F238E27FC236}">
                <a16:creationId xmlns:a16="http://schemas.microsoft.com/office/drawing/2014/main" id="{EAADBCFD-C3F3-7B49-B68A-EA7D8E3CF4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764704"/>
            <a:ext cx="1209675" cy="10191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9528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a:t>PREVENTING FUTURE DEATHS</a:t>
            </a:r>
          </a:p>
          <a:p>
            <a:endParaRPr lang="en-US" dirty="0"/>
          </a:p>
          <a:p>
            <a:pPr marL="342900" indent="-342900" algn="l">
              <a:buFont typeface="Arial"/>
              <a:buChar char="•"/>
            </a:pPr>
            <a:r>
              <a:rPr lang="en-US" dirty="0"/>
              <a:t>A PFD is not a punitive measure – it is a public interest tool for learning</a:t>
            </a:r>
          </a:p>
          <a:p>
            <a:pPr marL="342900" indent="-342900" algn="l">
              <a:buFont typeface="Arial"/>
              <a:buChar char="•"/>
            </a:pPr>
            <a:r>
              <a:rPr lang="en-US" dirty="0"/>
              <a:t>The fact of a PFD report is not an indication that the </a:t>
            </a:r>
            <a:r>
              <a:rPr lang="en-US" dirty="0" err="1"/>
              <a:t>organisation’s</a:t>
            </a:r>
            <a:r>
              <a:rPr lang="en-US" dirty="0"/>
              <a:t> internal investigation has failed</a:t>
            </a:r>
          </a:p>
          <a:p>
            <a:pPr marL="342900" indent="-342900" algn="l">
              <a:buFont typeface="Arial"/>
              <a:buChar char="•"/>
            </a:pPr>
            <a:r>
              <a:rPr lang="en-US" dirty="0"/>
              <a:t>Inquest provides the perfect opportunity for learning.  Bishop Jones stated that </a:t>
            </a:r>
            <a:r>
              <a:rPr lang="en-US" i="1" dirty="0"/>
              <a:t>there needs to be a cultural shift and public bodies need to approach inquests as an opportunity to learn</a:t>
            </a:r>
          </a:p>
          <a:p>
            <a:pPr marL="342900" indent="-342900" algn="l">
              <a:buFont typeface="Arial"/>
              <a:buChar char="•"/>
            </a:pPr>
            <a:r>
              <a:rPr lang="en-US" dirty="0"/>
              <a:t>Proactive involvement by the specialists in determining the content of the PFD report is likely to improve the quality</a:t>
            </a:r>
          </a:p>
          <a:p>
            <a:pPr algn="l"/>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647293"/>
            <a:ext cx="1209675" cy="101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3381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a:t>PREVENTING FUTURE DEATHS</a:t>
            </a:r>
          </a:p>
          <a:p>
            <a:pPr marL="342900" indent="-342900" algn="l">
              <a:buFont typeface="Arial"/>
              <a:buChar char="•"/>
            </a:pPr>
            <a:endParaRPr lang="en-US" dirty="0"/>
          </a:p>
          <a:p>
            <a:pPr marL="342900" indent="-342900" algn="l">
              <a:buFont typeface="Arial"/>
              <a:buChar char="•"/>
            </a:pPr>
            <a:r>
              <a:rPr lang="en-US" dirty="0"/>
              <a:t>Dame </a:t>
            </a:r>
            <a:r>
              <a:rPr lang="en-US" dirty="0" err="1"/>
              <a:t>Elish</a:t>
            </a:r>
            <a:r>
              <a:rPr lang="en-US" dirty="0"/>
              <a:t> </a:t>
            </a:r>
            <a:r>
              <a:rPr lang="en-US" dirty="0" err="1"/>
              <a:t>Angiolini</a:t>
            </a:r>
            <a:r>
              <a:rPr lang="en-US" dirty="0"/>
              <a:t> recommended an Office for Article 2 Compliance, which would thematically review coroner’s PFD reports  </a:t>
            </a:r>
          </a:p>
          <a:p>
            <a:pPr marL="342900" indent="-342900" algn="l">
              <a:buFont typeface="Arial"/>
              <a:buChar char="•"/>
            </a:pPr>
            <a:r>
              <a:rPr lang="en-US" dirty="0"/>
              <a:t>Chief Coroner’s office publish reports.  Is there scope for greater analysis and wider sharing of good practice?</a:t>
            </a:r>
          </a:p>
          <a:p>
            <a:pPr marL="342900" indent="-342900" algn="l">
              <a:buFont typeface="Arial"/>
              <a:buChar char="•"/>
            </a:pPr>
            <a:r>
              <a:rPr lang="en-US" dirty="0"/>
              <a:t>Chief Coroner’s guidance on PFDs  </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647293"/>
            <a:ext cx="1209675" cy="101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5330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6CFFAC-79A9-558C-33C4-B989F18BAED6}"/>
              </a:ext>
            </a:extLst>
          </p:cNvPr>
          <p:cNvSpPr>
            <a:spLocks noGrp="1"/>
          </p:cNvSpPr>
          <p:nvPr>
            <p:ph sz="quarter" idx="13"/>
          </p:nvPr>
        </p:nvSpPr>
        <p:spPr/>
        <p:txBody>
          <a:bodyPr/>
          <a:lstStyle/>
          <a:p>
            <a:r>
              <a:rPr lang="en-US" dirty="0"/>
              <a:t>CORONER’S ROLE IN PROVIDING INFORMATION ABOUT DRUG DEATHS</a:t>
            </a:r>
          </a:p>
          <a:p>
            <a:pPr algn="l"/>
            <a:endParaRPr lang="en-US" dirty="0"/>
          </a:p>
          <a:p>
            <a:pPr marL="342900" indent="-342900" algn="l">
              <a:buFont typeface="Arial" panose="020B0604020202020204" pitchFamily="34" charset="0"/>
              <a:buChar char="•"/>
            </a:pPr>
            <a:r>
              <a:rPr lang="en-US" dirty="0"/>
              <a:t>Coroners after inquest certificates are sent to the Office of National Statistics (ONS)</a:t>
            </a:r>
          </a:p>
          <a:p>
            <a:pPr marL="342900" indent="-342900" algn="l">
              <a:buFont typeface="Arial" panose="020B0604020202020204" pitchFamily="34" charset="0"/>
              <a:buChar char="•"/>
            </a:pPr>
            <a:r>
              <a:rPr lang="en-US" dirty="0"/>
              <a:t>ONS publish annual detail of deaths related to drug poisoning in England &amp; Wales </a:t>
            </a:r>
          </a:p>
          <a:p>
            <a:pPr marL="342900" indent="-342900" algn="l">
              <a:buFont typeface="Arial" panose="020B0604020202020204" pitchFamily="34" charset="0"/>
              <a:buChar char="•"/>
            </a:pPr>
            <a:r>
              <a:rPr lang="en-US" dirty="0"/>
              <a:t>Information relating to any drug deaths are provided to St Georges University of London, who run the National </a:t>
            </a:r>
            <a:r>
              <a:rPr lang="en-US" dirty="0" err="1"/>
              <a:t>Programme</a:t>
            </a:r>
            <a:r>
              <a:rPr lang="en-US" dirty="0"/>
              <a:t> on Substance Misuse Deaths</a:t>
            </a:r>
          </a:p>
          <a:p>
            <a:pPr marL="342900" indent="-342900" algn="l">
              <a:buFont typeface="Arial" panose="020B0604020202020204" pitchFamily="34" charset="0"/>
              <a:buChar char="•"/>
            </a:pPr>
            <a:r>
              <a:rPr lang="en-US" dirty="0"/>
              <a:t>No reporting specifically for controlled deaths alone</a:t>
            </a:r>
          </a:p>
        </p:txBody>
      </p:sp>
      <p:pic>
        <p:nvPicPr>
          <p:cNvPr id="4" name="Picture 2">
            <a:extLst>
              <a:ext uri="{FF2B5EF4-FFF2-40B4-BE49-F238E27FC236}">
                <a16:creationId xmlns:a16="http://schemas.microsoft.com/office/drawing/2014/main" id="{363458CA-F7A8-8C13-70AF-5D58B89AC7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764704"/>
            <a:ext cx="1209675" cy="101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834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endParaRPr lang="en-US" dirty="0"/>
          </a:p>
          <a:p>
            <a:endParaRPr lang="en-US" dirty="0"/>
          </a:p>
          <a:p>
            <a:endParaRPr lang="en-US" dirty="0"/>
          </a:p>
          <a:p>
            <a:endParaRPr lang="en-US" dirty="0"/>
          </a:p>
          <a:p>
            <a:r>
              <a:rPr lang="en-US" dirty="0"/>
              <a:t>THANK YOU AND</a:t>
            </a:r>
          </a:p>
          <a:p>
            <a:r>
              <a:rPr lang="en-US" dirty="0"/>
              <a:t>ANY QUESTIONS?</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764704"/>
            <a:ext cx="1209675" cy="101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4012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dirty="0"/>
              <a:t>OVERVIEW</a:t>
            </a:r>
          </a:p>
          <a:p>
            <a:endParaRPr lang="en-US" dirty="0"/>
          </a:p>
          <a:p>
            <a:pPr marL="342900" indent="-342900" algn="l">
              <a:buFont typeface="Arial" panose="020B0604020202020204" pitchFamily="34" charset="0"/>
              <a:buChar char="•"/>
            </a:pPr>
            <a:r>
              <a:rPr lang="en-US" sz="1800" dirty="0"/>
              <a:t>Coronial investigations and notification of deaths</a:t>
            </a:r>
          </a:p>
          <a:p>
            <a:pPr marL="342900" indent="-342900" algn="l">
              <a:buFont typeface="Arial" panose="020B0604020202020204" pitchFamily="34" charset="0"/>
              <a:buChar char="•"/>
            </a:pPr>
            <a:r>
              <a:rPr lang="en-US" sz="1800" dirty="0"/>
              <a:t>Controlled drug related deaths – themes raised </a:t>
            </a:r>
          </a:p>
          <a:p>
            <a:pPr marL="342900" indent="-342900" algn="l">
              <a:buFont typeface="Arial" panose="020B0604020202020204" pitchFamily="34" charset="0"/>
              <a:buChar char="•"/>
            </a:pPr>
            <a:r>
              <a:rPr lang="en-US" sz="1800" dirty="0"/>
              <a:t>Preventing Future Deaths</a:t>
            </a:r>
          </a:p>
          <a:p>
            <a:pPr marL="342900" indent="-342900" algn="l">
              <a:buFont typeface="Arial" panose="020B0604020202020204" pitchFamily="34" charset="0"/>
              <a:buChar char="•"/>
            </a:pPr>
            <a:r>
              <a:rPr lang="en-US" sz="1800" dirty="0"/>
              <a:t>Coroner’s role in providing information about controlled drug-related deaths</a:t>
            </a:r>
          </a:p>
          <a:p>
            <a:pPr algn="l"/>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764704"/>
            <a:ext cx="1209675" cy="101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8987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a:t>DUTY TO INVESTIGATE</a:t>
            </a:r>
          </a:p>
          <a:p>
            <a:endParaRPr lang="en-US" dirty="0"/>
          </a:p>
          <a:p>
            <a:pPr algn="l"/>
            <a:r>
              <a:rPr lang="en-US" dirty="0"/>
              <a:t>Section 1 of the 2009 Act confirms a duty to investigate in the following circumstances:</a:t>
            </a:r>
          </a:p>
          <a:p>
            <a:pPr algn="l"/>
            <a:endParaRPr lang="en-US" dirty="0"/>
          </a:p>
          <a:p>
            <a:pPr algn="l"/>
            <a:r>
              <a:rPr lang="en-US" dirty="0"/>
              <a:t>Where the body is lying in the coroner’s area and there is reason to suspect:</a:t>
            </a:r>
          </a:p>
          <a:p>
            <a:pPr marL="342900" indent="-342900" algn="l">
              <a:buFont typeface="Arial"/>
              <a:buChar char="•"/>
            </a:pPr>
            <a:r>
              <a:rPr lang="en-US" dirty="0"/>
              <a:t>The deceased died a violent or unnatural death, or</a:t>
            </a:r>
          </a:p>
          <a:p>
            <a:pPr marL="342900" indent="-342900" algn="l">
              <a:buFont typeface="Arial"/>
              <a:buChar char="•"/>
            </a:pPr>
            <a:r>
              <a:rPr lang="en-US" dirty="0"/>
              <a:t>Cause of death is unknown, or</a:t>
            </a:r>
          </a:p>
          <a:p>
            <a:pPr marL="342900" indent="-342900" algn="l">
              <a:buFont typeface="Arial"/>
              <a:buChar char="•"/>
            </a:pPr>
            <a:r>
              <a:rPr lang="en-US" dirty="0"/>
              <a:t>The deceased died in custody or state detention  </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764704"/>
            <a:ext cx="1209675" cy="101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1515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55000" lnSpcReduction="20000"/>
          </a:bodyPr>
          <a:lstStyle/>
          <a:p>
            <a:r>
              <a:rPr lang="en-US" sz="3600" dirty="0"/>
              <a:t>NOTIFICATION TO THE CORONER</a:t>
            </a:r>
          </a:p>
          <a:p>
            <a:pPr algn="l"/>
            <a:endParaRPr lang="en-US" sz="2600" dirty="0"/>
          </a:p>
          <a:p>
            <a:pPr algn="l"/>
            <a:r>
              <a:rPr lang="en-US" sz="2600" dirty="0"/>
              <a:t>Notification of Deaths Regulations 2019 – places a duty upon registered medical professional to report a death to the coroner:</a:t>
            </a:r>
          </a:p>
          <a:p>
            <a:pPr algn="l"/>
            <a:endParaRPr lang="en-US" dirty="0"/>
          </a:p>
          <a:p>
            <a:pPr algn="just"/>
            <a:r>
              <a:rPr lang="en-GB" b="1" i="0" dirty="0">
                <a:solidFill>
                  <a:srgbClr val="000000"/>
                </a:solidFill>
                <a:effectLst/>
                <a:latin typeface="arial" panose="020B0604020202020204" pitchFamily="34" charset="0"/>
              </a:rPr>
              <a:t>Circumstances in which the duty to notify arises</a:t>
            </a:r>
          </a:p>
          <a:p>
            <a:pPr algn="just"/>
            <a:r>
              <a:rPr lang="en-GB" b="1" i="0" dirty="0">
                <a:solidFill>
                  <a:srgbClr val="494949"/>
                </a:solidFill>
                <a:effectLst/>
                <a:latin typeface="arial" panose="020B0604020202020204" pitchFamily="34" charset="0"/>
              </a:rPr>
              <a:t>3.</a:t>
            </a:r>
            <a:r>
              <a:rPr lang="en-GB" b="0" i="0" dirty="0">
                <a:solidFill>
                  <a:srgbClr val="494949"/>
                </a:solidFill>
                <a:effectLst/>
                <a:latin typeface="arial" panose="020B0604020202020204" pitchFamily="34" charset="0"/>
              </a:rPr>
              <a:t>—(1) The circumstances are—</a:t>
            </a:r>
          </a:p>
          <a:p>
            <a:pPr algn="l"/>
            <a:r>
              <a:rPr lang="en-GB" b="0" i="0" dirty="0">
                <a:solidFill>
                  <a:srgbClr val="494949"/>
                </a:solidFill>
                <a:effectLst/>
                <a:latin typeface="arial" panose="020B0604020202020204" pitchFamily="34" charset="0"/>
              </a:rPr>
              <a:t>(a)the registered medical practitioner suspects that that the person’s death was due to—</a:t>
            </a:r>
          </a:p>
          <a:p>
            <a:pPr algn="l"/>
            <a:r>
              <a:rPr lang="en-GB" b="0" i="0" dirty="0">
                <a:solidFill>
                  <a:srgbClr val="494949"/>
                </a:solidFill>
                <a:effectLst/>
                <a:latin typeface="arial" panose="020B0604020202020204" pitchFamily="34" charset="0"/>
              </a:rPr>
              <a:t>(</a:t>
            </a:r>
            <a:r>
              <a:rPr lang="en-GB" b="0" i="0" dirty="0" err="1">
                <a:solidFill>
                  <a:srgbClr val="494949"/>
                </a:solidFill>
                <a:effectLst/>
                <a:latin typeface="arial" panose="020B0604020202020204" pitchFamily="34" charset="0"/>
              </a:rPr>
              <a:t>i</a:t>
            </a:r>
            <a:r>
              <a:rPr lang="en-GB" b="0" i="0" dirty="0">
                <a:solidFill>
                  <a:srgbClr val="494949"/>
                </a:solidFill>
                <a:effectLst/>
                <a:latin typeface="arial" panose="020B0604020202020204" pitchFamily="34" charset="0"/>
              </a:rPr>
              <a:t>)poisoning, including by an otherwise benign substance;</a:t>
            </a:r>
          </a:p>
          <a:p>
            <a:pPr algn="l"/>
            <a:r>
              <a:rPr lang="en-GB" b="0" i="0" dirty="0">
                <a:solidFill>
                  <a:srgbClr val="494949"/>
                </a:solidFill>
                <a:effectLst/>
                <a:latin typeface="arial" panose="020B0604020202020204" pitchFamily="34" charset="0"/>
              </a:rPr>
              <a:t>(ii)exposure to or contact with a toxic substance;</a:t>
            </a:r>
          </a:p>
          <a:p>
            <a:pPr algn="l"/>
            <a:r>
              <a:rPr lang="en-GB" b="0" i="0" dirty="0">
                <a:solidFill>
                  <a:srgbClr val="494949"/>
                </a:solidFill>
                <a:effectLst/>
                <a:latin typeface="arial" panose="020B0604020202020204" pitchFamily="34" charset="0"/>
              </a:rPr>
              <a:t>(iii)the use of a medicinal product, controlled drug or psychoactive substance;</a:t>
            </a:r>
          </a:p>
          <a:p>
            <a:pPr algn="l"/>
            <a:r>
              <a:rPr lang="en-GB" b="0" i="0" dirty="0">
                <a:solidFill>
                  <a:srgbClr val="494949"/>
                </a:solidFill>
                <a:effectLst/>
                <a:latin typeface="arial" panose="020B0604020202020204" pitchFamily="34" charset="0"/>
              </a:rPr>
              <a:t>(viii)the person undergoing a treatment or procedure of a medical or similar nature; or</a:t>
            </a:r>
          </a:p>
          <a:p>
            <a:pPr algn="l"/>
            <a:r>
              <a:rPr lang="en-GB" b="0" i="0" dirty="0">
                <a:solidFill>
                  <a:srgbClr val="494949"/>
                </a:solidFill>
                <a:effectLst/>
                <a:latin typeface="arial" panose="020B0604020202020204" pitchFamily="34" charset="0"/>
              </a:rPr>
              <a:t>(b)the registered medical practitioner suspects that the person’s death was unnatural but does not fall within any of the circumstances listed in sub-paragraph (a);</a:t>
            </a:r>
          </a:p>
          <a:p>
            <a:pPr algn="l"/>
            <a:r>
              <a:rPr lang="en-GB" b="0" i="0" dirty="0">
                <a:solidFill>
                  <a:srgbClr val="494949"/>
                </a:solidFill>
                <a:effectLst/>
                <a:latin typeface="arial" panose="020B0604020202020204" pitchFamily="34" charset="0"/>
              </a:rPr>
              <a:t>(c)the registered medical practitioner—</a:t>
            </a:r>
          </a:p>
          <a:p>
            <a:pPr algn="l"/>
            <a:r>
              <a:rPr lang="en-GB" b="0" i="0" dirty="0">
                <a:solidFill>
                  <a:srgbClr val="494949"/>
                </a:solidFill>
                <a:effectLst/>
                <a:latin typeface="arial" panose="020B0604020202020204" pitchFamily="34" charset="0"/>
              </a:rPr>
              <a:t>(ii)despite taking reasonable steps to determine the cause of death, considers that the cause of death is unknown;</a:t>
            </a:r>
          </a:p>
          <a:p>
            <a:pPr algn="l"/>
            <a:r>
              <a:rPr lang="en-US" dirty="0"/>
              <a:t> </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764704"/>
            <a:ext cx="1209675" cy="101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2490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003796B-9C83-07CF-F953-DDCB5D23D07A}"/>
              </a:ext>
            </a:extLst>
          </p:cNvPr>
          <p:cNvSpPr>
            <a:spLocks noGrp="1"/>
          </p:cNvSpPr>
          <p:nvPr>
            <p:ph sz="quarter" idx="13"/>
          </p:nvPr>
        </p:nvSpPr>
        <p:spPr/>
        <p:txBody>
          <a:bodyPr/>
          <a:lstStyle/>
          <a:p>
            <a:r>
              <a:rPr lang="en-US" dirty="0"/>
              <a:t>ORDER OF INVESTIGATIONS</a:t>
            </a:r>
          </a:p>
          <a:p>
            <a:endParaRPr lang="en-US" dirty="0"/>
          </a:p>
          <a:p>
            <a:pPr marL="342900" indent="-342900" algn="l">
              <a:buFont typeface="Arial" panose="020B0604020202020204" pitchFamily="34" charset="0"/>
              <a:buChar char="•"/>
            </a:pPr>
            <a:r>
              <a:rPr lang="en-US" dirty="0"/>
              <a:t>Police investigations will have primacy</a:t>
            </a:r>
          </a:p>
          <a:p>
            <a:pPr marL="342900" indent="-342900" algn="l">
              <a:buFont typeface="Arial" panose="020B0604020202020204" pitchFamily="34" charset="0"/>
              <a:buChar char="•"/>
            </a:pPr>
            <a:r>
              <a:rPr lang="en-US" dirty="0"/>
              <a:t>Inquest will be opened and adjourned</a:t>
            </a:r>
          </a:p>
          <a:p>
            <a:pPr marL="342900" indent="-342900" algn="l">
              <a:buFont typeface="Arial" panose="020B0604020202020204" pitchFamily="34" charset="0"/>
              <a:buChar char="•"/>
            </a:pPr>
            <a:r>
              <a:rPr lang="en-US" dirty="0"/>
              <a:t>If no charges are to be brought, inquest will proceed</a:t>
            </a:r>
          </a:p>
          <a:p>
            <a:pPr marL="342900" indent="-342900" algn="l">
              <a:buFont typeface="Arial" panose="020B0604020202020204" pitchFamily="34" charset="0"/>
              <a:buChar char="•"/>
            </a:pPr>
            <a:r>
              <a:rPr lang="en-US" dirty="0"/>
              <a:t>If charges are brought and Crown Court trial takes place, the inquest may not be resumed</a:t>
            </a:r>
          </a:p>
          <a:p>
            <a:pPr marL="342900" indent="-342900" algn="l">
              <a:buFont typeface="Arial" panose="020B0604020202020204" pitchFamily="34" charset="0"/>
              <a:buChar char="•"/>
            </a:pPr>
            <a:r>
              <a:rPr lang="en-US" dirty="0"/>
              <a:t>Internal investigation reports should be completed before the inquest is heard </a:t>
            </a:r>
          </a:p>
        </p:txBody>
      </p:sp>
      <p:pic>
        <p:nvPicPr>
          <p:cNvPr id="4" name="Picture 2">
            <a:extLst>
              <a:ext uri="{FF2B5EF4-FFF2-40B4-BE49-F238E27FC236}">
                <a16:creationId xmlns:a16="http://schemas.microsoft.com/office/drawing/2014/main" id="{A1E75264-A7C2-8193-3101-DC0C3681BC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764704"/>
            <a:ext cx="1209675" cy="101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3777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6CFFAC-79A9-558C-33C4-B989F18BAED6}"/>
              </a:ext>
            </a:extLst>
          </p:cNvPr>
          <p:cNvSpPr>
            <a:spLocks noGrp="1"/>
          </p:cNvSpPr>
          <p:nvPr>
            <p:ph sz="quarter" idx="13"/>
          </p:nvPr>
        </p:nvSpPr>
        <p:spPr/>
        <p:txBody>
          <a:bodyPr/>
          <a:lstStyle/>
          <a:p>
            <a:r>
              <a:rPr lang="en-US" dirty="0"/>
              <a:t>EVIDENCE TO BE GATHERED</a:t>
            </a:r>
          </a:p>
          <a:p>
            <a:pPr marL="342900" indent="-342900" algn="l">
              <a:buFont typeface="Arial" panose="020B0604020202020204" pitchFamily="34" charset="0"/>
              <a:buChar char="•"/>
            </a:pPr>
            <a:r>
              <a:rPr lang="en-US" dirty="0"/>
              <a:t>Post-mortem and toxicology</a:t>
            </a:r>
          </a:p>
          <a:p>
            <a:pPr marL="342900" indent="-342900" algn="l">
              <a:buFont typeface="Arial" panose="020B0604020202020204" pitchFamily="34" charset="0"/>
              <a:buChar char="•"/>
            </a:pPr>
            <a:r>
              <a:rPr lang="en-US" dirty="0"/>
              <a:t>Medical records, including prescription charts</a:t>
            </a:r>
          </a:p>
          <a:p>
            <a:pPr marL="342900" indent="-342900" algn="l">
              <a:buFont typeface="Arial" panose="020B0604020202020204" pitchFamily="34" charset="0"/>
              <a:buChar char="•"/>
            </a:pPr>
            <a:r>
              <a:rPr lang="en-US" dirty="0"/>
              <a:t>Controlled drug stock logs</a:t>
            </a:r>
          </a:p>
          <a:p>
            <a:pPr marL="342900" indent="-342900" algn="l">
              <a:buFont typeface="Arial" panose="020B0604020202020204" pitchFamily="34" charset="0"/>
              <a:buChar char="•"/>
            </a:pPr>
            <a:r>
              <a:rPr lang="en-US" dirty="0"/>
              <a:t>Empty vials of controlled drugs in the community setting</a:t>
            </a:r>
          </a:p>
          <a:p>
            <a:pPr marL="342900" indent="-342900" algn="l">
              <a:buFont typeface="Arial" panose="020B0604020202020204" pitchFamily="34" charset="0"/>
              <a:buChar char="•"/>
            </a:pPr>
            <a:r>
              <a:rPr lang="en-US" dirty="0"/>
              <a:t>Any remaining vials of controlled drugs in the community setting</a:t>
            </a:r>
          </a:p>
          <a:p>
            <a:pPr marL="342900" indent="-342900" algn="l">
              <a:buFont typeface="Arial" panose="020B0604020202020204" pitchFamily="34" charset="0"/>
              <a:buChar char="•"/>
            </a:pPr>
            <a:r>
              <a:rPr lang="en-US" dirty="0"/>
              <a:t>Policies around controlled drug administration</a:t>
            </a:r>
          </a:p>
          <a:p>
            <a:pPr marL="342900" indent="-342900" algn="l">
              <a:buFont typeface="Arial" panose="020B0604020202020204" pitchFamily="34" charset="0"/>
              <a:buChar char="•"/>
            </a:pPr>
            <a:r>
              <a:rPr lang="en-US" dirty="0"/>
              <a:t>LAS records to see whether pre-hospital opiates were given</a:t>
            </a:r>
          </a:p>
          <a:p>
            <a:pPr marL="342900" indent="-342900" algn="l">
              <a:buFont typeface="Arial" panose="020B0604020202020204" pitchFamily="34" charset="0"/>
              <a:buChar char="•"/>
            </a:pPr>
            <a:r>
              <a:rPr lang="en-US" dirty="0"/>
              <a:t>Witness statements from all key staff</a:t>
            </a:r>
          </a:p>
          <a:p>
            <a:pPr marL="342900" indent="-342900" algn="l">
              <a:buFont typeface="Arial" panose="020B0604020202020204" pitchFamily="34" charset="0"/>
              <a:buChar char="•"/>
            </a:pPr>
            <a:r>
              <a:rPr lang="en-US" dirty="0"/>
              <a:t>Other investigations reports</a:t>
            </a:r>
          </a:p>
        </p:txBody>
      </p:sp>
      <p:pic>
        <p:nvPicPr>
          <p:cNvPr id="4" name="Picture 2">
            <a:extLst>
              <a:ext uri="{FF2B5EF4-FFF2-40B4-BE49-F238E27FC236}">
                <a16:creationId xmlns:a16="http://schemas.microsoft.com/office/drawing/2014/main" id="{363458CA-F7A8-8C13-70AF-5D58B89AC7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764704"/>
            <a:ext cx="1209675" cy="101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573828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a:t>WHAT IS AN INQUEST?</a:t>
            </a:r>
          </a:p>
          <a:p>
            <a:endParaRPr lang="en-US" dirty="0"/>
          </a:p>
          <a:p>
            <a:pPr algn="l"/>
            <a:r>
              <a:rPr lang="en-US" dirty="0"/>
              <a:t>An inquest is an inquisitorial process for which the coroner is entirely responsible.  There are no parties to an inquest.  The rules allow various people to participate as interested persons.  There are no pleadings</a:t>
            </a:r>
            <a:r>
              <a:rPr lang="is-IS" dirty="0"/>
              <a:t> in cases whose facts might engage civil liability and no indictment where criminal responsibility is suspected or clear.  The inquest is not an adversarial proceeding.  A coroner is a judicial officer working within a statutory framework.  </a:t>
            </a:r>
          </a:p>
          <a:p>
            <a:pPr algn="l"/>
            <a:endParaRPr lang="is-IS" i="1" dirty="0"/>
          </a:p>
          <a:p>
            <a:pPr algn="l"/>
            <a:r>
              <a:rPr lang="is-IS" i="1" dirty="0"/>
              <a:t>R (Hambleton) v Coroner for the Birmingham Inquests </a:t>
            </a:r>
            <a:r>
              <a:rPr lang="is-IS" dirty="0"/>
              <a:t>[2018] EWCA Civ 2081</a:t>
            </a:r>
            <a:r>
              <a:rPr lang="is-IS" i="1" dirty="0"/>
              <a:t> </a:t>
            </a:r>
            <a:r>
              <a:rPr lang="en-US" i="1" dirty="0"/>
              <a:t>   </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647293"/>
            <a:ext cx="1209675" cy="101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3541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61C357-734B-DEB2-76E5-00233A5DF90A}"/>
              </a:ext>
            </a:extLst>
          </p:cNvPr>
          <p:cNvSpPr>
            <a:spLocks noGrp="1"/>
          </p:cNvSpPr>
          <p:nvPr>
            <p:ph sz="quarter" idx="13"/>
          </p:nvPr>
        </p:nvSpPr>
        <p:spPr/>
        <p:txBody>
          <a:bodyPr/>
          <a:lstStyle/>
          <a:p>
            <a:r>
              <a:rPr lang="en-US" dirty="0"/>
              <a:t>THEMES RELATING TO CONTROLLED DRUGS</a:t>
            </a:r>
          </a:p>
          <a:p>
            <a:pPr marL="342900" indent="-342900" algn="l">
              <a:buFont typeface="Arial" panose="020B0604020202020204" pitchFamily="34" charset="0"/>
              <a:buChar char="•"/>
            </a:pPr>
            <a:endParaRPr lang="en-US" sz="1800" dirty="0"/>
          </a:p>
          <a:p>
            <a:pPr marL="342900" indent="-342900" algn="l">
              <a:buFont typeface="Arial" panose="020B0604020202020204" pitchFamily="34" charset="0"/>
              <a:buChar char="•"/>
            </a:pPr>
            <a:r>
              <a:rPr lang="en-US" sz="1800" dirty="0"/>
              <a:t>Sharing of information between healthcare professional about a history of misuse of controlled drugs (self-harm)</a:t>
            </a:r>
          </a:p>
          <a:p>
            <a:pPr marL="342900" indent="-342900" algn="l">
              <a:buFont typeface="Arial" panose="020B0604020202020204" pitchFamily="34" charset="0"/>
              <a:buChar char="•"/>
            </a:pPr>
            <a:r>
              <a:rPr lang="en-US" sz="1800" dirty="0"/>
              <a:t>Poor monitoring of repeat prescriptions in primary care</a:t>
            </a:r>
          </a:p>
          <a:p>
            <a:pPr marL="342900" indent="-342900" algn="l">
              <a:buFont typeface="Arial" panose="020B0604020202020204" pitchFamily="34" charset="0"/>
              <a:buChar char="•"/>
            </a:pPr>
            <a:r>
              <a:rPr lang="en-US" sz="1800" dirty="0"/>
              <a:t>Patients amassing large quantities of controlled drugs, such as Tramadol, in their home address – concern about inadequate medication supervision of vulnerable patients</a:t>
            </a:r>
          </a:p>
          <a:p>
            <a:pPr marL="342900" indent="-342900" algn="l">
              <a:buFont typeface="Arial" panose="020B0604020202020204" pitchFamily="34" charset="0"/>
              <a:buChar char="•"/>
            </a:pPr>
            <a:r>
              <a:rPr lang="en-US" sz="1800" dirty="0"/>
              <a:t>Lack of face-to-face contact during pandemic and consequent lack of drug testing</a:t>
            </a:r>
          </a:p>
          <a:p>
            <a:pPr marL="342900" indent="-342900" algn="l">
              <a:buFont typeface="Arial" panose="020B0604020202020204" pitchFamily="34" charset="0"/>
              <a:buChar char="•"/>
            </a:pPr>
            <a:r>
              <a:rPr lang="en-US" sz="1800" dirty="0"/>
              <a:t>Concerning combination of medications (e.g., nitrazepam, pregabalin and fentanyl)</a:t>
            </a:r>
          </a:p>
          <a:p>
            <a:pPr algn="l"/>
            <a:r>
              <a:rPr lang="en-US" sz="1800" dirty="0"/>
              <a:t> </a:t>
            </a:r>
          </a:p>
          <a:p>
            <a:pPr marL="342900" indent="-342900" algn="l">
              <a:buFont typeface="Arial" panose="020B0604020202020204" pitchFamily="34" charset="0"/>
              <a:buChar char="•"/>
            </a:pPr>
            <a:endParaRPr lang="en-US" sz="1800" dirty="0"/>
          </a:p>
          <a:p>
            <a:pPr marL="342900" indent="-342900" algn="l">
              <a:buFont typeface="Arial" panose="020B0604020202020204" pitchFamily="34" charset="0"/>
              <a:buChar char="•"/>
            </a:pPr>
            <a:endParaRPr lang="en-US" dirty="0"/>
          </a:p>
        </p:txBody>
      </p:sp>
      <p:pic>
        <p:nvPicPr>
          <p:cNvPr id="4" name="Picture 2">
            <a:extLst>
              <a:ext uri="{FF2B5EF4-FFF2-40B4-BE49-F238E27FC236}">
                <a16:creationId xmlns:a16="http://schemas.microsoft.com/office/drawing/2014/main" id="{F3A74688-A09D-57DD-B272-A27A4D8E5C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764704"/>
            <a:ext cx="1209675" cy="101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4568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61C357-734B-DEB2-76E5-00233A5DF90A}"/>
              </a:ext>
            </a:extLst>
          </p:cNvPr>
          <p:cNvSpPr>
            <a:spLocks noGrp="1"/>
          </p:cNvSpPr>
          <p:nvPr>
            <p:ph sz="quarter" idx="13"/>
          </p:nvPr>
        </p:nvSpPr>
        <p:spPr/>
        <p:txBody>
          <a:bodyPr/>
          <a:lstStyle/>
          <a:p>
            <a:r>
              <a:rPr lang="en-US" dirty="0"/>
              <a:t>THEMES RELATING TO CONTROLLED DRUGS</a:t>
            </a:r>
          </a:p>
          <a:p>
            <a:pPr marL="342900" indent="-342900" algn="l">
              <a:buFont typeface="Arial" panose="020B0604020202020204" pitchFamily="34" charset="0"/>
              <a:buChar char="•"/>
            </a:pPr>
            <a:endParaRPr lang="en-US" sz="1800" dirty="0"/>
          </a:p>
          <a:p>
            <a:pPr marL="342900" indent="-342900" algn="l">
              <a:buFont typeface="Arial" panose="020B0604020202020204" pitchFamily="34" charset="0"/>
              <a:buChar char="•"/>
            </a:pPr>
            <a:r>
              <a:rPr lang="en-US" sz="1800" dirty="0"/>
              <a:t>Incorrect use of Fentanyl patches (e.g., using in sauna/hot bath)</a:t>
            </a:r>
          </a:p>
          <a:p>
            <a:pPr marL="342900" indent="-342900" algn="l">
              <a:buFont typeface="Arial" panose="020B0604020202020204" pitchFamily="34" charset="0"/>
              <a:buChar char="•"/>
            </a:pPr>
            <a:r>
              <a:rPr lang="en-US" sz="1800" dirty="0"/>
              <a:t>Incorrect dose administration of controlled drugs by district nurses in the community – no second nurse required in community setting</a:t>
            </a:r>
          </a:p>
          <a:p>
            <a:pPr marL="342900" indent="-342900" algn="l">
              <a:buFont typeface="Arial" panose="020B0604020202020204" pitchFamily="34" charset="0"/>
              <a:buChar char="•"/>
            </a:pPr>
            <a:r>
              <a:rPr lang="en-US" sz="1800" dirty="0"/>
              <a:t>Poor communication between services in relation to the prescribing of pain-relieving medication</a:t>
            </a:r>
          </a:p>
          <a:p>
            <a:pPr marL="342900" indent="-342900" algn="l">
              <a:buFont typeface="Arial" panose="020B0604020202020204" pitchFamily="34" charset="0"/>
              <a:buChar char="•"/>
            </a:pPr>
            <a:r>
              <a:rPr lang="en-US" sz="1800" dirty="0"/>
              <a:t>Poor communication between services around the administration of pain-relieving medication (e.g., district nurses and </a:t>
            </a:r>
            <a:r>
              <a:rPr lang="en-US" sz="1800" dirty="0" err="1"/>
              <a:t>carers</a:t>
            </a:r>
            <a:r>
              <a:rPr lang="en-US" sz="1800" dirty="0"/>
              <a:t>)</a:t>
            </a:r>
          </a:p>
          <a:p>
            <a:pPr marL="342900" indent="-342900" algn="l">
              <a:buFont typeface="Arial" panose="020B0604020202020204" pitchFamily="34" charset="0"/>
              <a:buChar char="•"/>
            </a:pPr>
            <a:r>
              <a:rPr lang="en-US" sz="1800" dirty="0"/>
              <a:t>Signs of opiate toxicity not explained to patients, families and </a:t>
            </a:r>
            <a:r>
              <a:rPr lang="en-US" sz="1800" dirty="0" err="1"/>
              <a:t>carers</a:t>
            </a:r>
            <a:endParaRPr lang="en-US" sz="1800" dirty="0"/>
          </a:p>
          <a:p>
            <a:pPr marL="342900" indent="-342900" algn="l">
              <a:buFont typeface="Arial" panose="020B0604020202020204" pitchFamily="34" charset="0"/>
              <a:buChar char="•"/>
            </a:pPr>
            <a:r>
              <a:rPr lang="en-US" sz="1800" dirty="0"/>
              <a:t>Healthcare professionals accessing controlled drugs and using for self-harm</a:t>
            </a:r>
          </a:p>
          <a:p>
            <a:pPr marL="342900" indent="-342900" algn="l">
              <a:buFont typeface="Arial" panose="020B0604020202020204" pitchFamily="34" charset="0"/>
              <a:buChar char="•"/>
            </a:pPr>
            <a:r>
              <a:rPr lang="en-US" sz="1800" dirty="0"/>
              <a:t>Incorrect dispensing of doses by pharmacists (60mg instead of 10mg)</a:t>
            </a:r>
          </a:p>
          <a:p>
            <a:pPr algn="l"/>
            <a:endParaRPr lang="en-US" sz="1800" dirty="0"/>
          </a:p>
          <a:p>
            <a:pPr marL="342900" indent="-342900" algn="l">
              <a:buFont typeface="Arial" panose="020B0604020202020204" pitchFamily="34" charset="0"/>
              <a:buChar char="•"/>
            </a:pPr>
            <a:endParaRPr lang="en-US" sz="1800" dirty="0"/>
          </a:p>
          <a:p>
            <a:pPr marL="342900" indent="-342900" algn="l">
              <a:buFont typeface="Arial" panose="020B0604020202020204" pitchFamily="34" charset="0"/>
              <a:buChar char="•"/>
            </a:pPr>
            <a:endParaRPr lang="en-US" sz="1800" dirty="0"/>
          </a:p>
          <a:p>
            <a:pPr marL="342900" indent="-342900" algn="l">
              <a:buFont typeface="Arial" panose="020B0604020202020204" pitchFamily="34" charset="0"/>
              <a:buChar char="•"/>
            </a:pPr>
            <a:endParaRPr lang="en-US" dirty="0"/>
          </a:p>
        </p:txBody>
      </p:sp>
      <p:pic>
        <p:nvPicPr>
          <p:cNvPr id="4" name="Picture 2">
            <a:extLst>
              <a:ext uri="{FF2B5EF4-FFF2-40B4-BE49-F238E27FC236}">
                <a16:creationId xmlns:a16="http://schemas.microsoft.com/office/drawing/2014/main" id="{F3A74688-A09D-57DD-B272-A27A4D8E5C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764704"/>
            <a:ext cx="1209675" cy="101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5431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5206</TotalTime>
  <Words>994</Words>
  <Application>Microsoft Macintosh PowerPoint</Application>
  <PresentationFormat>On-screen Show (4:3)</PresentationFormat>
  <Paragraphs>112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Arial</vt:lpstr>
      <vt:lpstr>Calibri</vt:lpstr>
      <vt:lpstr>Garamond</vt:lpstr>
      <vt:lpstr>BlackTie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Clifton</dc:creator>
  <cp:lastModifiedBy>Nadia Persaud</cp:lastModifiedBy>
  <cp:revision>99</cp:revision>
  <cp:lastPrinted>2022-05-17T12:15:30Z</cp:lastPrinted>
  <dcterms:created xsi:type="dcterms:W3CDTF">2015-04-29T13:32:11Z</dcterms:created>
  <dcterms:modified xsi:type="dcterms:W3CDTF">2023-04-11T19:26:41Z</dcterms:modified>
</cp:coreProperties>
</file>