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3" r:id="rId2"/>
    <p:sldId id="344" r:id="rId3"/>
    <p:sldId id="508" r:id="rId4"/>
    <p:sldId id="492" r:id="rId5"/>
    <p:sldId id="493" r:id="rId6"/>
    <p:sldId id="311" r:id="rId7"/>
    <p:sldId id="499" r:id="rId8"/>
    <p:sldId id="514" r:id="rId9"/>
    <p:sldId id="341" r:id="rId10"/>
    <p:sldId id="498" r:id="rId11"/>
    <p:sldId id="349" r:id="rId12"/>
    <p:sldId id="501" r:id="rId13"/>
    <p:sldId id="515" r:id="rId14"/>
    <p:sldId id="578" r:id="rId15"/>
    <p:sldId id="504" r:id="rId16"/>
    <p:sldId id="338" r:id="rId17"/>
    <p:sldId id="505" r:id="rId18"/>
    <p:sldId id="513" r:id="rId19"/>
    <p:sldId id="510" r:id="rId20"/>
    <p:sldId id="511" r:id="rId21"/>
    <p:sldId id="512" r:id="rId22"/>
    <p:sldId id="506" r:id="rId23"/>
    <p:sldId id="50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CCCC"/>
    <a:srgbClr val="008080"/>
    <a:srgbClr val="E444C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60722" autoAdjust="0"/>
  </p:normalViewPr>
  <p:slideViewPr>
    <p:cSldViewPr>
      <p:cViewPr varScale="1">
        <p:scale>
          <a:sx n="40" d="100"/>
          <a:sy n="40" d="100"/>
        </p:scale>
        <p:origin x="193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81D5C-9D42-45EC-8E65-8D9E37B8EB88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BEBCD3-5771-4822-BCA4-BE28FD3B8314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87236BC2-4D26-416A-A3AA-1A52C7502FEB}" type="parTrans" cxnId="{C7C31C00-1DD8-41FC-A810-31A003A34FAF}">
      <dgm:prSet/>
      <dgm:spPr/>
      <dgm:t>
        <a:bodyPr/>
        <a:lstStyle/>
        <a:p>
          <a:endParaRPr lang="en-US"/>
        </a:p>
      </dgm:t>
    </dgm:pt>
    <dgm:pt modelId="{F9540E93-8704-462B-BCBB-B1553E8ECCE7}" type="sibTrans" cxnId="{C7C31C00-1DD8-41FC-A810-31A003A34FAF}">
      <dgm:prSet/>
      <dgm:spPr>
        <a:ln>
          <a:solidFill>
            <a:schemeClr val="accent2">
              <a:lumMod val="75000"/>
            </a:schemeClr>
          </a:solidFill>
          <a:headEnd type="arrow"/>
        </a:ln>
      </dgm:spPr>
      <dgm:t>
        <a:bodyPr/>
        <a:lstStyle/>
        <a:p>
          <a:endParaRPr lang="en-US"/>
        </a:p>
      </dgm:t>
    </dgm:pt>
    <dgm:pt modelId="{B4068C01-9D5F-4C7E-BD12-ED3FAC139BF7}">
      <dgm:prSet phldrT="[Text]"/>
      <dgm:spPr/>
      <dgm:t>
        <a:bodyPr/>
        <a:lstStyle/>
        <a:p>
          <a:r>
            <a:rPr lang="en-US" dirty="0"/>
            <a:t>Primary care</a:t>
          </a:r>
        </a:p>
      </dgm:t>
    </dgm:pt>
    <dgm:pt modelId="{F36A82AC-CE3B-4147-ACF2-950AA8A674B3}" type="parTrans" cxnId="{B45F4480-B3D8-4726-B290-D0724EA659C4}">
      <dgm:prSet/>
      <dgm:spPr/>
      <dgm:t>
        <a:bodyPr/>
        <a:lstStyle/>
        <a:p>
          <a:endParaRPr lang="en-US"/>
        </a:p>
      </dgm:t>
    </dgm:pt>
    <dgm:pt modelId="{D2BB9BA1-957D-4E7F-915B-58AC4BFAE8E2}" type="sibTrans" cxnId="{B45F4480-B3D8-4726-B290-D0724EA659C4}">
      <dgm:prSet/>
      <dgm:spPr>
        <a:ln>
          <a:solidFill>
            <a:srgbClr val="92D050"/>
          </a:solidFill>
          <a:headEnd type="arrow"/>
        </a:ln>
      </dgm:spPr>
      <dgm:t>
        <a:bodyPr/>
        <a:lstStyle/>
        <a:p>
          <a:endParaRPr lang="en-US"/>
        </a:p>
      </dgm:t>
    </dgm:pt>
    <dgm:pt modelId="{2C782FEE-FD1D-4A70-8287-5FA3FDD6EC3E}">
      <dgm:prSet phldrT="[Text]"/>
      <dgm:spPr/>
      <dgm:t>
        <a:bodyPr/>
        <a:lstStyle/>
        <a:p>
          <a:r>
            <a:rPr lang="en-US" dirty="0"/>
            <a:t>Specialist services</a:t>
          </a:r>
        </a:p>
      </dgm:t>
    </dgm:pt>
    <dgm:pt modelId="{AED77A26-4E96-454A-8848-55E469A46089}" type="parTrans" cxnId="{9660F3BD-4583-4894-90CD-5552297969FB}">
      <dgm:prSet/>
      <dgm:spPr/>
      <dgm:t>
        <a:bodyPr/>
        <a:lstStyle/>
        <a:p>
          <a:endParaRPr lang="en-US"/>
        </a:p>
      </dgm:t>
    </dgm:pt>
    <dgm:pt modelId="{BACEAAC6-8860-4171-A2E0-A902E41E1193}" type="sibTrans" cxnId="{9660F3BD-4583-4894-90CD-5552297969FB}">
      <dgm:prSet/>
      <dgm:spPr>
        <a:ln>
          <a:solidFill>
            <a:schemeClr val="accent4"/>
          </a:solidFill>
          <a:headEnd type="arrow"/>
        </a:ln>
      </dgm:spPr>
      <dgm:t>
        <a:bodyPr/>
        <a:lstStyle/>
        <a:p>
          <a:endParaRPr lang="en-US"/>
        </a:p>
      </dgm:t>
    </dgm:pt>
    <dgm:pt modelId="{9D32EB60-91E4-4AA7-BA0A-38EEFA2AD743}" type="pres">
      <dgm:prSet presAssocID="{ABB81D5C-9D42-45EC-8E65-8D9E37B8EB88}" presName="cycle" presStyleCnt="0">
        <dgm:presLayoutVars>
          <dgm:dir/>
          <dgm:resizeHandles val="exact"/>
        </dgm:presLayoutVars>
      </dgm:prSet>
      <dgm:spPr/>
    </dgm:pt>
    <dgm:pt modelId="{A914500D-13F8-49D7-899B-A1F0B94A2169}" type="pres">
      <dgm:prSet presAssocID="{3DBEBCD3-5771-4822-BCA4-BE28FD3B8314}" presName="node" presStyleLbl="node1" presStyleIdx="0" presStyleCnt="3">
        <dgm:presLayoutVars>
          <dgm:bulletEnabled val="1"/>
        </dgm:presLayoutVars>
      </dgm:prSet>
      <dgm:spPr/>
    </dgm:pt>
    <dgm:pt modelId="{BC4F5F69-B4AC-4C39-9CBD-D2A9C8B8735D}" type="pres">
      <dgm:prSet presAssocID="{3DBEBCD3-5771-4822-BCA4-BE28FD3B8314}" presName="spNode" presStyleCnt="0"/>
      <dgm:spPr/>
    </dgm:pt>
    <dgm:pt modelId="{7B5C64B6-156C-4EB0-9026-412538A5987A}" type="pres">
      <dgm:prSet presAssocID="{F9540E93-8704-462B-BCBB-B1553E8ECCE7}" presName="sibTrans" presStyleLbl="sibTrans1D1" presStyleIdx="0" presStyleCnt="3"/>
      <dgm:spPr/>
    </dgm:pt>
    <dgm:pt modelId="{E86C81CA-BE79-443F-B2D7-D738D0144A78}" type="pres">
      <dgm:prSet presAssocID="{B4068C01-9D5F-4C7E-BD12-ED3FAC139BF7}" presName="node" presStyleLbl="node1" presStyleIdx="1" presStyleCnt="3">
        <dgm:presLayoutVars>
          <dgm:bulletEnabled val="1"/>
        </dgm:presLayoutVars>
      </dgm:prSet>
      <dgm:spPr/>
    </dgm:pt>
    <dgm:pt modelId="{6218719D-2C86-4AFD-BD9A-080C36765767}" type="pres">
      <dgm:prSet presAssocID="{B4068C01-9D5F-4C7E-BD12-ED3FAC139BF7}" presName="spNode" presStyleCnt="0"/>
      <dgm:spPr/>
    </dgm:pt>
    <dgm:pt modelId="{23803366-E038-4E58-B6C6-AFCE44024AA3}" type="pres">
      <dgm:prSet presAssocID="{D2BB9BA1-957D-4E7F-915B-58AC4BFAE8E2}" presName="sibTrans" presStyleLbl="sibTrans1D1" presStyleIdx="1" presStyleCnt="3"/>
      <dgm:spPr/>
    </dgm:pt>
    <dgm:pt modelId="{F267E1CA-F818-4710-8638-03E8D0DE4371}" type="pres">
      <dgm:prSet presAssocID="{2C782FEE-FD1D-4A70-8287-5FA3FDD6EC3E}" presName="node" presStyleLbl="node1" presStyleIdx="2" presStyleCnt="3">
        <dgm:presLayoutVars>
          <dgm:bulletEnabled val="1"/>
        </dgm:presLayoutVars>
      </dgm:prSet>
      <dgm:spPr/>
    </dgm:pt>
    <dgm:pt modelId="{386B9AE1-55C4-466A-9EC5-4CD3E50F9A63}" type="pres">
      <dgm:prSet presAssocID="{2C782FEE-FD1D-4A70-8287-5FA3FDD6EC3E}" presName="spNode" presStyleCnt="0"/>
      <dgm:spPr/>
    </dgm:pt>
    <dgm:pt modelId="{A1D2C8CF-FA37-48A5-BC64-D6E0041562FF}" type="pres">
      <dgm:prSet presAssocID="{BACEAAC6-8860-4171-A2E0-A902E41E1193}" presName="sibTrans" presStyleLbl="sibTrans1D1" presStyleIdx="2" presStyleCnt="3"/>
      <dgm:spPr/>
    </dgm:pt>
  </dgm:ptLst>
  <dgm:cxnLst>
    <dgm:cxn modelId="{C7C31C00-1DD8-41FC-A810-31A003A34FAF}" srcId="{ABB81D5C-9D42-45EC-8E65-8D9E37B8EB88}" destId="{3DBEBCD3-5771-4822-BCA4-BE28FD3B8314}" srcOrd="0" destOrd="0" parTransId="{87236BC2-4D26-416A-A3AA-1A52C7502FEB}" sibTransId="{F9540E93-8704-462B-BCBB-B1553E8ECCE7}"/>
    <dgm:cxn modelId="{C106BA04-7EB7-4436-BD9F-84809E1C5DCC}" type="presOf" srcId="{D2BB9BA1-957D-4E7F-915B-58AC4BFAE8E2}" destId="{23803366-E038-4E58-B6C6-AFCE44024AA3}" srcOrd="0" destOrd="0" presId="urn:microsoft.com/office/officeart/2005/8/layout/cycle5"/>
    <dgm:cxn modelId="{F3E85812-450A-41E9-93FA-951DF213A619}" type="presOf" srcId="{2C782FEE-FD1D-4A70-8287-5FA3FDD6EC3E}" destId="{F267E1CA-F818-4710-8638-03E8D0DE4371}" srcOrd="0" destOrd="0" presId="urn:microsoft.com/office/officeart/2005/8/layout/cycle5"/>
    <dgm:cxn modelId="{17021D41-75BE-4495-A0E9-C7EB538F973B}" type="presOf" srcId="{F9540E93-8704-462B-BCBB-B1553E8ECCE7}" destId="{7B5C64B6-156C-4EB0-9026-412538A5987A}" srcOrd="0" destOrd="0" presId="urn:microsoft.com/office/officeart/2005/8/layout/cycle5"/>
    <dgm:cxn modelId="{DEE7496B-F8EE-4839-9D26-0E8FEAA816DC}" type="presOf" srcId="{B4068C01-9D5F-4C7E-BD12-ED3FAC139BF7}" destId="{E86C81CA-BE79-443F-B2D7-D738D0144A78}" srcOrd="0" destOrd="0" presId="urn:microsoft.com/office/officeart/2005/8/layout/cycle5"/>
    <dgm:cxn modelId="{C8585E4C-4E24-4523-8A5F-8A972A4E5509}" type="presOf" srcId="{BACEAAC6-8860-4171-A2E0-A902E41E1193}" destId="{A1D2C8CF-FA37-48A5-BC64-D6E0041562FF}" srcOrd="0" destOrd="0" presId="urn:microsoft.com/office/officeart/2005/8/layout/cycle5"/>
    <dgm:cxn modelId="{B45F4480-B3D8-4726-B290-D0724EA659C4}" srcId="{ABB81D5C-9D42-45EC-8E65-8D9E37B8EB88}" destId="{B4068C01-9D5F-4C7E-BD12-ED3FAC139BF7}" srcOrd="1" destOrd="0" parTransId="{F36A82AC-CE3B-4147-ACF2-950AA8A674B3}" sibTransId="{D2BB9BA1-957D-4E7F-915B-58AC4BFAE8E2}"/>
    <dgm:cxn modelId="{9660F3BD-4583-4894-90CD-5552297969FB}" srcId="{ABB81D5C-9D42-45EC-8E65-8D9E37B8EB88}" destId="{2C782FEE-FD1D-4A70-8287-5FA3FDD6EC3E}" srcOrd="2" destOrd="0" parTransId="{AED77A26-4E96-454A-8848-55E469A46089}" sibTransId="{BACEAAC6-8860-4171-A2E0-A902E41E1193}"/>
    <dgm:cxn modelId="{75D243E6-BC2A-48CC-9B39-A188447F12AB}" type="presOf" srcId="{3DBEBCD3-5771-4822-BCA4-BE28FD3B8314}" destId="{A914500D-13F8-49D7-899B-A1F0B94A2169}" srcOrd="0" destOrd="0" presId="urn:microsoft.com/office/officeart/2005/8/layout/cycle5"/>
    <dgm:cxn modelId="{614427FD-9CBB-4F7D-913D-2CEA9284483F}" type="presOf" srcId="{ABB81D5C-9D42-45EC-8E65-8D9E37B8EB88}" destId="{9D32EB60-91E4-4AA7-BA0A-38EEFA2AD743}" srcOrd="0" destOrd="0" presId="urn:microsoft.com/office/officeart/2005/8/layout/cycle5"/>
    <dgm:cxn modelId="{5F98E363-F4EB-4173-BE04-9016AA87FFA7}" type="presParOf" srcId="{9D32EB60-91E4-4AA7-BA0A-38EEFA2AD743}" destId="{A914500D-13F8-49D7-899B-A1F0B94A2169}" srcOrd="0" destOrd="0" presId="urn:microsoft.com/office/officeart/2005/8/layout/cycle5"/>
    <dgm:cxn modelId="{76108B6C-9DEA-409A-AAF1-F13B35970F5A}" type="presParOf" srcId="{9D32EB60-91E4-4AA7-BA0A-38EEFA2AD743}" destId="{BC4F5F69-B4AC-4C39-9CBD-D2A9C8B8735D}" srcOrd="1" destOrd="0" presId="urn:microsoft.com/office/officeart/2005/8/layout/cycle5"/>
    <dgm:cxn modelId="{FF30E29F-932E-4652-B8A4-217867CA2C65}" type="presParOf" srcId="{9D32EB60-91E4-4AA7-BA0A-38EEFA2AD743}" destId="{7B5C64B6-156C-4EB0-9026-412538A5987A}" srcOrd="2" destOrd="0" presId="urn:microsoft.com/office/officeart/2005/8/layout/cycle5"/>
    <dgm:cxn modelId="{4838468F-794A-40CD-8B8A-353DBBFB4BF4}" type="presParOf" srcId="{9D32EB60-91E4-4AA7-BA0A-38EEFA2AD743}" destId="{E86C81CA-BE79-443F-B2D7-D738D0144A78}" srcOrd="3" destOrd="0" presId="urn:microsoft.com/office/officeart/2005/8/layout/cycle5"/>
    <dgm:cxn modelId="{85020FB7-5798-41B7-B0EE-469352871562}" type="presParOf" srcId="{9D32EB60-91E4-4AA7-BA0A-38EEFA2AD743}" destId="{6218719D-2C86-4AFD-BD9A-080C36765767}" srcOrd="4" destOrd="0" presId="urn:microsoft.com/office/officeart/2005/8/layout/cycle5"/>
    <dgm:cxn modelId="{72D0F593-9B6E-4E22-83BE-302F8D38D9D2}" type="presParOf" srcId="{9D32EB60-91E4-4AA7-BA0A-38EEFA2AD743}" destId="{23803366-E038-4E58-B6C6-AFCE44024AA3}" srcOrd="5" destOrd="0" presId="urn:microsoft.com/office/officeart/2005/8/layout/cycle5"/>
    <dgm:cxn modelId="{D0014446-F5FE-44F3-9738-66D2943216A4}" type="presParOf" srcId="{9D32EB60-91E4-4AA7-BA0A-38EEFA2AD743}" destId="{F267E1CA-F818-4710-8638-03E8D0DE4371}" srcOrd="6" destOrd="0" presId="urn:microsoft.com/office/officeart/2005/8/layout/cycle5"/>
    <dgm:cxn modelId="{2E9AC062-9EEA-439C-9303-CFF50ED9B1BE}" type="presParOf" srcId="{9D32EB60-91E4-4AA7-BA0A-38EEFA2AD743}" destId="{386B9AE1-55C4-466A-9EC5-4CD3E50F9A63}" srcOrd="7" destOrd="0" presId="urn:microsoft.com/office/officeart/2005/8/layout/cycle5"/>
    <dgm:cxn modelId="{6871E5EB-F4CF-4B67-8A6B-C709B14348A4}" type="presParOf" srcId="{9D32EB60-91E4-4AA7-BA0A-38EEFA2AD743}" destId="{A1D2C8CF-FA37-48A5-BC64-D6E0041562FF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0224E-67B2-4AC1-873C-13A3E56AD3A6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0E9D11-F7AB-4D38-B363-1C5528F999EF}">
      <dgm:prSet phldrT="[Text]" custT="1"/>
      <dgm:spPr/>
      <dgm:t>
        <a:bodyPr/>
        <a:lstStyle/>
        <a:p>
          <a:r>
            <a:rPr lang="en-US" sz="1600" dirty="0"/>
            <a:t>Appropriate care</a:t>
          </a:r>
        </a:p>
      </dgm:t>
    </dgm:pt>
    <dgm:pt modelId="{125BE11D-EE88-475B-BD01-79D02843489C}" type="parTrans" cxnId="{47BA9552-6D1F-4F92-95AA-15897D09DDAD}">
      <dgm:prSet/>
      <dgm:spPr/>
      <dgm:t>
        <a:bodyPr/>
        <a:lstStyle/>
        <a:p>
          <a:endParaRPr lang="en-US" sz="1600"/>
        </a:p>
      </dgm:t>
    </dgm:pt>
    <dgm:pt modelId="{E76AD149-24E5-4568-9CDC-DD791519C751}" type="sibTrans" cxnId="{47BA9552-6D1F-4F92-95AA-15897D09DDAD}">
      <dgm:prSet/>
      <dgm:spPr/>
      <dgm:t>
        <a:bodyPr/>
        <a:lstStyle/>
        <a:p>
          <a:endParaRPr lang="en-US" sz="1600"/>
        </a:p>
      </dgm:t>
    </dgm:pt>
    <dgm:pt modelId="{3624D9A4-C19C-41CD-9EFA-3A7A38C23FF1}">
      <dgm:prSet phldrT="[Text]" custT="1"/>
      <dgm:spPr>
        <a:solidFill>
          <a:srgbClr val="E444CD"/>
        </a:solidFill>
      </dgm:spPr>
      <dgm:t>
        <a:bodyPr/>
        <a:lstStyle/>
        <a:p>
          <a:r>
            <a:rPr lang="en-US" sz="1600" dirty="0"/>
            <a:t>Access</a:t>
          </a:r>
        </a:p>
      </dgm:t>
    </dgm:pt>
    <dgm:pt modelId="{FE8131E2-ED21-489E-BED6-9CFA6560A6AE}" type="parTrans" cxnId="{CBFB8854-AAC9-4D2A-94EF-BC723C8601A8}">
      <dgm:prSet/>
      <dgm:spPr/>
      <dgm:t>
        <a:bodyPr/>
        <a:lstStyle/>
        <a:p>
          <a:endParaRPr lang="en-US" sz="1600"/>
        </a:p>
      </dgm:t>
    </dgm:pt>
    <dgm:pt modelId="{C26A00B9-64D8-43C0-86B0-138AD4EE651A}" type="sibTrans" cxnId="{CBFB8854-AAC9-4D2A-94EF-BC723C8601A8}">
      <dgm:prSet/>
      <dgm:spPr>
        <a:solidFill>
          <a:srgbClr val="E444CD"/>
        </a:solidFill>
      </dgm:spPr>
      <dgm:t>
        <a:bodyPr/>
        <a:lstStyle/>
        <a:p>
          <a:endParaRPr lang="en-US" sz="1600"/>
        </a:p>
      </dgm:t>
    </dgm:pt>
    <dgm:pt modelId="{BBA04B63-5AE1-4960-BD8A-40FEF5C75DD8}">
      <dgm:prSet phldrT="[Text]" custT="1"/>
      <dgm:spPr/>
      <dgm:t>
        <a:bodyPr/>
        <a:lstStyle/>
        <a:p>
          <a:r>
            <a:rPr lang="en-US" sz="1600" dirty="0"/>
            <a:t>Identification</a:t>
          </a:r>
        </a:p>
      </dgm:t>
    </dgm:pt>
    <dgm:pt modelId="{6C516438-5114-4E18-9658-0BCF4673CD87}" type="parTrans" cxnId="{317CDA90-09F6-4A7E-A700-460E163F7B22}">
      <dgm:prSet/>
      <dgm:spPr/>
      <dgm:t>
        <a:bodyPr/>
        <a:lstStyle/>
        <a:p>
          <a:endParaRPr lang="en-US" sz="1600"/>
        </a:p>
      </dgm:t>
    </dgm:pt>
    <dgm:pt modelId="{3DBDA521-2D26-496B-9D1B-3DFFA40C4CC5}" type="sibTrans" cxnId="{317CDA90-09F6-4A7E-A700-460E163F7B22}">
      <dgm:prSet/>
      <dgm:spPr/>
      <dgm:t>
        <a:bodyPr/>
        <a:lstStyle/>
        <a:p>
          <a:endParaRPr lang="en-US" sz="1600"/>
        </a:p>
      </dgm:t>
    </dgm:pt>
    <dgm:pt modelId="{274F4189-AEA3-4219-9D05-271B8C5CA433}" type="pres">
      <dgm:prSet presAssocID="{BCF0224E-67B2-4AC1-873C-13A3E56AD3A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A13873D-9E21-44D3-94AF-587AC7E773A0}" type="pres">
      <dgm:prSet presAssocID="{780E9D11-F7AB-4D38-B363-1C5528F999EF}" presName="gear1" presStyleLbl="node1" presStyleIdx="0" presStyleCnt="3">
        <dgm:presLayoutVars>
          <dgm:chMax val="1"/>
          <dgm:bulletEnabled val="1"/>
        </dgm:presLayoutVars>
      </dgm:prSet>
      <dgm:spPr/>
    </dgm:pt>
    <dgm:pt modelId="{F20D7622-406E-48D5-B118-1076EDE5AEC7}" type="pres">
      <dgm:prSet presAssocID="{780E9D11-F7AB-4D38-B363-1C5528F999EF}" presName="gear1srcNode" presStyleLbl="node1" presStyleIdx="0" presStyleCnt="3"/>
      <dgm:spPr/>
    </dgm:pt>
    <dgm:pt modelId="{D3074E9E-1015-4258-AA5A-CDBC24A862D1}" type="pres">
      <dgm:prSet presAssocID="{780E9D11-F7AB-4D38-B363-1C5528F999EF}" presName="gear1dstNode" presStyleLbl="node1" presStyleIdx="0" presStyleCnt="3"/>
      <dgm:spPr/>
    </dgm:pt>
    <dgm:pt modelId="{4158D166-9E8E-45FB-A7D1-CD2C7E6C70E8}" type="pres">
      <dgm:prSet presAssocID="{3624D9A4-C19C-41CD-9EFA-3A7A38C23FF1}" presName="gear2" presStyleLbl="node1" presStyleIdx="1" presStyleCnt="3">
        <dgm:presLayoutVars>
          <dgm:chMax val="1"/>
          <dgm:bulletEnabled val="1"/>
        </dgm:presLayoutVars>
      </dgm:prSet>
      <dgm:spPr/>
    </dgm:pt>
    <dgm:pt modelId="{9DC09C55-6643-4777-91E7-FED6B681E6BF}" type="pres">
      <dgm:prSet presAssocID="{3624D9A4-C19C-41CD-9EFA-3A7A38C23FF1}" presName="gear2srcNode" presStyleLbl="node1" presStyleIdx="1" presStyleCnt="3"/>
      <dgm:spPr/>
    </dgm:pt>
    <dgm:pt modelId="{27F1B00A-5D1A-4B4A-843C-641B8743D69B}" type="pres">
      <dgm:prSet presAssocID="{3624D9A4-C19C-41CD-9EFA-3A7A38C23FF1}" presName="gear2dstNode" presStyleLbl="node1" presStyleIdx="1" presStyleCnt="3"/>
      <dgm:spPr/>
    </dgm:pt>
    <dgm:pt modelId="{28268CD0-CE3D-42DB-945B-AC349453E5E1}" type="pres">
      <dgm:prSet presAssocID="{BBA04B63-5AE1-4960-BD8A-40FEF5C75DD8}" presName="gear3" presStyleLbl="node1" presStyleIdx="2" presStyleCnt="3"/>
      <dgm:spPr/>
    </dgm:pt>
    <dgm:pt modelId="{C372F864-AE4D-4DC3-ACA3-56A9A6AEA684}" type="pres">
      <dgm:prSet presAssocID="{BBA04B63-5AE1-4960-BD8A-40FEF5C75DD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0EF5EFE-7572-48E4-881D-2200AE52D187}" type="pres">
      <dgm:prSet presAssocID="{BBA04B63-5AE1-4960-BD8A-40FEF5C75DD8}" presName="gear3srcNode" presStyleLbl="node1" presStyleIdx="2" presStyleCnt="3"/>
      <dgm:spPr/>
    </dgm:pt>
    <dgm:pt modelId="{36933888-65AE-48A6-A7E0-9A1AF8BECD98}" type="pres">
      <dgm:prSet presAssocID="{BBA04B63-5AE1-4960-BD8A-40FEF5C75DD8}" presName="gear3dstNode" presStyleLbl="node1" presStyleIdx="2" presStyleCnt="3"/>
      <dgm:spPr/>
    </dgm:pt>
    <dgm:pt modelId="{D81B75C4-16CD-4DAD-A324-37EC924D5466}" type="pres">
      <dgm:prSet presAssocID="{E76AD149-24E5-4568-9CDC-DD791519C751}" presName="connector1" presStyleLbl="sibTrans2D1" presStyleIdx="0" presStyleCnt="3"/>
      <dgm:spPr/>
    </dgm:pt>
    <dgm:pt modelId="{C0A31423-2015-4D35-91CD-B57903739D87}" type="pres">
      <dgm:prSet presAssocID="{C26A00B9-64D8-43C0-86B0-138AD4EE651A}" presName="connector2" presStyleLbl="sibTrans2D1" presStyleIdx="1" presStyleCnt="3"/>
      <dgm:spPr/>
    </dgm:pt>
    <dgm:pt modelId="{4E338EAA-7019-464C-9518-A03D0F27BE7B}" type="pres">
      <dgm:prSet presAssocID="{3DBDA521-2D26-496B-9D1B-3DFFA40C4CC5}" presName="connector3" presStyleLbl="sibTrans2D1" presStyleIdx="2" presStyleCnt="3"/>
      <dgm:spPr/>
    </dgm:pt>
  </dgm:ptLst>
  <dgm:cxnLst>
    <dgm:cxn modelId="{895B0815-9145-4A47-8B53-CAF2E2BDEE67}" type="presOf" srcId="{BBA04B63-5AE1-4960-BD8A-40FEF5C75DD8}" destId="{36933888-65AE-48A6-A7E0-9A1AF8BECD98}" srcOrd="3" destOrd="0" presId="urn:microsoft.com/office/officeart/2005/8/layout/gear1"/>
    <dgm:cxn modelId="{4D297B18-E7BD-4535-9E14-89C9767AD7DB}" type="presOf" srcId="{BBA04B63-5AE1-4960-BD8A-40FEF5C75DD8}" destId="{28268CD0-CE3D-42DB-945B-AC349453E5E1}" srcOrd="0" destOrd="0" presId="urn:microsoft.com/office/officeart/2005/8/layout/gear1"/>
    <dgm:cxn modelId="{4ED4211A-1C55-4C95-8E68-B854F9909E10}" type="presOf" srcId="{3624D9A4-C19C-41CD-9EFA-3A7A38C23FF1}" destId="{27F1B00A-5D1A-4B4A-843C-641B8743D69B}" srcOrd="2" destOrd="0" presId="urn:microsoft.com/office/officeart/2005/8/layout/gear1"/>
    <dgm:cxn modelId="{A8332F20-4F52-471B-94C5-8F9AD70C2270}" type="presOf" srcId="{BBA04B63-5AE1-4960-BD8A-40FEF5C75DD8}" destId="{C372F864-AE4D-4DC3-ACA3-56A9A6AEA684}" srcOrd="1" destOrd="0" presId="urn:microsoft.com/office/officeart/2005/8/layout/gear1"/>
    <dgm:cxn modelId="{8C18FB5E-DBB8-4FF9-9F52-7B343C525774}" type="presOf" srcId="{BCF0224E-67B2-4AC1-873C-13A3E56AD3A6}" destId="{274F4189-AEA3-4219-9D05-271B8C5CA433}" srcOrd="0" destOrd="0" presId="urn:microsoft.com/office/officeart/2005/8/layout/gear1"/>
    <dgm:cxn modelId="{4D69706A-12AA-4E90-A34D-0631BC4E4D8B}" type="presOf" srcId="{780E9D11-F7AB-4D38-B363-1C5528F999EF}" destId="{F20D7622-406E-48D5-B118-1076EDE5AEC7}" srcOrd="1" destOrd="0" presId="urn:microsoft.com/office/officeart/2005/8/layout/gear1"/>
    <dgm:cxn modelId="{C3691B4C-67DB-4F90-9386-653A4D2ECF37}" type="presOf" srcId="{3DBDA521-2D26-496B-9D1B-3DFFA40C4CC5}" destId="{4E338EAA-7019-464C-9518-A03D0F27BE7B}" srcOrd="0" destOrd="0" presId="urn:microsoft.com/office/officeart/2005/8/layout/gear1"/>
    <dgm:cxn modelId="{281C3770-D9EF-4413-8D8D-436FBAD33649}" type="presOf" srcId="{3624D9A4-C19C-41CD-9EFA-3A7A38C23FF1}" destId="{9DC09C55-6643-4777-91E7-FED6B681E6BF}" srcOrd="1" destOrd="0" presId="urn:microsoft.com/office/officeart/2005/8/layout/gear1"/>
    <dgm:cxn modelId="{47BA9552-6D1F-4F92-95AA-15897D09DDAD}" srcId="{BCF0224E-67B2-4AC1-873C-13A3E56AD3A6}" destId="{780E9D11-F7AB-4D38-B363-1C5528F999EF}" srcOrd="0" destOrd="0" parTransId="{125BE11D-EE88-475B-BD01-79D02843489C}" sibTransId="{E76AD149-24E5-4568-9CDC-DD791519C751}"/>
    <dgm:cxn modelId="{3CD84073-E6D8-4B69-A36A-337DA8B99BAC}" type="presOf" srcId="{780E9D11-F7AB-4D38-B363-1C5528F999EF}" destId="{EA13873D-9E21-44D3-94AF-587AC7E773A0}" srcOrd="0" destOrd="0" presId="urn:microsoft.com/office/officeart/2005/8/layout/gear1"/>
    <dgm:cxn modelId="{CBFB8854-AAC9-4D2A-94EF-BC723C8601A8}" srcId="{BCF0224E-67B2-4AC1-873C-13A3E56AD3A6}" destId="{3624D9A4-C19C-41CD-9EFA-3A7A38C23FF1}" srcOrd="1" destOrd="0" parTransId="{FE8131E2-ED21-489E-BED6-9CFA6560A6AE}" sibTransId="{C26A00B9-64D8-43C0-86B0-138AD4EE651A}"/>
    <dgm:cxn modelId="{C6FE958B-8083-40FB-BF4C-150213BAACC0}" type="presOf" srcId="{E76AD149-24E5-4568-9CDC-DD791519C751}" destId="{D81B75C4-16CD-4DAD-A324-37EC924D5466}" srcOrd="0" destOrd="0" presId="urn:microsoft.com/office/officeart/2005/8/layout/gear1"/>
    <dgm:cxn modelId="{317CDA90-09F6-4A7E-A700-460E163F7B22}" srcId="{BCF0224E-67B2-4AC1-873C-13A3E56AD3A6}" destId="{BBA04B63-5AE1-4960-BD8A-40FEF5C75DD8}" srcOrd="2" destOrd="0" parTransId="{6C516438-5114-4E18-9658-0BCF4673CD87}" sibTransId="{3DBDA521-2D26-496B-9D1B-3DFFA40C4CC5}"/>
    <dgm:cxn modelId="{A76F189D-208A-4C39-9CA3-87750F73B4B4}" type="presOf" srcId="{C26A00B9-64D8-43C0-86B0-138AD4EE651A}" destId="{C0A31423-2015-4D35-91CD-B57903739D87}" srcOrd="0" destOrd="0" presId="urn:microsoft.com/office/officeart/2005/8/layout/gear1"/>
    <dgm:cxn modelId="{B6D0B0B5-50B6-401A-9BFA-A7F446CEA801}" type="presOf" srcId="{3624D9A4-C19C-41CD-9EFA-3A7A38C23FF1}" destId="{4158D166-9E8E-45FB-A7D1-CD2C7E6C70E8}" srcOrd="0" destOrd="0" presId="urn:microsoft.com/office/officeart/2005/8/layout/gear1"/>
    <dgm:cxn modelId="{62234BCF-B938-429E-9726-A3DBF0E5CD11}" type="presOf" srcId="{780E9D11-F7AB-4D38-B363-1C5528F999EF}" destId="{D3074E9E-1015-4258-AA5A-CDBC24A862D1}" srcOrd="2" destOrd="0" presId="urn:microsoft.com/office/officeart/2005/8/layout/gear1"/>
    <dgm:cxn modelId="{042C13FB-2AE4-48A0-B8AB-E3E0A959A967}" type="presOf" srcId="{BBA04B63-5AE1-4960-BD8A-40FEF5C75DD8}" destId="{F0EF5EFE-7572-48E4-881D-2200AE52D187}" srcOrd="2" destOrd="0" presId="urn:microsoft.com/office/officeart/2005/8/layout/gear1"/>
    <dgm:cxn modelId="{75975591-F503-4F9B-A15F-31991C8835DC}" type="presParOf" srcId="{274F4189-AEA3-4219-9D05-271B8C5CA433}" destId="{EA13873D-9E21-44D3-94AF-587AC7E773A0}" srcOrd="0" destOrd="0" presId="urn:microsoft.com/office/officeart/2005/8/layout/gear1"/>
    <dgm:cxn modelId="{AE9A1996-5539-41C1-B9E1-DF598BC89E93}" type="presParOf" srcId="{274F4189-AEA3-4219-9D05-271B8C5CA433}" destId="{F20D7622-406E-48D5-B118-1076EDE5AEC7}" srcOrd="1" destOrd="0" presId="urn:microsoft.com/office/officeart/2005/8/layout/gear1"/>
    <dgm:cxn modelId="{F9D06909-7DF7-400B-9EB1-097DDB37D04F}" type="presParOf" srcId="{274F4189-AEA3-4219-9D05-271B8C5CA433}" destId="{D3074E9E-1015-4258-AA5A-CDBC24A862D1}" srcOrd="2" destOrd="0" presId="urn:microsoft.com/office/officeart/2005/8/layout/gear1"/>
    <dgm:cxn modelId="{20D2B844-FB50-402C-ABE9-2DCB4C8B034C}" type="presParOf" srcId="{274F4189-AEA3-4219-9D05-271B8C5CA433}" destId="{4158D166-9E8E-45FB-A7D1-CD2C7E6C70E8}" srcOrd="3" destOrd="0" presId="urn:microsoft.com/office/officeart/2005/8/layout/gear1"/>
    <dgm:cxn modelId="{F60FC566-6481-4A2A-B995-B212752C4A7F}" type="presParOf" srcId="{274F4189-AEA3-4219-9D05-271B8C5CA433}" destId="{9DC09C55-6643-4777-91E7-FED6B681E6BF}" srcOrd="4" destOrd="0" presId="urn:microsoft.com/office/officeart/2005/8/layout/gear1"/>
    <dgm:cxn modelId="{52A52B5A-715A-4619-A2E0-49484286326C}" type="presParOf" srcId="{274F4189-AEA3-4219-9D05-271B8C5CA433}" destId="{27F1B00A-5D1A-4B4A-843C-641B8743D69B}" srcOrd="5" destOrd="0" presId="urn:microsoft.com/office/officeart/2005/8/layout/gear1"/>
    <dgm:cxn modelId="{BE864F18-D4D9-45F4-A90B-F34197593ACC}" type="presParOf" srcId="{274F4189-AEA3-4219-9D05-271B8C5CA433}" destId="{28268CD0-CE3D-42DB-945B-AC349453E5E1}" srcOrd="6" destOrd="0" presId="urn:microsoft.com/office/officeart/2005/8/layout/gear1"/>
    <dgm:cxn modelId="{9927C4FD-866E-4881-B73F-6827CD5D7785}" type="presParOf" srcId="{274F4189-AEA3-4219-9D05-271B8C5CA433}" destId="{C372F864-AE4D-4DC3-ACA3-56A9A6AEA684}" srcOrd="7" destOrd="0" presId="urn:microsoft.com/office/officeart/2005/8/layout/gear1"/>
    <dgm:cxn modelId="{34B534CA-E84B-44D2-B998-FA2C06AA4C67}" type="presParOf" srcId="{274F4189-AEA3-4219-9D05-271B8C5CA433}" destId="{F0EF5EFE-7572-48E4-881D-2200AE52D187}" srcOrd="8" destOrd="0" presId="urn:microsoft.com/office/officeart/2005/8/layout/gear1"/>
    <dgm:cxn modelId="{E97C67D0-2559-40D6-8895-BBF799FA1396}" type="presParOf" srcId="{274F4189-AEA3-4219-9D05-271B8C5CA433}" destId="{36933888-65AE-48A6-A7E0-9A1AF8BECD98}" srcOrd="9" destOrd="0" presId="urn:microsoft.com/office/officeart/2005/8/layout/gear1"/>
    <dgm:cxn modelId="{2168D59E-9594-4159-B5DF-E2C52EA43690}" type="presParOf" srcId="{274F4189-AEA3-4219-9D05-271B8C5CA433}" destId="{D81B75C4-16CD-4DAD-A324-37EC924D5466}" srcOrd="10" destOrd="0" presId="urn:microsoft.com/office/officeart/2005/8/layout/gear1"/>
    <dgm:cxn modelId="{15175880-AB69-47C4-9E54-7F53D3FFDC76}" type="presParOf" srcId="{274F4189-AEA3-4219-9D05-271B8C5CA433}" destId="{C0A31423-2015-4D35-91CD-B57903739D87}" srcOrd="11" destOrd="0" presId="urn:microsoft.com/office/officeart/2005/8/layout/gear1"/>
    <dgm:cxn modelId="{BA7F1545-0B93-4991-8AA3-FDDF0FB8399C}" type="presParOf" srcId="{274F4189-AEA3-4219-9D05-271B8C5CA433}" destId="{4E338EAA-7019-464C-9518-A03D0F27BE7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4500D-13F8-49D7-899B-A1F0B94A2169}">
      <dsp:nvSpPr>
        <dsp:cNvPr id="0" name=""/>
        <dsp:cNvSpPr/>
      </dsp:nvSpPr>
      <dsp:spPr>
        <a:xfrm>
          <a:off x="1657339" y="501"/>
          <a:ext cx="1472671" cy="957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Community</a:t>
          </a:r>
        </a:p>
      </dsp:txBody>
      <dsp:txXfrm>
        <a:off x="1704067" y="47229"/>
        <a:ext cx="1379215" cy="863780"/>
      </dsp:txXfrm>
    </dsp:sp>
    <dsp:sp modelId="{7B5C64B6-156C-4EB0-9026-412538A5987A}">
      <dsp:nvSpPr>
        <dsp:cNvPr id="0" name=""/>
        <dsp:cNvSpPr/>
      </dsp:nvSpPr>
      <dsp:spPr>
        <a:xfrm>
          <a:off x="1117502" y="479119"/>
          <a:ext cx="2552345" cy="2552345"/>
        </a:xfrm>
        <a:custGeom>
          <a:avLst/>
          <a:gdLst/>
          <a:ahLst/>
          <a:cxnLst/>
          <a:rect l="0" t="0" r="0" b="0"/>
          <a:pathLst>
            <a:path>
              <a:moveTo>
                <a:pt x="2209997" y="406352"/>
              </a:moveTo>
              <a:arcTo wR="1276172" hR="1276172" stAng="19021941" swAng="2301155"/>
            </a:path>
          </a:pathLst>
        </a:custGeom>
        <a:noFill/>
        <a:ln w="9525" cap="flat" cmpd="sng" algn="ctr">
          <a:solidFill>
            <a:schemeClr val="accent2">
              <a:lumMod val="75000"/>
            </a:schemeClr>
          </a:solidFill>
          <a:prstDash val="solid"/>
          <a:headEnd type="arrow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C81CA-BE79-443F-B2D7-D738D0144A78}">
      <dsp:nvSpPr>
        <dsp:cNvPr id="0" name=""/>
        <dsp:cNvSpPr/>
      </dsp:nvSpPr>
      <dsp:spPr>
        <a:xfrm>
          <a:off x="2762537" y="1914760"/>
          <a:ext cx="1472671" cy="957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care</a:t>
          </a:r>
        </a:p>
      </dsp:txBody>
      <dsp:txXfrm>
        <a:off x="2809265" y="1961488"/>
        <a:ext cx="1379215" cy="863780"/>
      </dsp:txXfrm>
    </dsp:sp>
    <dsp:sp modelId="{23803366-E038-4E58-B6C6-AFCE44024AA3}">
      <dsp:nvSpPr>
        <dsp:cNvPr id="0" name=""/>
        <dsp:cNvSpPr/>
      </dsp:nvSpPr>
      <dsp:spPr>
        <a:xfrm>
          <a:off x="1117502" y="479119"/>
          <a:ext cx="2552345" cy="2552345"/>
        </a:xfrm>
        <a:custGeom>
          <a:avLst/>
          <a:gdLst/>
          <a:ahLst/>
          <a:cxnLst/>
          <a:rect l="0" t="0" r="0" b="0"/>
          <a:pathLst>
            <a:path>
              <a:moveTo>
                <a:pt x="1667491" y="2490868"/>
              </a:moveTo>
              <a:arcTo wR="1276172" hR="1276172" stAng="4328609" swAng="2142783"/>
            </a:path>
          </a:pathLst>
        </a:custGeom>
        <a:noFill/>
        <a:ln w="9525" cap="flat" cmpd="sng" algn="ctr">
          <a:solidFill>
            <a:srgbClr val="92D050"/>
          </a:solidFill>
          <a:prstDash val="solid"/>
          <a:headEnd type="arrow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E1CA-F818-4710-8638-03E8D0DE4371}">
      <dsp:nvSpPr>
        <dsp:cNvPr id="0" name=""/>
        <dsp:cNvSpPr/>
      </dsp:nvSpPr>
      <dsp:spPr>
        <a:xfrm>
          <a:off x="552141" y="1914760"/>
          <a:ext cx="1472671" cy="957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Specialist services</a:t>
          </a:r>
        </a:p>
      </dsp:txBody>
      <dsp:txXfrm>
        <a:off x="598869" y="1961488"/>
        <a:ext cx="1379215" cy="863780"/>
      </dsp:txXfrm>
    </dsp:sp>
    <dsp:sp modelId="{A1D2C8CF-FA37-48A5-BC64-D6E0041562FF}">
      <dsp:nvSpPr>
        <dsp:cNvPr id="0" name=""/>
        <dsp:cNvSpPr/>
      </dsp:nvSpPr>
      <dsp:spPr>
        <a:xfrm>
          <a:off x="1117502" y="479119"/>
          <a:ext cx="2552345" cy="2552345"/>
        </a:xfrm>
        <a:custGeom>
          <a:avLst/>
          <a:gdLst/>
          <a:ahLst/>
          <a:cxnLst/>
          <a:rect l="0" t="0" r="0" b="0"/>
          <a:pathLst>
            <a:path>
              <a:moveTo>
                <a:pt x="4137" y="1173490"/>
              </a:moveTo>
              <a:arcTo wR="1276172" hR="1276172" stAng="11076904" swAng="2301155"/>
            </a:path>
          </a:pathLst>
        </a:custGeom>
        <a:noFill/>
        <a:ln w="9525" cap="flat" cmpd="sng" algn="ctr">
          <a:solidFill>
            <a:schemeClr val="accent4"/>
          </a:solidFill>
          <a:prstDash val="solid"/>
          <a:headEnd type="arrow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3873D-9E21-44D3-94AF-587AC7E773A0}">
      <dsp:nvSpPr>
        <dsp:cNvPr id="0" name=""/>
        <dsp:cNvSpPr/>
      </dsp:nvSpPr>
      <dsp:spPr>
        <a:xfrm>
          <a:off x="4232691" y="2410276"/>
          <a:ext cx="2945893" cy="2945893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Appropriate care</a:t>
          </a:r>
        </a:p>
      </dsp:txBody>
      <dsp:txXfrm>
        <a:off x="4824947" y="3100337"/>
        <a:ext cx="1761381" cy="1514250"/>
      </dsp:txXfrm>
    </dsp:sp>
    <dsp:sp modelId="{4158D166-9E8E-45FB-A7D1-CD2C7E6C70E8}">
      <dsp:nvSpPr>
        <dsp:cNvPr id="0" name=""/>
        <dsp:cNvSpPr/>
      </dsp:nvSpPr>
      <dsp:spPr>
        <a:xfrm>
          <a:off x="2518717" y="1713974"/>
          <a:ext cx="2142468" cy="2142468"/>
        </a:xfrm>
        <a:prstGeom prst="gear6">
          <a:avLst/>
        </a:prstGeom>
        <a:solidFill>
          <a:srgbClr val="E444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Access</a:t>
          </a:r>
        </a:p>
      </dsp:txBody>
      <dsp:txXfrm>
        <a:off x="3058090" y="2256607"/>
        <a:ext cx="1063722" cy="1057202"/>
      </dsp:txXfrm>
    </dsp:sp>
    <dsp:sp modelId="{28268CD0-CE3D-42DB-945B-AC349453E5E1}">
      <dsp:nvSpPr>
        <dsp:cNvPr id="0" name=""/>
        <dsp:cNvSpPr/>
      </dsp:nvSpPr>
      <dsp:spPr>
        <a:xfrm rot="20700000">
          <a:off x="3718717" y="235890"/>
          <a:ext cx="2099181" cy="2099181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Identification</a:t>
          </a:r>
        </a:p>
      </dsp:txBody>
      <dsp:txXfrm rot="-20700000">
        <a:off x="4179129" y="696302"/>
        <a:ext cx="1178357" cy="1178357"/>
      </dsp:txXfrm>
    </dsp:sp>
    <dsp:sp modelId="{D81B75C4-16CD-4DAD-A324-37EC924D5466}">
      <dsp:nvSpPr>
        <dsp:cNvPr id="0" name=""/>
        <dsp:cNvSpPr/>
      </dsp:nvSpPr>
      <dsp:spPr>
        <a:xfrm>
          <a:off x="4019136" y="1958334"/>
          <a:ext cx="3770743" cy="3770743"/>
        </a:xfrm>
        <a:prstGeom prst="circularArrow">
          <a:avLst>
            <a:gd name="adj1" fmla="val 4688"/>
            <a:gd name="adj2" fmla="val 299029"/>
            <a:gd name="adj3" fmla="val 2538347"/>
            <a:gd name="adj4" fmla="val 15814294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31423-2015-4D35-91CD-B57903739D87}">
      <dsp:nvSpPr>
        <dsp:cNvPr id="0" name=""/>
        <dsp:cNvSpPr/>
      </dsp:nvSpPr>
      <dsp:spPr>
        <a:xfrm>
          <a:off x="2139290" y="1234941"/>
          <a:ext cx="2739680" cy="273968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E444C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38EAA-7019-464C-9518-A03D0F27BE7B}">
      <dsp:nvSpPr>
        <dsp:cNvPr id="0" name=""/>
        <dsp:cNvSpPr/>
      </dsp:nvSpPr>
      <dsp:spPr>
        <a:xfrm>
          <a:off x="3233155" y="-228895"/>
          <a:ext cx="2953927" cy="295392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B764E-B19F-4FA8-836C-F3237E025703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5CD6D-FD81-438B-A160-9BA0E4E22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4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1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238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00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48E8B-C6DA-F849-8A1D-1A30B54AB1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92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24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27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66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73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99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25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76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86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08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3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7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83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48E8B-C6DA-F849-8A1D-1A30B54AB1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4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226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59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3069FF"/>
              </a:solidFill>
              <a:effectLst/>
              <a:latin typeface="AvenirNextLTPro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76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CD6D-FD81-438B-A160-9BA0E4E228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7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2D7-8F28-4BD2-872E-705FCD29AB67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C774-49F3-4A41-AF22-8C1E619AD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3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2D7-8F28-4BD2-872E-705FCD29AB67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C774-49F3-4A41-AF22-8C1E619AD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19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2D7-8F28-4BD2-872E-705FCD29AB67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C774-49F3-4A41-AF22-8C1E619AD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5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2D7-8F28-4BD2-872E-705FCD29AB67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C774-49F3-4A41-AF22-8C1E619AD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2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2D7-8F28-4BD2-872E-705FCD29AB67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C774-49F3-4A41-AF22-8C1E619AD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8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2D7-8F28-4BD2-872E-705FCD29AB67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C774-49F3-4A41-AF22-8C1E619AD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78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2D7-8F28-4BD2-872E-705FCD29AB67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C774-49F3-4A41-AF22-8C1E619AD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75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2D7-8F28-4BD2-872E-705FCD29AB67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C774-49F3-4A41-AF22-8C1E619AD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75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2D7-8F28-4BD2-872E-705FCD29AB67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C774-49F3-4A41-AF22-8C1E619AD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0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2D7-8F28-4BD2-872E-705FCD29AB67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C774-49F3-4A41-AF22-8C1E619AD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0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F2D7-8F28-4BD2-872E-705FCD29AB67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C774-49F3-4A41-AF22-8C1E619AD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5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F2D7-8F28-4BD2-872E-705FCD29AB67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4C774-49F3-4A41-AF22-8C1E619AD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9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dfromed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reedfromed.co.uk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7.png"/><Relationship Id="rId4" Type="http://schemas.openxmlformats.org/officeDocument/2006/relationships/diagramData" Target="../diagrams/data1.xml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png"/><Relationship Id="rId4" Type="http://schemas.openxmlformats.org/officeDocument/2006/relationships/diagramData" Target="../diagrams/data2.xml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9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7.jpeg"/><Relationship Id="rId5" Type="http://schemas.openxmlformats.org/officeDocument/2006/relationships/image" Target="../media/image33.png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774980" cy="11430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GB" sz="3600" b="1" dirty="0"/>
              <a:t>Supporting Adults with Eating Disorders: Improving Access and Spreading Hope</a:t>
            </a:r>
            <a:endParaRPr lang="en-GB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589240"/>
            <a:ext cx="8928992" cy="4001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Dr Giulia Di Clemente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" y="6140822"/>
            <a:ext cx="924748" cy="71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6"/>
          <a:stretch/>
        </p:blipFill>
        <p:spPr>
          <a:xfrm>
            <a:off x="0" y="1412776"/>
            <a:ext cx="9144000" cy="4176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32" y="6322031"/>
            <a:ext cx="3626918" cy="49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8155" y="6398215"/>
            <a:ext cx="178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#</a:t>
            </a:r>
            <a:r>
              <a:rPr lang="en-GB" sz="2000" b="1" dirty="0" err="1"/>
              <a:t>FREEDfromED</a:t>
            </a:r>
            <a:endParaRPr lang="en-GB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99" y="6276622"/>
            <a:ext cx="582161" cy="5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1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The case for early intervention</a:t>
            </a:r>
          </a:p>
          <a:p>
            <a:pPr lvl="1"/>
            <a:r>
              <a:rPr lang="en-GB" sz="2600" dirty="0"/>
              <a:t>The FREED model</a:t>
            </a:r>
          </a:p>
          <a:p>
            <a:endParaRPr lang="en-GB" sz="1200" b="1" dirty="0"/>
          </a:p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Implementing early intervention</a:t>
            </a:r>
          </a:p>
          <a:p>
            <a:pPr lvl="1"/>
            <a:r>
              <a:rPr lang="en-GB" sz="2600" dirty="0">
                <a:solidFill>
                  <a:schemeClr val="accent6">
                    <a:lumMod val="75000"/>
                  </a:schemeClr>
                </a:solidFill>
              </a:rPr>
              <a:t>Practicalities and progress with scaling FREED</a:t>
            </a:r>
          </a:p>
          <a:p>
            <a:endParaRPr lang="en-GB" sz="1200" b="1" dirty="0"/>
          </a:p>
          <a:p>
            <a:r>
              <a:rPr lang="en-GB" sz="2800" b="1" dirty="0"/>
              <a:t>Tailoring early intervention</a:t>
            </a:r>
          </a:p>
          <a:p>
            <a:pPr lvl="1"/>
            <a:r>
              <a:rPr lang="en-GB" sz="2600" dirty="0"/>
              <a:t>Creative ways to reach out</a:t>
            </a:r>
          </a:p>
          <a:p>
            <a:pPr lvl="1"/>
            <a:r>
              <a:rPr lang="en-GB" sz="2600" dirty="0"/>
              <a:t>Improving access and addressing inequalities in 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14F8B-9DF6-67D9-AA12-65F5553E3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9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1268760"/>
            <a:ext cx="496855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400" b="1" dirty="0"/>
              <a:t>FREED Network: Over 50 ED services</a:t>
            </a:r>
          </a:p>
          <a:p>
            <a:r>
              <a:rPr lang="en-GB" altLang="en-US" sz="2400" dirty="0"/>
              <a:t>Training &amp; implementation support</a:t>
            </a:r>
          </a:p>
          <a:p>
            <a:r>
              <a:rPr lang="en-GB" altLang="en-US" sz="2400" dirty="0"/>
              <a:t>Data sharing &amp; outcome summaries</a:t>
            </a:r>
          </a:p>
          <a:p>
            <a:endParaRPr lang="en-GB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7664" y="4725144"/>
            <a:ext cx="886199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altLang="en-US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5805263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2400" dirty="0">
                <a:hlinkClick r:id="rId3"/>
              </a:rPr>
              <a:t>www.FREEDfromED.co.uk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2" name="Rectangular Callout 1"/>
          <p:cNvSpPr/>
          <p:nvPr/>
        </p:nvSpPr>
        <p:spPr>
          <a:xfrm>
            <a:off x="251520" y="2852936"/>
            <a:ext cx="3096344" cy="1296144"/>
          </a:xfrm>
          <a:prstGeom prst="wedgeRectCallout">
            <a:avLst>
              <a:gd name="adj1" fmla="val 62759"/>
              <a:gd name="adj2" fmla="val -694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>
                <a:solidFill>
                  <a:schemeClr val="tx1"/>
                </a:solidFill>
              </a:rPr>
              <a:t>“It's inspiring…to hook-up with people who are doing the same job as you in a different part of the country”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203848" y="3941630"/>
            <a:ext cx="2088232" cy="2367690"/>
          </a:xfrm>
          <a:prstGeom prst="wedgeRoundRectCallout">
            <a:avLst>
              <a:gd name="adj1" fmla="val -28534"/>
              <a:gd name="adj2" fmla="val 57610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>
                <a:solidFill>
                  <a:schemeClr val="tx1"/>
                </a:solidFill>
              </a:rPr>
              <a:t>“There's always a lot to learn from other services and how they are running FREED …. it's really helpful and supportive”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35228" y="4221088"/>
            <a:ext cx="2592288" cy="2160239"/>
          </a:xfrm>
          <a:prstGeom prst="wedgeRoundRectCallout">
            <a:avLst>
              <a:gd name="adj1" fmla="val 59682"/>
              <a:gd name="adj2" fmla="val 13036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For FREED coming together…it just generated...a lot of hope and optimism, so that was…nice to be a part of</a:t>
            </a:r>
            <a:r>
              <a:rPr lang="en-GB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2395F2-4145-4FB2-88E9-8D085314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49868"/>
            <a:ext cx="7114494" cy="675000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Scaling</a:t>
            </a: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FREED across England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517F16-5A1E-2146-BAE4-8F71B6C5C0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" y="-27384"/>
            <a:ext cx="668824" cy="668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C42FFE-A051-4522-BD82-2397DDBED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482" y="1772816"/>
            <a:ext cx="3534600" cy="49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DC7E6D9-FA0B-C04A-A9D4-B2FFDEAC8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580718" cy="330584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407034-5133-F648-8393-DCABA012281E}"/>
              </a:ext>
            </a:extLst>
          </p:cNvPr>
          <p:cNvCxnSpPr>
            <a:cxnSpLocks/>
          </p:cNvCxnSpPr>
          <p:nvPr/>
        </p:nvCxnSpPr>
        <p:spPr>
          <a:xfrm flipV="1">
            <a:off x="6480220" y="692696"/>
            <a:ext cx="1139780" cy="7817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EE85DA3D-4ACE-3644-A2EC-6BB95C1B9D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584322" cy="2319583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203D3580-831E-CE43-8DBD-98B7670F8B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09172"/>
            <a:ext cx="4758245" cy="23256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5805263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2400" dirty="0">
                <a:hlinkClick r:id="rId6"/>
              </a:rPr>
              <a:t>www.FREEDfromED.co.uk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16206-80FE-7F21-62AE-A68F34442D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3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2395F2-4145-4FB2-88E9-8D085314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6446"/>
            <a:ext cx="8371637" cy="506250"/>
          </a:xfrm>
        </p:spPr>
        <p:txBody>
          <a:bodyPr vert="horz" lIns="51435" tIns="25718" rIns="51435" bIns="25718" rtlCol="0" anchor="ctr">
            <a:no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Learning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from the national roll-out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02266B-8AF0-5C47-9A00-F6165B8D9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9865" y="955945"/>
            <a:ext cx="4690242" cy="20265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/>
              <a:t>Despite the pandemic, FREED appears </a:t>
            </a:r>
          </a:p>
          <a:p>
            <a:pPr marL="0" indent="0" algn="ctr">
              <a:buNone/>
            </a:pPr>
            <a:r>
              <a:rPr lang="en-US" sz="1800" b="1" dirty="0"/>
              <a:t>to be largely replicating:</a:t>
            </a:r>
          </a:p>
          <a:p>
            <a:pPr lvl="1"/>
            <a:r>
              <a:rPr lang="en-US" sz="1650" dirty="0"/>
              <a:t>Some increases in waiting times relative to the initial studies</a:t>
            </a:r>
          </a:p>
          <a:p>
            <a:pPr lvl="1"/>
            <a:r>
              <a:rPr lang="en-US" sz="1650" dirty="0"/>
              <a:t>Diagnostic mix: ~40% AN and 30% BN</a:t>
            </a:r>
          </a:p>
          <a:p>
            <a:pPr lvl="1"/>
            <a:r>
              <a:rPr lang="en-US" sz="1650" dirty="0"/>
              <a:t>Mean age ~20 years, mean DUED ~15 months</a:t>
            </a:r>
          </a:p>
          <a:p>
            <a:pPr lvl="1"/>
            <a:r>
              <a:rPr lang="en-US" sz="1650" dirty="0"/>
              <a:t>Positive clinical outcomes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2504B-A38C-2921-703D-BB7F69ED60B6}"/>
              </a:ext>
            </a:extLst>
          </p:cNvPr>
          <p:cNvSpPr txBox="1"/>
          <p:nvPr/>
        </p:nvSpPr>
        <p:spPr>
          <a:xfrm>
            <a:off x="-32492" y="3902898"/>
            <a:ext cx="4185801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Study period: Jan 2019-Sept 21</a:t>
            </a:r>
          </a:p>
          <a:p>
            <a:pPr algn="ctr"/>
            <a:r>
              <a:rPr lang="en-GB" b="1" dirty="0"/>
              <a:t>3 FREED services with data from pre- to post-pandemic: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650" dirty="0"/>
              <a:t>Increase in referrals of 40%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650" dirty="0"/>
              <a:t>Increases mainly in anorexia nervosa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650" dirty="0"/>
              <a:t>Severity similar to pre-pandemic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650" dirty="0"/>
              <a:t>Referral stay high until April 2022, then gradually reduce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3FBACA-5560-4A91-D2F8-DCD150734047}"/>
              </a:ext>
            </a:extLst>
          </p:cNvPr>
          <p:cNvSpPr txBox="1"/>
          <p:nvPr/>
        </p:nvSpPr>
        <p:spPr>
          <a:xfrm>
            <a:off x="7164288" y="6427406"/>
            <a:ext cx="26291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i="1" dirty="0" err="1"/>
              <a:t>Hyam</a:t>
            </a:r>
            <a:r>
              <a:rPr lang="en-GB" sz="1350" i="1" dirty="0"/>
              <a:t> et al., 2022, IJED</a:t>
            </a:r>
          </a:p>
        </p:txBody>
      </p:sp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1579CB37-1F48-AB19-0327-D18AECDDD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9"/>
          <a:stretch/>
        </p:blipFill>
        <p:spPr>
          <a:xfrm>
            <a:off x="4257041" y="1157043"/>
            <a:ext cx="4798164" cy="4018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9240BB-87E6-E574-6559-CF74EC2BA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95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851" y="241001"/>
            <a:ext cx="7992666" cy="799598"/>
          </a:xfrm>
        </p:spPr>
        <p:txBody>
          <a:bodyPr>
            <a:normAutofit fontScale="90000"/>
          </a:bodyPr>
          <a:lstStyle/>
          <a:p>
            <a:r>
              <a:rPr lang="en-GB" sz="4900" b="1" dirty="0">
                <a:solidFill>
                  <a:srgbClr val="0070C0"/>
                </a:solidFill>
              </a:rPr>
              <a:t>Members</a:t>
            </a:r>
            <a:r>
              <a:rPr lang="en-GB" sz="2700" b="1" dirty="0"/>
              <a:t> </a:t>
            </a:r>
            <a:r>
              <a:rPr lang="en-GB" sz="4900" b="1" dirty="0">
                <a:solidFill>
                  <a:srgbClr val="0070C0"/>
                </a:solidFill>
              </a:rPr>
              <a:t>views on FREED </a:t>
            </a:r>
            <a:br>
              <a:rPr lang="en-GB" sz="4900" b="1" dirty="0">
                <a:solidFill>
                  <a:srgbClr val="0070C0"/>
                </a:solidFill>
              </a:rPr>
            </a:br>
            <a:r>
              <a:rPr lang="en-GB" sz="4900" b="1" dirty="0">
                <a:solidFill>
                  <a:srgbClr val="0070C0"/>
                </a:solidFill>
              </a:rPr>
              <a:t>and the FREED Network</a:t>
            </a:r>
          </a:p>
        </p:txBody>
      </p:sp>
      <p:sp>
        <p:nvSpPr>
          <p:cNvPr id="6" name="Thought Bubble: Cloud 5"/>
          <p:cNvSpPr/>
          <p:nvPr/>
        </p:nvSpPr>
        <p:spPr>
          <a:xfrm>
            <a:off x="6010187" y="3965918"/>
            <a:ext cx="2970330" cy="16972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“It's inspiring …., it's nice to hook-hook up with people who are doing the same job as you in a different part of the country” </a:t>
            </a:r>
          </a:p>
        </p:txBody>
      </p:sp>
      <p:sp>
        <p:nvSpPr>
          <p:cNvPr id="7" name="Thought Bubble: Cloud 6"/>
          <p:cNvSpPr/>
          <p:nvPr/>
        </p:nvSpPr>
        <p:spPr>
          <a:xfrm>
            <a:off x="174657" y="1477780"/>
            <a:ext cx="3140843" cy="23616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“…supervision meetings with other services … there's always a lot to learn from other services and how they are running FREED …. it's really helpful and supportive” </a:t>
            </a:r>
          </a:p>
        </p:txBody>
      </p:sp>
      <p:sp>
        <p:nvSpPr>
          <p:cNvPr id="9" name="Thought Bubble: Cloud 8"/>
          <p:cNvSpPr/>
          <p:nvPr/>
        </p:nvSpPr>
        <p:spPr>
          <a:xfrm>
            <a:off x="987851" y="4306793"/>
            <a:ext cx="2596299" cy="14041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“The FREED Network allowed us to do to be part of something that was a wider initiative” </a:t>
            </a:r>
          </a:p>
        </p:txBody>
      </p:sp>
      <p:sp>
        <p:nvSpPr>
          <p:cNvPr id="10" name="Thought Bubble: Cloud 9"/>
          <p:cNvSpPr/>
          <p:nvPr/>
        </p:nvSpPr>
        <p:spPr>
          <a:xfrm>
            <a:off x="5995193" y="1477780"/>
            <a:ext cx="2680938" cy="16483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“it helps you hear about challenges that other teams have faced and what they've tried”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2D263-020B-C7F5-68F1-4C3F1DEF4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" y="15821"/>
            <a:ext cx="688676" cy="6886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6BA47E-6D26-11A0-A92D-0952697F2CFE}"/>
              </a:ext>
            </a:extLst>
          </p:cNvPr>
          <p:cNvSpPr txBox="1"/>
          <p:nvPr/>
        </p:nvSpPr>
        <p:spPr>
          <a:xfrm>
            <a:off x="987851" y="1943176"/>
            <a:ext cx="827734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50" dirty="0"/>
              <a:t>Overall clinicians are positive </a:t>
            </a:r>
          </a:p>
          <a:p>
            <a:endParaRPr lang="en-US" sz="19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b="1" dirty="0">
                <a:solidFill>
                  <a:srgbClr val="FF0000"/>
                </a:solidFill>
              </a:rPr>
              <a:t>Biggest barriers</a:t>
            </a:r>
            <a:r>
              <a:rPr lang="en-GB" sz="1950" dirty="0"/>
              <a:t>: capacity and competing demands</a:t>
            </a:r>
            <a:endParaRPr lang="en-GB" sz="1950" b="1" dirty="0">
              <a:solidFill>
                <a:srgbClr val="00B05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950" b="1" dirty="0">
                <a:solidFill>
                  <a:srgbClr val="00B050"/>
                </a:solidFill>
              </a:rPr>
              <a:t>Biggest facilitator</a:t>
            </a:r>
            <a:r>
              <a:rPr lang="en-GB" sz="1950" dirty="0"/>
              <a:t>: hope and enthusiasm</a:t>
            </a:r>
          </a:p>
          <a:p>
            <a:endParaRPr lang="en-GB" sz="19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50" dirty="0"/>
              <a:t>FREED Network training and support are experienced as helpful</a:t>
            </a:r>
            <a:endParaRPr lang="en-US" sz="1950" dirty="0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CD1BFC69-1462-FDD3-5428-9D227546E96F}"/>
              </a:ext>
            </a:extLst>
          </p:cNvPr>
          <p:cNvSpPr/>
          <p:nvPr/>
        </p:nvSpPr>
        <p:spPr>
          <a:xfrm>
            <a:off x="3238035" y="2658629"/>
            <a:ext cx="2834623" cy="175963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“I don't think we have a choice for it to be sustainable or not. …Early intervention isn't an option, it's a necessity”</a:t>
            </a:r>
          </a:p>
        </p:txBody>
      </p:sp>
    </p:spTree>
    <p:extLst>
      <p:ext uri="{BB962C8B-B14F-4D97-AF65-F5344CB8AC3E}">
        <p14:creationId xmlns:p14="http://schemas.microsoft.com/office/powerpoint/2010/main" val="14921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The case for early intervention</a:t>
            </a:r>
          </a:p>
          <a:p>
            <a:pPr lvl="1"/>
            <a:r>
              <a:rPr lang="en-GB" sz="2600" dirty="0"/>
              <a:t>The FREED model</a:t>
            </a:r>
          </a:p>
          <a:p>
            <a:endParaRPr lang="en-GB" sz="1200" b="1" dirty="0"/>
          </a:p>
          <a:p>
            <a:r>
              <a:rPr lang="en-GB" sz="2800" b="1" dirty="0"/>
              <a:t>Implementing early intervention</a:t>
            </a:r>
          </a:p>
          <a:p>
            <a:pPr lvl="1"/>
            <a:r>
              <a:rPr lang="en-GB" sz="2600" dirty="0"/>
              <a:t>Practicalities and progress with scaling FREED</a:t>
            </a:r>
          </a:p>
          <a:p>
            <a:endParaRPr lang="en-GB" sz="1200" b="1" dirty="0"/>
          </a:p>
          <a:p>
            <a:r>
              <a:rPr lang="en-GB" sz="2800" b="1" dirty="0">
                <a:solidFill>
                  <a:schemeClr val="accent6"/>
                </a:solidFill>
              </a:rPr>
              <a:t>Tailoring early intervention</a:t>
            </a:r>
          </a:p>
          <a:p>
            <a:pPr lvl="1"/>
            <a:r>
              <a:rPr lang="en-GB" sz="2600" dirty="0">
                <a:solidFill>
                  <a:schemeClr val="accent6"/>
                </a:solidFill>
              </a:rPr>
              <a:t>Creative ways to reach out</a:t>
            </a:r>
          </a:p>
          <a:p>
            <a:pPr lvl="1"/>
            <a:r>
              <a:rPr lang="en-GB" sz="2600" dirty="0">
                <a:solidFill>
                  <a:schemeClr val="accent6"/>
                </a:solidFill>
              </a:rPr>
              <a:t>Improving access and addressing inequalities in 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DEE6D-72CC-9131-5B71-78E818C35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3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628" y="274638"/>
            <a:ext cx="6588732" cy="562074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Components</a:t>
            </a:r>
            <a:r>
              <a:rPr lang="en-GB" sz="3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sz="4000" b="1" dirty="0">
                <a:solidFill>
                  <a:srgbClr val="0070C0"/>
                </a:solidFill>
              </a:rPr>
              <a:t>of DUED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7634" y="836714"/>
            <a:ext cx="6642738" cy="1800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as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904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7527" y="3024931"/>
            <a:ext cx="421136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Patient (and primary care) related delays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Problem awareness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Help seeking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Referral routes into specialist care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95EFB4C-7EBD-432C-A61E-69A4E942D38D}"/>
              </a:ext>
            </a:extLst>
          </p:cNvPr>
          <p:cNvSpPr/>
          <p:nvPr/>
        </p:nvSpPr>
        <p:spPr>
          <a:xfrm>
            <a:off x="4301837" y="1708727"/>
            <a:ext cx="193616" cy="928184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56CA2-684C-4714-BC95-C7C912A7F2EC}"/>
              </a:ext>
            </a:extLst>
          </p:cNvPr>
          <p:cNvSpPr txBox="1"/>
          <p:nvPr/>
        </p:nvSpPr>
        <p:spPr>
          <a:xfrm>
            <a:off x="4807528" y="1939636"/>
            <a:ext cx="3589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Service related delays 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86F69CF-862A-40FC-A1FC-556D79FD6E8C}"/>
              </a:ext>
            </a:extLst>
          </p:cNvPr>
          <p:cNvSpPr/>
          <p:nvPr/>
        </p:nvSpPr>
        <p:spPr>
          <a:xfrm>
            <a:off x="4301837" y="2793107"/>
            <a:ext cx="108146" cy="322818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355912-62D3-2A0B-F227-0391B81FE4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8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2656"/>
            <a:ext cx="8712968" cy="105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</a:rPr>
              <a:t>Reaching out</a:t>
            </a:r>
          </a:p>
          <a:p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23728" y="1340768"/>
            <a:ext cx="5904656" cy="17281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Smartphone-friendly online decision-making tool (FREED-M) for young people with early stage eating disorders (EDs). </a:t>
            </a:r>
            <a:r>
              <a:rPr lang="en-GB" sz="2000" b="1" dirty="0"/>
              <a:t>Aims: </a:t>
            </a:r>
            <a:r>
              <a:rPr lang="en-GB" sz="2000" dirty="0"/>
              <a:t>to improve knowledge about EDs and motivation to seek treatment, and facilitate early steps towards change.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517F16-5A1E-2146-BAE4-8F71B6C5C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39341"/>
            <a:ext cx="792088" cy="79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1673849"/>
            <a:ext cx="156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66FF"/>
                </a:solidFill>
              </a:rPr>
              <a:t>- Mobile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19243804"/>
              </p:ext>
            </p:extLst>
          </p:nvPr>
        </p:nvGraphicFramePr>
        <p:xfrm>
          <a:off x="3889106" y="3429000"/>
          <a:ext cx="4787350" cy="320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588" y="3356074"/>
            <a:ext cx="3025518" cy="2016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544" y="5445224"/>
            <a:ext cx="1296144" cy="1197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7442C5-443A-7DC6-6852-B31EB0433C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620688"/>
            <a:ext cx="8712968" cy="76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</a:rPr>
              <a:t>Creative care</a:t>
            </a:r>
          </a:p>
          <a:p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51620" y="1615879"/>
            <a:ext cx="2880320" cy="14662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Different technologies for contact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04048" y="1615878"/>
            <a:ext cx="2880320" cy="1466201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Session timing and format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73330" y="5008287"/>
            <a:ext cx="2880320" cy="14662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Who is involved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04048" y="3311224"/>
            <a:ext cx="2880320" cy="1466201"/>
          </a:xfrm>
          <a:prstGeom prst="round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u="sng" dirty="0"/>
              <a:t>Personalised</a:t>
            </a:r>
            <a:r>
              <a:rPr lang="en-GB" sz="2400" dirty="0"/>
              <a:t> treatment</a:t>
            </a:r>
            <a:endParaRPr lang="en-GB" sz="2400" u="sng" dirty="0"/>
          </a:p>
        </p:txBody>
      </p:sp>
      <p:sp>
        <p:nvSpPr>
          <p:cNvPr id="10" name="Rounded Rectangle 9"/>
          <p:cNvSpPr/>
          <p:nvPr/>
        </p:nvSpPr>
        <p:spPr>
          <a:xfrm>
            <a:off x="1173330" y="3311224"/>
            <a:ext cx="2894614" cy="1466201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Technology in treatment (</a:t>
            </a:r>
            <a:r>
              <a:rPr lang="en-GB" sz="2400" dirty="0" err="1"/>
              <a:t>e.g</a:t>
            </a:r>
            <a:r>
              <a:rPr lang="en-GB" sz="2400" dirty="0"/>
              <a:t>, apps)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04048" y="5006570"/>
            <a:ext cx="2880320" cy="1466201"/>
          </a:xfrm>
          <a:prstGeom prst="round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Art, language, movement, images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F80275-3B15-4CBB-5C61-BE7EF2E76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56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Black and ethnic minority groups</a:t>
            </a:r>
          </a:p>
          <a:p>
            <a:r>
              <a:rPr lang="en-GB" sz="2800" dirty="0"/>
              <a:t>Cultural differences, including language and body-related attitudes</a:t>
            </a:r>
          </a:p>
          <a:p>
            <a:r>
              <a:rPr lang="en-GB" sz="2800" dirty="0"/>
              <a:t>LGBTQ+ groups</a:t>
            </a:r>
          </a:p>
          <a:p>
            <a:r>
              <a:rPr lang="en-GB" sz="2800" dirty="0"/>
              <a:t>Men</a:t>
            </a:r>
          </a:p>
          <a:p>
            <a:r>
              <a:rPr lang="en-GB" sz="2800" dirty="0"/>
              <a:t>People with co-morbid physical health issues</a:t>
            </a:r>
          </a:p>
          <a:p>
            <a:r>
              <a:rPr lang="en-GB" sz="2800" dirty="0"/>
              <a:t>People in larger bodies</a:t>
            </a:r>
          </a:p>
          <a:p>
            <a:endParaRPr lang="en-GB" sz="2800" dirty="0"/>
          </a:p>
          <a:p>
            <a:r>
              <a:rPr lang="en-GB" sz="2800" dirty="0"/>
              <a:t>Especially hard if you are all of the above!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2395F2-4145-4FB2-88E9-8D085314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51" y="360159"/>
            <a:ext cx="8460432" cy="675000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Under-served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4000" b="1" dirty="0">
                <a:solidFill>
                  <a:srgbClr val="0070C0"/>
                </a:solidFill>
              </a:rPr>
              <a:t>and </a:t>
            </a:r>
            <a:r>
              <a:rPr lang="en-US" sz="4000" b="1" dirty="0" err="1">
                <a:solidFill>
                  <a:srgbClr val="0070C0"/>
                </a:solidFill>
              </a:rPr>
              <a:t>marginalised</a:t>
            </a:r>
            <a:r>
              <a:rPr lang="en-US" sz="4000" b="1" dirty="0">
                <a:solidFill>
                  <a:srgbClr val="0070C0"/>
                </a:solidFill>
              </a:rPr>
              <a:t> groups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11127-8B31-E376-862A-42B48A5EB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5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The case for early intervention</a:t>
            </a:r>
          </a:p>
          <a:p>
            <a:pPr lvl="1"/>
            <a:r>
              <a:rPr lang="en-GB" sz="2600" dirty="0"/>
              <a:t>The FREED model</a:t>
            </a:r>
          </a:p>
          <a:p>
            <a:endParaRPr lang="en-GB" sz="1200" b="1" dirty="0"/>
          </a:p>
          <a:p>
            <a:r>
              <a:rPr lang="en-GB" sz="2800" b="1" dirty="0"/>
              <a:t>Implementing early intervention</a:t>
            </a:r>
          </a:p>
          <a:p>
            <a:pPr lvl="1"/>
            <a:r>
              <a:rPr lang="en-GB" sz="2600" dirty="0"/>
              <a:t>Practicalities and progress with scaling FREED</a:t>
            </a:r>
          </a:p>
          <a:p>
            <a:endParaRPr lang="en-GB" sz="1200" b="1" dirty="0"/>
          </a:p>
          <a:p>
            <a:r>
              <a:rPr lang="en-GB" sz="2800" b="1" dirty="0"/>
              <a:t>Tailoring early intervention</a:t>
            </a:r>
          </a:p>
          <a:p>
            <a:pPr lvl="1"/>
            <a:r>
              <a:rPr lang="en-GB" sz="2600" dirty="0"/>
              <a:t>Creative ways to reach out</a:t>
            </a:r>
          </a:p>
          <a:p>
            <a:pPr lvl="1"/>
            <a:r>
              <a:rPr lang="en-GB" sz="2600" dirty="0"/>
              <a:t>Improving access and addressing inequalities in 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B3851-03F5-6194-B7AC-0F13567F2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18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Focus groups to understand barriers and what we need to do differently</a:t>
            </a:r>
          </a:p>
          <a:p>
            <a:r>
              <a:rPr lang="en-GB" sz="2800" dirty="0"/>
              <a:t>Active outreach via community links, e.g., religious leaders, community groups</a:t>
            </a:r>
          </a:p>
          <a:p>
            <a:r>
              <a:rPr lang="en-GB" sz="2800" dirty="0"/>
              <a:t>Use of interpreters</a:t>
            </a:r>
          </a:p>
          <a:p>
            <a:r>
              <a:rPr lang="en-GB" sz="2800" dirty="0"/>
              <a:t>Guidelines and training for staff</a:t>
            </a:r>
          </a:p>
          <a:p>
            <a:r>
              <a:rPr lang="en-GB" sz="2800" dirty="0"/>
              <a:t>Awareness of language – cultural differences but also bias and attention to preferred pronouns and terminology</a:t>
            </a:r>
          </a:p>
          <a:p>
            <a:r>
              <a:rPr lang="en-GB" sz="2800" dirty="0"/>
              <a:t>Awareness of barriers and increased flexibility and pro-active engagement </a:t>
            </a:r>
          </a:p>
          <a:p>
            <a:r>
              <a:rPr lang="en-GB" sz="2800" dirty="0"/>
              <a:t>Therapist characteristics and patient choice in therapist (within reason)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2395F2-4145-4FB2-88E9-8D085314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28" y="56837"/>
            <a:ext cx="7463172" cy="675000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Addressing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4000" b="1" dirty="0">
                <a:solidFill>
                  <a:srgbClr val="0070C0"/>
                </a:solidFill>
              </a:rPr>
              <a:t>inequalities in access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17F16-5A1E-2146-BAE4-8F71B6C5C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" y="23872"/>
            <a:ext cx="668824" cy="6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2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03" y="980728"/>
            <a:ext cx="8950597" cy="45611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594B6E-92EC-B17B-8C62-1BB469DA9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07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2656"/>
            <a:ext cx="8712968" cy="105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</a:rPr>
              <a:t>Improving access for </a:t>
            </a:r>
            <a:r>
              <a:rPr lang="en-GB" sz="4000" u="sng" dirty="0">
                <a:solidFill>
                  <a:srgbClr val="0070C0"/>
                </a:solidFill>
              </a:rPr>
              <a:t>all</a:t>
            </a:r>
          </a:p>
          <a:p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2555"/>
            <a:ext cx="4063613" cy="162544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8997893"/>
              </p:ext>
            </p:extLst>
          </p:nvPr>
        </p:nvGraphicFramePr>
        <p:xfrm>
          <a:off x="-252536" y="980728"/>
          <a:ext cx="9001000" cy="53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4625" y="1163269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476A01-E191-CA9D-4F49-EF9029F312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i="1" dirty="0">
                <a:solidFill>
                  <a:srgbClr val="0070C0"/>
                </a:solidFill>
              </a:rPr>
              <a:t>Thanks to our partner organisations and all the services, clinicians, service users and carers involved with the FREED Network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26AED13-238D-0844-9195-BAB1A8D5B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33417"/>
            <a:ext cx="1237203" cy="44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bout us - West of England Academic Health Science Network">
            <a:extLst>
              <a:ext uri="{FF2B5EF4-FFF2-40B4-BE49-F238E27FC236}">
                <a16:creationId xmlns:a16="http://schemas.microsoft.com/office/drawing/2014/main" id="{B213E8D9-608D-FA49-9069-269CF82B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98" y="5682296"/>
            <a:ext cx="1271912" cy="66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ome - Health Innovation Network">
            <a:extLst>
              <a:ext uri="{FF2B5EF4-FFF2-40B4-BE49-F238E27FC236}">
                <a16:creationId xmlns:a16="http://schemas.microsoft.com/office/drawing/2014/main" id="{0AAE0CBA-C813-9545-BE3D-22AC7859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85" y="5513641"/>
            <a:ext cx="1562575" cy="7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HS England Launches Plan To Reduce Long Stays In Hospital – The Carer">
            <a:extLst>
              <a:ext uri="{FF2B5EF4-FFF2-40B4-BE49-F238E27FC236}">
                <a16:creationId xmlns:a16="http://schemas.microsoft.com/office/drawing/2014/main" id="{E684466D-8CFA-C748-B29E-A0E40F421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93" y="5658973"/>
            <a:ext cx="1271912" cy="63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Leeds &amp;amp; York Partnership NHS Foundation Trust (@LeedsandYorkPFT) | Twitter">
            <a:extLst>
              <a:ext uri="{FF2B5EF4-FFF2-40B4-BE49-F238E27FC236}">
                <a16:creationId xmlns:a16="http://schemas.microsoft.com/office/drawing/2014/main" id="{0A9933A8-4517-314D-8FBA-5282EF50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62" y="4178048"/>
            <a:ext cx="1242661" cy="124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E61AEE-2178-3049-BDE4-CC837FC03A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0" y="4607410"/>
            <a:ext cx="992686" cy="68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D0DD82A-E6DC-7F45-88C1-9760A6B17B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7219" y="4740662"/>
            <a:ext cx="1289846" cy="4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09" y="5785259"/>
            <a:ext cx="2219712" cy="4924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26" y="4607410"/>
            <a:ext cx="1649989" cy="5946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44" y="4975000"/>
            <a:ext cx="2071116" cy="2270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517F16-5A1E-2146-BAE4-8F71B6C5C0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87" y="2852936"/>
            <a:ext cx="1010245" cy="101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4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The case for early intervention</a:t>
            </a:r>
          </a:p>
          <a:p>
            <a:pPr lvl="1"/>
            <a:r>
              <a:rPr lang="en-GB" sz="2600" dirty="0">
                <a:solidFill>
                  <a:schemeClr val="accent6">
                    <a:lumMod val="75000"/>
                  </a:schemeClr>
                </a:solidFill>
              </a:rPr>
              <a:t>The FREED model</a:t>
            </a:r>
          </a:p>
          <a:p>
            <a:endParaRPr lang="en-GB" sz="1200" b="1" dirty="0"/>
          </a:p>
          <a:p>
            <a:r>
              <a:rPr lang="en-GB" sz="2800" b="1" dirty="0"/>
              <a:t>Implementing early intervention</a:t>
            </a:r>
          </a:p>
          <a:p>
            <a:pPr lvl="1"/>
            <a:r>
              <a:rPr lang="en-GB" sz="2600" dirty="0"/>
              <a:t>Practicalities and progress with scaling FREED</a:t>
            </a:r>
          </a:p>
          <a:p>
            <a:endParaRPr lang="en-GB" sz="1200" b="1" dirty="0"/>
          </a:p>
          <a:p>
            <a:r>
              <a:rPr lang="en-GB" sz="2800" b="1" dirty="0"/>
              <a:t>Tailoring early intervention</a:t>
            </a:r>
          </a:p>
          <a:p>
            <a:pPr lvl="1"/>
            <a:r>
              <a:rPr lang="en-GB" sz="2600" dirty="0"/>
              <a:t>Creative ways to reach out</a:t>
            </a:r>
          </a:p>
          <a:p>
            <a:pPr lvl="1"/>
            <a:r>
              <a:rPr lang="en-GB" sz="2600" dirty="0"/>
              <a:t>Improving access and addressing inequalities in 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705CF-5268-1D8D-998B-F7318BA07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9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AU" sz="2200" dirty="0"/>
          </a:p>
          <a:p>
            <a:endParaRPr lang="en-GB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32656"/>
            <a:ext cx="8712968" cy="105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</a:rPr>
              <a:t>Why early intervention?</a:t>
            </a:r>
          </a:p>
          <a:p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74542" y="1340768"/>
            <a:ext cx="5505970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spcBef>
                <a:spcPts val="0"/>
              </a:spcBef>
            </a:pPr>
            <a:r>
              <a:rPr lang="en-GB" sz="2400" dirty="0"/>
              <a:t>Eating disorders typically develop in adolescence and young adulthood, when the </a:t>
            </a:r>
            <a:r>
              <a:rPr lang="en-GB" sz="2400" dirty="0">
                <a:solidFill>
                  <a:srgbClr val="0070C0"/>
                </a:solidFill>
              </a:rPr>
              <a:t>brain is still developing </a:t>
            </a:r>
          </a:p>
          <a:p>
            <a:pPr marL="180000" indent="-180000">
              <a:spcBef>
                <a:spcPts val="0"/>
              </a:spcBef>
            </a:pPr>
            <a:r>
              <a:rPr lang="en-GB" sz="2400" dirty="0"/>
              <a:t>Poor nutrition, hormonal changes and high stress </a:t>
            </a:r>
            <a:r>
              <a:rPr lang="en-GB" sz="2400" dirty="0">
                <a:solidFill>
                  <a:srgbClr val="0070C0"/>
                </a:solidFill>
              </a:rPr>
              <a:t>disrupt brain maturation </a:t>
            </a:r>
            <a:r>
              <a:rPr lang="en-GB" sz="2400" dirty="0"/>
              <a:t>and cause neurocognitive changes</a:t>
            </a:r>
          </a:p>
          <a:p>
            <a:pPr marL="180000" indent="-180000">
              <a:spcBef>
                <a:spcPts val="0"/>
              </a:spcBef>
            </a:pPr>
            <a:r>
              <a:rPr lang="en-GB" sz="2400" dirty="0"/>
              <a:t>ED behaviours are initially rewarding, then habitual, then </a:t>
            </a:r>
            <a:r>
              <a:rPr lang="en-GB" sz="2400" dirty="0" err="1">
                <a:solidFill>
                  <a:srgbClr val="0070C0"/>
                </a:solidFill>
              </a:rPr>
              <a:t>neurocognitively</a:t>
            </a:r>
            <a:r>
              <a:rPr lang="en-GB" sz="2400" dirty="0">
                <a:solidFill>
                  <a:srgbClr val="0070C0"/>
                </a:solidFill>
              </a:rPr>
              <a:t> maintained</a:t>
            </a:r>
          </a:p>
          <a:p>
            <a:pPr marL="180000" indent="-180000">
              <a:spcBef>
                <a:spcPts val="0"/>
              </a:spcBef>
            </a:pPr>
            <a:r>
              <a:rPr lang="en-GB" sz="2400" dirty="0">
                <a:solidFill>
                  <a:srgbClr val="0070C0"/>
                </a:solidFill>
              </a:rPr>
              <a:t>Prognosis may be best </a:t>
            </a:r>
            <a:r>
              <a:rPr lang="en-GB" sz="2400" dirty="0"/>
              <a:t>with &lt;3 years illness duration </a:t>
            </a:r>
          </a:p>
          <a:p>
            <a:pPr marL="180000" indent="-180000">
              <a:spcBef>
                <a:spcPts val="0"/>
              </a:spcBef>
            </a:pPr>
            <a:r>
              <a:rPr lang="en-GB" sz="2400" dirty="0"/>
              <a:t>Social, emotional and educational </a:t>
            </a:r>
            <a:r>
              <a:rPr lang="en-GB" sz="2400" dirty="0">
                <a:solidFill>
                  <a:srgbClr val="0070C0"/>
                </a:solidFill>
              </a:rPr>
              <a:t>development interrupted </a:t>
            </a:r>
            <a:r>
              <a:rPr lang="en-GB" sz="2400" dirty="0"/>
              <a:t>by long illness duration</a:t>
            </a:r>
          </a:p>
          <a:p>
            <a:pPr marL="180000" indent="-180000">
              <a:spcBef>
                <a:spcPts val="0"/>
              </a:spcBef>
            </a:pPr>
            <a:endParaRPr lang="en-GB" sz="24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600" y="1530751"/>
            <a:ext cx="3350942" cy="4464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58A005-317D-BC04-017B-A6808AD151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9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E4727DC-B568-8E4A-B812-31A4B31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0"/>
          <a:stretch/>
        </p:blipFill>
        <p:spPr>
          <a:xfrm>
            <a:off x="5831211" y="764704"/>
            <a:ext cx="2482036" cy="1458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72C9E9-1892-5D4B-95B9-B982FFCAB4DC}"/>
              </a:ext>
            </a:extLst>
          </p:cNvPr>
          <p:cNvSpPr/>
          <p:nvPr/>
        </p:nvSpPr>
        <p:spPr>
          <a:xfrm>
            <a:off x="5580112" y="2694122"/>
            <a:ext cx="3290446" cy="3130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000" b="1" dirty="0">
                <a:solidFill>
                  <a:schemeClr val="tx1"/>
                </a:solidFill>
              </a:rPr>
              <a:t>Service for young people (age 16-25) with recent onset ED (&lt; 3 </a:t>
            </a:r>
            <a:r>
              <a:rPr lang="en-GB" sz="2000" b="1" dirty="0" err="1">
                <a:solidFill>
                  <a:schemeClr val="tx1"/>
                </a:solidFill>
              </a:rPr>
              <a:t>yrs</a:t>
            </a:r>
            <a:r>
              <a:rPr lang="en-GB" sz="2000" b="1" dirty="0">
                <a:solidFill>
                  <a:schemeClr val="tx1"/>
                </a:solidFill>
              </a:rPr>
              <a:t> illness)</a:t>
            </a:r>
          </a:p>
          <a:p>
            <a:pPr>
              <a:defRPr/>
            </a:pPr>
            <a:r>
              <a:rPr lang="en-GB" sz="2000" b="1" u="sng" dirty="0">
                <a:solidFill>
                  <a:schemeClr val="tx1"/>
                </a:solidFill>
              </a:rPr>
              <a:t>Aims: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</a:rPr>
              <a:t>Provide a service tailored to developmental &amp; illness stage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</a:rPr>
              <a:t>Reduce Duration of Untreated ED (DUED) &amp; improve outcomes</a:t>
            </a: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ED514567-4D02-984F-9B78-377A05B6C134}"/>
              </a:ext>
            </a:extLst>
          </p:cNvPr>
          <p:cNvSpPr/>
          <p:nvPr/>
        </p:nvSpPr>
        <p:spPr>
          <a:xfrm>
            <a:off x="139128" y="1323439"/>
            <a:ext cx="3008146" cy="50267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</a:rPr>
              <a:t>A systematic review of the </a:t>
            </a:r>
            <a:r>
              <a:rPr lang="en-GB" sz="2000" b="1" dirty="0">
                <a:solidFill>
                  <a:schemeClr val="tx1"/>
                </a:solidFill>
              </a:rPr>
              <a:t>average duration of untreated eating disorder </a:t>
            </a:r>
            <a:r>
              <a:rPr lang="en-GB" sz="2000" dirty="0">
                <a:solidFill>
                  <a:schemeClr val="tx1"/>
                </a:solidFill>
              </a:rPr>
              <a:t>(DUED) (i.e. time from onset to first evidence-based treatment) showed:</a:t>
            </a:r>
          </a:p>
          <a:p>
            <a:pPr lvl="0" algn="ctr"/>
            <a:endParaRPr lang="en-GB" sz="2000" dirty="0">
              <a:solidFill>
                <a:schemeClr val="tx1"/>
              </a:solidFill>
            </a:endParaRPr>
          </a:p>
          <a:p>
            <a:pPr marL="257175" indent="-257175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30 months (2.5yrs) for anorexia nervosa</a:t>
            </a:r>
          </a:p>
          <a:p>
            <a:pPr marL="257175" indent="-257175" algn="ctr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marL="257175" indent="-257175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53 months (4.4yrs) for bulimia nervosa</a:t>
            </a:r>
          </a:p>
          <a:p>
            <a:pPr marL="257175" indent="-257175" algn="ctr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marL="257175" indent="-257175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 67 months (5.6yrs) for binge eating disorder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C1046D-0B33-6640-B8E6-2B5B1B348662}"/>
              </a:ext>
            </a:extLst>
          </p:cNvPr>
          <p:cNvSpPr txBox="1"/>
          <p:nvPr/>
        </p:nvSpPr>
        <p:spPr>
          <a:xfrm>
            <a:off x="186163" y="6350169"/>
            <a:ext cx="31617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i="1" dirty="0">
                <a:solidFill>
                  <a:srgbClr val="212121"/>
                </a:solidFill>
                <a:ea typeface="Times New Roman" panose="02020603050405020304" pitchFamily="18" charset="0"/>
              </a:rPr>
              <a:t>Austin et al., European Eating Disorders Review 2021</a:t>
            </a:r>
            <a:r>
              <a:rPr lang="en-US" sz="1350" i="1" dirty="0"/>
              <a:t> </a:t>
            </a:r>
            <a:endParaRPr lang="en-GB" sz="1350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1F8FF0-4867-8D4C-BF76-02EA50B3D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138" y="1101282"/>
            <a:ext cx="2076877" cy="31856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47F9C3-E74B-3049-AF64-BE696D87C413}"/>
              </a:ext>
            </a:extLst>
          </p:cNvPr>
          <p:cNvSpPr txBox="1"/>
          <p:nvPr/>
        </p:nvSpPr>
        <p:spPr>
          <a:xfrm>
            <a:off x="2777937" y="0"/>
            <a:ext cx="3405277" cy="132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0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</a:rPr>
              <a:t>Why FREED?</a:t>
            </a:r>
          </a:p>
        </p:txBody>
      </p:sp>
      <p:pic>
        <p:nvPicPr>
          <p:cNvPr id="17" name="Picture 4" descr="Home - Health Innovation Network">
            <a:extLst>
              <a:ext uri="{FF2B5EF4-FFF2-40B4-BE49-F238E27FC236}">
                <a16:creationId xmlns:a16="http://schemas.microsoft.com/office/drawing/2014/main" id="{D24E2038-0428-CC46-BCF4-7D62CAA5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54" y="5825041"/>
            <a:ext cx="1603149" cy="80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5A0042-B0B6-774C-85FC-91565F234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77" y="5957086"/>
            <a:ext cx="969272" cy="66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51A179-05C8-7C48-A99D-98081C340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591" y="5958364"/>
            <a:ext cx="2056160" cy="6682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26A8EC-3EA1-86F7-27F5-EA40758570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3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49006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+mn-lt"/>
              </a:rPr>
              <a:t>Core Components of FREED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236167"/>
              </p:ext>
            </p:extLst>
          </p:nvPr>
        </p:nvGraphicFramePr>
        <p:xfrm>
          <a:off x="323528" y="764704"/>
          <a:ext cx="8640960" cy="60195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0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398">
                <a:tc>
                  <a:txBody>
                    <a:bodyPr/>
                    <a:lstStyle/>
                    <a:p>
                      <a:endParaRPr lang="en-GB" sz="2000" dirty="0"/>
                    </a:p>
                    <a:p>
                      <a:r>
                        <a:rPr lang="en-GB" sz="2000" dirty="0"/>
                        <a:t>Components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1" dirty="0">
                          <a:solidFill>
                            <a:schemeClr val="tx1"/>
                          </a:solidFill>
                        </a:rPr>
                        <a:t>Aims:  To shorten duration of untreated illness and increase likelihood of recovery in young people with recent onset EDs</a:t>
                      </a:r>
                      <a:endParaRPr lang="en-GB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558">
                <a:tc>
                  <a:txBody>
                    <a:bodyPr/>
                    <a:lstStyle/>
                    <a:p>
                      <a:r>
                        <a:rPr lang="en-GB" sz="2000" dirty="0"/>
                        <a:t>Structure</a:t>
                      </a:r>
                      <a:endParaRPr lang="en-GB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/>
                        <a:t>Service-within-a-service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FREED champion with protected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Mini-team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424">
                <a:tc>
                  <a:txBody>
                    <a:bodyPr/>
                    <a:lstStyle/>
                    <a:p>
                      <a:r>
                        <a:rPr lang="en-GB" sz="2000" dirty="0"/>
                        <a:t>Processes &amp; Procedures</a:t>
                      </a:r>
                      <a:endParaRPr lang="en-GB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Waiting time targets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Engagement call within 48 hours of referral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FREED-patient tracker, weekly huddles, supervision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6555">
                <a:tc>
                  <a:txBody>
                    <a:bodyPr/>
                    <a:lstStyle/>
                    <a:p>
                      <a:r>
                        <a:rPr lang="en-GB" sz="2000" dirty="0"/>
                        <a:t>Content</a:t>
                      </a:r>
                      <a:endParaRPr lang="en-GB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/>
                        <a:t>Evidence-based treatments with developmentally informed adaptations, e.g.: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Focus on malleability of brain changes </a:t>
                      </a:r>
                      <a:r>
                        <a:rPr lang="en-GB" sz="2000" dirty="0">
                          <a:sym typeface="Wingdings" panose="05000000000000000000" pitchFamily="2" charset="2"/>
                        </a:rPr>
                        <a:t> highlighting need for early </a:t>
                      </a:r>
                      <a:r>
                        <a:rPr lang="en-GB" sz="2000" dirty="0"/>
                        <a:t>nutritional 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Involvement of parents where possible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Explore social media 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Focus on managing ‘</a:t>
                      </a:r>
                      <a:r>
                        <a:rPr lang="en-GB" sz="2000" dirty="0" err="1"/>
                        <a:t>adulting</a:t>
                      </a:r>
                      <a:r>
                        <a:rPr lang="en-GB" sz="2000" dirty="0"/>
                        <a:t>’, incl. identity development &amp; transitions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397">
                <a:tc>
                  <a:txBody>
                    <a:bodyPr/>
                    <a:lstStyle/>
                    <a:p>
                      <a:r>
                        <a:rPr lang="en-GB" sz="2000" dirty="0"/>
                        <a:t>Style</a:t>
                      </a:r>
                      <a:endParaRPr lang="en-GB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Person-centred &amp; youth friendly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Motivational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D9730F2-DE17-2125-25A0-2C3817E8F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49">
            <a:off x="3458521" y="230870"/>
            <a:ext cx="2376117" cy="3379961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477549" cy="244923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904">
            <a:off x="5340784" y="3531889"/>
            <a:ext cx="3244943" cy="324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92B01-703D-4146-990D-B00F1A178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404664"/>
            <a:ext cx="2535773" cy="326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F8FF0-4867-8D4C-BF76-02EA50B3D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2996952"/>
            <a:ext cx="2306434" cy="3537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4192" y="3501008"/>
            <a:ext cx="2318104" cy="33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0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0327"/>
            <a:ext cx="4529789" cy="345428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347104" y="5121583"/>
            <a:ext cx="2592288" cy="135093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95% of FREED-Up patients very positive about their treatment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88436" y="3930128"/>
            <a:ext cx="2592288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Cost savings of £4,400 per patient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0537" y="643359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Potterton et al., 2021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5637" y="6597352"/>
            <a:ext cx="661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McClelland et al. (2016); </a:t>
            </a:r>
            <a:r>
              <a:rPr lang="en-GB" sz="1200" dirty="0" err="1"/>
              <a:t>Fukutomi</a:t>
            </a:r>
            <a:r>
              <a:rPr lang="en-GB" sz="1200" dirty="0"/>
              <a:t> et al. (2020); Austin et al. (2021)</a:t>
            </a:r>
          </a:p>
        </p:txBody>
      </p: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13589" y="3425387"/>
            <a:ext cx="5687846" cy="3600000"/>
            <a:chOff x="265637" y="3596785"/>
            <a:chExt cx="5309615" cy="336060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637" y="3596785"/>
              <a:ext cx="5309615" cy="3360607"/>
            </a:xfrm>
            <a:prstGeom prst="rect">
              <a:avLst/>
            </a:prstGeom>
          </p:spPr>
        </p:pic>
        <p:sp>
          <p:nvSpPr>
            <p:cNvPr id="30" name="Isosceles Triangle 29"/>
            <p:cNvSpPr/>
            <p:nvPr/>
          </p:nvSpPr>
          <p:spPr>
            <a:xfrm>
              <a:off x="683568" y="5218547"/>
              <a:ext cx="45719" cy="72008"/>
            </a:xfrm>
            <a:prstGeom prst="triangl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971600" y="5094671"/>
              <a:ext cx="45719" cy="72008"/>
            </a:xfrm>
            <a:prstGeom prst="triangl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1285921" y="4989057"/>
              <a:ext cx="45719" cy="72008"/>
            </a:xfrm>
            <a:prstGeom prst="triangl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1619672" y="4581128"/>
              <a:ext cx="45719" cy="72008"/>
            </a:xfrm>
            <a:prstGeom prst="triangl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2870097" y="4149080"/>
              <a:ext cx="45719" cy="72008"/>
            </a:xfrm>
            <a:prstGeom prst="triangl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2222025" y="4257092"/>
              <a:ext cx="45719" cy="72008"/>
            </a:xfrm>
            <a:prstGeom prst="triangl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629330" y="4138401"/>
              <a:ext cx="45719" cy="72008"/>
            </a:xfrm>
            <a:prstGeom prst="triangl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3570947" y="5130836"/>
              <a:ext cx="45719" cy="72008"/>
            </a:xfrm>
            <a:prstGeom prst="triangl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4022225" y="4941168"/>
              <a:ext cx="45719" cy="72008"/>
            </a:xfrm>
            <a:prstGeom prst="triangl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5390377" y="4344727"/>
              <a:ext cx="45719" cy="72008"/>
            </a:xfrm>
            <a:prstGeom prst="triangl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4454273" y="4702819"/>
              <a:ext cx="45719" cy="72008"/>
            </a:xfrm>
            <a:prstGeom prst="triangl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3497740" y="4119301"/>
              <a:ext cx="45719" cy="72008"/>
            </a:xfrm>
            <a:prstGeom prst="triangl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629330" y="5301208"/>
              <a:ext cx="45719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957361" y="5399032"/>
              <a:ext cx="45719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1279694" y="5243953"/>
              <a:ext cx="45719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1573953" y="4915486"/>
              <a:ext cx="45719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2222024" y="4822558"/>
              <a:ext cx="45719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2842337" y="4603335"/>
              <a:ext cx="45719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3525224" y="5305971"/>
              <a:ext cx="45719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3976506" y="5120238"/>
              <a:ext cx="45719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4444609" y="5049180"/>
              <a:ext cx="45719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5330541" y="4865876"/>
              <a:ext cx="45719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629330" y="4012413"/>
              <a:ext cx="45719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3497601" y="4012413"/>
              <a:ext cx="45719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9" y="383161"/>
            <a:ext cx="5348505" cy="30696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96D2B72-EB5A-DDBC-CF32-0212625D4E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681" y="70664"/>
            <a:ext cx="8229600" cy="369332"/>
          </a:xfrm>
        </p:spPr>
        <p:txBody>
          <a:bodyPr>
            <a:normAutofit fontScale="90000"/>
          </a:bodyPr>
          <a:lstStyle/>
          <a:p>
            <a:br>
              <a:rPr lang="en-GB" sz="3600" b="1" dirty="0"/>
            </a:br>
            <a:r>
              <a:rPr lang="en-GB" b="1" dirty="0">
                <a:solidFill>
                  <a:srgbClr val="0070C0"/>
                </a:solidFill>
              </a:rPr>
              <a:t>Patient</a:t>
            </a:r>
            <a:r>
              <a:rPr lang="en-GB" sz="3600" b="1" dirty="0"/>
              <a:t> </a:t>
            </a:r>
            <a:r>
              <a:rPr lang="en-GB" b="1" dirty="0">
                <a:solidFill>
                  <a:srgbClr val="0070C0"/>
                </a:solidFill>
              </a:rPr>
              <a:t>Experience of FREED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066" y="6453336"/>
            <a:ext cx="714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/>
              <a:t>Potterton</a:t>
            </a:r>
            <a:r>
              <a:rPr lang="en-GB" i="1" dirty="0"/>
              <a:t> et al., 2021.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78033" y="1520788"/>
            <a:ext cx="8064896" cy="2088232"/>
          </a:xfrm>
          <a:prstGeom prst="wedgeRectCallout">
            <a:avLst>
              <a:gd name="adj1" fmla="val -57750"/>
              <a:gd name="adj2" fmla="val 3292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1" dirty="0">
                <a:solidFill>
                  <a:schemeClr val="tx1"/>
                </a:solidFill>
              </a:rPr>
              <a:t>“Understanding that you need help is a massive step. Asking for it is also so monumental. Having a service like this that makes asking so easy and natural is so, so vital. It feels amazing to have been part of a service that acts so quickly and makes you feel safe.”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47664" y="3735034"/>
            <a:ext cx="7488832" cy="2592288"/>
          </a:xfrm>
          <a:prstGeom prst="wedgeRoundRectCallout">
            <a:avLst>
              <a:gd name="adj1" fmla="val 24138"/>
              <a:gd name="adj2" fmla="val 60631"/>
              <a:gd name="adj3" fmla="val 16667"/>
            </a:avLst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i="1" dirty="0">
                <a:solidFill>
                  <a:schemeClr val="bg1"/>
                </a:solidFill>
              </a:rPr>
              <a:t>“I nearly dropped out of university last year, when my anorexia was at its most aggressive. FREED's rapid intervention prevented this. I am slowly regaining the energy levels that anorexia drained from me. I can only thank FREED for quite literally saving my life.”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4B954-ACFB-4779-F1E5-165B3AD28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15821"/>
            <a:ext cx="688676" cy="6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68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5164</TotalTime>
  <Words>1223</Words>
  <Application>Microsoft Office PowerPoint</Application>
  <PresentationFormat>On-screen Show (4:3)</PresentationFormat>
  <Paragraphs>196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AvenirNextLTPro-Bold</vt:lpstr>
      <vt:lpstr>Calibri</vt:lpstr>
      <vt:lpstr>Wingdings</vt:lpstr>
      <vt:lpstr>Office Theme</vt:lpstr>
      <vt:lpstr>Supporting Adults with Eating Disorders: Improving Access and Spreading Hope</vt:lpstr>
      <vt:lpstr>Overview</vt:lpstr>
      <vt:lpstr>Overview</vt:lpstr>
      <vt:lpstr>PowerPoint Presentation</vt:lpstr>
      <vt:lpstr>PowerPoint Presentation</vt:lpstr>
      <vt:lpstr>Core Components of FREED</vt:lpstr>
      <vt:lpstr>PowerPoint Presentation</vt:lpstr>
      <vt:lpstr>PowerPoint Presentation</vt:lpstr>
      <vt:lpstr> Patient Experience of FREED </vt:lpstr>
      <vt:lpstr>Overview</vt:lpstr>
      <vt:lpstr>Scaling FREED across England </vt:lpstr>
      <vt:lpstr>PowerPoint Presentation</vt:lpstr>
      <vt:lpstr>Learning from the national roll-out</vt:lpstr>
      <vt:lpstr>Members views on FREED  and the FREED Network</vt:lpstr>
      <vt:lpstr>Overview</vt:lpstr>
      <vt:lpstr>Components of DUED</vt:lpstr>
      <vt:lpstr>PowerPoint Presentation</vt:lpstr>
      <vt:lpstr>PowerPoint Presentation</vt:lpstr>
      <vt:lpstr>Under-served and marginalised groups</vt:lpstr>
      <vt:lpstr>Addressing inequalities in access</vt:lpstr>
      <vt:lpstr>PowerPoint Presentation</vt:lpstr>
      <vt:lpstr>PowerPoint Presentation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Ulrike</dc:creator>
  <cp:lastModifiedBy>Di Clemente, Giulia</cp:lastModifiedBy>
  <cp:revision>153</cp:revision>
  <dcterms:created xsi:type="dcterms:W3CDTF">2020-01-31T10:40:24Z</dcterms:created>
  <dcterms:modified xsi:type="dcterms:W3CDTF">2023-04-18T14:44:43Z</dcterms:modified>
</cp:coreProperties>
</file>