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334" r:id="rId3"/>
    <p:sldId id="257" r:id="rId4"/>
    <p:sldId id="278" r:id="rId5"/>
    <p:sldId id="279" r:id="rId6"/>
    <p:sldId id="280" r:id="rId7"/>
    <p:sldId id="315" r:id="rId8"/>
    <p:sldId id="288" r:id="rId9"/>
    <p:sldId id="289" r:id="rId10"/>
    <p:sldId id="340" r:id="rId11"/>
    <p:sldId id="341" r:id="rId12"/>
    <p:sldId id="316" r:id="rId13"/>
    <p:sldId id="312" r:id="rId14"/>
    <p:sldId id="284" r:id="rId15"/>
    <p:sldId id="286" r:id="rId16"/>
    <p:sldId id="285" r:id="rId17"/>
    <p:sldId id="287" r:id="rId18"/>
    <p:sldId id="313" r:id="rId19"/>
    <p:sldId id="314" r:id="rId20"/>
    <p:sldId id="259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42" r:id="rId31"/>
    <p:sldId id="264" r:id="rId32"/>
    <p:sldId id="343" r:id="rId33"/>
    <p:sldId id="300" r:id="rId34"/>
    <p:sldId id="267" r:id="rId35"/>
    <p:sldId id="337" r:id="rId36"/>
    <p:sldId id="338" r:id="rId37"/>
    <p:sldId id="344" r:id="rId38"/>
    <p:sldId id="339" r:id="rId39"/>
    <p:sldId id="305" r:id="rId40"/>
    <p:sldId id="308" r:id="rId41"/>
    <p:sldId id="328" r:id="rId42"/>
    <p:sldId id="345" r:id="rId43"/>
    <p:sldId id="329" r:id="rId44"/>
    <p:sldId id="346" r:id="rId45"/>
    <p:sldId id="347" r:id="rId46"/>
    <p:sldId id="31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SPC</a:t>
            </a:r>
            <a:r>
              <a:rPr lang="en-US" sz="2000" dirty="0"/>
              <a:t> chart for proportion of falls where assessment for injury and method</a:t>
            </a:r>
            <a:r>
              <a:rPr lang="en-US" sz="2000" baseline="0" dirty="0"/>
              <a:t> of lifting was documented</a:t>
            </a:r>
            <a:endParaRPr lang="en-US" sz="2000" dirty="0"/>
          </a:p>
        </c:rich>
      </c:tx>
      <c:layout>
        <c:manualLayout>
          <c:xMode val="edge"/>
          <c:yMode val="edge"/>
          <c:x val="0.12494811563362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3"/>
          <c:order val="3"/>
          <c:tx>
            <c:strRef>
              <c:f>Sheet1!$F$1</c:f>
              <c:strCache>
                <c:ptCount val="1"/>
                <c:pt idx="0">
                  <c:v>UCL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Sheet1!$F$2:$F$61</c:f>
              <c:numCache>
                <c:formatCode>General</c:formatCode>
                <c:ptCount val="60"/>
                <c:pt idx="0">
                  <c:v>42.317600941234566</c:v>
                </c:pt>
                <c:pt idx="1">
                  <c:v>42.317599999999999</c:v>
                </c:pt>
                <c:pt idx="2">
                  <c:v>42.317599999999999</c:v>
                </c:pt>
                <c:pt idx="3">
                  <c:v>42.317599999999999</c:v>
                </c:pt>
                <c:pt idx="4">
                  <c:v>42.317599999999999</c:v>
                </c:pt>
                <c:pt idx="5">
                  <c:v>42.317599999999999</c:v>
                </c:pt>
                <c:pt idx="6">
                  <c:v>42.317599999999999</c:v>
                </c:pt>
                <c:pt idx="7">
                  <c:v>42.317599999999999</c:v>
                </c:pt>
                <c:pt idx="8">
                  <c:v>42.317599999999999</c:v>
                </c:pt>
                <c:pt idx="9">
                  <c:v>42.317599999999999</c:v>
                </c:pt>
                <c:pt idx="10">
                  <c:v>42.317599999999999</c:v>
                </c:pt>
                <c:pt idx="11">
                  <c:v>42.317599999999999</c:v>
                </c:pt>
                <c:pt idx="12">
                  <c:v>42.317599999999999</c:v>
                </c:pt>
                <c:pt idx="13">
                  <c:v>42.317599999999999</c:v>
                </c:pt>
                <c:pt idx="14">
                  <c:v>42.317599999999999</c:v>
                </c:pt>
                <c:pt idx="15">
                  <c:v>42.317599999999999</c:v>
                </c:pt>
                <c:pt idx="16">
                  <c:v>42.317599999999999</c:v>
                </c:pt>
                <c:pt idx="17">
                  <c:v>42.317599999999999</c:v>
                </c:pt>
                <c:pt idx="18">
                  <c:v>42.317599999999999</c:v>
                </c:pt>
                <c:pt idx="19">
                  <c:v>42.317599999999999</c:v>
                </c:pt>
                <c:pt idx="20">
                  <c:v>42.317599999999999</c:v>
                </c:pt>
                <c:pt idx="21">
                  <c:v>42.317599999999999</c:v>
                </c:pt>
                <c:pt idx="22">
                  <c:v>42.317599999999999</c:v>
                </c:pt>
                <c:pt idx="23">
                  <c:v>42.317599999999999</c:v>
                </c:pt>
                <c:pt idx="24">
                  <c:v>42.317599999999999</c:v>
                </c:pt>
                <c:pt idx="25">
                  <c:v>77.263024306193898</c:v>
                </c:pt>
                <c:pt idx="26">
                  <c:v>77.260000000000005</c:v>
                </c:pt>
                <c:pt idx="27">
                  <c:v>77.260000000000005</c:v>
                </c:pt>
                <c:pt idx="28">
                  <c:v>77.260000000000005</c:v>
                </c:pt>
                <c:pt idx="29">
                  <c:v>77.260000000000005</c:v>
                </c:pt>
                <c:pt idx="30">
                  <c:v>77.260000000000005</c:v>
                </c:pt>
                <c:pt idx="31">
                  <c:v>77.260000000000005</c:v>
                </c:pt>
                <c:pt idx="32">
                  <c:v>77.260000000000005</c:v>
                </c:pt>
                <c:pt idx="33">
                  <c:v>77.260000000000005</c:v>
                </c:pt>
                <c:pt idx="34">
                  <c:v>77.260000000000005</c:v>
                </c:pt>
                <c:pt idx="35">
                  <c:v>77.260000000000005</c:v>
                </c:pt>
                <c:pt idx="36">
                  <c:v>77.260000000000005</c:v>
                </c:pt>
                <c:pt idx="37">
                  <c:v>77.260000000000005</c:v>
                </c:pt>
                <c:pt idx="38">
                  <c:v>77.260000000000005</c:v>
                </c:pt>
                <c:pt idx="39">
                  <c:v>77.260000000000005</c:v>
                </c:pt>
                <c:pt idx="40">
                  <c:v>77.260000000000005</c:v>
                </c:pt>
                <c:pt idx="41">
                  <c:v>77.260000000000005</c:v>
                </c:pt>
                <c:pt idx="42">
                  <c:v>77.260000000000005</c:v>
                </c:pt>
                <c:pt idx="43">
                  <c:v>77.260000000000005</c:v>
                </c:pt>
                <c:pt idx="44">
                  <c:v>77.260000000000005</c:v>
                </c:pt>
                <c:pt idx="45">
                  <c:v>77.260000000000005</c:v>
                </c:pt>
                <c:pt idx="46">
                  <c:v>77.260000000000005</c:v>
                </c:pt>
                <c:pt idx="47">
                  <c:v>77.260000000000005</c:v>
                </c:pt>
                <c:pt idx="48">
                  <c:v>77.260000000000005</c:v>
                </c:pt>
                <c:pt idx="49">
                  <c:v>77.260000000000005</c:v>
                </c:pt>
                <c:pt idx="50">
                  <c:v>77.260000000000005</c:v>
                </c:pt>
                <c:pt idx="51">
                  <c:v>77.260000000000005</c:v>
                </c:pt>
                <c:pt idx="52">
                  <c:v>77.260000000000005</c:v>
                </c:pt>
                <c:pt idx="53">
                  <c:v>77.260000000000005</c:v>
                </c:pt>
                <c:pt idx="54">
                  <c:v>77.260000000000005</c:v>
                </c:pt>
                <c:pt idx="55">
                  <c:v>77.260000000000005</c:v>
                </c:pt>
                <c:pt idx="56">
                  <c:v>77.260000000000005</c:v>
                </c:pt>
                <c:pt idx="57">
                  <c:v>77.260000000000005</c:v>
                </c:pt>
                <c:pt idx="58">
                  <c:v>77.260000000000005</c:v>
                </c:pt>
                <c:pt idx="59">
                  <c:v>77.260000000000005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B1-414C-842B-BE76D4F3CB7E}"/>
            </c:ext>
          </c:extLst>
        </c:ser>
        <c:ser>
          <c:idx val="4"/>
          <c:order val="4"/>
          <c:tx>
            <c:strRef>
              <c:f>Sheet1!$G$1</c:f>
              <c:strCache>
                <c:ptCount val="1"/>
                <c:pt idx="0">
                  <c:v>LCL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Sheet1!$G$2:$G$61</c:f>
              <c:numCache>
                <c:formatCode>General</c:formatCode>
                <c:ptCount val="60"/>
                <c:pt idx="0">
                  <c:v>1.2869999999999999</c:v>
                </c:pt>
                <c:pt idx="1">
                  <c:v>1.2869999999999999</c:v>
                </c:pt>
                <c:pt idx="2">
                  <c:v>1.2869999999999999</c:v>
                </c:pt>
                <c:pt idx="3">
                  <c:v>1.2869999999999999</c:v>
                </c:pt>
                <c:pt idx="4">
                  <c:v>1.2869999999999999</c:v>
                </c:pt>
                <c:pt idx="5">
                  <c:v>1.2869999999999999</c:v>
                </c:pt>
                <c:pt idx="6">
                  <c:v>1.2869999999999999</c:v>
                </c:pt>
                <c:pt idx="7">
                  <c:v>1.2869999999999999</c:v>
                </c:pt>
                <c:pt idx="8">
                  <c:v>1.2869999999999999</c:v>
                </c:pt>
                <c:pt idx="9">
                  <c:v>1.2869999999999999</c:v>
                </c:pt>
                <c:pt idx="10">
                  <c:v>1.2869999999999999</c:v>
                </c:pt>
                <c:pt idx="11">
                  <c:v>1.2869999999999999</c:v>
                </c:pt>
                <c:pt idx="12">
                  <c:v>1.2869999999999999</c:v>
                </c:pt>
                <c:pt idx="13">
                  <c:v>1.2869999999999999</c:v>
                </c:pt>
                <c:pt idx="14">
                  <c:v>1.2869999999999999</c:v>
                </c:pt>
                <c:pt idx="15">
                  <c:v>1.2869999999999999</c:v>
                </c:pt>
                <c:pt idx="16">
                  <c:v>1.2869999999999999</c:v>
                </c:pt>
                <c:pt idx="17">
                  <c:v>1.2869999999999999</c:v>
                </c:pt>
                <c:pt idx="18">
                  <c:v>1.2869999999999999</c:v>
                </c:pt>
                <c:pt idx="19">
                  <c:v>1.2869999999999999</c:v>
                </c:pt>
                <c:pt idx="20">
                  <c:v>1.2869999999999999</c:v>
                </c:pt>
                <c:pt idx="21">
                  <c:v>1.2869999999999999</c:v>
                </c:pt>
                <c:pt idx="22">
                  <c:v>1.2869999999999999</c:v>
                </c:pt>
                <c:pt idx="23">
                  <c:v>1.2869999999999999</c:v>
                </c:pt>
                <c:pt idx="24">
                  <c:v>1.2869999999999999</c:v>
                </c:pt>
                <c:pt idx="25">
                  <c:v>33.295559966676073</c:v>
                </c:pt>
                <c:pt idx="26">
                  <c:v>33.295560000000002</c:v>
                </c:pt>
                <c:pt idx="27">
                  <c:v>33.295560000000002</c:v>
                </c:pt>
                <c:pt idx="28">
                  <c:v>33.295560000000002</c:v>
                </c:pt>
                <c:pt idx="29">
                  <c:v>33.295560000000002</c:v>
                </c:pt>
                <c:pt idx="30">
                  <c:v>33.295560000000002</c:v>
                </c:pt>
                <c:pt idx="31">
                  <c:v>33.295560000000002</c:v>
                </c:pt>
                <c:pt idx="32">
                  <c:v>33.295560000000002</c:v>
                </c:pt>
                <c:pt idx="33">
                  <c:v>33.295560000000002</c:v>
                </c:pt>
                <c:pt idx="34">
                  <c:v>33.295560000000002</c:v>
                </c:pt>
                <c:pt idx="35">
                  <c:v>33.295560000000002</c:v>
                </c:pt>
                <c:pt idx="36">
                  <c:v>33.295560000000002</c:v>
                </c:pt>
                <c:pt idx="37">
                  <c:v>33.295560000000002</c:v>
                </c:pt>
                <c:pt idx="38">
                  <c:v>33.295560000000002</c:v>
                </c:pt>
                <c:pt idx="39">
                  <c:v>33.295560000000002</c:v>
                </c:pt>
                <c:pt idx="40">
                  <c:v>33.295560000000002</c:v>
                </c:pt>
                <c:pt idx="41">
                  <c:v>33.295560000000002</c:v>
                </c:pt>
                <c:pt idx="42">
                  <c:v>33.295560000000002</c:v>
                </c:pt>
                <c:pt idx="43">
                  <c:v>33.295560000000002</c:v>
                </c:pt>
                <c:pt idx="44">
                  <c:v>33.295560000000002</c:v>
                </c:pt>
                <c:pt idx="45">
                  <c:v>33.295560000000002</c:v>
                </c:pt>
                <c:pt idx="46">
                  <c:v>33.295560000000002</c:v>
                </c:pt>
                <c:pt idx="47">
                  <c:v>33.295560000000002</c:v>
                </c:pt>
                <c:pt idx="48">
                  <c:v>33.295560000000002</c:v>
                </c:pt>
                <c:pt idx="49">
                  <c:v>33.295560000000002</c:v>
                </c:pt>
                <c:pt idx="50">
                  <c:v>33.295560000000002</c:v>
                </c:pt>
                <c:pt idx="51">
                  <c:v>33.295560000000002</c:v>
                </c:pt>
                <c:pt idx="52">
                  <c:v>33.295560000000002</c:v>
                </c:pt>
                <c:pt idx="53">
                  <c:v>33.295560000000002</c:v>
                </c:pt>
                <c:pt idx="54">
                  <c:v>33.295560000000002</c:v>
                </c:pt>
                <c:pt idx="55">
                  <c:v>33.295560000000002</c:v>
                </c:pt>
                <c:pt idx="56">
                  <c:v>33.295560000000002</c:v>
                </c:pt>
                <c:pt idx="57">
                  <c:v>33.295560000000002</c:v>
                </c:pt>
                <c:pt idx="58">
                  <c:v>33.295560000000002</c:v>
                </c:pt>
                <c:pt idx="59">
                  <c:v>33.295560000000002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B1-414C-842B-BE76D4F3CB7E}"/>
            </c:ext>
          </c:extLst>
        </c:ser>
        <c:ser>
          <c:idx val="5"/>
          <c:order val="5"/>
          <c:tx>
            <c:strRef>
              <c:f>Sheet1!$H$1</c:f>
              <c:strCache>
                <c:ptCount val="1"/>
                <c:pt idx="0">
                  <c:v>mean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Sheet1!$H$2:$H$61</c:f>
              <c:numCache>
                <c:formatCode>General</c:formatCode>
                <c:ptCount val="60"/>
                <c:pt idx="0">
                  <c:v>42.33</c:v>
                </c:pt>
                <c:pt idx="1">
                  <c:v>42.33</c:v>
                </c:pt>
                <c:pt idx="2">
                  <c:v>42.33</c:v>
                </c:pt>
                <c:pt idx="3">
                  <c:v>42.33</c:v>
                </c:pt>
                <c:pt idx="4">
                  <c:v>42.33</c:v>
                </c:pt>
                <c:pt idx="5">
                  <c:v>42.33</c:v>
                </c:pt>
                <c:pt idx="6">
                  <c:v>42.33</c:v>
                </c:pt>
                <c:pt idx="7">
                  <c:v>42.33</c:v>
                </c:pt>
                <c:pt idx="8">
                  <c:v>42.33</c:v>
                </c:pt>
                <c:pt idx="9">
                  <c:v>42.33</c:v>
                </c:pt>
                <c:pt idx="10">
                  <c:v>42.33</c:v>
                </c:pt>
                <c:pt idx="11">
                  <c:v>42.33</c:v>
                </c:pt>
                <c:pt idx="12">
                  <c:v>42.33</c:v>
                </c:pt>
                <c:pt idx="13">
                  <c:v>42.33</c:v>
                </c:pt>
                <c:pt idx="14">
                  <c:v>42.33</c:v>
                </c:pt>
                <c:pt idx="15">
                  <c:v>42.33</c:v>
                </c:pt>
                <c:pt idx="16">
                  <c:v>42.33</c:v>
                </c:pt>
                <c:pt idx="17">
                  <c:v>42.33</c:v>
                </c:pt>
                <c:pt idx="18">
                  <c:v>42.33</c:v>
                </c:pt>
                <c:pt idx="19">
                  <c:v>42.33</c:v>
                </c:pt>
                <c:pt idx="20">
                  <c:v>42.33</c:v>
                </c:pt>
                <c:pt idx="21">
                  <c:v>42.33</c:v>
                </c:pt>
                <c:pt idx="22">
                  <c:v>42.33</c:v>
                </c:pt>
                <c:pt idx="23">
                  <c:v>42.33</c:v>
                </c:pt>
                <c:pt idx="24">
                  <c:v>42.33</c:v>
                </c:pt>
                <c:pt idx="25">
                  <c:v>42.33</c:v>
                </c:pt>
                <c:pt idx="26">
                  <c:v>42.33</c:v>
                </c:pt>
                <c:pt idx="27">
                  <c:v>42.33</c:v>
                </c:pt>
                <c:pt idx="28">
                  <c:v>42.33</c:v>
                </c:pt>
                <c:pt idx="29">
                  <c:v>42.33</c:v>
                </c:pt>
                <c:pt idx="30">
                  <c:v>42.33</c:v>
                </c:pt>
                <c:pt idx="31">
                  <c:v>42.33</c:v>
                </c:pt>
                <c:pt idx="32">
                  <c:v>42.33</c:v>
                </c:pt>
                <c:pt idx="33">
                  <c:v>42.33</c:v>
                </c:pt>
                <c:pt idx="34">
                  <c:v>42.33</c:v>
                </c:pt>
                <c:pt idx="35">
                  <c:v>42.33</c:v>
                </c:pt>
                <c:pt idx="36">
                  <c:v>42.33</c:v>
                </c:pt>
                <c:pt idx="37">
                  <c:v>42.33</c:v>
                </c:pt>
                <c:pt idx="38">
                  <c:v>42.33</c:v>
                </c:pt>
                <c:pt idx="39">
                  <c:v>42.33</c:v>
                </c:pt>
                <c:pt idx="40">
                  <c:v>42.33</c:v>
                </c:pt>
                <c:pt idx="41">
                  <c:v>42.33</c:v>
                </c:pt>
                <c:pt idx="42">
                  <c:v>42.33</c:v>
                </c:pt>
                <c:pt idx="43">
                  <c:v>42.33</c:v>
                </c:pt>
                <c:pt idx="44">
                  <c:v>42.33</c:v>
                </c:pt>
                <c:pt idx="45">
                  <c:v>42.33</c:v>
                </c:pt>
                <c:pt idx="46">
                  <c:v>42.33</c:v>
                </c:pt>
                <c:pt idx="47">
                  <c:v>42.33</c:v>
                </c:pt>
                <c:pt idx="48">
                  <c:v>42.33</c:v>
                </c:pt>
                <c:pt idx="49">
                  <c:v>42.33</c:v>
                </c:pt>
                <c:pt idx="50">
                  <c:v>42.33</c:v>
                </c:pt>
                <c:pt idx="51">
                  <c:v>42.33</c:v>
                </c:pt>
                <c:pt idx="52">
                  <c:v>42.33</c:v>
                </c:pt>
                <c:pt idx="53">
                  <c:v>42.33</c:v>
                </c:pt>
                <c:pt idx="54">
                  <c:v>42.33</c:v>
                </c:pt>
                <c:pt idx="55">
                  <c:v>42.33</c:v>
                </c:pt>
                <c:pt idx="56">
                  <c:v>42.33</c:v>
                </c:pt>
                <c:pt idx="57">
                  <c:v>42.33</c:v>
                </c:pt>
                <c:pt idx="58">
                  <c:v>42.33</c:v>
                </c:pt>
                <c:pt idx="59">
                  <c:v>42.33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B1-414C-842B-BE76D4F3CB7E}"/>
            </c:ext>
          </c:extLst>
        </c:ser>
        <c:ser>
          <c:idx val="6"/>
          <c:order val="6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Sheet1!$D$2:$D$61</c:f>
              <c:numCache>
                <c:formatCode>General</c:formatCode>
                <c:ptCount val="60"/>
                <c:pt idx="0">
                  <c:v>18.181818181818183</c:v>
                </c:pt>
                <c:pt idx="1">
                  <c:v>8.3333333333333321</c:v>
                </c:pt>
                <c:pt idx="2">
                  <c:v>38.461538461538467</c:v>
                </c:pt>
                <c:pt idx="3">
                  <c:v>14.285714285714285</c:v>
                </c:pt>
                <c:pt idx="4">
                  <c:v>30.76923076923077</c:v>
                </c:pt>
                <c:pt idx="5">
                  <c:v>25</c:v>
                </c:pt>
                <c:pt idx="6">
                  <c:v>0</c:v>
                </c:pt>
                <c:pt idx="7">
                  <c:v>7.1428571428571423</c:v>
                </c:pt>
                <c:pt idx="8">
                  <c:v>25</c:v>
                </c:pt>
                <c:pt idx="9">
                  <c:v>30.76923076923077</c:v>
                </c:pt>
                <c:pt idx="10">
                  <c:v>33.333333333333329</c:v>
                </c:pt>
                <c:pt idx="11">
                  <c:v>23.076923076923077</c:v>
                </c:pt>
                <c:pt idx="12">
                  <c:v>16.666666666666664</c:v>
                </c:pt>
                <c:pt idx="13">
                  <c:v>23.076923076923077</c:v>
                </c:pt>
                <c:pt idx="14">
                  <c:v>7.1428571428571423</c:v>
                </c:pt>
                <c:pt idx="15">
                  <c:v>18.181818181818183</c:v>
                </c:pt>
                <c:pt idx="16">
                  <c:v>25</c:v>
                </c:pt>
                <c:pt idx="17">
                  <c:v>30.76923076923077</c:v>
                </c:pt>
                <c:pt idx="18">
                  <c:v>21.428571428571427</c:v>
                </c:pt>
                <c:pt idx="19">
                  <c:v>30.76923076923077</c:v>
                </c:pt>
                <c:pt idx="20">
                  <c:v>16.666666666666664</c:v>
                </c:pt>
                <c:pt idx="21">
                  <c:v>23.076923076923077</c:v>
                </c:pt>
                <c:pt idx="22">
                  <c:v>28.571428571428569</c:v>
                </c:pt>
                <c:pt idx="23">
                  <c:v>41.666666666666671</c:v>
                </c:pt>
                <c:pt idx="24">
                  <c:v>7.6923076923076925</c:v>
                </c:pt>
                <c:pt idx="25">
                  <c:v>33.333333333333329</c:v>
                </c:pt>
                <c:pt idx="26">
                  <c:v>46.153846153846153</c:v>
                </c:pt>
                <c:pt idx="27">
                  <c:v>33.333333333333329</c:v>
                </c:pt>
                <c:pt idx="28">
                  <c:v>38.461538461538467</c:v>
                </c:pt>
                <c:pt idx="29">
                  <c:v>50</c:v>
                </c:pt>
                <c:pt idx="30">
                  <c:v>54.54545454545454</c:v>
                </c:pt>
                <c:pt idx="31">
                  <c:v>66.666666666666657</c:v>
                </c:pt>
                <c:pt idx="32">
                  <c:v>53.846153846153847</c:v>
                </c:pt>
                <c:pt idx="33">
                  <c:v>42.857142857142854</c:v>
                </c:pt>
                <c:pt idx="34">
                  <c:v>38.461538461538467</c:v>
                </c:pt>
                <c:pt idx="35">
                  <c:v>50</c:v>
                </c:pt>
                <c:pt idx="36">
                  <c:v>53.846153846153847</c:v>
                </c:pt>
                <c:pt idx="37">
                  <c:v>57.142857142857139</c:v>
                </c:pt>
                <c:pt idx="38">
                  <c:v>66.666666666666657</c:v>
                </c:pt>
                <c:pt idx="39">
                  <c:v>61.53846153846154</c:v>
                </c:pt>
                <c:pt idx="40">
                  <c:v>53.333333333333336</c:v>
                </c:pt>
                <c:pt idx="41">
                  <c:v>61.53846153846154</c:v>
                </c:pt>
                <c:pt idx="42">
                  <c:v>58.333333333333336</c:v>
                </c:pt>
                <c:pt idx="43">
                  <c:v>69.230769230769226</c:v>
                </c:pt>
                <c:pt idx="44">
                  <c:v>42.857142857142854</c:v>
                </c:pt>
                <c:pt idx="45">
                  <c:v>63.636363636363633</c:v>
                </c:pt>
                <c:pt idx="46">
                  <c:v>66.666666666666657</c:v>
                </c:pt>
                <c:pt idx="47">
                  <c:v>69.230769230769226</c:v>
                </c:pt>
                <c:pt idx="48">
                  <c:v>64.285714285714292</c:v>
                </c:pt>
                <c:pt idx="49">
                  <c:v>69.230769230769226</c:v>
                </c:pt>
                <c:pt idx="50">
                  <c:v>75</c:v>
                </c:pt>
                <c:pt idx="51">
                  <c:v>61.53846153846154</c:v>
                </c:pt>
                <c:pt idx="52">
                  <c:v>42.857142857142854</c:v>
                </c:pt>
                <c:pt idx="53">
                  <c:v>58.333333333333336</c:v>
                </c:pt>
                <c:pt idx="54">
                  <c:v>61.53846153846154</c:v>
                </c:pt>
                <c:pt idx="55">
                  <c:v>40</c:v>
                </c:pt>
                <c:pt idx="56">
                  <c:v>46.153846153846153</c:v>
                </c:pt>
                <c:pt idx="57">
                  <c:v>58.333333333333336</c:v>
                </c:pt>
                <c:pt idx="58">
                  <c:v>61.53846153846154</c:v>
                </c:pt>
                <c:pt idx="59">
                  <c:v>64.285714285714292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FB1-414C-842B-BE76D4F3C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7088768"/>
        <c:axId val="63708680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Day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Sheet1!$A$2:$A$61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7FB1-414C-842B-BE76D4F3CB7E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LS BP recorded</c:v>
                      </c:pt>
                    </c:strCache>
                  </c:strRef>
                </c:tx>
                <c:spPr>
                  <a:ln w="285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square"/>
                  <c:size val="10"/>
                  <c:spPr>
                    <a:solidFill>
                      <a:schemeClr val="tx1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Sheet1!$B$2:$B$61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2</c:v>
                      </c:pt>
                      <c:pt idx="1">
                        <c:v>1</c:v>
                      </c:pt>
                      <c:pt idx="2">
                        <c:v>5</c:v>
                      </c:pt>
                      <c:pt idx="3">
                        <c:v>2</c:v>
                      </c:pt>
                      <c:pt idx="4">
                        <c:v>4</c:v>
                      </c:pt>
                      <c:pt idx="5">
                        <c:v>3</c:v>
                      </c:pt>
                      <c:pt idx="6">
                        <c:v>0</c:v>
                      </c:pt>
                      <c:pt idx="7">
                        <c:v>1</c:v>
                      </c:pt>
                      <c:pt idx="8">
                        <c:v>3</c:v>
                      </c:pt>
                      <c:pt idx="9">
                        <c:v>4</c:v>
                      </c:pt>
                      <c:pt idx="10">
                        <c:v>5</c:v>
                      </c:pt>
                      <c:pt idx="11">
                        <c:v>3</c:v>
                      </c:pt>
                      <c:pt idx="12">
                        <c:v>2</c:v>
                      </c:pt>
                      <c:pt idx="13">
                        <c:v>3</c:v>
                      </c:pt>
                      <c:pt idx="14">
                        <c:v>1</c:v>
                      </c:pt>
                      <c:pt idx="15">
                        <c:v>2</c:v>
                      </c:pt>
                      <c:pt idx="16">
                        <c:v>3</c:v>
                      </c:pt>
                      <c:pt idx="17">
                        <c:v>4</c:v>
                      </c:pt>
                      <c:pt idx="18">
                        <c:v>3</c:v>
                      </c:pt>
                      <c:pt idx="19">
                        <c:v>4</c:v>
                      </c:pt>
                      <c:pt idx="20">
                        <c:v>2</c:v>
                      </c:pt>
                      <c:pt idx="21">
                        <c:v>3</c:v>
                      </c:pt>
                      <c:pt idx="22">
                        <c:v>4</c:v>
                      </c:pt>
                      <c:pt idx="23">
                        <c:v>5</c:v>
                      </c:pt>
                      <c:pt idx="24">
                        <c:v>1</c:v>
                      </c:pt>
                      <c:pt idx="25">
                        <c:v>5</c:v>
                      </c:pt>
                      <c:pt idx="26">
                        <c:v>6</c:v>
                      </c:pt>
                      <c:pt idx="27">
                        <c:v>4</c:v>
                      </c:pt>
                      <c:pt idx="28">
                        <c:v>5</c:v>
                      </c:pt>
                      <c:pt idx="29">
                        <c:v>7</c:v>
                      </c:pt>
                      <c:pt idx="30">
                        <c:v>6</c:v>
                      </c:pt>
                      <c:pt idx="31">
                        <c:v>8</c:v>
                      </c:pt>
                      <c:pt idx="32">
                        <c:v>7</c:v>
                      </c:pt>
                      <c:pt idx="33">
                        <c:v>6</c:v>
                      </c:pt>
                      <c:pt idx="34">
                        <c:v>5</c:v>
                      </c:pt>
                      <c:pt idx="35">
                        <c:v>6</c:v>
                      </c:pt>
                      <c:pt idx="36">
                        <c:v>7</c:v>
                      </c:pt>
                      <c:pt idx="37">
                        <c:v>8</c:v>
                      </c:pt>
                      <c:pt idx="38">
                        <c:v>8</c:v>
                      </c:pt>
                      <c:pt idx="39">
                        <c:v>8</c:v>
                      </c:pt>
                      <c:pt idx="40">
                        <c:v>8</c:v>
                      </c:pt>
                      <c:pt idx="41">
                        <c:v>8</c:v>
                      </c:pt>
                      <c:pt idx="42">
                        <c:v>7</c:v>
                      </c:pt>
                      <c:pt idx="43">
                        <c:v>9</c:v>
                      </c:pt>
                      <c:pt idx="44">
                        <c:v>6</c:v>
                      </c:pt>
                      <c:pt idx="45">
                        <c:v>7</c:v>
                      </c:pt>
                      <c:pt idx="46">
                        <c:v>8</c:v>
                      </c:pt>
                      <c:pt idx="47">
                        <c:v>9</c:v>
                      </c:pt>
                      <c:pt idx="48">
                        <c:v>9</c:v>
                      </c:pt>
                      <c:pt idx="49">
                        <c:v>9</c:v>
                      </c:pt>
                      <c:pt idx="50">
                        <c:v>9</c:v>
                      </c:pt>
                      <c:pt idx="51">
                        <c:v>8</c:v>
                      </c:pt>
                      <c:pt idx="52">
                        <c:v>6</c:v>
                      </c:pt>
                      <c:pt idx="53">
                        <c:v>7</c:v>
                      </c:pt>
                      <c:pt idx="54">
                        <c:v>8</c:v>
                      </c:pt>
                      <c:pt idx="55">
                        <c:v>6</c:v>
                      </c:pt>
                      <c:pt idx="56">
                        <c:v>6</c:v>
                      </c:pt>
                      <c:pt idx="57">
                        <c:v>7</c:v>
                      </c:pt>
                      <c:pt idx="58">
                        <c:v>8</c:v>
                      </c:pt>
                      <c:pt idx="59">
                        <c:v>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FB1-414C-842B-BE76D4F3CB7E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median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Sheet1!$E$2:$E$61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42.261904761904759</c:v>
                      </c:pt>
                      <c:pt idx="1">
                        <c:v>42.261899999999997</c:v>
                      </c:pt>
                      <c:pt idx="2">
                        <c:v>42.261899999999997</c:v>
                      </c:pt>
                      <c:pt idx="3">
                        <c:v>42.261899999999997</c:v>
                      </c:pt>
                      <c:pt idx="4">
                        <c:v>42.261899999999997</c:v>
                      </c:pt>
                      <c:pt idx="5">
                        <c:v>42.261899999999997</c:v>
                      </c:pt>
                      <c:pt idx="6">
                        <c:v>42.261899999999997</c:v>
                      </c:pt>
                      <c:pt idx="7">
                        <c:v>42.261899999999997</c:v>
                      </c:pt>
                      <c:pt idx="8">
                        <c:v>42.261899999999997</c:v>
                      </c:pt>
                      <c:pt idx="9">
                        <c:v>42.261899999999997</c:v>
                      </c:pt>
                      <c:pt idx="10">
                        <c:v>42.261899999999997</c:v>
                      </c:pt>
                      <c:pt idx="11">
                        <c:v>42.261899999999997</c:v>
                      </c:pt>
                      <c:pt idx="12">
                        <c:v>42.261899999999997</c:v>
                      </c:pt>
                      <c:pt idx="13">
                        <c:v>42.261899999999997</c:v>
                      </c:pt>
                      <c:pt idx="14">
                        <c:v>42.261899999999997</c:v>
                      </c:pt>
                      <c:pt idx="15">
                        <c:v>42.261899999999997</c:v>
                      </c:pt>
                      <c:pt idx="16">
                        <c:v>42.261899999999997</c:v>
                      </c:pt>
                      <c:pt idx="17">
                        <c:v>42.261899999999997</c:v>
                      </c:pt>
                      <c:pt idx="18">
                        <c:v>42.261899999999997</c:v>
                      </c:pt>
                      <c:pt idx="19">
                        <c:v>42.261899999999997</c:v>
                      </c:pt>
                      <c:pt idx="20">
                        <c:v>42.261899999999997</c:v>
                      </c:pt>
                      <c:pt idx="21">
                        <c:v>42.261899999999997</c:v>
                      </c:pt>
                      <c:pt idx="22">
                        <c:v>42.261899999999997</c:v>
                      </c:pt>
                      <c:pt idx="23">
                        <c:v>42.261899999999997</c:v>
                      </c:pt>
                      <c:pt idx="24">
                        <c:v>42.261899999999997</c:v>
                      </c:pt>
                      <c:pt idx="25">
                        <c:v>42.261899999999997</c:v>
                      </c:pt>
                      <c:pt idx="26">
                        <c:v>42.261899999999997</c:v>
                      </c:pt>
                      <c:pt idx="27">
                        <c:v>42.261899999999997</c:v>
                      </c:pt>
                      <c:pt idx="28">
                        <c:v>42.261899999999997</c:v>
                      </c:pt>
                      <c:pt idx="29">
                        <c:v>42.261899999999997</c:v>
                      </c:pt>
                      <c:pt idx="30">
                        <c:v>42.261899999999997</c:v>
                      </c:pt>
                      <c:pt idx="31">
                        <c:v>42.261899999999997</c:v>
                      </c:pt>
                      <c:pt idx="32">
                        <c:v>42.261899999999997</c:v>
                      </c:pt>
                      <c:pt idx="33">
                        <c:v>42.261899999999997</c:v>
                      </c:pt>
                      <c:pt idx="34">
                        <c:v>42.261899999999997</c:v>
                      </c:pt>
                      <c:pt idx="35">
                        <c:v>42.261899999999997</c:v>
                      </c:pt>
                      <c:pt idx="36">
                        <c:v>42.261899999999997</c:v>
                      </c:pt>
                      <c:pt idx="37">
                        <c:v>42.261899999999997</c:v>
                      </c:pt>
                      <c:pt idx="38">
                        <c:v>42.261899999999997</c:v>
                      </c:pt>
                      <c:pt idx="39">
                        <c:v>42.261899999999997</c:v>
                      </c:pt>
                      <c:pt idx="40">
                        <c:v>42.261899999999997</c:v>
                      </c:pt>
                      <c:pt idx="41">
                        <c:v>42.261899999999997</c:v>
                      </c:pt>
                      <c:pt idx="42">
                        <c:v>42.261899999999997</c:v>
                      </c:pt>
                      <c:pt idx="43">
                        <c:v>42.261899999999997</c:v>
                      </c:pt>
                      <c:pt idx="44">
                        <c:v>42.261899999999997</c:v>
                      </c:pt>
                      <c:pt idx="45">
                        <c:v>42.261899999999997</c:v>
                      </c:pt>
                      <c:pt idx="46">
                        <c:v>42.261899999999997</c:v>
                      </c:pt>
                      <c:pt idx="47">
                        <c:v>42.261899999999997</c:v>
                      </c:pt>
                      <c:pt idx="48">
                        <c:v>42.261899999999997</c:v>
                      </c:pt>
                      <c:pt idx="49">
                        <c:v>42.261899999999997</c:v>
                      </c:pt>
                      <c:pt idx="50">
                        <c:v>42.261899999999997</c:v>
                      </c:pt>
                      <c:pt idx="51">
                        <c:v>42.261899999999997</c:v>
                      </c:pt>
                      <c:pt idx="52">
                        <c:v>42.261899999999997</c:v>
                      </c:pt>
                      <c:pt idx="53">
                        <c:v>42.261899999999997</c:v>
                      </c:pt>
                      <c:pt idx="54">
                        <c:v>42.261899999999997</c:v>
                      </c:pt>
                      <c:pt idx="55">
                        <c:v>42.261899999999997</c:v>
                      </c:pt>
                      <c:pt idx="56">
                        <c:v>42.261899999999997</c:v>
                      </c:pt>
                      <c:pt idx="57">
                        <c:v>42.261899999999997</c:v>
                      </c:pt>
                      <c:pt idx="58">
                        <c:v>42.261899999999997</c:v>
                      </c:pt>
                      <c:pt idx="59">
                        <c:v>42.261899999999997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FB1-414C-842B-BE76D4F3CB7E}"/>
                  </c:ext>
                </c:extLst>
              </c15:ser>
            </c15:filteredLineSeries>
          </c:ext>
        </c:extLst>
      </c:lineChart>
      <c:catAx>
        <c:axId val="637088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Weeks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out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086800"/>
        <c:crosses val="autoZero"/>
        <c:auto val="1"/>
        <c:lblAlgn val="ctr"/>
        <c:lblOffset val="100"/>
        <c:noMultiLvlLbl val="0"/>
      </c:catAx>
      <c:valAx>
        <c:axId val="63708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Proportion of falls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08876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CDC35-D303-4250-B8B3-2366E0BCFF52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9AD4F9B0-BCBA-4920-845D-A35A3CB64753}">
      <dgm:prSet phldrT="[Text]"/>
      <dgm:spPr/>
      <dgm:t>
        <a:bodyPr/>
        <a:lstStyle/>
        <a:p>
          <a:r>
            <a:rPr lang="en-GB" dirty="0"/>
            <a:t>Identify those at high risk</a:t>
          </a:r>
        </a:p>
      </dgm:t>
    </dgm:pt>
    <dgm:pt modelId="{263A0EBE-32AA-4F89-9835-08CA29E747C1}" type="parTrans" cxnId="{71EB9571-F2DB-4109-9FDB-E6A957C57729}">
      <dgm:prSet/>
      <dgm:spPr/>
      <dgm:t>
        <a:bodyPr/>
        <a:lstStyle/>
        <a:p>
          <a:endParaRPr lang="en-GB"/>
        </a:p>
      </dgm:t>
    </dgm:pt>
    <dgm:pt modelId="{2943B9AC-9A8D-4E04-9F85-4AECE8B53164}" type="sibTrans" cxnId="{71EB9571-F2DB-4109-9FDB-E6A957C57729}">
      <dgm:prSet/>
      <dgm:spPr/>
      <dgm:t>
        <a:bodyPr/>
        <a:lstStyle/>
        <a:p>
          <a:endParaRPr lang="en-GB"/>
        </a:p>
      </dgm:t>
    </dgm:pt>
    <dgm:pt modelId="{D2B31AAC-BF34-4AFD-9C80-0D05F1DB3617}">
      <dgm:prSet phldrT="[Text]"/>
      <dgm:spPr/>
      <dgm:t>
        <a:bodyPr/>
        <a:lstStyle/>
        <a:p>
          <a:r>
            <a:rPr lang="en-GB" dirty="0"/>
            <a:t>Multi-factorial assessment</a:t>
          </a:r>
        </a:p>
      </dgm:t>
    </dgm:pt>
    <dgm:pt modelId="{49ED7553-775C-4833-B9FD-EB7C6C60BAB5}" type="parTrans" cxnId="{703DEA50-F323-4166-9553-D3A0BCA8DC1D}">
      <dgm:prSet/>
      <dgm:spPr/>
      <dgm:t>
        <a:bodyPr/>
        <a:lstStyle/>
        <a:p>
          <a:endParaRPr lang="en-GB"/>
        </a:p>
      </dgm:t>
    </dgm:pt>
    <dgm:pt modelId="{CA6700FF-02F1-45F2-B670-A168BA5B4513}" type="sibTrans" cxnId="{703DEA50-F323-4166-9553-D3A0BCA8DC1D}">
      <dgm:prSet/>
      <dgm:spPr/>
      <dgm:t>
        <a:bodyPr/>
        <a:lstStyle/>
        <a:p>
          <a:endParaRPr lang="en-GB"/>
        </a:p>
      </dgm:t>
    </dgm:pt>
    <dgm:pt modelId="{D5183432-88DE-4CB5-873A-828AB7786BCE}">
      <dgm:prSet phldrT="[Text]"/>
      <dgm:spPr/>
      <dgm:t>
        <a:bodyPr/>
        <a:lstStyle/>
        <a:p>
          <a:r>
            <a:rPr lang="en-GB" dirty="0"/>
            <a:t>Intervention to address assessment findings </a:t>
          </a:r>
        </a:p>
      </dgm:t>
    </dgm:pt>
    <dgm:pt modelId="{D8784438-F099-4D30-B8B7-6B13E7FAC066}" type="parTrans" cxnId="{E3E64512-EEF6-4789-B6F3-141B7FD51BDA}">
      <dgm:prSet/>
      <dgm:spPr/>
      <dgm:t>
        <a:bodyPr/>
        <a:lstStyle/>
        <a:p>
          <a:endParaRPr lang="en-GB"/>
        </a:p>
      </dgm:t>
    </dgm:pt>
    <dgm:pt modelId="{C17B4CC1-D808-4899-8446-D832FAF90AED}" type="sibTrans" cxnId="{E3E64512-EEF6-4789-B6F3-141B7FD51BDA}">
      <dgm:prSet/>
      <dgm:spPr/>
      <dgm:t>
        <a:bodyPr/>
        <a:lstStyle/>
        <a:p>
          <a:endParaRPr lang="en-GB"/>
        </a:p>
      </dgm:t>
    </dgm:pt>
    <dgm:pt modelId="{7C2C192D-150C-439F-83BC-CBD3A24C3D9E}" type="pres">
      <dgm:prSet presAssocID="{618CDC35-D303-4250-B8B3-2366E0BCFF52}" presName="outerComposite" presStyleCnt="0">
        <dgm:presLayoutVars>
          <dgm:chMax val="5"/>
          <dgm:dir/>
          <dgm:resizeHandles val="exact"/>
        </dgm:presLayoutVars>
      </dgm:prSet>
      <dgm:spPr/>
    </dgm:pt>
    <dgm:pt modelId="{0A479E6D-59B1-4413-A0A6-4E44FA55E9FA}" type="pres">
      <dgm:prSet presAssocID="{618CDC35-D303-4250-B8B3-2366E0BCFF52}" presName="dummyMaxCanvas" presStyleCnt="0">
        <dgm:presLayoutVars/>
      </dgm:prSet>
      <dgm:spPr/>
    </dgm:pt>
    <dgm:pt modelId="{1EDBD207-9E08-4660-95E4-AB4E056E7EA5}" type="pres">
      <dgm:prSet presAssocID="{618CDC35-D303-4250-B8B3-2366E0BCFF52}" presName="ThreeNodes_1" presStyleLbl="node1" presStyleIdx="0" presStyleCnt="3">
        <dgm:presLayoutVars>
          <dgm:bulletEnabled val="1"/>
        </dgm:presLayoutVars>
      </dgm:prSet>
      <dgm:spPr/>
    </dgm:pt>
    <dgm:pt modelId="{54DA8D85-63E4-4BD6-B7AD-054180B29268}" type="pres">
      <dgm:prSet presAssocID="{618CDC35-D303-4250-B8B3-2366E0BCFF52}" presName="ThreeNodes_2" presStyleLbl="node1" presStyleIdx="1" presStyleCnt="3">
        <dgm:presLayoutVars>
          <dgm:bulletEnabled val="1"/>
        </dgm:presLayoutVars>
      </dgm:prSet>
      <dgm:spPr/>
    </dgm:pt>
    <dgm:pt modelId="{94F4A212-6D43-4EEE-A957-E759965BFAAB}" type="pres">
      <dgm:prSet presAssocID="{618CDC35-D303-4250-B8B3-2366E0BCFF52}" presName="ThreeNodes_3" presStyleLbl="node1" presStyleIdx="2" presStyleCnt="3">
        <dgm:presLayoutVars>
          <dgm:bulletEnabled val="1"/>
        </dgm:presLayoutVars>
      </dgm:prSet>
      <dgm:spPr/>
    </dgm:pt>
    <dgm:pt modelId="{A61880B8-4906-4B4A-89C0-F6D83AC636D4}" type="pres">
      <dgm:prSet presAssocID="{618CDC35-D303-4250-B8B3-2366E0BCFF52}" presName="ThreeConn_1-2" presStyleLbl="fgAccFollowNode1" presStyleIdx="0" presStyleCnt="2">
        <dgm:presLayoutVars>
          <dgm:bulletEnabled val="1"/>
        </dgm:presLayoutVars>
      </dgm:prSet>
      <dgm:spPr/>
    </dgm:pt>
    <dgm:pt modelId="{205747E8-4F32-492E-BA0E-1489F0488BCC}" type="pres">
      <dgm:prSet presAssocID="{618CDC35-D303-4250-B8B3-2366E0BCFF52}" presName="ThreeConn_2-3" presStyleLbl="fgAccFollowNode1" presStyleIdx="1" presStyleCnt="2">
        <dgm:presLayoutVars>
          <dgm:bulletEnabled val="1"/>
        </dgm:presLayoutVars>
      </dgm:prSet>
      <dgm:spPr/>
    </dgm:pt>
    <dgm:pt modelId="{3A9A4992-18DD-4218-AC31-5C8A068629A8}" type="pres">
      <dgm:prSet presAssocID="{618CDC35-D303-4250-B8B3-2366E0BCFF52}" presName="ThreeNodes_1_text" presStyleLbl="node1" presStyleIdx="2" presStyleCnt="3">
        <dgm:presLayoutVars>
          <dgm:bulletEnabled val="1"/>
        </dgm:presLayoutVars>
      </dgm:prSet>
      <dgm:spPr/>
    </dgm:pt>
    <dgm:pt modelId="{147A57F7-B85E-441B-948B-DD7E8E00FB6D}" type="pres">
      <dgm:prSet presAssocID="{618CDC35-D303-4250-B8B3-2366E0BCFF52}" presName="ThreeNodes_2_text" presStyleLbl="node1" presStyleIdx="2" presStyleCnt="3">
        <dgm:presLayoutVars>
          <dgm:bulletEnabled val="1"/>
        </dgm:presLayoutVars>
      </dgm:prSet>
      <dgm:spPr/>
    </dgm:pt>
    <dgm:pt modelId="{DB69CEFC-CD52-4136-9019-076C1EEC6681}" type="pres">
      <dgm:prSet presAssocID="{618CDC35-D303-4250-B8B3-2366E0BCFF5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3E64512-EEF6-4789-B6F3-141B7FD51BDA}" srcId="{618CDC35-D303-4250-B8B3-2366E0BCFF52}" destId="{D5183432-88DE-4CB5-873A-828AB7786BCE}" srcOrd="2" destOrd="0" parTransId="{D8784438-F099-4D30-B8B7-6B13E7FAC066}" sibTransId="{C17B4CC1-D808-4899-8446-D832FAF90AED}"/>
    <dgm:cxn modelId="{95AB951E-BBDC-49D5-A27D-3EC9D6C02891}" type="presOf" srcId="{D2B31AAC-BF34-4AFD-9C80-0D05F1DB3617}" destId="{54DA8D85-63E4-4BD6-B7AD-054180B29268}" srcOrd="0" destOrd="0" presId="urn:microsoft.com/office/officeart/2005/8/layout/vProcess5"/>
    <dgm:cxn modelId="{F9D8432D-4F28-4F5D-BEB9-E79F6508289D}" type="presOf" srcId="{D2B31AAC-BF34-4AFD-9C80-0D05F1DB3617}" destId="{147A57F7-B85E-441B-948B-DD7E8E00FB6D}" srcOrd="1" destOrd="0" presId="urn:microsoft.com/office/officeart/2005/8/layout/vProcess5"/>
    <dgm:cxn modelId="{DEF0C94A-9C23-444D-B9F7-0EFA95E2890C}" type="presOf" srcId="{618CDC35-D303-4250-B8B3-2366E0BCFF52}" destId="{7C2C192D-150C-439F-83BC-CBD3A24C3D9E}" srcOrd="0" destOrd="0" presId="urn:microsoft.com/office/officeart/2005/8/layout/vProcess5"/>
    <dgm:cxn modelId="{703DEA50-F323-4166-9553-D3A0BCA8DC1D}" srcId="{618CDC35-D303-4250-B8B3-2366E0BCFF52}" destId="{D2B31AAC-BF34-4AFD-9C80-0D05F1DB3617}" srcOrd="1" destOrd="0" parTransId="{49ED7553-775C-4833-B9FD-EB7C6C60BAB5}" sibTransId="{CA6700FF-02F1-45F2-B670-A168BA5B4513}"/>
    <dgm:cxn modelId="{71EB9571-F2DB-4109-9FDB-E6A957C57729}" srcId="{618CDC35-D303-4250-B8B3-2366E0BCFF52}" destId="{9AD4F9B0-BCBA-4920-845D-A35A3CB64753}" srcOrd="0" destOrd="0" parTransId="{263A0EBE-32AA-4F89-9835-08CA29E747C1}" sibTransId="{2943B9AC-9A8D-4E04-9F85-4AECE8B53164}"/>
    <dgm:cxn modelId="{4706227C-8B2C-48B5-B097-C0AAE15872C6}" type="presOf" srcId="{2943B9AC-9A8D-4E04-9F85-4AECE8B53164}" destId="{A61880B8-4906-4B4A-89C0-F6D83AC636D4}" srcOrd="0" destOrd="0" presId="urn:microsoft.com/office/officeart/2005/8/layout/vProcess5"/>
    <dgm:cxn modelId="{F7C4C8A5-0705-4084-86A8-A2A6A7907303}" type="presOf" srcId="{9AD4F9B0-BCBA-4920-845D-A35A3CB64753}" destId="{3A9A4992-18DD-4218-AC31-5C8A068629A8}" srcOrd="1" destOrd="0" presId="urn:microsoft.com/office/officeart/2005/8/layout/vProcess5"/>
    <dgm:cxn modelId="{28CC7DD4-E674-4E80-95FA-FC8D914B79A8}" type="presOf" srcId="{D5183432-88DE-4CB5-873A-828AB7786BCE}" destId="{94F4A212-6D43-4EEE-A957-E759965BFAAB}" srcOrd="0" destOrd="0" presId="urn:microsoft.com/office/officeart/2005/8/layout/vProcess5"/>
    <dgm:cxn modelId="{992303D8-5360-4C2C-BFC9-426B20D7832B}" type="presOf" srcId="{D5183432-88DE-4CB5-873A-828AB7786BCE}" destId="{DB69CEFC-CD52-4136-9019-076C1EEC6681}" srcOrd="1" destOrd="0" presId="urn:microsoft.com/office/officeart/2005/8/layout/vProcess5"/>
    <dgm:cxn modelId="{6FED34D9-5BAE-420F-ACDE-D073F8EA6518}" type="presOf" srcId="{9AD4F9B0-BCBA-4920-845D-A35A3CB64753}" destId="{1EDBD207-9E08-4660-95E4-AB4E056E7EA5}" srcOrd="0" destOrd="0" presId="urn:microsoft.com/office/officeart/2005/8/layout/vProcess5"/>
    <dgm:cxn modelId="{C60070D9-3C6E-47A9-B8FD-43612B2B033F}" type="presOf" srcId="{CA6700FF-02F1-45F2-B670-A168BA5B4513}" destId="{205747E8-4F32-492E-BA0E-1489F0488BCC}" srcOrd="0" destOrd="0" presId="urn:microsoft.com/office/officeart/2005/8/layout/vProcess5"/>
    <dgm:cxn modelId="{7A6E1648-76CD-4F1C-8C32-470D5F62514F}" type="presParOf" srcId="{7C2C192D-150C-439F-83BC-CBD3A24C3D9E}" destId="{0A479E6D-59B1-4413-A0A6-4E44FA55E9FA}" srcOrd="0" destOrd="0" presId="urn:microsoft.com/office/officeart/2005/8/layout/vProcess5"/>
    <dgm:cxn modelId="{2612A3CA-6E14-4194-8B2E-C049C21B1905}" type="presParOf" srcId="{7C2C192D-150C-439F-83BC-CBD3A24C3D9E}" destId="{1EDBD207-9E08-4660-95E4-AB4E056E7EA5}" srcOrd="1" destOrd="0" presId="urn:microsoft.com/office/officeart/2005/8/layout/vProcess5"/>
    <dgm:cxn modelId="{E56C07B8-BF98-4A0F-80D0-C16DB3B0EF24}" type="presParOf" srcId="{7C2C192D-150C-439F-83BC-CBD3A24C3D9E}" destId="{54DA8D85-63E4-4BD6-B7AD-054180B29268}" srcOrd="2" destOrd="0" presId="urn:microsoft.com/office/officeart/2005/8/layout/vProcess5"/>
    <dgm:cxn modelId="{B5954D38-E671-4267-B305-73ECB2A2C25D}" type="presParOf" srcId="{7C2C192D-150C-439F-83BC-CBD3A24C3D9E}" destId="{94F4A212-6D43-4EEE-A957-E759965BFAAB}" srcOrd="3" destOrd="0" presId="urn:microsoft.com/office/officeart/2005/8/layout/vProcess5"/>
    <dgm:cxn modelId="{D108C115-BE9F-4243-8DB5-037C623AC005}" type="presParOf" srcId="{7C2C192D-150C-439F-83BC-CBD3A24C3D9E}" destId="{A61880B8-4906-4B4A-89C0-F6D83AC636D4}" srcOrd="4" destOrd="0" presId="urn:microsoft.com/office/officeart/2005/8/layout/vProcess5"/>
    <dgm:cxn modelId="{FEE7367B-B975-478C-94EB-142D08DA16D7}" type="presParOf" srcId="{7C2C192D-150C-439F-83BC-CBD3A24C3D9E}" destId="{205747E8-4F32-492E-BA0E-1489F0488BCC}" srcOrd="5" destOrd="0" presId="urn:microsoft.com/office/officeart/2005/8/layout/vProcess5"/>
    <dgm:cxn modelId="{DC8D2678-3DFE-4135-81D2-FF50032D5F96}" type="presParOf" srcId="{7C2C192D-150C-439F-83BC-CBD3A24C3D9E}" destId="{3A9A4992-18DD-4218-AC31-5C8A068629A8}" srcOrd="6" destOrd="0" presId="urn:microsoft.com/office/officeart/2005/8/layout/vProcess5"/>
    <dgm:cxn modelId="{CBAD1EBB-19D6-4522-8470-20E11FA78A98}" type="presParOf" srcId="{7C2C192D-150C-439F-83BC-CBD3A24C3D9E}" destId="{147A57F7-B85E-441B-948B-DD7E8E00FB6D}" srcOrd="7" destOrd="0" presId="urn:microsoft.com/office/officeart/2005/8/layout/vProcess5"/>
    <dgm:cxn modelId="{A11287F0-82F6-48BB-B44A-DE33EECF0772}" type="presParOf" srcId="{7C2C192D-150C-439F-83BC-CBD3A24C3D9E}" destId="{DB69CEFC-CD52-4136-9019-076C1EEC668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8CDC35-D303-4250-B8B3-2366E0BCFF52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9AD4F9B0-BCBA-4920-845D-A35A3CB64753}">
      <dgm:prSet phldrT="[Text]"/>
      <dgm:spPr/>
      <dgm:t>
        <a:bodyPr/>
        <a:lstStyle/>
        <a:p>
          <a:r>
            <a:rPr lang="en-GB" dirty="0"/>
            <a:t>Identify those at high risk</a:t>
          </a:r>
        </a:p>
      </dgm:t>
    </dgm:pt>
    <dgm:pt modelId="{263A0EBE-32AA-4F89-9835-08CA29E747C1}" type="parTrans" cxnId="{71EB9571-F2DB-4109-9FDB-E6A957C57729}">
      <dgm:prSet/>
      <dgm:spPr/>
      <dgm:t>
        <a:bodyPr/>
        <a:lstStyle/>
        <a:p>
          <a:endParaRPr lang="en-GB"/>
        </a:p>
      </dgm:t>
    </dgm:pt>
    <dgm:pt modelId="{2943B9AC-9A8D-4E04-9F85-4AECE8B53164}" type="sibTrans" cxnId="{71EB9571-F2DB-4109-9FDB-E6A957C57729}">
      <dgm:prSet/>
      <dgm:spPr/>
      <dgm:t>
        <a:bodyPr/>
        <a:lstStyle/>
        <a:p>
          <a:endParaRPr lang="en-GB"/>
        </a:p>
      </dgm:t>
    </dgm:pt>
    <dgm:pt modelId="{D2B31AAC-BF34-4AFD-9C80-0D05F1DB3617}">
      <dgm:prSet phldrT="[Text]"/>
      <dgm:spPr/>
      <dgm:t>
        <a:bodyPr/>
        <a:lstStyle/>
        <a:p>
          <a:r>
            <a:rPr lang="en-GB" dirty="0"/>
            <a:t>Multi-factorial assessment</a:t>
          </a:r>
        </a:p>
      </dgm:t>
    </dgm:pt>
    <dgm:pt modelId="{49ED7553-775C-4833-B9FD-EB7C6C60BAB5}" type="parTrans" cxnId="{703DEA50-F323-4166-9553-D3A0BCA8DC1D}">
      <dgm:prSet/>
      <dgm:spPr/>
      <dgm:t>
        <a:bodyPr/>
        <a:lstStyle/>
        <a:p>
          <a:endParaRPr lang="en-GB"/>
        </a:p>
      </dgm:t>
    </dgm:pt>
    <dgm:pt modelId="{CA6700FF-02F1-45F2-B670-A168BA5B4513}" type="sibTrans" cxnId="{703DEA50-F323-4166-9553-D3A0BCA8DC1D}">
      <dgm:prSet/>
      <dgm:spPr/>
      <dgm:t>
        <a:bodyPr/>
        <a:lstStyle/>
        <a:p>
          <a:endParaRPr lang="en-GB"/>
        </a:p>
      </dgm:t>
    </dgm:pt>
    <dgm:pt modelId="{D5183432-88DE-4CB5-873A-828AB7786BCE}">
      <dgm:prSet phldrT="[Text]"/>
      <dgm:spPr/>
      <dgm:t>
        <a:bodyPr/>
        <a:lstStyle/>
        <a:p>
          <a:r>
            <a:rPr lang="en-GB" dirty="0"/>
            <a:t>Intervention to address assessment findings </a:t>
          </a:r>
        </a:p>
      </dgm:t>
    </dgm:pt>
    <dgm:pt modelId="{D8784438-F099-4D30-B8B7-6B13E7FAC066}" type="parTrans" cxnId="{E3E64512-EEF6-4789-B6F3-141B7FD51BDA}">
      <dgm:prSet/>
      <dgm:spPr/>
      <dgm:t>
        <a:bodyPr/>
        <a:lstStyle/>
        <a:p>
          <a:endParaRPr lang="en-GB"/>
        </a:p>
      </dgm:t>
    </dgm:pt>
    <dgm:pt modelId="{C17B4CC1-D808-4899-8446-D832FAF90AED}" type="sibTrans" cxnId="{E3E64512-EEF6-4789-B6F3-141B7FD51BDA}">
      <dgm:prSet/>
      <dgm:spPr/>
      <dgm:t>
        <a:bodyPr/>
        <a:lstStyle/>
        <a:p>
          <a:endParaRPr lang="en-GB"/>
        </a:p>
      </dgm:t>
    </dgm:pt>
    <dgm:pt modelId="{7C2C192D-150C-439F-83BC-CBD3A24C3D9E}" type="pres">
      <dgm:prSet presAssocID="{618CDC35-D303-4250-B8B3-2366E0BCFF52}" presName="outerComposite" presStyleCnt="0">
        <dgm:presLayoutVars>
          <dgm:chMax val="5"/>
          <dgm:dir/>
          <dgm:resizeHandles val="exact"/>
        </dgm:presLayoutVars>
      </dgm:prSet>
      <dgm:spPr/>
    </dgm:pt>
    <dgm:pt modelId="{0A479E6D-59B1-4413-A0A6-4E44FA55E9FA}" type="pres">
      <dgm:prSet presAssocID="{618CDC35-D303-4250-B8B3-2366E0BCFF52}" presName="dummyMaxCanvas" presStyleCnt="0">
        <dgm:presLayoutVars/>
      </dgm:prSet>
      <dgm:spPr/>
    </dgm:pt>
    <dgm:pt modelId="{1EDBD207-9E08-4660-95E4-AB4E056E7EA5}" type="pres">
      <dgm:prSet presAssocID="{618CDC35-D303-4250-B8B3-2366E0BCFF52}" presName="ThreeNodes_1" presStyleLbl="node1" presStyleIdx="0" presStyleCnt="3">
        <dgm:presLayoutVars>
          <dgm:bulletEnabled val="1"/>
        </dgm:presLayoutVars>
      </dgm:prSet>
      <dgm:spPr/>
    </dgm:pt>
    <dgm:pt modelId="{54DA8D85-63E4-4BD6-B7AD-054180B29268}" type="pres">
      <dgm:prSet presAssocID="{618CDC35-D303-4250-B8B3-2366E0BCFF52}" presName="ThreeNodes_2" presStyleLbl="node1" presStyleIdx="1" presStyleCnt="3">
        <dgm:presLayoutVars>
          <dgm:bulletEnabled val="1"/>
        </dgm:presLayoutVars>
      </dgm:prSet>
      <dgm:spPr/>
    </dgm:pt>
    <dgm:pt modelId="{94F4A212-6D43-4EEE-A957-E759965BFAAB}" type="pres">
      <dgm:prSet presAssocID="{618CDC35-D303-4250-B8B3-2366E0BCFF52}" presName="ThreeNodes_3" presStyleLbl="node1" presStyleIdx="2" presStyleCnt="3">
        <dgm:presLayoutVars>
          <dgm:bulletEnabled val="1"/>
        </dgm:presLayoutVars>
      </dgm:prSet>
      <dgm:spPr/>
    </dgm:pt>
    <dgm:pt modelId="{A61880B8-4906-4B4A-89C0-F6D83AC636D4}" type="pres">
      <dgm:prSet presAssocID="{618CDC35-D303-4250-B8B3-2366E0BCFF52}" presName="ThreeConn_1-2" presStyleLbl="fgAccFollowNode1" presStyleIdx="0" presStyleCnt="2">
        <dgm:presLayoutVars>
          <dgm:bulletEnabled val="1"/>
        </dgm:presLayoutVars>
      </dgm:prSet>
      <dgm:spPr/>
    </dgm:pt>
    <dgm:pt modelId="{205747E8-4F32-492E-BA0E-1489F0488BCC}" type="pres">
      <dgm:prSet presAssocID="{618CDC35-D303-4250-B8B3-2366E0BCFF52}" presName="ThreeConn_2-3" presStyleLbl="fgAccFollowNode1" presStyleIdx="1" presStyleCnt="2">
        <dgm:presLayoutVars>
          <dgm:bulletEnabled val="1"/>
        </dgm:presLayoutVars>
      </dgm:prSet>
      <dgm:spPr/>
    </dgm:pt>
    <dgm:pt modelId="{3A9A4992-18DD-4218-AC31-5C8A068629A8}" type="pres">
      <dgm:prSet presAssocID="{618CDC35-D303-4250-B8B3-2366E0BCFF52}" presName="ThreeNodes_1_text" presStyleLbl="node1" presStyleIdx="2" presStyleCnt="3">
        <dgm:presLayoutVars>
          <dgm:bulletEnabled val="1"/>
        </dgm:presLayoutVars>
      </dgm:prSet>
      <dgm:spPr/>
    </dgm:pt>
    <dgm:pt modelId="{147A57F7-B85E-441B-948B-DD7E8E00FB6D}" type="pres">
      <dgm:prSet presAssocID="{618CDC35-D303-4250-B8B3-2366E0BCFF52}" presName="ThreeNodes_2_text" presStyleLbl="node1" presStyleIdx="2" presStyleCnt="3">
        <dgm:presLayoutVars>
          <dgm:bulletEnabled val="1"/>
        </dgm:presLayoutVars>
      </dgm:prSet>
      <dgm:spPr/>
    </dgm:pt>
    <dgm:pt modelId="{DB69CEFC-CD52-4136-9019-076C1EEC6681}" type="pres">
      <dgm:prSet presAssocID="{618CDC35-D303-4250-B8B3-2366E0BCFF5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3E64512-EEF6-4789-B6F3-141B7FD51BDA}" srcId="{618CDC35-D303-4250-B8B3-2366E0BCFF52}" destId="{D5183432-88DE-4CB5-873A-828AB7786BCE}" srcOrd="2" destOrd="0" parTransId="{D8784438-F099-4D30-B8B7-6B13E7FAC066}" sibTransId="{C17B4CC1-D808-4899-8446-D832FAF90AED}"/>
    <dgm:cxn modelId="{95AB951E-BBDC-49D5-A27D-3EC9D6C02891}" type="presOf" srcId="{D2B31AAC-BF34-4AFD-9C80-0D05F1DB3617}" destId="{54DA8D85-63E4-4BD6-B7AD-054180B29268}" srcOrd="0" destOrd="0" presId="urn:microsoft.com/office/officeart/2005/8/layout/vProcess5"/>
    <dgm:cxn modelId="{F9D8432D-4F28-4F5D-BEB9-E79F6508289D}" type="presOf" srcId="{D2B31AAC-BF34-4AFD-9C80-0D05F1DB3617}" destId="{147A57F7-B85E-441B-948B-DD7E8E00FB6D}" srcOrd="1" destOrd="0" presId="urn:microsoft.com/office/officeart/2005/8/layout/vProcess5"/>
    <dgm:cxn modelId="{DEF0C94A-9C23-444D-B9F7-0EFA95E2890C}" type="presOf" srcId="{618CDC35-D303-4250-B8B3-2366E0BCFF52}" destId="{7C2C192D-150C-439F-83BC-CBD3A24C3D9E}" srcOrd="0" destOrd="0" presId="urn:microsoft.com/office/officeart/2005/8/layout/vProcess5"/>
    <dgm:cxn modelId="{703DEA50-F323-4166-9553-D3A0BCA8DC1D}" srcId="{618CDC35-D303-4250-B8B3-2366E0BCFF52}" destId="{D2B31AAC-BF34-4AFD-9C80-0D05F1DB3617}" srcOrd="1" destOrd="0" parTransId="{49ED7553-775C-4833-B9FD-EB7C6C60BAB5}" sibTransId="{CA6700FF-02F1-45F2-B670-A168BA5B4513}"/>
    <dgm:cxn modelId="{71EB9571-F2DB-4109-9FDB-E6A957C57729}" srcId="{618CDC35-D303-4250-B8B3-2366E0BCFF52}" destId="{9AD4F9B0-BCBA-4920-845D-A35A3CB64753}" srcOrd="0" destOrd="0" parTransId="{263A0EBE-32AA-4F89-9835-08CA29E747C1}" sibTransId="{2943B9AC-9A8D-4E04-9F85-4AECE8B53164}"/>
    <dgm:cxn modelId="{4706227C-8B2C-48B5-B097-C0AAE15872C6}" type="presOf" srcId="{2943B9AC-9A8D-4E04-9F85-4AECE8B53164}" destId="{A61880B8-4906-4B4A-89C0-F6D83AC636D4}" srcOrd="0" destOrd="0" presId="urn:microsoft.com/office/officeart/2005/8/layout/vProcess5"/>
    <dgm:cxn modelId="{F7C4C8A5-0705-4084-86A8-A2A6A7907303}" type="presOf" srcId="{9AD4F9B0-BCBA-4920-845D-A35A3CB64753}" destId="{3A9A4992-18DD-4218-AC31-5C8A068629A8}" srcOrd="1" destOrd="0" presId="urn:microsoft.com/office/officeart/2005/8/layout/vProcess5"/>
    <dgm:cxn modelId="{28CC7DD4-E674-4E80-95FA-FC8D914B79A8}" type="presOf" srcId="{D5183432-88DE-4CB5-873A-828AB7786BCE}" destId="{94F4A212-6D43-4EEE-A957-E759965BFAAB}" srcOrd="0" destOrd="0" presId="urn:microsoft.com/office/officeart/2005/8/layout/vProcess5"/>
    <dgm:cxn modelId="{992303D8-5360-4C2C-BFC9-426B20D7832B}" type="presOf" srcId="{D5183432-88DE-4CB5-873A-828AB7786BCE}" destId="{DB69CEFC-CD52-4136-9019-076C1EEC6681}" srcOrd="1" destOrd="0" presId="urn:microsoft.com/office/officeart/2005/8/layout/vProcess5"/>
    <dgm:cxn modelId="{6FED34D9-5BAE-420F-ACDE-D073F8EA6518}" type="presOf" srcId="{9AD4F9B0-BCBA-4920-845D-A35A3CB64753}" destId="{1EDBD207-9E08-4660-95E4-AB4E056E7EA5}" srcOrd="0" destOrd="0" presId="urn:microsoft.com/office/officeart/2005/8/layout/vProcess5"/>
    <dgm:cxn modelId="{C60070D9-3C6E-47A9-B8FD-43612B2B033F}" type="presOf" srcId="{CA6700FF-02F1-45F2-B670-A168BA5B4513}" destId="{205747E8-4F32-492E-BA0E-1489F0488BCC}" srcOrd="0" destOrd="0" presId="urn:microsoft.com/office/officeart/2005/8/layout/vProcess5"/>
    <dgm:cxn modelId="{7A6E1648-76CD-4F1C-8C32-470D5F62514F}" type="presParOf" srcId="{7C2C192D-150C-439F-83BC-CBD3A24C3D9E}" destId="{0A479E6D-59B1-4413-A0A6-4E44FA55E9FA}" srcOrd="0" destOrd="0" presId="urn:microsoft.com/office/officeart/2005/8/layout/vProcess5"/>
    <dgm:cxn modelId="{2612A3CA-6E14-4194-8B2E-C049C21B1905}" type="presParOf" srcId="{7C2C192D-150C-439F-83BC-CBD3A24C3D9E}" destId="{1EDBD207-9E08-4660-95E4-AB4E056E7EA5}" srcOrd="1" destOrd="0" presId="urn:microsoft.com/office/officeart/2005/8/layout/vProcess5"/>
    <dgm:cxn modelId="{E56C07B8-BF98-4A0F-80D0-C16DB3B0EF24}" type="presParOf" srcId="{7C2C192D-150C-439F-83BC-CBD3A24C3D9E}" destId="{54DA8D85-63E4-4BD6-B7AD-054180B29268}" srcOrd="2" destOrd="0" presId="urn:microsoft.com/office/officeart/2005/8/layout/vProcess5"/>
    <dgm:cxn modelId="{B5954D38-E671-4267-B305-73ECB2A2C25D}" type="presParOf" srcId="{7C2C192D-150C-439F-83BC-CBD3A24C3D9E}" destId="{94F4A212-6D43-4EEE-A957-E759965BFAAB}" srcOrd="3" destOrd="0" presId="urn:microsoft.com/office/officeart/2005/8/layout/vProcess5"/>
    <dgm:cxn modelId="{D108C115-BE9F-4243-8DB5-037C623AC005}" type="presParOf" srcId="{7C2C192D-150C-439F-83BC-CBD3A24C3D9E}" destId="{A61880B8-4906-4B4A-89C0-F6D83AC636D4}" srcOrd="4" destOrd="0" presId="urn:microsoft.com/office/officeart/2005/8/layout/vProcess5"/>
    <dgm:cxn modelId="{FEE7367B-B975-478C-94EB-142D08DA16D7}" type="presParOf" srcId="{7C2C192D-150C-439F-83BC-CBD3A24C3D9E}" destId="{205747E8-4F32-492E-BA0E-1489F0488BCC}" srcOrd="5" destOrd="0" presId="urn:microsoft.com/office/officeart/2005/8/layout/vProcess5"/>
    <dgm:cxn modelId="{DC8D2678-3DFE-4135-81D2-FF50032D5F96}" type="presParOf" srcId="{7C2C192D-150C-439F-83BC-CBD3A24C3D9E}" destId="{3A9A4992-18DD-4218-AC31-5C8A068629A8}" srcOrd="6" destOrd="0" presId="urn:microsoft.com/office/officeart/2005/8/layout/vProcess5"/>
    <dgm:cxn modelId="{CBAD1EBB-19D6-4522-8470-20E11FA78A98}" type="presParOf" srcId="{7C2C192D-150C-439F-83BC-CBD3A24C3D9E}" destId="{147A57F7-B85E-441B-948B-DD7E8E00FB6D}" srcOrd="7" destOrd="0" presId="urn:microsoft.com/office/officeart/2005/8/layout/vProcess5"/>
    <dgm:cxn modelId="{A11287F0-82F6-48BB-B44A-DE33EECF0772}" type="presParOf" srcId="{7C2C192D-150C-439F-83BC-CBD3A24C3D9E}" destId="{DB69CEFC-CD52-4136-9019-076C1EEC668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1E8904-3ABC-452C-94E3-7D58F44232EA}" type="doc">
      <dgm:prSet loTypeId="urn:microsoft.com/office/officeart/2005/8/layout/chevron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F4258044-7B53-429F-87A2-487DE61D8EB1}">
      <dgm:prSet phldrT="[Text]" phldr="1"/>
      <dgm:spPr/>
      <dgm:t>
        <a:bodyPr/>
        <a:lstStyle/>
        <a:p>
          <a:endParaRPr lang="en-GB" dirty="0">
            <a:ln>
              <a:noFill/>
            </a:ln>
            <a:noFill/>
          </a:endParaRPr>
        </a:p>
      </dgm:t>
    </dgm:pt>
    <dgm:pt modelId="{EBCBE1D6-D740-4283-A774-94DC55C430E2}" type="parTrans" cxnId="{1826C130-9D0C-4C1A-AEA1-EA465A5FB736}">
      <dgm:prSet/>
      <dgm:spPr/>
      <dgm:t>
        <a:bodyPr/>
        <a:lstStyle/>
        <a:p>
          <a:endParaRPr lang="en-GB"/>
        </a:p>
      </dgm:t>
    </dgm:pt>
    <dgm:pt modelId="{4219C79F-6B65-4C09-A73B-71A35092598E}" type="sibTrans" cxnId="{1826C130-9D0C-4C1A-AEA1-EA465A5FB736}">
      <dgm:prSet/>
      <dgm:spPr/>
      <dgm:t>
        <a:bodyPr/>
        <a:lstStyle/>
        <a:p>
          <a:endParaRPr lang="en-GB"/>
        </a:p>
      </dgm:t>
    </dgm:pt>
    <dgm:pt modelId="{7130EEE3-BF23-4001-9B85-A3816DBCDDEB}">
      <dgm:prSet phldrT="[Text]" custT="1"/>
      <dgm:spPr/>
      <dgm:t>
        <a:bodyPr/>
        <a:lstStyle/>
        <a:p>
          <a:r>
            <a:rPr lang="en-GB" sz="2800" dirty="0"/>
            <a:t>NHFD identifies inpatient </a:t>
          </a:r>
          <a:r>
            <a:rPr lang="en-GB" sz="2800" b="0" u="none" dirty="0"/>
            <a:t>fall with femoral </a:t>
          </a:r>
          <a:r>
            <a:rPr lang="en-GB" sz="2800" dirty="0"/>
            <a:t>fracture </a:t>
          </a:r>
        </a:p>
      </dgm:t>
    </dgm:pt>
    <dgm:pt modelId="{200EBBFD-E803-49A6-B73A-8FA54F4AD8F5}" type="parTrans" cxnId="{F4240571-D8BA-4ACC-8AAC-B36CDC5D068E}">
      <dgm:prSet/>
      <dgm:spPr/>
      <dgm:t>
        <a:bodyPr/>
        <a:lstStyle/>
        <a:p>
          <a:endParaRPr lang="en-GB"/>
        </a:p>
      </dgm:t>
    </dgm:pt>
    <dgm:pt modelId="{4882B150-DBCD-4C11-9CBA-8BD5BF6160AD}" type="sibTrans" cxnId="{F4240571-D8BA-4ACC-8AAC-B36CDC5D068E}">
      <dgm:prSet/>
      <dgm:spPr/>
      <dgm:t>
        <a:bodyPr/>
        <a:lstStyle/>
        <a:p>
          <a:endParaRPr lang="en-GB"/>
        </a:p>
      </dgm:t>
    </dgm:pt>
    <dgm:pt modelId="{E7CD8B27-42E4-40E9-8B42-DF93BCD7721F}">
      <dgm:prSet phldrT="[Text]" phldr="1"/>
      <dgm:spPr/>
      <dgm:t>
        <a:bodyPr/>
        <a:lstStyle/>
        <a:p>
          <a:endParaRPr lang="en-GB" dirty="0">
            <a:ln>
              <a:noFill/>
            </a:ln>
            <a:noFill/>
          </a:endParaRPr>
        </a:p>
      </dgm:t>
    </dgm:pt>
    <dgm:pt modelId="{C1701EB6-EEF7-4132-ADCB-1890D4DADC2C}" type="parTrans" cxnId="{BAFCAE3B-AB73-4A87-87E6-D8B1D7B472D6}">
      <dgm:prSet/>
      <dgm:spPr/>
      <dgm:t>
        <a:bodyPr/>
        <a:lstStyle/>
        <a:p>
          <a:endParaRPr lang="en-GB"/>
        </a:p>
      </dgm:t>
    </dgm:pt>
    <dgm:pt modelId="{02825EB0-7585-45EA-8F88-AC23D3124DA0}" type="sibTrans" cxnId="{BAFCAE3B-AB73-4A87-87E6-D8B1D7B472D6}">
      <dgm:prSet/>
      <dgm:spPr/>
      <dgm:t>
        <a:bodyPr/>
        <a:lstStyle/>
        <a:p>
          <a:endParaRPr lang="en-GB"/>
        </a:p>
      </dgm:t>
    </dgm:pt>
    <dgm:pt modelId="{4FDA36AF-77F2-4220-94E3-6C68243EA525}">
      <dgm:prSet phldrT="[Text]" custT="1"/>
      <dgm:spPr/>
      <dgm:t>
        <a:bodyPr/>
        <a:lstStyle/>
        <a:p>
          <a:r>
            <a:rPr lang="en-GB" sz="2800" dirty="0"/>
            <a:t>Notifies relevant falls audit team</a:t>
          </a:r>
        </a:p>
      </dgm:t>
    </dgm:pt>
    <dgm:pt modelId="{B8749352-464E-4ABD-AE97-28E5462B7734}" type="parTrans" cxnId="{C1F28CB5-B66C-4DD4-9531-9D02EC69E091}">
      <dgm:prSet/>
      <dgm:spPr/>
      <dgm:t>
        <a:bodyPr/>
        <a:lstStyle/>
        <a:p>
          <a:endParaRPr lang="en-GB"/>
        </a:p>
      </dgm:t>
    </dgm:pt>
    <dgm:pt modelId="{55B32175-0E1F-4735-A4EE-A9C25F0A72C4}" type="sibTrans" cxnId="{C1F28CB5-B66C-4DD4-9531-9D02EC69E091}">
      <dgm:prSet/>
      <dgm:spPr/>
      <dgm:t>
        <a:bodyPr/>
        <a:lstStyle/>
        <a:p>
          <a:endParaRPr lang="en-GB"/>
        </a:p>
      </dgm:t>
    </dgm:pt>
    <dgm:pt modelId="{88D2AFF0-1494-4D48-B97A-70BFFD7D05DF}">
      <dgm:prSet phldrT="[Text]" phldr="1"/>
      <dgm:spPr/>
      <dgm:t>
        <a:bodyPr/>
        <a:lstStyle/>
        <a:p>
          <a:endParaRPr lang="en-GB" dirty="0">
            <a:noFill/>
          </a:endParaRPr>
        </a:p>
      </dgm:t>
    </dgm:pt>
    <dgm:pt modelId="{F5D12878-74A9-4B90-86DB-83541B234B95}" type="parTrans" cxnId="{73FEB4D1-B6ED-488A-B2DE-1E8D552C7B68}">
      <dgm:prSet/>
      <dgm:spPr/>
      <dgm:t>
        <a:bodyPr/>
        <a:lstStyle/>
        <a:p>
          <a:endParaRPr lang="en-GB"/>
        </a:p>
      </dgm:t>
    </dgm:pt>
    <dgm:pt modelId="{9178867C-8E1A-439B-82AB-BF8058CDE0BF}" type="sibTrans" cxnId="{73FEB4D1-B6ED-488A-B2DE-1E8D552C7B68}">
      <dgm:prSet/>
      <dgm:spPr/>
      <dgm:t>
        <a:bodyPr/>
        <a:lstStyle/>
        <a:p>
          <a:endParaRPr lang="en-GB"/>
        </a:p>
      </dgm:t>
    </dgm:pt>
    <dgm:pt modelId="{861A4E17-4B6E-4D59-B585-95FA14616413}">
      <dgm:prSet phldrT="[Text]" custT="1"/>
      <dgm:spPr/>
      <dgm:t>
        <a:bodyPr/>
        <a:lstStyle/>
        <a:p>
          <a:pPr>
            <a:buNone/>
          </a:pPr>
          <a:r>
            <a:rPr lang="en-GB" sz="2800" b="0" u="none" dirty="0"/>
            <a:t>Falls audit team to review patient notes and extract data on:</a:t>
          </a:r>
        </a:p>
      </dgm:t>
    </dgm:pt>
    <dgm:pt modelId="{043895D8-F007-439A-9066-E1D20246C328}" type="parTrans" cxnId="{4A565BC1-D641-4DE4-888B-89564A18A6D9}">
      <dgm:prSet/>
      <dgm:spPr/>
      <dgm:t>
        <a:bodyPr/>
        <a:lstStyle/>
        <a:p>
          <a:endParaRPr lang="en-GB"/>
        </a:p>
      </dgm:t>
    </dgm:pt>
    <dgm:pt modelId="{0AE8C30A-920C-4D4C-AA77-BF6831807C19}" type="sibTrans" cxnId="{4A565BC1-D641-4DE4-888B-89564A18A6D9}">
      <dgm:prSet/>
      <dgm:spPr/>
      <dgm:t>
        <a:bodyPr/>
        <a:lstStyle/>
        <a:p>
          <a:endParaRPr lang="en-GB"/>
        </a:p>
      </dgm:t>
    </dgm:pt>
    <dgm:pt modelId="{3CCCCE0E-7785-4FB6-B259-4F7D3480BBAE}">
      <dgm:prSet phldrT="[Text]" custT="1"/>
      <dgm:spPr/>
      <dgm:t>
        <a:bodyPr/>
        <a:lstStyle/>
        <a:p>
          <a:r>
            <a:rPr lang="en-GB" sz="2800" b="0" u="none" dirty="0"/>
            <a:t>Post fall management (QS86 s4,5 and 6)</a:t>
          </a:r>
        </a:p>
      </dgm:t>
    </dgm:pt>
    <dgm:pt modelId="{BC37338B-2B85-4C3B-B1DD-482E958C61BB}" type="parTrans" cxnId="{5D3F775A-DBEB-43FC-86B4-EE8020D5F82E}">
      <dgm:prSet/>
      <dgm:spPr/>
      <dgm:t>
        <a:bodyPr/>
        <a:lstStyle/>
        <a:p>
          <a:endParaRPr lang="en-GB"/>
        </a:p>
      </dgm:t>
    </dgm:pt>
    <dgm:pt modelId="{D5F11C7B-AEBA-4966-85AD-36A815C557CB}" type="sibTrans" cxnId="{5D3F775A-DBEB-43FC-86B4-EE8020D5F82E}">
      <dgm:prSet/>
      <dgm:spPr/>
      <dgm:t>
        <a:bodyPr/>
        <a:lstStyle/>
        <a:p>
          <a:endParaRPr lang="en-GB"/>
        </a:p>
      </dgm:t>
    </dgm:pt>
    <dgm:pt modelId="{888CC4E6-9FEF-4960-8AE7-37DB5A82A3B4}">
      <dgm:prSet phldrT="[Text]" custT="1"/>
      <dgm:spPr/>
      <dgm:t>
        <a:bodyPr/>
        <a:lstStyle/>
        <a:p>
          <a:r>
            <a:rPr lang="en-US" sz="2800" b="0" u="none" dirty="0"/>
            <a:t>Fall prevention activity prior to the femoral fracture (CG161)</a:t>
          </a:r>
          <a:endParaRPr lang="en-GB" sz="2800" b="0" u="none" dirty="0"/>
        </a:p>
      </dgm:t>
    </dgm:pt>
    <dgm:pt modelId="{CE096081-07E6-4D4B-987D-11D2737A639A}" type="parTrans" cxnId="{42BF9AFC-E574-4A1E-BEF0-5692C92E6FDF}">
      <dgm:prSet/>
      <dgm:spPr/>
      <dgm:t>
        <a:bodyPr/>
        <a:lstStyle/>
        <a:p>
          <a:endParaRPr lang="en-GB"/>
        </a:p>
      </dgm:t>
    </dgm:pt>
    <dgm:pt modelId="{92084843-73D4-4923-9873-A552E793BF51}" type="sibTrans" cxnId="{42BF9AFC-E574-4A1E-BEF0-5692C92E6FDF}">
      <dgm:prSet/>
      <dgm:spPr/>
      <dgm:t>
        <a:bodyPr/>
        <a:lstStyle/>
        <a:p>
          <a:endParaRPr lang="en-GB"/>
        </a:p>
      </dgm:t>
    </dgm:pt>
    <dgm:pt modelId="{716831FD-AAF8-4FDB-B418-717F6AAD1435}" type="pres">
      <dgm:prSet presAssocID="{491E8904-3ABC-452C-94E3-7D58F44232EA}" presName="linearFlow" presStyleCnt="0">
        <dgm:presLayoutVars>
          <dgm:dir/>
          <dgm:animLvl val="lvl"/>
          <dgm:resizeHandles val="exact"/>
        </dgm:presLayoutVars>
      </dgm:prSet>
      <dgm:spPr/>
    </dgm:pt>
    <dgm:pt modelId="{E7A60350-972C-4A6D-928D-78A47F0F12D4}" type="pres">
      <dgm:prSet presAssocID="{F4258044-7B53-429F-87A2-487DE61D8EB1}" presName="composite" presStyleCnt="0"/>
      <dgm:spPr/>
    </dgm:pt>
    <dgm:pt modelId="{5DF2BC4F-E02C-4A6D-B01C-6FB1F6160811}" type="pres">
      <dgm:prSet presAssocID="{F4258044-7B53-429F-87A2-487DE61D8EB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AF8AEAC-AC39-4F62-B06A-06833A1393AC}" type="pres">
      <dgm:prSet presAssocID="{F4258044-7B53-429F-87A2-487DE61D8EB1}" presName="descendantText" presStyleLbl="alignAcc1" presStyleIdx="0" presStyleCnt="3" custScaleY="130997">
        <dgm:presLayoutVars>
          <dgm:bulletEnabled val="1"/>
        </dgm:presLayoutVars>
      </dgm:prSet>
      <dgm:spPr/>
    </dgm:pt>
    <dgm:pt modelId="{7F5AB09E-8719-45D3-8A80-8A6C72F32C83}" type="pres">
      <dgm:prSet presAssocID="{4219C79F-6B65-4C09-A73B-71A35092598E}" presName="sp" presStyleCnt="0"/>
      <dgm:spPr/>
    </dgm:pt>
    <dgm:pt modelId="{83649164-CA93-4A7E-9440-A298CD36CC67}" type="pres">
      <dgm:prSet presAssocID="{E7CD8B27-42E4-40E9-8B42-DF93BCD7721F}" presName="composite" presStyleCnt="0"/>
      <dgm:spPr/>
    </dgm:pt>
    <dgm:pt modelId="{CCC60079-9094-446D-9C3F-FACAD90446A2}" type="pres">
      <dgm:prSet presAssocID="{E7CD8B27-42E4-40E9-8B42-DF93BCD7721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B4C3291-6348-4DD5-AF16-5CC07B34E169}" type="pres">
      <dgm:prSet presAssocID="{E7CD8B27-42E4-40E9-8B42-DF93BCD7721F}" presName="descendantText" presStyleLbl="alignAcc1" presStyleIdx="1" presStyleCnt="3">
        <dgm:presLayoutVars>
          <dgm:bulletEnabled val="1"/>
        </dgm:presLayoutVars>
      </dgm:prSet>
      <dgm:spPr/>
    </dgm:pt>
    <dgm:pt modelId="{771702B9-3F21-4A93-A5BD-DEDC8AF4A4E5}" type="pres">
      <dgm:prSet presAssocID="{02825EB0-7585-45EA-8F88-AC23D3124DA0}" presName="sp" presStyleCnt="0"/>
      <dgm:spPr/>
    </dgm:pt>
    <dgm:pt modelId="{46838CB3-9791-450E-B529-E2D076604D6E}" type="pres">
      <dgm:prSet presAssocID="{88D2AFF0-1494-4D48-B97A-70BFFD7D05DF}" presName="composite" presStyleCnt="0"/>
      <dgm:spPr/>
    </dgm:pt>
    <dgm:pt modelId="{B1A48272-BBB0-4B13-844D-9B829B9AD9FE}" type="pres">
      <dgm:prSet presAssocID="{88D2AFF0-1494-4D48-B97A-70BFFD7D05D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11E6A4B-2CFA-479C-8DEC-8CF36492370F}" type="pres">
      <dgm:prSet presAssocID="{88D2AFF0-1494-4D48-B97A-70BFFD7D05DF}" presName="descendantText" presStyleLbl="alignAcc1" presStyleIdx="2" presStyleCnt="3" custScaleY="254153" custLinFactNeighborX="-232">
        <dgm:presLayoutVars>
          <dgm:bulletEnabled val="1"/>
        </dgm:presLayoutVars>
      </dgm:prSet>
      <dgm:spPr/>
    </dgm:pt>
  </dgm:ptLst>
  <dgm:cxnLst>
    <dgm:cxn modelId="{B2F5351D-19AC-43C4-9684-811CF7B76D48}" type="presOf" srcId="{491E8904-3ABC-452C-94E3-7D58F44232EA}" destId="{716831FD-AAF8-4FDB-B418-717F6AAD1435}" srcOrd="0" destOrd="0" presId="urn:microsoft.com/office/officeart/2005/8/layout/chevron2"/>
    <dgm:cxn modelId="{1826C130-9D0C-4C1A-AEA1-EA465A5FB736}" srcId="{491E8904-3ABC-452C-94E3-7D58F44232EA}" destId="{F4258044-7B53-429F-87A2-487DE61D8EB1}" srcOrd="0" destOrd="0" parTransId="{EBCBE1D6-D740-4283-A774-94DC55C430E2}" sibTransId="{4219C79F-6B65-4C09-A73B-71A35092598E}"/>
    <dgm:cxn modelId="{BAFCAE3B-AB73-4A87-87E6-D8B1D7B472D6}" srcId="{491E8904-3ABC-452C-94E3-7D58F44232EA}" destId="{E7CD8B27-42E4-40E9-8B42-DF93BCD7721F}" srcOrd="1" destOrd="0" parTransId="{C1701EB6-EEF7-4132-ADCB-1890D4DADC2C}" sibTransId="{02825EB0-7585-45EA-8F88-AC23D3124DA0}"/>
    <dgm:cxn modelId="{ED1A103E-51F5-4A31-8B19-23F70C5BB747}" type="presOf" srcId="{E7CD8B27-42E4-40E9-8B42-DF93BCD7721F}" destId="{CCC60079-9094-446D-9C3F-FACAD90446A2}" srcOrd="0" destOrd="0" presId="urn:microsoft.com/office/officeart/2005/8/layout/chevron2"/>
    <dgm:cxn modelId="{F4240571-D8BA-4ACC-8AAC-B36CDC5D068E}" srcId="{F4258044-7B53-429F-87A2-487DE61D8EB1}" destId="{7130EEE3-BF23-4001-9B85-A3816DBCDDEB}" srcOrd="0" destOrd="0" parTransId="{200EBBFD-E803-49A6-B73A-8FA54F4AD8F5}" sibTransId="{4882B150-DBCD-4C11-9CBA-8BD5BF6160AD}"/>
    <dgm:cxn modelId="{4857F251-20BD-4AF4-94F7-EEE15B24FC1D}" type="presOf" srcId="{3CCCCE0E-7785-4FB6-B259-4F7D3480BBAE}" destId="{711E6A4B-2CFA-479C-8DEC-8CF36492370F}" srcOrd="0" destOrd="2" presId="urn:microsoft.com/office/officeart/2005/8/layout/chevron2"/>
    <dgm:cxn modelId="{51F66B76-F91E-4A89-8F79-A1BE7DB880D6}" type="presOf" srcId="{88D2AFF0-1494-4D48-B97A-70BFFD7D05DF}" destId="{B1A48272-BBB0-4B13-844D-9B829B9AD9FE}" srcOrd="0" destOrd="0" presId="urn:microsoft.com/office/officeart/2005/8/layout/chevron2"/>
    <dgm:cxn modelId="{5D3F775A-DBEB-43FC-86B4-EE8020D5F82E}" srcId="{88D2AFF0-1494-4D48-B97A-70BFFD7D05DF}" destId="{3CCCCE0E-7785-4FB6-B259-4F7D3480BBAE}" srcOrd="2" destOrd="0" parTransId="{BC37338B-2B85-4C3B-B1DD-482E958C61BB}" sibTransId="{D5F11C7B-AEBA-4966-85AD-36A815C557CB}"/>
    <dgm:cxn modelId="{362A4290-BC0A-4536-A13E-1AB4C949B1A1}" type="presOf" srcId="{888CC4E6-9FEF-4960-8AE7-37DB5A82A3B4}" destId="{711E6A4B-2CFA-479C-8DEC-8CF36492370F}" srcOrd="0" destOrd="1" presId="urn:microsoft.com/office/officeart/2005/8/layout/chevron2"/>
    <dgm:cxn modelId="{F17179AA-04E1-4B7C-B1B2-3ACDEC629B2A}" type="presOf" srcId="{4FDA36AF-77F2-4220-94E3-6C68243EA525}" destId="{0B4C3291-6348-4DD5-AF16-5CC07B34E169}" srcOrd="0" destOrd="0" presId="urn:microsoft.com/office/officeart/2005/8/layout/chevron2"/>
    <dgm:cxn modelId="{C1F28CB5-B66C-4DD4-9531-9D02EC69E091}" srcId="{E7CD8B27-42E4-40E9-8B42-DF93BCD7721F}" destId="{4FDA36AF-77F2-4220-94E3-6C68243EA525}" srcOrd="0" destOrd="0" parTransId="{B8749352-464E-4ABD-AE97-28E5462B7734}" sibTransId="{55B32175-0E1F-4735-A4EE-A9C25F0A72C4}"/>
    <dgm:cxn modelId="{4A565BC1-D641-4DE4-888B-89564A18A6D9}" srcId="{88D2AFF0-1494-4D48-B97A-70BFFD7D05DF}" destId="{861A4E17-4B6E-4D59-B585-95FA14616413}" srcOrd="0" destOrd="0" parTransId="{043895D8-F007-439A-9066-E1D20246C328}" sibTransId="{0AE8C30A-920C-4D4C-AA77-BF6831807C19}"/>
    <dgm:cxn modelId="{CA96E7C6-60E0-4928-BC34-95BA866A1BA1}" type="presOf" srcId="{F4258044-7B53-429F-87A2-487DE61D8EB1}" destId="{5DF2BC4F-E02C-4A6D-B01C-6FB1F6160811}" srcOrd="0" destOrd="0" presId="urn:microsoft.com/office/officeart/2005/8/layout/chevron2"/>
    <dgm:cxn modelId="{73FEB4D1-B6ED-488A-B2DE-1E8D552C7B68}" srcId="{491E8904-3ABC-452C-94E3-7D58F44232EA}" destId="{88D2AFF0-1494-4D48-B97A-70BFFD7D05DF}" srcOrd="2" destOrd="0" parTransId="{F5D12878-74A9-4B90-86DB-83541B234B95}" sibTransId="{9178867C-8E1A-439B-82AB-BF8058CDE0BF}"/>
    <dgm:cxn modelId="{FC7C0AD9-085A-4061-8EC0-34061293F41F}" type="presOf" srcId="{7130EEE3-BF23-4001-9B85-A3816DBCDDEB}" destId="{BAF8AEAC-AC39-4F62-B06A-06833A1393AC}" srcOrd="0" destOrd="0" presId="urn:microsoft.com/office/officeart/2005/8/layout/chevron2"/>
    <dgm:cxn modelId="{C80641DC-BC2E-4F40-ACAC-13B3E6990E4F}" type="presOf" srcId="{861A4E17-4B6E-4D59-B585-95FA14616413}" destId="{711E6A4B-2CFA-479C-8DEC-8CF36492370F}" srcOrd="0" destOrd="0" presId="urn:microsoft.com/office/officeart/2005/8/layout/chevron2"/>
    <dgm:cxn modelId="{42BF9AFC-E574-4A1E-BEF0-5692C92E6FDF}" srcId="{88D2AFF0-1494-4D48-B97A-70BFFD7D05DF}" destId="{888CC4E6-9FEF-4960-8AE7-37DB5A82A3B4}" srcOrd="1" destOrd="0" parTransId="{CE096081-07E6-4D4B-987D-11D2737A639A}" sibTransId="{92084843-73D4-4923-9873-A552E793BF51}"/>
    <dgm:cxn modelId="{B9955F96-156C-4915-911D-61053C2ABAA9}" type="presParOf" srcId="{716831FD-AAF8-4FDB-B418-717F6AAD1435}" destId="{E7A60350-972C-4A6D-928D-78A47F0F12D4}" srcOrd="0" destOrd="0" presId="urn:microsoft.com/office/officeart/2005/8/layout/chevron2"/>
    <dgm:cxn modelId="{066A28D4-A755-4B43-8AA4-BE1DD551FC57}" type="presParOf" srcId="{E7A60350-972C-4A6D-928D-78A47F0F12D4}" destId="{5DF2BC4F-E02C-4A6D-B01C-6FB1F6160811}" srcOrd="0" destOrd="0" presId="urn:microsoft.com/office/officeart/2005/8/layout/chevron2"/>
    <dgm:cxn modelId="{6CC521F2-DD4C-4DD5-B962-B9933CEB5270}" type="presParOf" srcId="{E7A60350-972C-4A6D-928D-78A47F0F12D4}" destId="{BAF8AEAC-AC39-4F62-B06A-06833A1393AC}" srcOrd="1" destOrd="0" presId="urn:microsoft.com/office/officeart/2005/8/layout/chevron2"/>
    <dgm:cxn modelId="{76F2D85D-BC38-452E-9FCF-FDAEDE991858}" type="presParOf" srcId="{716831FD-AAF8-4FDB-B418-717F6AAD1435}" destId="{7F5AB09E-8719-45D3-8A80-8A6C72F32C83}" srcOrd="1" destOrd="0" presId="urn:microsoft.com/office/officeart/2005/8/layout/chevron2"/>
    <dgm:cxn modelId="{2234E122-3D31-4545-9416-46E6A9891ADD}" type="presParOf" srcId="{716831FD-AAF8-4FDB-B418-717F6AAD1435}" destId="{83649164-CA93-4A7E-9440-A298CD36CC67}" srcOrd="2" destOrd="0" presId="urn:microsoft.com/office/officeart/2005/8/layout/chevron2"/>
    <dgm:cxn modelId="{D51E9FB0-F350-41C5-A31E-D354750194F1}" type="presParOf" srcId="{83649164-CA93-4A7E-9440-A298CD36CC67}" destId="{CCC60079-9094-446D-9C3F-FACAD90446A2}" srcOrd="0" destOrd="0" presId="urn:microsoft.com/office/officeart/2005/8/layout/chevron2"/>
    <dgm:cxn modelId="{8F739435-FFA7-4315-B7F6-7F5EED110EA6}" type="presParOf" srcId="{83649164-CA93-4A7E-9440-A298CD36CC67}" destId="{0B4C3291-6348-4DD5-AF16-5CC07B34E169}" srcOrd="1" destOrd="0" presId="urn:microsoft.com/office/officeart/2005/8/layout/chevron2"/>
    <dgm:cxn modelId="{906715C4-F843-4E11-9D29-65F160D336A6}" type="presParOf" srcId="{716831FD-AAF8-4FDB-B418-717F6AAD1435}" destId="{771702B9-3F21-4A93-A5BD-DEDC8AF4A4E5}" srcOrd="3" destOrd="0" presId="urn:microsoft.com/office/officeart/2005/8/layout/chevron2"/>
    <dgm:cxn modelId="{323121A6-3F5C-4772-9E6E-C08CCD534F60}" type="presParOf" srcId="{716831FD-AAF8-4FDB-B418-717F6AAD1435}" destId="{46838CB3-9791-450E-B529-E2D076604D6E}" srcOrd="4" destOrd="0" presId="urn:microsoft.com/office/officeart/2005/8/layout/chevron2"/>
    <dgm:cxn modelId="{2884955C-2C51-483D-8B43-8EF296514F60}" type="presParOf" srcId="{46838CB3-9791-450E-B529-E2D076604D6E}" destId="{B1A48272-BBB0-4B13-844D-9B829B9AD9FE}" srcOrd="0" destOrd="0" presId="urn:microsoft.com/office/officeart/2005/8/layout/chevron2"/>
    <dgm:cxn modelId="{CACC6F5E-94AC-4130-963A-2E2DB49487B3}" type="presParOf" srcId="{46838CB3-9791-450E-B529-E2D076604D6E}" destId="{711E6A4B-2CFA-479C-8DEC-8CF36492370F}" srcOrd="1" destOrd="0" presId="urn:microsoft.com/office/officeart/2005/8/layout/chevron2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F62541-7767-48C3-A970-4BD7146A583C}" type="doc">
      <dgm:prSet loTypeId="urn:microsoft.com/office/officeart/2005/8/layout/chevron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7B07FE5F-D5E8-4878-B4F2-DC4EE5BB4AB7}">
      <dgm:prSet phldrT="[Text]"/>
      <dgm:spPr/>
      <dgm:t>
        <a:bodyPr/>
        <a:lstStyle/>
        <a:p>
          <a:r>
            <a:rPr lang="en-US" dirty="0"/>
            <a:t>1</a:t>
          </a:r>
          <a:endParaRPr lang="en-GB" dirty="0"/>
        </a:p>
      </dgm:t>
    </dgm:pt>
    <dgm:pt modelId="{698456F0-9F64-4463-BF75-C6F3604A57D9}" type="parTrans" cxnId="{F2F1B904-D0AB-493D-9560-8ACCFB68F2EF}">
      <dgm:prSet/>
      <dgm:spPr/>
      <dgm:t>
        <a:bodyPr/>
        <a:lstStyle/>
        <a:p>
          <a:endParaRPr lang="en-GB"/>
        </a:p>
      </dgm:t>
    </dgm:pt>
    <dgm:pt modelId="{33CC4D15-50A5-4794-9A5D-30992384DAAA}" type="sibTrans" cxnId="{F2F1B904-D0AB-493D-9560-8ACCFB68F2EF}">
      <dgm:prSet/>
      <dgm:spPr/>
      <dgm:t>
        <a:bodyPr/>
        <a:lstStyle/>
        <a:p>
          <a:endParaRPr lang="en-GB"/>
        </a:p>
      </dgm:t>
    </dgm:pt>
    <dgm:pt modelId="{EB957869-4A22-4C33-BAE5-CE1A6D6B22FD}">
      <dgm:prSet phldrT="[Text]"/>
      <dgm:spPr/>
      <dgm:t>
        <a:bodyPr/>
        <a:lstStyle/>
        <a:p>
          <a:r>
            <a:rPr lang="en-US" dirty="0"/>
            <a:t>Identify the problem to be addressed</a:t>
          </a:r>
          <a:endParaRPr lang="en-GB" dirty="0"/>
        </a:p>
      </dgm:t>
    </dgm:pt>
    <dgm:pt modelId="{2A65ADAC-EAB7-45C4-B8E9-ED76B39BB336}" type="parTrans" cxnId="{5204C4A8-E114-4B2F-AA14-7C496B494A0A}">
      <dgm:prSet/>
      <dgm:spPr/>
      <dgm:t>
        <a:bodyPr/>
        <a:lstStyle/>
        <a:p>
          <a:endParaRPr lang="en-GB"/>
        </a:p>
      </dgm:t>
    </dgm:pt>
    <dgm:pt modelId="{4722119F-A792-423E-83E5-15CEE826FEB6}" type="sibTrans" cxnId="{5204C4A8-E114-4B2F-AA14-7C496B494A0A}">
      <dgm:prSet/>
      <dgm:spPr/>
      <dgm:t>
        <a:bodyPr/>
        <a:lstStyle/>
        <a:p>
          <a:endParaRPr lang="en-GB"/>
        </a:p>
      </dgm:t>
    </dgm:pt>
    <dgm:pt modelId="{AFE6D901-4711-4D5E-8FA4-788D26720025}">
      <dgm:prSet phldrT="[Text]"/>
      <dgm:spPr/>
      <dgm:t>
        <a:bodyPr/>
        <a:lstStyle/>
        <a:p>
          <a:r>
            <a:rPr lang="en-US" dirty="0"/>
            <a:t>2</a:t>
          </a:r>
          <a:endParaRPr lang="en-GB" dirty="0"/>
        </a:p>
      </dgm:t>
    </dgm:pt>
    <dgm:pt modelId="{82B2811C-7DB3-48C5-8EF9-3B499E2BC901}" type="parTrans" cxnId="{C53CA356-73EA-4839-92F0-26EE0903E53D}">
      <dgm:prSet/>
      <dgm:spPr/>
      <dgm:t>
        <a:bodyPr/>
        <a:lstStyle/>
        <a:p>
          <a:endParaRPr lang="en-GB"/>
        </a:p>
      </dgm:t>
    </dgm:pt>
    <dgm:pt modelId="{C4E97CC3-F271-4DB5-9616-66717E9542B2}" type="sibTrans" cxnId="{C53CA356-73EA-4839-92F0-26EE0903E53D}">
      <dgm:prSet/>
      <dgm:spPr/>
      <dgm:t>
        <a:bodyPr/>
        <a:lstStyle/>
        <a:p>
          <a:endParaRPr lang="en-GB"/>
        </a:p>
      </dgm:t>
    </dgm:pt>
    <dgm:pt modelId="{6D3E76A9-F601-4610-A878-989A187B45C8}">
      <dgm:prSet phldrT="[Text]"/>
      <dgm:spPr/>
      <dgm:t>
        <a:bodyPr/>
        <a:lstStyle/>
        <a:p>
          <a:r>
            <a:rPr lang="en-US" dirty="0"/>
            <a:t>Identify the stakeholders and work out how they need to be involved</a:t>
          </a:r>
          <a:endParaRPr lang="en-GB" dirty="0"/>
        </a:p>
      </dgm:t>
    </dgm:pt>
    <dgm:pt modelId="{F911ACF3-594A-4E87-A36A-0D6054265F63}" type="parTrans" cxnId="{9389794E-AAA0-496B-9F57-3A8CBE698E1F}">
      <dgm:prSet/>
      <dgm:spPr/>
      <dgm:t>
        <a:bodyPr/>
        <a:lstStyle/>
        <a:p>
          <a:endParaRPr lang="en-GB"/>
        </a:p>
      </dgm:t>
    </dgm:pt>
    <dgm:pt modelId="{89F09035-61B4-48E8-B373-E379C09C22C9}" type="sibTrans" cxnId="{9389794E-AAA0-496B-9F57-3A8CBE698E1F}">
      <dgm:prSet/>
      <dgm:spPr/>
      <dgm:t>
        <a:bodyPr/>
        <a:lstStyle/>
        <a:p>
          <a:endParaRPr lang="en-GB"/>
        </a:p>
      </dgm:t>
    </dgm:pt>
    <dgm:pt modelId="{96840446-0417-401B-B487-BEA784C6C8C9}">
      <dgm:prSet phldrT="[Text]"/>
      <dgm:spPr/>
      <dgm:t>
        <a:bodyPr/>
        <a:lstStyle/>
        <a:p>
          <a:r>
            <a:rPr lang="en-US" dirty="0"/>
            <a:t>3</a:t>
          </a:r>
          <a:endParaRPr lang="en-GB" dirty="0"/>
        </a:p>
      </dgm:t>
    </dgm:pt>
    <dgm:pt modelId="{75023F78-E9AB-4940-BCB9-C3882F82D48B}" type="parTrans" cxnId="{6238226E-1D3C-4367-9637-AD8C8F09A183}">
      <dgm:prSet/>
      <dgm:spPr/>
      <dgm:t>
        <a:bodyPr/>
        <a:lstStyle/>
        <a:p>
          <a:endParaRPr lang="en-GB"/>
        </a:p>
      </dgm:t>
    </dgm:pt>
    <dgm:pt modelId="{B5D1399B-47DF-4E3F-B0E4-FAF190DAF799}" type="sibTrans" cxnId="{6238226E-1D3C-4367-9637-AD8C8F09A183}">
      <dgm:prSet/>
      <dgm:spPr/>
      <dgm:t>
        <a:bodyPr/>
        <a:lstStyle/>
        <a:p>
          <a:endParaRPr lang="en-GB"/>
        </a:p>
      </dgm:t>
    </dgm:pt>
    <dgm:pt modelId="{AC2362D4-34D6-4B76-BCAE-6CD5BA4E8D3F}">
      <dgm:prSet phldrT="[Text]"/>
      <dgm:spPr/>
      <dgm:t>
        <a:bodyPr/>
        <a:lstStyle/>
        <a:p>
          <a:r>
            <a:rPr lang="en-US" dirty="0"/>
            <a:t>Get to the bottom of the reasons underlying the problem</a:t>
          </a:r>
          <a:endParaRPr lang="en-GB" dirty="0"/>
        </a:p>
      </dgm:t>
    </dgm:pt>
    <dgm:pt modelId="{F6E8C508-3BEE-4688-A293-32E46DF56085}" type="parTrans" cxnId="{4DDE3D77-6156-4C7F-9A96-612C6DDFD9D4}">
      <dgm:prSet/>
      <dgm:spPr/>
      <dgm:t>
        <a:bodyPr/>
        <a:lstStyle/>
        <a:p>
          <a:endParaRPr lang="en-GB"/>
        </a:p>
      </dgm:t>
    </dgm:pt>
    <dgm:pt modelId="{0EAF8D41-E2B8-4D87-AB3A-A7F44A19209C}" type="sibTrans" cxnId="{4DDE3D77-6156-4C7F-9A96-612C6DDFD9D4}">
      <dgm:prSet/>
      <dgm:spPr/>
      <dgm:t>
        <a:bodyPr/>
        <a:lstStyle/>
        <a:p>
          <a:endParaRPr lang="en-GB"/>
        </a:p>
      </dgm:t>
    </dgm:pt>
    <dgm:pt modelId="{1EE9F12A-620F-47C5-831B-1035D46287BD}">
      <dgm:prSet phldrT="[Text]"/>
      <dgm:spPr/>
      <dgm:t>
        <a:bodyPr/>
        <a:lstStyle/>
        <a:p>
          <a:r>
            <a:rPr lang="en-US" dirty="0"/>
            <a:t>What outcomes are you looking to change? </a:t>
          </a:r>
          <a:endParaRPr lang="en-GB" dirty="0"/>
        </a:p>
      </dgm:t>
    </dgm:pt>
    <dgm:pt modelId="{1E535D14-41BD-4462-9FB0-E9F00A3164CF}" type="parTrans" cxnId="{35E4C500-13BE-4F1D-A353-6CB1DD94B8FA}">
      <dgm:prSet/>
      <dgm:spPr/>
      <dgm:t>
        <a:bodyPr/>
        <a:lstStyle/>
        <a:p>
          <a:endParaRPr lang="en-GB"/>
        </a:p>
      </dgm:t>
    </dgm:pt>
    <dgm:pt modelId="{BD747EE9-19A0-4466-B3ED-0C3F8ED45C95}" type="sibTrans" cxnId="{35E4C500-13BE-4F1D-A353-6CB1DD94B8FA}">
      <dgm:prSet/>
      <dgm:spPr/>
      <dgm:t>
        <a:bodyPr/>
        <a:lstStyle/>
        <a:p>
          <a:endParaRPr lang="en-GB"/>
        </a:p>
      </dgm:t>
    </dgm:pt>
    <dgm:pt modelId="{B16F8181-5861-4C38-BD87-8DE8B2DDECA4}">
      <dgm:prSet/>
      <dgm:spPr/>
      <dgm:t>
        <a:bodyPr/>
        <a:lstStyle/>
        <a:p>
          <a:r>
            <a:rPr lang="en-US" dirty="0"/>
            <a:t>4</a:t>
          </a:r>
          <a:endParaRPr lang="en-GB" dirty="0"/>
        </a:p>
      </dgm:t>
    </dgm:pt>
    <dgm:pt modelId="{810BACFF-5836-4B3A-8C6D-21BCABFCF271}" type="parTrans" cxnId="{186E6877-9B55-4535-8B25-AC5E6E8733E1}">
      <dgm:prSet/>
      <dgm:spPr/>
      <dgm:t>
        <a:bodyPr/>
        <a:lstStyle/>
        <a:p>
          <a:endParaRPr lang="en-GB"/>
        </a:p>
      </dgm:t>
    </dgm:pt>
    <dgm:pt modelId="{D0453B71-9426-4D3B-B0A5-CB1B888D7BAD}" type="sibTrans" cxnId="{186E6877-9B55-4535-8B25-AC5E6E8733E1}">
      <dgm:prSet/>
      <dgm:spPr/>
      <dgm:t>
        <a:bodyPr/>
        <a:lstStyle/>
        <a:p>
          <a:endParaRPr lang="en-GB"/>
        </a:p>
      </dgm:t>
    </dgm:pt>
    <dgm:pt modelId="{F5E55CF4-CF98-47D5-970B-73446997D1FB}">
      <dgm:prSet/>
      <dgm:spPr/>
      <dgm:t>
        <a:bodyPr/>
        <a:lstStyle/>
        <a:p>
          <a:r>
            <a:rPr lang="en-US" dirty="0"/>
            <a:t>Decide a small, simple change that can be made</a:t>
          </a:r>
          <a:endParaRPr lang="en-GB" dirty="0"/>
        </a:p>
      </dgm:t>
    </dgm:pt>
    <dgm:pt modelId="{861911CC-0F31-42A5-B0C7-8109171B31E8}" type="parTrans" cxnId="{F86AE9B6-D203-415C-85C0-EF7673DC0B6C}">
      <dgm:prSet/>
      <dgm:spPr/>
      <dgm:t>
        <a:bodyPr/>
        <a:lstStyle/>
        <a:p>
          <a:endParaRPr lang="en-GB"/>
        </a:p>
      </dgm:t>
    </dgm:pt>
    <dgm:pt modelId="{B3C83E22-7152-4B20-84F8-F3780E8812F9}" type="sibTrans" cxnId="{F86AE9B6-D203-415C-85C0-EF7673DC0B6C}">
      <dgm:prSet/>
      <dgm:spPr/>
      <dgm:t>
        <a:bodyPr/>
        <a:lstStyle/>
        <a:p>
          <a:endParaRPr lang="en-GB"/>
        </a:p>
      </dgm:t>
    </dgm:pt>
    <dgm:pt modelId="{F9F6C350-141B-4E29-B85D-99F92D0238DA}">
      <dgm:prSet phldrT="[Text]"/>
      <dgm:spPr/>
      <dgm:t>
        <a:bodyPr/>
        <a:lstStyle/>
        <a:p>
          <a:r>
            <a:rPr lang="en-US" dirty="0"/>
            <a:t>Talk to the patients</a:t>
          </a:r>
          <a:endParaRPr lang="en-GB" dirty="0"/>
        </a:p>
      </dgm:t>
    </dgm:pt>
    <dgm:pt modelId="{8D441A4F-FDFC-4228-983F-DF7044C5CE6A}" type="parTrans" cxnId="{456CED97-2393-4460-830C-F15B3C26FFCE}">
      <dgm:prSet/>
      <dgm:spPr/>
      <dgm:t>
        <a:bodyPr/>
        <a:lstStyle/>
        <a:p>
          <a:endParaRPr lang="en-GB"/>
        </a:p>
      </dgm:t>
    </dgm:pt>
    <dgm:pt modelId="{AF5D3131-0070-4F18-B992-8DA9F67AC579}" type="sibTrans" cxnId="{456CED97-2393-4460-830C-F15B3C26FFCE}">
      <dgm:prSet/>
      <dgm:spPr/>
      <dgm:t>
        <a:bodyPr/>
        <a:lstStyle/>
        <a:p>
          <a:endParaRPr lang="en-GB"/>
        </a:p>
      </dgm:t>
    </dgm:pt>
    <dgm:pt modelId="{319F9463-14D3-41D3-811E-58A7B3BAF36C}">
      <dgm:prSet/>
      <dgm:spPr/>
      <dgm:t>
        <a:bodyPr/>
        <a:lstStyle/>
        <a:p>
          <a:r>
            <a:rPr lang="en-US" dirty="0"/>
            <a:t>Set SMART goals</a:t>
          </a:r>
          <a:endParaRPr lang="en-GB" dirty="0"/>
        </a:p>
      </dgm:t>
    </dgm:pt>
    <dgm:pt modelId="{C25DDF2A-9916-4745-9B12-C634F7D568A8}" type="parTrans" cxnId="{65697A0A-282F-400F-8C75-2ECB9DCEF4E8}">
      <dgm:prSet/>
      <dgm:spPr/>
      <dgm:t>
        <a:bodyPr/>
        <a:lstStyle/>
        <a:p>
          <a:endParaRPr lang="en-GB"/>
        </a:p>
      </dgm:t>
    </dgm:pt>
    <dgm:pt modelId="{02945FC8-CBDA-4A82-B171-38A31010E45D}" type="sibTrans" cxnId="{65697A0A-282F-400F-8C75-2ECB9DCEF4E8}">
      <dgm:prSet/>
      <dgm:spPr/>
      <dgm:t>
        <a:bodyPr/>
        <a:lstStyle/>
        <a:p>
          <a:endParaRPr lang="en-GB"/>
        </a:p>
      </dgm:t>
    </dgm:pt>
    <dgm:pt modelId="{F42353B5-7321-4158-B614-420D3B31312D}">
      <dgm:prSet/>
      <dgm:spPr/>
      <dgm:t>
        <a:bodyPr/>
        <a:lstStyle/>
        <a:p>
          <a:r>
            <a:rPr lang="en-US" dirty="0"/>
            <a:t>Decide how the project will be measured </a:t>
          </a:r>
          <a:endParaRPr lang="en-GB" dirty="0"/>
        </a:p>
      </dgm:t>
    </dgm:pt>
    <dgm:pt modelId="{703E18B2-3FB7-49F4-9156-428A432F8551}" type="parTrans" cxnId="{C9D3EED7-FE76-419D-88A1-869952C39F16}">
      <dgm:prSet/>
      <dgm:spPr/>
      <dgm:t>
        <a:bodyPr/>
        <a:lstStyle/>
        <a:p>
          <a:endParaRPr lang="en-GB"/>
        </a:p>
      </dgm:t>
    </dgm:pt>
    <dgm:pt modelId="{2F5862ED-DC59-4DF3-B611-F4A9C507CFC7}" type="sibTrans" cxnId="{C9D3EED7-FE76-419D-88A1-869952C39F16}">
      <dgm:prSet/>
      <dgm:spPr/>
      <dgm:t>
        <a:bodyPr/>
        <a:lstStyle/>
        <a:p>
          <a:endParaRPr lang="en-GB"/>
        </a:p>
      </dgm:t>
    </dgm:pt>
    <dgm:pt modelId="{5221A9FF-80D2-42E4-952F-AB437993CC19}">
      <dgm:prSet/>
      <dgm:spPr/>
      <dgm:t>
        <a:bodyPr/>
        <a:lstStyle/>
        <a:p>
          <a:r>
            <a:rPr lang="en-US" dirty="0"/>
            <a:t>5</a:t>
          </a:r>
          <a:endParaRPr lang="en-GB" dirty="0"/>
        </a:p>
      </dgm:t>
    </dgm:pt>
    <dgm:pt modelId="{477B853A-3214-4ADF-AAE3-A11475FFAB15}" type="parTrans" cxnId="{4AE288E7-D302-46D2-BCD5-13199DD0CDC1}">
      <dgm:prSet/>
      <dgm:spPr/>
      <dgm:t>
        <a:bodyPr/>
        <a:lstStyle/>
        <a:p>
          <a:endParaRPr lang="en-GB"/>
        </a:p>
      </dgm:t>
    </dgm:pt>
    <dgm:pt modelId="{7285F17E-7A63-4537-AAB9-A253EE010190}" type="sibTrans" cxnId="{4AE288E7-D302-46D2-BCD5-13199DD0CDC1}">
      <dgm:prSet/>
      <dgm:spPr/>
      <dgm:t>
        <a:bodyPr/>
        <a:lstStyle/>
        <a:p>
          <a:endParaRPr lang="en-GB"/>
        </a:p>
      </dgm:t>
    </dgm:pt>
    <dgm:pt modelId="{BA574F98-F8BE-4D5A-BF8F-975C98A32BCB}">
      <dgm:prSet/>
      <dgm:spPr/>
      <dgm:t>
        <a:bodyPr/>
        <a:lstStyle/>
        <a:p>
          <a:r>
            <a:rPr lang="en-US" dirty="0"/>
            <a:t>Develop analysis tools and dashboards to continuously follow progress</a:t>
          </a:r>
          <a:endParaRPr lang="en-GB" dirty="0"/>
        </a:p>
      </dgm:t>
    </dgm:pt>
    <dgm:pt modelId="{E456B8DF-F415-44F6-8F7E-22C0F36DC980}" type="parTrans" cxnId="{FB2371F4-4AB5-42C2-8E1F-8242F7DFE3D1}">
      <dgm:prSet/>
      <dgm:spPr/>
      <dgm:t>
        <a:bodyPr/>
        <a:lstStyle/>
        <a:p>
          <a:endParaRPr lang="en-GB"/>
        </a:p>
      </dgm:t>
    </dgm:pt>
    <dgm:pt modelId="{B22F8D25-3F37-4AB4-A619-20CEB42B00A6}" type="sibTrans" cxnId="{FB2371F4-4AB5-42C2-8E1F-8242F7DFE3D1}">
      <dgm:prSet/>
      <dgm:spPr/>
      <dgm:t>
        <a:bodyPr/>
        <a:lstStyle/>
        <a:p>
          <a:endParaRPr lang="en-GB"/>
        </a:p>
      </dgm:t>
    </dgm:pt>
    <dgm:pt modelId="{444A9B42-AB7B-4BF7-82D0-7CE3686C5A34}">
      <dgm:prSet/>
      <dgm:spPr/>
      <dgm:t>
        <a:bodyPr/>
        <a:lstStyle/>
        <a:p>
          <a:r>
            <a:rPr lang="en-US" dirty="0"/>
            <a:t>6</a:t>
          </a:r>
          <a:endParaRPr lang="en-GB" dirty="0"/>
        </a:p>
      </dgm:t>
    </dgm:pt>
    <dgm:pt modelId="{2B935114-07FB-4A09-8DC6-6D1CBAE13817}" type="parTrans" cxnId="{07907A33-2AA7-49C3-BEF8-93BF9F4FA712}">
      <dgm:prSet/>
      <dgm:spPr/>
      <dgm:t>
        <a:bodyPr/>
        <a:lstStyle/>
        <a:p>
          <a:endParaRPr lang="en-GB"/>
        </a:p>
      </dgm:t>
    </dgm:pt>
    <dgm:pt modelId="{FDC2A408-21A8-418E-BEA1-4AD961F370B8}" type="sibTrans" cxnId="{07907A33-2AA7-49C3-BEF8-93BF9F4FA712}">
      <dgm:prSet/>
      <dgm:spPr/>
      <dgm:t>
        <a:bodyPr/>
        <a:lstStyle/>
        <a:p>
          <a:endParaRPr lang="en-GB"/>
        </a:p>
      </dgm:t>
    </dgm:pt>
    <dgm:pt modelId="{53212864-E8FE-4490-9489-7501CE833EE2}">
      <dgm:prSet/>
      <dgm:spPr/>
      <dgm:t>
        <a:bodyPr/>
        <a:lstStyle/>
        <a:p>
          <a:r>
            <a:rPr lang="en-US" dirty="0"/>
            <a:t>Determine sustainability and think about spread</a:t>
          </a:r>
          <a:endParaRPr lang="en-GB" dirty="0"/>
        </a:p>
      </dgm:t>
    </dgm:pt>
    <dgm:pt modelId="{4F8A1DC2-DD2E-4B0F-98C1-34C0D7A99351}" type="parTrans" cxnId="{CD74D1D9-4D35-4F43-B99B-632A94500277}">
      <dgm:prSet/>
      <dgm:spPr/>
      <dgm:t>
        <a:bodyPr/>
        <a:lstStyle/>
        <a:p>
          <a:endParaRPr lang="en-GB"/>
        </a:p>
      </dgm:t>
    </dgm:pt>
    <dgm:pt modelId="{80FB8784-1F4C-4A50-9D35-890B86A55B96}" type="sibTrans" cxnId="{CD74D1D9-4D35-4F43-B99B-632A94500277}">
      <dgm:prSet/>
      <dgm:spPr/>
      <dgm:t>
        <a:bodyPr/>
        <a:lstStyle/>
        <a:p>
          <a:endParaRPr lang="en-GB"/>
        </a:p>
      </dgm:t>
    </dgm:pt>
    <dgm:pt modelId="{7635CAF0-41F4-4D52-832E-7F913046B32C}">
      <dgm:prSet/>
      <dgm:spPr/>
      <dgm:t>
        <a:bodyPr/>
        <a:lstStyle/>
        <a:p>
          <a:r>
            <a:rPr lang="en-US" dirty="0"/>
            <a:t>Celebrate success</a:t>
          </a:r>
          <a:endParaRPr lang="en-GB" dirty="0"/>
        </a:p>
      </dgm:t>
    </dgm:pt>
    <dgm:pt modelId="{ED02E2F9-0A6F-4D19-89C2-04C492CB050A}" type="parTrans" cxnId="{7018D67C-A4F3-4E7B-B394-606D9D2B98F3}">
      <dgm:prSet/>
      <dgm:spPr/>
      <dgm:t>
        <a:bodyPr/>
        <a:lstStyle/>
        <a:p>
          <a:endParaRPr lang="en-GB"/>
        </a:p>
      </dgm:t>
    </dgm:pt>
    <dgm:pt modelId="{DD20F327-C54D-45D4-A848-1C3CDFD9129C}" type="sibTrans" cxnId="{7018D67C-A4F3-4E7B-B394-606D9D2B98F3}">
      <dgm:prSet/>
      <dgm:spPr/>
      <dgm:t>
        <a:bodyPr/>
        <a:lstStyle/>
        <a:p>
          <a:endParaRPr lang="en-GB"/>
        </a:p>
      </dgm:t>
    </dgm:pt>
    <dgm:pt modelId="{EC5CE0B0-55E8-42E5-856F-A6CB56F3FCA5}" type="pres">
      <dgm:prSet presAssocID="{90F62541-7767-48C3-A970-4BD7146A583C}" presName="linearFlow" presStyleCnt="0">
        <dgm:presLayoutVars>
          <dgm:dir/>
          <dgm:animLvl val="lvl"/>
          <dgm:resizeHandles val="exact"/>
        </dgm:presLayoutVars>
      </dgm:prSet>
      <dgm:spPr/>
    </dgm:pt>
    <dgm:pt modelId="{43CA6535-91C8-4EEB-ADC4-3A9381A7A2E4}" type="pres">
      <dgm:prSet presAssocID="{7B07FE5F-D5E8-4878-B4F2-DC4EE5BB4AB7}" presName="composite" presStyleCnt="0"/>
      <dgm:spPr/>
    </dgm:pt>
    <dgm:pt modelId="{DA0F3520-4C8A-4F8E-AA91-572A9296D482}" type="pres">
      <dgm:prSet presAssocID="{7B07FE5F-D5E8-4878-B4F2-DC4EE5BB4AB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1D7F3B9B-E185-4B3B-96A1-AF6088F12860}" type="pres">
      <dgm:prSet presAssocID="{7B07FE5F-D5E8-4878-B4F2-DC4EE5BB4AB7}" presName="descendantText" presStyleLbl="alignAcc1" presStyleIdx="0" presStyleCnt="6">
        <dgm:presLayoutVars>
          <dgm:bulletEnabled val="1"/>
        </dgm:presLayoutVars>
      </dgm:prSet>
      <dgm:spPr/>
    </dgm:pt>
    <dgm:pt modelId="{2C7BCE15-B821-4D2F-8241-65CE00C3BC73}" type="pres">
      <dgm:prSet presAssocID="{33CC4D15-50A5-4794-9A5D-30992384DAAA}" presName="sp" presStyleCnt="0"/>
      <dgm:spPr/>
    </dgm:pt>
    <dgm:pt modelId="{C818F387-221B-430E-B7DC-734E5DAC6CF0}" type="pres">
      <dgm:prSet presAssocID="{AFE6D901-4711-4D5E-8FA4-788D26720025}" presName="composite" presStyleCnt="0"/>
      <dgm:spPr/>
    </dgm:pt>
    <dgm:pt modelId="{155AF430-E7DC-4E51-A074-47AEFDC60D2E}" type="pres">
      <dgm:prSet presAssocID="{AFE6D901-4711-4D5E-8FA4-788D26720025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1738AF76-86D6-4F50-9BA2-C579231D0A01}" type="pres">
      <dgm:prSet presAssocID="{AFE6D901-4711-4D5E-8FA4-788D26720025}" presName="descendantText" presStyleLbl="alignAcc1" presStyleIdx="1" presStyleCnt="6" custLinFactNeighborX="1446" custLinFactNeighborY="3468">
        <dgm:presLayoutVars>
          <dgm:bulletEnabled val="1"/>
        </dgm:presLayoutVars>
      </dgm:prSet>
      <dgm:spPr/>
    </dgm:pt>
    <dgm:pt modelId="{84DF3EAF-DE03-4B40-AB73-D7DF1DC09FA7}" type="pres">
      <dgm:prSet presAssocID="{C4E97CC3-F271-4DB5-9616-66717E9542B2}" presName="sp" presStyleCnt="0"/>
      <dgm:spPr/>
    </dgm:pt>
    <dgm:pt modelId="{35D0D356-7C39-4C20-99BF-932C2D6012C0}" type="pres">
      <dgm:prSet presAssocID="{96840446-0417-401B-B487-BEA784C6C8C9}" presName="composite" presStyleCnt="0"/>
      <dgm:spPr/>
    </dgm:pt>
    <dgm:pt modelId="{1B19D447-F08C-480E-BE2F-10D1FA6B00E8}" type="pres">
      <dgm:prSet presAssocID="{96840446-0417-401B-B487-BEA784C6C8C9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8A0928D-39FB-400E-AA0D-81F2B6CC9568}" type="pres">
      <dgm:prSet presAssocID="{96840446-0417-401B-B487-BEA784C6C8C9}" presName="descendantText" presStyleLbl="alignAcc1" presStyleIdx="2" presStyleCnt="6">
        <dgm:presLayoutVars>
          <dgm:bulletEnabled val="1"/>
        </dgm:presLayoutVars>
      </dgm:prSet>
      <dgm:spPr/>
    </dgm:pt>
    <dgm:pt modelId="{700C33AC-3EAF-4255-A9C1-515ACD6DB8A1}" type="pres">
      <dgm:prSet presAssocID="{B5D1399B-47DF-4E3F-B0E4-FAF190DAF799}" presName="sp" presStyleCnt="0"/>
      <dgm:spPr/>
    </dgm:pt>
    <dgm:pt modelId="{F5F7FDFB-B350-43B0-8B35-F5F00F81463C}" type="pres">
      <dgm:prSet presAssocID="{B16F8181-5861-4C38-BD87-8DE8B2DDECA4}" presName="composite" presStyleCnt="0"/>
      <dgm:spPr/>
    </dgm:pt>
    <dgm:pt modelId="{60860CB6-9953-4F34-A9A0-7AABC0553E19}" type="pres">
      <dgm:prSet presAssocID="{B16F8181-5861-4C38-BD87-8DE8B2DDECA4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F648A0D7-7EFB-4EE0-91E0-A46991AE6AA0}" type="pres">
      <dgm:prSet presAssocID="{B16F8181-5861-4C38-BD87-8DE8B2DDECA4}" presName="descendantText" presStyleLbl="alignAcc1" presStyleIdx="3" presStyleCnt="6">
        <dgm:presLayoutVars>
          <dgm:bulletEnabled val="1"/>
        </dgm:presLayoutVars>
      </dgm:prSet>
      <dgm:spPr/>
    </dgm:pt>
    <dgm:pt modelId="{80AC2042-3AB9-4CB2-8D7B-3867330DE6B5}" type="pres">
      <dgm:prSet presAssocID="{D0453B71-9426-4D3B-B0A5-CB1B888D7BAD}" presName="sp" presStyleCnt="0"/>
      <dgm:spPr/>
    </dgm:pt>
    <dgm:pt modelId="{FDF9F0A1-77E4-4B4B-9791-EFE6BF0B5EDD}" type="pres">
      <dgm:prSet presAssocID="{5221A9FF-80D2-42E4-952F-AB437993CC19}" presName="composite" presStyleCnt="0"/>
      <dgm:spPr/>
    </dgm:pt>
    <dgm:pt modelId="{9801C2B0-FB19-4C30-91F2-BA0C0F784118}" type="pres">
      <dgm:prSet presAssocID="{5221A9FF-80D2-42E4-952F-AB437993CC19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8D2C386D-CE79-44D8-B7FD-C3B78361038E}" type="pres">
      <dgm:prSet presAssocID="{5221A9FF-80D2-42E4-952F-AB437993CC19}" presName="descendantText" presStyleLbl="alignAcc1" presStyleIdx="4" presStyleCnt="6">
        <dgm:presLayoutVars>
          <dgm:bulletEnabled val="1"/>
        </dgm:presLayoutVars>
      </dgm:prSet>
      <dgm:spPr/>
    </dgm:pt>
    <dgm:pt modelId="{7599EB2C-BDB0-41BD-BE6C-A0150549B101}" type="pres">
      <dgm:prSet presAssocID="{7285F17E-7A63-4537-AAB9-A253EE010190}" presName="sp" presStyleCnt="0"/>
      <dgm:spPr/>
    </dgm:pt>
    <dgm:pt modelId="{1CD21F13-9DD2-440B-B6A6-8CFEF9E30752}" type="pres">
      <dgm:prSet presAssocID="{444A9B42-AB7B-4BF7-82D0-7CE3686C5A34}" presName="composite" presStyleCnt="0"/>
      <dgm:spPr/>
    </dgm:pt>
    <dgm:pt modelId="{195381BB-BEE7-49D0-A8F0-F6B0279D47DC}" type="pres">
      <dgm:prSet presAssocID="{444A9B42-AB7B-4BF7-82D0-7CE3686C5A34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D151C067-C55A-4115-B97A-5F64C7A023F3}" type="pres">
      <dgm:prSet presAssocID="{444A9B42-AB7B-4BF7-82D0-7CE3686C5A34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35E4C500-13BE-4F1D-A353-6CB1DD94B8FA}" srcId="{7B07FE5F-D5E8-4878-B4F2-DC4EE5BB4AB7}" destId="{1EE9F12A-620F-47C5-831B-1035D46287BD}" srcOrd="1" destOrd="0" parTransId="{1E535D14-41BD-4462-9FB0-E9F00A3164CF}" sibTransId="{BD747EE9-19A0-4466-B3ED-0C3F8ED45C95}"/>
    <dgm:cxn modelId="{F2F1B904-D0AB-493D-9560-8ACCFB68F2EF}" srcId="{90F62541-7767-48C3-A970-4BD7146A583C}" destId="{7B07FE5F-D5E8-4878-B4F2-DC4EE5BB4AB7}" srcOrd="0" destOrd="0" parTransId="{698456F0-9F64-4463-BF75-C6F3604A57D9}" sibTransId="{33CC4D15-50A5-4794-9A5D-30992384DAAA}"/>
    <dgm:cxn modelId="{65697A0A-282F-400F-8C75-2ECB9DCEF4E8}" srcId="{B16F8181-5861-4C38-BD87-8DE8B2DDECA4}" destId="{319F9463-14D3-41D3-811E-58A7B3BAF36C}" srcOrd="0" destOrd="0" parTransId="{C25DDF2A-9916-4745-9B12-C634F7D568A8}" sibTransId="{02945FC8-CBDA-4A82-B171-38A31010E45D}"/>
    <dgm:cxn modelId="{6DB9CD0E-BC3C-4A65-AB6F-B1596F328235}" type="presOf" srcId="{BA574F98-F8BE-4D5A-BF8F-975C98A32BCB}" destId="{8D2C386D-CE79-44D8-B7FD-C3B78361038E}" srcOrd="0" destOrd="0" presId="urn:microsoft.com/office/officeart/2005/8/layout/chevron2"/>
    <dgm:cxn modelId="{1F327A29-F2E0-4A46-8FAD-89C7123B10D2}" type="presOf" srcId="{444A9B42-AB7B-4BF7-82D0-7CE3686C5A34}" destId="{195381BB-BEE7-49D0-A8F0-F6B0279D47DC}" srcOrd="0" destOrd="0" presId="urn:microsoft.com/office/officeart/2005/8/layout/chevron2"/>
    <dgm:cxn modelId="{9DC0E22C-F79F-4936-98BF-68E6FA67F747}" type="presOf" srcId="{5221A9FF-80D2-42E4-952F-AB437993CC19}" destId="{9801C2B0-FB19-4C30-91F2-BA0C0F784118}" srcOrd="0" destOrd="0" presId="urn:microsoft.com/office/officeart/2005/8/layout/chevron2"/>
    <dgm:cxn modelId="{F02C3432-CFFA-4FA5-BCFA-D51664679D02}" type="presOf" srcId="{F9F6C350-141B-4E29-B85D-99F92D0238DA}" destId="{1738AF76-86D6-4F50-9BA2-C579231D0A01}" srcOrd="0" destOrd="1" presId="urn:microsoft.com/office/officeart/2005/8/layout/chevron2"/>
    <dgm:cxn modelId="{07907A33-2AA7-49C3-BEF8-93BF9F4FA712}" srcId="{90F62541-7767-48C3-A970-4BD7146A583C}" destId="{444A9B42-AB7B-4BF7-82D0-7CE3686C5A34}" srcOrd="5" destOrd="0" parTransId="{2B935114-07FB-4A09-8DC6-6D1CBAE13817}" sibTransId="{FDC2A408-21A8-418E-BEA1-4AD961F370B8}"/>
    <dgm:cxn modelId="{CAD93A5C-3922-45A1-85C9-2C91C18B060B}" type="presOf" srcId="{7635CAF0-41F4-4D52-832E-7F913046B32C}" destId="{D151C067-C55A-4115-B97A-5F64C7A023F3}" srcOrd="0" destOrd="1" presId="urn:microsoft.com/office/officeart/2005/8/layout/chevron2"/>
    <dgm:cxn modelId="{D66D6A5D-1640-4B45-B771-9CD726E7EEB5}" type="presOf" srcId="{319F9463-14D3-41D3-811E-58A7B3BAF36C}" destId="{F648A0D7-7EFB-4EE0-91E0-A46991AE6AA0}" srcOrd="0" destOrd="0" presId="urn:microsoft.com/office/officeart/2005/8/layout/chevron2"/>
    <dgm:cxn modelId="{5E138B5F-ADC6-4A63-8960-146CD7228498}" type="presOf" srcId="{F5E55CF4-CF98-47D5-970B-73446997D1FB}" destId="{18A0928D-39FB-400E-AA0D-81F2B6CC9568}" srcOrd="0" destOrd="1" presId="urn:microsoft.com/office/officeart/2005/8/layout/chevron2"/>
    <dgm:cxn modelId="{F3068B41-4B36-436E-97B2-48B6822A5FC7}" type="presOf" srcId="{90F62541-7767-48C3-A970-4BD7146A583C}" destId="{EC5CE0B0-55E8-42E5-856F-A6CB56F3FCA5}" srcOrd="0" destOrd="0" presId="urn:microsoft.com/office/officeart/2005/8/layout/chevron2"/>
    <dgm:cxn modelId="{424EF969-90F9-480B-8496-F94FCDA6F32C}" type="presOf" srcId="{AC2362D4-34D6-4B76-BCAE-6CD5BA4E8D3F}" destId="{18A0928D-39FB-400E-AA0D-81F2B6CC9568}" srcOrd="0" destOrd="0" presId="urn:microsoft.com/office/officeart/2005/8/layout/chevron2"/>
    <dgm:cxn modelId="{6238226E-1D3C-4367-9637-AD8C8F09A183}" srcId="{90F62541-7767-48C3-A970-4BD7146A583C}" destId="{96840446-0417-401B-B487-BEA784C6C8C9}" srcOrd="2" destOrd="0" parTransId="{75023F78-E9AB-4940-BCB9-C3882F82D48B}" sibTransId="{B5D1399B-47DF-4E3F-B0E4-FAF190DAF799}"/>
    <dgm:cxn modelId="{9389794E-AAA0-496B-9F57-3A8CBE698E1F}" srcId="{AFE6D901-4711-4D5E-8FA4-788D26720025}" destId="{6D3E76A9-F601-4610-A878-989A187B45C8}" srcOrd="0" destOrd="0" parTransId="{F911ACF3-594A-4E87-A36A-0D6054265F63}" sibTransId="{89F09035-61B4-48E8-B373-E379C09C22C9}"/>
    <dgm:cxn modelId="{1C58C14E-1822-4B59-AEB8-E0C9974824EC}" type="presOf" srcId="{7B07FE5F-D5E8-4878-B4F2-DC4EE5BB4AB7}" destId="{DA0F3520-4C8A-4F8E-AA91-572A9296D482}" srcOrd="0" destOrd="0" presId="urn:microsoft.com/office/officeart/2005/8/layout/chevron2"/>
    <dgm:cxn modelId="{3030A572-4B33-4035-A0EB-F042079F9B9A}" type="presOf" srcId="{96840446-0417-401B-B487-BEA784C6C8C9}" destId="{1B19D447-F08C-480E-BE2F-10D1FA6B00E8}" srcOrd="0" destOrd="0" presId="urn:microsoft.com/office/officeart/2005/8/layout/chevron2"/>
    <dgm:cxn modelId="{C53CA356-73EA-4839-92F0-26EE0903E53D}" srcId="{90F62541-7767-48C3-A970-4BD7146A583C}" destId="{AFE6D901-4711-4D5E-8FA4-788D26720025}" srcOrd="1" destOrd="0" parTransId="{82B2811C-7DB3-48C5-8EF9-3B499E2BC901}" sibTransId="{C4E97CC3-F271-4DB5-9616-66717E9542B2}"/>
    <dgm:cxn modelId="{4DDE3D77-6156-4C7F-9A96-612C6DDFD9D4}" srcId="{96840446-0417-401B-B487-BEA784C6C8C9}" destId="{AC2362D4-34D6-4B76-BCAE-6CD5BA4E8D3F}" srcOrd="0" destOrd="0" parTransId="{F6E8C508-3BEE-4688-A293-32E46DF56085}" sibTransId="{0EAF8D41-E2B8-4D87-AB3A-A7F44A19209C}"/>
    <dgm:cxn modelId="{186E6877-9B55-4535-8B25-AC5E6E8733E1}" srcId="{90F62541-7767-48C3-A970-4BD7146A583C}" destId="{B16F8181-5861-4C38-BD87-8DE8B2DDECA4}" srcOrd="3" destOrd="0" parTransId="{810BACFF-5836-4B3A-8C6D-21BCABFCF271}" sibTransId="{D0453B71-9426-4D3B-B0A5-CB1B888D7BAD}"/>
    <dgm:cxn modelId="{7018D67C-A4F3-4E7B-B394-606D9D2B98F3}" srcId="{444A9B42-AB7B-4BF7-82D0-7CE3686C5A34}" destId="{7635CAF0-41F4-4D52-832E-7F913046B32C}" srcOrd="1" destOrd="0" parTransId="{ED02E2F9-0A6F-4D19-89C2-04C492CB050A}" sibTransId="{DD20F327-C54D-45D4-A848-1C3CDFD9129C}"/>
    <dgm:cxn modelId="{5CD86D7D-1CFE-4CCB-854F-3FAE5EE490B2}" type="presOf" srcId="{F42353B5-7321-4158-B614-420D3B31312D}" destId="{F648A0D7-7EFB-4EE0-91E0-A46991AE6AA0}" srcOrd="0" destOrd="1" presId="urn:microsoft.com/office/officeart/2005/8/layout/chevron2"/>
    <dgm:cxn modelId="{02F92085-3A5F-4615-87B0-A1542132C3C7}" type="presOf" srcId="{B16F8181-5861-4C38-BD87-8DE8B2DDECA4}" destId="{60860CB6-9953-4F34-A9A0-7AABC0553E19}" srcOrd="0" destOrd="0" presId="urn:microsoft.com/office/officeart/2005/8/layout/chevron2"/>
    <dgm:cxn modelId="{456CED97-2393-4460-830C-F15B3C26FFCE}" srcId="{AFE6D901-4711-4D5E-8FA4-788D26720025}" destId="{F9F6C350-141B-4E29-B85D-99F92D0238DA}" srcOrd="1" destOrd="0" parTransId="{8D441A4F-FDFC-4228-983F-DF7044C5CE6A}" sibTransId="{AF5D3131-0070-4F18-B992-8DA9F67AC579}"/>
    <dgm:cxn modelId="{5204C4A8-E114-4B2F-AA14-7C496B494A0A}" srcId="{7B07FE5F-D5E8-4878-B4F2-DC4EE5BB4AB7}" destId="{EB957869-4A22-4C33-BAE5-CE1A6D6B22FD}" srcOrd="0" destOrd="0" parTransId="{2A65ADAC-EAB7-45C4-B8E9-ED76B39BB336}" sibTransId="{4722119F-A792-423E-83E5-15CEE826FEB6}"/>
    <dgm:cxn modelId="{60EF25AA-EDA9-441C-9922-601BA9709BD7}" type="presOf" srcId="{EB957869-4A22-4C33-BAE5-CE1A6D6B22FD}" destId="{1D7F3B9B-E185-4B3B-96A1-AF6088F12860}" srcOrd="0" destOrd="0" presId="urn:microsoft.com/office/officeart/2005/8/layout/chevron2"/>
    <dgm:cxn modelId="{F86AE9B6-D203-415C-85C0-EF7673DC0B6C}" srcId="{96840446-0417-401B-B487-BEA784C6C8C9}" destId="{F5E55CF4-CF98-47D5-970B-73446997D1FB}" srcOrd="1" destOrd="0" parTransId="{861911CC-0F31-42A5-B0C7-8109171B31E8}" sibTransId="{B3C83E22-7152-4B20-84F8-F3780E8812F9}"/>
    <dgm:cxn modelId="{C2A189C2-79C0-45EC-B541-AC1329634167}" type="presOf" srcId="{1EE9F12A-620F-47C5-831B-1035D46287BD}" destId="{1D7F3B9B-E185-4B3B-96A1-AF6088F12860}" srcOrd="0" destOrd="1" presId="urn:microsoft.com/office/officeart/2005/8/layout/chevron2"/>
    <dgm:cxn modelId="{2AF775D4-B5B8-457D-BDAB-70E89EC50179}" type="presOf" srcId="{53212864-E8FE-4490-9489-7501CE833EE2}" destId="{D151C067-C55A-4115-B97A-5F64C7A023F3}" srcOrd="0" destOrd="0" presId="urn:microsoft.com/office/officeart/2005/8/layout/chevron2"/>
    <dgm:cxn modelId="{C9D3EED7-FE76-419D-88A1-869952C39F16}" srcId="{B16F8181-5861-4C38-BD87-8DE8B2DDECA4}" destId="{F42353B5-7321-4158-B614-420D3B31312D}" srcOrd="1" destOrd="0" parTransId="{703E18B2-3FB7-49F4-9156-428A432F8551}" sibTransId="{2F5862ED-DC59-4DF3-B611-F4A9C507CFC7}"/>
    <dgm:cxn modelId="{CD74D1D9-4D35-4F43-B99B-632A94500277}" srcId="{444A9B42-AB7B-4BF7-82D0-7CE3686C5A34}" destId="{53212864-E8FE-4490-9489-7501CE833EE2}" srcOrd="0" destOrd="0" parTransId="{4F8A1DC2-DD2E-4B0F-98C1-34C0D7A99351}" sibTransId="{80FB8784-1F4C-4A50-9D35-890B86A55B96}"/>
    <dgm:cxn modelId="{4AE288E7-D302-46D2-BCD5-13199DD0CDC1}" srcId="{90F62541-7767-48C3-A970-4BD7146A583C}" destId="{5221A9FF-80D2-42E4-952F-AB437993CC19}" srcOrd="4" destOrd="0" parTransId="{477B853A-3214-4ADF-AAE3-A11475FFAB15}" sibTransId="{7285F17E-7A63-4537-AAB9-A253EE010190}"/>
    <dgm:cxn modelId="{2B15A7EE-8F0B-46DC-A638-F679D19FFD9B}" type="presOf" srcId="{AFE6D901-4711-4D5E-8FA4-788D26720025}" destId="{155AF430-E7DC-4E51-A074-47AEFDC60D2E}" srcOrd="0" destOrd="0" presId="urn:microsoft.com/office/officeart/2005/8/layout/chevron2"/>
    <dgm:cxn modelId="{FB2371F4-4AB5-42C2-8E1F-8242F7DFE3D1}" srcId="{5221A9FF-80D2-42E4-952F-AB437993CC19}" destId="{BA574F98-F8BE-4D5A-BF8F-975C98A32BCB}" srcOrd="0" destOrd="0" parTransId="{E456B8DF-F415-44F6-8F7E-22C0F36DC980}" sibTransId="{B22F8D25-3F37-4AB4-A619-20CEB42B00A6}"/>
    <dgm:cxn modelId="{672DF2FE-706D-4FBC-B79C-7E01C96ED8C8}" type="presOf" srcId="{6D3E76A9-F601-4610-A878-989A187B45C8}" destId="{1738AF76-86D6-4F50-9BA2-C579231D0A01}" srcOrd="0" destOrd="0" presId="urn:microsoft.com/office/officeart/2005/8/layout/chevron2"/>
    <dgm:cxn modelId="{F0021193-9E7C-49B2-9E99-54C63B6C47B8}" type="presParOf" srcId="{EC5CE0B0-55E8-42E5-856F-A6CB56F3FCA5}" destId="{43CA6535-91C8-4EEB-ADC4-3A9381A7A2E4}" srcOrd="0" destOrd="0" presId="urn:microsoft.com/office/officeart/2005/8/layout/chevron2"/>
    <dgm:cxn modelId="{E9E80089-C63F-419E-8800-7794900371F1}" type="presParOf" srcId="{43CA6535-91C8-4EEB-ADC4-3A9381A7A2E4}" destId="{DA0F3520-4C8A-4F8E-AA91-572A9296D482}" srcOrd="0" destOrd="0" presId="urn:microsoft.com/office/officeart/2005/8/layout/chevron2"/>
    <dgm:cxn modelId="{DCD7534A-A967-4284-BAFA-7A2D4FF3D98C}" type="presParOf" srcId="{43CA6535-91C8-4EEB-ADC4-3A9381A7A2E4}" destId="{1D7F3B9B-E185-4B3B-96A1-AF6088F12860}" srcOrd="1" destOrd="0" presId="urn:microsoft.com/office/officeart/2005/8/layout/chevron2"/>
    <dgm:cxn modelId="{DD977F10-EDF5-4955-83E8-C6F7CD16E0A4}" type="presParOf" srcId="{EC5CE0B0-55E8-42E5-856F-A6CB56F3FCA5}" destId="{2C7BCE15-B821-4D2F-8241-65CE00C3BC73}" srcOrd="1" destOrd="0" presId="urn:microsoft.com/office/officeart/2005/8/layout/chevron2"/>
    <dgm:cxn modelId="{22B7DA68-B704-488B-A178-78DEE238BDC2}" type="presParOf" srcId="{EC5CE0B0-55E8-42E5-856F-A6CB56F3FCA5}" destId="{C818F387-221B-430E-B7DC-734E5DAC6CF0}" srcOrd="2" destOrd="0" presId="urn:microsoft.com/office/officeart/2005/8/layout/chevron2"/>
    <dgm:cxn modelId="{959C9C67-7666-4CA6-AC57-D3C88D0AD546}" type="presParOf" srcId="{C818F387-221B-430E-B7DC-734E5DAC6CF0}" destId="{155AF430-E7DC-4E51-A074-47AEFDC60D2E}" srcOrd="0" destOrd="0" presId="urn:microsoft.com/office/officeart/2005/8/layout/chevron2"/>
    <dgm:cxn modelId="{2920F4E8-D9C6-4D87-AC0A-644375D8A66A}" type="presParOf" srcId="{C818F387-221B-430E-B7DC-734E5DAC6CF0}" destId="{1738AF76-86D6-4F50-9BA2-C579231D0A01}" srcOrd="1" destOrd="0" presId="urn:microsoft.com/office/officeart/2005/8/layout/chevron2"/>
    <dgm:cxn modelId="{300C1411-71AE-4649-9EFC-26F457DE01BE}" type="presParOf" srcId="{EC5CE0B0-55E8-42E5-856F-A6CB56F3FCA5}" destId="{84DF3EAF-DE03-4B40-AB73-D7DF1DC09FA7}" srcOrd="3" destOrd="0" presId="urn:microsoft.com/office/officeart/2005/8/layout/chevron2"/>
    <dgm:cxn modelId="{5D7E1DCF-28F2-45A2-BD9B-9AC3537D0977}" type="presParOf" srcId="{EC5CE0B0-55E8-42E5-856F-A6CB56F3FCA5}" destId="{35D0D356-7C39-4C20-99BF-932C2D6012C0}" srcOrd="4" destOrd="0" presId="urn:microsoft.com/office/officeart/2005/8/layout/chevron2"/>
    <dgm:cxn modelId="{0467DB2F-C3AE-4AAD-A223-8BEFD916C2D2}" type="presParOf" srcId="{35D0D356-7C39-4C20-99BF-932C2D6012C0}" destId="{1B19D447-F08C-480E-BE2F-10D1FA6B00E8}" srcOrd="0" destOrd="0" presId="urn:microsoft.com/office/officeart/2005/8/layout/chevron2"/>
    <dgm:cxn modelId="{9036568B-021E-405A-81AB-D18C915CEFBE}" type="presParOf" srcId="{35D0D356-7C39-4C20-99BF-932C2D6012C0}" destId="{18A0928D-39FB-400E-AA0D-81F2B6CC9568}" srcOrd="1" destOrd="0" presId="urn:microsoft.com/office/officeart/2005/8/layout/chevron2"/>
    <dgm:cxn modelId="{5D6E0541-D6EC-44EF-AB57-2FECC8C5CD72}" type="presParOf" srcId="{EC5CE0B0-55E8-42E5-856F-A6CB56F3FCA5}" destId="{700C33AC-3EAF-4255-A9C1-515ACD6DB8A1}" srcOrd="5" destOrd="0" presId="urn:microsoft.com/office/officeart/2005/8/layout/chevron2"/>
    <dgm:cxn modelId="{82F00918-FF6E-4BF6-AA10-FC326A92FE03}" type="presParOf" srcId="{EC5CE0B0-55E8-42E5-856F-A6CB56F3FCA5}" destId="{F5F7FDFB-B350-43B0-8B35-F5F00F81463C}" srcOrd="6" destOrd="0" presId="urn:microsoft.com/office/officeart/2005/8/layout/chevron2"/>
    <dgm:cxn modelId="{5F764576-0E24-49AC-9328-F5C980294EBE}" type="presParOf" srcId="{F5F7FDFB-B350-43B0-8B35-F5F00F81463C}" destId="{60860CB6-9953-4F34-A9A0-7AABC0553E19}" srcOrd="0" destOrd="0" presId="urn:microsoft.com/office/officeart/2005/8/layout/chevron2"/>
    <dgm:cxn modelId="{C1005E40-46C6-483D-B4AD-EABCAF884A45}" type="presParOf" srcId="{F5F7FDFB-B350-43B0-8B35-F5F00F81463C}" destId="{F648A0D7-7EFB-4EE0-91E0-A46991AE6AA0}" srcOrd="1" destOrd="0" presId="urn:microsoft.com/office/officeart/2005/8/layout/chevron2"/>
    <dgm:cxn modelId="{5F41567E-D090-4215-A400-8C34D478D79B}" type="presParOf" srcId="{EC5CE0B0-55E8-42E5-856F-A6CB56F3FCA5}" destId="{80AC2042-3AB9-4CB2-8D7B-3867330DE6B5}" srcOrd="7" destOrd="0" presId="urn:microsoft.com/office/officeart/2005/8/layout/chevron2"/>
    <dgm:cxn modelId="{77603A61-51AA-40A8-ABF4-C3ED4FC40DA4}" type="presParOf" srcId="{EC5CE0B0-55E8-42E5-856F-A6CB56F3FCA5}" destId="{FDF9F0A1-77E4-4B4B-9791-EFE6BF0B5EDD}" srcOrd="8" destOrd="0" presId="urn:microsoft.com/office/officeart/2005/8/layout/chevron2"/>
    <dgm:cxn modelId="{82C48340-B493-4B97-B727-889CA84384B2}" type="presParOf" srcId="{FDF9F0A1-77E4-4B4B-9791-EFE6BF0B5EDD}" destId="{9801C2B0-FB19-4C30-91F2-BA0C0F784118}" srcOrd="0" destOrd="0" presId="urn:microsoft.com/office/officeart/2005/8/layout/chevron2"/>
    <dgm:cxn modelId="{560ACE45-98BE-471A-8D03-947F7623B8E7}" type="presParOf" srcId="{FDF9F0A1-77E4-4B4B-9791-EFE6BF0B5EDD}" destId="{8D2C386D-CE79-44D8-B7FD-C3B78361038E}" srcOrd="1" destOrd="0" presId="urn:microsoft.com/office/officeart/2005/8/layout/chevron2"/>
    <dgm:cxn modelId="{1A6CAD71-77A2-499D-8852-6BD559C9829F}" type="presParOf" srcId="{EC5CE0B0-55E8-42E5-856F-A6CB56F3FCA5}" destId="{7599EB2C-BDB0-41BD-BE6C-A0150549B101}" srcOrd="9" destOrd="0" presId="urn:microsoft.com/office/officeart/2005/8/layout/chevron2"/>
    <dgm:cxn modelId="{B7F1BCFB-FFE5-4292-B23A-BFCB936C1D15}" type="presParOf" srcId="{EC5CE0B0-55E8-42E5-856F-A6CB56F3FCA5}" destId="{1CD21F13-9DD2-440B-B6A6-8CFEF9E30752}" srcOrd="10" destOrd="0" presId="urn:microsoft.com/office/officeart/2005/8/layout/chevron2"/>
    <dgm:cxn modelId="{C43DC0DD-A6FC-4EE4-9C94-17D477D2707E}" type="presParOf" srcId="{1CD21F13-9DD2-440B-B6A6-8CFEF9E30752}" destId="{195381BB-BEE7-49D0-A8F0-F6B0279D47DC}" srcOrd="0" destOrd="0" presId="urn:microsoft.com/office/officeart/2005/8/layout/chevron2"/>
    <dgm:cxn modelId="{D12F8D5F-851F-4896-856C-0D283B8D75CC}" type="presParOf" srcId="{1CD21F13-9DD2-440B-B6A6-8CFEF9E30752}" destId="{D151C067-C55A-4115-B97A-5F64C7A023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F5DDFB-F981-4EB6-A244-859F9C608E73}" type="doc">
      <dgm:prSet loTypeId="urn:microsoft.com/office/officeart/2005/8/layout/chevron1" loCatId="process" qsTypeId="urn:microsoft.com/office/officeart/2005/8/quickstyle/simple1" qsCatId="simple" csTypeId="urn:microsoft.com/office/officeart/2005/8/colors/accent6_4" csCatId="accent6" phldr="1"/>
      <dgm:spPr/>
    </dgm:pt>
    <dgm:pt modelId="{FFF24015-452A-40F9-B7D5-A804CF7D9FD2}">
      <dgm:prSet phldrT="[Text]"/>
      <dgm:spPr/>
      <dgm:t>
        <a:bodyPr/>
        <a:lstStyle/>
        <a:p>
          <a:r>
            <a:rPr lang="en-GB" dirty="0"/>
            <a:t>Patient has a fall</a:t>
          </a:r>
        </a:p>
      </dgm:t>
    </dgm:pt>
    <dgm:pt modelId="{CFAFFE0A-6BD5-48F9-8BB5-AB823D89F2D7}" type="parTrans" cxnId="{FCD74A30-CF09-4D38-A64A-DE41D4FF73F1}">
      <dgm:prSet/>
      <dgm:spPr/>
      <dgm:t>
        <a:bodyPr/>
        <a:lstStyle/>
        <a:p>
          <a:endParaRPr lang="en-GB"/>
        </a:p>
      </dgm:t>
    </dgm:pt>
    <dgm:pt modelId="{FD53C2D3-CFD2-4EC8-BE3F-49740978CBA5}" type="sibTrans" cxnId="{FCD74A30-CF09-4D38-A64A-DE41D4FF73F1}">
      <dgm:prSet/>
      <dgm:spPr/>
      <dgm:t>
        <a:bodyPr/>
        <a:lstStyle/>
        <a:p>
          <a:endParaRPr lang="en-GB"/>
        </a:p>
      </dgm:t>
    </dgm:pt>
    <dgm:pt modelId="{FBD3BB2F-321B-4D50-8D0E-A299109A0A73}">
      <dgm:prSet phldrT="[Text]"/>
      <dgm:spPr/>
      <dgm:t>
        <a:bodyPr/>
        <a:lstStyle/>
        <a:p>
          <a:r>
            <a:rPr lang="en-GB" dirty="0"/>
            <a:t>Patient is on the floor and distressed</a:t>
          </a:r>
        </a:p>
      </dgm:t>
    </dgm:pt>
    <dgm:pt modelId="{268F65F8-7E9D-4CD1-9998-C8ACDC968F8B}" type="parTrans" cxnId="{963E4173-8589-4F3F-A4A6-673AC727E882}">
      <dgm:prSet/>
      <dgm:spPr/>
      <dgm:t>
        <a:bodyPr/>
        <a:lstStyle/>
        <a:p>
          <a:endParaRPr lang="en-GB"/>
        </a:p>
      </dgm:t>
    </dgm:pt>
    <dgm:pt modelId="{88FFD698-3EDC-4F47-BEC9-962C55B2FA37}" type="sibTrans" cxnId="{963E4173-8589-4F3F-A4A6-673AC727E882}">
      <dgm:prSet/>
      <dgm:spPr/>
      <dgm:t>
        <a:bodyPr/>
        <a:lstStyle/>
        <a:p>
          <a:endParaRPr lang="en-GB"/>
        </a:p>
      </dgm:t>
    </dgm:pt>
    <dgm:pt modelId="{B77ED111-23ED-49DE-BBFF-5C8BD08126D7}">
      <dgm:prSet phldrT="[Text]"/>
      <dgm:spPr/>
      <dgm:t>
        <a:bodyPr/>
        <a:lstStyle/>
        <a:p>
          <a:r>
            <a:rPr lang="en-GB" dirty="0"/>
            <a:t>Patient remains on the floor for 30 minutes</a:t>
          </a:r>
        </a:p>
      </dgm:t>
    </dgm:pt>
    <dgm:pt modelId="{312010FA-8415-49E8-9468-66CBAEE11235}" type="parTrans" cxnId="{68A7F548-7B8A-4F59-AF5D-C234658893B2}">
      <dgm:prSet/>
      <dgm:spPr/>
      <dgm:t>
        <a:bodyPr/>
        <a:lstStyle/>
        <a:p>
          <a:endParaRPr lang="en-GB"/>
        </a:p>
      </dgm:t>
    </dgm:pt>
    <dgm:pt modelId="{82302C05-4A0F-45C3-9A94-1BDC873B6152}" type="sibTrans" cxnId="{68A7F548-7B8A-4F59-AF5D-C234658893B2}">
      <dgm:prSet/>
      <dgm:spPr/>
      <dgm:t>
        <a:bodyPr/>
        <a:lstStyle/>
        <a:p>
          <a:endParaRPr lang="en-GB"/>
        </a:p>
      </dgm:t>
    </dgm:pt>
    <dgm:pt modelId="{F96EA11C-D99F-4DEA-9ADC-5528DE269858}">
      <dgm:prSet phldrT="[Text]"/>
      <dgm:spPr/>
      <dgm:t>
        <a:bodyPr/>
        <a:lstStyle/>
        <a:p>
          <a:r>
            <a:rPr lang="en-GB" dirty="0"/>
            <a:t>Patient is hoisted into bed</a:t>
          </a:r>
        </a:p>
      </dgm:t>
    </dgm:pt>
    <dgm:pt modelId="{2DE045C8-A7E4-4A32-B2FB-A6F87270CFA8}" type="parTrans" cxnId="{61D95672-6962-4EA6-BB45-25B6EC72D080}">
      <dgm:prSet/>
      <dgm:spPr/>
      <dgm:t>
        <a:bodyPr/>
        <a:lstStyle/>
        <a:p>
          <a:endParaRPr lang="en-GB"/>
        </a:p>
      </dgm:t>
    </dgm:pt>
    <dgm:pt modelId="{2E592BB9-7174-4161-8880-AFEB3B9AF0A7}" type="sibTrans" cxnId="{61D95672-6962-4EA6-BB45-25B6EC72D080}">
      <dgm:prSet/>
      <dgm:spPr/>
      <dgm:t>
        <a:bodyPr/>
        <a:lstStyle/>
        <a:p>
          <a:endParaRPr lang="en-GB"/>
        </a:p>
      </dgm:t>
    </dgm:pt>
    <dgm:pt modelId="{64BBDCC2-2604-453A-AD1D-83F35540BAE7}">
      <dgm:prSet phldrT="[Text]"/>
      <dgm:spPr/>
      <dgm:t>
        <a:bodyPr/>
        <a:lstStyle/>
        <a:p>
          <a:pPr algn="ctr"/>
          <a:r>
            <a:rPr lang="en-GB" dirty="0"/>
            <a:t>Patient found to have a hip fracture 3 hours later 	</a:t>
          </a:r>
        </a:p>
      </dgm:t>
    </dgm:pt>
    <dgm:pt modelId="{89E572D1-BFFC-42B3-A0E4-2196A598CA82}" type="parTrans" cxnId="{BE46A557-C92D-4147-B2AC-6973B6C0C861}">
      <dgm:prSet/>
      <dgm:spPr/>
      <dgm:t>
        <a:bodyPr/>
        <a:lstStyle/>
        <a:p>
          <a:endParaRPr lang="en-GB"/>
        </a:p>
      </dgm:t>
    </dgm:pt>
    <dgm:pt modelId="{39DE7969-2FC1-4D44-95D3-9E498C6F9544}" type="sibTrans" cxnId="{BE46A557-C92D-4147-B2AC-6973B6C0C861}">
      <dgm:prSet/>
      <dgm:spPr/>
      <dgm:t>
        <a:bodyPr/>
        <a:lstStyle/>
        <a:p>
          <a:endParaRPr lang="en-GB"/>
        </a:p>
      </dgm:t>
    </dgm:pt>
    <dgm:pt modelId="{E7D5DE4B-9993-4BD2-999D-12908F455732}" type="pres">
      <dgm:prSet presAssocID="{93F5DDFB-F981-4EB6-A244-859F9C608E73}" presName="Name0" presStyleCnt="0">
        <dgm:presLayoutVars>
          <dgm:dir/>
          <dgm:animLvl val="lvl"/>
          <dgm:resizeHandles val="exact"/>
        </dgm:presLayoutVars>
      </dgm:prSet>
      <dgm:spPr/>
    </dgm:pt>
    <dgm:pt modelId="{335D019D-D215-4678-A014-0D68CE2E9CE2}" type="pres">
      <dgm:prSet presAssocID="{FFF24015-452A-40F9-B7D5-A804CF7D9FD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8BA2974-941C-4DDE-A898-D8E3EB314F8F}" type="pres">
      <dgm:prSet presAssocID="{FD53C2D3-CFD2-4EC8-BE3F-49740978CBA5}" presName="parTxOnlySpace" presStyleCnt="0"/>
      <dgm:spPr/>
    </dgm:pt>
    <dgm:pt modelId="{37C8590E-59A0-493A-8175-D3D689D72D84}" type="pres">
      <dgm:prSet presAssocID="{FBD3BB2F-321B-4D50-8D0E-A299109A0A7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C12DF04-1EBE-46CC-9042-255262B91969}" type="pres">
      <dgm:prSet presAssocID="{88FFD698-3EDC-4F47-BEC9-962C55B2FA37}" presName="parTxOnlySpace" presStyleCnt="0"/>
      <dgm:spPr/>
    </dgm:pt>
    <dgm:pt modelId="{675F5B7C-5EC8-4AE5-970C-05BB53642424}" type="pres">
      <dgm:prSet presAssocID="{B77ED111-23ED-49DE-BBFF-5C8BD08126D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47580C3-DC1A-46B4-971E-2BEBA43B66F6}" type="pres">
      <dgm:prSet presAssocID="{82302C05-4A0F-45C3-9A94-1BDC873B6152}" presName="parTxOnlySpace" presStyleCnt="0"/>
      <dgm:spPr/>
    </dgm:pt>
    <dgm:pt modelId="{31C619A9-EE68-471B-845D-7FD874D2C7C1}" type="pres">
      <dgm:prSet presAssocID="{F96EA11C-D99F-4DEA-9ADC-5528DE26985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AA88963-F2C0-4483-B2F2-3E0F92363B17}" type="pres">
      <dgm:prSet presAssocID="{2E592BB9-7174-4161-8880-AFEB3B9AF0A7}" presName="parTxOnlySpace" presStyleCnt="0"/>
      <dgm:spPr/>
    </dgm:pt>
    <dgm:pt modelId="{0F53A75D-532B-4125-B291-69A59B404FA8}" type="pres">
      <dgm:prSet presAssocID="{64BBDCC2-2604-453A-AD1D-83F35540BAE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F81F30B-FC89-47D6-B1C0-74A4674496E0}" type="presOf" srcId="{F96EA11C-D99F-4DEA-9ADC-5528DE269858}" destId="{31C619A9-EE68-471B-845D-7FD874D2C7C1}" srcOrd="0" destOrd="0" presId="urn:microsoft.com/office/officeart/2005/8/layout/chevron1"/>
    <dgm:cxn modelId="{73CCDF1F-6550-4F91-B88C-CC6B9A4B52D8}" type="presOf" srcId="{FFF24015-452A-40F9-B7D5-A804CF7D9FD2}" destId="{335D019D-D215-4678-A014-0D68CE2E9CE2}" srcOrd="0" destOrd="0" presId="urn:microsoft.com/office/officeart/2005/8/layout/chevron1"/>
    <dgm:cxn modelId="{FCD74A30-CF09-4D38-A64A-DE41D4FF73F1}" srcId="{93F5DDFB-F981-4EB6-A244-859F9C608E73}" destId="{FFF24015-452A-40F9-B7D5-A804CF7D9FD2}" srcOrd="0" destOrd="0" parTransId="{CFAFFE0A-6BD5-48F9-8BB5-AB823D89F2D7}" sibTransId="{FD53C2D3-CFD2-4EC8-BE3F-49740978CBA5}"/>
    <dgm:cxn modelId="{EE95123C-D44C-4673-B46B-5719433DE083}" type="presOf" srcId="{FBD3BB2F-321B-4D50-8D0E-A299109A0A73}" destId="{37C8590E-59A0-493A-8175-D3D689D72D84}" srcOrd="0" destOrd="0" presId="urn:microsoft.com/office/officeart/2005/8/layout/chevron1"/>
    <dgm:cxn modelId="{68A7F548-7B8A-4F59-AF5D-C234658893B2}" srcId="{93F5DDFB-F981-4EB6-A244-859F9C608E73}" destId="{B77ED111-23ED-49DE-BBFF-5C8BD08126D7}" srcOrd="2" destOrd="0" parTransId="{312010FA-8415-49E8-9468-66CBAEE11235}" sibTransId="{82302C05-4A0F-45C3-9A94-1BDC873B6152}"/>
    <dgm:cxn modelId="{61D95672-6962-4EA6-BB45-25B6EC72D080}" srcId="{93F5DDFB-F981-4EB6-A244-859F9C608E73}" destId="{F96EA11C-D99F-4DEA-9ADC-5528DE269858}" srcOrd="3" destOrd="0" parTransId="{2DE045C8-A7E4-4A32-B2FB-A6F87270CFA8}" sibTransId="{2E592BB9-7174-4161-8880-AFEB3B9AF0A7}"/>
    <dgm:cxn modelId="{963E4173-8589-4F3F-A4A6-673AC727E882}" srcId="{93F5DDFB-F981-4EB6-A244-859F9C608E73}" destId="{FBD3BB2F-321B-4D50-8D0E-A299109A0A73}" srcOrd="1" destOrd="0" parTransId="{268F65F8-7E9D-4CD1-9998-C8ACDC968F8B}" sibTransId="{88FFD698-3EDC-4F47-BEC9-962C55B2FA37}"/>
    <dgm:cxn modelId="{BE46A557-C92D-4147-B2AC-6973B6C0C861}" srcId="{93F5DDFB-F981-4EB6-A244-859F9C608E73}" destId="{64BBDCC2-2604-453A-AD1D-83F35540BAE7}" srcOrd="4" destOrd="0" parTransId="{89E572D1-BFFC-42B3-A0E4-2196A598CA82}" sibTransId="{39DE7969-2FC1-4D44-95D3-9E498C6F9544}"/>
    <dgm:cxn modelId="{D40B879D-1E1B-4DDB-A57F-F479E98831B0}" type="presOf" srcId="{93F5DDFB-F981-4EB6-A244-859F9C608E73}" destId="{E7D5DE4B-9993-4BD2-999D-12908F455732}" srcOrd="0" destOrd="0" presId="urn:microsoft.com/office/officeart/2005/8/layout/chevron1"/>
    <dgm:cxn modelId="{15AB78B7-8605-4A21-9832-6FF6E9D43429}" type="presOf" srcId="{B77ED111-23ED-49DE-BBFF-5C8BD08126D7}" destId="{675F5B7C-5EC8-4AE5-970C-05BB53642424}" srcOrd="0" destOrd="0" presId="urn:microsoft.com/office/officeart/2005/8/layout/chevron1"/>
    <dgm:cxn modelId="{B22061F8-4478-42BF-AD53-50634D9FD39A}" type="presOf" srcId="{64BBDCC2-2604-453A-AD1D-83F35540BAE7}" destId="{0F53A75D-532B-4125-B291-69A59B404FA8}" srcOrd="0" destOrd="0" presId="urn:microsoft.com/office/officeart/2005/8/layout/chevron1"/>
    <dgm:cxn modelId="{A29079B8-293E-4D69-8A12-702675047794}" type="presParOf" srcId="{E7D5DE4B-9993-4BD2-999D-12908F455732}" destId="{335D019D-D215-4678-A014-0D68CE2E9CE2}" srcOrd="0" destOrd="0" presId="urn:microsoft.com/office/officeart/2005/8/layout/chevron1"/>
    <dgm:cxn modelId="{ACAF8404-6CE3-42F9-AEF4-20F65AAF2BF7}" type="presParOf" srcId="{E7D5DE4B-9993-4BD2-999D-12908F455732}" destId="{58BA2974-941C-4DDE-A898-D8E3EB314F8F}" srcOrd="1" destOrd="0" presId="urn:microsoft.com/office/officeart/2005/8/layout/chevron1"/>
    <dgm:cxn modelId="{8BF4F036-5BE6-4C19-9437-9DBC3E4EE87B}" type="presParOf" srcId="{E7D5DE4B-9993-4BD2-999D-12908F455732}" destId="{37C8590E-59A0-493A-8175-D3D689D72D84}" srcOrd="2" destOrd="0" presId="urn:microsoft.com/office/officeart/2005/8/layout/chevron1"/>
    <dgm:cxn modelId="{9150F4E0-E180-45C0-88C1-318881AC25AF}" type="presParOf" srcId="{E7D5DE4B-9993-4BD2-999D-12908F455732}" destId="{1C12DF04-1EBE-46CC-9042-255262B91969}" srcOrd="3" destOrd="0" presId="urn:microsoft.com/office/officeart/2005/8/layout/chevron1"/>
    <dgm:cxn modelId="{9E2B7AE4-FED6-4147-97C9-3F05FAE14999}" type="presParOf" srcId="{E7D5DE4B-9993-4BD2-999D-12908F455732}" destId="{675F5B7C-5EC8-4AE5-970C-05BB53642424}" srcOrd="4" destOrd="0" presId="urn:microsoft.com/office/officeart/2005/8/layout/chevron1"/>
    <dgm:cxn modelId="{041B0D89-7027-48CB-AE7D-B9EC3EDB7503}" type="presParOf" srcId="{E7D5DE4B-9993-4BD2-999D-12908F455732}" destId="{747580C3-DC1A-46B4-971E-2BEBA43B66F6}" srcOrd="5" destOrd="0" presId="urn:microsoft.com/office/officeart/2005/8/layout/chevron1"/>
    <dgm:cxn modelId="{FEBFD4C6-053E-4336-B192-F3D444450CD0}" type="presParOf" srcId="{E7D5DE4B-9993-4BD2-999D-12908F455732}" destId="{31C619A9-EE68-471B-845D-7FD874D2C7C1}" srcOrd="6" destOrd="0" presId="urn:microsoft.com/office/officeart/2005/8/layout/chevron1"/>
    <dgm:cxn modelId="{D1AEA464-A970-44E5-B29B-6B9A1C594E77}" type="presParOf" srcId="{E7D5DE4B-9993-4BD2-999D-12908F455732}" destId="{AAA88963-F2C0-4483-B2F2-3E0F92363B17}" srcOrd="7" destOrd="0" presId="urn:microsoft.com/office/officeart/2005/8/layout/chevron1"/>
    <dgm:cxn modelId="{267F693D-DC76-4CC2-AAC7-29001B120DB3}" type="presParOf" srcId="{E7D5DE4B-9993-4BD2-999D-12908F455732}" destId="{0F53A75D-532B-4125-B291-69A59B404FA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BD207-9E08-4660-95E4-AB4E056E7EA5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Identify those at high risk</a:t>
          </a:r>
        </a:p>
      </dsp:txBody>
      <dsp:txXfrm>
        <a:off x="39768" y="39768"/>
        <a:ext cx="5530000" cy="1278252"/>
      </dsp:txXfrm>
    </dsp:sp>
    <dsp:sp modelId="{54DA8D85-63E4-4BD6-B7AD-054180B29268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Multi-factorial assessment</a:t>
          </a:r>
        </a:p>
      </dsp:txBody>
      <dsp:txXfrm>
        <a:off x="656987" y="1623855"/>
        <a:ext cx="5415841" cy="1278252"/>
      </dsp:txXfrm>
    </dsp:sp>
    <dsp:sp modelId="{94F4A212-6D43-4EEE-A957-E759965BFAAB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Intervention to address assessment findings </a:t>
          </a:r>
        </a:p>
      </dsp:txBody>
      <dsp:txXfrm>
        <a:off x="1274207" y="3207942"/>
        <a:ext cx="5415841" cy="1278252"/>
      </dsp:txXfrm>
    </dsp:sp>
    <dsp:sp modelId="{A61880B8-4906-4B4A-89C0-F6D83AC636D4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6311173" y="1029656"/>
        <a:ext cx="485410" cy="664128"/>
      </dsp:txXfrm>
    </dsp:sp>
    <dsp:sp modelId="{205747E8-4F32-492E-BA0E-1489F0488BCC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6928393" y="2604691"/>
        <a:ext cx="485410" cy="664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BD207-9E08-4660-95E4-AB4E056E7EA5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Identify those at high risk</a:t>
          </a:r>
        </a:p>
      </dsp:txBody>
      <dsp:txXfrm>
        <a:off x="39768" y="39768"/>
        <a:ext cx="5530000" cy="1278252"/>
      </dsp:txXfrm>
    </dsp:sp>
    <dsp:sp modelId="{54DA8D85-63E4-4BD6-B7AD-054180B29268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Multi-factorial assessment</a:t>
          </a:r>
        </a:p>
      </dsp:txBody>
      <dsp:txXfrm>
        <a:off x="656987" y="1623855"/>
        <a:ext cx="5415841" cy="1278252"/>
      </dsp:txXfrm>
    </dsp:sp>
    <dsp:sp modelId="{94F4A212-6D43-4EEE-A957-E759965BFAAB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Intervention to address assessment findings </a:t>
          </a:r>
        </a:p>
      </dsp:txBody>
      <dsp:txXfrm>
        <a:off x="1274207" y="3207942"/>
        <a:ext cx="5415841" cy="1278252"/>
      </dsp:txXfrm>
    </dsp:sp>
    <dsp:sp modelId="{A61880B8-4906-4B4A-89C0-F6D83AC636D4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6311173" y="1029656"/>
        <a:ext cx="485410" cy="664128"/>
      </dsp:txXfrm>
    </dsp:sp>
    <dsp:sp modelId="{205747E8-4F32-492E-BA0E-1489F0488BCC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6928393" y="2604691"/>
        <a:ext cx="485410" cy="6641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2BC4F-E02C-4A6D-B01C-6FB1F6160811}">
      <dsp:nvSpPr>
        <dsp:cNvPr id="0" name=""/>
        <dsp:cNvSpPr/>
      </dsp:nvSpPr>
      <dsp:spPr>
        <a:xfrm rot="5400000">
          <a:off x="-230829" y="391827"/>
          <a:ext cx="1538866" cy="1077206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>
            <a:ln>
              <a:noFill/>
            </a:ln>
            <a:noFill/>
          </a:endParaRPr>
        </a:p>
      </dsp:txBody>
      <dsp:txXfrm rot="-5400000">
        <a:off x="1" y="699600"/>
        <a:ext cx="1077206" cy="461660"/>
      </dsp:txXfrm>
    </dsp:sp>
    <dsp:sp modelId="{BAF8AEAC-AC39-4F62-B06A-06833A1393AC}">
      <dsp:nvSpPr>
        <dsp:cNvPr id="0" name=""/>
        <dsp:cNvSpPr/>
      </dsp:nvSpPr>
      <dsp:spPr>
        <a:xfrm rot="5400000">
          <a:off x="4901760" y="-3818581"/>
          <a:ext cx="1310314" cy="8959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NHFD identifies inpatient </a:t>
          </a:r>
          <a:r>
            <a:rPr lang="en-GB" sz="2800" b="0" u="none" kern="1200" dirty="0"/>
            <a:t>fall with femoral </a:t>
          </a:r>
          <a:r>
            <a:rPr lang="en-GB" sz="2800" kern="1200" dirty="0"/>
            <a:t>fracture </a:t>
          </a:r>
        </a:p>
      </dsp:txBody>
      <dsp:txXfrm rot="-5400000">
        <a:off x="1077206" y="69937"/>
        <a:ext cx="8895458" cy="1182386"/>
      </dsp:txXfrm>
    </dsp:sp>
    <dsp:sp modelId="{CCC60079-9094-446D-9C3F-FACAD90446A2}">
      <dsp:nvSpPr>
        <dsp:cNvPr id="0" name=""/>
        <dsp:cNvSpPr/>
      </dsp:nvSpPr>
      <dsp:spPr>
        <a:xfrm rot="5400000">
          <a:off x="-230829" y="1780442"/>
          <a:ext cx="1538866" cy="1077206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>
            <a:ln>
              <a:noFill/>
            </a:ln>
            <a:noFill/>
          </a:endParaRPr>
        </a:p>
      </dsp:txBody>
      <dsp:txXfrm rot="-5400000">
        <a:off x="1" y="2088215"/>
        <a:ext cx="1077206" cy="461660"/>
      </dsp:txXfrm>
    </dsp:sp>
    <dsp:sp modelId="{0B4C3291-6348-4DD5-AF16-5CC07B34E169}">
      <dsp:nvSpPr>
        <dsp:cNvPr id="0" name=""/>
        <dsp:cNvSpPr/>
      </dsp:nvSpPr>
      <dsp:spPr>
        <a:xfrm rot="5400000">
          <a:off x="5056786" y="-2429966"/>
          <a:ext cx="1000263" cy="8959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Notifies relevant falls audit team</a:t>
          </a:r>
        </a:p>
      </dsp:txBody>
      <dsp:txXfrm rot="-5400000">
        <a:off x="1077207" y="1598442"/>
        <a:ext cx="8910593" cy="902605"/>
      </dsp:txXfrm>
    </dsp:sp>
    <dsp:sp modelId="{B1A48272-BBB0-4B13-844D-9B829B9AD9FE}">
      <dsp:nvSpPr>
        <dsp:cNvPr id="0" name=""/>
        <dsp:cNvSpPr/>
      </dsp:nvSpPr>
      <dsp:spPr>
        <a:xfrm rot="5400000">
          <a:off x="-230829" y="3940025"/>
          <a:ext cx="1538866" cy="1077206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 dirty="0">
            <a:noFill/>
          </a:endParaRPr>
        </a:p>
      </dsp:txBody>
      <dsp:txXfrm rot="-5400000">
        <a:off x="1" y="4247798"/>
        <a:ext cx="1077206" cy="461660"/>
      </dsp:txXfrm>
    </dsp:sp>
    <dsp:sp modelId="{711E6A4B-2CFA-479C-8DEC-8CF36492370F}">
      <dsp:nvSpPr>
        <dsp:cNvPr id="0" name=""/>
        <dsp:cNvSpPr/>
      </dsp:nvSpPr>
      <dsp:spPr>
        <a:xfrm rot="5400000">
          <a:off x="4265032" y="-270383"/>
          <a:ext cx="2542199" cy="8959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800" b="0" u="none" kern="1200" dirty="0"/>
            <a:t>Falls audit team to review patient notes and extract data on: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u="none" kern="1200" dirty="0"/>
            <a:t>Fall prevention activity prior to the femoral fracture (CG161)</a:t>
          </a:r>
          <a:endParaRPr lang="en-GB" sz="2800" b="0" u="none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b="0" u="none" kern="1200" dirty="0"/>
            <a:t>Post fall management (QS86 s4,5 and 6)</a:t>
          </a:r>
        </a:p>
      </dsp:txBody>
      <dsp:txXfrm rot="-5400000">
        <a:off x="1056421" y="3062328"/>
        <a:ext cx="8835322" cy="2293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F3520-4C8A-4F8E-AA91-572A9296D482}">
      <dsp:nvSpPr>
        <dsp:cNvPr id="0" name=""/>
        <dsp:cNvSpPr/>
      </dsp:nvSpPr>
      <dsp:spPr>
        <a:xfrm rot="5400000">
          <a:off x="-147439" y="150917"/>
          <a:ext cx="982927" cy="6880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</a:t>
          </a:r>
          <a:endParaRPr lang="en-GB" sz="1900" kern="1200" dirty="0"/>
        </a:p>
      </dsp:txBody>
      <dsp:txXfrm rot="-5400000">
        <a:off x="1" y="347503"/>
        <a:ext cx="688049" cy="294878"/>
      </dsp:txXfrm>
    </dsp:sp>
    <dsp:sp modelId="{1D7F3B9B-E185-4B3B-96A1-AF6088F12860}">
      <dsp:nvSpPr>
        <dsp:cNvPr id="0" name=""/>
        <dsp:cNvSpPr/>
      </dsp:nvSpPr>
      <dsp:spPr>
        <a:xfrm rot="5400000">
          <a:off x="4088573" y="-3397045"/>
          <a:ext cx="638902" cy="7439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Identify the problem to be addressed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What outcomes are you looking to change? </a:t>
          </a:r>
          <a:endParaRPr lang="en-GB" sz="1800" kern="1200" dirty="0"/>
        </a:p>
      </dsp:txBody>
      <dsp:txXfrm rot="-5400000">
        <a:off x="688050" y="34667"/>
        <a:ext cx="7408761" cy="576524"/>
      </dsp:txXfrm>
    </dsp:sp>
    <dsp:sp modelId="{155AF430-E7DC-4E51-A074-47AEFDC60D2E}">
      <dsp:nvSpPr>
        <dsp:cNvPr id="0" name=""/>
        <dsp:cNvSpPr/>
      </dsp:nvSpPr>
      <dsp:spPr>
        <a:xfrm rot="5400000">
          <a:off x="-147439" y="1036673"/>
          <a:ext cx="982927" cy="6880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</a:t>
          </a:r>
          <a:endParaRPr lang="en-GB" sz="1900" kern="1200" dirty="0"/>
        </a:p>
      </dsp:txBody>
      <dsp:txXfrm rot="-5400000">
        <a:off x="1" y="1233259"/>
        <a:ext cx="688049" cy="294878"/>
      </dsp:txXfrm>
    </dsp:sp>
    <dsp:sp modelId="{1738AF76-86D6-4F50-9BA2-C579231D0A01}">
      <dsp:nvSpPr>
        <dsp:cNvPr id="0" name=""/>
        <dsp:cNvSpPr/>
      </dsp:nvSpPr>
      <dsp:spPr>
        <a:xfrm rot="5400000">
          <a:off x="4088573" y="-2489132"/>
          <a:ext cx="638902" cy="7439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Identify the stakeholders and work out how they need to be involved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Talk to the patients</a:t>
          </a:r>
          <a:endParaRPr lang="en-GB" sz="1800" kern="1200" dirty="0"/>
        </a:p>
      </dsp:txBody>
      <dsp:txXfrm rot="-5400000">
        <a:off x="688050" y="942580"/>
        <a:ext cx="7408761" cy="576524"/>
      </dsp:txXfrm>
    </dsp:sp>
    <dsp:sp modelId="{1B19D447-F08C-480E-BE2F-10D1FA6B00E8}">
      <dsp:nvSpPr>
        <dsp:cNvPr id="0" name=""/>
        <dsp:cNvSpPr/>
      </dsp:nvSpPr>
      <dsp:spPr>
        <a:xfrm rot="5400000">
          <a:off x="-147439" y="1922430"/>
          <a:ext cx="982927" cy="6880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</a:t>
          </a:r>
          <a:endParaRPr lang="en-GB" sz="1900" kern="1200" dirty="0"/>
        </a:p>
      </dsp:txBody>
      <dsp:txXfrm rot="-5400000">
        <a:off x="1" y="2119016"/>
        <a:ext cx="688049" cy="294878"/>
      </dsp:txXfrm>
    </dsp:sp>
    <dsp:sp modelId="{18A0928D-39FB-400E-AA0D-81F2B6CC9568}">
      <dsp:nvSpPr>
        <dsp:cNvPr id="0" name=""/>
        <dsp:cNvSpPr/>
      </dsp:nvSpPr>
      <dsp:spPr>
        <a:xfrm rot="5400000">
          <a:off x="4088573" y="-1625532"/>
          <a:ext cx="638902" cy="7439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Get to the bottom of the reasons underlying the problem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Decide a small, simple change that can be made</a:t>
          </a:r>
          <a:endParaRPr lang="en-GB" sz="1800" kern="1200" dirty="0"/>
        </a:p>
      </dsp:txBody>
      <dsp:txXfrm rot="-5400000">
        <a:off x="688050" y="1806180"/>
        <a:ext cx="7408761" cy="576524"/>
      </dsp:txXfrm>
    </dsp:sp>
    <dsp:sp modelId="{60860CB6-9953-4F34-A9A0-7AABC0553E19}">
      <dsp:nvSpPr>
        <dsp:cNvPr id="0" name=""/>
        <dsp:cNvSpPr/>
      </dsp:nvSpPr>
      <dsp:spPr>
        <a:xfrm rot="5400000">
          <a:off x="-147439" y="2808187"/>
          <a:ext cx="982927" cy="6880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</a:t>
          </a:r>
          <a:endParaRPr lang="en-GB" sz="1900" kern="1200" dirty="0"/>
        </a:p>
      </dsp:txBody>
      <dsp:txXfrm rot="-5400000">
        <a:off x="1" y="3004773"/>
        <a:ext cx="688049" cy="294878"/>
      </dsp:txXfrm>
    </dsp:sp>
    <dsp:sp modelId="{F648A0D7-7EFB-4EE0-91E0-A46991AE6AA0}">
      <dsp:nvSpPr>
        <dsp:cNvPr id="0" name=""/>
        <dsp:cNvSpPr/>
      </dsp:nvSpPr>
      <dsp:spPr>
        <a:xfrm rot="5400000">
          <a:off x="4088573" y="-739775"/>
          <a:ext cx="638902" cy="7439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Set SMART goals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Decide how the project will be measured </a:t>
          </a:r>
          <a:endParaRPr lang="en-GB" sz="1800" kern="1200" dirty="0"/>
        </a:p>
      </dsp:txBody>
      <dsp:txXfrm rot="-5400000">
        <a:off x="688050" y="2691937"/>
        <a:ext cx="7408761" cy="576524"/>
      </dsp:txXfrm>
    </dsp:sp>
    <dsp:sp modelId="{9801C2B0-FB19-4C30-91F2-BA0C0F784118}">
      <dsp:nvSpPr>
        <dsp:cNvPr id="0" name=""/>
        <dsp:cNvSpPr/>
      </dsp:nvSpPr>
      <dsp:spPr>
        <a:xfrm rot="5400000">
          <a:off x="-147439" y="3693944"/>
          <a:ext cx="982927" cy="6880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5</a:t>
          </a:r>
          <a:endParaRPr lang="en-GB" sz="1900" kern="1200" dirty="0"/>
        </a:p>
      </dsp:txBody>
      <dsp:txXfrm rot="-5400000">
        <a:off x="1" y="3890530"/>
        <a:ext cx="688049" cy="294878"/>
      </dsp:txXfrm>
    </dsp:sp>
    <dsp:sp modelId="{8D2C386D-CE79-44D8-B7FD-C3B78361038E}">
      <dsp:nvSpPr>
        <dsp:cNvPr id="0" name=""/>
        <dsp:cNvSpPr/>
      </dsp:nvSpPr>
      <dsp:spPr>
        <a:xfrm rot="5400000">
          <a:off x="4088573" y="145980"/>
          <a:ext cx="638902" cy="7439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Develop analysis tools and dashboards to continuously follow progress</a:t>
          </a:r>
          <a:endParaRPr lang="en-GB" sz="1800" kern="1200" dirty="0"/>
        </a:p>
      </dsp:txBody>
      <dsp:txXfrm rot="-5400000">
        <a:off x="688050" y="3577693"/>
        <a:ext cx="7408761" cy="576524"/>
      </dsp:txXfrm>
    </dsp:sp>
    <dsp:sp modelId="{195381BB-BEE7-49D0-A8F0-F6B0279D47DC}">
      <dsp:nvSpPr>
        <dsp:cNvPr id="0" name=""/>
        <dsp:cNvSpPr/>
      </dsp:nvSpPr>
      <dsp:spPr>
        <a:xfrm rot="5400000">
          <a:off x="-147439" y="4579700"/>
          <a:ext cx="982927" cy="6880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6</a:t>
          </a:r>
          <a:endParaRPr lang="en-GB" sz="1900" kern="1200" dirty="0"/>
        </a:p>
      </dsp:txBody>
      <dsp:txXfrm rot="-5400000">
        <a:off x="1" y="4776286"/>
        <a:ext cx="688049" cy="294878"/>
      </dsp:txXfrm>
    </dsp:sp>
    <dsp:sp modelId="{D151C067-C55A-4115-B97A-5F64C7A023F3}">
      <dsp:nvSpPr>
        <dsp:cNvPr id="0" name=""/>
        <dsp:cNvSpPr/>
      </dsp:nvSpPr>
      <dsp:spPr>
        <a:xfrm rot="5400000">
          <a:off x="4088573" y="1031737"/>
          <a:ext cx="638902" cy="74399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Determine sustainability and think about spread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Celebrate success</a:t>
          </a:r>
          <a:endParaRPr lang="en-GB" sz="1800" kern="1200" dirty="0"/>
        </a:p>
      </dsp:txBody>
      <dsp:txXfrm rot="-5400000">
        <a:off x="688050" y="4463450"/>
        <a:ext cx="7408761" cy="5765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D019D-D215-4678-A014-0D68CE2E9CE2}">
      <dsp:nvSpPr>
        <dsp:cNvPr id="0" name=""/>
        <dsp:cNvSpPr/>
      </dsp:nvSpPr>
      <dsp:spPr>
        <a:xfrm>
          <a:off x="2745" y="2141080"/>
          <a:ext cx="2443359" cy="977343"/>
        </a:xfrm>
        <a:prstGeom prst="chevron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 has a fall</a:t>
          </a:r>
        </a:p>
      </dsp:txBody>
      <dsp:txXfrm>
        <a:off x="491417" y="2141080"/>
        <a:ext cx="1466016" cy="977343"/>
      </dsp:txXfrm>
    </dsp:sp>
    <dsp:sp modelId="{37C8590E-59A0-493A-8175-D3D689D72D84}">
      <dsp:nvSpPr>
        <dsp:cNvPr id="0" name=""/>
        <dsp:cNvSpPr/>
      </dsp:nvSpPr>
      <dsp:spPr>
        <a:xfrm>
          <a:off x="2201768" y="2141080"/>
          <a:ext cx="2443359" cy="977343"/>
        </a:xfrm>
        <a:prstGeom prst="chevron">
          <a:avLst/>
        </a:prstGeom>
        <a:solidFill>
          <a:schemeClr val="accent6">
            <a:shade val="50000"/>
            <a:hueOff val="147370"/>
            <a:satOff val="-6442"/>
            <a:lumOff val="175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 is on the floor and distressed</a:t>
          </a:r>
        </a:p>
      </dsp:txBody>
      <dsp:txXfrm>
        <a:off x="2690440" y="2141080"/>
        <a:ext cx="1466016" cy="977343"/>
      </dsp:txXfrm>
    </dsp:sp>
    <dsp:sp modelId="{675F5B7C-5EC8-4AE5-970C-05BB53642424}">
      <dsp:nvSpPr>
        <dsp:cNvPr id="0" name=""/>
        <dsp:cNvSpPr/>
      </dsp:nvSpPr>
      <dsp:spPr>
        <a:xfrm>
          <a:off x="4400792" y="2141080"/>
          <a:ext cx="2443359" cy="977343"/>
        </a:xfrm>
        <a:prstGeom prst="chevron">
          <a:avLst/>
        </a:prstGeom>
        <a:solidFill>
          <a:schemeClr val="accent6">
            <a:shade val="50000"/>
            <a:hueOff val="294739"/>
            <a:satOff val="-12884"/>
            <a:lumOff val="351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 remains on the floor for 30 minutes</a:t>
          </a:r>
        </a:p>
      </dsp:txBody>
      <dsp:txXfrm>
        <a:off x="4889464" y="2141080"/>
        <a:ext cx="1466016" cy="977343"/>
      </dsp:txXfrm>
    </dsp:sp>
    <dsp:sp modelId="{31C619A9-EE68-471B-845D-7FD874D2C7C1}">
      <dsp:nvSpPr>
        <dsp:cNvPr id="0" name=""/>
        <dsp:cNvSpPr/>
      </dsp:nvSpPr>
      <dsp:spPr>
        <a:xfrm>
          <a:off x="6599815" y="2141080"/>
          <a:ext cx="2443359" cy="977343"/>
        </a:xfrm>
        <a:prstGeom prst="chevron">
          <a:avLst/>
        </a:prstGeom>
        <a:solidFill>
          <a:schemeClr val="accent6">
            <a:shade val="50000"/>
            <a:hueOff val="294739"/>
            <a:satOff val="-12884"/>
            <a:lumOff val="351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 is hoisted into bed</a:t>
          </a:r>
        </a:p>
      </dsp:txBody>
      <dsp:txXfrm>
        <a:off x="7088487" y="2141080"/>
        <a:ext cx="1466016" cy="977343"/>
      </dsp:txXfrm>
    </dsp:sp>
    <dsp:sp modelId="{0F53A75D-532B-4125-B291-69A59B404FA8}">
      <dsp:nvSpPr>
        <dsp:cNvPr id="0" name=""/>
        <dsp:cNvSpPr/>
      </dsp:nvSpPr>
      <dsp:spPr>
        <a:xfrm>
          <a:off x="8798839" y="2141080"/>
          <a:ext cx="2443359" cy="977343"/>
        </a:xfrm>
        <a:prstGeom prst="chevron">
          <a:avLst/>
        </a:prstGeom>
        <a:solidFill>
          <a:schemeClr val="accent6">
            <a:shade val="50000"/>
            <a:hueOff val="147370"/>
            <a:satOff val="-6442"/>
            <a:lumOff val="175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 found to have a hip fracture 3 hours later 	</a:t>
          </a:r>
        </a:p>
      </dsp:txBody>
      <dsp:txXfrm>
        <a:off x="9287511" y="2141080"/>
        <a:ext cx="1466016" cy="977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E31BE-27A0-4D97-80EF-E75243522551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10309-C4D7-4CF2-A387-5BB00CA31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8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_box_red_485_rgb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F6160-D1C4-4978-993A-8364A9746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43473-173B-4ECA-A60E-A6E734053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BF9A1-ACC9-4EB3-A210-48137AE4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F6E3C-CE22-4552-875F-CC6F72BB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5846" y="6358974"/>
            <a:ext cx="5120308" cy="36512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8192-A7A0-4CC4-9A8C-005111E8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72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C163-A0BC-4F5A-AEEE-8E129A17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49936-D0BB-41CB-B94C-EFAB96D75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5D5C6-BC85-47AF-9835-4794B3FF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65D0E-34F5-4CCB-9347-00E21D65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5C8B4-FF08-4321-BFD5-7A833342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89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B8026C-33C2-437C-AADC-1ED2FD1D79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D25C9-C5FF-47DF-B9D5-9378C4DF8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09344-C001-4EA2-9EF1-C19358B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2F40C-52A6-456A-8DF2-F32B73C3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C515B-18A6-4DC3-961E-8335CB17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93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rning Outcomes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Learning Outcomes [required]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00" y="1089220"/>
            <a:ext cx="11232000" cy="4771747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lang="en-US" sz="25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2pPr>
            <a:lvl3pPr marL="268715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537429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4pPr>
            <a:lvl5pPr marL="806144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First bullet point (indent x0)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bullet point (indent x0)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bullet point (indent x0)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842B3B-799C-403C-B9A3-CE3B412B2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567158"/>
            <a:ext cx="637125" cy="290841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defRPr sz="1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A04D54F-FA85-F344-8424-FB00D2AE8D01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483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0ADD6D-874B-DB48-8433-AE6C812C4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Reference List </a:t>
            </a:r>
            <a:r>
              <a:rPr lang="en-US" dirty="0"/>
              <a:t>[Click to edit Slide Title]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00" y="1449220"/>
            <a:ext cx="11232000" cy="495158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 lang="en-US" sz="1600" b="0" i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268715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537429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806144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First reference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Second reference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Third reference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1F50FA7-C660-43FE-B159-DFA2F6095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defRPr sz="1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A04D54F-FA85-F344-8424-FB00D2AE8D01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8427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-Portrait-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F33154F-4D43-D14A-808B-A34CEDBCB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42674" y="0"/>
            <a:ext cx="9049325" cy="6858000"/>
          </a:xfrm>
          <a:prstGeom prst="rect">
            <a:avLst/>
          </a:prstGeom>
          <a:solidFill>
            <a:srgbClr val="0A2D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751FC7-0A7C-3146-BF77-7F92D0432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0810" y="5128487"/>
            <a:ext cx="8114824" cy="129758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Topic title: Lorem ipsum</a:t>
            </a:r>
            <a:endParaRPr lang="en-PT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4904EA7-4BE4-EF40-B719-4C779B5109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718" y="3420775"/>
            <a:ext cx="2476226" cy="9059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500" b="1">
                <a:solidFill>
                  <a:srgbClr val="0A2E4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Julie Whitney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1F6282-86D4-B841-9662-C607459792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718" y="5128488"/>
            <a:ext cx="2493762" cy="3175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0A2E4F"/>
                </a:solidFill>
              </a:defRPr>
            </a:lvl1pPr>
          </a:lstStyle>
          <a:p>
            <a:pPr lvl="0"/>
            <a:r>
              <a:rPr lang="en-GB" dirty="0"/>
              <a:t>Department: Physiotherapy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8E6F831C-E3F2-DF42-ABB0-BCE5FF35DA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0811" y="431914"/>
            <a:ext cx="5463183" cy="3157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 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FA6FDDD-5CFC-B240-99EA-B802843AC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0810" y="757570"/>
            <a:ext cx="5463183" cy="3360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GB" sz="1600" b="0" i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GB" dirty="0"/>
              <a:t>DD/Month/YYYY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7D742-1C6F-2448-BB71-4A6039C0ED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0810" y="3421064"/>
            <a:ext cx="8114826" cy="8174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  <a:lvl2pPr marL="269875" indent="0">
              <a:buNone/>
              <a:defRPr>
                <a:solidFill>
                  <a:schemeClr val="bg1"/>
                </a:solidFill>
              </a:defRPr>
            </a:lvl2pPr>
            <a:lvl3pPr marL="539750" indent="0">
              <a:buNone/>
              <a:defRPr>
                <a:solidFill>
                  <a:schemeClr val="bg1"/>
                </a:solidFill>
              </a:defRPr>
            </a:lvl3pPr>
            <a:lvl4pPr marL="809625" indent="0">
              <a:buNone/>
              <a:defRPr>
                <a:solidFill>
                  <a:schemeClr val="bg1"/>
                </a:solidFill>
              </a:defRPr>
            </a:lvl4pPr>
            <a:lvl5pPr marL="10795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title: Lorem ipsum </a:t>
            </a:r>
            <a:endParaRPr lang="en-PT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5F16CCA-3178-724D-8C3F-C105459B79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0810" y="4328644"/>
            <a:ext cx="8114826" cy="600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1pPr>
            <a:lvl2pPr marL="269875" indent="0">
              <a:buNone/>
              <a:defRPr>
                <a:solidFill>
                  <a:schemeClr val="bg1"/>
                </a:solidFill>
              </a:defRPr>
            </a:lvl2pPr>
            <a:lvl3pPr marL="539750" indent="0">
              <a:buNone/>
              <a:defRPr>
                <a:solidFill>
                  <a:schemeClr val="bg1"/>
                </a:solidFill>
              </a:defRPr>
            </a:lvl3pPr>
            <a:lvl4pPr marL="809625" indent="0">
              <a:buNone/>
              <a:defRPr>
                <a:solidFill>
                  <a:schemeClr val="bg1"/>
                </a:solidFill>
              </a:defRPr>
            </a:lvl4pPr>
            <a:lvl5pPr marL="10795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Week title: Lorem ipsum </a:t>
            </a:r>
            <a:endParaRPr lang="en-PT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A5884-61ED-CF43-BC7E-420FA201E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90812" y="4928649"/>
            <a:ext cx="8114824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FCA0E0-EF72-C64F-9299-9D7E1408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0718" y="4934140"/>
            <a:ext cx="2493762" cy="0"/>
          </a:xfrm>
          <a:prstGeom prst="line">
            <a:avLst/>
          </a:prstGeom>
          <a:ln w="19050">
            <a:solidFill>
              <a:srgbClr val="0A2E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EBDF139-148E-4DD1-968B-129BA1DB28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-1"/>
            <a:ext cx="3142673" cy="3136389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Portrait Photo</a:t>
            </a:r>
          </a:p>
        </p:txBody>
      </p:sp>
    </p:spTree>
    <p:extLst>
      <p:ext uri="{BB962C8B-B14F-4D97-AF65-F5344CB8AC3E}">
        <p14:creationId xmlns:p14="http://schemas.microsoft.com/office/powerpoint/2010/main" val="2069161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36CF-1A35-4CB2-8E65-0ACAB50CD1C1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EB53-C6EF-4235-B84F-3A024E6D3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2704-900F-4194-90C1-2F833C54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BDCEE-2B5F-40A8-93FE-41E75ACD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41592-A6A6-44B7-9947-914898EA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2BF9F-0A71-4477-A818-E6B54553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</p:spPr>
        <p:txBody>
          <a:bodyPr/>
          <a:lstStyle/>
          <a:p>
            <a:r>
              <a:rPr lang="en-GB" b="1"/>
              <a:t>Driving Improvement through National Guidance, National and Local Audit</a:t>
            </a:r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9911D-F692-4E96-8853-098C5036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70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9DBB-847B-45A5-8CEA-407B896D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5C10B-5B0C-409F-9451-6DC147B54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BE3D3-278A-4418-ABA6-B84D8155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4704E-C613-48F4-8181-D4F8EB78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AF5F0-17D3-410C-8D52-14AA96C8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2879-D846-4E57-A7F2-2186B09E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7BAD4-1F9D-4134-B8F0-28E73086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8C456-EE75-4E0C-8847-5673FD65F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D850A-EEDD-410A-927B-163F740C8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739D3-2205-41A0-85B0-96CFC27B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898F6-21D0-4CBE-8905-287ECEF2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62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F5079-89BF-4A24-A094-88DD8CDF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83B37-5F7B-4D5A-A8FF-3BD32DC1B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5E287-A54D-4D50-88E3-5E7B94E59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4F424-C58A-4448-A5AD-EBA0CD32A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52EA5-C741-49E7-85E6-4FDD3A171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628584-358E-42D5-A07B-84AB62D7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87B46-DCA6-4332-B179-2111EE91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EEB2F6-4282-4A7C-B3AA-08D8412C9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9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F32F7-ED15-4C66-B269-518F395B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6D633-2E8B-4350-A4E6-79203C99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011BD2-5A77-4122-9473-9BD0873B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C90E8-9577-4DCD-9075-A24E318B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8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7C229-5388-43FD-A58F-6C38994A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831961-41E0-4B3B-B78B-DE261CC0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767BE-4D34-436D-B8E8-3B99C7AE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71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FD26-7E15-46D6-B6D0-340D7BDA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B6C42-0CB1-4C78-95A9-C0FB23318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E18BC-7D60-4C91-B06D-BE44BC9C2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A4783-61A9-47B7-B934-CFBFFC68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058D3-AA66-472B-9DB0-18901251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DD8DE-FA9A-4FD3-87B6-28116EFA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81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F86D6-5FA7-4AA6-9E4C-AEB9BB456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C287B-BFC9-444E-AC91-5AECA3149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D9C99-9FEA-4402-970E-89E5451EC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BC499-7F0A-4CF8-BAA6-83008014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5CB63-EC97-4C86-A12F-E29F230F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57D19-74E8-4BBE-8719-270D6465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7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7A55C-489F-4150-AABC-21AFED70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858F6-00EA-4EE5-BF97-10EE89ADD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ADD26-E847-475E-97D2-720614D3C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0A9BF-7B69-4211-9C7C-7612986CD17E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08EC0-4C8B-4738-86AF-F835415A7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4E4FC-406F-4D54-9EA0-19C0F88F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6ECE9-7C58-4DEC-BCBD-B2E5F62022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1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B12A29D-7ADD-4384-86F7-B5CCEB6DB417}"/>
              </a:ext>
            </a:extLst>
          </p:cNvPr>
          <p:cNvSpPr txBox="1">
            <a:spLocks/>
          </p:cNvSpPr>
          <p:nvPr userDrawn="1"/>
        </p:nvSpPr>
        <p:spPr>
          <a:xfrm>
            <a:off x="480000" y="6498000"/>
            <a:ext cx="1267517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1200" b="0" i="0" kern="1200">
                <a:solidFill>
                  <a:srgbClr val="0A2E4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39750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9625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79500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41438" indent="-261938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Oct 2020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A5D3F23-8742-4435-9341-749928364AB7}"/>
              </a:ext>
            </a:extLst>
          </p:cNvPr>
          <p:cNvSpPr txBox="1">
            <a:spLocks/>
          </p:cNvSpPr>
          <p:nvPr userDrawn="1"/>
        </p:nvSpPr>
        <p:spPr>
          <a:xfrm>
            <a:off x="1818639" y="6498000"/>
            <a:ext cx="2733041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1200" b="0" i="0" kern="1200">
                <a:solidFill>
                  <a:srgbClr val="0A2E4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39750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9625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79500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41438" indent="-261938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Julie Whitney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6FF6907-2928-4769-A4E8-4CC71162CF69}"/>
              </a:ext>
            </a:extLst>
          </p:cNvPr>
          <p:cNvSpPr txBox="1">
            <a:spLocks/>
          </p:cNvSpPr>
          <p:nvPr userDrawn="1"/>
        </p:nvSpPr>
        <p:spPr>
          <a:xfrm>
            <a:off x="4622801" y="6498001"/>
            <a:ext cx="6431279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1200" b="0" i="0" kern="1200">
                <a:solidFill>
                  <a:srgbClr val="0A2E4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39750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10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9625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10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79500" indent="-26987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10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07950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1200" b="0" i="0" kern="1200">
                <a:solidFill>
                  <a:srgbClr val="0A2E4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Topic title: Quality Improvement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BF1644-68EA-49F1-BC36-591CD3759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567160"/>
            <a:ext cx="637125" cy="29084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00000"/>
              </a:lnSpc>
              <a:defRPr sz="1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A04D54F-FA85-F344-8424-FB00D2AE8D01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51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fade/>
  </p:transition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6987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75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962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7950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41438" indent="-261938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ce.org.uk/guidance/cg161/chapter/recommendations#risk-prediction-tool" TargetMode="External"/><Relationship Id="rId2" Type="http://schemas.openxmlformats.org/officeDocument/2006/relationships/hyperlink" Target="http://www.nice.org.uk/guidance/cg161/chapter/recommendations#older-peop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ice.org.uk/guidance/cg161/chapter/recommendations#multifactorial-interventio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3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hyperlink" Target="https://www.rcplondon.ac.uk/projects/outputs/measurement-lying-and-standing-blood-pressure-brief-guide-clinical-staf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hyperlink" Target="https://www.rcplondon.ac.uk/projects/outputs/bedside-vision-check-falls-prevention-assessment-too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hyperlink" Target="https://www.rcplondon.ac.uk/projects/outputs/supporting-best-and-safe-practice-post-fall-management-inpatient-settings?utm_campaign=13593431_naif%20newsletter%20-%2010%20november%202022&amp;utm_medium=email&amp;utm_source=care%20quality%20improvement&amp;dm_t=0%2C0%2C0%2C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0134-618E-48ED-87DA-EDF803216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452974"/>
            <a:ext cx="10896599" cy="23876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Driving Improvement through National Guidance, National and Local Audit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F5B8E-4E7B-44F6-B37C-2308AB4B8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08552"/>
            <a:ext cx="9144000" cy="2249248"/>
          </a:xfrm>
        </p:spPr>
        <p:txBody>
          <a:bodyPr/>
          <a:lstStyle/>
          <a:p>
            <a:r>
              <a:rPr lang="en-GB" dirty="0"/>
              <a:t>Julie Whitney</a:t>
            </a:r>
          </a:p>
          <a:p>
            <a:r>
              <a:rPr lang="en-GB"/>
              <a:t>28/04/2023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46044-F770-4FAD-B224-6BD26A8C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0" y="5105806"/>
            <a:ext cx="6031990" cy="1185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33F6E-D65F-4CBE-B70F-CEC1EE5C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315" y="4429920"/>
            <a:ext cx="2510936" cy="2268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E58577-540B-4BC9-B7A9-F2CAA08DD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315" y="6144168"/>
            <a:ext cx="723510" cy="55100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B2F57DC5-7E07-4D6E-8ADB-FF2C90A5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2" y="153791"/>
            <a:ext cx="6396937" cy="43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B1BD38-F6E6-4BBA-91F6-0CBF99105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849" y="4429921"/>
            <a:ext cx="1765611" cy="2249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E6032-9FDA-41A1-BF28-8E7D94EAE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054" y="6258126"/>
            <a:ext cx="422835" cy="4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78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A188-96D0-4903-B11C-8B7D92167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" y="0"/>
            <a:ext cx="10515600" cy="1325563"/>
          </a:xfrm>
        </p:spPr>
        <p:txBody>
          <a:bodyPr/>
          <a:lstStyle/>
          <a:p>
            <a:r>
              <a:rPr lang="en-US" b="1" dirty="0"/>
              <a:t>World Falls Guidelines</a:t>
            </a:r>
            <a:endParaRPr lang="en-GB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F78A0D-A94C-4B82-89F0-9874BC642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2" t="26090" r="4582" b="44533"/>
          <a:stretch/>
        </p:blipFill>
        <p:spPr>
          <a:xfrm>
            <a:off x="0" y="2288493"/>
            <a:ext cx="12197296" cy="216376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683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122F-859D-49C1-80D4-7467B110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87086"/>
            <a:ext cx="10515600" cy="1325563"/>
          </a:xfrm>
        </p:spPr>
        <p:txBody>
          <a:bodyPr/>
          <a:lstStyle/>
          <a:p>
            <a:r>
              <a:rPr lang="en-US" b="1" dirty="0"/>
              <a:t>The Guidelines</a:t>
            </a:r>
            <a:endParaRPr lang="en-GB" b="1" dirty="0"/>
          </a:p>
        </p:txBody>
      </p:sp>
      <p:pic>
        <p:nvPicPr>
          <p:cNvPr id="1026" name="Picture 2" descr="A Clinical Audit Report on the implementation of the NICE guidelines - SSHA">
            <a:extLst>
              <a:ext uri="{FF2B5EF4-FFF2-40B4-BE49-F238E27FC236}">
                <a16:creationId xmlns:a16="http://schemas.microsoft.com/office/drawing/2014/main" id="{75294EDF-35FE-45AD-900B-13106148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1" y="1507672"/>
            <a:ext cx="4636146" cy="25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130A72-22BE-4BEC-9484-CF0E861D6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7800" y="2599833"/>
            <a:ext cx="6211884" cy="3008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21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C11C-7F93-40F3-A0D3-14F81BAD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0"/>
            <a:ext cx="10515600" cy="1325563"/>
          </a:xfrm>
        </p:spPr>
        <p:txBody>
          <a:bodyPr>
            <a:noAutofit/>
          </a:bodyPr>
          <a:lstStyle/>
          <a:p>
            <a:br>
              <a:rPr lang="en-GB" b="1" dirty="0"/>
            </a:br>
            <a:r>
              <a:rPr lang="en-GB" b="1" dirty="0"/>
              <a:t>The paradigm for falls prevention</a:t>
            </a:r>
            <a:br>
              <a:rPr lang="en-GB" b="1" dirty="0"/>
            </a:br>
            <a:endParaRPr lang="en-GB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966FB6-E335-4FDD-81A9-13B43B5CAE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651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6826-B502-43D8-AD5C-5FBB2B595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6" y="0"/>
            <a:ext cx="10515600" cy="1325563"/>
          </a:xfrm>
        </p:spPr>
        <p:txBody>
          <a:bodyPr/>
          <a:lstStyle/>
          <a:p>
            <a:r>
              <a:rPr lang="en-GB" b="1" dirty="0"/>
              <a:t>NICE CG161 -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0208A-AAE7-45E8-BCD4-34DC743B5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469571"/>
            <a:ext cx="10874829" cy="5105400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/>
              <a:t>1.2 Preventing falls in </a:t>
            </a:r>
            <a:r>
              <a:rPr lang="en-GB" b="1" dirty="0">
                <a:hlinkClick r:id="rId2"/>
              </a:rPr>
              <a:t>older people</a:t>
            </a:r>
            <a:r>
              <a:rPr lang="en-GB" b="1" dirty="0"/>
              <a:t> during a hospital stay</a:t>
            </a:r>
          </a:p>
          <a:p>
            <a:r>
              <a:rPr lang="en-GB" b="1" dirty="0"/>
              <a:t>1.2.1 Predicting patients' risk of falling in hospital</a:t>
            </a:r>
          </a:p>
          <a:p>
            <a:r>
              <a:rPr lang="en-GB" dirty="0"/>
              <a:t>1.2.1.1 </a:t>
            </a:r>
            <a:r>
              <a:rPr lang="en-GB" dirty="0">
                <a:highlight>
                  <a:srgbClr val="FFFF00"/>
                </a:highlight>
              </a:rPr>
              <a:t>Do not </a:t>
            </a:r>
            <a:r>
              <a:rPr lang="en-GB" dirty="0"/>
              <a:t>use fall </a:t>
            </a:r>
            <a:r>
              <a:rPr lang="en-GB" u="sng" dirty="0">
                <a:hlinkClick r:id="rId3"/>
              </a:rPr>
              <a:t>risk prediction tools</a:t>
            </a:r>
            <a:r>
              <a:rPr lang="en-GB" dirty="0"/>
              <a:t> to predict inpatients' risk of falling in hospital. </a:t>
            </a:r>
            <a:r>
              <a:rPr lang="en-GB" b="1" dirty="0"/>
              <a:t>[new 2013]</a:t>
            </a:r>
            <a:endParaRPr lang="en-GB" dirty="0"/>
          </a:p>
          <a:p>
            <a:r>
              <a:rPr lang="en-GB" dirty="0"/>
              <a:t>1.2.1.2 Regard the following groups of inpatients as being at risk of falling in hospital and manage their care according to recommendations 1.2.2.1 to 1.2.3.2:</a:t>
            </a:r>
          </a:p>
          <a:p>
            <a:r>
              <a:rPr lang="en-GB" dirty="0"/>
              <a:t>all patients aged 65 years or older</a:t>
            </a:r>
          </a:p>
          <a:p>
            <a:r>
              <a:rPr lang="en-GB" dirty="0"/>
              <a:t>patients aged 50 to 64 years who are judged by a clinician to be at higher risk of falling because of an underlying condition. </a:t>
            </a:r>
            <a:r>
              <a:rPr lang="en-GB" b="1" dirty="0"/>
              <a:t>[new 2013]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49BD7-F88C-4705-845B-9A877595F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936" y="430580"/>
            <a:ext cx="3619150" cy="7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C11C-7F93-40F3-A0D3-14F81BAD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Autofit/>
          </a:bodyPr>
          <a:lstStyle/>
          <a:p>
            <a:br>
              <a:rPr lang="en-GB" b="1" dirty="0"/>
            </a:br>
            <a:r>
              <a:rPr lang="en-GB" b="1" dirty="0"/>
              <a:t>How to prevent falls in hospital settings?</a:t>
            </a:r>
            <a:br>
              <a:rPr lang="en-GB" b="1" dirty="0"/>
            </a:br>
            <a:endParaRPr lang="en-GB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966FB6-E335-4FDD-81A9-13B43B5CAE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2A9184-1ECA-43EC-A955-837EF9DBB930}"/>
              </a:ext>
            </a:extLst>
          </p:cNvPr>
          <p:cNvSpPr txBox="1"/>
          <p:nvPr/>
        </p:nvSpPr>
        <p:spPr>
          <a:xfrm>
            <a:off x="3972233" y="1719347"/>
            <a:ext cx="32760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Aged &gt;65</a:t>
            </a:r>
          </a:p>
          <a:p>
            <a:pPr algn="ctr"/>
            <a:r>
              <a:rPr lang="en-GB" sz="2400" dirty="0"/>
              <a:t>50-64 judged by clinician</a:t>
            </a:r>
          </a:p>
        </p:txBody>
      </p:sp>
    </p:spTree>
    <p:extLst>
      <p:ext uri="{BB962C8B-B14F-4D97-AF65-F5344CB8AC3E}">
        <p14:creationId xmlns:p14="http://schemas.microsoft.com/office/powerpoint/2010/main" val="16597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7BFA-0517-4922-994E-06FBB8EA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420"/>
            <a:ext cx="8229600" cy="1143000"/>
          </a:xfrm>
        </p:spPr>
        <p:txBody>
          <a:bodyPr/>
          <a:lstStyle/>
          <a:p>
            <a:r>
              <a:rPr lang="en-GB" b="1" dirty="0"/>
              <a:t>Multi-factorial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0427A-3E61-4300-8C54-B82CBDC4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05" y="1493285"/>
            <a:ext cx="11502065" cy="468579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NICE CG161: </a:t>
            </a:r>
          </a:p>
          <a:p>
            <a:r>
              <a:rPr lang="en-GB" sz="3200" dirty="0"/>
              <a:t>cognitive impairment</a:t>
            </a:r>
          </a:p>
          <a:p>
            <a:r>
              <a:rPr lang="en-GB" sz="3200" dirty="0"/>
              <a:t>continence problems</a:t>
            </a:r>
          </a:p>
          <a:p>
            <a:r>
              <a:rPr lang="en-GB" sz="3200" dirty="0"/>
              <a:t>falls history, including causes and consequences (such as injury and fear of falling)</a:t>
            </a:r>
          </a:p>
          <a:p>
            <a:r>
              <a:rPr lang="en-GB" sz="3200" dirty="0"/>
              <a:t>footwear that is unsuitable or missing </a:t>
            </a:r>
          </a:p>
          <a:p>
            <a:r>
              <a:rPr lang="en-GB" sz="3200" dirty="0"/>
              <a:t>health problems that may increase their risk of falling</a:t>
            </a:r>
          </a:p>
          <a:p>
            <a:r>
              <a:rPr lang="en-GB" sz="3200" dirty="0"/>
              <a:t>medication </a:t>
            </a:r>
          </a:p>
          <a:p>
            <a:r>
              <a:rPr lang="en-GB" sz="3200" dirty="0"/>
              <a:t>postural instability, mobility problems and/or balance problems</a:t>
            </a:r>
          </a:p>
          <a:p>
            <a:r>
              <a:rPr lang="en-GB" sz="3200" dirty="0"/>
              <a:t>syncope syndrome</a:t>
            </a:r>
          </a:p>
          <a:p>
            <a:r>
              <a:rPr lang="en-GB" sz="3200" dirty="0"/>
              <a:t>visual impairment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22407-6260-4D13-863B-0DA30991C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863" y="570657"/>
            <a:ext cx="3499407" cy="6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8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B489-6446-43D1-BB9F-E629CBD7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b="1" dirty="0"/>
              <a:t>Multi-factorial 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6860-52E8-4796-9F50-B5689F1AC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86" y="1691166"/>
            <a:ext cx="11250428" cy="4350405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667" dirty="0"/>
              <a:t>NICE CG161:</a:t>
            </a:r>
          </a:p>
          <a:p>
            <a:pPr marL="0" indent="0">
              <a:buNone/>
            </a:pPr>
            <a:r>
              <a:rPr lang="en-GB" sz="2667" dirty="0"/>
              <a:t>1.2.2.4 Ensure that any </a:t>
            </a:r>
            <a:r>
              <a:rPr lang="en-GB" sz="2667" u="sng" dirty="0">
                <a:hlinkClick r:id="rId2"/>
              </a:rPr>
              <a:t>multifactorial intervention</a:t>
            </a:r>
            <a:r>
              <a:rPr lang="en-GB" sz="2667" dirty="0"/>
              <a:t>:</a:t>
            </a:r>
          </a:p>
          <a:p>
            <a:r>
              <a:rPr lang="en-GB" sz="2667" dirty="0"/>
              <a:t>promptly addresses the patient's identified individual risk factors for falling in hospital </a:t>
            </a:r>
            <a:r>
              <a:rPr lang="en-GB" sz="2667" b="1" dirty="0"/>
              <a:t>and</a:t>
            </a:r>
            <a:endParaRPr lang="en-GB" sz="2667" dirty="0"/>
          </a:p>
          <a:p>
            <a:r>
              <a:rPr lang="en-GB" sz="2667" dirty="0"/>
              <a:t>takes into account whether the risk factors can be treated, improved or managed during the patient's expected stay. </a:t>
            </a:r>
            <a:r>
              <a:rPr lang="en-GB" sz="2667" b="1" dirty="0"/>
              <a:t>[new 2013]</a:t>
            </a:r>
            <a:endParaRPr lang="en-GB" sz="2667" dirty="0"/>
          </a:p>
          <a:p>
            <a:pPr marL="0" indent="0">
              <a:buNone/>
            </a:pPr>
            <a:r>
              <a:rPr lang="en-GB" sz="2667" dirty="0"/>
              <a:t>1.2.2.5 Do not offer falls prevention interventions that are not tailored to address the patient's individual risk factors for falling. </a:t>
            </a:r>
            <a:r>
              <a:rPr lang="en-GB" sz="2667" b="1" dirty="0"/>
              <a:t>[new 2013]</a:t>
            </a:r>
            <a:endParaRPr lang="en-GB" sz="26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F5A95-C422-4B4A-AFC6-8F5E4A53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57" y="715364"/>
            <a:ext cx="3992357" cy="77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9125F4B-599B-41C4-A36D-7A9E1A7AF419}"/>
              </a:ext>
            </a:extLst>
          </p:cNvPr>
          <p:cNvGrpSpPr/>
          <p:nvPr/>
        </p:nvGrpSpPr>
        <p:grpSpPr>
          <a:xfrm>
            <a:off x="838199" y="365125"/>
            <a:ext cx="11027230" cy="6362247"/>
            <a:chOff x="838199" y="365125"/>
            <a:chExt cx="11027230" cy="63622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605218-0EE8-4B94-AEE1-924C54BB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365125"/>
              <a:ext cx="10893777" cy="61277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CC02A9-DDFC-49AB-83E2-4A51B47086DC}"/>
                </a:ext>
              </a:extLst>
            </p:cNvPr>
            <p:cNvSpPr/>
            <p:nvPr/>
          </p:nvSpPr>
          <p:spPr>
            <a:xfrm>
              <a:off x="838200" y="365125"/>
              <a:ext cx="11027229" cy="93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65761-B666-48AD-BDE1-DD7113C349ED}"/>
                </a:ext>
              </a:extLst>
            </p:cNvPr>
            <p:cNvSpPr/>
            <p:nvPr/>
          </p:nvSpPr>
          <p:spPr>
            <a:xfrm>
              <a:off x="838199" y="6027738"/>
              <a:ext cx="11027229" cy="69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455926-2600-417E-8D90-26F6FCEB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82"/>
            <a:ext cx="10515600" cy="1158875"/>
          </a:xfrm>
        </p:spPr>
        <p:txBody>
          <a:bodyPr/>
          <a:lstStyle/>
          <a:p>
            <a:r>
              <a:rPr lang="en-US" b="1" dirty="0"/>
              <a:t>Quality standards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45698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9882-0350-4C43-9FCC-AB8F1D82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b="1" dirty="0"/>
              <a:t>NICE Quality standard 86: 4, 5 and 6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AAE1B-E5A4-44CC-AACB-DC18E109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99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600" i="0" dirty="0">
                <a:solidFill>
                  <a:srgbClr val="0E0E0E"/>
                </a:solidFill>
                <a:effectLst/>
                <a:latin typeface="Lato" panose="020F0502020204030203" pitchFamily="34" charset="0"/>
              </a:rPr>
              <a:t>Quality statement 4: Checks for injury after an inpatient fall</a:t>
            </a:r>
          </a:p>
          <a:p>
            <a:endParaRPr lang="en-US" sz="3600" i="0" dirty="0">
              <a:solidFill>
                <a:srgbClr val="0E0E0E"/>
              </a:solidFill>
              <a:effectLst/>
              <a:latin typeface="Lato" panose="020F0502020204030203" pitchFamily="34" charset="0"/>
            </a:endParaRPr>
          </a:p>
          <a:p>
            <a:r>
              <a:rPr lang="en-US" sz="3600" i="0" dirty="0">
                <a:solidFill>
                  <a:srgbClr val="0E0E0E"/>
                </a:solidFill>
                <a:effectLst/>
                <a:latin typeface="Lato" panose="020F0502020204030203" pitchFamily="34" charset="0"/>
              </a:rPr>
              <a:t>Quality statement 5: Safe manual handling after an inpatient fall</a:t>
            </a:r>
          </a:p>
          <a:p>
            <a:endParaRPr lang="en-US" sz="3600" i="0" dirty="0">
              <a:solidFill>
                <a:srgbClr val="0E0E0E"/>
              </a:solidFill>
              <a:effectLst/>
              <a:latin typeface="Lato" panose="020F0502020204030203" pitchFamily="34" charset="0"/>
            </a:endParaRPr>
          </a:p>
          <a:p>
            <a:r>
              <a:rPr lang="en-US" sz="3600" i="0" dirty="0">
                <a:solidFill>
                  <a:srgbClr val="0E0E0E"/>
                </a:solidFill>
                <a:effectLst/>
                <a:latin typeface="Lato" panose="020F0502020204030203" pitchFamily="34" charset="0"/>
              </a:rPr>
              <a:t>Quality statement 6: Medical examination after an inpatient fall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96478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1325563"/>
          </a:xfrm>
        </p:spPr>
        <p:txBody>
          <a:bodyPr/>
          <a:lstStyle/>
          <a:p>
            <a:r>
              <a:rPr lang="en-GB" b="1" dirty="0"/>
              <a:t>Driving change through National Audit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758" y="1741715"/>
            <a:ext cx="11212284" cy="415834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600" dirty="0"/>
              <a:t>Commissioned by Health Quality Improvement Partnership (HQIP) contracted to the Royal College of Physicians (RCP)</a:t>
            </a:r>
          </a:p>
          <a:p>
            <a:r>
              <a:rPr lang="en-GB" sz="3600" dirty="0"/>
              <a:t>Since January 2019 has continuously audited all people aged&gt;60 who sustained a hip fracture while an inpatient in English or Welsh NHS setting.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40E3C-F4BA-4817-B7B5-6CCD4B507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412" y="0"/>
            <a:ext cx="3494588" cy="68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2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513F-4A24-4B5D-AE91-4DA9DAE8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18255"/>
            <a:ext cx="10515600" cy="1325563"/>
          </a:xfrm>
        </p:spPr>
        <p:txBody>
          <a:bodyPr/>
          <a:lstStyle/>
          <a:p>
            <a:r>
              <a:rPr lang="en-GB" b="1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0B81-9EE0-4AD9-97CA-069E72D1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The problem of inpatient falls</a:t>
            </a:r>
          </a:p>
          <a:p>
            <a:r>
              <a:rPr lang="en-GB" sz="3600" dirty="0"/>
              <a:t>The evidence</a:t>
            </a:r>
          </a:p>
          <a:p>
            <a:r>
              <a:rPr lang="en-GB" sz="3600" dirty="0"/>
              <a:t>NICE guidelines and quality standards</a:t>
            </a:r>
          </a:p>
          <a:p>
            <a:r>
              <a:rPr lang="en-GB" sz="3600" dirty="0"/>
              <a:t>Using audit to drive improvement</a:t>
            </a:r>
          </a:p>
        </p:txBody>
      </p:sp>
    </p:spTree>
    <p:extLst>
      <p:ext uri="{BB962C8B-B14F-4D97-AF65-F5344CB8AC3E}">
        <p14:creationId xmlns:p14="http://schemas.microsoft.com/office/powerpoint/2010/main" val="2246151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EB5C34E-ED1B-4016-B6C7-C2D7E1D0E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367415"/>
              </p:ext>
            </p:extLst>
          </p:nvPr>
        </p:nvGraphicFramePr>
        <p:xfrm>
          <a:off x="936170" y="1143001"/>
          <a:ext cx="10036629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65E8B46-54CA-43F0-977F-DE6FECAD2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7412" y="0"/>
            <a:ext cx="3494588" cy="68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28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3AA84-452A-4E0E-82BF-4F6053C3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02" y="0"/>
            <a:ext cx="9789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4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3BC1B6-4E84-4809-A075-613DD6DDC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12" y="26277"/>
            <a:ext cx="12145286" cy="6831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5925E-C410-453D-8F3A-210754EBE87C}"/>
              </a:ext>
            </a:extLst>
          </p:cNvPr>
          <p:cNvSpPr txBox="1"/>
          <p:nvPr/>
        </p:nvSpPr>
        <p:spPr>
          <a:xfrm>
            <a:off x="4550979" y="1261241"/>
            <a:ext cx="2678938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600" dirty="0"/>
              <a:t>2006</a:t>
            </a:r>
            <a:endParaRPr lang="en-GB" sz="9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BA5C3-7001-45C4-8D7E-F3C61C6381F3}"/>
              </a:ext>
            </a:extLst>
          </p:cNvPr>
          <p:cNvSpPr txBox="1"/>
          <p:nvPr/>
        </p:nvSpPr>
        <p:spPr>
          <a:xfrm>
            <a:off x="4469699" y="4421001"/>
            <a:ext cx="2678938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600" dirty="0"/>
              <a:t>1394</a:t>
            </a:r>
            <a:endParaRPr lang="en-GB" sz="9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156F8-2F68-441C-841E-3A5DF8D0FFF9}"/>
              </a:ext>
            </a:extLst>
          </p:cNvPr>
          <p:cNvSpPr txBox="1"/>
          <p:nvPr/>
        </p:nvSpPr>
        <p:spPr>
          <a:xfrm>
            <a:off x="8208579" y="5605940"/>
            <a:ext cx="3719480" cy="7694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21% - not a fall 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1193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A82A-5DC4-4707-8899-CA2F637F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08" y="-130629"/>
            <a:ext cx="10515600" cy="1071642"/>
          </a:xfrm>
        </p:spPr>
        <p:txBody>
          <a:bodyPr/>
          <a:lstStyle/>
          <a:p>
            <a:r>
              <a:rPr lang="en-US" b="1" dirty="0"/>
              <a:t>Most hip fractures occur on medical wards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683A4-8071-4AAE-B807-55352CF8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91" y="941013"/>
            <a:ext cx="9072817" cy="6004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741AB-9522-4C11-B449-886A3E418BFE}"/>
              </a:ext>
            </a:extLst>
          </p:cNvPr>
          <p:cNvSpPr txBox="1"/>
          <p:nvPr/>
        </p:nvSpPr>
        <p:spPr>
          <a:xfrm>
            <a:off x="620486" y="2110626"/>
            <a:ext cx="6567375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80% hip fractures occur on the first fall</a:t>
            </a:r>
          </a:p>
          <a:p>
            <a:r>
              <a:rPr lang="en-US" sz="2800" dirty="0"/>
              <a:t>There is only one chance to get things right!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5346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30FD5-425E-4DD1-A205-C16770FF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83" y="185145"/>
            <a:ext cx="10515600" cy="772795"/>
          </a:xfrm>
        </p:spPr>
        <p:txBody>
          <a:bodyPr/>
          <a:lstStyle/>
          <a:p>
            <a:r>
              <a:rPr lang="en-US" b="1" dirty="0"/>
              <a:t>Fall prevention activity prior to the fracture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3B390-E446-41D8-AE6A-3683B883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36" y="1118642"/>
            <a:ext cx="10515600" cy="1064087"/>
          </a:xfrm>
        </p:spPr>
        <p:txBody>
          <a:bodyPr/>
          <a:lstStyle/>
          <a:p>
            <a:r>
              <a:rPr lang="en-US" dirty="0"/>
              <a:t>76% had a MFRA</a:t>
            </a:r>
          </a:p>
          <a:p>
            <a:r>
              <a:rPr lang="en-US" dirty="0"/>
              <a:t>3 days prior to the fall that caused the fracture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1B886-5817-4C81-9BBF-3EDC19DED9F6}"/>
              </a:ext>
            </a:extLst>
          </p:cNvPr>
          <p:cNvSpPr txBox="1"/>
          <p:nvPr/>
        </p:nvSpPr>
        <p:spPr>
          <a:xfrm>
            <a:off x="3014701" y="6177778"/>
            <a:ext cx="22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Components of MFRA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6436C-A9B9-40F5-9468-DA4BFD8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3" y="2133878"/>
            <a:ext cx="7552577" cy="40439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CA65DE-766A-4062-9446-0A11CB9E1DA6}"/>
              </a:ext>
            </a:extLst>
          </p:cNvPr>
          <p:cNvGrpSpPr/>
          <p:nvPr/>
        </p:nvGrpSpPr>
        <p:grpSpPr>
          <a:xfrm>
            <a:off x="7554686" y="2402728"/>
            <a:ext cx="4637314" cy="3749375"/>
            <a:chOff x="7554686" y="2402728"/>
            <a:chExt cx="4637314" cy="37493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42760C-93CE-4243-ABF6-D95791CBF009}"/>
                </a:ext>
              </a:extLst>
            </p:cNvPr>
            <p:cNvSpPr txBox="1"/>
            <p:nvPr/>
          </p:nvSpPr>
          <p:spPr>
            <a:xfrm>
              <a:off x="7554686" y="2402728"/>
              <a:ext cx="463731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/>
                <a:t>New KPI – high quality MFRA</a:t>
              </a:r>
            </a:p>
            <a:p>
              <a:endParaRPr lang="en-US" sz="2800" dirty="0"/>
            </a:p>
            <a:p>
              <a:r>
                <a:rPr lang="en-US" sz="2800" dirty="0"/>
                <a:t>Documented evidence of assessment of 5 or more of these risk factors</a:t>
              </a:r>
              <a:endParaRPr lang="en-GB" sz="28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053000-2D1C-4935-92FA-0593286A2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2060" y="4869496"/>
              <a:ext cx="1857396" cy="118022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CBB2BA-CC21-4525-A5A3-335739F8AD56}"/>
                </a:ext>
              </a:extLst>
            </p:cNvPr>
            <p:cNvSpPr txBox="1"/>
            <p:nvPr/>
          </p:nvSpPr>
          <p:spPr>
            <a:xfrm flipH="1">
              <a:off x="9422525" y="4767108"/>
              <a:ext cx="24051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chemeClr val="accent6">
                      <a:lumMod val="75000"/>
                    </a:schemeClr>
                  </a:solidFill>
                </a:rPr>
                <a:t>31% patients had a high quality MFRA </a:t>
              </a:r>
              <a:endParaRPr lang="en-GB" sz="280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0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2EC3-43DC-4737-B149-1179126D0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16" y="-74954"/>
            <a:ext cx="10515600" cy="1325563"/>
          </a:xfrm>
        </p:spPr>
        <p:txBody>
          <a:bodyPr/>
          <a:lstStyle/>
          <a:p>
            <a:r>
              <a:rPr lang="en-US" b="1" dirty="0"/>
              <a:t>Prevalence of risk factors</a:t>
            </a: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1E8CC-98C3-44DE-8674-F02BCD29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73" y="963114"/>
            <a:ext cx="11027654" cy="53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61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CAFC-9095-45B7-92BC-1A456517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Care plans followed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F1CC2D-2511-4E73-9671-E660D9B9D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692"/>
          <a:stretch/>
        </p:blipFill>
        <p:spPr>
          <a:xfrm>
            <a:off x="650396" y="1485900"/>
            <a:ext cx="10891207" cy="3886200"/>
          </a:xfrm>
        </p:spPr>
      </p:pic>
    </p:spTree>
    <p:extLst>
      <p:ext uri="{BB962C8B-B14F-4D97-AF65-F5344CB8AC3E}">
        <p14:creationId xmlns:p14="http://schemas.microsoft.com/office/powerpoint/2010/main" val="371225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9B7D5-7670-40A3-B217-63A801E1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4160"/>
            <a:ext cx="10515600" cy="1325563"/>
          </a:xfrm>
        </p:spPr>
        <p:txBody>
          <a:bodyPr/>
          <a:lstStyle/>
          <a:p>
            <a:r>
              <a:rPr lang="en-US" b="1" dirty="0"/>
              <a:t>Post fall management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1B039-62A3-4F60-AD0B-8F3C34644B35}"/>
              </a:ext>
            </a:extLst>
          </p:cNvPr>
          <p:cNvSpPr txBox="1"/>
          <p:nvPr/>
        </p:nvSpPr>
        <p:spPr>
          <a:xfrm>
            <a:off x="0" y="3595195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u="sng" strike="noStrike" baseline="0" dirty="0">
                <a:solidFill>
                  <a:srgbClr val="151616"/>
                </a:solidFill>
                <a:latin typeface="Calibri" panose="020F0502020204030204" pitchFamily="34" charset="0"/>
              </a:rPr>
              <a:t>Analgesia prescription </a:t>
            </a:r>
            <a:endParaRPr lang="en-US" sz="2800" dirty="0">
              <a:solidFill>
                <a:srgbClr val="151616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0" i="0" u="none" strike="noStrike" baseline="0" dirty="0">
                <a:solidFill>
                  <a:srgbClr val="151616"/>
                </a:solidFill>
                <a:latin typeface="Calibri" panose="020F0502020204030204" pitchFamily="34" charset="0"/>
              </a:rPr>
              <a:t>78% </a:t>
            </a:r>
            <a:r>
              <a:rPr lang="en-US" sz="2800" dirty="0">
                <a:solidFill>
                  <a:srgbClr val="151616"/>
                </a:solidFill>
                <a:latin typeface="Calibri" panose="020F0502020204030204" pitchFamily="34" charset="0"/>
              </a:rPr>
              <a:t>= </a:t>
            </a:r>
            <a:r>
              <a:rPr lang="en-US" sz="2800" b="0" i="0" u="none" strike="noStrike" baseline="0" dirty="0">
                <a:solidFill>
                  <a:srgbClr val="151616"/>
                </a:solidFill>
                <a:latin typeface="Calibri" panose="020F0502020204030204" pitchFamily="34" charset="0"/>
              </a:rPr>
              <a:t>prescription recorded</a:t>
            </a:r>
          </a:p>
          <a:p>
            <a:pPr algn="ctr"/>
            <a:endParaRPr lang="en-US" sz="2800" b="0" i="0" u="none" strike="noStrike" baseline="0" dirty="0">
              <a:solidFill>
                <a:srgbClr val="151616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u="sng" dirty="0">
                <a:solidFill>
                  <a:srgbClr val="151616"/>
                </a:solidFill>
                <a:latin typeface="Calibri" panose="020F0502020204030204" pitchFamily="34" charset="0"/>
              </a:rPr>
              <a:t>Time to analgesia</a:t>
            </a:r>
          </a:p>
          <a:p>
            <a:pPr algn="ctr"/>
            <a:r>
              <a:rPr lang="en-US" sz="2800" dirty="0">
                <a:solidFill>
                  <a:srgbClr val="151616"/>
                </a:solidFill>
                <a:latin typeface="Calibri" panose="020F0502020204030204" pitchFamily="34" charset="0"/>
              </a:rPr>
              <a:t>M</a:t>
            </a:r>
            <a:r>
              <a:rPr lang="en-US" sz="2800" b="0" i="0" u="none" strike="noStrike" baseline="0" dirty="0">
                <a:solidFill>
                  <a:srgbClr val="151616"/>
                </a:solidFill>
                <a:latin typeface="Calibri" panose="020F0502020204030204" pitchFamily="34" charset="0"/>
              </a:rPr>
              <a:t>edian of 2 hours (IQR 1-4)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15BE9-4D91-4338-8506-58D0B20DB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732" y="855208"/>
            <a:ext cx="7674535" cy="26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4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9ED4-48D6-4C5A-8876-A331B0C3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657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Recommendations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1E3E5-C74B-41AE-B369-A02C06A05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143000"/>
            <a:ext cx="10983686" cy="5033963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All inpatients aged over 65 to have a high quality MFRA regardless of their ward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Ensure action is taken to address risk factors identified in MFRA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Use quality improvement methods to increase the proportion of inpatients who undergo high-quality MFRA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Trusts should ensure there are staff with appropriate competencies to undertake effective post-fall management 24/7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Trust should have access to flat lifting equipment on all sites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Prompt medical assessment and diagnosis of injury after fall should be undertaken to ensure patients have immediate access to analgesia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Don’t use falls or fracture rates to compare between Trusts, focus on performance-based KPIs or performance over time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9489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88879-F9C6-42D7-9AFE-4299B8AD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1" y="-21522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How to drive improvement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D855D2-5AB0-4CA5-8AAA-2DAC083B7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938381"/>
              </p:ext>
            </p:extLst>
          </p:nvPr>
        </p:nvGraphicFramePr>
        <p:xfrm>
          <a:off x="480000" y="10088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059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AF27-E2D3-4203-93A0-96C3B7651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6" y="163566"/>
            <a:ext cx="10516800" cy="925361"/>
          </a:xfrm>
        </p:spPr>
        <p:txBody>
          <a:bodyPr/>
          <a:lstStyle/>
          <a:p>
            <a:r>
              <a:rPr lang="en-GB" b="1" dirty="0"/>
              <a:t>Inpatient falls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3A0899-AD8F-4ED3-AA6A-F11C6180F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3395" y="1224069"/>
            <a:ext cx="9079748" cy="547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AC2716-4783-4764-A7A1-5B9845DDD240}"/>
              </a:ext>
            </a:extLst>
          </p:cNvPr>
          <p:cNvSpPr txBox="1"/>
          <p:nvPr/>
        </p:nvSpPr>
        <p:spPr>
          <a:xfrm>
            <a:off x="258656" y="6325102"/>
            <a:ext cx="24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NHS Improvement 2017</a:t>
            </a:r>
          </a:p>
        </p:txBody>
      </p:sp>
    </p:spTree>
    <p:extLst>
      <p:ext uri="{BB962C8B-B14F-4D97-AF65-F5344CB8AC3E}">
        <p14:creationId xmlns:p14="http://schemas.microsoft.com/office/powerpoint/2010/main" val="1597385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60B4-5B69-4C85-B347-D6F36A773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1" y="1126"/>
            <a:ext cx="9311429" cy="724558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What is the aim of the project? - Driver Diagram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3F1D8F-D8B0-473F-B4F6-492B8BD65FC2}"/>
              </a:ext>
            </a:extLst>
          </p:cNvPr>
          <p:cNvGrpSpPr/>
          <p:nvPr/>
        </p:nvGrpSpPr>
        <p:grpSpPr>
          <a:xfrm>
            <a:off x="177079" y="789813"/>
            <a:ext cx="2569965" cy="5549220"/>
            <a:chOff x="177079" y="789813"/>
            <a:chExt cx="2569965" cy="554922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16B4BF1-F1D8-43E0-A3F1-5CE9EE883A53}"/>
                </a:ext>
              </a:extLst>
            </p:cNvPr>
            <p:cNvSpPr/>
            <p:nvPr/>
          </p:nvSpPr>
          <p:spPr>
            <a:xfrm>
              <a:off x="177079" y="789813"/>
              <a:ext cx="2569965" cy="55492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GB" sz="1400" b="1" dirty="0">
                <a:solidFill>
                  <a:schemeClr val="tx1"/>
                </a:solidFill>
                <a:cs typeface="Georgia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78B947-7EF8-4E1D-8275-5393D82A1881}"/>
                </a:ext>
              </a:extLst>
            </p:cNvPr>
            <p:cNvSpPr/>
            <p:nvPr/>
          </p:nvSpPr>
          <p:spPr>
            <a:xfrm>
              <a:off x="343008" y="2822794"/>
              <a:ext cx="2159137" cy="9144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/>
                <a:t>Safe Post-fall Care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A1976-29E5-49F6-863C-3CF502E6964C}"/>
                </a:ext>
              </a:extLst>
            </p:cNvPr>
            <p:cNvSpPr txBox="1"/>
            <p:nvPr/>
          </p:nvSpPr>
          <p:spPr>
            <a:xfrm>
              <a:off x="1136279" y="789813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AIM</a:t>
              </a:r>
              <a:endParaRPr lang="en-GB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2EEA0C-D4D6-4FFB-9F40-CA8F95AB4F0B}"/>
              </a:ext>
            </a:extLst>
          </p:cNvPr>
          <p:cNvGrpSpPr/>
          <p:nvPr/>
        </p:nvGrpSpPr>
        <p:grpSpPr>
          <a:xfrm>
            <a:off x="2949833" y="757617"/>
            <a:ext cx="2569965" cy="5561075"/>
            <a:chOff x="2949833" y="757617"/>
            <a:chExt cx="2569965" cy="556107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783E2DC-F02E-4655-B69C-81E4FBF8D95B}"/>
                </a:ext>
              </a:extLst>
            </p:cNvPr>
            <p:cNvSpPr/>
            <p:nvPr/>
          </p:nvSpPr>
          <p:spPr>
            <a:xfrm>
              <a:off x="2949833" y="769472"/>
              <a:ext cx="2569965" cy="55492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GB" sz="1400" b="1" dirty="0">
                <a:solidFill>
                  <a:schemeClr val="tx1"/>
                </a:solidFill>
                <a:cs typeface="Georgia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3A3B24-F32A-4749-B500-0325F106F0E3}"/>
                </a:ext>
              </a:extLst>
            </p:cNvPr>
            <p:cNvSpPr/>
            <p:nvPr/>
          </p:nvSpPr>
          <p:spPr>
            <a:xfrm>
              <a:off x="3421662" y="1169707"/>
              <a:ext cx="1584176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Check for injury before moving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C9228E-D5A8-4787-BAB7-C47012C98FA3}"/>
                </a:ext>
              </a:extLst>
            </p:cNvPr>
            <p:cNvSpPr/>
            <p:nvPr/>
          </p:nvSpPr>
          <p:spPr>
            <a:xfrm>
              <a:off x="3421662" y="2195634"/>
              <a:ext cx="1584176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Safe lifting procedures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EFD9B9-395B-4F47-94AB-C65FBB8026CF}"/>
                </a:ext>
              </a:extLst>
            </p:cNvPr>
            <p:cNvSpPr/>
            <p:nvPr/>
          </p:nvSpPr>
          <p:spPr>
            <a:xfrm>
              <a:off x="3421662" y="3221561"/>
              <a:ext cx="1584176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Timely medical examination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8DA74E-E154-401F-A208-FCB1E1AC98D4}"/>
                </a:ext>
              </a:extLst>
            </p:cNvPr>
            <p:cNvSpPr txBox="1"/>
            <p:nvPr/>
          </p:nvSpPr>
          <p:spPr>
            <a:xfrm>
              <a:off x="3263810" y="757617"/>
              <a:ext cx="1899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PRIMARY DRIVERS</a:t>
              </a:r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179DE7-38EF-48C1-8D6F-9D70BC471AF0}"/>
                </a:ext>
              </a:extLst>
            </p:cNvPr>
            <p:cNvSpPr/>
            <p:nvPr/>
          </p:nvSpPr>
          <p:spPr>
            <a:xfrm>
              <a:off x="3421662" y="4247488"/>
              <a:ext cx="1584176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Access to diagnostics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526257B-217C-4BC0-8E87-68887AAFBD80}"/>
                </a:ext>
              </a:extLst>
            </p:cNvPr>
            <p:cNvSpPr/>
            <p:nvPr/>
          </p:nvSpPr>
          <p:spPr>
            <a:xfrm>
              <a:off x="3421662" y="5273413"/>
              <a:ext cx="1584176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Analgesia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087B79-D5DC-483A-9D2B-DEE98F9CC2D2}"/>
              </a:ext>
            </a:extLst>
          </p:cNvPr>
          <p:cNvGrpSpPr/>
          <p:nvPr/>
        </p:nvGrpSpPr>
        <p:grpSpPr>
          <a:xfrm>
            <a:off x="5708082" y="757617"/>
            <a:ext cx="2569965" cy="5549220"/>
            <a:chOff x="5708082" y="757617"/>
            <a:chExt cx="2569965" cy="554922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F7FFC13-4037-406F-80F7-57FCAE78A7DC}"/>
                </a:ext>
              </a:extLst>
            </p:cNvPr>
            <p:cNvSpPr/>
            <p:nvPr/>
          </p:nvSpPr>
          <p:spPr>
            <a:xfrm>
              <a:off x="5708082" y="757617"/>
              <a:ext cx="2569965" cy="55492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GB" sz="1400" b="1" dirty="0">
                <a:solidFill>
                  <a:schemeClr val="tx1"/>
                </a:solidFill>
                <a:cs typeface="Georgia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64AD80-D751-4146-B0D9-6E7B132096BE}"/>
                </a:ext>
              </a:extLst>
            </p:cNvPr>
            <p:cNvSpPr/>
            <p:nvPr/>
          </p:nvSpPr>
          <p:spPr>
            <a:xfrm>
              <a:off x="6138353" y="3200181"/>
              <a:ext cx="1709424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MDT communication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4BD28E-2B66-437B-8BB7-46C3B8A728DF}"/>
                </a:ext>
              </a:extLst>
            </p:cNvPr>
            <p:cNvSpPr/>
            <p:nvPr/>
          </p:nvSpPr>
          <p:spPr>
            <a:xfrm>
              <a:off x="6138353" y="1126949"/>
              <a:ext cx="1709424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Protocols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D0EB4D-E7FD-4CA2-A1AA-FB73133E0AC6}"/>
                </a:ext>
              </a:extLst>
            </p:cNvPr>
            <p:cNvSpPr/>
            <p:nvPr/>
          </p:nvSpPr>
          <p:spPr>
            <a:xfrm>
              <a:off x="6138353" y="2163565"/>
              <a:ext cx="1709424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Training / competencies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380A1A-60EC-4AD5-B429-369DEF81B619}"/>
                </a:ext>
              </a:extLst>
            </p:cNvPr>
            <p:cNvSpPr txBox="1"/>
            <p:nvPr/>
          </p:nvSpPr>
          <p:spPr>
            <a:xfrm>
              <a:off x="5888876" y="786792"/>
              <a:ext cx="2178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SECONDARY DRIVERS</a:t>
              </a:r>
              <a:endParaRPr lang="en-GB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9019110-31A0-4C79-8B4E-8A5E8DE87AA3}"/>
                </a:ext>
              </a:extLst>
            </p:cNvPr>
            <p:cNvSpPr/>
            <p:nvPr/>
          </p:nvSpPr>
          <p:spPr>
            <a:xfrm>
              <a:off x="6138353" y="4236797"/>
              <a:ext cx="1709424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Staffing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9B2F63-1F3A-4210-B835-A170B2FFD1C9}"/>
                </a:ext>
              </a:extLst>
            </p:cNvPr>
            <p:cNvSpPr/>
            <p:nvPr/>
          </p:nvSpPr>
          <p:spPr>
            <a:xfrm>
              <a:off x="6138353" y="5273413"/>
              <a:ext cx="1709424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Equipment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C1783A-DB6A-48F6-83F3-D4C1CCD2D50B}"/>
              </a:ext>
            </a:extLst>
          </p:cNvPr>
          <p:cNvGrpSpPr/>
          <p:nvPr/>
        </p:nvGrpSpPr>
        <p:grpSpPr>
          <a:xfrm>
            <a:off x="8429852" y="757617"/>
            <a:ext cx="2569965" cy="5549220"/>
            <a:chOff x="8429852" y="757617"/>
            <a:chExt cx="2569965" cy="5549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924D0A7-EBF5-4C1E-9576-26A90F1B0C9B}"/>
                </a:ext>
              </a:extLst>
            </p:cNvPr>
            <p:cNvSpPr/>
            <p:nvPr/>
          </p:nvSpPr>
          <p:spPr>
            <a:xfrm>
              <a:off x="8429852" y="757617"/>
              <a:ext cx="2569965" cy="55492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GB" sz="1400" b="1" dirty="0">
                <a:solidFill>
                  <a:schemeClr val="tx1"/>
                </a:solidFill>
                <a:cs typeface="Georgi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A816653-49A9-4191-B2D6-667200818821}"/>
                </a:ext>
              </a:extLst>
            </p:cNvPr>
            <p:cNvSpPr txBox="1"/>
            <p:nvPr/>
          </p:nvSpPr>
          <p:spPr>
            <a:xfrm>
              <a:off x="8922320" y="769472"/>
              <a:ext cx="1594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CHANGE IDEAS</a:t>
              </a:r>
              <a:endParaRPr lang="en-GB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5CDBF11-57E5-4ADB-930B-E86270E5887C}"/>
                </a:ext>
              </a:extLst>
            </p:cNvPr>
            <p:cNvSpPr/>
            <p:nvPr/>
          </p:nvSpPr>
          <p:spPr>
            <a:xfrm>
              <a:off x="8922320" y="1141800"/>
              <a:ext cx="1709424" cy="914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Update protocol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B5DFE36-9A80-437D-81D2-CA142B70558A}"/>
                </a:ext>
              </a:extLst>
            </p:cNvPr>
            <p:cNvSpPr/>
            <p:nvPr/>
          </p:nvSpPr>
          <p:spPr>
            <a:xfrm>
              <a:off x="8922320" y="2167819"/>
              <a:ext cx="1709424" cy="914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New training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C60283F-E9BB-42B7-9BCF-1A0B77D06993}"/>
                </a:ext>
              </a:extLst>
            </p:cNvPr>
            <p:cNvSpPr/>
            <p:nvPr/>
          </p:nvSpPr>
          <p:spPr>
            <a:xfrm>
              <a:off x="8922320" y="3193838"/>
              <a:ext cx="1709424" cy="914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  <a:r>
                <a:rPr lang="en-GB" dirty="0" err="1"/>
                <a:t>alls</a:t>
              </a:r>
              <a:r>
                <a:rPr lang="en-GB" dirty="0"/>
                <a:t> response team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3E775B6-9329-4B43-9E0E-D4136D801CBA}"/>
                </a:ext>
              </a:extLst>
            </p:cNvPr>
            <p:cNvSpPr/>
            <p:nvPr/>
          </p:nvSpPr>
          <p:spPr>
            <a:xfrm>
              <a:off x="8922320" y="4219857"/>
              <a:ext cx="1709424" cy="914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  <a:r>
                <a:rPr lang="en-GB" dirty="0" err="1"/>
                <a:t>alls</a:t>
              </a:r>
              <a:r>
                <a:rPr lang="en-GB" dirty="0"/>
                <a:t> champions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7488345-629F-4203-B8C5-86A5F07B2ED9}"/>
                </a:ext>
              </a:extLst>
            </p:cNvPr>
            <p:cNvSpPr/>
            <p:nvPr/>
          </p:nvSpPr>
          <p:spPr>
            <a:xfrm>
              <a:off x="8922320" y="5245875"/>
              <a:ext cx="1709424" cy="914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Flat lifting equipment on site</a:t>
              </a:r>
              <a:endParaRPr lang="en-GB" dirty="0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1153158A-CD07-41E1-AAD2-FF83FDC7A5D9}"/>
              </a:ext>
            </a:extLst>
          </p:cNvPr>
          <p:cNvSpPr/>
          <p:nvPr/>
        </p:nvSpPr>
        <p:spPr>
          <a:xfrm>
            <a:off x="3050398" y="2102843"/>
            <a:ext cx="2249941" cy="100719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4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A029-AC6A-410E-9A93-EBD3F2C7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5382"/>
            <a:ext cx="10515600" cy="1325563"/>
          </a:xfrm>
        </p:spPr>
        <p:txBody>
          <a:bodyPr/>
          <a:lstStyle/>
          <a:p>
            <a:r>
              <a:rPr lang="en-US" b="1" dirty="0"/>
              <a:t>Who are the stakeholders? </a:t>
            </a:r>
            <a:br>
              <a:rPr lang="en-US" b="1" dirty="0"/>
            </a:br>
            <a:r>
              <a:rPr lang="en-US" b="1" dirty="0"/>
              <a:t>What do the patients think?</a:t>
            </a:r>
            <a:endParaRPr lang="en-GB" b="1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45D98291-BE35-49A8-93EB-EFB074414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352609"/>
              </p:ext>
            </p:extLst>
          </p:nvPr>
        </p:nvGraphicFramePr>
        <p:xfrm>
          <a:off x="1204685" y="1831612"/>
          <a:ext cx="9782629" cy="466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343">
                  <a:extLst>
                    <a:ext uri="{9D8B030D-6E8A-4147-A177-3AD203B41FA5}">
                      <a16:colId xmlns:a16="http://schemas.microsoft.com/office/drawing/2014/main" val="2631880142"/>
                    </a:ext>
                  </a:extLst>
                </a:gridCol>
                <a:gridCol w="4399643">
                  <a:extLst>
                    <a:ext uri="{9D8B030D-6E8A-4147-A177-3AD203B41FA5}">
                      <a16:colId xmlns:a16="http://schemas.microsoft.com/office/drawing/2014/main" val="3402956234"/>
                    </a:ext>
                  </a:extLst>
                </a:gridCol>
                <a:gridCol w="4399643">
                  <a:extLst>
                    <a:ext uri="{9D8B030D-6E8A-4147-A177-3AD203B41FA5}">
                      <a16:colId xmlns:a16="http://schemas.microsoft.com/office/drawing/2014/main" val="2088244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power</a:t>
                      </a:r>
                      <a:endParaRPr lang="en-GB" b="1" dirty="0"/>
                    </a:p>
                  </a:txBody>
                  <a:tcPr vert="vert27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GB" b="0" dirty="0"/>
                        <a:t>Chief executive</a:t>
                      </a:r>
                    </a:p>
                    <a:p>
                      <a:pPr algn="ctr"/>
                      <a:r>
                        <a:rPr lang="en-GB" b="0" dirty="0"/>
                        <a:t>Chief nurse</a:t>
                      </a:r>
                    </a:p>
                    <a:p>
                      <a:pPr algn="ctr"/>
                      <a:r>
                        <a:rPr lang="en-GB" b="0" dirty="0"/>
                        <a:t>Director of therapies</a:t>
                      </a:r>
                    </a:p>
                    <a:p>
                      <a:pPr algn="ctr"/>
                      <a:r>
                        <a:rPr lang="en-GB" b="0" dirty="0"/>
                        <a:t>Medical / clinical director</a:t>
                      </a:r>
                    </a:p>
                    <a:p>
                      <a:pPr algn="ctr"/>
                      <a:r>
                        <a:rPr lang="en-GB" b="0" dirty="0"/>
                        <a:t>Board members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GB" b="0" dirty="0"/>
                        <a:t>Consultants</a:t>
                      </a:r>
                    </a:p>
                    <a:p>
                      <a:pPr algn="ctr"/>
                      <a:r>
                        <a:rPr lang="en-GB" b="0" dirty="0"/>
                        <a:t>Matrons</a:t>
                      </a:r>
                    </a:p>
                    <a:p>
                      <a:pPr algn="ctr"/>
                      <a:r>
                        <a:rPr lang="en-GB" b="0" dirty="0"/>
                        <a:t>Senior therapists</a:t>
                      </a:r>
                    </a:p>
                    <a:p>
                      <a:pPr algn="ctr"/>
                      <a:r>
                        <a:rPr lang="en-GB" b="0" dirty="0"/>
                        <a:t>Ward managers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4589"/>
                  </a:ext>
                </a:extLst>
              </a:tr>
              <a:tr h="411459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Lower power</a:t>
                      </a:r>
                      <a:endParaRPr lang="en-GB" b="1" dirty="0"/>
                    </a:p>
                  </a:txBody>
                  <a:tcPr vert="vert27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EPR team</a:t>
                      </a:r>
                    </a:p>
                    <a:p>
                      <a:pPr algn="ctr"/>
                      <a:r>
                        <a:rPr lang="en-US" b="0" dirty="0"/>
                        <a:t>Ward clerk</a:t>
                      </a:r>
                    </a:p>
                    <a:p>
                      <a:pPr algn="ctr"/>
                      <a:r>
                        <a:rPr lang="en-US" b="0" dirty="0"/>
                        <a:t>Domestic staff</a:t>
                      </a:r>
                    </a:p>
                    <a:p>
                      <a:pPr algn="ctr"/>
                      <a:endParaRPr lang="en-US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  <a:p>
                      <a:pPr algn="ctr"/>
                      <a:r>
                        <a:rPr lang="en-GB" b="0" dirty="0"/>
                        <a:t>Patients</a:t>
                      </a:r>
                    </a:p>
                    <a:p>
                      <a:pPr algn="ctr"/>
                      <a:r>
                        <a:rPr lang="en-GB" b="0" dirty="0"/>
                        <a:t>Nurses</a:t>
                      </a:r>
                    </a:p>
                    <a:p>
                      <a:pPr algn="ctr"/>
                      <a:r>
                        <a:rPr lang="en-GB" b="0" dirty="0"/>
                        <a:t>Junior therapists</a:t>
                      </a:r>
                    </a:p>
                    <a:p>
                      <a:pPr algn="ctr"/>
                      <a:r>
                        <a:rPr lang="en-GB" b="0" dirty="0"/>
                        <a:t>Therapy assistants</a:t>
                      </a:r>
                    </a:p>
                    <a:p>
                      <a:pPr algn="ctr"/>
                      <a:r>
                        <a:rPr lang="en-GB" b="0" dirty="0"/>
                        <a:t>HCAs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749868"/>
                  </a:ext>
                </a:extLst>
              </a:tr>
              <a:tr h="258334"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 impact</a:t>
                      </a:r>
                      <a:endParaRPr lang="en-GB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impact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370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382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3619"/>
            <a:ext cx="11139667" cy="1143000"/>
          </a:xfrm>
        </p:spPr>
        <p:txBody>
          <a:bodyPr>
            <a:normAutofit/>
          </a:bodyPr>
          <a:lstStyle/>
          <a:p>
            <a:r>
              <a:rPr lang="en-GB" sz="4000" b="1" dirty="0"/>
              <a:t>Identify what happens now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390582"/>
              </p:ext>
            </p:extLst>
          </p:nvPr>
        </p:nvGraphicFramePr>
        <p:xfrm>
          <a:off x="620485" y="1065095"/>
          <a:ext cx="11244944" cy="5259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own Arrow 4"/>
          <p:cNvSpPr/>
          <p:nvPr/>
        </p:nvSpPr>
        <p:spPr>
          <a:xfrm>
            <a:off x="3523150" y="2227235"/>
            <a:ext cx="484632" cy="97840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4585551" y="4251288"/>
            <a:ext cx="484632" cy="978408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9366" y="661187"/>
            <a:ext cx="165618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>
                <a:latin typeface="Calibri"/>
              </a:rPr>
              <a:t>Patient is distressed, as are the staff. Strong temptation to get the patient off the floor ASAP.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9774" y="5321982"/>
            <a:ext cx="165618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>
                <a:latin typeface="Calibri"/>
              </a:rPr>
              <a:t>Staff not sure how to assess for injuries – how to perform the examination and what to look for.</a:t>
            </a:r>
          </a:p>
        </p:txBody>
      </p:sp>
      <p:sp>
        <p:nvSpPr>
          <p:cNvPr id="9" name="Down Arrow 8"/>
          <p:cNvSpPr/>
          <p:nvPr/>
        </p:nvSpPr>
        <p:spPr>
          <a:xfrm>
            <a:off x="6083289" y="2133740"/>
            <a:ext cx="484632" cy="97840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9833" y="663031"/>
            <a:ext cx="165618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>
                <a:latin typeface="Calibri"/>
              </a:rPr>
              <a:t>Cannot find the scoop hoist (which might be indicated as patient is in pain) but no one knows where it is. </a:t>
            </a:r>
          </a:p>
        </p:txBody>
      </p:sp>
      <p:sp>
        <p:nvSpPr>
          <p:cNvPr id="11" name="Up Arrow 10"/>
          <p:cNvSpPr/>
          <p:nvPr/>
        </p:nvSpPr>
        <p:spPr>
          <a:xfrm>
            <a:off x="8226510" y="4251288"/>
            <a:ext cx="484632" cy="978408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0734" y="5410678"/>
            <a:ext cx="1656185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>
                <a:latin typeface="Calibri"/>
              </a:rPr>
              <a:t>Examination did not flag an injury – referred for medical review but no urgency.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10256809" y="2227235"/>
            <a:ext cx="484632" cy="97840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71032" y="837460"/>
            <a:ext cx="1656185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>
                <a:latin typeface="Calibri"/>
              </a:rPr>
              <a:t>No documentation of the assessment for injury or method used to lift from the floor.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6B4F8B-4033-43B4-B5E6-507259045341}"/>
              </a:ext>
            </a:extLst>
          </p:cNvPr>
          <p:cNvSpPr/>
          <p:nvPr/>
        </p:nvSpPr>
        <p:spPr>
          <a:xfrm>
            <a:off x="9352710" y="575331"/>
            <a:ext cx="2205965" cy="151657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772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54E4-D74F-453F-BB28-83D6D56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4607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Starting the improvement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77401-A751-4212-B808-433A3D386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90" y="4130243"/>
            <a:ext cx="11806410" cy="262515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GB" sz="2800" dirty="0"/>
              <a:t>SMART Goal setting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GB" sz="2800" i="1" dirty="0"/>
              <a:t>100% of patients who fall on one ward have documented assessment for injury and method of lifting in the 1 month follow up.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7B3707-CC25-4AD3-9203-EA2E8F36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05" y="1371638"/>
            <a:ext cx="3714790" cy="247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6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D6F2-9FD4-4184-A833-7D8F58F1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-24947"/>
            <a:ext cx="10515600" cy="1325563"/>
          </a:xfrm>
        </p:spPr>
        <p:txBody>
          <a:bodyPr/>
          <a:lstStyle/>
          <a:p>
            <a:r>
              <a:rPr lang="en-US" b="1" dirty="0"/>
              <a:t>Select a method</a:t>
            </a:r>
            <a:endParaRPr lang="en-GB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1BDD8F-0D53-431A-9529-7B09AAF40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818" y="687839"/>
            <a:ext cx="5855040" cy="58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68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58265-F419-4A87-9D56-3F19CB75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577" y="-7905"/>
            <a:ext cx="10515600" cy="1035062"/>
          </a:xfrm>
        </p:spPr>
        <p:txBody>
          <a:bodyPr/>
          <a:lstStyle/>
          <a:p>
            <a:r>
              <a:rPr lang="en-US" b="1" dirty="0"/>
              <a:t>Explore the challenges and find a focus</a:t>
            </a:r>
            <a:endParaRPr lang="en-GB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1555D4-1A0C-46FF-A0A9-EB1803D020BD}"/>
              </a:ext>
            </a:extLst>
          </p:cNvPr>
          <p:cNvGrpSpPr/>
          <p:nvPr/>
        </p:nvGrpSpPr>
        <p:grpSpPr>
          <a:xfrm>
            <a:off x="696686" y="2673295"/>
            <a:ext cx="11199992" cy="1015663"/>
            <a:chOff x="696686" y="2673295"/>
            <a:chExt cx="11199992" cy="10156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EAB55D-83FA-4E44-AF8F-3194A1EDF4B8}"/>
                </a:ext>
              </a:extLst>
            </p:cNvPr>
            <p:cNvSpPr txBox="1"/>
            <p:nvPr/>
          </p:nvSpPr>
          <p:spPr>
            <a:xfrm>
              <a:off x="7868521" y="2673295"/>
              <a:ext cx="4028157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000" b="1" dirty="0">
                  <a:latin typeface="Calibri"/>
                </a:rPr>
                <a:t>No documentation of the assessment for injury or method used to lift from the floor.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EFE3E23-0576-4C31-B766-1083EB76D59E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696686" y="3181127"/>
              <a:ext cx="7171835" cy="12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1EB4C2F-4475-4E92-8AF6-AEF3BD3D20D3}"/>
              </a:ext>
            </a:extLst>
          </p:cNvPr>
          <p:cNvGrpSpPr/>
          <p:nvPr/>
        </p:nvGrpSpPr>
        <p:grpSpPr>
          <a:xfrm>
            <a:off x="1798234" y="918494"/>
            <a:ext cx="4770134" cy="5465515"/>
            <a:chOff x="1798234" y="918494"/>
            <a:chExt cx="4770134" cy="54655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7088A-09A3-4902-830B-414E09514369}"/>
                </a:ext>
              </a:extLst>
            </p:cNvPr>
            <p:cNvSpPr txBox="1"/>
            <p:nvPr/>
          </p:nvSpPr>
          <p:spPr>
            <a:xfrm>
              <a:off x="4596700" y="918494"/>
              <a:ext cx="118065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000" b="1" dirty="0">
                  <a:latin typeface="Calibri"/>
                </a:rPr>
                <a:t>People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C0B0A3-FC7D-4514-9AA8-7E5F6EDDE674}"/>
                </a:ext>
              </a:extLst>
            </p:cNvPr>
            <p:cNvSpPr txBox="1"/>
            <p:nvPr/>
          </p:nvSpPr>
          <p:spPr>
            <a:xfrm>
              <a:off x="4223299" y="5983899"/>
              <a:ext cx="2341392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Calibri"/>
                </a:rPr>
                <a:t>E</a:t>
              </a:r>
              <a:r>
                <a:rPr lang="en-GB" sz="2000" b="1" dirty="0" err="1">
                  <a:latin typeface="Calibri"/>
                </a:rPr>
                <a:t>nvironment</a:t>
              </a:r>
              <a:endParaRPr lang="en-GB" sz="2000" b="1" dirty="0"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6B735E-0087-4DCB-9CAD-2B3CF01EC0BF}"/>
                </a:ext>
              </a:extLst>
            </p:cNvPr>
            <p:cNvSpPr txBox="1"/>
            <p:nvPr/>
          </p:nvSpPr>
          <p:spPr>
            <a:xfrm>
              <a:off x="1798234" y="953795"/>
              <a:ext cx="1963496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Calibri"/>
                </a:rPr>
                <a:t>E</a:t>
              </a:r>
              <a:r>
                <a:rPr lang="en-GB" sz="2000" b="1" dirty="0" err="1">
                  <a:latin typeface="Calibri"/>
                </a:rPr>
                <a:t>quipment</a:t>
              </a:r>
              <a:endParaRPr lang="en-GB" sz="2000" b="1" dirty="0"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97E96B-8654-4CCF-9013-0B471BDDA511}"/>
                </a:ext>
              </a:extLst>
            </p:cNvPr>
            <p:cNvSpPr txBox="1"/>
            <p:nvPr/>
          </p:nvSpPr>
          <p:spPr>
            <a:xfrm>
              <a:off x="1810993" y="5982672"/>
              <a:ext cx="118065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Calibri"/>
                </a:rPr>
                <a:t>M</a:t>
              </a:r>
              <a:r>
                <a:rPr lang="en-GB" sz="2000" b="1" dirty="0" err="1">
                  <a:latin typeface="Calibri"/>
                </a:rPr>
                <a:t>ethods</a:t>
              </a:r>
              <a:endParaRPr lang="en-GB" sz="2000" b="1" dirty="0">
                <a:latin typeface="Calibri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E7873ED-72F1-4870-BD12-A85C66A92733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2779982" y="1353905"/>
              <a:ext cx="1217101" cy="18284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F0A9A0D-B26E-48B4-9279-5602D345D822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5187030" y="1318604"/>
              <a:ext cx="1381338" cy="1862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8377BC-DF04-453B-9849-3C29648B8C9E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2401323" y="3182395"/>
              <a:ext cx="1595760" cy="28002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1CD5CC-6E93-4827-BFF1-9EA9D684362A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5393995" y="3182395"/>
              <a:ext cx="1098351" cy="28015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7F37B6B-BBA7-4E77-819F-2091FAFE6582}"/>
              </a:ext>
            </a:extLst>
          </p:cNvPr>
          <p:cNvGrpSpPr/>
          <p:nvPr/>
        </p:nvGrpSpPr>
        <p:grpSpPr>
          <a:xfrm>
            <a:off x="318862" y="1771239"/>
            <a:ext cx="3069670" cy="1015663"/>
            <a:chOff x="318862" y="1771239"/>
            <a:chExt cx="3069670" cy="10156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D1898C-F99E-463C-B2B1-9C7838D56B08}"/>
                </a:ext>
              </a:extLst>
            </p:cNvPr>
            <p:cNvSpPr txBox="1"/>
            <p:nvPr/>
          </p:nvSpPr>
          <p:spPr>
            <a:xfrm>
              <a:off x="318862" y="1771239"/>
              <a:ext cx="2010452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Calibri"/>
                </a:rPr>
                <a:t>COW not working and no time later in shift to add</a:t>
              </a:r>
              <a:endParaRPr lang="en-GB" sz="2000" dirty="0">
                <a:latin typeface="Calibri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9A79E98-EDBD-4BBD-8ACA-2C7B013A5E6B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2329314" y="2279071"/>
              <a:ext cx="105921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F6F1813-4029-46A1-9FD6-5B238E69F0AB}"/>
              </a:ext>
            </a:extLst>
          </p:cNvPr>
          <p:cNvGrpSpPr/>
          <p:nvPr/>
        </p:nvGrpSpPr>
        <p:grpSpPr>
          <a:xfrm>
            <a:off x="132663" y="3604915"/>
            <a:ext cx="3399544" cy="2154209"/>
            <a:chOff x="132663" y="3604915"/>
            <a:chExt cx="3399544" cy="21542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FABFBB-796B-46EE-A4AD-54C51BCBF859}"/>
                </a:ext>
              </a:extLst>
            </p:cNvPr>
            <p:cNvSpPr txBox="1"/>
            <p:nvPr/>
          </p:nvSpPr>
          <p:spPr>
            <a:xfrm>
              <a:off x="132663" y="5051238"/>
              <a:ext cx="215494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Calibri"/>
                </a:rPr>
                <a:t>N</a:t>
              </a:r>
              <a:r>
                <a:rPr lang="en-GB" sz="2000" dirty="0" err="1">
                  <a:latin typeface="Calibri"/>
                </a:rPr>
                <a:t>ot</a:t>
              </a:r>
              <a:r>
                <a:rPr lang="en-GB" sz="2000" dirty="0">
                  <a:latin typeface="Calibri"/>
                </a:rPr>
                <a:t> part of post-fall protocol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D49C05F-0E8A-4019-A5C4-41E061AE834B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2287609" y="5002610"/>
              <a:ext cx="704043" cy="4025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3B98FA-C856-4161-A535-B5ADAE5742C6}"/>
                </a:ext>
              </a:extLst>
            </p:cNvPr>
            <p:cNvSpPr txBox="1"/>
            <p:nvPr/>
          </p:nvSpPr>
          <p:spPr>
            <a:xfrm>
              <a:off x="386246" y="3604915"/>
              <a:ext cx="2291640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Calibri"/>
                </a:rPr>
                <a:t>Lack of agreement as to who records this</a:t>
              </a:r>
              <a:endParaRPr lang="en-GB" sz="2000" dirty="0">
                <a:latin typeface="Calibri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A6B333-AE8C-45E1-A173-E27B9FCF8B37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2677886" y="3940629"/>
              <a:ext cx="854321" cy="1721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2226177-7504-44C4-B79C-2A4D19DB8AEF}"/>
              </a:ext>
            </a:extLst>
          </p:cNvPr>
          <p:cNvGrpSpPr/>
          <p:nvPr/>
        </p:nvGrpSpPr>
        <p:grpSpPr>
          <a:xfrm>
            <a:off x="5991799" y="4573912"/>
            <a:ext cx="3972861" cy="1009877"/>
            <a:chOff x="5991799" y="4573912"/>
            <a:chExt cx="3972861" cy="100987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AC6209-AA2A-4107-B6D5-CCFAC71A45A1}"/>
                </a:ext>
              </a:extLst>
            </p:cNvPr>
            <p:cNvSpPr txBox="1"/>
            <p:nvPr/>
          </p:nvSpPr>
          <p:spPr>
            <a:xfrm>
              <a:off x="6492346" y="4875903"/>
              <a:ext cx="3472314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Calibri"/>
                </a:rPr>
                <a:t>In red for staffing and several falls, so not time to record</a:t>
              </a:r>
              <a:endParaRPr lang="en-GB" sz="2000" dirty="0">
                <a:latin typeface="Calibri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6DEEFA6-F050-42DF-BA24-6591F4C0B6E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 flipV="1">
              <a:off x="5991799" y="4573912"/>
              <a:ext cx="500547" cy="6559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3A0825B-B68C-424A-AB54-633E8C414280}"/>
              </a:ext>
            </a:extLst>
          </p:cNvPr>
          <p:cNvGrpSpPr/>
          <p:nvPr/>
        </p:nvGrpSpPr>
        <p:grpSpPr>
          <a:xfrm>
            <a:off x="3532207" y="831373"/>
            <a:ext cx="6945816" cy="1754069"/>
            <a:chOff x="3532207" y="831373"/>
            <a:chExt cx="6945816" cy="175406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CC2F44-B98C-4A34-9258-EB4478F01CEC}"/>
                </a:ext>
              </a:extLst>
            </p:cNvPr>
            <p:cNvSpPr txBox="1"/>
            <p:nvPr/>
          </p:nvSpPr>
          <p:spPr>
            <a:xfrm>
              <a:off x="3532207" y="1576537"/>
              <a:ext cx="174412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Calibri"/>
                </a:rPr>
                <a:t>Not aware of need to record</a:t>
              </a:r>
              <a:endParaRPr lang="en-GB" sz="2000" dirty="0">
                <a:latin typeface="Calibri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FF7B01-9317-4BAB-B41C-ECDE455CBF2A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5276333" y="1911561"/>
              <a:ext cx="286267" cy="189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8F624E0-FDB8-4230-BDE5-80174ECDE563}"/>
                </a:ext>
              </a:extLst>
            </p:cNvPr>
            <p:cNvSpPr txBox="1"/>
            <p:nvPr/>
          </p:nvSpPr>
          <p:spPr>
            <a:xfrm>
              <a:off x="7219523" y="831373"/>
              <a:ext cx="32585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Calibri"/>
                </a:rPr>
                <a:t>N</a:t>
              </a:r>
              <a:r>
                <a:rPr lang="en-GB" sz="2000" dirty="0">
                  <a:latin typeface="Calibri"/>
                </a:rPr>
                <a:t>o training/competencies on PFM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CD57FE-2710-4DB6-8F20-30551F32A963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 flipH="1">
              <a:off x="5682343" y="1185316"/>
              <a:ext cx="1537180" cy="8617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722AF5-DFD1-4BC1-9F6A-F71CC7193B24}"/>
                </a:ext>
              </a:extLst>
            </p:cNvPr>
            <p:cNvSpPr txBox="1"/>
            <p:nvPr/>
          </p:nvSpPr>
          <p:spPr>
            <a:xfrm>
              <a:off x="7905405" y="2047091"/>
              <a:ext cx="214210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Calibri"/>
                </a:rPr>
                <a:t>N</a:t>
              </a:r>
              <a:r>
                <a:rPr lang="en-GB" sz="2000" dirty="0">
                  <a:latin typeface="Calibri"/>
                </a:rPr>
                <a:t>o debrief process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44BDF8D-5916-4517-8A1B-FF6EE863E45C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>
              <a:off x="6096000" y="2247146"/>
              <a:ext cx="1809405" cy="3382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92323D5C-FFEC-476C-B6AA-9503232521E0}"/>
              </a:ext>
            </a:extLst>
          </p:cNvPr>
          <p:cNvSpPr/>
          <p:nvPr/>
        </p:nvSpPr>
        <p:spPr>
          <a:xfrm>
            <a:off x="132663" y="2917371"/>
            <a:ext cx="2647319" cy="329837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5FD3-8F0C-426C-A86E-2BA47678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147411"/>
            <a:ext cx="10515600" cy="1006476"/>
          </a:xfrm>
        </p:spPr>
        <p:txBody>
          <a:bodyPr/>
          <a:lstStyle/>
          <a:p>
            <a:r>
              <a:rPr lang="en-US" b="1" dirty="0"/>
              <a:t>Improvement intervention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66CC4-7BC1-43B8-ADF7-7C2B2EE88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553482"/>
            <a:ext cx="10515600" cy="4351338"/>
          </a:xfrm>
        </p:spPr>
        <p:txBody>
          <a:bodyPr/>
          <a:lstStyle/>
          <a:p>
            <a:r>
              <a:rPr lang="en-US" dirty="0"/>
              <a:t>To update the post-fall protocol including documentation</a:t>
            </a:r>
          </a:p>
          <a:p>
            <a:r>
              <a:rPr lang="en-US" dirty="0"/>
              <a:t>To develop a post-fall documentation checklist on EPR</a:t>
            </a:r>
          </a:p>
          <a:p>
            <a:r>
              <a:rPr lang="en-US" dirty="0"/>
              <a:t>To develop a communications strategy to inform clinical staff of these changes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999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2B488-9D2F-4F37-9A00-52827607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" y="92982"/>
            <a:ext cx="10515600" cy="799647"/>
          </a:xfrm>
        </p:spPr>
        <p:txBody>
          <a:bodyPr>
            <a:noAutofit/>
          </a:bodyPr>
          <a:lstStyle/>
          <a:p>
            <a:r>
              <a:rPr lang="en-GB" sz="4000" b="1" dirty="0"/>
              <a:t>Measurement of change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46049F8-43CB-4567-9B55-513EF030DE67}"/>
              </a:ext>
            </a:extLst>
          </p:cNvPr>
          <p:cNvGraphicFramePr>
            <a:graphicFrameLocks noGrp="1"/>
          </p:cNvGraphicFramePr>
          <p:nvPr/>
        </p:nvGraphicFramePr>
        <p:xfrm>
          <a:off x="1693181" y="1052736"/>
          <a:ext cx="8805639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4917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9BEF0-72CD-4818-A5E9-F45622AF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-10296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Sustainability and spread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B6849D-1BD2-4AEE-9050-8C3EAEFB8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657" y="1143909"/>
            <a:ext cx="5883914" cy="51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4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220-266C-458B-A5CB-840A5CD5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/>
              <a:t>How can the (NAIF) audit help with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C1B23-1245-4B05-987F-B99F0FAE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176462"/>
            <a:ext cx="10515600" cy="4351338"/>
          </a:xfrm>
        </p:spPr>
        <p:txBody>
          <a:bodyPr/>
          <a:lstStyle/>
          <a:p>
            <a:r>
              <a:rPr lang="en-GB" dirty="0"/>
              <a:t>Data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Resources</a:t>
            </a:r>
          </a:p>
        </p:txBody>
      </p:sp>
      <p:pic>
        <p:nvPicPr>
          <p:cNvPr id="5" name="Graphic 4" descr="Statistics with solid fill">
            <a:extLst>
              <a:ext uri="{FF2B5EF4-FFF2-40B4-BE49-F238E27FC236}">
                <a16:creationId xmlns:a16="http://schemas.microsoft.com/office/drawing/2014/main" id="{8AC9A82F-5B71-4D3E-8A64-6DF34BE19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9876" y="1746315"/>
            <a:ext cx="2003195" cy="2003195"/>
          </a:xfrm>
          <a:prstGeom prst="rect">
            <a:avLst/>
          </a:prstGeom>
        </p:spPr>
      </p:pic>
      <p:pic>
        <p:nvPicPr>
          <p:cNvPr id="7" name="Graphic 6" descr="Newspaper with solid fill">
            <a:extLst>
              <a:ext uri="{FF2B5EF4-FFF2-40B4-BE49-F238E27FC236}">
                <a16:creationId xmlns:a16="http://schemas.microsoft.com/office/drawing/2014/main" id="{B3128183-A9EA-48A6-A4AA-48E879C61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1939" y="1557747"/>
            <a:ext cx="1893216" cy="1893216"/>
          </a:xfrm>
          <a:prstGeom prst="rect">
            <a:avLst/>
          </a:prstGeom>
        </p:spPr>
      </p:pic>
      <p:pic>
        <p:nvPicPr>
          <p:cNvPr id="9" name="Graphic 8" descr="Good Inventory with solid fill">
            <a:extLst>
              <a:ext uri="{FF2B5EF4-FFF2-40B4-BE49-F238E27FC236}">
                <a16:creationId xmlns:a16="http://schemas.microsoft.com/office/drawing/2014/main" id="{57C0DD44-4B53-4E23-AB57-230AD2FE1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8552" y="4187857"/>
            <a:ext cx="1817017" cy="181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3D6E4-C7C3-4F0D-BB30-2FABA3FE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8" y="19914"/>
            <a:ext cx="10515600" cy="1325563"/>
          </a:xfrm>
        </p:spPr>
        <p:txBody>
          <a:bodyPr/>
          <a:lstStyle/>
          <a:p>
            <a:r>
              <a:rPr lang="en-GB" b="1" dirty="0"/>
              <a:t>Inpatient falls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5E48B-CEB6-449A-983B-25F9075B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90" y="1679032"/>
            <a:ext cx="5588540" cy="4413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DD01CB-65E2-4A87-A1BA-90841E170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2" y="2374355"/>
            <a:ext cx="9539807" cy="3022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D4A8D-A8AE-4769-A52E-81881E96C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94" y="570464"/>
            <a:ext cx="3788191" cy="2435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D742C-5178-410A-93D8-D0DFFBA41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933" y="3298518"/>
            <a:ext cx="3142553" cy="3242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B24E01-D910-4AB7-ADC7-585910FECF45}"/>
              </a:ext>
            </a:extLst>
          </p:cNvPr>
          <p:cNvSpPr txBox="1"/>
          <p:nvPr/>
        </p:nvSpPr>
        <p:spPr>
          <a:xfrm>
            <a:off x="3241750" y="6171277"/>
            <a:ext cx="24325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NHS Improvement 2017</a:t>
            </a:r>
          </a:p>
        </p:txBody>
      </p:sp>
    </p:spTree>
    <p:extLst>
      <p:ext uri="{BB962C8B-B14F-4D97-AF65-F5344CB8AC3E}">
        <p14:creationId xmlns:p14="http://schemas.microsoft.com/office/powerpoint/2010/main" val="185253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921F-40C9-4610-A79A-2448A3E6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-146504"/>
            <a:ext cx="10798629" cy="1325563"/>
          </a:xfrm>
        </p:spPr>
        <p:txBody>
          <a:bodyPr/>
          <a:lstStyle/>
          <a:p>
            <a:r>
              <a:rPr lang="en-US" b="1" dirty="0"/>
              <a:t>Data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8C8A-22DC-4A1E-8D49-1718E6CAC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D7983-881B-41B1-89B3-A1DBE0D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5" b="23333"/>
          <a:stretch/>
        </p:blipFill>
        <p:spPr>
          <a:xfrm>
            <a:off x="0" y="1179059"/>
            <a:ext cx="12192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38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77D7-81C9-41D4-9336-D6B23D5F3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CB2AD-1678-4DAB-832C-0AF0F5ECA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9" b="14444"/>
          <a:stretch/>
        </p:blipFill>
        <p:spPr>
          <a:xfrm>
            <a:off x="0" y="1045029"/>
            <a:ext cx="12192000" cy="48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09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73241"/>
            <a:ext cx="11103472" cy="904983"/>
          </a:xfrm>
        </p:spPr>
        <p:txBody>
          <a:bodyPr/>
          <a:lstStyle/>
          <a:p>
            <a:r>
              <a:rPr lang="en-GB" b="1" dirty="0"/>
              <a:t>Resources</a:t>
            </a:r>
            <a:r>
              <a:rPr lang="en-GB" dirty="0"/>
              <a:t>: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CDD4079A-FA1B-4643-AF3B-5D0EB325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01" y="978224"/>
            <a:ext cx="5433600" cy="2907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DED2550B-8163-4DF3-B187-985C93CF2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146" y="615633"/>
            <a:ext cx="4122539" cy="5893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2675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FE7843EF-1CC7-4496-9415-BA4667ECB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1" y="309915"/>
            <a:ext cx="4847817" cy="6452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52716-25C5-4544-8958-3000899B5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0"/>
          <a:stretch/>
        </p:blipFill>
        <p:spPr>
          <a:xfrm>
            <a:off x="6571038" y="191346"/>
            <a:ext cx="4847816" cy="6475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7718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D679-A3E5-4BC8-92DF-F374B5B5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2983"/>
            <a:ext cx="10515600" cy="1075474"/>
          </a:xfrm>
        </p:spPr>
        <p:txBody>
          <a:bodyPr/>
          <a:lstStyle/>
          <a:p>
            <a:r>
              <a:rPr lang="en-US" b="1" dirty="0"/>
              <a:t>Gaining insight from inpatient falls (PSIRF)</a:t>
            </a:r>
            <a:endParaRPr lang="en-GB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390B2-7F27-45E4-AECD-A45D0BA90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61" t="19585" r="5955" b="11117"/>
          <a:stretch/>
        </p:blipFill>
        <p:spPr>
          <a:xfrm>
            <a:off x="152400" y="1168456"/>
            <a:ext cx="7141029" cy="3211145"/>
          </a:xfr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C837-8014-4B40-9ED6-B1B9681E1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3" t="28254" r="6161" b="10476"/>
          <a:stretch/>
        </p:blipFill>
        <p:spPr>
          <a:xfrm>
            <a:off x="4397829" y="3429000"/>
            <a:ext cx="7685624" cy="3145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0807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3372-98B4-4D9F-B2F0-0F2634B0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4" y="2943744"/>
            <a:ext cx="5975247" cy="811828"/>
          </a:xfrm>
        </p:spPr>
        <p:txBody>
          <a:bodyPr>
            <a:noAutofit/>
          </a:bodyPr>
          <a:lstStyle/>
          <a:p>
            <a:pPr algn="ctr"/>
            <a:r>
              <a:rPr lang="en-GB" b="1" dirty="0"/>
              <a:t>Thank you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115815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9" y="0"/>
            <a:ext cx="10515600" cy="1325563"/>
          </a:xfrm>
        </p:spPr>
        <p:txBody>
          <a:bodyPr/>
          <a:lstStyle/>
          <a:p>
            <a:r>
              <a:rPr lang="en-US" b="1" dirty="0"/>
              <a:t>I</a:t>
            </a:r>
            <a:r>
              <a:rPr lang="en-GB" b="1" dirty="0" err="1"/>
              <a:t>npatient</a:t>
            </a:r>
            <a:r>
              <a:rPr lang="en-GB" b="1" dirty="0"/>
              <a:t> 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3"/>
            <a:ext cx="10896600" cy="485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Falls in hospital can result in:</a:t>
            </a:r>
          </a:p>
          <a:p>
            <a:r>
              <a:rPr lang="en-US" sz="4000" dirty="0"/>
              <a:t>Loss of confidence and slower recovery, even when physical harm is minimal</a:t>
            </a:r>
          </a:p>
          <a:p>
            <a:r>
              <a:rPr lang="en-US" sz="4000" dirty="0"/>
              <a:t>Distress to families and staff</a:t>
            </a:r>
          </a:p>
          <a:p>
            <a:r>
              <a:rPr lang="en-GB" sz="4000" dirty="0"/>
              <a:t>Legal action against hospital trusts</a:t>
            </a:r>
          </a:p>
          <a:p>
            <a:r>
              <a:rPr lang="en-US" sz="4000" dirty="0"/>
              <a:t>Overall costs to hospitals of £630 million </a:t>
            </a:r>
            <a:r>
              <a:rPr lang="en-US" sz="4000"/>
              <a:t>per year</a:t>
            </a:r>
            <a:endParaRPr lang="en-US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2460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752CD-18C2-4AFA-9958-DAAD58DC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 dirty="0"/>
              <a:t>“Like most people, I’d always considered a hospital to be a place of safety. So, when my mother was admitted to A&amp;E after breaking her hip, I took it for granted that she’d be in safe hands, and that staff would do everything possible to make her better.”</a:t>
            </a:r>
          </a:p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buNone/>
            </a:pPr>
            <a:endParaRPr lang="en-US" sz="3600" i="1" dirty="0"/>
          </a:p>
          <a:p>
            <a:pPr marL="0" indent="0" algn="r">
              <a:buNone/>
            </a:pPr>
            <a:r>
              <a:rPr lang="en-US" sz="2400" dirty="0"/>
              <a:t>Julia Ellis (chair of the FFFAP Patient and </a:t>
            </a:r>
            <a:r>
              <a:rPr lang="en-US" sz="2400" dirty="0" err="1"/>
              <a:t>Carer</a:t>
            </a:r>
            <a:r>
              <a:rPr lang="en-US" sz="2400" dirty="0"/>
              <a:t> Panel)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0710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5903-4E39-4C32-89F5-121BE5C0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0"/>
            <a:ext cx="10515600" cy="982725"/>
          </a:xfrm>
        </p:spPr>
        <p:txBody>
          <a:bodyPr/>
          <a:lstStyle/>
          <a:p>
            <a:r>
              <a:rPr lang="en-GB" b="1" dirty="0"/>
              <a:t>The Evidence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8314A-3DCA-468F-98CE-7966BB2A3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5" y="982725"/>
            <a:ext cx="5214126" cy="2977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26C17-6604-4527-9D7E-37B2CC4F0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9" t="23968" r="19286" b="13651"/>
          <a:stretch/>
        </p:blipFill>
        <p:spPr>
          <a:xfrm>
            <a:off x="6324600" y="326570"/>
            <a:ext cx="5344885" cy="303108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00381-22CE-4FFA-A7CC-D8CE64A91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8" t="23292" r="19107" b="15280"/>
          <a:stretch/>
        </p:blipFill>
        <p:spPr>
          <a:xfrm>
            <a:off x="4288972" y="3684223"/>
            <a:ext cx="5223289" cy="297704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7750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39FE-0538-4E53-8244-159BAD15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29" y="97658"/>
            <a:ext cx="9983971" cy="915065"/>
          </a:xfrm>
        </p:spPr>
        <p:txBody>
          <a:bodyPr/>
          <a:lstStyle/>
          <a:p>
            <a:r>
              <a:rPr lang="en-GB" b="1" dirty="0"/>
              <a:t>Cochrane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8BDCE-059D-46B0-B3E3-9D24788B3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29" y="1694656"/>
            <a:ext cx="11662735" cy="4316285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u="sng" dirty="0"/>
              <a:t>Additional physiotherapy (supervised exercises) in rehabilitation wards (subacute setting):</a:t>
            </a:r>
          </a:p>
          <a:p>
            <a:r>
              <a:rPr lang="en-GB" dirty="0">
                <a:solidFill>
                  <a:srgbClr val="FF0000"/>
                </a:solidFill>
              </a:rPr>
              <a:t>Uncertain due to low quality evidence</a:t>
            </a:r>
          </a:p>
          <a:p>
            <a:r>
              <a:rPr lang="en-GB" dirty="0">
                <a:solidFill>
                  <a:srgbClr val="FF0000"/>
                </a:solidFill>
              </a:rPr>
              <a:t>Rate ratio: 0.59, 95% CI 0.26 to 1.34  </a:t>
            </a:r>
            <a:r>
              <a:rPr lang="en-GB" dirty="0"/>
              <a:t>/  </a:t>
            </a:r>
            <a:r>
              <a:rPr lang="en-GB" dirty="0">
                <a:solidFill>
                  <a:srgbClr val="00B050"/>
                </a:solidFill>
              </a:rPr>
              <a:t>Risk ratio: 0.36, 95% CI 0.14 to 0.93 </a:t>
            </a:r>
          </a:p>
          <a:p>
            <a:pPr marL="0" indent="0">
              <a:buNone/>
            </a:pPr>
            <a:r>
              <a:rPr lang="en-GB" u="sng" dirty="0"/>
              <a:t>Bed and chair sensor alarms in hospitals:</a:t>
            </a:r>
          </a:p>
          <a:p>
            <a:r>
              <a:rPr lang="en-GB" dirty="0">
                <a:solidFill>
                  <a:srgbClr val="FF0000"/>
                </a:solidFill>
              </a:rPr>
              <a:t>Uncertain due to low quality evidence</a:t>
            </a:r>
          </a:p>
          <a:p>
            <a:r>
              <a:rPr lang="en-GB" dirty="0">
                <a:solidFill>
                  <a:srgbClr val="FF0000"/>
                </a:solidFill>
              </a:rPr>
              <a:t>Rate ratio: 0.60, 95% CI 0.27 to 1.34 / Risk ratio: 0.93, 95% CI 0.38 to 2.24</a:t>
            </a:r>
          </a:p>
          <a:p>
            <a:pPr marL="0" indent="0">
              <a:buNone/>
            </a:pPr>
            <a:r>
              <a:rPr lang="en-GB" u="sng" dirty="0"/>
              <a:t>Multifactorial assessment and intervention:</a:t>
            </a:r>
          </a:p>
          <a:p>
            <a:r>
              <a:rPr lang="en-GB" dirty="0">
                <a:solidFill>
                  <a:srgbClr val="FF0000"/>
                </a:solidFill>
              </a:rPr>
              <a:t>Uncertain due to low quality evidence</a:t>
            </a:r>
          </a:p>
          <a:p>
            <a:r>
              <a:rPr lang="en-GB" dirty="0"/>
              <a:t>May reduce rate of falls</a:t>
            </a:r>
          </a:p>
          <a:p>
            <a:r>
              <a:rPr lang="en-GB" dirty="0">
                <a:solidFill>
                  <a:schemeClr val="accent2"/>
                </a:solidFill>
              </a:rPr>
              <a:t>Rate ratio: 0.80, 95% CI 0.64 to 1.01 </a:t>
            </a:r>
            <a:r>
              <a:rPr lang="en-GB" dirty="0"/>
              <a:t>/ </a:t>
            </a:r>
            <a:r>
              <a:rPr lang="en-GB" dirty="0">
                <a:solidFill>
                  <a:srgbClr val="FF0000"/>
                </a:solidFill>
              </a:rPr>
              <a:t>Risk ratio: 0.82, 95% CI 0.62 to 1.09</a:t>
            </a:r>
          </a:p>
          <a:p>
            <a:r>
              <a:rPr lang="en-GB" dirty="0"/>
              <a:t>More likely in a subacute setting. </a:t>
            </a:r>
            <a:r>
              <a:rPr lang="en-GB" dirty="0">
                <a:solidFill>
                  <a:srgbClr val="00B050"/>
                </a:solidFill>
              </a:rPr>
              <a:t>Rate ratio: 0.67, 95% CI 0.54 to 0.83</a:t>
            </a:r>
          </a:p>
        </p:txBody>
      </p:sp>
    </p:spTree>
    <p:extLst>
      <p:ext uri="{BB962C8B-B14F-4D97-AF65-F5344CB8AC3E}">
        <p14:creationId xmlns:p14="http://schemas.microsoft.com/office/powerpoint/2010/main" val="89344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87D54-755D-46D0-9DFF-8F5CEB16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199"/>
            <a:ext cx="10515600" cy="701675"/>
          </a:xfrm>
        </p:spPr>
        <p:txBody>
          <a:bodyPr/>
          <a:lstStyle/>
          <a:p>
            <a:r>
              <a:rPr lang="en-US" b="1" dirty="0"/>
              <a:t>Morris et al (2022)</a:t>
            </a:r>
            <a:endParaRPr lang="en-GB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243358-89FF-4A1F-A8EE-844F5F9465B7}"/>
              </a:ext>
            </a:extLst>
          </p:cNvPr>
          <p:cNvSpPr txBox="1">
            <a:spLocks/>
          </p:cNvSpPr>
          <p:nvPr/>
        </p:nvSpPr>
        <p:spPr>
          <a:xfrm>
            <a:off x="226829" y="1208314"/>
            <a:ext cx="5869171" cy="53194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u="sng" dirty="0"/>
              <a:t>Education:</a:t>
            </a:r>
          </a:p>
          <a:p>
            <a:r>
              <a:rPr lang="en-GB" dirty="0">
                <a:solidFill>
                  <a:srgbClr val="00B050"/>
                </a:solidFill>
              </a:rPr>
              <a:t>High certainty evidence</a:t>
            </a:r>
          </a:p>
          <a:p>
            <a:r>
              <a:rPr lang="en-GB" dirty="0"/>
              <a:t>Rate ratio: </a:t>
            </a:r>
            <a:r>
              <a:rPr lang="en-GB" dirty="0">
                <a:solidFill>
                  <a:srgbClr val="00B050"/>
                </a:solidFill>
              </a:rPr>
              <a:t>0.70, 95% CI 0.51 to 0.96</a:t>
            </a:r>
          </a:p>
          <a:p>
            <a:r>
              <a:rPr lang="en-GB" dirty="0"/>
              <a:t>Risk ratio</a:t>
            </a:r>
            <a:r>
              <a:rPr lang="en-GB" dirty="0">
                <a:solidFill>
                  <a:srgbClr val="00B050"/>
                </a:solidFill>
              </a:rPr>
              <a:t>: 0.62, 95% CI 0.47 to 0.83</a:t>
            </a:r>
          </a:p>
          <a:p>
            <a:pPr marL="0" indent="0">
              <a:buNone/>
            </a:pPr>
            <a:r>
              <a:rPr lang="en-GB" u="sng" dirty="0"/>
              <a:t>Assistive devices</a:t>
            </a:r>
          </a:p>
          <a:p>
            <a:r>
              <a:rPr lang="en-GB" dirty="0">
                <a:solidFill>
                  <a:schemeClr val="accent2"/>
                </a:solidFill>
              </a:rPr>
              <a:t>Low-moderate certainty evidence</a:t>
            </a:r>
          </a:p>
          <a:p>
            <a:r>
              <a:rPr lang="en-GB" dirty="0"/>
              <a:t> Rate ratio: </a:t>
            </a:r>
            <a:r>
              <a:rPr lang="en-GB" dirty="0">
                <a:solidFill>
                  <a:srgbClr val="FF0000"/>
                </a:solidFill>
              </a:rPr>
              <a:t>1.22, 95%CI 0.84-1.78 </a:t>
            </a:r>
          </a:p>
          <a:p>
            <a:r>
              <a:rPr lang="en-GB" dirty="0"/>
              <a:t>Risk ratio</a:t>
            </a:r>
            <a:r>
              <a:rPr lang="en-GB" dirty="0">
                <a:solidFill>
                  <a:srgbClr val="FF0000"/>
                </a:solidFill>
              </a:rPr>
              <a:t>: 1.11, 95% CI 0.94 to 1.31</a:t>
            </a:r>
          </a:p>
          <a:p>
            <a:pPr marL="0" indent="0">
              <a:buNone/>
            </a:pPr>
            <a:r>
              <a:rPr lang="en-GB" u="sng" dirty="0"/>
              <a:t>Additional rehabilitation</a:t>
            </a:r>
          </a:p>
          <a:p>
            <a:r>
              <a:rPr lang="en-GB" dirty="0">
                <a:solidFill>
                  <a:srgbClr val="FF0000"/>
                </a:solidFill>
              </a:rPr>
              <a:t>Very low certainty evidence</a:t>
            </a:r>
          </a:p>
          <a:p>
            <a:r>
              <a:rPr lang="en-GB" dirty="0"/>
              <a:t>Risk ratio: </a:t>
            </a:r>
            <a:r>
              <a:rPr lang="en-GB" dirty="0">
                <a:solidFill>
                  <a:srgbClr val="FF0000"/>
                </a:solidFill>
              </a:rPr>
              <a:t>0.72, 95% CI 0.12 to 4.32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5CFEC3-525D-463C-B863-739219F1B53D}"/>
              </a:ext>
            </a:extLst>
          </p:cNvPr>
          <p:cNvSpPr txBox="1">
            <a:spLocks/>
          </p:cNvSpPr>
          <p:nvPr/>
        </p:nvSpPr>
        <p:spPr>
          <a:xfrm>
            <a:off x="6246629" y="1208314"/>
            <a:ext cx="5869171" cy="53194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u="sng" dirty="0"/>
              <a:t>Environmental modifications:</a:t>
            </a:r>
          </a:p>
          <a:p>
            <a:r>
              <a:rPr lang="en-GB" dirty="0">
                <a:solidFill>
                  <a:srgbClr val="FF0000"/>
                </a:solidFill>
              </a:rPr>
              <a:t>Very low certainty evidence</a:t>
            </a:r>
          </a:p>
          <a:p>
            <a:r>
              <a:rPr lang="en-GB" dirty="0"/>
              <a:t>Risk ratio</a:t>
            </a:r>
            <a:r>
              <a:rPr lang="en-GB" dirty="0">
                <a:solidFill>
                  <a:srgbClr val="FF0000"/>
                </a:solidFill>
              </a:rPr>
              <a:t>: 2.87, 95% CI 0.58 to 14.27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u="sng" dirty="0"/>
              <a:t>Multifactorial </a:t>
            </a:r>
            <a:r>
              <a:rPr lang="en-GB" u="sng" dirty="0" err="1"/>
              <a:t>Ax</a:t>
            </a:r>
            <a:r>
              <a:rPr lang="en-GB" u="sng" dirty="0"/>
              <a:t> and </a:t>
            </a:r>
            <a:r>
              <a:rPr lang="en-GB" u="sng" dirty="0" err="1"/>
              <a:t>Ix</a:t>
            </a:r>
            <a:r>
              <a:rPr lang="en-GB" u="sng" dirty="0"/>
              <a:t>:</a:t>
            </a:r>
          </a:p>
          <a:p>
            <a:r>
              <a:rPr lang="en-GB" dirty="0">
                <a:solidFill>
                  <a:srgbClr val="FF0000"/>
                </a:solidFill>
              </a:rPr>
              <a:t>Very low certainty evidence</a:t>
            </a:r>
          </a:p>
          <a:p>
            <a:r>
              <a:rPr lang="en-GB" dirty="0"/>
              <a:t>Rate ratio: </a:t>
            </a:r>
            <a:r>
              <a:rPr lang="en-GB" dirty="0">
                <a:solidFill>
                  <a:srgbClr val="FFC000"/>
                </a:solidFill>
              </a:rPr>
              <a:t>0.80, 95% CI 0.63 to 1.01</a:t>
            </a:r>
            <a:r>
              <a:rPr lang="en-GB" dirty="0">
                <a:solidFill>
                  <a:srgbClr val="FFC000"/>
                </a:solidFill>
                <a:highlight>
                  <a:srgbClr val="FFFF00"/>
                </a:highlight>
              </a:rPr>
              <a:t> </a:t>
            </a:r>
          </a:p>
          <a:p>
            <a:r>
              <a:rPr lang="en-GB" dirty="0"/>
              <a:t> Risk ratio: </a:t>
            </a:r>
            <a:r>
              <a:rPr lang="en-GB" dirty="0">
                <a:solidFill>
                  <a:srgbClr val="FF0000"/>
                </a:solidFill>
              </a:rPr>
              <a:t>0.72, 95% CI 0.46 to 1.12</a:t>
            </a:r>
          </a:p>
        </p:txBody>
      </p:sp>
    </p:spTree>
    <p:extLst>
      <p:ext uri="{BB962C8B-B14F-4D97-AF65-F5344CB8AC3E}">
        <p14:creationId xmlns:p14="http://schemas.microsoft.com/office/powerpoint/2010/main" val="2015606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ing's PPT Template-Blue-Footer Slides-080820-v3.6.1">
  <a:themeElements>
    <a:clrScheme name="Foundation Template-Theme Colors-On Blue BG">
      <a:dk1>
        <a:sysClr val="windowText" lastClr="000000"/>
      </a:dk1>
      <a:lt1>
        <a:sysClr val="window" lastClr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F5B90F"/>
      </a:hlink>
      <a:folHlink>
        <a:srgbClr val="F8D06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t" anchorCtr="0"/>
      <a:lstStyle>
        <a:defPPr algn="l">
          <a:defRPr sz="1400" b="1" dirty="0" smtClean="0">
            <a:solidFill>
              <a:schemeClr val="tx1"/>
            </a:solidFill>
            <a:cs typeface="Georgi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DDDC1D7-B4AB-434A-A53C-DCA95C094A8F}" vid="{09071352-EB02-4272-900C-F42ED1953F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1601</Words>
  <Application>Microsoft Office PowerPoint</Application>
  <PresentationFormat>Widescreen</PresentationFormat>
  <Paragraphs>247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Georgia</vt:lpstr>
      <vt:lpstr>Lato</vt:lpstr>
      <vt:lpstr>Office Theme</vt:lpstr>
      <vt:lpstr>King's PPT Template-Blue-Footer Slides-080820-v3.6.1</vt:lpstr>
      <vt:lpstr>Driving Improvement through National Guidance, National and Local Audit</vt:lpstr>
      <vt:lpstr>Content</vt:lpstr>
      <vt:lpstr>Inpatient falls</vt:lpstr>
      <vt:lpstr>Inpatient falls</vt:lpstr>
      <vt:lpstr>Inpatient falls</vt:lpstr>
      <vt:lpstr>PowerPoint Presentation</vt:lpstr>
      <vt:lpstr>The Evidence</vt:lpstr>
      <vt:lpstr>Cochrane Findings</vt:lpstr>
      <vt:lpstr>Morris et al (2022)</vt:lpstr>
      <vt:lpstr>World Falls Guidelines</vt:lpstr>
      <vt:lpstr>The Guidelines</vt:lpstr>
      <vt:lpstr> The paradigm for falls prevention </vt:lpstr>
      <vt:lpstr>NICE CG161 - HOSPITAL</vt:lpstr>
      <vt:lpstr> How to prevent falls in hospital settings? </vt:lpstr>
      <vt:lpstr>Multi-factorial Assessment</vt:lpstr>
      <vt:lpstr>Multi-factorial Intervention</vt:lpstr>
      <vt:lpstr>Quality standards</vt:lpstr>
      <vt:lpstr>NICE Quality standard 86: 4, 5 and 6</vt:lpstr>
      <vt:lpstr>Driving change through National Audit</vt:lpstr>
      <vt:lpstr>PowerPoint Presentation</vt:lpstr>
      <vt:lpstr>PowerPoint Presentation</vt:lpstr>
      <vt:lpstr>PowerPoint Presentation</vt:lpstr>
      <vt:lpstr>Most hip fractures occur on medical wards</vt:lpstr>
      <vt:lpstr>Fall prevention activity prior to the fracture</vt:lpstr>
      <vt:lpstr>Prevalence of risk factors</vt:lpstr>
      <vt:lpstr>Care plans followed</vt:lpstr>
      <vt:lpstr>Post fall management</vt:lpstr>
      <vt:lpstr>Recommendations</vt:lpstr>
      <vt:lpstr>How to drive improvement</vt:lpstr>
      <vt:lpstr>What is the aim of the project? - Driver Diagram</vt:lpstr>
      <vt:lpstr>Who are the stakeholders?  What do the patients think?</vt:lpstr>
      <vt:lpstr>Identify what happens now</vt:lpstr>
      <vt:lpstr>Starting the improvement journey</vt:lpstr>
      <vt:lpstr>Select a method</vt:lpstr>
      <vt:lpstr>Explore the challenges and find a focus</vt:lpstr>
      <vt:lpstr>Improvement intervention</vt:lpstr>
      <vt:lpstr>Measurement of change</vt:lpstr>
      <vt:lpstr>Sustainability and spread</vt:lpstr>
      <vt:lpstr>How can the (NAIF) audit help with this?</vt:lpstr>
      <vt:lpstr>Data</vt:lpstr>
      <vt:lpstr>PowerPoint Presentation</vt:lpstr>
      <vt:lpstr>Resources:</vt:lpstr>
      <vt:lpstr>PowerPoint Presentation</vt:lpstr>
      <vt:lpstr>Gaining insight from inpatient falls (PSIRF)</vt:lpstr>
      <vt:lpstr>Thank you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improvement through national guidance, national and local audit</dc:title>
  <dc:creator>Rohan Pathansali</dc:creator>
  <cp:lastModifiedBy>Adam Grant</cp:lastModifiedBy>
  <cp:revision>30</cp:revision>
  <dcterms:created xsi:type="dcterms:W3CDTF">2021-10-09T17:44:09Z</dcterms:created>
  <dcterms:modified xsi:type="dcterms:W3CDTF">2023-04-26T16:29:01Z</dcterms:modified>
</cp:coreProperties>
</file>