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37"/>
  </p:notesMasterIdLst>
  <p:sldIdLst>
    <p:sldId id="256" r:id="rId3"/>
    <p:sldId id="320" r:id="rId4"/>
    <p:sldId id="316" r:id="rId5"/>
    <p:sldId id="301" r:id="rId6"/>
    <p:sldId id="309" r:id="rId7"/>
    <p:sldId id="310" r:id="rId8"/>
    <p:sldId id="280" r:id="rId9"/>
    <p:sldId id="281" r:id="rId10"/>
    <p:sldId id="288" r:id="rId11"/>
    <p:sldId id="282" r:id="rId12"/>
    <p:sldId id="283" r:id="rId13"/>
    <p:sldId id="284" r:id="rId14"/>
    <p:sldId id="285" r:id="rId15"/>
    <p:sldId id="286" r:id="rId16"/>
    <p:sldId id="287" r:id="rId17"/>
    <p:sldId id="318" r:id="rId18"/>
    <p:sldId id="290" r:id="rId19"/>
    <p:sldId id="291" r:id="rId20"/>
    <p:sldId id="292" r:id="rId21"/>
    <p:sldId id="293" r:id="rId22"/>
    <p:sldId id="319" r:id="rId23"/>
    <p:sldId id="313" r:id="rId24"/>
    <p:sldId id="295" r:id="rId25"/>
    <p:sldId id="312" r:id="rId26"/>
    <p:sldId id="304" r:id="rId27"/>
    <p:sldId id="303" r:id="rId28"/>
    <p:sldId id="305" r:id="rId29"/>
    <p:sldId id="308" r:id="rId30"/>
    <p:sldId id="289" r:id="rId31"/>
    <p:sldId id="306" r:id="rId32"/>
    <p:sldId id="321" r:id="rId33"/>
    <p:sldId id="322" r:id="rId34"/>
    <p:sldId id="315"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95B6B-9E28-4A66-A435-893D646344E6}" v="3" dt="2023-03-13T20:51:59.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12" autoAdjust="0"/>
    <p:restoredTop sz="94660"/>
  </p:normalViewPr>
  <p:slideViewPr>
    <p:cSldViewPr snapToGrid="0">
      <p:cViewPr varScale="1">
        <p:scale>
          <a:sx n="107" d="100"/>
          <a:sy n="107" d="100"/>
        </p:scale>
        <p:origin x="14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Alexander" userId="54c1361a-9ab9-4a88-bcd9-ffee465694c7" providerId="ADAL" clId="{B0F95B6B-9E28-4A66-A435-893D646344E6}"/>
    <pc:docChg chg="custSel addSld delSld modSld">
      <pc:chgData name="Angela Alexander" userId="54c1361a-9ab9-4a88-bcd9-ffee465694c7" providerId="ADAL" clId="{B0F95B6B-9E28-4A66-A435-893D646344E6}" dt="2023-03-13T20:52:53.236" v="159" actId="20577"/>
      <pc:docMkLst>
        <pc:docMk/>
      </pc:docMkLst>
      <pc:sldChg chg="modSp mod">
        <pc:chgData name="Angela Alexander" userId="54c1361a-9ab9-4a88-bcd9-ffee465694c7" providerId="ADAL" clId="{B0F95B6B-9E28-4A66-A435-893D646344E6}" dt="2023-03-13T20:42:16.968" v="12" actId="20577"/>
        <pc:sldMkLst>
          <pc:docMk/>
          <pc:sldMk cId="2508384527" sldId="256"/>
        </pc:sldMkLst>
        <pc:spChg chg="mod">
          <ac:chgData name="Angela Alexander" userId="54c1361a-9ab9-4a88-bcd9-ffee465694c7" providerId="ADAL" clId="{B0F95B6B-9E28-4A66-A435-893D646344E6}" dt="2023-03-13T20:42:16.968" v="12" actId="20577"/>
          <ac:spMkLst>
            <pc:docMk/>
            <pc:sldMk cId="2508384527" sldId="256"/>
            <ac:spMk id="3" creationId="{9497E84D-7BA6-49B5-A147-A9E82B25ED83}"/>
          </ac:spMkLst>
        </pc:spChg>
      </pc:sldChg>
      <pc:sldChg chg="modSp del mod">
        <pc:chgData name="Angela Alexander" userId="54c1361a-9ab9-4a88-bcd9-ffee465694c7" providerId="ADAL" clId="{B0F95B6B-9E28-4A66-A435-893D646344E6}" dt="2023-03-13T20:43:35.809" v="21" actId="47"/>
        <pc:sldMkLst>
          <pc:docMk/>
          <pc:sldMk cId="3416781839" sldId="271"/>
        </pc:sldMkLst>
        <pc:spChg chg="mod">
          <ac:chgData name="Angela Alexander" userId="54c1361a-9ab9-4a88-bcd9-ffee465694c7" providerId="ADAL" clId="{B0F95B6B-9E28-4A66-A435-893D646344E6}" dt="2023-03-13T20:43:23.376" v="20" actId="20577"/>
          <ac:spMkLst>
            <pc:docMk/>
            <pc:sldMk cId="3416781839" sldId="271"/>
            <ac:spMk id="3" creationId="{EEEAC9AF-CFCF-4D50-801A-22D30323FD8E}"/>
          </ac:spMkLst>
        </pc:spChg>
      </pc:sldChg>
      <pc:sldChg chg="modSp mod">
        <pc:chgData name="Angela Alexander" userId="54c1361a-9ab9-4a88-bcd9-ffee465694c7" providerId="ADAL" clId="{B0F95B6B-9E28-4A66-A435-893D646344E6}" dt="2023-03-13T20:52:53.236" v="159" actId="20577"/>
        <pc:sldMkLst>
          <pc:docMk/>
          <pc:sldMk cId="4269206192" sldId="314"/>
        </pc:sldMkLst>
        <pc:spChg chg="mod">
          <ac:chgData name="Angela Alexander" userId="54c1361a-9ab9-4a88-bcd9-ffee465694c7" providerId="ADAL" clId="{B0F95B6B-9E28-4A66-A435-893D646344E6}" dt="2023-03-13T20:52:53.236" v="159" actId="20577"/>
          <ac:spMkLst>
            <pc:docMk/>
            <pc:sldMk cId="4269206192" sldId="314"/>
            <ac:spMk id="3" creationId="{F42E1AF7-A4E8-AE7E-C726-C3D58215A547}"/>
          </ac:spMkLst>
        </pc:spChg>
      </pc:sldChg>
      <pc:sldChg chg="del">
        <pc:chgData name="Angela Alexander" userId="54c1361a-9ab9-4a88-bcd9-ffee465694c7" providerId="ADAL" clId="{B0F95B6B-9E28-4A66-A435-893D646344E6}" dt="2023-03-13T20:52:11.326" v="122" actId="47"/>
        <pc:sldMkLst>
          <pc:docMk/>
          <pc:sldMk cId="131353706" sldId="317"/>
        </pc:sldMkLst>
      </pc:sldChg>
      <pc:sldChg chg="add">
        <pc:chgData name="Angela Alexander" userId="54c1361a-9ab9-4a88-bcd9-ffee465694c7" providerId="ADAL" clId="{B0F95B6B-9E28-4A66-A435-893D646344E6}" dt="2023-03-13T20:43:04.694" v="13" actId="2890"/>
        <pc:sldMkLst>
          <pc:docMk/>
          <pc:sldMk cId="2191393236"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BD103-4C85-4CA4-8D3B-FE0EDFF8C1A9}" type="datetimeFigureOut">
              <a:rPr lang="en-GB" smtClean="0"/>
              <a:t>13/03/2023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66A4-DE8B-445F-8B21-6312C22BF244}" type="slidenum">
              <a:rPr lang="en-GB" smtClean="0"/>
              <a:t>‹#›</a:t>
            </a:fld>
            <a:endParaRPr lang="en-GB"/>
          </a:p>
        </p:txBody>
      </p:sp>
    </p:spTree>
    <p:extLst>
      <p:ext uri="{BB962C8B-B14F-4D97-AF65-F5344CB8AC3E}">
        <p14:creationId xmlns:p14="http://schemas.microsoft.com/office/powerpoint/2010/main" val="264530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800"/>
              </a:spcAft>
              <a:buNone/>
            </a:pPr>
            <a:r>
              <a:rPr lang="en-GB" sz="1400" b="1" dirty="0">
                <a:effectLst/>
                <a:ea typeface="Calibri" panose="020F0502020204030204" pitchFamily="34" charset="0"/>
              </a:rPr>
              <a:t>Structure of the framework </a:t>
            </a:r>
            <a:endParaRPr lang="en-GB" sz="1400" b="0" dirty="0">
              <a:effectLst/>
              <a:ea typeface="Calibri" panose="020F0502020204030204" pitchFamily="34" charset="0"/>
            </a:endParaRPr>
          </a:p>
          <a:p>
            <a:pPr marL="285750" indent="-285750">
              <a:lnSpc>
                <a:spcPct val="115000"/>
              </a:lnSpc>
              <a:spcAft>
                <a:spcPts val="800"/>
              </a:spcAft>
              <a:buFont typeface="Arial" panose="020B0604020202020204" pitchFamily="34" charset="0"/>
              <a:buChar char="•"/>
            </a:pPr>
            <a:r>
              <a:rPr lang="en-GB" sz="1400" b="1" dirty="0">
                <a:effectLst/>
              </a:rPr>
              <a:t>2 domains </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1 - the consultation: competencies that the prescriber should demonstrate during the consultation</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2 - prescribing governance: competencies that the prescriber should demonstrate with respect to prescribing governance</a:t>
            </a:r>
            <a:endParaRPr lang="en-GB" sz="1400" b="1" dirty="0">
              <a:effectLst/>
            </a:endParaRPr>
          </a:p>
          <a:p>
            <a:pPr marL="285750" indent="-285750">
              <a:lnSpc>
                <a:spcPct val="115000"/>
              </a:lnSpc>
              <a:spcAft>
                <a:spcPts val="800"/>
              </a:spcAft>
              <a:buFont typeface="Arial" panose="020B0604020202020204" pitchFamily="34" charset="0"/>
              <a:buChar char="•"/>
            </a:pPr>
            <a:r>
              <a:rPr lang="en-GB" sz="1400" b="1" dirty="0">
                <a:effectLst/>
              </a:rPr>
              <a:t>10</a:t>
            </a:r>
            <a:r>
              <a:rPr lang="en-GB" sz="1400" dirty="0"/>
              <a:t> </a:t>
            </a:r>
            <a:r>
              <a:rPr lang="en-GB" sz="1400" b="1" dirty="0"/>
              <a:t>competencies (updated 2 titles for clarity)</a:t>
            </a:r>
            <a:endParaRPr lang="en-GB" sz="1400" b="1" i="0" dirty="0">
              <a:solidFill>
                <a:schemeClr val="tx1"/>
              </a:solidFill>
              <a:effectLst/>
              <a:latin typeface="+mn-lt"/>
            </a:endParaRPr>
          </a:p>
          <a:p>
            <a:pPr marL="285750" indent="-285750">
              <a:lnSpc>
                <a:spcPct val="115000"/>
              </a:lnSpc>
              <a:spcAft>
                <a:spcPts val="800"/>
              </a:spcAft>
              <a:buFont typeface="Arial" panose="020B0604020202020204" pitchFamily="34" charset="0"/>
              <a:buChar char="•"/>
            </a:pPr>
            <a:r>
              <a:rPr lang="en-GB" sz="1400" b="1" i="0" dirty="0">
                <a:solidFill>
                  <a:schemeClr val="tx1"/>
                </a:solidFill>
                <a:effectLst/>
                <a:latin typeface="+mn-lt"/>
              </a:rPr>
              <a:t>Now 75 supporting statements under the competencies </a:t>
            </a:r>
            <a:r>
              <a:rPr lang="en-GB" sz="2000" b="0" i="0" dirty="0">
                <a:solidFill>
                  <a:srgbClr val="1C2244"/>
                </a:solidFill>
                <a:effectLst/>
                <a:latin typeface="Poppins"/>
              </a:rPr>
              <a:t>- Each of these competencies contains several supporting statements related to the prescriber role which describe the activity or outcome that the prescriber should actively and routinely demonstrate.</a:t>
            </a: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Updated diagram design</a:t>
            </a:r>
            <a:r>
              <a:rPr lang="en-GB" sz="2000" b="0" i="0" dirty="0">
                <a:solidFill>
                  <a:srgbClr val="1C2244"/>
                </a:solidFill>
                <a:effectLst/>
                <a:latin typeface="Poppins"/>
              </a:rPr>
              <a:t>– figure 1 design updated, concept same e.g. patient at centre and domains surround it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GB" sz="2000" dirty="0"/>
              <a:t>Interactive links to glossary and further information sections</a:t>
            </a: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New</a:t>
            </a:r>
            <a:r>
              <a:rPr lang="en-GB" sz="2000" b="0" i="0" dirty="0">
                <a:solidFill>
                  <a:srgbClr val="1C2244"/>
                </a:solidFill>
                <a:effectLst/>
                <a:latin typeface="Poppins"/>
              </a:rPr>
              <a:t> </a:t>
            </a:r>
            <a:r>
              <a:rPr lang="en-GB" sz="2000" b="1" i="0" dirty="0">
                <a:solidFill>
                  <a:srgbClr val="1C2244"/>
                </a:solidFill>
                <a:effectLst/>
                <a:latin typeface="Poppins"/>
              </a:rPr>
              <a:t>Further information sections - </a:t>
            </a:r>
            <a:r>
              <a:rPr lang="en-GB" sz="2000" b="0" i="0" dirty="0">
                <a:solidFill>
                  <a:srgbClr val="1C2244"/>
                </a:solidFill>
                <a:effectLst/>
                <a:latin typeface="Poppins"/>
              </a:rPr>
              <a:t>The further information sections  under each competency provide prescribers with information and examples (list not exhaustive or definitive), which provide clarity and meaning to the supporting statements. The recommendation for this competency framework is to use it alongside any relevant further information sections to support implementation into practice.</a:t>
            </a:r>
          </a:p>
          <a:p>
            <a:pPr marL="0" indent="0">
              <a:lnSpc>
                <a:spcPct val="115000"/>
              </a:lnSpc>
              <a:spcAft>
                <a:spcPts val="800"/>
              </a:spcAft>
              <a:buFont typeface="Arial" panose="020B0604020202020204" pitchFamily="34" charset="0"/>
              <a:buNone/>
            </a:pP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endParaRPr lang="en-GB" sz="2000" b="0" i="0" dirty="0">
              <a:solidFill>
                <a:srgbClr val="1C2244"/>
              </a:solidFill>
              <a:effectLst/>
              <a:latin typeface="Poppins"/>
            </a:endParaRPr>
          </a:p>
          <a:p>
            <a:pPr algn="l" fontAlgn="base"/>
            <a:r>
              <a:rPr lang="en-GB" sz="2000" b="1" i="0" dirty="0">
                <a:solidFill>
                  <a:srgbClr val="1C2244"/>
                </a:solidFill>
                <a:effectLst/>
                <a:latin typeface="Poppins"/>
              </a:rPr>
              <a:t>Please note:</a:t>
            </a:r>
            <a:endParaRPr lang="en-GB" sz="2000" b="0" i="0" dirty="0">
              <a:solidFill>
                <a:srgbClr val="1C2244"/>
              </a:solidFill>
              <a:effectLst/>
              <a:latin typeface="Poppins"/>
            </a:endParaRPr>
          </a:p>
          <a:p>
            <a:pPr algn="l" fontAlgn="base">
              <a:buFont typeface="Arial" panose="020B0604020202020204" pitchFamily="34" charset="0"/>
              <a:buChar char="•"/>
            </a:pPr>
            <a:r>
              <a:rPr lang="en-GB" sz="2000" b="0" i="0" dirty="0">
                <a:solidFill>
                  <a:srgbClr val="1C2244"/>
                </a:solidFill>
                <a:effectLst/>
                <a:latin typeface="Poppins"/>
              </a:rPr>
              <a:t>The framework competencies and supporting statements are not in any particular order. The numbering is mainly to support mapping purposes and does not reflect the level of importance of the statement. They are not designed to be used as a script or in isolation as they may overlap with others.</a:t>
            </a:r>
          </a:p>
          <a:p>
            <a:pPr algn="l" fontAlgn="base">
              <a:buFont typeface="Arial" panose="020B0604020202020204" pitchFamily="34" charset="0"/>
              <a:buChar char="•"/>
            </a:pPr>
            <a:r>
              <a:rPr lang="en-GB" sz="2000" b="0" i="0" dirty="0">
                <a:solidFill>
                  <a:srgbClr val="1C2244"/>
                </a:solidFill>
                <a:effectLst/>
                <a:latin typeface="Poppins"/>
              </a:rPr>
              <a:t>Due to the generic nature of the framework, it may be that not every competency or supporting statement is relevant to your practice or setting. However, you should still be able to consider how you could demonstrate the supporting statement.</a:t>
            </a:r>
          </a:p>
          <a:p>
            <a:pPr algn="l" fontAlgn="base">
              <a:buFont typeface="Arial" panose="020B0604020202020204" pitchFamily="34" charset="0"/>
              <a:buNone/>
            </a:pPr>
            <a:endParaRPr lang="en-GB" sz="2000" b="0" i="0" dirty="0">
              <a:solidFill>
                <a:srgbClr val="1C2244"/>
              </a:solidFill>
              <a:effectLst/>
              <a:latin typeface="Poppins"/>
            </a:endParaRPr>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6</a:t>
            </a:fld>
            <a:endParaRPr lang="en-GB"/>
          </a:p>
        </p:txBody>
      </p:sp>
    </p:spTree>
    <p:extLst>
      <p:ext uri="{BB962C8B-B14F-4D97-AF65-F5344CB8AC3E}">
        <p14:creationId xmlns:p14="http://schemas.microsoft.com/office/powerpoint/2010/main" val="40926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15</a:t>
            </a:fld>
            <a:endParaRPr lang="en-GB"/>
          </a:p>
        </p:txBody>
      </p:sp>
    </p:spTree>
    <p:extLst>
      <p:ext uri="{BB962C8B-B14F-4D97-AF65-F5344CB8AC3E}">
        <p14:creationId xmlns:p14="http://schemas.microsoft.com/office/powerpoint/2010/main" val="171542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16</a:t>
            </a:fld>
            <a:endParaRPr lang="en-GB"/>
          </a:p>
        </p:txBody>
      </p:sp>
    </p:spTree>
    <p:extLst>
      <p:ext uri="{BB962C8B-B14F-4D97-AF65-F5344CB8AC3E}">
        <p14:creationId xmlns:p14="http://schemas.microsoft.com/office/powerpoint/2010/main" val="214567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17</a:t>
            </a:fld>
            <a:endParaRPr lang="en-GB"/>
          </a:p>
        </p:txBody>
      </p:sp>
    </p:spTree>
    <p:extLst>
      <p:ext uri="{BB962C8B-B14F-4D97-AF65-F5344CB8AC3E}">
        <p14:creationId xmlns:p14="http://schemas.microsoft.com/office/powerpoint/2010/main" val="322416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18</a:t>
            </a:fld>
            <a:endParaRPr lang="en-GB"/>
          </a:p>
        </p:txBody>
      </p:sp>
    </p:spTree>
    <p:extLst>
      <p:ext uri="{BB962C8B-B14F-4D97-AF65-F5344CB8AC3E}">
        <p14:creationId xmlns:p14="http://schemas.microsoft.com/office/powerpoint/2010/main" val="129726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19</a:t>
            </a:fld>
            <a:endParaRPr lang="en-GB"/>
          </a:p>
        </p:txBody>
      </p:sp>
    </p:spTree>
    <p:extLst>
      <p:ext uri="{BB962C8B-B14F-4D97-AF65-F5344CB8AC3E}">
        <p14:creationId xmlns:p14="http://schemas.microsoft.com/office/powerpoint/2010/main" val="349330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20</a:t>
            </a:fld>
            <a:endParaRPr lang="en-GB"/>
          </a:p>
        </p:txBody>
      </p:sp>
    </p:spTree>
    <p:extLst>
      <p:ext uri="{BB962C8B-B14F-4D97-AF65-F5344CB8AC3E}">
        <p14:creationId xmlns:p14="http://schemas.microsoft.com/office/powerpoint/2010/main" val="188317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21</a:t>
            </a:fld>
            <a:endParaRPr lang="en-GB"/>
          </a:p>
        </p:txBody>
      </p:sp>
    </p:spTree>
    <p:extLst>
      <p:ext uri="{BB962C8B-B14F-4D97-AF65-F5344CB8AC3E}">
        <p14:creationId xmlns:p14="http://schemas.microsoft.com/office/powerpoint/2010/main" val="254911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22</a:t>
            </a:fld>
            <a:endParaRPr lang="en-GB"/>
          </a:p>
        </p:txBody>
      </p:sp>
    </p:spTree>
    <p:extLst>
      <p:ext uri="{BB962C8B-B14F-4D97-AF65-F5344CB8AC3E}">
        <p14:creationId xmlns:p14="http://schemas.microsoft.com/office/powerpoint/2010/main" val="242359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23</a:t>
            </a:fld>
            <a:endParaRPr lang="en-GB"/>
          </a:p>
        </p:txBody>
      </p:sp>
    </p:spTree>
    <p:extLst>
      <p:ext uri="{BB962C8B-B14F-4D97-AF65-F5344CB8AC3E}">
        <p14:creationId xmlns:p14="http://schemas.microsoft.com/office/powerpoint/2010/main" val="369730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7</a:t>
            </a:fld>
            <a:endParaRPr lang="en-GB"/>
          </a:p>
        </p:txBody>
      </p:sp>
    </p:spTree>
    <p:extLst>
      <p:ext uri="{BB962C8B-B14F-4D97-AF65-F5344CB8AC3E}">
        <p14:creationId xmlns:p14="http://schemas.microsoft.com/office/powerpoint/2010/main" val="348428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8</a:t>
            </a:fld>
            <a:endParaRPr lang="en-GB"/>
          </a:p>
        </p:txBody>
      </p:sp>
    </p:spTree>
    <p:extLst>
      <p:ext uri="{BB962C8B-B14F-4D97-AF65-F5344CB8AC3E}">
        <p14:creationId xmlns:p14="http://schemas.microsoft.com/office/powerpoint/2010/main" val="36144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9</a:t>
            </a:fld>
            <a:endParaRPr lang="en-GB"/>
          </a:p>
        </p:txBody>
      </p:sp>
    </p:spTree>
    <p:extLst>
      <p:ext uri="{BB962C8B-B14F-4D97-AF65-F5344CB8AC3E}">
        <p14:creationId xmlns:p14="http://schemas.microsoft.com/office/powerpoint/2010/main" val="28485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10</a:t>
            </a:fld>
            <a:endParaRPr lang="en-GB"/>
          </a:p>
        </p:txBody>
      </p:sp>
    </p:spTree>
    <p:extLst>
      <p:ext uri="{BB962C8B-B14F-4D97-AF65-F5344CB8AC3E}">
        <p14:creationId xmlns:p14="http://schemas.microsoft.com/office/powerpoint/2010/main" val="29468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11</a:t>
            </a:fld>
            <a:endParaRPr lang="en-GB"/>
          </a:p>
        </p:txBody>
      </p:sp>
    </p:spTree>
    <p:extLst>
      <p:ext uri="{BB962C8B-B14F-4D97-AF65-F5344CB8AC3E}">
        <p14:creationId xmlns:p14="http://schemas.microsoft.com/office/powerpoint/2010/main" val="267206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12</a:t>
            </a:fld>
            <a:endParaRPr lang="en-GB"/>
          </a:p>
        </p:txBody>
      </p:sp>
    </p:spTree>
    <p:extLst>
      <p:ext uri="{BB962C8B-B14F-4D97-AF65-F5344CB8AC3E}">
        <p14:creationId xmlns:p14="http://schemas.microsoft.com/office/powerpoint/2010/main" val="128862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13</a:t>
            </a:fld>
            <a:endParaRPr lang="en-GB"/>
          </a:p>
        </p:txBody>
      </p:sp>
    </p:spTree>
    <p:extLst>
      <p:ext uri="{BB962C8B-B14F-4D97-AF65-F5344CB8AC3E}">
        <p14:creationId xmlns:p14="http://schemas.microsoft.com/office/powerpoint/2010/main" val="423874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14</a:t>
            </a:fld>
            <a:endParaRPr lang="en-GB"/>
          </a:p>
        </p:txBody>
      </p:sp>
    </p:spTree>
    <p:extLst>
      <p:ext uri="{BB962C8B-B14F-4D97-AF65-F5344CB8AC3E}">
        <p14:creationId xmlns:p14="http://schemas.microsoft.com/office/powerpoint/2010/main" val="354535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5556-7031-46F5-9E06-E17287BBB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524588-2038-47CE-97D5-D36F4D44F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843687-8302-4DCF-9176-6096D5F1C5A8}"/>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D1D9BA11-667D-43E7-B72C-9B10C7246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F427B-1AF9-4A62-8EAF-03C5AA06741A}"/>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78466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45F5-86FE-4960-AA78-FBB499E66C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52B26-4359-45AF-AF5C-34AD76848B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72707-C0A4-4D8C-A2A1-ACA03D93F9ED}"/>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CE5A931A-A7B8-4E7A-B9F7-A4016D0C7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2D9E3-5176-48E5-ACA4-CA309561488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9109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2C407-F652-4398-91D7-B8CEE4D1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EAFE24-972B-4F83-BD8B-EC6CB76F5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49B30-C0AE-480D-9385-62B90D57F0C9}"/>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84CADC16-2AE6-4D63-9E70-8509B1CF0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E4CA1-9F09-4435-A729-FC81F683CA9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42552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86157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68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07F9-DD84-4C84-BF8D-47675D967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A1AD4-2A90-4872-97CC-6A1C9A436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2EE-2B95-4C80-B734-16FFBE2BA69D}"/>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C7D00246-A07A-49BB-A1ED-8396A73B2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646E2-62C0-4AB7-BFA5-31CF8DD9E63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65013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132B-DBFE-474C-B6EC-E9932E46A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A5DB49-D8FD-4477-9D98-BD3BE504C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17FD6-E84F-48C1-9D47-C6BC50E50A0D}"/>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0040AB2D-1BE4-4DD7-9A6A-BA6AC0D46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09920-8E82-47D1-A868-77C3B0320373}"/>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28939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67F3-C624-4950-A7A7-DE707ECDFD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4E05F-23CE-4BC8-B5AC-E46B962DC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68618-0472-4D0C-8BAE-4D402149F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C6204-705E-4F10-A7A8-6AD8C1C5666B}"/>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6" name="Footer Placeholder 5">
            <a:extLst>
              <a:ext uri="{FF2B5EF4-FFF2-40B4-BE49-F238E27FC236}">
                <a16:creationId xmlns:a16="http://schemas.microsoft.com/office/drawing/2014/main" id="{7E89600F-9114-41E7-B71A-AD12A1C44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ED8EA-E738-404D-A124-91D7978E8C7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346815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290-1ABC-413B-A649-17A4CE8481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F4E26-D906-4F7B-A454-16CA03E2F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B03BD-51CE-4B8F-BC3D-F15378B7A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A6E60-ECFE-4941-BF77-1B733ECC6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782BC-38C9-4451-BAE0-9795CE6B2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08E23-22A4-4B76-B9DD-FA48817D8E7B}"/>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8" name="Footer Placeholder 7">
            <a:extLst>
              <a:ext uri="{FF2B5EF4-FFF2-40B4-BE49-F238E27FC236}">
                <a16:creationId xmlns:a16="http://schemas.microsoft.com/office/drawing/2014/main" id="{28A971D6-DD61-48F8-8B12-FE2CFE7BD2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C220A-494E-4EC8-85AA-D2F56BD162A8}"/>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28158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E881-5938-437E-BFC9-877A29FE1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A63571-2D8E-4385-A18A-07AEE43086F9}"/>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4" name="Footer Placeholder 3">
            <a:extLst>
              <a:ext uri="{FF2B5EF4-FFF2-40B4-BE49-F238E27FC236}">
                <a16:creationId xmlns:a16="http://schemas.microsoft.com/office/drawing/2014/main" id="{2CC2D76C-567B-4A55-885D-9E52E9F17E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B48C40-35FB-4575-ACCD-9A16E1E3C732}"/>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1364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79DBF-AD5F-439D-9108-1C7ABC9F0261}"/>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3" name="Footer Placeholder 2">
            <a:extLst>
              <a:ext uri="{FF2B5EF4-FFF2-40B4-BE49-F238E27FC236}">
                <a16:creationId xmlns:a16="http://schemas.microsoft.com/office/drawing/2014/main" id="{10DDB4CE-817B-4649-8AA2-3E4A8E4C72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8E155-A13D-49CA-84A0-6C01A0A4F42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99295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DB8C-0D3A-47D0-8E20-F9031C07B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4BF913-8BD1-4341-9998-C07DD0B90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FAA315-FE41-4D47-ABC1-420893EB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2B914-CF3D-4F1C-B30D-2E84403A6B2A}"/>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6" name="Footer Placeholder 5">
            <a:extLst>
              <a:ext uri="{FF2B5EF4-FFF2-40B4-BE49-F238E27FC236}">
                <a16:creationId xmlns:a16="http://schemas.microsoft.com/office/drawing/2014/main" id="{095738B5-6BDA-41AF-94F6-CB87608FB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75851-4BE8-4826-B750-4416F5698DF0}"/>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11899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3D1E-809F-4DF2-8995-3FC0BF7B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A0A0AA-72E3-42BB-B119-6B6BABCC9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603A28-3690-4044-9CAD-3CCF6A9B5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26AF9-1120-4FA5-BF77-9669542DF50C}"/>
              </a:ext>
            </a:extLst>
          </p:cNvPr>
          <p:cNvSpPr>
            <a:spLocks noGrp="1"/>
          </p:cNvSpPr>
          <p:nvPr>
            <p:ph type="dt" sz="half" idx="10"/>
          </p:nvPr>
        </p:nvSpPr>
        <p:spPr/>
        <p:txBody>
          <a:bodyPr/>
          <a:lstStyle/>
          <a:p>
            <a:fld id="{D0FE68A4-96EC-49A8-98EF-291D4A7F3A68}" type="datetimeFigureOut">
              <a:rPr lang="en-GB" smtClean="0"/>
              <a:t>13/03/2023</a:t>
            </a:fld>
            <a:endParaRPr lang="en-GB"/>
          </a:p>
        </p:txBody>
      </p:sp>
      <p:sp>
        <p:nvSpPr>
          <p:cNvPr id="6" name="Footer Placeholder 5">
            <a:extLst>
              <a:ext uri="{FF2B5EF4-FFF2-40B4-BE49-F238E27FC236}">
                <a16:creationId xmlns:a16="http://schemas.microsoft.com/office/drawing/2014/main" id="{0FE7CA50-5FA1-447E-9537-BC445A72F0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03968-334D-4138-BA63-DCB49786E72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63144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309D0-343F-4D22-B822-BF70A5404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D29C57-2DEC-419C-B1E1-5C82A8644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3A079-7AC3-4964-B27E-26A2A99E5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E68A4-96EC-49A8-98EF-291D4A7F3A68}" type="datetimeFigureOut">
              <a:rPr lang="en-GB" smtClean="0"/>
              <a:t>13/03/2023</a:t>
            </a:fld>
            <a:endParaRPr lang="en-GB"/>
          </a:p>
        </p:txBody>
      </p:sp>
      <p:sp>
        <p:nvSpPr>
          <p:cNvPr id="5" name="Footer Placeholder 4">
            <a:extLst>
              <a:ext uri="{FF2B5EF4-FFF2-40B4-BE49-F238E27FC236}">
                <a16:creationId xmlns:a16="http://schemas.microsoft.com/office/drawing/2014/main" id="{A9BD4B3F-1982-4678-B1D0-BFC816CC4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C1EF6B-BC62-45DF-A659-26A6519F8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434D2-6934-40BB-94C3-77AC49A942AD}" type="slidenum">
              <a:rPr lang="en-GB" smtClean="0"/>
              <a:t>‹#›</a:t>
            </a:fld>
            <a:endParaRPr lang="en-GB"/>
          </a:p>
        </p:txBody>
      </p:sp>
    </p:spTree>
    <p:extLst>
      <p:ext uri="{BB962C8B-B14F-4D97-AF65-F5344CB8AC3E}">
        <p14:creationId xmlns:p14="http://schemas.microsoft.com/office/powerpoint/2010/main" val="1962587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5"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a:t>
            </a:fld>
            <a:endParaRPr lang="en-US" sz="14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3949924342"/>
      </p:ext>
    </p:extLst>
  </p:cSld>
  <p:clrMap bg1="lt1" tx1="dk1" bg2="lt2" tx2="dk2" accent1="accent1" accent2="accent2" accent3="accent3" accent4="accent4" accent5="accent5" accent6="accent6" hlink="hlink" folHlink="folHlink"/>
  <p:sldLayoutIdLst>
    <p:sldLayoutId id="214748368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Patient"/><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Patient"/><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pharms.com/resources/frameworks/designated-prescribing-practitioner-competency-framework" TargetMode="External"/><Relationship Id="rId2" Type="http://schemas.openxmlformats.org/officeDocument/2006/relationships/hyperlink" Target="https://www.rpharms.com/resources/frameworks/prescribers-competency-framework" TargetMode="External"/><Relationship Id="rId1" Type="http://schemas.openxmlformats.org/officeDocument/2006/relationships/slideLayout" Target="../slideLayouts/slideLayout2.xml"/><Relationship Id="rId4" Type="http://schemas.openxmlformats.org/officeDocument/2006/relationships/hyperlink" Target="https://www.rpharms.com/about-us/news/details/new-national-guidance-for-expanding-scope-of-prescribing-practic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E1F2-DFD5-4C15-BCD0-C738943AEE21}"/>
              </a:ext>
            </a:extLst>
          </p:cNvPr>
          <p:cNvSpPr>
            <a:spLocks noGrp="1"/>
          </p:cNvSpPr>
          <p:nvPr>
            <p:ph type="ctrTitle"/>
          </p:nvPr>
        </p:nvSpPr>
        <p:spPr>
          <a:xfrm>
            <a:off x="1057835" y="1122363"/>
            <a:ext cx="10258914" cy="2387600"/>
          </a:xfrm>
        </p:spPr>
        <p:txBody>
          <a:bodyPr>
            <a:noAutofit/>
          </a:bodyPr>
          <a:lstStyle/>
          <a:p>
            <a:pPr algn="l"/>
            <a:r>
              <a:rPr lang="en-GB" sz="4000" b="1" dirty="0">
                <a:solidFill>
                  <a:srgbClr val="006666"/>
                </a:solidFill>
              </a:rPr>
              <a:t>The Revised (Sept 2021) National Competency Framework for All Practitioners</a:t>
            </a:r>
          </a:p>
        </p:txBody>
      </p:sp>
      <p:sp>
        <p:nvSpPr>
          <p:cNvPr id="3" name="Subtitle 2">
            <a:extLst>
              <a:ext uri="{FF2B5EF4-FFF2-40B4-BE49-F238E27FC236}">
                <a16:creationId xmlns:a16="http://schemas.microsoft.com/office/drawing/2014/main" id="{9497E84D-7BA6-49B5-A147-A9E82B25ED83}"/>
              </a:ext>
            </a:extLst>
          </p:cNvPr>
          <p:cNvSpPr>
            <a:spLocks noGrp="1"/>
          </p:cNvSpPr>
          <p:nvPr>
            <p:ph type="subTitle" idx="1"/>
          </p:nvPr>
        </p:nvSpPr>
        <p:spPr>
          <a:xfrm>
            <a:off x="1524000" y="3602038"/>
            <a:ext cx="9144000" cy="2691186"/>
          </a:xfrm>
        </p:spPr>
        <p:txBody>
          <a:bodyPr>
            <a:normAutofit/>
          </a:bodyPr>
          <a:lstStyle/>
          <a:p>
            <a:endParaRPr lang="en-GB" dirty="0"/>
          </a:p>
          <a:p>
            <a:endParaRPr lang="en-GB" dirty="0"/>
          </a:p>
          <a:p>
            <a:r>
              <a:rPr lang="en-GB" dirty="0"/>
              <a:t>Angela Alexander, Professor Emerita, University of Reading</a:t>
            </a:r>
          </a:p>
          <a:p>
            <a:r>
              <a:rPr lang="en-GB" dirty="0"/>
              <a:t>20 April 2023</a:t>
            </a:r>
          </a:p>
        </p:txBody>
      </p:sp>
    </p:spTree>
    <p:extLst>
      <p:ext uri="{BB962C8B-B14F-4D97-AF65-F5344CB8AC3E}">
        <p14:creationId xmlns:p14="http://schemas.microsoft.com/office/powerpoint/2010/main" val="250838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E7C13ED0-EE10-4B3A-88CA-DCD4A899241A}"/>
              </a:ext>
            </a:extLst>
          </p:cNvPr>
          <p:cNvGraphicFramePr>
            <a:graphicFrameLocks noGrp="1"/>
          </p:cNvGraphicFramePr>
          <p:nvPr/>
        </p:nvGraphicFramePr>
        <p:xfrm>
          <a:off x="1523997" y="1628800"/>
          <a:ext cx="10271127" cy="4634427"/>
        </p:xfrm>
        <a:graphic>
          <a:graphicData uri="http://schemas.openxmlformats.org/drawingml/2006/table">
            <a:tbl>
              <a:tblPr firstRow="1" bandRow="1">
                <a:tableStyleId>{5940675A-B579-460E-94D1-54222C63F5DA}</a:tableStyleId>
              </a:tblPr>
              <a:tblGrid>
                <a:gridCol w="10271127">
                  <a:extLst>
                    <a:ext uri="{9D8B030D-6E8A-4147-A177-3AD203B41FA5}">
                      <a16:colId xmlns:a16="http://schemas.microsoft.com/office/drawing/2014/main" val="1183252380"/>
                    </a:ext>
                  </a:extLst>
                </a:gridCol>
              </a:tblGrid>
              <a:tr h="695469">
                <a:tc>
                  <a:txBody>
                    <a:bodyPr/>
                    <a:lstStyle/>
                    <a:p>
                      <a:r>
                        <a:rPr lang="en-GB" sz="2000" b="1" dirty="0">
                          <a:latin typeface="Arial" panose="020B0604020202020204" pitchFamily="34" charset="0"/>
                          <a:cs typeface="Arial" panose="020B0604020202020204" pitchFamily="34" charset="0"/>
                        </a:rPr>
                        <a:t>2.1</a:t>
                      </a:r>
                      <a:r>
                        <a:rPr lang="en-GB" sz="2000" dirty="0">
                          <a:latin typeface="Arial" panose="020B0604020202020204" pitchFamily="34" charset="0"/>
                          <a:cs typeface="Arial" panose="020B0604020202020204" pitchFamily="34" charset="0"/>
                        </a:rPr>
                        <a:t> Considers both </a:t>
                      </a:r>
                      <a:r>
                        <a:rPr lang="en-GB" sz="2000" dirty="0">
                          <a:solidFill>
                            <a:schemeClr val="tx1"/>
                          </a:solidFill>
                          <a:latin typeface="Arial" panose="020B0604020202020204" pitchFamily="34" charset="0"/>
                          <a:cs typeface="Arial" panose="020B0604020202020204" pitchFamily="34" charset="0"/>
                        </a:rPr>
                        <a:t>non-pharmacological </a:t>
                      </a:r>
                      <a:r>
                        <a:rPr lang="en-GB" sz="2000" dirty="0">
                          <a:latin typeface="Arial" panose="020B0604020202020204" pitchFamily="34" charset="0"/>
                          <a:cs typeface="Arial" panose="020B0604020202020204" pitchFamily="34" charset="0"/>
                        </a:rPr>
                        <a:t>and pharmacological treatment approaches.</a:t>
                      </a:r>
                    </a:p>
                  </a:txBody>
                  <a:tcPr marL="144000" marR="144000" marT="144000" marB="144000"/>
                </a:tc>
                <a:extLst>
                  <a:ext uri="{0D108BD9-81ED-4DB2-BD59-A6C34878D82A}">
                    <a16:rowId xmlns:a16="http://schemas.microsoft.com/office/drawing/2014/main" val="547574654"/>
                  </a:ext>
                </a:extLst>
              </a:tr>
              <a:tr h="1013786">
                <a:tc>
                  <a:txBody>
                    <a:bodyPr/>
                    <a:lstStyle/>
                    <a:p>
                      <a:r>
                        <a:rPr lang="en-GB" sz="2000" b="1" dirty="0">
                          <a:latin typeface="Arial" panose="020B0604020202020204" pitchFamily="34" charset="0"/>
                          <a:cs typeface="Arial" panose="020B0604020202020204" pitchFamily="34" charset="0"/>
                        </a:rPr>
                        <a:t>2.2</a:t>
                      </a:r>
                      <a:r>
                        <a:rPr lang="en-GB" sz="2000" dirty="0">
                          <a:latin typeface="Arial" panose="020B0604020202020204" pitchFamily="34" charset="0"/>
                          <a:cs typeface="Arial" panose="020B0604020202020204" pitchFamily="34" charset="0"/>
                        </a:rPr>
                        <a:t> Considers all pharmacological treatment options including optimising doses as well as stopping treatment (appropriate polypharmacy and deprescribing).</a:t>
                      </a:r>
                    </a:p>
                  </a:txBody>
                  <a:tcPr marL="144000" marR="144000" marT="144000" marB="144000"/>
                </a:tc>
                <a:extLst>
                  <a:ext uri="{0D108BD9-81ED-4DB2-BD59-A6C34878D82A}">
                    <a16:rowId xmlns:a16="http://schemas.microsoft.com/office/drawing/2014/main" val="2174163845"/>
                  </a:ext>
                </a:extLst>
              </a:tr>
              <a:tr h="695469">
                <a:tc>
                  <a:txBody>
                    <a:bodyPr/>
                    <a:lstStyle/>
                    <a:p>
                      <a:r>
                        <a:rPr lang="en-GB" sz="2000" b="1" dirty="0">
                          <a:latin typeface="Arial" panose="020B0604020202020204" pitchFamily="34" charset="0"/>
                          <a:cs typeface="Arial" panose="020B0604020202020204" pitchFamily="34" charset="0"/>
                        </a:rPr>
                        <a:t>2.3</a:t>
                      </a:r>
                      <a:r>
                        <a:rPr lang="en-GB" sz="2000" dirty="0">
                          <a:latin typeface="Arial" panose="020B0604020202020204" pitchFamily="34" charset="0"/>
                          <a:cs typeface="Arial" panose="020B0604020202020204" pitchFamily="34" charset="0"/>
                        </a:rPr>
                        <a:t> Assesses the risks and benefits to the patient of taking or not taking a medicine or treatment.</a:t>
                      </a:r>
                    </a:p>
                  </a:txBody>
                  <a:tcPr marL="144000" marR="144000" marT="144000" marB="144000"/>
                </a:tc>
                <a:extLst>
                  <a:ext uri="{0D108BD9-81ED-4DB2-BD59-A6C34878D82A}">
                    <a16:rowId xmlns:a16="http://schemas.microsoft.com/office/drawing/2014/main" val="1579358456"/>
                  </a:ext>
                </a:extLst>
              </a:tr>
              <a:tr h="1013786">
                <a:tc>
                  <a:txBody>
                    <a:bodyPr/>
                    <a:lstStyle/>
                    <a:p>
                      <a:r>
                        <a:rPr lang="en-GB" sz="2000" b="1" dirty="0">
                          <a:latin typeface="Arial" panose="020B0604020202020204" pitchFamily="34" charset="0"/>
                          <a:cs typeface="Arial" panose="020B0604020202020204" pitchFamily="34" charset="0"/>
                        </a:rPr>
                        <a:t>2.4</a:t>
                      </a:r>
                      <a:r>
                        <a:rPr lang="en-GB" sz="2000" dirty="0">
                          <a:latin typeface="Arial" panose="020B0604020202020204" pitchFamily="34" charset="0"/>
                          <a:cs typeface="Arial" panose="020B0604020202020204" pitchFamily="34" charset="0"/>
                        </a:rPr>
                        <a:t> Applies understanding of the pharmacokinetics and pharmacodynamics of medicines, and how these may be altered by </a:t>
                      </a:r>
                      <a:r>
                        <a:rPr lang="en-GB" sz="2000" dirty="0">
                          <a:solidFill>
                            <a:schemeClr val="accent1"/>
                          </a:solidFill>
                          <a:latin typeface="Arial" panose="020B0604020202020204" pitchFamily="34" charset="0"/>
                          <a:cs typeface="Arial" panose="020B0604020202020204" pitchFamily="34" charset="0"/>
                        </a:rPr>
                        <a:t>individual patient factors</a:t>
                      </a:r>
                      <a:r>
                        <a:rPr lang="en-GB" sz="2000" dirty="0">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1571723324"/>
                  </a:ext>
                </a:extLst>
              </a:tr>
              <a:tr h="1013786">
                <a:tc>
                  <a:txBody>
                    <a:bodyPr/>
                    <a:lstStyle/>
                    <a:p>
                      <a:r>
                        <a:rPr lang="en-GB" sz="2000" b="1" dirty="0">
                          <a:latin typeface="Arial" panose="020B0604020202020204" pitchFamily="34" charset="0"/>
                          <a:cs typeface="Arial" panose="020B0604020202020204" pitchFamily="34" charset="0"/>
                        </a:rPr>
                        <a:t>2.5</a:t>
                      </a:r>
                      <a:r>
                        <a:rPr lang="en-GB" sz="2000" dirty="0">
                          <a:latin typeface="Arial" panose="020B0604020202020204" pitchFamily="34" charset="0"/>
                          <a:cs typeface="Arial" panose="020B0604020202020204" pitchFamily="34" charset="0"/>
                        </a:rPr>
                        <a:t> Assesses how co-morbidities, existing medicines, allergies, intolerances, contraindications and quality of life impact on management options.</a:t>
                      </a:r>
                    </a:p>
                  </a:txBody>
                  <a:tcPr marL="144000" marR="144000" marT="144000" marB="144000"/>
                </a:tc>
                <a:extLst>
                  <a:ext uri="{0D108BD9-81ED-4DB2-BD59-A6C34878D82A}">
                    <a16:rowId xmlns:a16="http://schemas.microsoft.com/office/drawing/2014/main" val="304172436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71125" cy="395628"/>
          </a:xfrm>
        </p:spPr>
        <p:txBody>
          <a:bodyPr/>
          <a:lstStyle/>
          <a:p>
            <a:r>
              <a:rPr lang="en-GB" sz="3200" dirty="0"/>
              <a:t>2. </a:t>
            </a:r>
            <a:r>
              <a:rPr lang="en-GB" sz="3200" dirty="0">
                <a:solidFill>
                  <a:schemeClr val="accent1"/>
                </a:solidFill>
                <a:ea typeface="Calibri" panose="020F0502020204030204" pitchFamily="34" charset="0"/>
              </a:rPr>
              <a:t>Identify evidence-based treatment options available for clinical decision making</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424811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D2B0CC6-B9CB-4417-93B0-59CDC4D9A2AF}"/>
              </a:ext>
            </a:extLst>
          </p:cNvPr>
          <p:cNvGraphicFramePr>
            <a:graphicFrameLocks noGrp="1"/>
          </p:cNvGraphicFramePr>
          <p:nvPr/>
        </p:nvGraphicFramePr>
        <p:xfrm>
          <a:off x="1511942" y="1383656"/>
          <a:ext cx="10283181" cy="5162907"/>
        </p:xfrm>
        <a:graphic>
          <a:graphicData uri="http://schemas.openxmlformats.org/drawingml/2006/table">
            <a:tbl>
              <a:tblPr firstRow="1" bandRow="1">
                <a:tableStyleId>{5940675A-B579-460E-94D1-54222C63F5DA}</a:tableStyleId>
              </a:tblPr>
              <a:tblGrid>
                <a:gridCol w="10283181">
                  <a:extLst>
                    <a:ext uri="{9D8B030D-6E8A-4147-A177-3AD203B41FA5}">
                      <a16:colId xmlns:a16="http://schemas.microsoft.com/office/drawing/2014/main" val="1183252380"/>
                    </a:ext>
                  </a:extLst>
                </a:gridCol>
              </a:tblGrid>
              <a:tr h="1266987">
                <a:tc>
                  <a:txBody>
                    <a:bodyPr/>
                    <a:lstStyle/>
                    <a:p>
                      <a:r>
                        <a:rPr lang="en-GB" sz="2000" b="1" dirty="0">
                          <a:latin typeface="Arial" panose="020B0604020202020204" pitchFamily="34" charset="0"/>
                          <a:cs typeface="Arial" panose="020B0604020202020204" pitchFamily="34" charset="0"/>
                        </a:rPr>
                        <a:t>2.6</a:t>
                      </a:r>
                      <a:r>
                        <a:rPr lang="en-GB" sz="2000" dirty="0">
                          <a:latin typeface="Arial" panose="020B0604020202020204" pitchFamily="34" charset="0"/>
                          <a:cs typeface="Arial" panose="020B0604020202020204" pitchFamily="34" charset="0"/>
                        </a:rPr>
                        <a:t> Considers any </a:t>
                      </a:r>
                      <a:r>
                        <a:rPr lang="en-GB" sz="2000" dirty="0">
                          <a:solidFill>
                            <a:schemeClr val="accent1"/>
                          </a:solidFill>
                          <a:latin typeface="Arial" panose="020B0604020202020204" pitchFamily="34" charset="0"/>
                          <a:cs typeface="Arial" panose="020B0604020202020204" pitchFamily="34" charset="0"/>
                        </a:rPr>
                        <a:t>relevant patient factors </a:t>
                      </a:r>
                      <a:r>
                        <a:rPr lang="en-GB" sz="2000" dirty="0">
                          <a:latin typeface="Arial" panose="020B0604020202020204" pitchFamily="34" charset="0"/>
                          <a:cs typeface="Arial" panose="020B0604020202020204" pitchFamily="34" charset="0"/>
                        </a:rPr>
                        <a:t>and their potential impact on the </a:t>
                      </a:r>
                      <a:r>
                        <a:rPr lang="en-GB" sz="2000" dirty="0">
                          <a:solidFill>
                            <a:schemeClr val="accent1"/>
                          </a:solidFill>
                          <a:latin typeface="Arial" panose="020B0604020202020204" pitchFamily="34" charset="0"/>
                          <a:cs typeface="Arial" panose="020B0604020202020204" pitchFamily="34" charset="0"/>
                        </a:rPr>
                        <a:t>choice </a:t>
                      </a:r>
                      <a:r>
                        <a:rPr lang="en-GB" sz="2000" dirty="0">
                          <a:solidFill>
                            <a:schemeClr val="tx1"/>
                          </a:solidFill>
                          <a:latin typeface="Arial" panose="020B0604020202020204" pitchFamily="34" charset="0"/>
                          <a:cs typeface="Arial" panose="020B0604020202020204" pitchFamily="34" charset="0"/>
                        </a:rPr>
                        <a:t>and formulation </a:t>
                      </a:r>
                      <a:r>
                        <a:rPr lang="en-GB" sz="2000" dirty="0">
                          <a:latin typeface="Arial" panose="020B0604020202020204" pitchFamily="34" charset="0"/>
                          <a:cs typeface="Arial" panose="020B0604020202020204" pitchFamily="34" charset="0"/>
                        </a:rPr>
                        <a:t>of medicines, and the route of administration.</a:t>
                      </a:r>
                    </a:p>
                  </a:txBody>
                  <a:tcPr marL="144000" marR="144000" marT="144000" marB="144000"/>
                </a:tc>
                <a:extLst>
                  <a:ext uri="{0D108BD9-81ED-4DB2-BD59-A6C34878D82A}">
                    <a16:rowId xmlns:a16="http://schemas.microsoft.com/office/drawing/2014/main" val="2935219478"/>
                  </a:ext>
                </a:extLst>
              </a:tr>
              <a:tr h="869168">
                <a:tc>
                  <a:txBody>
                    <a:bodyPr/>
                    <a:lstStyle/>
                    <a:p>
                      <a:r>
                        <a:rPr lang="en-GB" sz="2000" b="1" dirty="0">
                          <a:latin typeface="Arial" panose="020B0604020202020204" pitchFamily="34" charset="0"/>
                          <a:cs typeface="Arial" panose="020B0604020202020204" pitchFamily="34" charset="0"/>
                        </a:rPr>
                        <a:t>2.7</a:t>
                      </a:r>
                      <a:r>
                        <a:rPr lang="en-GB" sz="2000" dirty="0">
                          <a:latin typeface="Arial" panose="020B0604020202020204" pitchFamily="34" charset="0"/>
                          <a:cs typeface="Arial" panose="020B0604020202020204" pitchFamily="34" charset="0"/>
                        </a:rPr>
                        <a:t> Accesses, critically evaluates, and uses reliable and validated sources of information.</a:t>
                      </a:r>
                    </a:p>
                  </a:txBody>
                  <a:tcPr marL="144000" marR="144000" marT="144000" marB="144000"/>
                </a:tc>
                <a:extLst>
                  <a:ext uri="{0D108BD9-81ED-4DB2-BD59-A6C34878D82A}">
                    <a16:rowId xmlns:a16="http://schemas.microsoft.com/office/drawing/2014/main" val="752742238"/>
                  </a:ext>
                </a:extLst>
              </a:tr>
              <a:tr h="869168">
                <a:tc>
                  <a:txBody>
                    <a:bodyPr/>
                    <a:lstStyle/>
                    <a:p>
                      <a:r>
                        <a:rPr lang="en-GB" sz="2000" b="1" dirty="0">
                          <a:latin typeface="Arial" panose="020B0604020202020204" pitchFamily="34" charset="0"/>
                          <a:cs typeface="Arial" panose="020B0604020202020204" pitchFamily="34" charset="0"/>
                        </a:rPr>
                        <a:t>2.8</a:t>
                      </a:r>
                      <a:r>
                        <a:rPr lang="en-GB" sz="2000" dirty="0">
                          <a:latin typeface="Arial" panose="020B0604020202020204" pitchFamily="34" charset="0"/>
                          <a:cs typeface="Arial" panose="020B0604020202020204" pitchFamily="34" charset="0"/>
                        </a:rPr>
                        <a:t> Stays up to date in own area of practice and applies the principles of evidence-based practice.</a:t>
                      </a:r>
                    </a:p>
                  </a:txBody>
                  <a:tcPr marL="144000" marR="144000" marT="144000" marB="144000"/>
                </a:tc>
                <a:extLst>
                  <a:ext uri="{0D108BD9-81ED-4DB2-BD59-A6C34878D82A}">
                    <a16:rowId xmlns:a16="http://schemas.microsoft.com/office/drawing/2014/main" val="3405793083"/>
                  </a:ext>
                </a:extLst>
              </a:tr>
              <a:tr h="869168">
                <a:tc>
                  <a:txBody>
                    <a:bodyPr/>
                    <a:lstStyle/>
                    <a:p>
                      <a:r>
                        <a:rPr lang="en-GB" sz="2000" b="1" dirty="0">
                          <a:latin typeface="Arial" panose="020B0604020202020204" pitchFamily="34" charset="0"/>
                          <a:cs typeface="Arial" panose="020B0604020202020204" pitchFamily="34" charset="0"/>
                        </a:rPr>
                        <a:t>2.9</a:t>
                      </a:r>
                      <a:r>
                        <a:rPr lang="en-GB" sz="2000" dirty="0">
                          <a:latin typeface="Arial" panose="020B0604020202020204" pitchFamily="34" charset="0"/>
                          <a:cs typeface="Arial" panose="020B0604020202020204" pitchFamily="34" charset="0"/>
                        </a:rPr>
                        <a:t> Considers the wider perspective including the public health issues related to medicines and their use, and promoting health.</a:t>
                      </a:r>
                    </a:p>
                  </a:txBody>
                  <a:tcPr marL="144000" marR="144000" marT="144000" marB="144000"/>
                </a:tc>
                <a:extLst>
                  <a:ext uri="{0D108BD9-81ED-4DB2-BD59-A6C34878D82A}">
                    <a16:rowId xmlns:a16="http://schemas.microsoft.com/office/drawing/2014/main" val="1640855860"/>
                  </a:ext>
                </a:extLst>
              </a:tr>
              <a:tr h="123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2.10</a:t>
                      </a:r>
                      <a:r>
                        <a:rPr lang="en-GB" sz="2000" dirty="0">
                          <a:latin typeface="Arial" panose="020B0604020202020204" pitchFamily="34" charset="0"/>
                          <a:cs typeface="Arial" panose="020B0604020202020204" pitchFamily="34" charset="0"/>
                        </a:rPr>
                        <a:t> Understands antimicrobial resistance and the roles of infection prevention, control and antimicrobial stewardship measures.</a:t>
                      </a:r>
                    </a:p>
                  </a:txBody>
                  <a:tcPr marL="144000" marR="144000" marT="144000" marB="144000"/>
                </a:tc>
                <a:extLst>
                  <a:ext uri="{0D108BD9-81ED-4DB2-BD59-A6C34878D82A}">
                    <a16:rowId xmlns:a16="http://schemas.microsoft.com/office/drawing/2014/main" val="96103452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71123" cy="395628"/>
          </a:xfrm>
        </p:spPr>
        <p:txBody>
          <a:bodyPr/>
          <a:lstStyle/>
          <a:p>
            <a:r>
              <a:rPr lang="en-GB" sz="3200" dirty="0"/>
              <a:t>2. </a:t>
            </a:r>
            <a:r>
              <a:rPr lang="en-GB" sz="3200" dirty="0">
                <a:solidFill>
                  <a:schemeClr val="accent1"/>
                </a:solidFill>
                <a:ea typeface="Calibri" panose="020F0502020204030204" pitchFamily="34" charset="0"/>
              </a:rPr>
              <a:t>Identify evidence-based treatment options available for clinical decision making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65752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85DDC1-51A7-46D3-BA25-C6C9C8649D64}"/>
              </a:ext>
            </a:extLst>
          </p:cNvPr>
          <p:cNvGraphicFramePr>
            <a:graphicFrameLocks noGrp="1"/>
          </p:cNvGraphicFramePr>
          <p:nvPr/>
        </p:nvGraphicFramePr>
        <p:xfrm>
          <a:off x="1484469" y="1212972"/>
          <a:ext cx="10283182" cy="4232252"/>
        </p:xfrm>
        <a:graphic>
          <a:graphicData uri="http://schemas.openxmlformats.org/drawingml/2006/table">
            <a:tbl>
              <a:tblPr firstRow="1" firstCol="1" bandRow="1"/>
              <a:tblGrid>
                <a:gridCol w="10283182">
                  <a:extLst>
                    <a:ext uri="{9D8B030D-6E8A-4147-A177-3AD203B41FA5}">
                      <a16:colId xmlns:a16="http://schemas.microsoft.com/office/drawing/2014/main" val="2966670403"/>
                    </a:ext>
                  </a:extLst>
                </a:gridCol>
              </a:tblGrid>
              <a:tr h="120791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Actively involves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works with the patient/carer to make informed choices and agree a plan that respects the patient’s/carer’s preferences.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04936"/>
                  </a:ext>
                </a:extLst>
              </a:tr>
              <a:tr h="156045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Considers and respects patient diversity,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background</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personal</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values</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beliefs about their health, treatment and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supporting the values of equality and inclusivity, and developing cultural competence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06443"/>
                  </a:ext>
                </a:extLst>
              </a:tr>
              <a:tr h="146388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Explains the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material risks and benefits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rationale behind management options in a way the patient/carer understands, so that they can make an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informed choice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357357"/>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43651" cy="395628"/>
          </a:xfrm>
        </p:spPr>
        <p:txBody>
          <a:bodyPr/>
          <a:lstStyle/>
          <a:p>
            <a:r>
              <a:rPr lang="en-GB" sz="3200" dirty="0"/>
              <a:t>3. </a:t>
            </a:r>
            <a:r>
              <a:rPr lang="en-GB" sz="3200" dirty="0">
                <a:solidFill>
                  <a:schemeClr val="accent1"/>
                </a:solidFill>
                <a:effectLst/>
                <a:ea typeface="Calibri" panose="020F0502020204030204" pitchFamily="34" charset="0"/>
              </a:rPr>
              <a:t>Present options and </a:t>
            </a:r>
            <a:r>
              <a:rPr lang="en-GB" sz="3200" dirty="0">
                <a:effectLst/>
                <a:ea typeface="Calibri" panose="020F0502020204030204" pitchFamily="34" charset="0"/>
              </a:rPr>
              <a:t>r</a:t>
            </a:r>
            <a:r>
              <a:rPr lang="en-GB" sz="3200" dirty="0"/>
              <a:t>each a shared decision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11395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85DDC1-51A7-46D3-BA25-C6C9C8649D64}"/>
              </a:ext>
            </a:extLst>
          </p:cNvPr>
          <p:cNvGraphicFramePr>
            <a:graphicFrameLocks noGrp="1"/>
          </p:cNvGraphicFramePr>
          <p:nvPr/>
        </p:nvGraphicFramePr>
        <p:xfrm>
          <a:off x="1489546" y="1196752"/>
          <a:ext cx="10271123" cy="3219945"/>
        </p:xfrm>
        <a:graphic>
          <a:graphicData uri="http://schemas.openxmlformats.org/drawingml/2006/table">
            <a:tbl>
              <a:tblPr firstRow="1" firstCol="1" bandRow="1"/>
              <a:tblGrid>
                <a:gridCol w="10271123">
                  <a:extLst>
                    <a:ext uri="{9D8B030D-6E8A-4147-A177-3AD203B41FA5}">
                      <a16:colId xmlns:a16="http://schemas.microsoft.com/office/drawing/2014/main" val="2966670403"/>
                    </a:ext>
                  </a:extLst>
                </a:gridCol>
              </a:tblGrid>
              <a:tr h="956774">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Assesses adherence in a non-judgemental way; understands the reasons for non-adherence and how best to support the patient/carer.</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04936"/>
                  </a:ext>
                </a:extLst>
              </a:tr>
              <a:tr h="91015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Builds a relationship which encourages appropriate prescribing and not the expectation that a prescription will be supplied.</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06443"/>
                  </a:ext>
                </a:extLst>
              </a:tr>
              <a:tr h="1301427">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3.6</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Explores the patient’s/carer’s understanding of a consultation and aims for a satisfactory outcome for the patient/carer and prescriber.</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27703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31591" cy="395628"/>
          </a:xfrm>
        </p:spPr>
        <p:txBody>
          <a:bodyPr/>
          <a:lstStyle/>
          <a:p>
            <a:r>
              <a:rPr lang="en-GB" sz="3200" dirty="0"/>
              <a:t>3. </a:t>
            </a:r>
            <a:r>
              <a:rPr lang="en-GB" sz="3200" dirty="0">
                <a:solidFill>
                  <a:schemeClr val="accent1"/>
                </a:solidFill>
                <a:effectLst/>
                <a:ea typeface="Calibri" panose="020F0502020204030204" pitchFamily="34" charset="0"/>
              </a:rPr>
              <a:t>Present options and </a:t>
            </a:r>
            <a:r>
              <a:rPr lang="en-GB" sz="3200" dirty="0">
                <a:effectLst/>
                <a:ea typeface="Calibri" panose="020F0502020204030204" pitchFamily="34" charset="0"/>
              </a:rPr>
              <a:t>r</a:t>
            </a:r>
            <a:r>
              <a:rPr lang="en-GB" sz="3200" dirty="0"/>
              <a:t>each a shared decision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09080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81794FF-71EC-4DDE-8338-E98AEC2F9631}"/>
              </a:ext>
            </a:extLst>
          </p:cNvPr>
          <p:cNvGraphicFramePr>
            <a:graphicFrameLocks noGrp="1"/>
          </p:cNvGraphicFramePr>
          <p:nvPr/>
        </p:nvGraphicFramePr>
        <p:xfrm>
          <a:off x="1484468" y="1001143"/>
          <a:ext cx="10271122" cy="5326185"/>
        </p:xfrm>
        <a:graphic>
          <a:graphicData uri="http://schemas.openxmlformats.org/drawingml/2006/table">
            <a:tbl>
              <a:tblPr firstRow="1" firstCol="1" bandRow="1"/>
              <a:tblGrid>
                <a:gridCol w="10271122">
                  <a:extLst>
                    <a:ext uri="{9D8B030D-6E8A-4147-A177-3AD203B41FA5}">
                      <a16:colId xmlns:a16="http://schemas.microsoft.com/office/drawing/2014/main" val="1086454697"/>
                    </a:ext>
                  </a:extLst>
                </a:gridCol>
              </a:tblGrid>
              <a:tr h="84368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a medicine or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device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 up-to-date awareness of its actions, indications, dose, contraindications, interactions, cautions and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adverse effects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931084"/>
                  </a:ext>
                </a:extLst>
              </a:tr>
              <a:tr h="68228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Understands the potential for adverse effects and takes steps to recognise, and manage them, whilst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minimising risk</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932705"/>
                  </a:ext>
                </a:extLst>
              </a:tr>
              <a:tr h="5852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Understands and uses relevant national, regional and local frameworks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for the use of medicines.</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159305"/>
                  </a:ext>
                </a:extLst>
              </a:tr>
              <a:tr h="88989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generic medicines where practical and safe for the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patient</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knows when medicines should be prescribed by branded product.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38064"/>
                  </a:ext>
                </a:extLst>
              </a:tr>
              <a:tr h="68228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Accurately completes and routinely checks calculations relevant to prescribing and practical dosing.</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738236"/>
                  </a:ext>
                </a:extLst>
              </a:tr>
              <a:tr h="682286">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4.6</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Prescribes appropriate quantities and at appropriate intervals necessary to reduce the risk of unnecessary waste.</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5157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81837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C05F978-23F7-4B32-8986-AFBD79B0CDC8}"/>
              </a:ext>
            </a:extLst>
          </p:cNvPr>
          <p:cNvGraphicFramePr>
            <a:graphicFrameLocks noGrp="1"/>
          </p:cNvGraphicFramePr>
          <p:nvPr/>
        </p:nvGraphicFramePr>
        <p:xfrm>
          <a:off x="1524000" y="1001142"/>
          <a:ext cx="10231590" cy="5398736"/>
        </p:xfrm>
        <a:graphic>
          <a:graphicData uri="http://schemas.openxmlformats.org/drawingml/2006/table">
            <a:tbl>
              <a:tblPr firstRow="1" firstCol="1" bandRow="1"/>
              <a:tblGrid>
                <a:gridCol w="10231590">
                  <a:extLst>
                    <a:ext uri="{9D8B030D-6E8A-4147-A177-3AD203B41FA5}">
                      <a16:colId xmlns:a16="http://schemas.microsoft.com/office/drawing/2014/main" val="1086454697"/>
                    </a:ext>
                  </a:extLst>
                </a:gridCol>
              </a:tblGrid>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4.7</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Recognises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potential misuse of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minimises risk and manages using appropriate processes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10891"/>
                  </a:ext>
                </a:extLst>
              </a:tr>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4.8</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Uses up-to-date information about the availability, pack sizes, storage conditions, excipients and costs of prescribed medicines.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397745"/>
                  </a:ext>
                </a:extLst>
              </a:tr>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4.9</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Electronically generates and/or writes legible, unambiguous and complete prescriptions which meet legal requirements.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369738"/>
                  </a:ext>
                </a:extLst>
              </a:tr>
              <a:tr h="558337">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4.10</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Effectively uses the systems necessary to prescribe medicines.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5666"/>
                  </a:ext>
                </a:extLst>
              </a:tr>
              <a:tr h="1291363">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unlicensed and off-label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where legally permitted</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unlicensed medicines only if satisfied that an alternative licensed medicine would not meet the patient's clinical needs.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286264"/>
                  </a:ext>
                </a:extLst>
              </a:tr>
              <a:tr h="77914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4.12</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Follows appropriate safeguards if prescribing medicines that are unlicensed, off-label, or outside standard practice.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87297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50614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48F55A0-6B0D-4F82-82D8-777E55611816}"/>
              </a:ext>
            </a:extLst>
          </p:cNvPr>
          <p:cNvGraphicFramePr>
            <a:graphicFrameLocks noGrp="1"/>
          </p:cNvGraphicFramePr>
          <p:nvPr/>
        </p:nvGraphicFramePr>
        <p:xfrm>
          <a:off x="1524000" y="1196752"/>
          <a:ext cx="10271125" cy="2126093"/>
        </p:xfrm>
        <a:graphic>
          <a:graphicData uri="http://schemas.openxmlformats.org/drawingml/2006/table">
            <a:tbl>
              <a:tblPr firstRow="1" firstCol="1" bandRow="1"/>
              <a:tblGrid>
                <a:gridCol w="10271125">
                  <a:extLst>
                    <a:ext uri="{9D8B030D-6E8A-4147-A177-3AD203B41FA5}">
                      <a16:colId xmlns:a16="http://schemas.microsoft.com/office/drawing/2014/main" val="1086454697"/>
                    </a:ext>
                  </a:extLst>
                </a:gridCol>
              </a:tblGrid>
              <a:tr h="591169">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Documents accurate, legible and contemporaneous clinical records.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608253"/>
                  </a:ext>
                </a:extLst>
              </a:tr>
              <a:tr h="1517354">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Effectively and securely</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communicates information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other healthcare professionals involved in the patient’s care, when sharing or transferring care and prescribing responsibilities,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within and across all care settings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530771"/>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60365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F16E7F8-EB23-4047-9121-DFCAF22ED080}"/>
              </a:ext>
            </a:extLst>
          </p:cNvPr>
          <p:cNvGraphicFramePr>
            <a:graphicFrameLocks noGrp="1"/>
          </p:cNvGraphicFramePr>
          <p:nvPr/>
        </p:nvGraphicFramePr>
        <p:xfrm>
          <a:off x="1524000" y="1196752"/>
          <a:ext cx="10271125" cy="5335431"/>
        </p:xfrm>
        <a:graphic>
          <a:graphicData uri="http://schemas.openxmlformats.org/drawingml/2006/table">
            <a:tbl>
              <a:tblPr firstRow="1" firstCol="1" bandRow="1"/>
              <a:tblGrid>
                <a:gridCol w="10271125">
                  <a:extLst>
                    <a:ext uri="{9D8B030D-6E8A-4147-A177-3AD203B41FA5}">
                      <a16:colId xmlns:a16="http://schemas.microsoft.com/office/drawing/2014/main" val="3972070911"/>
                    </a:ext>
                  </a:extLst>
                </a:gridCol>
              </a:tblGrid>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Assesses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health literacy of the patient/carer and adapts appropriately to provide clear, understandable and accessible information.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348369"/>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Checks the patient’s/carer’s understanding of the discussions had, actions needed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their commitment to the management plan.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863639"/>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Guides the patient/carer on how to identify reliable sources of information about their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condition</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medicines and treatment.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37813"/>
                  </a:ext>
                </a:extLst>
              </a:tr>
              <a:tr h="1356787">
                <a:tc>
                  <a:txBody>
                    <a:bodyPr/>
                    <a:lstStyle/>
                    <a:p>
                      <a:pPr>
                        <a:lnSpc>
                          <a:spcPct val="115000"/>
                        </a:lnSpc>
                        <a:spcAft>
                          <a:spcPts val="800"/>
                        </a:spcAft>
                        <a:tabLst>
                          <a:tab pos="733425" algn="l"/>
                        </a:tabLs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Ensures the patient/carer knows what to do if there are any concerns about the management of their condition, if the condition deteriorates or if there is no improvement in a specific timeframe.</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696880"/>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Encourages and supports the patient/carer to take responsibility for their medicines and self-manage their condition.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687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5. Provide information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061584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73024E-39D6-4FEA-B4A7-4BD848A7E4AA}"/>
              </a:ext>
            </a:extLst>
          </p:cNvPr>
          <p:cNvGraphicFramePr>
            <a:graphicFrameLocks noGrp="1"/>
          </p:cNvGraphicFramePr>
          <p:nvPr/>
        </p:nvGraphicFramePr>
        <p:xfrm>
          <a:off x="1524000" y="1196752"/>
          <a:ext cx="10271125" cy="4510644"/>
        </p:xfrm>
        <a:graphic>
          <a:graphicData uri="http://schemas.openxmlformats.org/drawingml/2006/table">
            <a:tbl>
              <a:tblPr firstRow="1" firstCol="1" bandRow="1"/>
              <a:tblGrid>
                <a:gridCol w="10271125">
                  <a:extLst>
                    <a:ext uri="{9D8B030D-6E8A-4147-A177-3AD203B41FA5}">
                      <a16:colId xmlns:a16="http://schemas.microsoft.com/office/drawing/2014/main" val="3737597532"/>
                    </a:ext>
                  </a:extLst>
                </a:gridCol>
              </a:tblGrid>
              <a:tr h="779724">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6.1</a:t>
                      </a:r>
                      <a:r>
                        <a:rPr lang="en-GB" sz="2000" dirty="0">
                          <a:effectLst/>
                          <a:latin typeface="Arial" panose="020B0604020202020204" pitchFamily="34" charset="0"/>
                          <a:ea typeface="Calibri" panose="020F0502020204030204" pitchFamily="34" charset="0"/>
                          <a:cs typeface="Times New Roman" panose="02020603050405020304" pitchFamily="18" charset="0"/>
                        </a:rPr>
                        <a:t> Establishes and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maintains a plan for reviewing </a:t>
                      </a:r>
                      <a:r>
                        <a:rPr lang="en-GB" sz="2000" dirty="0">
                          <a:effectLst/>
                          <a:latin typeface="Arial" panose="020B0604020202020204" pitchFamily="34" charset="0"/>
                          <a:ea typeface="Calibri" panose="020F0502020204030204" pitchFamily="34" charset="0"/>
                          <a:cs typeface="Times New Roman" panose="02020603050405020304" pitchFamily="18" charset="0"/>
                        </a:rPr>
                        <a:t>the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treatment.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535486"/>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Establishes and maintains a plan to monitor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effectiveness of treatment and potential unwanted effects.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107195"/>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Adapts the management plan in response to on-going monitoring and review of the patient’s condition and preferences.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751389"/>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Recognises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reports suspected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adverse events to medicines and medical devices using appropriate reporting systems.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60866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6. Monitor and review</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79457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7A5C7CF-5B2B-4C0B-9250-BBDD72582EBA}"/>
              </a:ext>
            </a:extLst>
          </p:cNvPr>
          <p:cNvGraphicFramePr>
            <a:graphicFrameLocks noGrp="1"/>
          </p:cNvGraphicFramePr>
          <p:nvPr/>
        </p:nvGraphicFramePr>
        <p:xfrm>
          <a:off x="1515325" y="1196752"/>
          <a:ext cx="10283181" cy="5222365"/>
        </p:xfrm>
        <a:graphic>
          <a:graphicData uri="http://schemas.openxmlformats.org/drawingml/2006/table">
            <a:tbl>
              <a:tblPr firstRow="1" firstCol="1" bandRow="1"/>
              <a:tblGrid>
                <a:gridCol w="10283181">
                  <a:extLst>
                    <a:ext uri="{9D8B030D-6E8A-4147-A177-3AD203B41FA5}">
                      <a16:colId xmlns:a16="http://schemas.microsoft.com/office/drawing/2014/main" val="3164097264"/>
                    </a:ext>
                  </a:extLst>
                </a:gridCol>
              </a:tblGrid>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7.1</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Prescribes within own scope of practice, and recognises the limits of own knowledge and skill.</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28441"/>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Knows about common types and causes of medication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prescribing errors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knows how to minimise their risk.</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61154"/>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Identifies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minimises potential risks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associated with prescribing via remote methods.</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70107"/>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7.4</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Recognises when safe prescribing processes are not in place and acts to minimise risks.</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17070"/>
                  </a:ext>
                </a:extLst>
              </a:tr>
              <a:tr h="64425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Keeps up to date with emerging safety concerns related to prescribing.</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64227"/>
                  </a:ext>
                </a:extLst>
              </a:tr>
              <a:tr h="1317078">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7.6</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Reports near misses and critical incidents, as well as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medication and prescribing errors using appropriate reporting systems,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whilst regularly reviewing practice to prevent recurrence.</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97697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a:t>7. Prescribe safely</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10237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My task (and yours)…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the revised framework: what has changed?</a:t>
            </a:r>
          </a:p>
          <a:p>
            <a:pPr>
              <a:lnSpc>
                <a:spcPct val="100000"/>
              </a:lnSpc>
            </a:pPr>
            <a:r>
              <a:rPr lang="en-GB" dirty="0"/>
              <a:t>deadlines for implementation</a:t>
            </a:r>
          </a:p>
          <a:p>
            <a:pPr>
              <a:lnSpc>
                <a:spcPct val="100000"/>
              </a:lnSpc>
            </a:pPr>
            <a:r>
              <a:rPr lang="en-GB" dirty="0"/>
              <a:t>what does good prescribing look like? Competency dimensions</a:t>
            </a:r>
          </a:p>
          <a:p>
            <a:pPr>
              <a:lnSpc>
                <a:spcPct val="100000"/>
              </a:lnSpc>
            </a:pPr>
            <a:r>
              <a:rPr lang="en-GB" dirty="0"/>
              <a:t>how the national framework can be used in practice</a:t>
            </a:r>
          </a:p>
          <a:p>
            <a:pPr>
              <a:lnSpc>
                <a:spcPct val="100000"/>
              </a:lnSpc>
            </a:pPr>
            <a:r>
              <a:rPr lang="en-GB" dirty="0"/>
              <a:t>levels of prescribing competence</a:t>
            </a:r>
          </a:p>
          <a:p>
            <a:pPr>
              <a:lnSpc>
                <a:spcPct val="100000"/>
              </a:lnSpc>
            </a:pPr>
            <a:r>
              <a:rPr lang="en-GB" dirty="0"/>
              <a:t>the competency framework for designated prescribing practitioners</a:t>
            </a:r>
          </a:p>
          <a:p>
            <a:pPr>
              <a:lnSpc>
                <a:spcPct val="100000"/>
              </a:lnSpc>
            </a:pPr>
            <a:r>
              <a:rPr lang="en-GB" dirty="0"/>
              <a:t>moving forward and current issues</a:t>
            </a:r>
          </a:p>
        </p:txBody>
      </p:sp>
    </p:spTree>
    <p:extLst>
      <p:ext uri="{BB962C8B-B14F-4D97-AF65-F5344CB8AC3E}">
        <p14:creationId xmlns:p14="http://schemas.microsoft.com/office/powerpoint/2010/main" val="219139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CD6B416-BDE6-4F69-80B4-81483BEB8349}"/>
              </a:ext>
            </a:extLst>
          </p:cNvPr>
          <p:cNvGraphicFramePr>
            <a:graphicFrameLocks noGrp="1"/>
          </p:cNvGraphicFramePr>
          <p:nvPr/>
        </p:nvGraphicFramePr>
        <p:xfrm>
          <a:off x="1524000" y="1196752"/>
          <a:ext cx="10271125" cy="5423352"/>
        </p:xfrm>
        <a:graphic>
          <a:graphicData uri="http://schemas.openxmlformats.org/drawingml/2006/table">
            <a:tbl>
              <a:tblPr firstRow="1" firstCol="1" bandRow="1"/>
              <a:tblGrid>
                <a:gridCol w="10271125">
                  <a:extLst>
                    <a:ext uri="{9D8B030D-6E8A-4147-A177-3AD203B41FA5}">
                      <a16:colId xmlns:a16="http://schemas.microsoft.com/office/drawing/2014/main" val="2305938917"/>
                    </a:ext>
                  </a:extLst>
                </a:gridCol>
              </a:tblGrid>
              <a:tr h="70321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8.1</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Ensures confidence and competence to prescribe are maintained.</a:t>
                      </a: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564424"/>
                  </a:ext>
                </a:extLst>
              </a:tr>
              <a:tr h="1077961">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8.2</a:t>
                      </a:r>
                      <a:r>
                        <a:rPr lang="en-GB" sz="2000" dirty="0">
                          <a:effectLst/>
                          <a:latin typeface="Arial" panose="020B0604020202020204" pitchFamily="34" charset="0"/>
                          <a:ea typeface="Calibri" panose="020F0502020204030204" pitchFamily="34" charset="0"/>
                          <a:cs typeface="Times New Roman" panose="02020603050405020304" pitchFamily="18" charset="0"/>
                        </a:rPr>
                        <a:t> Accepts personal responsibility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accountability</a:t>
                      </a:r>
                      <a:r>
                        <a:rPr lang="en-GB" sz="2000" dirty="0">
                          <a:effectLst/>
                          <a:latin typeface="Arial" panose="020B0604020202020204" pitchFamily="34" charset="0"/>
                          <a:ea typeface="Calibri" panose="020F0502020204030204" pitchFamily="34" charset="0"/>
                          <a:cs typeface="Times New Roman" panose="02020603050405020304" pitchFamily="18" charset="0"/>
                        </a:rPr>
                        <a:t> for prescribing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clinical decisions</a:t>
                      </a:r>
                      <a:r>
                        <a:rPr lang="en-GB" sz="2000" dirty="0">
                          <a:effectLst/>
                          <a:latin typeface="Arial" panose="020B0604020202020204" pitchFamily="34" charset="0"/>
                          <a:ea typeface="Calibri" panose="020F0502020204030204" pitchFamily="34" charset="0"/>
                          <a:cs typeface="Times New Roman" panose="02020603050405020304" pitchFamily="18" charset="0"/>
                        </a:rPr>
                        <a:t>, and understands the legal and ethical implications.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092671"/>
                  </a:ext>
                </a:extLst>
              </a:tr>
              <a:tr h="92926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8.3</a:t>
                      </a:r>
                      <a:r>
                        <a:rPr lang="en-GB" sz="2000" dirty="0">
                          <a:effectLst/>
                          <a:latin typeface="Arial" panose="020B0604020202020204" pitchFamily="34" charset="0"/>
                          <a:ea typeface="Calibri" panose="020F0502020204030204" pitchFamily="34" charset="0"/>
                          <a:cs typeface="Times New Roman" panose="02020603050405020304" pitchFamily="18" charset="0"/>
                        </a:rPr>
                        <a:t> Knows and works within legal and regulatory frameworks affecting prescribing practice.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388352"/>
                  </a:ext>
                </a:extLst>
              </a:tr>
              <a:tr h="92926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8.4</a:t>
                      </a:r>
                      <a:r>
                        <a:rPr lang="en-GB" sz="2000" dirty="0">
                          <a:effectLst/>
                          <a:latin typeface="Arial" panose="020B0604020202020204" pitchFamily="34" charset="0"/>
                          <a:ea typeface="Calibri" panose="020F0502020204030204" pitchFamily="34" charset="0"/>
                          <a:cs typeface="Times New Roman" panose="02020603050405020304" pitchFamily="18" charset="0"/>
                        </a:rPr>
                        <a:t> Makes prescribing decisions based on the needs of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and not the prescriber’s personal views.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317347"/>
                  </a:ext>
                </a:extLst>
              </a:tr>
              <a:tr h="71075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8.5</a:t>
                      </a:r>
                      <a:r>
                        <a:rPr lang="en-GB" sz="2000" dirty="0">
                          <a:effectLst/>
                          <a:latin typeface="Arial" panose="020B0604020202020204" pitchFamily="34" charset="0"/>
                          <a:ea typeface="Calibri" panose="020F0502020204030204" pitchFamily="34" charset="0"/>
                          <a:cs typeface="Times New Roman" panose="02020603050405020304" pitchFamily="18" charset="0"/>
                        </a:rPr>
                        <a:t> Recognises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responds</a:t>
                      </a:r>
                      <a:r>
                        <a:rPr lang="en-GB" sz="2000" dirty="0">
                          <a:effectLst/>
                          <a:latin typeface="Arial" panose="020B0604020202020204" pitchFamily="34" charset="0"/>
                          <a:ea typeface="Calibri" panose="020F0502020204030204" pitchFamily="34" charset="0"/>
                          <a:cs typeface="Times New Roman" panose="02020603050405020304" pitchFamily="18" charset="0"/>
                        </a:rPr>
                        <a:t> to factors that might influence prescribing.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931231"/>
                  </a:ext>
                </a:extLst>
              </a:tr>
              <a:tr h="1070421">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8.6</a:t>
                      </a:r>
                      <a:r>
                        <a:rPr lang="en-GB" sz="2000" dirty="0">
                          <a:effectLst/>
                          <a:latin typeface="Arial" panose="020B0604020202020204" pitchFamily="34" charset="0"/>
                          <a:ea typeface="Calibri" panose="020F0502020204030204" pitchFamily="34" charset="0"/>
                          <a:cs typeface="Times New Roman" panose="02020603050405020304" pitchFamily="18" charset="0"/>
                        </a:rPr>
                        <a:t> Works within the NHS, organisational, regulatory and other codes of conduct when interacting with the pharmaceutical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industry.</a:t>
                      </a: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598718"/>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8. Prescribe professionally</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91860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nvGraphicFramePr>
        <p:xfrm>
          <a:off x="1520777" y="1196752"/>
          <a:ext cx="10283181" cy="5178337"/>
        </p:xfrm>
        <a:graphic>
          <a:graphicData uri="http://schemas.openxmlformats.org/drawingml/2006/table">
            <a:tbl>
              <a:tblPr firstRow="1" firstCol="1" bandRow="1"/>
              <a:tblGrid>
                <a:gridCol w="10283181">
                  <a:extLst>
                    <a:ext uri="{9D8B030D-6E8A-4147-A177-3AD203B41FA5}">
                      <a16:colId xmlns:a16="http://schemas.microsoft.com/office/drawing/2014/main" val="3082977570"/>
                    </a:ext>
                  </a:extLst>
                </a:gridCol>
              </a:tblGrid>
              <a:tr h="44300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Improves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by reflecting on own and others’ prescribing practice, and by acting upon feedback and discussion.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091102"/>
                  </a:ext>
                </a:extLst>
              </a:tr>
              <a:tr h="555823">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Acts upon inappropriate or unsafe prescribing practice using appropriate processes.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5224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Understands and uses available tools to improve prescribing practice.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9.4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Takes responsibility for own learning and continuing professional development relevant to the prescribing role.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522461">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9.5</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Makes use of networks for support and learning.</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9.6</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Encourages and supports others with their prescribing practice and continuing professional development.</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r h="846093">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9.7</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Considers the impact of prescribing on sustainability, as well as methods of reducing the carbon footprint and environmental impact of any medicine.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2539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9. Improve prescribing practice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96700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extLst>
              <p:ext uri="{D42A27DB-BD31-4B8C-83A1-F6EECF244321}">
                <p14:modId xmlns:p14="http://schemas.microsoft.com/office/powerpoint/2010/main" val="4075442485"/>
              </p:ext>
            </p:extLst>
          </p:nvPr>
        </p:nvGraphicFramePr>
        <p:xfrm>
          <a:off x="1524000" y="1004048"/>
          <a:ext cx="10279958" cy="5853952"/>
        </p:xfrm>
        <a:graphic>
          <a:graphicData uri="http://schemas.openxmlformats.org/drawingml/2006/table">
            <a:tbl>
              <a:tblPr firstRow="1" firstCol="1" bandRow="1"/>
              <a:tblGrid>
                <a:gridCol w="10279958">
                  <a:extLst>
                    <a:ext uri="{9D8B030D-6E8A-4147-A177-3AD203B41FA5}">
                      <a16:colId xmlns:a16="http://schemas.microsoft.com/office/drawing/2014/main" val="3082977570"/>
                    </a:ext>
                  </a:extLst>
                </a:gridCol>
              </a:tblGrid>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a Processes include whistleblowing, regulatory and professional guidance, and employer procedures.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b Tools include supervision, observation of practice and clinical assessment skills, portfolios, workplace competency-based assessments, questionnaires, prescribing data analysis, audits, case-based discussions, personal formularies and actively seeking regular patient and peer feedback</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c By continuously reviewing, reflecting, identifying gaps, planning, acting, applying and evidencing learning or competencies.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d By considering mentoring, leadership and workforce development (for example, becoming a Designated Prescribing Practitioner).</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e Methods of reducing a medicine’s carbon footprint and environmental impact include proper disposal of medicine/device/equipment waste, recycling schemes, avoiding overprescribing and waste through regular reviews, deprescribing, dose and device optimisation.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4000" y="368301"/>
            <a:ext cx="10139082" cy="395628"/>
          </a:xfrm>
        </p:spPr>
        <p:txBody>
          <a:bodyPr/>
          <a:lstStyle/>
          <a:p>
            <a:r>
              <a:rPr lang="en-GB" sz="3200" dirty="0"/>
              <a:t>9. </a:t>
            </a:r>
            <a:r>
              <a:rPr lang="en-GB" sz="2800" b="1" dirty="0"/>
              <a:t>Further information on the supporting statements</a:t>
            </a:r>
            <a:br>
              <a:rPr lang="en-GB" sz="2800" b="1" dirty="0"/>
            </a:br>
            <a:br>
              <a:rPr lang="en-GB" sz="2800" b="1" dirty="0"/>
            </a:b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08748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41F6A70-CC5F-4F1A-8A9D-46021F165301}"/>
              </a:ext>
            </a:extLst>
          </p:cNvPr>
          <p:cNvGraphicFramePr>
            <a:graphicFrameLocks noGrp="1"/>
          </p:cNvGraphicFramePr>
          <p:nvPr/>
        </p:nvGraphicFramePr>
        <p:xfrm>
          <a:off x="1524000" y="1192216"/>
          <a:ext cx="10271125" cy="4473567"/>
        </p:xfrm>
        <a:graphic>
          <a:graphicData uri="http://schemas.openxmlformats.org/drawingml/2006/table">
            <a:tbl>
              <a:tblPr firstRow="1" firstCol="1" bandRow="1"/>
              <a:tblGrid>
                <a:gridCol w="10271125">
                  <a:extLst>
                    <a:ext uri="{9D8B030D-6E8A-4147-A177-3AD203B41FA5}">
                      <a16:colId xmlns:a16="http://schemas.microsoft.com/office/drawing/2014/main" val="2336376775"/>
                    </a:ext>
                  </a:extLst>
                </a:gridCol>
              </a:tblGrid>
              <a:tr h="1394762">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10.1</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Works collaboratively </a:t>
                      </a:r>
                      <a:r>
                        <a:rPr lang="en-GB" sz="2000" dirty="0">
                          <a:effectLst/>
                          <a:latin typeface="Arial" panose="020B0604020202020204" pitchFamily="34" charset="0"/>
                          <a:ea typeface="Calibri" panose="020F0502020204030204" pitchFamily="34" charset="0"/>
                          <a:cs typeface="Times New Roman" panose="02020603050405020304" pitchFamily="18" charset="0"/>
                        </a:rPr>
                        <a:t>as part of a multidisciplinary team to ensure that the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transfer and continuity of care </a:t>
                      </a:r>
                      <a:r>
                        <a:rPr lang="en-GB" sz="2000" dirty="0">
                          <a:effectLst/>
                          <a:latin typeface="Arial" panose="020B0604020202020204" pitchFamily="34" charset="0"/>
                          <a:ea typeface="Calibri" panose="020F0502020204030204" pitchFamily="34" charset="0"/>
                          <a:cs typeface="Times New Roman" panose="02020603050405020304" pitchFamily="18" charset="0"/>
                        </a:rPr>
                        <a:t>(within and across all care settings) is developed and not compromised.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870752"/>
                  </a:ext>
                </a:extLst>
              </a:tr>
              <a:tr h="114580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10.2</a:t>
                      </a:r>
                      <a:r>
                        <a:rPr lang="en-GB" sz="2000" dirty="0">
                          <a:effectLst/>
                          <a:latin typeface="Arial" panose="020B0604020202020204" pitchFamily="34" charset="0"/>
                          <a:ea typeface="Calibri" panose="020F0502020204030204" pitchFamily="34" charset="0"/>
                          <a:cs typeface="Times New Roman" panose="02020603050405020304" pitchFamily="18" charset="0"/>
                        </a:rPr>
                        <a:t> Establishes relationships with other professionals based on understanding, trust and respect for each other’s roles in relation to the </a:t>
                      </a:r>
                      <a:r>
                        <a:rPr lang="en-GB"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ction="ppaction://hlinkfile"/>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70307"/>
                  </a:ext>
                </a:extLst>
              </a:tr>
              <a:tr h="91963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10.3</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Agrees</a:t>
                      </a:r>
                      <a:r>
                        <a:rPr lang="en-GB" sz="2000" dirty="0">
                          <a:effectLst/>
                          <a:latin typeface="Arial" panose="020B0604020202020204" pitchFamily="34" charset="0"/>
                          <a:ea typeface="Calibri" panose="020F0502020204030204" pitchFamily="34" charset="0"/>
                          <a:cs typeface="Times New Roman" panose="02020603050405020304" pitchFamily="18" charset="0"/>
                        </a:rPr>
                        <a:t> the appropriate level of support and supervision for their role as a prescriber.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658112"/>
                  </a:ext>
                </a:extLst>
              </a:tr>
              <a:tr h="91963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10.4</a:t>
                      </a:r>
                      <a:r>
                        <a:rPr lang="en-GB" sz="2000" dirty="0">
                          <a:effectLst/>
                          <a:latin typeface="Arial" panose="020B0604020202020204" pitchFamily="34" charset="0"/>
                          <a:ea typeface="Calibri" panose="020F0502020204030204" pitchFamily="34" charset="0"/>
                          <a:cs typeface="Times New Roman" panose="02020603050405020304" pitchFamily="18" charset="0"/>
                        </a:rPr>
                        <a:t> Provides support and advice to other prescribers or those involved in administration of medicines where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473788"/>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10. Prescribe as part of a team</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02991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Deadlines for implementation</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Publication date: September 2021</a:t>
            </a:r>
          </a:p>
          <a:p>
            <a:pPr>
              <a:lnSpc>
                <a:spcPct val="100000"/>
              </a:lnSpc>
            </a:pPr>
            <a:r>
              <a:rPr lang="en-GB" dirty="0"/>
              <a:t>Effective date: by September 2022</a:t>
            </a:r>
          </a:p>
          <a:p>
            <a:pPr>
              <a:lnSpc>
                <a:spcPct val="100000"/>
              </a:lnSpc>
            </a:pPr>
            <a:r>
              <a:rPr lang="en-GB" dirty="0"/>
              <a:t>Next review date: September 2026 </a:t>
            </a:r>
          </a:p>
        </p:txBody>
      </p:sp>
    </p:spTree>
    <p:extLst>
      <p:ext uri="{BB962C8B-B14F-4D97-AF65-F5344CB8AC3E}">
        <p14:creationId xmlns:p14="http://schemas.microsoft.com/office/powerpoint/2010/main" val="340968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What does good prescribing look like? </a:t>
            </a:r>
            <a:br>
              <a:rPr lang="en-GB" b="1" dirty="0">
                <a:solidFill>
                  <a:srgbClr val="006666"/>
                </a:solidFill>
              </a:rPr>
            </a:br>
            <a:r>
              <a:rPr lang="en-GB" b="1" dirty="0">
                <a:solidFill>
                  <a:srgbClr val="006666"/>
                </a:solidFill>
              </a:rPr>
              <a:t>(and who is best to ask?)</a:t>
            </a:r>
          </a:p>
        </p:txBody>
      </p:sp>
      <p:pic>
        <p:nvPicPr>
          <p:cNvPr id="4" name="Content Placeholder 3">
            <a:extLst>
              <a:ext uri="{FF2B5EF4-FFF2-40B4-BE49-F238E27FC236}">
                <a16:creationId xmlns:a16="http://schemas.microsoft.com/office/drawing/2014/main" id="{E3C3F3EB-B9DA-4F7D-AA31-10641C59264E}"/>
              </a:ext>
            </a:extLst>
          </p:cNvPr>
          <p:cNvPicPr>
            <a:picLocks noGrp="1" noChangeAspect="1"/>
          </p:cNvPicPr>
          <p:nvPr>
            <p:ph idx="1"/>
          </p:nvPr>
        </p:nvPicPr>
        <p:blipFill>
          <a:blip r:embed="rId2"/>
          <a:stretch>
            <a:fillRect/>
          </a:stretch>
        </p:blipFill>
        <p:spPr>
          <a:xfrm>
            <a:off x="914401" y="1502978"/>
            <a:ext cx="9858702" cy="5355022"/>
          </a:xfrm>
          <a:prstGeom prst="rect">
            <a:avLst/>
          </a:prstGeom>
        </p:spPr>
      </p:pic>
    </p:spTree>
    <p:extLst>
      <p:ext uri="{BB962C8B-B14F-4D97-AF65-F5344CB8AC3E}">
        <p14:creationId xmlns:p14="http://schemas.microsoft.com/office/powerpoint/2010/main" val="141352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How the national framework can be used in practice</a:t>
            </a:r>
          </a:p>
        </p:txBody>
      </p:sp>
      <p:sp>
        <p:nvSpPr>
          <p:cNvPr id="4" name="Content Placeholder 3">
            <a:extLst>
              <a:ext uri="{FF2B5EF4-FFF2-40B4-BE49-F238E27FC236}">
                <a16:creationId xmlns:a16="http://schemas.microsoft.com/office/drawing/2014/main" id="{3E23C38C-23E6-4110-86AB-5FAF92BF8617}"/>
              </a:ext>
            </a:extLst>
          </p:cNvPr>
          <p:cNvSpPr>
            <a:spLocks noGrp="1"/>
          </p:cNvSpPr>
          <p:nvPr>
            <p:ph sz="half" idx="1"/>
          </p:nvPr>
        </p:nvSpPr>
        <p:spPr/>
        <p:txBody>
          <a:bodyPr>
            <a:normAutofit fontScale="92500" lnSpcReduction="20000"/>
          </a:bodyPr>
          <a:lstStyle/>
          <a:p>
            <a:r>
              <a:rPr lang="en-GB" dirty="0"/>
              <a:t>Attending networking/learning events</a:t>
            </a:r>
          </a:p>
          <a:p>
            <a:r>
              <a:rPr lang="en-GB" dirty="0"/>
              <a:t>Audits</a:t>
            </a:r>
          </a:p>
          <a:p>
            <a:r>
              <a:rPr lang="en-GB" dirty="0"/>
              <a:t>Case studies</a:t>
            </a:r>
          </a:p>
          <a:p>
            <a:r>
              <a:rPr lang="en-GB" dirty="0"/>
              <a:t>Case-based discussions</a:t>
            </a:r>
          </a:p>
          <a:p>
            <a:r>
              <a:rPr lang="en-GB" dirty="0"/>
              <a:t>CPD records</a:t>
            </a:r>
          </a:p>
          <a:p>
            <a:r>
              <a:rPr lang="en-GB" dirty="0"/>
              <a:t>Looking at prescribing data analysis</a:t>
            </a:r>
          </a:p>
          <a:p>
            <a:r>
              <a:rPr lang="en-GB" dirty="0"/>
              <a:t>Observation of practice and clinical assessment skills</a:t>
            </a:r>
          </a:p>
          <a:p>
            <a:r>
              <a:rPr lang="en-GB" dirty="0"/>
              <a:t>Peer discussions &amp; feedback</a:t>
            </a:r>
          </a:p>
          <a:p>
            <a:r>
              <a:rPr lang="en-GB" dirty="0"/>
              <a:t>Personal formularies</a:t>
            </a:r>
          </a:p>
          <a:p>
            <a:endParaRPr lang="en-GB" dirty="0"/>
          </a:p>
        </p:txBody>
      </p:sp>
      <p:sp>
        <p:nvSpPr>
          <p:cNvPr id="5" name="Content Placeholder 4">
            <a:extLst>
              <a:ext uri="{FF2B5EF4-FFF2-40B4-BE49-F238E27FC236}">
                <a16:creationId xmlns:a16="http://schemas.microsoft.com/office/drawing/2014/main" id="{B5B41B9E-9E89-46DF-8C15-458CB4B0963D}"/>
              </a:ext>
            </a:extLst>
          </p:cNvPr>
          <p:cNvSpPr>
            <a:spLocks noGrp="1"/>
          </p:cNvSpPr>
          <p:nvPr>
            <p:ph sz="half" idx="2"/>
          </p:nvPr>
        </p:nvSpPr>
        <p:spPr/>
        <p:txBody>
          <a:bodyPr>
            <a:normAutofit fontScale="92500" lnSpcReduction="20000"/>
          </a:bodyPr>
          <a:lstStyle/>
          <a:p>
            <a:r>
              <a:rPr lang="en-GB" dirty="0"/>
              <a:t>Portfolios mapped to competencies</a:t>
            </a:r>
          </a:p>
          <a:p>
            <a:r>
              <a:rPr lang="en-GB" dirty="0"/>
              <a:t>Questionnaires and patient feedback.</a:t>
            </a:r>
          </a:p>
          <a:p>
            <a:r>
              <a:rPr lang="en-GB" dirty="0"/>
              <a:t>Reading – articles, SOPs, guidelines, processes in practice</a:t>
            </a:r>
          </a:p>
          <a:p>
            <a:r>
              <a:rPr lang="en-GB" dirty="0"/>
              <a:t>Real life practice examples</a:t>
            </a:r>
          </a:p>
          <a:p>
            <a:r>
              <a:rPr lang="en-GB" dirty="0"/>
              <a:t>Reflective accounts - identifying gaps</a:t>
            </a:r>
          </a:p>
          <a:p>
            <a:r>
              <a:rPr lang="en-GB" dirty="0"/>
              <a:t>Setting SMART objectives</a:t>
            </a:r>
          </a:p>
          <a:p>
            <a:r>
              <a:rPr lang="en-GB" dirty="0"/>
              <a:t>Supervision</a:t>
            </a:r>
          </a:p>
          <a:p>
            <a:r>
              <a:rPr lang="en-GB" dirty="0"/>
              <a:t>Video recordings (consent)</a:t>
            </a:r>
          </a:p>
          <a:p>
            <a:r>
              <a:rPr lang="en-GB" dirty="0"/>
              <a:t>Workplace competency-based assessments</a:t>
            </a:r>
          </a:p>
        </p:txBody>
      </p:sp>
    </p:spTree>
    <p:extLst>
      <p:ext uri="{BB962C8B-B14F-4D97-AF65-F5344CB8AC3E}">
        <p14:creationId xmlns:p14="http://schemas.microsoft.com/office/powerpoint/2010/main" val="220375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Levels of prescribing competence</a:t>
            </a:r>
          </a:p>
        </p:txBody>
      </p:sp>
      <p:pic>
        <p:nvPicPr>
          <p:cNvPr id="4" name="Content Placeholder 3">
            <a:extLst>
              <a:ext uri="{FF2B5EF4-FFF2-40B4-BE49-F238E27FC236}">
                <a16:creationId xmlns:a16="http://schemas.microsoft.com/office/drawing/2014/main" id="{7E9AC2DE-459A-4AB1-939D-92F31CF90BB2}"/>
              </a:ext>
            </a:extLst>
          </p:cNvPr>
          <p:cNvPicPr>
            <a:picLocks noGrp="1" noChangeAspect="1"/>
          </p:cNvPicPr>
          <p:nvPr>
            <p:ph sz="half" idx="1"/>
          </p:nvPr>
        </p:nvPicPr>
        <p:blipFill>
          <a:blip r:embed="rId2"/>
          <a:stretch>
            <a:fillRect/>
          </a:stretch>
        </p:blipFill>
        <p:spPr>
          <a:xfrm>
            <a:off x="735725" y="1283104"/>
            <a:ext cx="5927834" cy="5645557"/>
          </a:xfrm>
          <a:prstGeom prst="rect">
            <a:avLst/>
          </a:prstGeom>
        </p:spPr>
      </p:pic>
      <p:sp>
        <p:nvSpPr>
          <p:cNvPr id="5" name="Content Placeholder 4">
            <a:extLst>
              <a:ext uri="{FF2B5EF4-FFF2-40B4-BE49-F238E27FC236}">
                <a16:creationId xmlns:a16="http://schemas.microsoft.com/office/drawing/2014/main" id="{30A6A8E2-7529-4D8A-AE60-E13E0305F998}"/>
              </a:ext>
            </a:extLst>
          </p:cNvPr>
          <p:cNvSpPr>
            <a:spLocks noGrp="1"/>
          </p:cNvSpPr>
          <p:nvPr>
            <p:ph sz="half" idx="2"/>
          </p:nvPr>
        </p:nvSpPr>
        <p:spPr>
          <a:xfrm>
            <a:off x="6905297" y="2701159"/>
            <a:ext cx="4448503" cy="3475804"/>
          </a:xfrm>
        </p:spPr>
        <p:txBody>
          <a:bodyPr/>
          <a:lstStyle/>
          <a:p>
            <a:r>
              <a:rPr lang="en-GB" dirty="0"/>
              <a:t>Where is your confidence in all of this too?</a:t>
            </a:r>
          </a:p>
          <a:p>
            <a:r>
              <a:rPr lang="en-GB" dirty="0"/>
              <a:t>The framework should help to boost your confidence in prescribing too.</a:t>
            </a:r>
          </a:p>
        </p:txBody>
      </p:sp>
    </p:spTree>
    <p:extLst>
      <p:ext uri="{BB962C8B-B14F-4D97-AF65-F5344CB8AC3E}">
        <p14:creationId xmlns:p14="http://schemas.microsoft.com/office/powerpoint/2010/main" val="247014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E0F-0B74-4B94-8FA2-640DC4647C33}"/>
              </a:ext>
            </a:extLst>
          </p:cNvPr>
          <p:cNvSpPr>
            <a:spLocks noGrp="1"/>
          </p:cNvSpPr>
          <p:nvPr>
            <p:ph type="title"/>
          </p:nvPr>
        </p:nvSpPr>
        <p:spPr>
          <a:xfrm>
            <a:off x="839788" y="457200"/>
            <a:ext cx="6323012" cy="1600200"/>
          </a:xfrm>
        </p:spPr>
        <p:txBody>
          <a:bodyPr>
            <a:normAutofit fontScale="90000"/>
          </a:bodyPr>
          <a:lstStyle/>
          <a:p>
            <a:r>
              <a:rPr lang="en-GB" sz="4400" b="1" dirty="0">
                <a:solidFill>
                  <a:srgbClr val="006666"/>
                </a:solidFill>
              </a:rPr>
              <a:t>The competency framework for Designated Prescribing Practitioners</a:t>
            </a:r>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id="{80E36BBA-4762-4B33-98C7-A736905674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6342" y="827869"/>
            <a:ext cx="3789095" cy="537698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96DA466-58EF-4EA9-86C2-FFB0BFF598A0}"/>
              </a:ext>
            </a:extLst>
          </p:cNvPr>
          <p:cNvSpPr>
            <a:spLocks noGrp="1"/>
          </p:cNvSpPr>
          <p:nvPr>
            <p:ph type="body" sz="half" idx="2"/>
          </p:nvPr>
        </p:nvSpPr>
        <p:spPr>
          <a:xfrm>
            <a:off x="839788" y="2057400"/>
            <a:ext cx="5822269" cy="4343400"/>
          </a:xfrm>
        </p:spPr>
        <p:txBody>
          <a:bodyPr>
            <a:normAutofit/>
          </a:bodyPr>
          <a:lstStyle/>
          <a:p>
            <a:pPr marL="342900" indent="-342900">
              <a:buFont typeface="Arial" panose="020B0604020202020204" pitchFamily="34" charset="0"/>
              <a:buChar char="•"/>
            </a:pPr>
            <a:r>
              <a:rPr lang="en-GB" sz="2400" dirty="0"/>
              <a:t>regulatory changes in 2018/19 enabled non-medical prescribers (NMPs) to take on role of supervising and confirming competence during the period of learning in practice, in addition to Designated Medical Practitioners (DMPs)</a:t>
            </a:r>
          </a:p>
          <a:p>
            <a:pPr marL="342900" indent="-342900">
              <a:buFont typeface="Arial" panose="020B0604020202020204" pitchFamily="34" charset="0"/>
              <a:buChar char="•"/>
            </a:pPr>
            <a:r>
              <a:rPr lang="en-GB" sz="2400" dirty="0"/>
              <a:t>there was a need to ensure that those who took on the role were suitable</a:t>
            </a:r>
          </a:p>
          <a:p>
            <a:pPr marL="342900" indent="-342900">
              <a:buFont typeface="Arial" panose="020B0604020202020204" pitchFamily="34" charset="0"/>
              <a:buChar char="•"/>
            </a:pPr>
            <a:r>
              <a:rPr lang="en-GB" sz="2400" dirty="0"/>
              <a:t>framework was developed with representatives from all prescribers, regulators, education providers and patients.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25498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E65-9ED6-458E-B607-81D785B201DE}"/>
              </a:ext>
            </a:extLst>
          </p:cNvPr>
          <p:cNvSpPr>
            <a:spLocks noGrp="1"/>
          </p:cNvSpPr>
          <p:nvPr>
            <p:ph type="title"/>
          </p:nvPr>
        </p:nvSpPr>
        <p:spPr>
          <a:xfrm>
            <a:off x="161365" y="365125"/>
            <a:ext cx="11192435" cy="1325563"/>
          </a:xfrm>
        </p:spPr>
        <p:txBody>
          <a:bodyPr>
            <a:normAutofit/>
          </a:bodyPr>
          <a:lstStyle/>
          <a:p>
            <a:r>
              <a:rPr lang="en-GB" b="1" dirty="0">
                <a:solidFill>
                  <a:srgbClr val="006666"/>
                </a:solidFill>
              </a:rPr>
              <a:t>Structure of the DPP</a:t>
            </a:r>
            <a:br>
              <a:rPr lang="en-GB" b="1" dirty="0">
                <a:solidFill>
                  <a:srgbClr val="006666"/>
                </a:solidFill>
              </a:rPr>
            </a:br>
            <a:r>
              <a:rPr lang="en-GB" b="1" dirty="0">
                <a:solidFill>
                  <a:srgbClr val="006666"/>
                </a:solidFill>
              </a:rPr>
              <a:t>competence framework</a:t>
            </a:r>
            <a:endParaRPr lang="en-GB" dirty="0">
              <a:solidFill>
                <a:srgbClr val="006666"/>
              </a:solidFill>
            </a:endParaRPr>
          </a:p>
        </p:txBody>
      </p:sp>
      <p:pic>
        <p:nvPicPr>
          <p:cNvPr id="6" name="Content Placeholder 5" descr="A picture containing device&#10;&#10;Description automatically generated">
            <a:extLst>
              <a:ext uri="{FF2B5EF4-FFF2-40B4-BE49-F238E27FC236}">
                <a16:creationId xmlns:a16="http://schemas.microsoft.com/office/drawing/2014/main" id="{53044A91-8650-4466-B542-6351ECD1CA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7326" y="1825625"/>
            <a:ext cx="4123348" cy="4351338"/>
          </a:xfrm>
        </p:spPr>
      </p:pic>
      <p:pic>
        <p:nvPicPr>
          <p:cNvPr id="10" name="Content Placeholder 9" descr="A screenshot of a cell phone&#10;&#10;Description automatically generated">
            <a:extLst>
              <a:ext uri="{FF2B5EF4-FFF2-40B4-BE49-F238E27FC236}">
                <a16:creationId xmlns:a16="http://schemas.microsoft.com/office/drawing/2014/main" id="{7F460DC3-5D7A-4715-9428-0F1CE8B6E6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0429" y="365125"/>
            <a:ext cx="5572074" cy="6261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02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6D1CB-A972-A338-4F38-0008F2FF4F29}"/>
              </a:ext>
            </a:extLst>
          </p:cNvPr>
          <p:cNvSpPr>
            <a:spLocks noGrp="1"/>
          </p:cNvSpPr>
          <p:nvPr>
            <p:ph type="title"/>
          </p:nvPr>
        </p:nvSpPr>
        <p:spPr/>
        <p:txBody>
          <a:bodyPr/>
          <a:lstStyle/>
          <a:p>
            <a:r>
              <a:rPr lang="en-GB" b="1" dirty="0">
                <a:solidFill>
                  <a:srgbClr val="006666"/>
                </a:solidFill>
              </a:rPr>
              <a:t>So why did we need a revised framework?</a:t>
            </a:r>
          </a:p>
        </p:txBody>
      </p:sp>
      <p:sp>
        <p:nvSpPr>
          <p:cNvPr id="6" name="Content Placeholder 5">
            <a:extLst>
              <a:ext uri="{FF2B5EF4-FFF2-40B4-BE49-F238E27FC236}">
                <a16:creationId xmlns:a16="http://schemas.microsoft.com/office/drawing/2014/main" id="{2B188037-6382-B71A-CE4A-ADE22AC9934B}"/>
              </a:ext>
            </a:extLst>
          </p:cNvPr>
          <p:cNvSpPr>
            <a:spLocks noGrp="1"/>
          </p:cNvSpPr>
          <p:nvPr>
            <p:ph idx="1"/>
          </p:nvPr>
        </p:nvSpPr>
        <p:spPr/>
        <p:txBody>
          <a:bodyPr/>
          <a:lstStyle/>
          <a:p>
            <a:pPr marL="0" indent="0">
              <a:buNone/>
            </a:pPr>
            <a:r>
              <a:rPr lang="en-GB" dirty="0"/>
              <a:t>Since the 2016 framework, there have been various changes which needed to be included in the update of the framework these include:</a:t>
            </a:r>
          </a:p>
          <a:p>
            <a:r>
              <a:rPr lang="en-GB" dirty="0"/>
              <a:t>Legislation changes introducing paramedic prescribers in April 2018</a:t>
            </a:r>
          </a:p>
          <a:p>
            <a:r>
              <a:rPr lang="en-GB" dirty="0"/>
              <a:t>Current prescribing topics such as remote prescribing, social prescribing, psychosocial assessment and sustainable prescribing </a:t>
            </a:r>
          </a:p>
          <a:p>
            <a:r>
              <a:rPr lang="en-GB" dirty="0"/>
              <a:t>Publication of the RPS Competency Framework for Designated Prescribing Practitioners in December 2019</a:t>
            </a:r>
          </a:p>
        </p:txBody>
      </p:sp>
    </p:spTree>
    <p:extLst>
      <p:ext uri="{BB962C8B-B14F-4D97-AF65-F5344CB8AC3E}">
        <p14:creationId xmlns:p14="http://schemas.microsoft.com/office/powerpoint/2010/main" val="6112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Moving forward and current issues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lnSpcReduction="10000"/>
          </a:bodyPr>
          <a:lstStyle/>
          <a:p>
            <a:pPr>
              <a:lnSpc>
                <a:spcPct val="100000"/>
              </a:lnSpc>
            </a:pPr>
            <a:r>
              <a:rPr lang="en-GB" dirty="0"/>
              <a:t>Go to </a:t>
            </a:r>
            <a:r>
              <a:rPr lang="en-GB" dirty="0">
                <a:hlinkClick r:id="rId2"/>
              </a:rPr>
              <a:t>https://www.rpharms.com/resources/frameworks/prescribers-competency-framework</a:t>
            </a:r>
            <a:r>
              <a:rPr lang="en-GB" dirty="0"/>
              <a:t>  and </a:t>
            </a:r>
            <a:r>
              <a:rPr lang="en-GB" dirty="0">
                <a:hlinkClick r:id="rId3"/>
              </a:rPr>
              <a:t>https://www.rpharms.com/resources/frameworks/designated-prescribing-practitioner-competency-framework</a:t>
            </a:r>
            <a:r>
              <a:rPr lang="en-GB" dirty="0"/>
              <a:t> </a:t>
            </a:r>
          </a:p>
          <a:p>
            <a:pPr>
              <a:lnSpc>
                <a:spcPct val="100000"/>
              </a:lnSpc>
            </a:pPr>
            <a:r>
              <a:rPr lang="en-GB" dirty="0"/>
              <a:t>Identify your gaps in relation to your own practice and current and future issues e.g. different consultation models, extending scope of practice</a:t>
            </a:r>
          </a:p>
          <a:p>
            <a:pPr>
              <a:lnSpc>
                <a:spcPct val="100000"/>
              </a:lnSpc>
            </a:pPr>
            <a:r>
              <a:rPr lang="en-GB" dirty="0"/>
              <a:t>If you are expanding your scope of practice have a look </a:t>
            </a:r>
            <a:r>
              <a:rPr lang="en-GB"/>
              <a:t>at </a:t>
            </a:r>
            <a:r>
              <a:rPr lang="en-GB">
                <a:hlinkClick r:id="rId4"/>
              </a:rPr>
              <a:t>https://www.rpharms.com/about-us/news/details/new-national-guidance-for-expanding-scope-of-prescribing-practice-</a:t>
            </a:r>
            <a:r>
              <a:rPr lang="en-GB"/>
              <a:t> </a:t>
            </a:r>
            <a:endParaRPr lang="en-GB" dirty="0"/>
          </a:p>
        </p:txBody>
      </p:sp>
    </p:spTree>
    <p:extLst>
      <p:ext uri="{BB962C8B-B14F-4D97-AF65-F5344CB8AC3E}">
        <p14:creationId xmlns:p14="http://schemas.microsoft.com/office/powerpoint/2010/main" val="192256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A7A68E-BD32-6258-F766-EA65383A070A}"/>
              </a:ext>
            </a:extLst>
          </p:cNvPr>
          <p:cNvPicPr>
            <a:picLocks noGrp="1" noChangeAspect="1"/>
          </p:cNvPicPr>
          <p:nvPr>
            <p:ph sz="half" idx="1"/>
          </p:nvPr>
        </p:nvPicPr>
        <p:blipFill>
          <a:blip r:embed="rId2"/>
          <a:stretch>
            <a:fillRect/>
          </a:stretch>
        </p:blipFill>
        <p:spPr>
          <a:xfrm>
            <a:off x="461356" y="339630"/>
            <a:ext cx="4396394" cy="6213570"/>
          </a:xfrm>
          <a:prstGeom prst="rect">
            <a:avLst/>
          </a:prstGeom>
        </p:spPr>
      </p:pic>
      <p:sp>
        <p:nvSpPr>
          <p:cNvPr id="4" name="Content Placeholder 3">
            <a:extLst>
              <a:ext uri="{FF2B5EF4-FFF2-40B4-BE49-F238E27FC236}">
                <a16:creationId xmlns:a16="http://schemas.microsoft.com/office/drawing/2014/main" id="{F536FD18-C7AF-0387-AFD8-CD1263D2D920}"/>
              </a:ext>
            </a:extLst>
          </p:cNvPr>
          <p:cNvSpPr>
            <a:spLocks noGrp="1"/>
          </p:cNvSpPr>
          <p:nvPr>
            <p:ph sz="half" idx="2"/>
          </p:nvPr>
        </p:nvSpPr>
        <p:spPr>
          <a:xfrm>
            <a:off x="6172200" y="339630"/>
            <a:ext cx="5181600" cy="5837333"/>
          </a:xfrm>
        </p:spPr>
        <p:txBody>
          <a:bodyPr/>
          <a:lstStyle/>
          <a:p>
            <a:pPr marL="0" indent="0">
              <a:buNone/>
            </a:pPr>
            <a:r>
              <a:rPr lang="en-GB" dirty="0"/>
              <a:t>Supports prescribers</a:t>
            </a:r>
          </a:p>
          <a:p>
            <a:r>
              <a:rPr lang="en-GB" dirty="0"/>
              <a:t>to identify any developmental needs </a:t>
            </a:r>
          </a:p>
          <a:p>
            <a:r>
              <a:rPr lang="en-GB" dirty="0"/>
              <a:t>highlight ways in which these needs can be met</a:t>
            </a:r>
          </a:p>
          <a:p>
            <a:r>
              <a:rPr lang="en-GB" dirty="0"/>
              <a:t>offer guidance on how to document the process and outcome</a:t>
            </a:r>
          </a:p>
          <a:p>
            <a:pPr marL="0" indent="0">
              <a:buNone/>
            </a:pPr>
            <a:r>
              <a:rPr lang="en-GB" dirty="0"/>
              <a:t> </a:t>
            </a:r>
          </a:p>
          <a:p>
            <a:r>
              <a:rPr lang="en-GB" dirty="0"/>
              <a:t>A number of case studies across a range of professions and settings are provided to illustrate the process. </a:t>
            </a:r>
          </a:p>
        </p:txBody>
      </p:sp>
    </p:spTree>
    <p:extLst>
      <p:ext uri="{BB962C8B-B14F-4D97-AF65-F5344CB8AC3E}">
        <p14:creationId xmlns:p14="http://schemas.microsoft.com/office/powerpoint/2010/main" val="1470732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2E7984-A1E0-2FBB-9677-EECCDFDF2983}"/>
              </a:ext>
            </a:extLst>
          </p:cNvPr>
          <p:cNvPicPr>
            <a:picLocks noGrp="1" noChangeAspect="1"/>
          </p:cNvPicPr>
          <p:nvPr>
            <p:ph idx="4294967295"/>
          </p:nvPr>
        </p:nvPicPr>
        <p:blipFill>
          <a:blip r:embed="rId2"/>
          <a:stretch>
            <a:fillRect/>
          </a:stretch>
        </p:blipFill>
        <p:spPr>
          <a:xfrm>
            <a:off x="349624" y="885307"/>
            <a:ext cx="11424954" cy="5087386"/>
          </a:xfrm>
          <a:prstGeom prst="rect">
            <a:avLst/>
          </a:prstGeom>
        </p:spPr>
      </p:pic>
    </p:spTree>
    <p:extLst>
      <p:ext uri="{BB962C8B-B14F-4D97-AF65-F5344CB8AC3E}">
        <p14:creationId xmlns:p14="http://schemas.microsoft.com/office/powerpoint/2010/main" val="366528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 mark on green pastel background">
            <a:extLst>
              <a:ext uri="{FF2B5EF4-FFF2-40B4-BE49-F238E27FC236}">
                <a16:creationId xmlns:a16="http://schemas.microsoft.com/office/drawing/2014/main" id="{A949802D-1DB4-3D43-C402-D239E896460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12192000" cy="7272697"/>
          </a:xfrm>
        </p:spPr>
      </p:pic>
      <p:sp>
        <p:nvSpPr>
          <p:cNvPr id="89" name="CaixaDeTexto 88">
            <a:extLst>
              <a:ext uri="{FF2B5EF4-FFF2-40B4-BE49-F238E27FC236}">
                <a16:creationId xmlns:a16="http://schemas.microsoft.com/office/drawing/2014/main" id="{92266A85-2AEF-429B-A609-784B959E2B5B}"/>
              </a:ext>
            </a:extLst>
          </p:cNvPr>
          <p:cNvSpPr txBox="1"/>
          <p:nvPr/>
        </p:nvSpPr>
        <p:spPr>
          <a:xfrm>
            <a:off x="80681" y="3660780"/>
            <a:ext cx="6660777" cy="1985159"/>
          </a:xfrm>
          <a:prstGeom prst="rect">
            <a:avLst/>
          </a:prstGeom>
          <a:noFill/>
        </p:spPr>
        <p:txBody>
          <a:bodyPr wrap="square" rtlCol="0" anchor="ctr" anchorCtr="1">
            <a:spAutoFit/>
          </a:bodyPr>
          <a:lstStyle/>
          <a:p>
            <a:pPr algn="ctr"/>
            <a:r>
              <a:rPr lang="en-GB" sz="12300" dirty="0">
                <a:solidFill>
                  <a:srgbClr val="000000"/>
                </a:solidFill>
              </a:rPr>
              <a:t>questions</a:t>
            </a:r>
          </a:p>
        </p:txBody>
      </p:sp>
      <p:sp>
        <p:nvSpPr>
          <p:cNvPr id="49" name="CaixaDeTexto 48">
            <a:extLst>
              <a:ext uri="{FF2B5EF4-FFF2-40B4-BE49-F238E27FC236}">
                <a16:creationId xmlns:a16="http://schemas.microsoft.com/office/drawing/2014/main" id="{849893C9-DF3E-4C44-84C3-D6C98CF44D12}"/>
              </a:ext>
            </a:extLst>
          </p:cNvPr>
          <p:cNvSpPr txBox="1"/>
          <p:nvPr/>
        </p:nvSpPr>
        <p:spPr>
          <a:xfrm>
            <a:off x="2106256" y="2129103"/>
            <a:ext cx="2609625" cy="1985159"/>
          </a:xfrm>
          <a:prstGeom prst="rect">
            <a:avLst/>
          </a:prstGeom>
          <a:noFill/>
        </p:spPr>
        <p:txBody>
          <a:bodyPr wrap="none" rtlCol="0" anchor="ctr" anchorCtr="1">
            <a:spAutoFit/>
          </a:bodyPr>
          <a:lstStyle/>
          <a:p>
            <a:pPr algn="ctr"/>
            <a:r>
              <a:rPr lang="en-GB" sz="12300" dirty="0">
                <a:solidFill>
                  <a:srgbClr val="000000"/>
                </a:solidFill>
              </a:rPr>
              <a:t>Any</a:t>
            </a:r>
          </a:p>
        </p:txBody>
      </p:sp>
    </p:spTree>
    <p:extLst>
      <p:ext uri="{BB962C8B-B14F-4D97-AF65-F5344CB8AC3E}">
        <p14:creationId xmlns:p14="http://schemas.microsoft.com/office/powerpoint/2010/main" val="426736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56882D-123A-A93D-0D1A-8745317EDCB5}"/>
              </a:ext>
            </a:extLst>
          </p:cNvPr>
          <p:cNvSpPr>
            <a:spLocks noGrp="1"/>
          </p:cNvSpPr>
          <p:nvPr>
            <p:ph type="title"/>
          </p:nvPr>
        </p:nvSpPr>
        <p:spPr>
          <a:xfrm>
            <a:off x="2311147" y="365760"/>
            <a:ext cx="7569706" cy="1288238"/>
          </a:xfrm>
        </p:spPr>
        <p:txBody>
          <a:bodyPr anchor="ctr">
            <a:normAutofit/>
          </a:bodyPr>
          <a:lstStyle/>
          <a:p>
            <a:pPr algn="ctr"/>
            <a:r>
              <a:rPr lang="en-GB"/>
              <a:t>Small group breakout sessions</a:t>
            </a:r>
          </a:p>
        </p:txBody>
      </p:sp>
      <p:sp>
        <p:nvSpPr>
          <p:cNvPr id="3" name="Content Placeholder 2">
            <a:extLst>
              <a:ext uri="{FF2B5EF4-FFF2-40B4-BE49-F238E27FC236}">
                <a16:creationId xmlns:a16="http://schemas.microsoft.com/office/drawing/2014/main" id="{F42E1AF7-A4E8-AE7E-C726-C3D58215A547}"/>
              </a:ext>
            </a:extLst>
          </p:cNvPr>
          <p:cNvSpPr>
            <a:spLocks noGrp="1"/>
          </p:cNvSpPr>
          <p:nvPr>
            <p:ph idx="1"/>
          </p:nvPr>
        </p:nvSpPr>
        <p:spPr>
          <a:xfrm>
            <a:off x="2165569" y="2519082"/>
            <a:ext cx="7860863" cy="3462618"/>
          </a:xfrm>
        </p:spPr>
        <p:txBody>
          <a:bodyPr anchor="t">
            <a:normAutofit/>
          </a:bodyPr>
          <a:lstStyle/>
          <a:p>
            <a:pPr marL="0" indent="0">
              <a:buNone/>
            </a:pPr>
            <a:r>
              <a:rPr lang="en-GB" sz="3200" dirty="0"/>
              <a:t>What competencies do you need to develop for the future?</a:t>
            </a:r>
          </a:p>
          <a:p>
            <a:pPr marL="0" indent="0">
              <a:buNone/>
            </a:pPr>
            <a:r>
              <a:rPr lang="en-GB" sz="3200" dirty="0"/>
              <a:t>Have you or will you be changing your scope of practice in the next few months?</a:t>
            </a:r>
          </a:p>
          <a:p>
            <a:pPr marL="0" indent="0">
              <a:buNone/>
            </a:pPr>
            <a:r>
              <a:rPr lang="en-GB" sz="3200" dirty="0"/>
              <a:t>What helped you with that change?</a:t>
            </a:r>
          </a:p>
        </p:txBody>
      </p:sp>
    </p:spTree>
    <p:extLst>
      <p:ext uri="{BB962C8B-B14F-4D97-AF65-F5344CB8AC3E}">
        <p14:creationId xmlns:p14="http://schemas.microsoft.com/office/powerpoint/2010/main" val="42692061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The revised framework: what has changed?</a:t>
            </a:r>
          </a:p>
        </p:txBody>
      </p:sp>
      <p:sp>
        <p:nvSpPr>
          <p:cNvPr id="4" name="Content Placeholder 3">
            <a:extLst>
              <a:ext uri="{FF2B5EF4-FFF2-40B4-BE49-F238E27FC236}">
                <a16:creationId xmlns:a16="http://schemas.microsoft.com/office/drawing/2014/main" id="{3080E452-9EDE-4883-AA3B-0C7593815A1A}"/>
              </a:ext>
            </a:extLst>
          </p:cNvPr>
          <p:cNvSpPr>
            <a:spLocks noGrp="1"/>
          </p:cNvSpPr>
          <p:nvPr>
            <p:ph sz="half" idx="1"/>
          </p:nvPr>
        </p:nvSpPr>
        <p:spPr>
          <a:xfrm>
            <a:off x="4937760" y="1502067"/>
            <a:ext cx="6821659" cy="4990807"/>
          </a:xfrm>
        </p:spPr>
        <p:txBody>
          <a:bodyPr>
            <a:normAutofit lnSpcReduction="10000"/>
          </a:bodyPr>
          <a:lstStyle/>
          <a:p>
            <a:r>
              <a:rPr lang="en-GB" dirty="0"/>
              <a:t>New key themes were added e.g. consultation setting, health literacy, social prescribing, sustainable prescribing, reducing waste, and supporting others prescribing (DPP)</a:t>
            </a:r>
          </a:p>
          <a:p>
            <a:r>
              <a:rPr lang="en-GB" dirty="0"/>
              <a:t>The professionalism section is now integrated into the framework with more focus on scope of practice</a:t>
            </a:r>
          </a:p>
          <a:p>
            <a:r>
              <a:rPr lang="en-GB" dirty="0"/>
              <a:t>Now 76 supporting statements – 12 new ones</a:t>
            </a:r>
          </a:p>
          <a:p>
            <a:r>
              <a:rPr lang="en-GB" dirty="0"/>
              <a:t>New further information sections added to provide clarity and give examples</a:t>
            </a:r>
          </a:p>
        </p:txBody>
      </p:sp>
      <p:pic>
        <p:nvPicPr>
          <p:cNvPr id="7" name="Content Placeholder 6" descr="A picture containing diagram&#10;&#10;Description automatically generated">
            <a:extLst>
              <a:ext uri="{FF2B5EF4-FFF2-40B4-BE49-F238E27FC236}">
                <a16:creationId xmlns:a16="http://schemas.microsoft.com/office/drawing/2014/main" id="{EC6CC515-E447-4101-8EAB-9E3F45F7F7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4047" y="1486038"/>
            <a:ext cx="3524095" cy="5006837"/>
          </a:xfrm>
        </p:spPr>
      </p:pic>
    </p:spTree>
    <p:extLst>
      <p:ext uri="{BB962C8B-B14F-4D97-AF65-F5344CB8AC3E}">
        <p14:creationId xmlns:p14="http://schemas.microsoft.com/office/powerpoint/2010/main" val="267100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E58C5-99F4-47B3-817A-D5CED700066E}"/>
              </a:ext>
            </a:extLst>
          </p:cNvPr>
          <p:cNvPicPr>
            <a:picLocks noChangeAspect="1"/>
          </p:cNvPicPr>
          <p:nvPr/>
        </p:nvPicPr>
        <p:blipFill>
          <a:blip r:embed="rId2"/>
          <a:stretch>
            <a:fillRect/>
          </a:stretch>
        </p:blipFill>
        <p:spPr>
          <a:xfrm>
            <a:off x="1182198" y="682514"/>
            <a:ext cx="9827604" cy="5492972"/>
          </a:xfrm>
          <a:prstGeom prst="rect">
            <a:avLst/>
          </a:prstGeom>
        </p:spPr>
      </p:pic>
      <p:sp>
        <p:nvSpPr>
          <p:cNvPr id="3" name="Title 2">
            <a:extLst>
              <a:ext uri="{FF2B5EF4-FFF2-40B4-BE49-F238E27FC236}">
                <a16:creationId xmlns:a16="http://schemas.microsoft.com/office/drawing/2014/main" id="{4DC56C39-F850-4CB4-8CDE-0A532FE4FA42}"/>
              </a:ext>
            </a:extLst>
          </p:cNvPr>
          <p:cNvSpPr>
            <a:spLocks noGrp="1"/>
          </p:cNvSpPr>
          <p:nvPr>
            <p:ph type="title"/>
          </p:nvPr>
        </p:nvSpPr>
        <p:spPr/>
        <p:txBody>
          <a:bodyPr>
            <a:normAutofit/>
          </a:bodyPr>
          <a:lstStyle/>
          <a:p>
            <a:r>
              <a:rPr lang="en-GB" b="1" dirty="0">
                <a:solidFill>
                  <a:srgbClr val="006666"/>
                </a:solidFill>
              </a:rPr>
              <a:t>Endorsed by:</a:t>
            </a:r>
          </a:p>
        </p:txBody>
      </p:sp>
      <p:sp>
        <p:nvSpPr>
          <p:cNvPr id="4" name="Content Placeholder 3">
            <a:extLst>
              <a:ext uri="{FF2B5EF4-FFF2-40B4-BE49-F238E27FC236}">
                <a16:creationId xmlns:a16="http://schemas.microsoft.com/office/drawing/2014/main" id="{21C31EC3-F108-402F-9D60-B43DA749B7D5}"/>
              </a:ext>
            </a:extLst>
          </p:cNvPr>
          <p:cNvSpPr>
            <a:spLocks noGrp="1"/>
          </p:cNvSpPr>
          <p:nvPr>
            <p:ph sz="half" idx="1"/>
          </p:nvPr>
        </p:nvSpPr>
        <p:spPr/>
        <p:txBody>
          <a:bodyPr>
            <a:normAutofit fontScale="92500"/>
          </a:bodyPr>
          <a:lstStyle/>
          <a:p>
            <a:r>
              <a:rPr lang="en-GB" dirty="0"/>
              <a:t>Association For Prescribers </a:t>
            </a:r>
          </a:p>
          <a:p>
            <a:r>
              <a:rPr lang="en-GB" dirty="0"/>
              <a:t>British Dental Association </a:t>
            </a:r>
          </a:p>
          <a:p>
            <a:r>
              <a:rPr lang="en-GB" dirty="0"/>
              <a:t>British Dietetic Association </a:t>
            </a:r>
          </a:p>
          <a:p>
            <a:r>
              <a:rPr lang="en-GB" dirty="0"/>
              <a:t>British Pharmacological Society </a:t>
            </a:r>
          </a:p>
          <a:p>
            <a:r>
              <a:rPr lang="en-GB" dirty="0"/>
              <a:t>Chartered Society of Physiotherapy </a:t>
            </a:r>
          </a:p>
          <a:p>
            <a:r>
              <a:rPr lang="en-GB" dirty="0"/>
              <a:t>College of Optometrists  </a:t>
            </a:r>
          </a:p>
          <a:p>
            <a:r>
              <a:rPr lang="en-GB" dirty="0"/>
              <a:t>College of Paramedics </a:t>
            </a:r>
          </a:p>
          <a:p>
            <a:r>
              <a:rPr lang="en-GB" dirty="0"/>
              <a:t>Joint Council For Cosmetic Practitioners </a:t>
            </a:r>
          </a:p>
          <a:p>
            <a:endParaRPr lang="en-GB" dirty="0"/>
          </a:p>
        </p:txBody>
      </p:sp>
      <p:sp>
        <p:nvSpPr>
          <p:cNvPr id="5" name="Content Placeholder 4">
            <a:extLst>
              <a:ext uri="{FF2B5EF4-FFF2-40B4-BE49-F238E27FC236}">
                <a16:creationId xmlns:a16="http://schemas.microsoft.com/office/drawing/2014/main" id="{CB9F401D-5A4A-4826-ACED-334D63305B7F}"/>
              </a:ext>
            </a:extLst>
          </p:cNvPr>
          <p:cNvSpPr>
            <a:spLocks noGrp="1"/>
          </p:cNvSpPr>
          <p:nvPr>
            <p:ph sz="half" idx="2"/>
          </p:nvPr>
        </p:nvSpPr>
        <p:spPr/>
        <p:txBody>
          <a:bodyPr>
            <a:normAutofit fontScale="92500"/>
          </a:bodyPr>
          <a:lstStyle/>
          <a:p>
            <a:r>
              <a:rPr lang="en-GB" dirty="0"/>
              <a:t>Pharmaceutical Society of Northern Ireland</a:t>
            </a:r>
          </a:p>
          <a:p>
            <a:r>
              <a:rPr lang="en-GB" dirty="0"/>
              <a:t>Royal College Of Midwives </a:t>
            </a:r>
          </a:p>
          <a:p>
            <a:r>
              <a:rPr lang="en-GB" dirty="0"/>
              <a:t>Royal College of Nursing </a:t>
            </a:r>
          </a:p>
          <a:p>
            <a:r>
              <a:rPr lang="en-GB" dirty="0"/>
              <a:t>Royal College of Podiatry </a:t>
            </a:r>
          </a:p>
          <a:p>
            <a:r>
              <a:rPr lang="en-GB" dirty="0"/>
              <a:t>Society of Radiographers </a:t>
            </a:r>
          </a:p>
          <a:p>
            <a:r>
              <a:rPr lang="en-GB" dirty="0"/>
              <a:t>Royal College of General Practitioners</a:t>
            </a:r>
          </a:p>
          <a:p>
            <a:r>
              <a:rPr lang="en-GB" dirty="0"/>
              <a:t>And not forgetting… Patients!</a:t>
            </a:r>
          </a:p>
          <a:p>
            <a:endParaRPr lang="en-GB" dirty="0"/>
          </a:p>
        </p:txBody>
      </p:sp>
    </p:spTree>
    <p:extLst>
      <p:ext uri="{BB962C8B-B14F-4D97-AF65-F5344CB8AC3E}">
        <p14:creationId xmlns:p14="http://schemas.microsoft.com/office/powerpoint/2010/main" val="6342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FCAA6-6DF0-4001-B23B-E1A37E864088}"/>
              </a:ext>
            </a:extLst>
          </p:cNvPr>
          <p:cNvSpPr>
            <a:spLocks noGrp="1"/>
          </p:cNvSpPr>
          <p:nvPr>
            <p:ph type="title"/>
          </p:nvPr>
        </p:nvSpPr>
        <p:spPr/>
        <p:txBody>
          <a:bodyPr/>
          <a:lstStyle/>
          <a:p>
            <a:r>
              <a:rPr lang="en-GB" sz="3200" dirty="0"/>
              <a:t>Structure of the framework</a:t>
            </a:r>
          </a:p>
        </p:txBody>
      </p:sp>
      <p:sp>
        <p:nvSpPr>
          <p:cNvPr id="4" name="Text Placeholder 3">
            <a:extLst>
              <a:ext uri="{FF2B5EF4-FFF2-40B4-BE49-F238E27FC236}">
                <a16:creationId xmlns:a16="http://schemas.microsoft.com/office/drawing/2014/main" id="{29C7240E-4FD1-4CFB-9396-1997E2575B18}"/>
              </a:ext>
            </a:extLst>
          </p:cNvPr>
          <p:cNvSpPr>
            <a:spLocks noGrp="1"/>
          </p:cNvSpPr>
          <p:nvPr>
            <p:ph type="body" sz="quarter" idx="10"/>
          </p:nvPr>
        </p:nvSpPr>
        <p:spPr/>
        <p:txBody>
          <a:bodyPr/>
          <a:lstStyle/>
          <a:p>
            <a:pPr lvl="0"/>
            <a:endParaRPr lang="en-US" sz="1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AC7B060-A73F-4967-94A0-0306B3F805B3}"/>
              </a:ext>
            </a:extLst>
          </p:cNvPr>
          <p:cNvGrpSpPr/>
          <p:nvPr/>
        </p:nvGrpSpPr>
        <p:grpSpPr>
          <a:xfrm>
            <a:off x="1523997" y="4560482"/>
            <a:ext cx="2964873" cy="1148614"/>
            <a:chOff x="0" y="4213862"/>
            <a:chExt cx="3600400" cy="1383083"/>
          </a:xfrm>
          <a:solidFill>
            <a:schemeClr val="accent5"/>
          </a:solidFill>
        </p:grpSpPr>
        <p:sp>
          <p:nvSpPr>
            <p:cNvPr id="16" name="Rectangle 15">
              <a:extLst>
                <a:ext uri="{FF2B5EF4-FFF2-40B4-BE49-F238E27FC236}">
                  <a16:creationId xmlns:a16="http://schemas.microsoft.com/office/drawing/2014/main" id="{02DA3C43-0B87-471D-8C9F-FF34291E353B}"/>
                </a:ext>
              </a:extLst>
            </p:cNvPr>
            <p:cNvSpPr/>
            <p:nvPr/>
          </p:nvSpPr>
          <p:spPr>
            <a:xfrm>
              <a:off x="0" y="4213862"/>
              <a:ext cx="3600400" cy="1383083"/>
            </a:xfrm>
            <a:prstGeom prst="rect">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78E326EF-E169-452F-BE63-A310E40729C3}"/>
                </a:ext>
              </a:extLst>
            </p:cNvPr>
            <p:cNvSpPr txBox="1"/>
            <p:nvPr/>
          </p:nvSpPr>
          <p:spPr>
            <a:xfrm>
              <a:off x="0" y="4213862"/>
              <a:ext cx="3600400" cy="13830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FURTHER INFORMATION</a:t>
              </a:r>
              <a:endParaRPr lang="en-US" sz="1600" kern="1200" spc="300" dirty="0">
                <a:latin typeface="Arial" panose="020B0604020202020204" pitchFamily="34" charset="0"/>
                <a:cs typeface="Arial" panose="020B0604020202020204" pitchFamily="34" charset="0"/>
              </a:endParaRPr>
            </a:p>
          </p:txBody>
        </p:sp>
      </p:grpSp>
      <p:sp>
        <p:nvSpPr>
          <p:cNvPr id="14" name="Callout: Up Arrow 13">
            <a:extLst>
              <a:ext uri="{FF2B5EF4-FFF2-40B4-BE49-F238E27FC236}">
                <a16:creationId xmlns:a16="http://schemas.microsoft.com/office/drawing/2014/main" id="{729C1774-F4F2-48C0-A401-87C26472E32D}"/>
              </a:ext>
            </a:extLst>
          </p:cNvPr>
          <p:cNvSpPr/>
          <p:nvPr/>
        </p:nvSpPr>
        <p:spPr>
          <a:xfrm rot="10800000">
            <a:off x="1523998" y="2645777"/>
            <a:ext cx="2964873" cy="1909928"/>
          </a:xfrm>
          <a:prstGeom prst="upArrowCallout">
            <a:avLst/>
          </a:prstGeom>
          <a:solidFill>
            <a:schemeClr val="accent5"/>
          </a:solidFill>
        </p:spPr>
        <p:style>
          <a:lnRef idx="0">
            <a:schemeClr val="lt1">
              <a:hueOff val="0"/>
              <a:satOff val="0"/>
              <a:lumOff val="0"/>
              <a:alphaOff val="0"/>
            </a:schemeClr>
          </a:lnRef>
          <a:fillRef idx="3">
            <a:schemeClr val="accent5">
              <a:hueOff val="3654458"/>
              <a:satOff val="-5336"/>
              <a:lumOff val="5491"/>
              <a:alphaOff val="0"/>
            </a:schemeClr>
          </a:fillRef>
          <a:effectRef idx="2">
            <a:schemeClr val="accent5">
              <a:hueOff val="3654458"/>
              <a:satOff val="-5336"/>
              <a:lumOff val="5491"/>
              <a:alphaOff val="0"/>
            </a:schemeClr>
          </a:effectRef>
          <a:fontRef idx="minor">
            <a:schemeClr val="lt1"/>
          </a:fontRef>
        </p:style>
        <p:txBody>
          <a:bodyPr/>
          <a:lstStyle/>
          <a:p>
            <a:endParaRPr lang="en-US" dirty="0"/>
          </a:p>
        </p:txBody>
      </p:sp>
      <p:sp>
        <p:nvSpPr>
          <p:cNvPr id="15" name="Callout: Up Arrow 6">
            <a:extLst>
              <a:ext uri="{FF2B5EF4-FFF2-40B4-BE49-F238E27FC236}">
                <a16:creationId xmlns:a16="http://schemas.microsoft.com/office/drawing/2014/main" id="{B74B8453-3961-495C-9651-C953241169EC}"/>
              </a:ext>
            </a:extLst>
          </p:cNvPr>
          <p:cNvSpPr txBox="1"/>
          <p:nvPr/>
        </p:nvSpPr>
        <p:spPr>
          <a:xfrm>
            <a:off x="1523998" y="2645777"/>
            <a:ext cx="2964873" cy="124101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COMPETENCY AND SUPPORTING STATEMENTS</a:t>
            </a:r>
            <a:endParaRPr lang="en-US" sz="1600" kern="1200" spc="3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33D0AD-5422-42AA-A44F-240386208415}"/>
              </a:ext>
            </a:extLst>
          </p:cNvPr>
          <p:cNvGrpSpPr/>
          <p:nvPr/>
        </p:nvGrpSpPr>
        <p:grpSpPr>
          <a:xfrm>
            <a:off x="1523999" y="1008378"/>
            <a:ext cx="2964873" cy="1637399"/>
            <a:chOff x="0" y="989"/>
            <a:chExt cx="3600400" cy="2127182"/>
          </a:xfrm>
          <a:solidFill>
            <a:schemeClr val="accent5"/>
          </a:solidFill>
        </p:grpSpPr>
        <p:sp>
          <p:nvSpPr>
            <p:cNvPr id="12" name="Callout: Up Arrow 11">
              <a:extLst>
                <a:ext uri="{FF2B5EF4-FFF2-40B4-BE49-F238E27FC236}">
                  <a16:creationId xmlns:a16="http://schemas.microsoft.com/office/drawing/2014/main" id="{9ED295DC-451D-479A-A0CC-D13FA964E343}"/>
                </a:ext>
              </a:extLst>
            </p:cNvPr>
            <p:cNvSpPr/>
            <p:nvPr/>
          </p:nvSpPr>
          <p:spPr>
            <a:xfrm rot="10800000">
              <a:off x="0" y="989"/>
              <a:ext cx="3600400" cy="2127182"/>
            </a:xfrm>
            <a:prstGeom prst="upArrowCallout">
              <a:avLst/>
            </a:prstGeom>
            <a:grpFill/>
          </p:spPr>
          <p:style>
            <a:lnRef idx="0">
              <a:schemeClr val="lt1">
                <a:hueOff val="0"/>
                <a:satOff val="0"/>
                <a:lumOff val="0"/>
                <a:alphaOff val="0"/>
              </a:schemeClr>
            </a:lnRef>
            <a:fillRef idx="3">
              <a:schemeClr val="accent5">
                <a:hueOff val="7308917"/>
                <a:satOff val="-10672"/>
                <a:lumOff val="10981"/>
                <a:alphaOff val="0"/>
              </a:schemeClr>
            </a:fillRef>
            <a:effectRef idx="2">
              <a:schemeClr val="accent5">
                <a:hueOff val="7308917"/>
                <a:satOff val="-10672"/>
                <a:lumOff val="10981"/>
                <a:alphaOff val="0"/>
              </a:schemeClr>
            </a:effectRef>
            <a:fontRef idx="minor">
              <a:schemeClr val="lt1"/>
            </a:fontRef>
          </p:style>
        </p:sp>
        <p:sp>
          <p:nvSpPr>
            <p:cNvPr id="13" name="Callout: Up Arrow 8">
              <a:extLst>
                <a:ext uri="{FF2B5EF4-FFF2-40B4-BE49-F238E27FC236}">
                  <a16:creationId xmlns:a16="http://schemas.microsoft.com/office/drawing/2014/main" id="{65DC07B6-8D95-46FD-9BCD-ADD99E3DFCD4}"/>
                </a:ext>
              </a:extLst>
            </p:cNvPr>
            <p:cNvSpPr txBox="1"/>
            <p:nvPr/>
          </p:nvSpPr>
          <p:spPr>
            <a:xfrm rot="21600000">
              <a:off x="0" y="989"/>
              <a:ext cx="3600400" cy="13821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kern="1200" spc="300" dirty="0">
                  <a:latin typeface="Arial" panose="020B0604020202020204" pitchFamily="34" charset="0"/>
                  <a:cs typeface="Arial" panose="020B0604020202020204" pitchFamily="34" charset="0"/>
                </a:rPr>
                <a:t>TWO DOMAINS</a:t>
              </a:r>
            </a:p>
          </p:txBody>
        </p:sp>
      </p:grpSp>
      <p:pic>
        <p:nvPicPr>
          <p:cNvPr id="19" name="Picture 18">
            <a:extLst>
              <a:ext uri="{FF2B5EF4-FFF2-40B4-BE49-F238E27FC236}">
                <a16:creationId xmlns:a16="http://schemas.microsoft.com/office/drawing/2014/main" id="{C952A803-9735-4A6C-AE15-779EB3CD0EF3}"/>
              </a:ext>
            </a:extLst>
          </p:cNvPr>
          <p:cNvPicPr>
            <a:picLocks noChangeAspect="1"/>
          </p:cNvPicPr>
          <p:nvPr/>
        </p:nvPicPr>
        <p:blipFill>
          <a:blip r:embed="rId3"/>
          <a:stretch>
            <a:fillRect/>
          </a:stretch>
        </p:blipFill>
        <p:spPr>
          <a:xfrm>
            <a:off x="4871864" y="1339823"/>
            <a:ext cx="6856629" cy="4369273"/>
          </a:xfrm>
          <a:prstGeom prst="rect">
            <a:avLst/>
          </a:prstGeom>
        </p:spPr>
      </p:pic>
    </p:spTree>
    <p:extLst>
      <p:ext uri="{BB962C8B-B14F-4D97-AF65-F5344CB8AC3E}">
        <p14:creationId xmlns:p14="http://schemas.microsoft.com/office/powerpoint/2010/main" val="405944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A911B88-FF17-447B-A2BE-84A86AB4D42F}"/>
              </a:ext>
            </a:extLst>
          </p:cNvPr>
          <p:cNvGraphicFramePr>
            <a:graphicFrameLocks noGrp="1"/>
          </p:cNvGraphicFramePr>
          <p:nvPr/>
        </p:nvGraphicFramePr>
        <p:xfrm>
          <a:off x="1523999" y="996949"/>
          <a:ext cx="10271126" cy="5500345"/>
        </p:xfrm>
        <a:graphic>
          <a:graphicData uri="http://schemas.openxmlformats.org/drawingml/2006/table">
            <a:tbl>
              <a:tblPr firstRow="1" bandRow="1">
                <a:tableStyleId>{5940675A-B579-460E-94D1-54222C63F5DA}</a:tableStyleId>
              </a:tblPr>
              <a:tblGrid>
                <a:gridCol w="10271126">
                  <a:extLst>
                    <a:ext uri="{9D8B030D-6E8A-4147-A177-3AD203B41FA5}">
                      <a16:colId xmlns:a16="http://schemas.microsoft.com/office/drawing/2014/main" val="30303521"/>
                    </a:ext>
                  </a:extLst>
                </a:gridCol>
              </a:tblGrid>
              <a:tr h="670983">
                <a:tc>
                  <a:txBody>
                    <a:bodyPr/>
                    <a:lstStyle/>
                    <a:p>
                      <a:r>
                        <a:rPr lang="en-GB" sz="2000" b="1" dirty="0">
                          <a:solidFill>
                            <a:schemeClr val="accent1"/>
                          </a:solidFill>
                          <a:latin typeface="Arial" panose="020B0604020202020204" pitchFamily="34" charset="0"/>
                          <a:cs typeface="Arial" panose="020B0604020202020204" pitchFamily="34" charset="0"/>
                        </a:rPr>
                        <a:t>1.1</a:t>
                      </a:r>
                      <a:r>
                        <a:rPr lang="en-GB" sz="2000" dirty="0">
                          <a:solidFill>
                            <a:schemeClr val="accent1"/>
                          </a:solidFill>
                          <a:latin typeface="Arial" panose="020B0604020202020204" pitchFamily="34" charset="0"/>
                          <a:cs typeface="Arial" panose="020B0604020202020204" pitchFamily="34" charset="0"/>
                        </a:rPr>
                        <a:t> Undertakes the consultation in an appropriate setting</a:t>
                      </a:r>
                      <a:r>
                        <a:rPr lang="en-GB" sz="2000" dirty="0">
                          <a:solidFill>
                            <a:schemeClr val="accent5"/>
                          </a:solidFill>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2430430554"/>
                  </a:ext>
                </a:extLst>
              </a:tr>
              <a:tr h="670983">
                <a:tc>
                  <a:txBody>
                    <a:bodyPr/>
                    <a:lstStyle/>
                    <a:p>
                      <a:r>
                        <a:rPr lang="en-GB" sz="2000" b="1" dirty="0">
                          <a:solidFill>
                            <a:schemeClr val="accent1"/>
                          </a:solidFill>
                          <a:latin typeface="Arial" panose="020B0604020202020204" pitchFamily="34" charset="0"/>
                          <a:cs typeface="Arial" panose="020B0604020202020204" pitchFamily="34" charset="0"/>
                        </a:rPr>
                        <a:t>1.2</a:t>
                      </a:r>
                      <a:r>
                        <a:rPr lang="en-GB" sz="2000" dirty="0">
                          <a:solidFill>
                            <a:schemeClr val="accent1"/>
                          </a:solidFill>
                          <a:latin typeface="Arial" panose="020B0604020202020204" pitchFamily="34" charset="0"/>
                          <a:cs typeface="Arial" panose="020B0604020202020204" pitchFamily="34" charset="0"/>
                        </a:rPr>
                        <a:t> Considers patient dignity, capacity, consent and confidentiality.</a:t>
                      </a:r>
                    </a:p>
                  </a:txBody>
                  <a:tcPr marL="144000" marR="144000" marT="144000" marB="144000"/>
                </a:tc>
                <a:extLst>
                  <a:ext uri="{0D108BD9-81ED-4DB2-BD59-A6C34878D82A}">
                    <a16:rowId xmlns:a16="http://schemas.microsoft.com/office/drawing/2014/main" val="2004833368"/>
                  </a:ext>
                </a:extLst>
              </a:tr>
              <a:tr h="839617">
                <a:tc>
                  <a:txBody>
                    <a:bodyPr/>
                    <a:lstStyle/>
                    <a:p>
                      <a:r>
                        <a:rPr lang="en-GB" sz="2000" b="1" dirty="0">
                          <a:solidFill>
                            <a:schemeClr val="accent1"/>
                          </a:solidFill>
                          <a:latin typeface="Arial" panose="020B0604020202020204" pitchFamily="34" charset="0"/>
                          <a:cs typeface="Arial" panose="020B0604020202020204" pitchFamily="34" charset="0"/>
                        </a:rPr>
                        <a:t>1.3</a:t>
                      </a:r>
                      <a:r>
                        <a:rPr lang="en-GB" sz="2000" dirty="0">
                          <a:solidFill>
                            <a:schemeClr val="accent1"/>
                          </a:solidFill>
                          <a:latin typeface="Arial" panose="020B0604020202020204" pitchFamily="34" charset="0"/>
                          <a:cs typeface="Arial" panose="020B0604020202020204" pitchFamily="34" charset="0"/>
                        </a:rPr>
                        <a:t> Introduces self and p</a:t>
                      </a:r>
                      <a:r>
                        <a:rPr lang="en-GB" sz="2000" kern="1200" dirty="0">
                          <a:solidFill>
                            <a:schemeClr val="accent1"/>
                          </a:solidFill>
                          <a:latin typeface="Arial" panose="020B0604020202020204" pitchFamily="34" charset="0"/>
                          <a:ea typeface="+mn-ea"/>
                          <a:cs typeface="Arial" panose="020B0604020202020204" pitchFamily="34" charset="0"/>
                        </a:rPr>
                        <a:t>rescrib</a:t>
                      </a:r>
                      <a:r>
                        <a:rPr lang="en-GB" sz="2000" dirty="0">
                          <a:solidFill>
                            <a:schemeClr val="accent1"/>
                          </a:solidFill>
                          <a:latin typeface="Arial" panose="020B0604020202020204" pitchFamily="34" charset="0"/>
                          <a:cs typeface="Arial" panose="020B0604020202020204" pitchFamily="34" charset="0"/>
                        </a:rPr>
                        <a:t>ing role to the patient/carer and confirms patient/carer identity.</a:t>
                      </a:r>
                    </a:p>
                  </a:txBody>
                  <a:tcPr marL="144000" marR="144000" marT="144000" marB="144000"/>
                </a:tc>
                <a:extLst>
                  <a:ext uri="{0D108BD9-81ED-4DB2-BD59-A6C34878D82A}">
                    <a16:rowId xmlns:a16="http://schemas.microsoft.com/office/drawing/2014/main" val="3946505146"/>
                  </a:ext>
                </a:extLst>
              </a:tr>
              <a:tr h="839617">
                <a:tc>
                  <a:txBody>
                    <a:bodyPr/>
                    <a:lstStyle/>
                    <a:p>
                      <a:r>
                        <a:rPr lang="en-GB" sz="2000" b="1" dirty="0">
                          <a:solidFill>
                            <a:schemeClr val="accent1"/>
                          </a:solidFill>
                          <a:latin typeface="Arial" panose="020B0604020202020204" pitchFamily="34" charset="0"/>
                          <a:cs typeface="Arial" panose="020B0604020202020204" pitchFamily="34" charset="0"/>
                        </a:rPr>
                        <a:t>1.4</a:t>
                      </a:r>
                      <a:r>
                        <a:rPr lang="en-GB" sz="2000" dirty="0">
                          <a:solidFill>
                            <a:schemeClr val="accent1"/>
                          </a:solidFill>
                          <a:latin typeface="Arial" panose="020B0604020202020204" pitchFamily="34" charset="0"/>
                          <a:cs typeface="Arial" panose="020B0604020202020204" pitchFamily="34" charset="0"/>
                        </a:rPr>
                        <a:t> Assesses the communication needs of the patient/carer and adapts consultation appropriately.</a:t>
                      </a:r>
                    </a:p>
                  </a:txBody>
                  <a:tcPr marL="144000" marR="144000" marT="144000" marB="144000"/>
                </a:tc>
                <a:extLst>
                  <a:ext uri="{0D108BD9-81ED-4DB2-BD59-A6C34878D82A}">
                    <a16:rowId xmlns:a16="http://schemas.microsoft.com/office/drawing/2014/main" val="3612978858"/>
                  </a:ext>
                </a:extLst>
              </a:tr>
              <a:tr h="716391">
                <a:tc>
                  <a:txBody>
                    <a:bodyPr/>
                    <a:lstStyle/>
                    <a:p>
                      <a:r>
                        <a:rPr lang="en-GB" sz="2000" b="1" dirty="0">
                          <a:solidFill>
                            <a:schemeClr val="accent1"/>
                          </a:solidFill>
                          <a:latin typeface="Arial" panose="020B0604020202020204" pitchFamily="34" charset="0"/>
                          <a:cs typeface="Arial" panose="020B0604020202020204" pitchFamily="34" charset="0"/>
                        </a:rPr>
                        <a:t>1.5</a:t>
                      </a:r>
                      <a:r>
                        <a:rPr lang="en-GB" sz="2000" dirty="0">
                          <a:solidFill>
                            <a:schemeClr val="accent1"/>
                          </a:solidFill>
                          <a:latin typeface="Arial" panose="020B0604020202020204" pitchFamily="34" charset="0"/>
                          <a:cs typeface="Arial" panose="020B0604020202020204" pitchFamily="34" charset="0"/>
                        </a:rPr>
                        <a:t> Demonstrates good consultation skills and builds rapport with the patient/carer.</a:t>
                      </a:r>
                    </a:p>
                  </a:txBody>
                  <a:tcPr marL="144000" marR="144000" marT="144000" marB="144000"/>
                </a:tc>
                <a:extLst>
                  <a:ext uri="{0D108BD9-81ED-4DB2-BD59-A6C34878D82A}">
                    <a16:rowId xmlns:a16="http://schemas.microsoft.com/office/drawing/2014/main" val="1930854571"/>
                  </a:ext>
                </a:extLst>
              </a:tr>
              <a:tr h="975805">
                <a:tc>
                  <a:txBody>
                    <a:bodyPr/>
                    <a:lstStyle/>
                    <a:p>
                      <a:r>
                        <a:rPr lang="en-GB" sz="2000" b="1" dirty="0">
                          <a:latin typeface="Arial" panose="020B0604020202020204" pitchFamily="34" charset="0"/>
                          <a:cs typeface="Arial" panose="020B0604020202020204" pitchFamily="34" charset="0"/>
                        </a:rPr>
                        <a:t>1.6</a:t>
                      </a:r>
                      <a:r>
                        <a:rPr lang="en-GB" sz="2000" dirty="0">
                          <a:latin typeface="Arial" panose="020B0604020202020204" pitchFamily="34" charset="0"/>
                          <a:cs typeface="Arial" panose="020B0604020202020204" pitchFamily="34" charset="0"/>
                        </a:rPr>
                        <a:t> Takes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an appropriate </a:t>
                      </a:r>
                      <a:r>
                        <a:rPr lang="en-GB" sz="2000" dirty="0">
                          <a:solidFill>
                            <a:schemeClr val="tx1"/>
                          </a:solidFill>
                          <a:latin typeface="Arial" panose="020B0604020202020204" pitchFamily="34" charset="0"/>
                          <a:cs typeface="Arial" panose="020B0604020202020204" pitchFamily="34" charset="0"/>
                        </a:rPr>
                        <a:t>medical</a:t>
                      </a:r>
                      <a:r>
                        <a:rPr lang="en-GB" sz="2000" dirty="0">
                          <a:solidFill>
                            <a:schemeClr val="accent1"/>
                          </a:solidFill>
                          <a:latin typeface="Arial" panose="020B0604020202020204" pitchFamily="34" charset="0"/>
                          <a:cs typeface="Arial" panose="020B0604020202020204" pitchFamily="34" charset="0"/>
                        </a:rPr>
                        <a:t>, psychosocial </a:t>
                      </a:r>
                      <a:r>
                        <a:rPr lang="en-GB" sz="2000" dirty="0">
                          <a:solidFill>
                            <a:schemeClr val="tx1"/>
                          </a:solidFill>
                          <a:latin typeface="Arial" panose="020B0604020202020204" pitchFamily="34" charset="0"/>
                          <a:cs typeface="Arial" panose="020B0604020202020204" pitchFamily="34" charset="0"/>
                        </a:rPr>
                        <a:t>and medication history </a:t>
                      </a:r>
                      <a:r>
                        <a:rPr lang="en-GB" sz="2000" dirty="0">
                          <a:latin typeface="Arial" panose="020B0604020202020204" pitchFamily="34" charset="0"/>
                          <a:cs typeface="Arial" panose="020B0604020202020204" pitchFamily="34" charset="0"/>
                        </a:rPr>
                        <a:t>including allergies and intolerances.</a:t>
                      </a:r>
                    </a:p>
                  </a:txBody>
                  <a:tcPr marL="144000" marR="144000" marT="144000" marB="144000"/>
                </a:tc>
                <a:extLst>
                  <a:ext uri="{0D108BD9-81ED-4DB2-BD59-A6C34878D82A}">
                    <a16:rowId xmlns:a16="http://schemas.microsoft.com/office/drawing/2014/main" val="1818785275"/>
                  </a:ext>
                </a:extLst>
              </a:tr>
              <a:tr h="670983">
                <a:tc>
                  <a:txBody>
                    <a:bodyPr/>
                    <a:lstStyle/>
                    <a:p>
                      <a:r>
                        <a:rPr lang="en-GB" sz="2000" b="1" dirty="0">
                          <a:latin typeface="Arial" panose="020B0604020202020204" pitchFamily="34" charset="0"/>
                          <a:cs typeface="Arial" panose="020B0604020202020204" pitchFamily="34" charset="0"/>
                        </a:rPr>
                        <a:t>1.7</a:t>
                      </a:r>
                      <a:r>
                        <a:rPr lang="en-GB" sz="2000" dirty="0">
                          <a:latin typeface="Arial" panose="020B0604020202020204" pitchFamily="34" charset="0"/>
                          <a:cs typeface="Arial" panose="020B0604020202020204" pitchFamily="34" charset="0"/>
                        </a:rPr>
                        <a:t> Undertakes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an appropriate </a:t>
                      </a:r>
                      <a:r>
                        <a:rPr lang="en-GB" sz="2000" dirty="0">
                          <a:solidFill>
                            <a:schemeClr val="tx1"/>
                          </a:solidFill>
                          <a:latin typeface="Arial" panose="020B0604020202020204" pitchFamily="34" charset="0"/>
                          <a:cs typeface="Arial" panose="020B0604020202020204" pitchFamily="34" charset="0"/>
                        </a:rPr>
                        <a:t>clinical assessment</a:t>
                      </a:r>
                      <a:r>
                        <a:rPr lang="en-GB" sz="2000" dirty="0">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2588365391"/>
                  </a:ext>
                </a:extLst>
              </a:tr>
            </a:tbl>
          </a:graphicData>
        </a:graphic>
      </p:graphicFrame>
      <p:sp>
        <p:nvSpPr>
          <p:cNvPr id="2" name="Title 1">
            <a:extLst>
              <a:ext uri="{FF2B5EF4-FFF2-40B4-BE49-F238E27FC236}">
                <a16:creationId xmlns:a16="http://schemas.microsoft.com/office/drawing/2014/main" id="{1CC145BA-6EEA-4529-ABD5-709BE2061AEB}"/>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18444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9B1F14-6456-4E5E-9818-B79A1380A5D6}"/>
              </a:ext>
            </a:extLst>
          </p:cNvPr>
          <p:cNvGraphicFramePr>
            <a:graphicFrameLocks noGrp="1"/>
          </p:cNvGraphicFramePr>
          <p:nvPr/>
        </p:nvGraphicFramePr>
        <p:xfrm>
          <a:off x="1523998" y="996948"/>
          <a:ext cx="10271125" cy="5277488"/>
        </p:xfrm>
        <a:graphic>
          <a:graphicData uri="http://schemas.openxmlformats.org/drawingml/2006/table">
            <a:tbl>
              <a:tblPr firstRow="1" bandRow="1">
                <a:tableStyleId>{5940675A-B579-460E-94D1-54222C63F5DA}</a:tableStyleId>
              </a:tblPr>
              <a:tblGrid>
                <a:gridCol w="10271125">
                  <a:extLst>
                    <a:ext uri="{9D8B030D-6E8A-4147-A177-3AD203B41FA5}">
                      <a16:colId xmlns:a16="http://schemas.microsoft.com/office/drawing/2014/main" val="840781156"/>
                    </a:ext>
                  </a:extLst>
                </a:gridCol>
              </a:tblGrid>
              <a:tr h="943754">
                <a:tc>
                  <a:txBody>
                    <a:bodyPr/>
                    <a:lstStyle/>
                    <a:p>
                      <a:r>
                        <a:rPr lang="en-GB" sz="2000" b="1" dirty="0">
                          <a:solidFill>
                            <a:schemeClr val="accent1"/>
                          </a:solidFill>
                          <a:latin typeface="Arial" panose="020B0604020202020204" pitchFamily="34" charset="0"/>
                          <a:cs typeface="Arial" panose="020B0604020202020204" pitchFamily="34" charset="0"/>
                        </a:rPr>
                        <a:t>1.8</a:t>
                      </a:r>
                      <a:r>
                        <a:rPr lang="en-GB" sz="2000" dirty="0">
                          <a:solidFill>
                            <a:schemeClr val="accent1"/>
                          </a:solidFill>
                          <a:latin typeface="Arial" panose="020B0604020202020204" pitchFamily="34" charset="0"/>
                          <a:cs typeface="Arial" panose="020B0604020202020204" pitchFamily="34" charset="0"/>
                        </a:rPr>
                        <a:t> Identifies and addresses potential vulnerabilities that may be causing the patient/carer to seek treatment.</a:t>
                      </a:r>
                    </a:p>
                  </a:txBody>
                  <a:tcPr marL="144000" marR="144000" marT="144000" marB="144000"/>
                </a:tc>
                <a:extLst>
                  <a:ext uri="{0D108BD9-81ED-4DB2-BD59-A6C34878D82A}">
                    <a16:rowId xmlns:a16="http://schemas.microsoft.com/office/drawing/2014/main" val="2706049879"/>
                  </a:ext>
                </a:extLst>
              </a:tr>
              <a:tr h="943754">
                <a:tc>
                  <a:txBody>
                    <a:bodyPr/>
                    <a:lstStyle/>
                    <a:p>
                      <a:r>
                        <a:rPr lang="en-GB" sz="2000" b="1" dirty="0">
                          <a:latin typeface="Arial" panose="020B0604020202020204" pitchFamily="34" charset="0"/>
                          <a:cs typeface="Arial" panose="020B0604020202020204" pitchFamily="34" charset="0"/>
                        </a:rPr>
                        <a:t>1.9</a:t>
                      </a:r>
                      <a:r>
                        <a:rPr lang="en-GB" sz="2000" dirty="0">
                          <a:latin typeface="Arial" panose="020B0604020202020204" pitchFamily="34" charset="0"/>
                          <a:cs typeface="Arial" panose="020B0604020202020204" pitchFamily="34" charset="0"/>
                        </a:rPr>
                        <a:t> Accesses and interprets all available and relevant patient records to ensure knowledge of the patient’s management to date.</a:t>
                      </a:r>
                    </a:p>
                  </a:txBody>
                  <a:tcPr marL="144000" marR="144000" marT="144000" marB="144000"/>
                </a:tc>
                <a:extLst>
                  <a:ext uri="{0D108BD9-81ED-4DB2-BD59-A6C34878D82A}">
                    <a16:rowId xmlns:a16="http://schemas.microsoft.com/office/drawing/2014/main" val="627431532"/>
                  </a:ext>
                </a:extLst>
              </a:tr>
              <a:tr h="860477">
                <a:tc>
                  <a:txBody>
                    <a:bodyPr/>
                    <a:lstStyle/>
                    <a:p>
                      <a:r>
                        <a:rPr lang="en-GB" sz="2000" b="1" dirty="0">
                          <a:latin typeface="Arial" panose="020B0604020202020204" pitchFamily="34" charset="0"/>
                          <a:cs typeface="Arial" panose="020B0604020202020204" pitchFamily="34" charset="0"/>
                        </a:rPr>
                        <a:t>1.10</a:t>
                      </a:r>
                      <a:r>
                        <a:rPr lang="en-GB" sz="2000" dirty="0">
                          <a:latin typeface="Arial" panose="020B0604020202020204" pitchFamily="34" charset="0"/>
                          <a:cs typeface="Arial" panose="020B0604020202020204" pitchFamily="34" charset="0"/>
                        </a:rPr>
                        <a:t> Requests and interprets relevant investigations necessary to inform treatment options.</a:t>
                      </a:r>
                    </a:p>
                  </a:txBody>
                  <a:tcPr marL="144000" marR="144000" marT="144000" marB="144000"/>
                </a:tc>
                <a:extLst>
                  <a:ext uri="{0D108BD9-81ED-4DB2-BD59-A6C34878D82A}">
                    <a16:rowId xmlns:a16="http://schemas.microsoft.com/office/drawing/2014/main" val="2410376779"/>
                  </a:ext>
                </a:extLst>
              </a:tr>
              <a:tr h="1246190">
                <a:tc>
                  <a:txBody>
                    <a:bodyPr/>
                    <a:lstStyle/>
                    <a:p>
                      <a:r>
                        <a:rPr lang="en-GB" sz="2000" b="1" dirty="0">
                          <a:latin typeface="Arial" panose="020B0604020202020204" pitchFamily="34" charset="0"/>
                          <a:cs typeface="Arial" panose="020B0604020202020204" pitchFamily="34" charset="0"/>
                        </a:rPr>
                        <a:t>1.11</a:t>
                      </a:r>
                      <a:r>
                        <a:rPr lang="en-GB" sz="2000" dirty="0">
                          <a:latin typeface="Arial" panose="020B0604020202020204" pitchFamily="34" charset="0"/>
                          <a:cs typeface="Arial" panose="020B0604020202020204" pitchFamily="34" charset="0"/>
                        </a:rPr>
                        <a:t> Makes, confirms or understands,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the working or final diagnosis by systematically considering the various possibilities (differential diagnosis).</a:t>
                      </a:r>
                    </a:p>
                  </a:txBody>
                  <a:tcPr marL="144000" marR="144000" marT="144000" marB="144000"/>
                </a:tc>
                <a:extLst>
                  <a:ext uri="{0D108BD9-81ED-4DB2-BD59-A6C34878D82A}">
                    <a16:rowId xmlns:a16="http://schemas.microsoft.com/office/drawing/2014/main" val="391005465"/>
                  </a:ext>
                </a:extLst>
              </a:tr>
              <a:tr h="1246190">
                <a:tc>
                  <a:txBody>
                    <a:bodyPr/>
                    <a:lstStyle/>
                    <a:p>
                      <a:r>
                        <a:rPr lang="en-GB" sz="2000" b="1" dirty="0">
                          <a:latin typeface="Arial" panose="020B0604020202020204" pitchFamily="34" charset="0"/>
                          <a:cs typeface="Arial" panose="020B0604020202020204" pitchFamily="34" charset="0"/>
                        </a:rPr>
                        <a:t>1.12</a:t>
                      </a:r>
                      <a:r>
                        <a:rPr lang="en-GB" sz="2000" dirty="0">
                          <a:latin typeface="Arial" panose="020B0604020202020204" pitchFamily="34" charset="0"/>
                          <a:cs typeface="Arial" panose="020B0604020202020204" pitchFamily="34" charset="0"/>
                        </a:rPr>
                        <a:t> Understands the condition(s) being treated, their natural progression, and how to assess their severity, deterioration and anticipated response to treatment.</a:t>
                      </a:r>
                    </a:p>
                  </a:txBody>
                  <a:tcPr marL="144000" marR="144000" marT="144000" marB="144000"/>
                </a:tc>
                <a:extLst>
                  <a:ext uri="{0D108BD9-81ED-4DB2-BD59-A6C34878D82A}">
                    <a16:rowId xmlns:a16="http://schemas.microsoft.com/office/drawing/2014/main" val="2122617142"/>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249496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9B1F14-6456-4E5E-9818-B79A1380A5D6}"/>
              </a:ext>
            </a:extLst>
          </p:cNvPr>
          <p:cNvGraphicFramePr>
            <a:graphicFrameLocks noGrp="1"/>
          </p:cNvGraphicFramePr>
          <p:nvPr/>
        </p:nvGraphicFramePr>
        <p:xfrm>
          <a:off x="1523998" y="1196752"/>
          <a:ext cx="10271125" cy="1968940"/>
        </p:xfrm>
        <a:graphic>
          <a:graphicData uri="http://schemas.openxmlformats.org/drawingml/2006/table">
            <a:tbl>
              <a:tblPr firstRow="1" bandRow="1">
                <a:tableStyleId>{5940675A-B579-460E-94D1-54222C63F5DA}</a:tableStyleId>
              </a:tblPr>
              <a:tblGrid>
                <a:gridCol w="10271125">
                  <a:extLst>
                    <a:ext uri="{9D8B030D-6E8A-4147-A177-3AD203B41FA5}">
                      <a16:colId xmlns:a16="http://schemas.microsoft.com/office/drawing/2014/main" val="840781156"/>
                    </a:ext>
                  </a:extLst>
                </a:gridCol>
              </a:tblGrid>
              <a:tr h="984470">
                <a:tc>
                  <a:txBody>
                    <a:bodyPr/>
                    <a:lstStyle/>
                    <a:p>
                      <a:r>
                        <a:rPr lang="en-GB" sz="2000" b="1" dirty="0">
                          <a:latin typeface="Arial" panose="020B0604020202020204" pitchFamily="34" charset="0"/>
                          <a:cs typeface="Arial" panose="020B0604020202020204" pitchFamily="34" charset="0"/>
                        </a:rPr>
                        <a:t>1.13</a:t>
                      </a:r>
                      <a:r>
                        <a:rPr lang="en-GB" sz="2000" dirty="0">
                          <a:latin typeface="Arial" panose="020B0604020202020204" pitchFamily="34" charset="0"/>
                          <a:cs typeface="Arial" panose="020B0604020202020204" pitchFamily="34" charset="0"/>
                        </a:rPr>
                        <a:t> Reviews adherence (and non-adherence) to, and effectiveness of, current medicines.</a:t>
                      </a:r>
                    </a:p>
                  </a:txBody>
                  <a:tcPr marL="144000" marR="144000" marT="144000" marB="144000"/>
                </a:tc>
                <a:extLst>
                  <a:ext uri="{0D108BD9-81ED-4DB2-BD59-A6C34878D82A}">
                    <a16:rowId xmlns:a16="http://schemas.microsoft.com/office/drawing/2014/main" val="2706049879"/>
                  </a:ext>
                </a:extLst>
              </a:tr>
              <a:tr h="98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1.14</a:t>
                      </a:r>
                      <a:r>
                        <a:rPr lang="en-GB" sz="2000" dirty="0">
                          <a:latin typeface="Arial" panose="020B0604020202020204" pitchFamily="34" charset="0"/>
                          <a:cs typeface="Arial" panose="020B0604020202020204" pitchFamily="34" charset="0"/>
                        </a:rPr>
                        <a:t> Refers to or seeks guidance from another member of the team, a specialist or </a:t>
                      </a:r>
                      <a:r>
                        <a:rPr lang="en-GB" sz="2000" dirty="0">
                          <a:solidFill>
                            <a:schemeClr val="accent1"/>
                          </a:solidFill>
                          <a:latin typeface="Arial" panose="020B0604020202020204" pitchFamily="34" charset="0"/>
                          <a:cs typeface="Arial" panose="020B0604020202020204" pitchFamily="34" charset="0"/>
                        </a:rPr>
                        <a:t>appropriate</a:t>
                      </a:r>
                      <a:r>
                        <a:rPr lang="en-GB" sz="2000" dirty="0">
                          <a:latin typeface="Arial" panose="020B0604020202020204" pitchFamily="34" charset="0"/>
                          <a:cs typeface="Arial" panose="020B0604020202020204" pitchFamily="34" charset="0"/>
                        </a:rPr>
                        <a:t> information source when necessary.</a:t>
                      </a:r>
                    </a:p>
                  </a:txBody>
                  <a:tcPr marL="144000" marR="144000" marT="144000" marB="144000"/>
                </a:tc>
                <a:extLst>
                  <a:ext uri="{0D108BD9-81ED-4DB2-BD59-A6C34878D82A}">
                    <a16:rowId xmlns:a16="http://schemas.microsoft.com/office/drawing/2014/main" val="627431532"/>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3848859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TotalTime>
  <Words>2804</Words>
  <Application>Microsoft Office PowerPoint</Application>
  <PresentationFormat>Widescreen</PresentationFormat>
  <Paragraphs>238</Paragraphs>
  <Slides>34</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Georgia</vt:lpstr>
      <vt:lpstr>Poppins</vt:lpstr>
      <vt:lpstr>Office Theme</vt:lpstr>
      <vt:lpstr>1_RPS Master - Teal</vt:lpstr>
      <vt:lpstr>The Revised (Sept 2021) National Competency Framework for All Practitioners</vt:lpstr>
      <vt:lpstr>My task (and yours)…</vt:lpstr>
      <vt:lpstr>So why did we need a revised framework?</vt:lpstr>
      <vt:lpstr>The revised framework: what has changed?</vt:lpstr>
      <vt:lpstr>Endorsed by:</vt:lpstr>
      <vt:lpstr>Structure of the framework</vt:lpstr>
      <vt:lpstr>1. Assess the patient </vt:lpstr>
      <vt:lpstr>1. Assess the patient </vt:lpstr>
      <vt:lpstr>1. Assess the patient </vt:lpstr>
      <vt:lpstr>2. Identify evidence-based treatment options available for clinical decision making</vt:lpstr>
      <vt:lpstr>2. Identify evidence-based treatment options available for clinical decision making </vt:lpstr>
      <vt:lpstr>3. Present options and reach a shared decision</vt:lpstr>
      <vt:lpstr>3. Present options and reach a shared decision</vt:lpstr>
      <vt:lpstr>4. Prescribe</vt:lpstr>
      <vt:lpstr>4. Prescribe </vt:lpstr>
      <vt:lpstr>4. Prescribe </vt:lpstr>
      <vt:lpstr>5. Provide information</vt:lpstr>
      <vt:lpstr>6. Monitor and review</vt:lpstr>
      <vt:lpstr>7. Prescribe safely</vt:lpstr>
      <vt:lpstr>8. Prescribe professionally</vt:lpstr>
      <vt:lpstr>9. Improve prescribing practice </vt:lpstr>
      <vt:lpstr>9. Further information on the supporting statements  </vt:lpstr>
      <vt:lpstr>10. Prescribe as part of a team</vt:lpstr>
      <vt:lpstr>Deadlines for implementation</vt:lpstr>
      <vt:lpstr>What does good prescribing look like?  (and who is best to ask?)</vt:lpstr>
      <vt:lpstr>How the national framework can be used in practice</vt:lpstr>
      <vt:lpstr>Levels of prescribing competence</vt:lpstr>
      <vt:lpstr>The competency framework for Designated Prescribing Practitioners</vt:lpstr>
      <vt:lpstr>Structure of the DPP competence framework</vt:lpstr>
      <vt:lpstr>Moving forward and current issues</vt:lpstr>
      <vt:lpstr>PowerPoint Presentation</vt:lpstr>
      <vt:lpstr>PowerPoint Presentation</vt:lpstr>
      <vt:lpstr>PowerPoint Presentation</vt:lpstr>
      <vt:lpstr>Small group breakout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Prescribing Practitioner Competency Framework</dc:title>
  <dc:creator>Angela Alexander</dc:creator>
  <cp:lastModifiedBy>Angela</cp:lastModifiedBy>
  <cp:revision>58</cp:revision>
  <dcterms:created xsi:type="dcterms:W3CDTF">2019-12-29T11:42:41Z</dcterms:created>
  <dcterms:modified xsi:type="dcterms:W3CDTF">2023-03-13T20:53:07Z</dcterms:modified>
</cp:coreProperties>
</file>