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413" r:id="rId5"/>
    <p:sldId id="2146847510" r:id="rId6"/>
    <p:sldId id="2146847502" r:id="rId7"/>
    <p:sldId id="448" r:id="rId8"/>
    <p:sldId id="2146847490" r:id="rId9"/>
    <p:sldId id="2146847496" r:id="rId10"/>
    <p:sldId id="2146847503" r:id="rId11"/>
    <p:sldId id="442" r:id="rId12"/>
    <p:sldId id="2147469270" r:id="rId13"/>
    <p:sldId id="21468475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28E030-718B-7F41-A5C3-57B164E10E63}">
          <p14:sldIdLst>
            <p14:sldId id="413"/>
          </p14:sldIdLst>
        </p14:section>
        <p14:section name="Introduction to Access" id="{CEBA5150-B4B0-4CE0-A609-EF40770DDF65}">
          <p14:sldIdLst>
            <p14:sldId id="2146847510"/>
            <p14:sldId id="2146847502"/>
          </p14:sldIdLst>
        </p14:section>
        <p14:section name="Defining Virtual Wards" id="{C8112FBD-61D9-4610-8501-1AFBA0D90ED3}">
          <p14:sldIdLst>
            <p14:sldId id="448"/>
            <p14:sldId id="2146847490"/>
          </p14:sldIdLst>
        </p14:section>
        <p14:section name="The Access View" id="{F675141F-27B6-4C0D-B758-DBA328409316}">
          <p14:sldIdLst>
            <p14:sldId id="2146847496"/>
          </p14:sldIdLst>
        </p14:section>
        <p14:section name="Delivery" id="{69D5F9CA-31C3-4AA8-901B-CE6DA5BB0D24}">
          <p14:sldIdLst>
            <p14:sldId id="2146847503"/>
            <p14:sldId id="442"/>
            <p14:sldId id="2147469270"/>
            <p14:sldId id="21468475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3CE136-5A73-C618-DB35-C67FC14C3BE6}" name="James Maynard" initials="JM" userId="S::James.Maynard@theaccessgroup.com::d09ed1d3-f5fd-4043-be95-960994edc1a7" providerId="AD"/>
  <p188:author id="{93961444-C2C8-0D8F-BEEC-2591B5BCCA3E}" name="Lee Meredith" initials="LM" userId="S::lee.meredith@theaccessgroup.com::81d83756-5ad5-4bb3-86fb-f2f6493b9c63" providerId="AD"/>
  <p188:author id="{CBB7666D-06DA-0CC5-C143-8BE48A07B847}" name="Alan Payne" initials="AP" userId="Alan Payne" providerId="None"/>
  <p188:author id="{F73882A2-C735-7446-AC83-BC9591872C52}" name="Andy Sparkes" initials="AS" userId="S::Andy.Sparkes@theaccessgroup.com::7d729cd3-2b9a-44e4-9503-fe27877ad446" providerId="AD"/>
  <p188:author id="{6BCD78D6-C86D-13B8-D450-5F0CC553001F}" name="Katherine Tattershall" initials="KT" userId="S::Katherine.White@theaccessgroup.com::62cbd791-9cbb-4120-9014-089d20046a08" providerId="AD"/>
  <p188:author id="{1EDBEFF3-D9CC-62DE-D098-438C9D689D1B}" name="Anisa Byrne" initials="AB" userId="Anisa Byrn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0D23"/>
    <a:srgbClr val="4B112C"/>
    <a:srgbClr val="E4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29F44-22AC-426B-B01C-6F6F89EB8F9D}" v="1" dt="2023-04-18T14:24:49.664"/>
    <p1510:client id="{103945FD-7602-64FF-E2CC-800B21900DEB}" v="1" dt="2023-04-19T13:50:38.394"/>
    <p1510:client id="{F5BB3777-D4F5-340B-DEF2-F3446ED7DCC5}" v="10" dt="2023-04-18T15:01:48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12FC7-943F-1E45-BB2E-4162C8B99698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E694-60FD-B848-9621-AB0940623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1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Reducing cost and include Hospital at home / improving outcomes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0E694-60FD-B848-9621-AB094062348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11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E694-60FD-B848-9621-AB09406234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83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E0D47-B599-4EB9-A99F-69F0829914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31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5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D62-35E9-2446-A3BC-BC3F49E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9D311-AF0F-CC43-918D-84688FE9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4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445365"/>
            <a:ext cx="5197937" cy="2543530"/>
          </a:xfrm>
          <a:prstGeom prst="rect">
            <a:avLst/>
          </a:prstGeom>
        </p:spPr>
        <p:txBody>
          <a:bodyPr lIns="0"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696" y="1233487"/>
            <a:ext cx="5352266" cy="4967287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A3C2B-339E-ED44-B68B-E3434423BC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35853-43B2-0D44-8743-969D8F3EA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E0D0158-FBEE-C94C-9EEE-243EB9CE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02" y="0"/>
            <a:ext cx="71854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tabLst>
                <a:tab pos="1684338" algn="l"/>
              </a:tabLst>
            </a:pPr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CDB28-58EE-114B-9793-91AB54FD3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3A848A-3915-0943-BDBF-5DDE6236C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6A6E7D-B5F1-E74E-A2B2-B52719095F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26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D679CC-EAB1-4049-B711-9F6D6DD183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8920" y="-35098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ACB1F-1045-344C-887E-DCF936EA0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BA8B65AD-8A01-8A4B-A811-98A06D943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8920" y="-35098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0BB370-7556-564C-9A0A-09CCAA583E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CE05F-146A-C940-B568-D105B370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5C5E8E88-3E30-6C40-870D-0B7F606D9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5204012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43A42412-A550-7141-81FB-5C365E51E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D6AC2B9-58C7-6843-9CF4-4C6CF61026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87ABFA-526E-D045-8BF6-C23CD50041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68FEA7AC-5A4F-414F-8982-459C75A60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7D614-7088-7541-B51A-58D44E32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D642D03D-B498-674C-A837-E00C49A71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5204012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3D08E11E-22E0-B748-956C-A143B37E1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76643EF-A9A3-3C4E-9D5F-9EB510986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507201-DEDD-0B47-AFDB-D4D8AB47B3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EEF2E0B0-8624-2746-9084-4F6A559F46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DB2B5B-5A72-4243-A999-00FFDABB7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5984F27E-5800-4C45-9EE1-FB2A3481D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5204012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9FB24D93-B38D-8745-A41E-1719E8582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2CBA746-97A0-7640-A519-66A5F30837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7C5AA6-7A2A-DF46-9F37-D69B568687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35A41A9-9F28-874F-873C-B7238C8F2F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C2C6C-4D90-BC4D-A22B-94DCD05A0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9439603-791D-3443-9095-E2561AF37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D79CA7-E6D6-EF49-8A4C-D08F53608CB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9" y="561425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B761D8-5F86-784D-A4E3-53D0A8A1D6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C16C8368-E553-9C4B-9EB7-8F5971170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355EDA-6EAD-E941-B5A9-8F79F98B3A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F6FBD-7517-164E-88AF-5A9504A4EE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9" y="561425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FBE8A4D-404F-F142-A15B-C6442F199E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17B550-487C-844E-84BB-359AC8B43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66ED37A1-B924-704A-B997-ABD4F39D7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D549CB-BEB9-144B-9C49-C9AE3238B6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AE7928C1-1060-0940-8AD8-CEB3DBD24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6FDB510-69BF-DC49-A68D-88D3CF7C1F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A84C77-44C0-9742-99B9-3D3329B057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AA1FB16D-4920-014D-8C2E-E89502FE07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128927-5E93-504C-B0EF-DFEF287F5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DDDC675-5078-1B4A-B1FA-079B25C20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60583D-60B8-BA49-9017-6D104801B0E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4BA2F39-E677-CD4E-840B-375547F0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3F34626-66ED-7641-BE74-94A837EB6D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2E4459-9CEB-BD46-9975-F26AFDCCFA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288A4F37-A3E1-654B-81B7-4D16ACC67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75B1E0-BE75-E740-8F94-160E5ED7D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C543E8A8-69D5-CF47-AC54-AEE5BFD62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6366" y="564513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2C4FEF-425D-0344-87BD-616F62CBB4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32D4ED79-FDE7-314C-BEB7-E7DFE5E5B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B122DB2-C3D8-E947-BB6A-93881AD46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5B9DBA-159B-5640-9F81-0C63FA73F8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6366" y="564513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FF30E1DF-39EA-5549-AD6E-55CAC3B7A5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1E3CC-4C15-6C48-9C7D-D5FB3040A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08D01A74-1068-9448-859F-F61F99B42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1" y="759600"/>
            <a:ext cx="10659600" cy="360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6" y="1376365"/>
            <a:ext cx="5230774" cy="344861"/>
          </a:xfrm>
        </p:spPr>
        <p:txBody>
          <a:bodyPr anchor="t"/>
          <a:lstStyle>
            <a:lvl1pPr marL="0" indent="0">
              <a:buNone/>
              <a:defRPr sz="2111" b="0">
                <a:solidFill>
                  <a:schemeClr val="accent4"/>
                </a:solidFill>
              </a:defRPr>
            </a:lvl1pPr>
            <a:lvl2pPr marL="452208" indent="0">
              <a:buNone/>
              <a:defRPr sz="1979" b="1"/>
            </a:lvl2pPr>
            <a:lvl3pPr marL="904413" indent="0">
              <a:buNone/>
              <a:defRPr sz="1781" b="1"/>
            </a:lvl3pPr>
            <a:lvl4pPr marL="1356620" indent="0">
              <a:buNone/>
              <a:defRPr sz="1583" b="1"/>
            </a:lvl4pPr>
            <a:lvl5pPr marL="1808826" indent="0">
              <a:buNone/>
              <a:defRPr sz="1583" b="1"/>
            </a:lvl5pPr>
            <a:lvl6pPr marL="2261033" indent="0">
              <a:buNone/>
              <a:defRPr sz="1583" b="1"/>
            </a:lvl6pPr>
            <a:lvl7pPr marL="2713237" indent="0">
              <a:buNone/>
              <a:defRPr sz="1583" b="1"/>
            </a:lvl7pPr>
            <a:lvl8pPr marL="3165444" indent="0">
              <a:buNone/>
              <a:defRPr sz="1583" b="1"/>
            </a:lvl8pPr>
            <a:lvl9pPr marL="3617652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6" y="1887990"/>
            <a:ext cx="5230774" cy="42291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525" y="1376365"/>
            <a:ext cx="5147874" cy="344861"/>
          </a:xfrm>
        </p:spPr>
        <p:txBody>
          <a:bodyPr anchor="t"/>
          <a:lstStyle>
            <a:lvl1pPr marL="0" indent="0">
              <a:buNone/>
              <a:defRPr sz="2111" b="0">
                <a:solidFill>
                  <a:schemeClr val="accent4"/>
                </a:solidFill>
              </a:defRPr>
            </a:lvl1pPr>
            <a:lvl2pPr marL="452208" indent="0">
              <a:buNone/>
              <a:defRPr sz="1979" b="1"/>
            </a:lvl2pPr>
            <a:lvl3pPr marL="904413" indent="0">
              <a:buNone/>
              <a:defRPr sz="1781" b="1"/>
            </a:lvl3pPr>
            <a:lvl4pPr marL="1356620" indent="0">
              <a:buNone/>
              <a:defRPr sz="1583" b="1"/>
            </a:lvl4pPr>
            <a:lvl5pPr marL="1808826" indent="0">
              <a:buNone/>
              <a:defRPr sz="1583" b="1"/>
            </a:lvl5pPr>
            <a:lvl6pPr marL="2261033" indent="0">
              <a:buNone/>
              <a:defRPr sz="1583" b="1"/>
            </a:lvl6pPr>
            <a:lvl7pPr marL="2713237" indent="0">
              <a:buNone/>
              <a:defRPr sz="1583" b="1"/>
            </a:lvl7pPr>
            <a:lvl8pPr marL="3165444" indent="0">
              <a:buNone/>
              <a:defRPr sz="1583" b="1"/>
            </a:lvl8pPr>
            <a:lvl9pPr marL="3617652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525" y="1887990"/>
            <a:ext cx="5147874" cy="42291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61829" y="1342604"/>
            <a:ext cx="70723" cy="4812624"/>
            <a:chOff x="4546372" y="1006953"/>
            <a:chExt cx="53042" cy="360946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1EE908-9F9A-48A1-8599-E848249DDC7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893" y="1059994"/>
              <a:ext cx="0" cy="3528000"/>
            </a:xfrm>
            <a:prstGeom prst="line">
              <a:avLst/>
            </a:prstGeom>
            <a:ln>
              <a:solidFill>
                <a:srgbClr val="01BC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9AA276-A295-48B2-BA99-9E8135E2C6A8}"/>
                </a:ext>
              </a:extLst>
            </p:cNvPr>
            <p:cNvSpPr>
              <a:spLocks/>
            </p:cNvSpPr>
            <p:nvPr/>
          </p:nvSpPr>
          <p:spPr>
            <a:xfrm>
              <a:off x="4546372" y="1006953"/>
              <a:ext cx="53042" cy="53042"/>
            </a:xfrm>
            <a:prstGeom prst="ellipse">
              <a:avLst/>
            </a:prstGeom>
            <a:solidFill>
              <a:srgbClr val="01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391"/>
              <a:endParaRPr lang="en-US" sz="1336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9AA276-A295-48B2-BA99-9E8135E2C6A8}"/>
                </a:ext>
              </a:extLst>
            </p:cNvPr>
            <p:cNvSpPr>
              <a:spLocks/>
            </p:cNvSpPr>
            <p:nvPr/>
          </p:nvSpPr>
          <p:spPr>
            <a:xfrm>
              <a:off x="4546372" y="4563379"/>
              <a:ext cx="53042" cy="53042"/>
            </a:xfrm>
            <a:prstGeom prst="ellipse">
              <a:avLst/>
            </a:prstGeom>
            <a:solidFill>
              <a:srgbClr val="01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391"/>
              <a:endParaRPr lang="en-US" sz="1336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D62-35E9-2446-A3BC-BC3F49E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9D311-AF0F-CC43-918D-84688FE9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61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D62-35E9-2446-A3BC-BC3F49E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51561-DB29-5A42-82DB-CAC387D8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6B4AF-0CFD-0149-8CA5-474D10B44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251A8-823C-A94C-BF0B-DE1F0306F3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ABA85F-4152-1E4E-91A4-CA62E26DE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3601617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7494C2-E28D-5C46-97D9-6F0AB0D9467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3601617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84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6E7C-C617-F746-A7EC-00F8CE70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1449388"/>
            <a:ext cx="5651499" cy="4751387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449388"/>
            <a:ext cx="5651499" cy="4751387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756E4-A7F4-B743-948C-E5355FE9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22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6E7C-C617-F746-A7EC-00F8CE70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1449388"/>
            <a:ext cx="5651499" cy="4751387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449388"/>
            <a:ext cx="5651498" cy="4751387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234A8-E3D9-0943-9695-21455482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3970-A563-2D4C-A665-6294B044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8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09E9-2496-A847-AD67-1878E5ED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3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88956-DEA6-AB4F-A8CA-43D2635F0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8ED06-1F4C-9B46-9CD5-11D3FF4F125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2E2945C-A5B5-054C-AB2D-AFFB56AB2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982" y="141811"/>
            <a:ext cx="1154044" cy="2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screen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8A854-EAA2-C449-A81F-CA2C048AB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A5118-BDFD-4847-B154-BD8062B0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DA92AF8-8142-BE4A-ADF0-BDEDD6FDB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982" y="141811"/>
            <a:ext cx="1154044" cy="2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F7D56-B7D9-A048-8869-C585D5E2A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2" y="141811"/>
            <a:ext cx="1154043" cy="2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D94C00-24C7-C74B-B16C-50D1C49780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EE5CC-46FB-4B43-ADB0-A78927D4F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2" y="141811"/>
            <a:ext cx="1154043" cy="2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445365"/>
            <a:ext cx="5197937" cy="2543530"/>
          </a:xfrm>
          <a:prstGeom prst="rect">
            <a:avLst/>
          </a:prstGeom>
        </p:spPr>
        <p:txBody>
          <a:bodyPr lIns="0"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696" y="1233487"/>
            <a:ext cx="5352266" cy="4967287"/>
          </a:xfrm>
        </p:spPr>
        <p:txBody>
          <a:bodyPr lIns="0"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E80D6-8CB8-2143-BD5E-685B7CF8C7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2" y="141811"/>
            <a:ext cx="1154043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669042"/>
            <a:ext cx="5197937" cy="2096176"/>
          </a:xfrm>
          <a:prstGeom prst="rect">
            <a:avLst/>
          </a:prstGeom>
        </p:spPr>
        <p:txBody>
          <a:bodyPr lIns="0"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696" y="1233488"/>
            <a:ext cx="5352266" cy="4967286"/>
          </a:xfrm>
        </p:spPr>
        <p:txBody>
          <a:bodyPr lIns="0"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D8EB3-41B4-6F40-90D1-916A281B53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2" y="141811"/>
            <a:ext cx="1154043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erson, holding&#10;&#10;Description automatically generated">
            <a:extLst>
              <a:ext uri="{FF2B5EF4-FFF2-40B4-BE49-F238E27FC236}">
                <a16:creationId xmlns:a16="http://schemas.microsoft.com/office/drawing/2014/main" id="{29CB75B6-44CD-EAAC-9311-89B0DC08C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7460" y="0"/>
            <a:ext cx="77645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3A6E5-E37C-8C43-85BB-74ECE77107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5030BD-61DA-1E40-8E40-C32FFD41E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3601617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ACD4D3-4ABA-4343-87DD-149318E072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3601617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246455-6A12-9047-BBD2-7CA9C1674EE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7526" y="6148579"/>
            <a:ext cx="3535108" cy="34946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11092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2B5D8-73B0-8F49-B0F2-8D8BD9DF77F3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77C34-B001-5141-9EE2-2F7DDA6A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37E75-AF52-5F49-A969-A4979AA65A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36544C-B19C-DD46-9CBE-647ADAE5E1E1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CC6E-A145-A04E-B03F-26432AF2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32DB4-38A2-E84D-8B6A-AC3FC1CEF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80A369-3FE2-DD44-A113-8E8154FDCC57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4C9AC-795B-E044-9B33-B4D5DFFA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0B004-CE82-CA40-810F-2A5A51EB50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  <a:p>
            <a:r>
              <a:rPr lang="en-GB"/>
              <a:t>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562C79-6C45-6D42-BFEB-A3F7C20B2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6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  <a:p>
            <a:r>
              <a:rPr lang="en-GB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58DF6-E0B6-604E-8B03-A537057EC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5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  <a:p>
            <a:r>
              <a:rPr lang="en-GB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B861E-0DD3-0D46-AE6B-C629B36D8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8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v1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B040E0-EF1B-624C-BF5A-B8DE8175D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00"/>
            <a:ext cx="3865588" cy="3865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131039-FD0B-F44E-8C7B-42E6C546318A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34D89953-E03F-AF4C-9DFD-4974C95D376D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56E16FE8-941B-C44B-AAE0-97DC33AF86A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034776A-D773-E245-A122-A964EC85C9B6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D65A25C-CE7D-4245-A2D6-143E98E0A88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AE06B-28E3-2741-A2D6-55BAD097B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25873" y="1938130"/>
            <a:ext cx="1936655" cy="4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v1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08E0D8-6939-894C-AF1C-5FEDD74241BD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74330E8B-DEB1-8040-88CE-32A3A193DD23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DA07022-D0AE-A749-8D17-9F10F982E6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697D1-1D38-5C4A-9E62-B054E70F1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00"/>
            <a:ext cx="3865588" cy="38655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F20398-A53E-904C-96C1-642047C5BB3C}"/>
              </a:ext>
            </a:extLst>
          </p:cNvPr>
          <p:cNvSpPr>
            <a:spLocks noGrp="1"/>
          </p:cNvSpPr>
          <p:nvPr userDrawn="1"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EF0CB6-FF3D-F544-9CA7-0C3A240E1BC7}"/>
              </a:ext>
            </a:extLst>
          </p:cNvPr>
          <p:cNvSpPr>
            <a:spLocks noGrp="1"/>
          </p:cNvSpPr>
          <p:nvPr userDrawn="1"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07872-4A38-0949-A5B7-55311D4C9C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25873" y="1938130"/>
            <a:ext cx="1936655" cy="4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v1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C96E7B-90F0-3F46-AE8C-47202800EE26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87670B1D-7729-2A44-9FD4-71DEC97962F2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rgbClr val="430F27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03A994-7F6E-F945-8DBD-DBFEEA3CC18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rgbClr val="430F27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3744ABF-9BC6-8E42-928E-B1A079D16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5588" cy="38655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22174E-0FBE-B14F-AA98-6EF8C0DD30A2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rgbClr val="E40040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89AC49-3490-0A46-BC88-B3BF8E4FCCE9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8556C-AABE-4142-858C-0289A0869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25873" y="1938130"/>
            <a:ext cx="1936655" cy="4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3B5AF-EB21-9440-996C-DB70A3319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27672" y="3204348"/>
            <a:ext cx="1936655" cy="4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299A5-788A-4544-98A9-C145045B9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1"/>
          <a:stretch/>
        </p:blipFill>
        <p:spPr>
          <a:xfrm>
            <a:off x="0" y="0"/>
            <a:ext cx="12192000" cy="6867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56E2A1-9EAC-1BF1-EA6D-2F81EBFF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1B8DE2-2272-CBAB-9262-EA5B7D5FB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3601617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676A91-3125-177F-97CF-2FE14B99F4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3601617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53DCE0-00EC-D2D1-68E8-7495C2F7C7C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7526" y="6148579"/>
            <a:ext cx="3535108" cy="34946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36041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Chevron 15">
            <a:extLst>
              <a:ext uri="{FF2B5EF4-FFF2-40B4-BE49-F238E27FC236}">
                <a16:creationId xmlns:a16="http://schemas.microsoft.com/office/drawing/2014/main" id="{1728D0AC-86C6-4449-944E-5EEE234C6190}"/>
              </a:ext>
            </a:extLst>
          </p:cNvPr>
          <p:cNvSpPr/>
          <p:nvPr userDrawn="1"/>
        </p:nvSpPr>
        <p:spPr bwMode="auto">
          <a:xfrm>
            <a:off x="2896344" y="0"/>
            <a:ext cx="7743232" cy="6858000"/>
          </a:xfrm>
          <a:prstGeom prst="chevron">
            <a:avLst>
              <a:gd name="adj" fmla="val 3561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Arrow: Chevron 14">
            <a:extLst>
              <a:ext uri="{FF2B5EF4-FFF2-40B4-BE49-F238E27FC236}">
                <a16:creationId xmlns:a16="http://schemas.microsoft.com/office/drawing/2014/main" id="{2279409C-0138-284A-9D80-72E3BDBA5DB7}"/>
              </a:ext>
            </a:extLst>
          </p:cNvPr>
          <p:cNvSpPr/>
          <p:nvPr userDrawn="1"/>
        </p:nvSpPr>
        <p:spPr bwMode="auto">
          <a:xfrm>
            <a:off x="822809" y="0"/>
            <a:ext cx="7743232" cy="6858000"/>
          </a:xfrm>
          <a:prstGeom prst="chevron">
            <a:avLst>
              <a:gd name="adj" fmla="val 35615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row: Chevron 13">
            <a:extLst>
              <a:ext uri="{FF2B5EF4-FFF2-40B4-BE49-F238E27FC236}">
                <a16:creationId xmlns:a16="http://schemas.microsoft.com/office/drawing/2014/main" id="{B318CEBD-33B4-E245-9BC2-0B1E80452A1F}"/>
              </a:ext>
            </a:extLst>
          </p:cNvPr>
          <p:cNvSpPr/>
          <p:nvPr userDrawn="1"/>
        </p:nvSpPr>
        <p:spPr bwMode="auto">
          <a:xfrm>
            <a:off x="214280" y="0"/>
            <a:ext cx="6278226" cy="6858000"/>
          </a:xfrm>
          <a:custGeom>
            <a:avLst/>
            <a:gdLst>
              <a:gd name="connsiteX0" fmla="*/ 0 w 7743232"/>
              <a:gd name="connsiteY0" fmla="*/ 0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0 w 7743232"/>
              <a:gd name="connsiteY6" fmla="*/ 0 h 6858000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63329 w 7743232"/>
              <a:gd name="connsiteY0" fmla="*/ 9832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1563329 w 7743232"/>
              <a:gd name="connsiteY6" fmla="*/ 9832 h 6858000"/>
              <a:gd name="connsiteX0" fmla="*/ 98323 w 6278226"/>
              <a:gd name="connsiteY0" fmla="*/ 9832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9832 h 6858000"/>
              <a:gd name="connsiteX0" fmla="*/ 98323 w 6278226"/>
              <a:gd name="connsiteY0" fmla="*/ 0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226" h="6858000">
                <a:moveTo>
                  <a:pt x="98323" y="0"/>
                </a:moveTo>
                <a:lnTo>
                  <a:pt x="3835749" y="0"/>
                </a:lnTo>
                <a:lnTo>
                  <a:pt x="6278226" y="3429000"/>
                </a:lnTo>
                <a:lnTo>
                  <a:pt x="3835749" y="6858000"/>
                </a:lnTo>
                <a:lnTo>
                  <a:pt x="0" y="6858000"/>
                </a:lnTo>
                <a:lnTo>
                  <a:pt x="977471" y="3429000"/>
                </a:lnTo>
                <a:lnTo>
                  <a:pt x="98323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Arrow: Pentagon 12">
            <a:extLst>
              <a:ext uri="{FF2B5EF4-FFF2-40B4-BE49-F238E27FC236}">
                <a16:creationId xmlns:a16="http://schemas.microsoft.com/office/drawing/2014/main" id="{D3AF2DD9-580E-7D44-B18B-AAE409A501C3}"/>
              </a:ext>
            </a:extLst>
          </p:cNvPr>
          <p:cNvSpPr/>
          <p:nvPr userDrawn="1"/>
        </p:nvSpPr>
        <p:spPr bwMode="auto">
          <a:xfrm>
            <a:off x="0" y="0"/>
            <a:ext cx="4463770" cy="6858000"/>
          </a:xfrm>
          <a:custGeom>
            <a:avLst/>
            <a:gdLst>
              <a:gd name="connsiteX0" fmla="*/ 0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0 w 6243408"/>
              <a:gd name="connsiteY5" fmla="*/ 0 h 6858000"/>
              <a:gd name="connsiteX0" fmla="*/ 1779639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1779639 w 6243408"/>
              <a:gd name="connsiteY5" fmla="*/ 0 h 6858000"/>
              <a:gd name="connsiteX0" fmla="*/ 88491 w 4552260"/>
              <a:gd name="connsiteY0" fmla="*/ 0 h 6858000"/>
              <a:gd name="connsiteX1" fmla="*/ 1845618 w 4552260"/>
              <a:gd name="connsiteY1" fmla="*/ 0 h 6858000"/>
              <a:gd name="connsiteX2" fmla="*/ 4552260 w 4552260"/>
              <a:gd name="connsiteY2" fmla="*/ 3429000 h 6858000"/>
              <a:gd name="connsiteX3" fmla="*/ 1845618 w 4552260"/>
              <a:gd name="connsiteY3" fmla="*/ 6858000 h 6858000"/>
              <a:gd name="connsiteX4" fmla="*/ 0 w 4552260"/>
              <a:gd name="connsiteY4" fmla="*/ 6858000 h 6858000"/>
              <a:gd name="connsiteX5" fmla="*/ 88491 w 455226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48167 h 6858000"/>
              <a:gd name="connsiteX5" fmla="*/ 1 w 446377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58000 h 6858000"/>
              <a:gd name="connsiteX5" fmla="*/ 1 w 446377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770" h="6858000">
                <a:moveTo>
                  <a:pt x="1" y="0"/>
                </a:moveTo>
                <a:lnTo>
                  <a:pt x="1757128" y="0"/>
                </a:lnTo>
                <a:lnTo>
                  <a:pt x="4463770" y="3429000"/>
                </a:lnTo>
                <a:lnTo>
                  <a:pt x="1757128" y="6858000"/>
                </a:lnTo>
                <a:lnTo>
                  <a:pt x="0" y="6858000"/>
                </a:lnTo>
                <a:cubicBezTo>
                  <a:pt x="0" y="4575278"/>
                  <a:pt x="1" y="2282722"/>
                  <a:pt x="1" y="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64C4A-C5BC-9342-A460-5ECA30D5CEA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4B1F4B-320E-2347-986C-078993999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B8F60E3-C998-DB41-B5AD-C73E101A1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1F60052A-58D5-7245-BC38-EFF1F9DD45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D889E47A-CE4F-3D47-8164-5AC9FA59C0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46354B5-CA9E-3647-8BB3-BD93ABF6F1D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B0C989CC-E721-2E48-A614-CFB67BD0D46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75BBE8-BDE5-654E-AFB6-0F6B09317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5" y="-4157979"/>
            <a:ext cx="9641296" cy="9641296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5681263" y="-1244479"/>
            <a:ext cx="3856579" cy="3856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B8F60E3-C998-DB41-B5AD-C73E101A1914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1F60052A-58D5-7245-BC38-EFF1F9DD45EA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D889E47A-CE4F-3D47-8164-5AC9FA59C07D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46354B5-CA9E-3647-8BB3-BD93ABF6F1DF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B0C989CC-E721-2E48-A614-CFB67BD0D463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00038" y="549275"/>
            <a:ext cx="11591925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DC6F01-3A4C-7549-A927-9FFD6D800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5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1E267D1-5C71-E348-A76D-B4C5428579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781F4F6-44AA-FF4A-BFB5-67D1C8CB3EC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6DEF3B2B-0B8E-C941-91CE-B80D1D00DCA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B210B1D4-D19C-0C46-AAC3-952AA667D4D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70A2B83-9FAC-C749-BF8A-AF7019DFED2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AFA70BF-37D2-0742-BA86-9E272B018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76FEA4-D275-E741-9153-BE1595794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5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4B5090B5-41CE-A344-AAB2-136A0B993F5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A3DCB7E4-C778-474D-B35F-D8E40F7576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BA1A785-594F-374B-83DD-2CF8839743B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75A9432-7458-4748-B2F5-CE8758AD2E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7D88D080-BE91-5D48-96B9-616BC831CD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E014BC5-8A01-0346-B987-186B8B068E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8" y="549275"/>
            <a:ext cx="11591925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E7F3FD-B3BA-8D44-9280-5677FA09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5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79E92F5-9CDC-D944-B670-1A231FEF38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569355F3-48EB-144B-BCC8-283A2E21A69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124D80D-C2D7-CB4D-9ABC-452E2285E7C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6B74344-E5A5-2746-88EF-7D19CE30251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FDD590A0-93CB-1C4B-9B83-3BEF6E6EF3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3E89519-40E4-A449-A19C-D328FAFE51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81A93-D96F-F04C-AE71-E88F20710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1DE2-9A47-5343-8BBE-D591286C3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rgbClr val="50505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6974CB-80FE-9A44-96FD-9750B685F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6E4736-C83F-DF42-8499-3635DD7C5F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3E16E1-3825-8F4F-9E63-B9E274D06C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1DE2-9A47-5343-8BBE-D591286C3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116FC7-2F38-BF44-A7F9-8FD59699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05150-A09C-C147-9163-0B0AF767C3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B69217-8FB0-CB49-9186-CE08E57D2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C20CD8DB-BA10-A341-9D3A-EC24CED7E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8152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5D70C4-BF79-164E-AE38-7611BD03E404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53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D8F1C-65B0-5B45-A1DA-470F0966E97E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BF9A5-280B-E345-A2B8-4C3642F6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6E9092-8882-2A4E-8B21-60A2372A64E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C038A7-4727-B84A-BD1D-6F0DD0E561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3D163-8545-B449-9151-0C001EF5A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3ACAF94-3CD7-F345-8036-5E2EC2BFC0E7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26460-192D-7045-9BA5-4073FC733775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FF4C82-C03A-7147-9A9D-57C79A31B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2933B5-CB05-844C-A1DB-7E6EE055C0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1ECE3-D8C9-554E-852A-91A61B745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4C4711-2055-E44F-9CE1-8C2E17D30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05744" cy="6884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5DC9D-BF59-BB4E-4045-647B4E810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88969AF-62BD-9C78-EA44-A96AAEF1B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3601617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43C48-0394-F7AD-15D9-A6441D3ADD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3601617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D4E8F9-7845-14C9-63E0-2341980CAF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7526" y="6148579"/>
            <a:ext cx="3535108" cy="34946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16998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holding, person, standing&#10;&#10;Description automatically generated">
            <a:extLst>
              <a:ext uri="{FF2B5EF4-FFF2-40B4-BE49-F238E27FC236}">
                <a16:creationId xmlns:a16="http://schemas.microsoft.com/office/drawing/2014/main" id="{7A05FDFC-79DC-B245-8339-06DBA4A66E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720"/>
            <a:ext cx="12191999" cy="6903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8FCE28-2E0B-4344-B3C8-B14400B8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191" y="1217031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C4AF2-AEC2-3645-9BCE-8F61712455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erson, standing, holding&#10;&#10;Description automatically generated">
            <a:extLst>
              <a:ext uri="{FF2B5EF4-FFF2-40B4-BE49-F238E27FC236}">
                <a16:creationId xmlns:a16="http://schemas.microsoft.com/office/drawing/2014/main" id="{D4C0211D-4F2F-EF42-A796-6C46A51C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1DD583-343C-9147-AB9A-585CBDA05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561" y="2382080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580CD-EEFE-AB48-B3E0-5EFA89912C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B66A2-5F89-C846-A7B6-9132346FE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BD92AD66-A139-2246-AA5F-B5ACFE6973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"/>
            <a:ext cx="12192000" cy="6903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A6B361-78C5-2644-AC28-2B692A337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16" y="2212454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856FB-5B04-0449-ADF2-ED252C6C16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5CD65886-0FA3-2148-898F-728DEAC3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060" y="-6772"/>
            <a:ext cx="6665940" cy="68998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6772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F9FB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F9F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rgbClr val="50505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6B185F-2454-0D44-BF67-353058EA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E77EDF-ADFD-0943-B1C1-9BDA1A2DFA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65E4B0-6332-FB41-B2E3-299650692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E0D0158-FBEE-C94C-9EEE-243EB9CE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02" y="0"/>
            <a:ext cx="71854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2A2D5E-7DB8-5A4F-936F-D29328D2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38CCD-3FD8-0C41-95E7-E6DF78DA0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0D6CC-C0A2-994D-B930-9642295EA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P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E0D0158-FBEE-C94C-9EEE-243EB9CE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02" y="0"/>
            <a:ext cx="71854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0757E1-85D3-EE4F-8584-1355ED89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F914E5-158C-064E-8FFC-901A059DA6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80102-5559-6A4E-AB66-7A9CB25AA5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E0D0158-FBEE-C94C-9EEE-243EB9CE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02" y="0"/>
            <a:ext cx="71854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tabLst>
                <a:tab pos="1684338" algn="l"/>
              </a:tabLst>
            </a:pPr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3A848A-3915-0943-BDBF-5DDE6236C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6A6E7D-B5F1-E74E-A2B2-B52719095F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D73FA3-6DD1-DA4D-B7AF-5205FA062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4" y="141811"/>
            <a:ext cx="1154038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D679CC-EAB1-4049-B711-9F6D6DD183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8920" y="-35098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ACB1F-1045-344C-887E-DCF936EA0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36447-9998-A14F-967E-4B803EA0D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8920" y="-35098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0BB370-7556-564C-9A0A-09CCAA583E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CE05F-146A-C940-B568-D105B370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D29DF-E867-0C45-95CF-CE5E1F841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5204012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D6AC2B9-58C7-6843-9CF4-4C6CF61026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87ABFA-526E-D045-8BF6-C23CD5004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35EA0-81C0-D748-8021-9CF9A9F560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B81EF-01B5-4241-A006-B33331175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289" y="3107490"/>
            <a:ext cx="456145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Health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EDBD3-B19D-924B-8407-B09B282293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7526" y="6148579"/>
            <a:ext cx="3535108" cy="34946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14632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68FEA7AC-5A4F-414F-8982-459C75A60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7D614-7088-7541-B51A-58D44E32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84AD7-F30A-F144-9FE3-D5E541B1E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5204012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76643EF-A9A3-3C4E-9D5F-9EB510986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507201-DEDD-0B47-AFDB-D4D8AB47B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F3C158-41A5-5749-8F4A-89E48F35D7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EEF2E0B0-8624-2746-9084-4F6A559F46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DB2B5B-5A72-4243-A999-00FFDABB7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68610-38D3-E840-AD98-47BD7842A1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5204012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2CBA746-97A0-7640-A519-66A5F30837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7C5AA6-7A2A-DF46-9F37-D69B56868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EA67D4-1EA5-A74E-8A26-EDCD2500CB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35A41A9-9F28-874F-873C-B7238C8F2F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C2C6C-4D90-BC4D-A22B-94DCD05A0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750AF-A118-1A44-B546-6C0CE41C3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D79CA7-E6D6-EF49-8A4C-D08F53608CB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9" y="561425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B761D8-5F86-784D-A4E3-53D0A8A1D6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355EDA-6EAD-E941-B5A9-8F79F98B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D8E12-4BF7-644B-A600-E234C3E832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9" y="561425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FBE8A4D-404F-F142-A15B-C6442F199E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17B550-487C-844E-84BB-359AC8B43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80D15-2F1A-D643-9F67-5E26EC9953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D549CB-BEB9-144B-9C49-C9AE3238B6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6FDB510-69BF-DC49-A68D-88D3CF7C1F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A84C77-44C0-9742-99B9-3D3329B05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7C4B0-8EA2-6545-88DC-6DE4B435BD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AA1FB16D-4920-014D-8C2E-E89502FE07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128927-5E93-504C-B0EF-DFEF287F5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D0002-B460-8244-8126-7C6AD84E3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60583D-60B8-BA49-9017-6D104801B0E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3F34626-66ED-7641-BE74-94A837EB6D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2E4459-9CEB-BD46-9975-F26AFDCC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F4E3D7-2177-B94C-B88D-1882D0BD6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911CF-A12E-EA4E-B55E-454BBBCF8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289" y="3107490"/>
            <a:ext cx="456145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Support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EDBD3-B19D-924B-8407-B09B282293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7526" y="6148579"/>
            <a:ext cx="3535108" cy="34946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2939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288A4F37-A3E1-654B-81B7-4D16ACC67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75B1E0-BE75-E740-8F94-160E5ED7D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6BFF4-B87E-1549-B732-442000A564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6366" y="564513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2C4FEF-425D-0344-87BD-616F62CBB4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B122DB2-C3D8-E947-BB6A-93881AD46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5B9DBA-159B-5640-9F81-0C63FA73F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81D656-3CCF-7844-B510-7F005D5EB5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6366" y="564513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FF30E1DF-39EA-5549-AD6E-55CAC3B7A5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1E3CC-4C15-6C48-9C7D-D5FB3040A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CFF51E-5F7C-BC42-90CB-73F6F3A0F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986" y="141811"/>
            <a:ext cx="1154034" cy="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6CA11-FB89-0B4D-A2EC-6313C2DF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50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289" y="3107490"/>
            <a:ext cx="456145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Care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EDBD3-B19D-924B-8407-B09B282293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7526" y="6148579"/>
            <a:ext cx="3535108" cy="34946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253902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A3E93-3143-4146-A776-7E5843C93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022427"/>
            <a:ext cx="5095461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1598F-CF38-9740-BE04-1E37D6BDAE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2946904"/>
            <a:ext cx="5095461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3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D62-35E9-2446-A3BC-BC3F49E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51561-DB29-5A42-82DB-CAC387D8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0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6AE14-4529-B542-BC17-FB7A8C404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022427"/>
            <a:ext cx="5095461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1598F-CF38-9740-BE04-1E37D6BDAE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2946904"/>
            <a:ext cx="5095461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7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32F74A-DCA7-8549-A545-CAA8EB577A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022427"/>
            <a:ext cx="5095461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1598F-CF38-9740-BE04-1E37D6BDAE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2946904"/>
            <a:ext cx="5095461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2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D68CB-C3CC-9F4C-AA8F-A8250B0FF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03E56E-C445-1544-992B-91D124D8FFDD}"/>
              </a:ext>
            </a:extLst>
          </p:cNvPr>
          <p:cNvCxnSpPr>
            <a:cxnSpLocks/>
          </p:cNvCxnSpPr>
          <p:nvPr userDrawn="1"/>
        </p:nvCxnSpPr>
        <p:spPr>
          <a:xfrm>
            <a:off x="3533691" y="3021084"/>
            <a:ext cx="51246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4BC7EBC-F5A3-0B45-8314-D2C4F9149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1" y="1216644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49023F6-882F-6743-81EA-B8AAD5D1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1" y="3245722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8131DE-1F35-CD46-AF24-D70D0E09FF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91" y="986983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669042"/>
            <a:ext cx="5197937" cy="2096176"/>
          </a:xfrm>
          <a:prstGeom prst="rect">
            <a:avLst/>
          </a:prstGeom>
        </p:spPr>
        <p:txBody>
          <a:bodyPr lIns="0"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696" y="1233488"/>
            <a:ext cx="5352266" cy="4967286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4123F-CAC9-BF4D-B020-1BE9658221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C62A9-3A07-5F45-A9BD-2E64CAA47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2B5D8-73B0-8F49-B0F2-8D8BD9DF77F3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77C34-B001-5141-9EE2-2F7DDA6A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A0562F-2C27-C94E-95A9-E07C46EC9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ABE40-2623-934B-B725-0BD1D3C32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36544C-B19C-DD46-9CBE-647ADAE5E1E1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CC6E-A145-A04E-B03F-26432AF2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E5976-AC9D-164E-8587-2507651C72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EEB3A-FD24-B64A-BF8F-0137F5167F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80A369-3FE2-DD44-A113-8E8154FDCC57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4C9AC-795B-E044-9B33-B4D5DFFA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00EEC-29C7-A648-BA18-1F19A61BD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EBF1F-BD4B-8444-8D79-A979B753F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7DE0BE3-03E1-5C4E-9308-A5B102878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43" y="-9938"/>
            <a:ext cx="2028956" cy="20289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6B8714-C5D3-4B4D-BA19-D649585110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17D16-6751-B84D-A971-F4CECCB208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192" y="1933756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4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3F90C4-F793-584A-86C9-4108F9159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0" y="0"/>
            <a:ext cx="2028956" cy="2028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D03D7A-04DA-C240-B4F2-EF227F00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D6DC4-A2AE-F540-B63F-0D605A713A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192" y="1933756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74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22C0C7-13ED-0942-9766-E3C383A83F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0" y="0"/>
            <a:ext cx="2028956" cy="2028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34E92-FAE1-C546-BDF5-1C458D0DFC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8C326-A5E4-DA4C-907C-9F3470E16F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192" y="1933756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02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6E7C-C617-F746-A7EC-00F8CE70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1449388"/>
            <a:ext cx="5651499" cy="475138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449388"/>
            <a:ext cx="5651499" cy="475138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756E4-A7F4-B743-948C-E5355FE9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5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ACD08-D7C7-FF44-B60C-9D01198E7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1188" y="2167910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2E488-D1AF-BD4D-B9A2-6F26B3D2D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1188" y="3961785"/>
            <a:ext cx="9780775" cy="827722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905FF7-0015-644E-9A6C-980D41DC737A}"/>
              </a:ext>
            </a:extLst>
          </p:cNvPr>
          <p:cNvSpPr/>
          <p:nvPr userDrawn="1"/>
        </p:nvSpPr>
        <p:spPr>
          <a:xfrm>
            <a:off x="-6574" y="1"/>
            <a:ext cx="12198574" cy="2107584"/>
          </a:xfrm>
          <a:custGeom>
            <a:avLst/>
            <a:gdLst>
              <a:gd name="connsiteX0" fmla="*/ 0 w 12192000"/>
              <a:gd name="connsiteY0" fmla="*/ 0 h 1808163"/>
              <a:gd name="connsiteX1" fmla="*/ 12192000 w 12192000"/>
              <a:gd name="connsiteY1" fmla="*/ 0 h 1808163"/>
              <a:gd name="connsiteX2" fmla="*/ 12192000 w 12192000"/>
              <a:gd name="connsiteY2" fmla="*/ 1808163 h 1808163"/>
              <a:gd name="connsiteX3" fmla="*/ 0 w 12192000"/>
              <a:gd name="connsiteY3" fmla="*/ 1808163 h 1808163"/>
              <a:gd name="connsiteX4" fmla="*/ 0 w 12192000"/>
              <a:gd name="connsiteY4" fmla="*/ 0 h 1808163"/>
              <a:gd name="connsiteX0" fmla="*/ 26894 w 12218894"/>
              <a:gd name="connsiteY0" fmla="*/ 0 h 2077104"/>
              <a:gd name="connsiteX1" fmla="*/ 12218894 w 12218894"/>
              <a:gd name="connsiteY1" fmla="*/ 0 h 2077104"/>
              <a:gd name="connsiteX2" fmla="*/ 12218894 w 12218894"/>
              <a:gd name="connsiteY2" fmla="*/ 1808163 h 2077104"/>
              <a:gd name="connsiteX3" fmla="*/ 0 w 12218894"/>
              <a:gd name="connsiteY3" fmla="*/ 2077104 h 2077104"/>
              <a:gd name="connsiteX4" fmla="*/ 26894 w 12218894"/>
              <a:gd name="connsiteY4" fmla="*/ 0 h 2077104"/>
              <a:gd name="connsiteX0" fmla="*/ 0 w 12192000"/>
              <a:gd name="connsiteY0" fmla="*/ 0 h 2249824"/>
              <a:gd name="connsiteX1" fmla="*/ 12192000 w 12192000"/>
              <a:gd name="connsiteY1" fmla="*/ 0 h 2249824"/>
              <a:gd name="connsiteX2" fmla="*/ 12192000 w 12192000"/>
              <a:gd name="connsiteY2" fmla="*/ 1808163 h 2249824"/>
              <a:gd name="connsiteX3" fmla="*/ 267746 w 12192000"/>
              <a:gd name="connsiteY3" fmla="*/ 2249824 h 2249824"/>
              <a:gd name="connsiteX4" fmla="*/ 0 w 12192000"/>
              <a:gd name="connsiteY4" fmla="*/ 0 h 2249824"/>
              <a:gd name="connsiteX0" fmla="*/ 6574 w 12198574"/>
              <a:gd name="connsiteY0" fmla="*/ 0 h 2107584"/>
              <a:gd name="connsiteX1" fmla="*/ 12198574 w 12198574"/>
              <a:gd name="connsiteY1" fmla="*/ 0 h 2107584"/>
              <a:gd name="connsiteX2" fmla="*/ 12198574 w 12198574"/>
              <a:gd name="connsiteY2" fmla="*/ 1808163 h 2107584"/>
              <a:gd name="connsiteX3" fmla="*/ 0 w 12198574"/>
              <a:gd name="connsiteY3" fmla="*/ 2107584 h 2107584"/>
              <a:gd name="connsiteX4" fmla="*/ 6574 w 12198574"/>
              <a:gd name="connsiteY4" fmla="*/ 0 h 2107584"/>
              <a:gd name="connsiteX0" fmla="*/ 6574 w 12198574"/>
              <a:gd name="connsiteY0" fmla="*/ 0 h 2107584"/>
              <a:gd name="connsiteX1" fmla="*/ 12198574 w 12198574"/>
              <a:gd name="connsiteY1" fmla="*/ 0 h 2107584"/>
              <a:gd name="connsiteX2" fmla="*/ 12198574 w 12198574"/>
              <a:gd name="connsiteY2" fmla="*/ 1513523 h 2107584"/>
              <a:gd name="connsiteX3" fmla="*/ 0 w 12198574"/>
              <a:gd name="connsiteY3" fmla="*/ 2107584 h 2107584"/>
              <a:gd name="connsiteX4" fmla="*/ 6574 w 12198574"/>
              <a:gd name="connsiteY4" fmla="*/ 0 h 21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574" h="2107584">
                <a:moveTo>
                  <a:pt x="6574" y="0"/>
                </a:moveTo>
                <a:lnTo>
                  <a:pt x="12198574" y="0"/>
                </a:lnTo>
                <a:lnTo>
                  <a:pt x="12198574" y="1513523"/>
                </a:lnTo>
                <a:lnTo>
                  <a:pt x="0" y="2107584"/>
                </a:lnTo>
                <a:cubicBezTo>
                  <a:pt x="2191" y="1405056"/>
                  <a:pt x="4383" y="702528"/>
                  <a:pt x="657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79919-6F8C-F245-8A58-60E19930ED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8E004-9262-2148-B259-14B36DEDB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1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B040E0-EF1B-624C-BF5A-B8DE8175D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5588" cy="3865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131039-FD0B-F44E-8C7B-42E6C546318A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34D89953-E03F-AF4C-9DFD-4974C95D376D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56E16FE8-941B-C44B-AAE0-97DC33AF86A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034776A-D773-E245-A122-A964EC85C9B6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D65A25C-CE7D-4245-A2D6-143E98E0A88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BE2675-0AD4-C34C-9636-65A4B5A4D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EF4C4-B48F-1941-9653-2C29F13B30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62" y="2313832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1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08E0D8-6939-894C-AF1C-5FEDD74241BD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74330E8B-DEB1-8040-88CE-32A3A193DD23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DA07022-D0AE-A749-8D17-9F10F982E6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697D1-1D38-5C4A-9E62-B054E70F1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00"/>
            <a:ext cx="3865588" cy="38655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F20398-A53E-904C-96C1-642047C5BB3C}"/>
              </a:ext>
            </a:extLst>
          </p:cNvPr>
          <p:cNvSpPr>
            <a:spLocks noGrp="1"/>
          </p:cNvSpPr>
          <p:nvPr userDrawn="1"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EF0CB6-FF3D-F544-9CA7-0C3A240E1BC7}"/>
              </a:ext>
            </a:extLst>
          </p:cNvPr>
          <p:cNvSpPr>
            <a:spLocks noGrp="1"/>
          </p:cNvSpPr>
          <p:nvPr userDrawn="1"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68608C-EF62-A245-9D65-66A83CE8E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B45BD-D23C-9F4D-9AA7-0CF05492BF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62" y="2313832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1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C96E7B-90F0-3F46-AE8C-47202800EE26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87670B1D-7729-2A44-9FD4-71DEC97962F2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rgbClr val="430F27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03A994-7F6E-F945-8DBD-DBFEEA3CC18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rgbClr val="430F27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3744ABF-9BC6-8E42-928E-B1A079D16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5588" cy="38655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22174E-0FBE-B14F-AA98-6EF8C0DD30A2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rgbClr val="E40040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89AC49-3490-0A46-BC88-B3BF8E4FCCE9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361E9-235F-C64B-A165-28CF2E440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BFC63-C0C2-5047-AF1C-1AB74998B1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62" y="2313832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CF3E6F-A06A-0146-81A2-05AC6030E049}"/>
              </a:ext>
            </a:extLst>
          </p:cNvPr>
          <p:cNvSpPr/>
          <p:nvPr userDrawn="1"/>
        </p:nvSpPr>
        <p:spPr>
          <a:xfrm>
            <a:off x="3810000" y="634196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b="0" i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Document is the Property of Access UK Limited Classification - Restricted</a:t>
            </a:r>
            <a:endParaRPr lang="en-US" sz="80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66A10-8991-A741-9152-97735E762E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B8AF3-DF91-CD4E-92C3-BAA6D3325D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666" y="3180522"/>
            <a:ext cx="5240669" cy="46114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095681-5A98-BC69-CCBE-3C4BA3BBA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0539" y="934278"/>
            <a:ext cx="6341165" cy="303143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99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Chevron 15">
            <a:extLst>
              <a:ext uri="{FF2B5EF4-FFF2-40B4-BE49-F238E27FC236}">
                <a16:creationId xmlns:a16="http://schemas.microsoft.com/office/drawing/2014/main" id="{1728D0AC-86C6-4449-944E-5EEE234C6190}"/>
              </a:ext>
            </a:extLst>
          </p:cNvPr>
          <p:cNvSpPr/>
          <p:nvPr userDrawn="1"/>
        </p:nvSpPr>
        <p:spPr bwMode="auto">
          <a:xfrm>
            <a:off x="2896344" y="0"/>
            <a:ext cx="7743232" cy="6858000"/>
          </a:xfrm>
          <a:prstGeom prst="chevron">
            <a:avLst>
              <a:gd name="adj" fmla="val 3561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Arrow: Chevron 14">
            <a:extLst>
              <a:ext uri="{FF2B5EF4-FFF2-40B4-BE49-F238E27FC236}">
                <a16:creationId xmlns:a16="http://schemas.microsoft.com/office/drawing/2014/main" id="{2279409C-0138-284A-9D80-72E3BDBA5DB7}"/>
              </a:ext>
            </a:extLst>
          </p:cNvPr>
          <p:cNvSpPr/>
          <p:nvPr userDrawn="1"/>
        </p:nvSpPr>
        <p:spPr bwMode="auto">
          <a:xfrm>
            <a:off x="822809" y="0"/>
            <a:ext cx="7743232" cy="6858000"/>
          </a:xfrm>
          <a:prstGeom prst="chevron">
            <a:avLst>
              <a:gd name="adj" fmla="val 35615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row: Chevron 13">
            <a:extLst>
              <a:ext uri="{FF2B5EF4-FFF2-40B4-BE49-F238E27FC236}">
                <a16:creationId xmlns:a16="http://schemas.microsoft.com/office/drawing/2014/main" id="{B318CEBD-33B4-E245-9BC2-0B1E80452A1F}"/>
              </a:ext>
            </a:extLst>
          </p:cNvPr>
          <p:cNvSpPr/>
          <p:nvPr userDrawn="1"/>
        </p:nvSpPr>
        <p:spPr bwMode="auto">
          <a:xfrm>
            <a:off x="214280" y="0"/>
            <a:ext cx="6278226" cy="6858000"/>
          </a:xfrm>
          <a:custGeom>
            <a:avLst/>
            <a:gdLst>
              <a:gd name="connsiteX0" fmla="*/ 0 w 7743232"/>
              <a:gd name="connsiteY0" fmla="*/ 0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0 w 7743232"/>
              <a:gd name="connsiteY6" fmla="*/ 0 h 6858000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63329 w 7743232"/>
              <a:gd name="connsiteY0" fmla="*/ 9832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1563329 w 7743232"/>
              <a:gd name="connsiteY6" fmla="*/ 9832 h 6858000"/>
              <a:gd name="connsiteX0" fmla="*/ 98323 w 6278226"/>
              <a:gd name="connsiteY0" fmla="*/ 9832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9832 h 6858000"/>
              <a:gd name="connsiteX0" fmla="*/ 98323 w 6278226"/>
              <a:gd name="connsiteY0" fmla="*/ 0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226" h="6858000">
                <a:moveTo>
                  <a:pt x="98323" y="0"/>
                </a:moveTo>
                <a:lnTo>
                  <a:pt x="3835749" y="0"/>
                </a:lnTo>
                <a:lnTo>
                  <a:pt x="6278226" y="3429000"/>
                </a:lnTo>
                <a:lnTo>
                  <a:pt x="3835749" y="6858000"/>
                </a:lnTo>
                <a:lnTo>
                  <a:pt x="0" y="6858000"/>
                </a:lnTo>
                <a:lnTo>
                  <a:pt x="977471" y="3429000"/>
                </a:lnTo>
                <a:lnTo>
                  <a:pt x="98323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Arrow: Pentagon 12">
            <a:extLst>
              <a:ext uri="{FF2B5EF4-FFF2-40B4-BE49-F238E27FC236}">
                <a16:creationId xmlns:a16="http://schemas.microsoft.com/office/drawing/2014/main" id="{D3AF2DD9-580E-7D44-B18B-AAE409A501C3}"/>
              </a:ext>
            </a:extLst>
          </p:cNvPr>
          <p:cNvSpPr/>
          <p:nvPr userDrawn="1"/>
        </p:nvSpPr>
        <p:spPr bwMode="auto">
          <a:xfrm>
            <a:off x="0" y="0"/>
            <a:ext cx="4463770" cy="6858000"/>
          </a:xfrm>
          <a:custGeom>
            <a:avLst/>
            <a:gdLst>
              <a:gd name="connsiteX0" fmla="*/ 0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0 w 6243408"/>
              <a:gd name="connsiteY5" fmla="*/ 0 h 6858000"/>
              <a:gd name="connsiteX0" fmla="*/ 1779639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1779639 w 6243408"/>
              <a:gd name="connsiteY5" fmla="*/ 0 h 6858000"/>
              <a:gd name="connsiteX0" fmla="*/ 88491 w 4552260"/>
              <a:gd name="connsiteY0" fmla="*/ 0 h 6858000"/>
              <a:gd name="connsiteX1" fmla="*/ 1845618 w 4552260"/>
              <a:gd name="connsiteY1" fmla="*/ 0 h 6858000"/>
              <a:gd name="connsiteX2" fmla="*/ 4552260 w 4552260"/>
              <a:gd name="connsiteY2" fmla="*/ 3429000 h 6858000"/>
              <a:gd name="connsiteX3" fmla="*/ 1845618 w 4552260"/>
              <a:gd name="connsiteY3" fmla="*/ 6858000 h 6858000"/>
              <a:gd name="connsiteX4" fmla="*/ 0 w 4552260"/>
              <a:gd name="connsiteY4" fmla="*/ 6858000 h 6858000"/>
              <a:gd name="connsiteX5" fmla="*/ 88491 w 455226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48167 h 6858000"/>
              <a:gd name="connsiteX5" fmla="*/ 1 w 446377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58000 h 6858000"/>
              <a:gd name="connsiteX5" fmla="*/ 1 w 446377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770" h="6858000">
                <a:moveTo>
                  <a:pt x="1" y="0"/>
                </a:moveTo>
                <a:lnTo>
                  <a:pt x="1757128" y="0"/>
                </a:lnTo>
                <a:lnTo>
                  <a:pt x="4463770" y="3429000"/>
                </a:lnTo>
                <a:lnTo>
                  <a:pt x="1757128" y="6858000"/>
                </a:lnTo>
                <a:lnTo>
                  <a:pt x="0" y="6858000"/>
                </a:lnTo>
                <a:cubicBezTo>
                  <a:pt x="0" y="4575278"/>
                  <a:pt x="1" y="2282722"/>
                  <a:pt x="1" y="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64C4A-C5BC-9342-A460-5ECA30D5CEA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823BD-3473-DD42-9FD8-06B9C9C07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2F0B558D-3D9C-3641-9EC9-8DFAF134F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5216" y="2089187"/>
            <a:ext cx="10353513" cy="707922"/>
          </a:xfrm>
          <a:noFill/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Timeline title</a:t>
            </a:r>
            <a:endParaRPr lang="en-US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4F0B0433-B14C-084F-A2ED-2CE643A12C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216" y="4001534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1</a:t>
            </a:r>
          </a:p>
          <a:p>
            <a:endParaRPr lang="en-US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D00C90D4-5253-8B49-AAB4-EEFDAF730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1155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2</a:t>
            </a:r>
          </a:p>
          <a:p>
            <a:endParaRPr lang="en-US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371B6A85-DCC9-0E44-B3A8-6E04BD4B51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7642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3</a:t>
            </a:r>
          </a:p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164C95B8-C0E6-8140-B570-D105626C58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4311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4</a:t>
            </a:r>
          </a:p>
          <a:p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C5A2FA0C-27B2-5543-B857-FF12213E5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29520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5</a:t>
            </a:r>
          </a:p>
          <a:p>
            <a:endParaRPr lang="en-US"/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49CAD048-36F3-B84C-92EF-8CC400FACD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013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56034DF4-B209-D847-A6D8-DA644D65C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0892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A062FF25-AD10-034C-8AC3-72C4B0B7C2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7642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ABEB9395-4869-7F42-8133-2679188CA3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4372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D1732C54-40C6-CC42-8A58-6E2D18A034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9641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82BCA7-9A09-3C4A-B8BD-FE9837039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615DF2A-5204-9D4A-AB26-D4A12B27BA09}"/>
              </a:ext>
            </a:extLst>
          </p:cNvPr>
          <p:cNvSpPr/>
          <p:nvPr userDrawn="1"/>
        </p:nvSpPr>
        <p:spPr>
          <a:xfrm>
            <a:off x="2729791" y="-3695110"/>
            <a:ext cx="9641296" cy="9641296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6DA4D5-D351-F440-BE24-22A6BA294286}"/>
              </a:ext>
            </a:extLst>
          </p:cNvPr>
          <p:cNvSpPr/>
          <p:nvPr userDrawn="1"/>
        </p:nvSpPr>
        <p:spPr>
          <a:xfrm>
            <a:off x="5622150" y="-802751"/>
            <a:ext cx="3856579" cy="3856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B8F60E3-C998-DB41-B5AD-C73E101A1914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3639714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1F60052A-58D5-7245-BC38-EFF1F9DD45EA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D889E47A-CE4F-3D47-8164-5AC9FA59C07D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7995543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46354B5-CA9E-3647-8BB3-BD93ABF6F1DF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9163883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B0C989CC-E721-2E48-A614-CFB67BD0D463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6441212" y="759690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00038" y="549275"/>
            <a:ext cx="11591925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6D801E-EE35-274A-AF62-5B8EB536E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8BB4AA4-7B73-8E4A-8081-77A4B6D06EE9}"/>
              </a:ext>
            </a:extLst>
          </p:cNvPr>
          <p:cNvSpPr/>
          <p:nvPr userDrawn="1"/>
        </p:nvSpPr>
        <p:spPr>
          <a:xfrm>
            <a:off x="2719392" y="-3695110"/>
            <a:ext cx="9641296" cy="9641296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5157846" y="-1267644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5433993" y="-991497"/>
            <a:ext cx="4234070" cy="4234070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6106463" y="-319027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633CD2-C266-F745-BF00-7D1C929E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8FC68D0-459C-4A45-8670-42E296F201F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97313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DF2293F-DBC4-674A-8D5C-CD44D1951A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BB52650-ED72-C04F-BF8A-DF6FF6D7D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95543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06B3EBDA-4777-1C4D-991F-360913F4F6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68064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F2C5C860-DB9D-2645-837A-A0B475DA38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41212" y="759690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DC9A113-79E2-AE47-9FF6-BE298DE1F5CA}"/>
              </a:ext>
            </a:extLst>
          </p:cNvPr>
          <p:cNvSpPr/>
          <p:nvPr userDrawn="1"/>
        </p:nvSpPr>
        <p:spPr>
          <a:xfrm>
            <a:off x="2719392" y="-3695110"/>
            <a:ext cx="9641296" cy="96412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66DC80-5ED5-1642-BE6E-429D776612B4}"/>
              </a:ext>
            </a:extLst>
          </p:cNvPr>
          <p:cNvSpPr/>
          <p:nvPr userDrawn="1"/>
        </p:nvSpPr>
        <p:spPr>
          <a:xfrm>
            <a:off x="5157846" y="-1267644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3F1BD3-AB8C-AA4B-ACBF-5D61147A4D92}"/>
              </a:ext>
            </a:extLst>
          </p:cNvPr>
          <p:cNvSpPr/>
          <p:nvPr userDrawn="1"/>
        </p:nvSpPr>
        <p:spPr>
          <a:xfrm>
            <a:off x="5433993" y="-991497"/>
            <a:ext cx="4234070" cy="42340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61A223-E508-E34D-A60F-B5DA240ABF79}"/>
              </a:ext>
            </a:extLst>
          </p:cNvPr>
          <p:cNvSpPr/>
          <p:nvPr userDrawn="1"/>
        </p:nvSpPr>
        <p:spPr>
          <a:xfrm>
            <a:off x="6106463" y="-319027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AFA70BF-37D2-0742-BA86-9E272B018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99D59C-D2AD-8F4B-A676-7D9D1166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2EC16226-7F4A-3D44-9E03-481C9881BE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41212" y="759690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10AB8841-C5B0-094E-93BE-2D6295C71EF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97313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ED8305E-9C75-0147-B3D5-57E6DEABC2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E2F0034-32EC-3B40-9067-0AC185EBFC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95543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E4366E95-E7EA-A143-BA09-FE5045D8379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68064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E4224512-9AA0-7A49-A762-6E902E70CCCD}"/>
              </a:ext>
            </a:extLst>
          </p:cNvPr>
          <p:cNvSpPr/>
          <p:nvPr userDrawn="1"/>
        </p:nvSpPr>
        <p:spPr>
          <a:xfrm>
            <a:off x="2719392" y="-3695110"/>
            <a:ext cx="9641296" cy="96412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96D24D-785A-214B-9AC7-8B54E491B36B}"/>
              </a:ext>
            </a:extLst>
          </p:cNvPr>
          <p:cNvSpPr/>
          <p:nvPr userDrawn="1"/>
        </p:nvSpPr>
        <p:spPr>
          <a:xfrm>
            <a:off x="5157846" y="-1267644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722DBC-FD92-AF41-ABF6-4EAF031D5EB1}"/>
              </a:ext>
            </a:extLst>
          </p:cNvPr>
          <p:cNvSpPr/>
          <p:nvPr userDrawn="1"/>
        </p:nvSpPr>
        <p:spPr>
          <a:xfrm>
            <a:off x="5433993" y="-991497"/>
            <a:ext cx="4234070" cy="4234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E6AA36-BD4A-7C4B-B3A0-24A299597A6C}"/>
              </a:ext>
            </a:extLst>
          </p:cNvPr>
          <p:cNvSpPr/>
          <p:nvPr userDrawn="1"/>
        </p:nvSpPr>
        <p:spPr>
          <a:xfrm>
            <a:off x="6106463" y="-319027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E014BC5-8A01-0346-B987-186B8B068E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8" y="549275"/>
            <a:ext cx="11591925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9D7E6-79CF-524B-B270-00E4EC344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B0CB20F-8596-144A-A3E4-FEC8B083F16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41212" y="759690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AFF7C8D-4C38-A140-920E-7850D2F66A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97313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7442FAD1-CB7F-5544-B326-0B66DF31D35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ADDA195-82EC-6C45-8B23-15703B2FD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95543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984BC95D-7554-5944-A2B2-750BE18833C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68064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6E7C-C617-F746-A7EC-00F8CE70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1449388"/>
            <a:ext cx="5651499" cy="475138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449388"/>
            <a:ext cx="5651498" cy="475138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234A8-E3D9-0943-9695-21455482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5D805361-B57C-D942-B7FC-7C3A219C5994}"/>
              </a:ext>
            </a:extLst>
          </p:cNvPr>
          <p:cNvSpPr/>
          <p:nvPr userDrawn="1"/>
        </p:nvSpPr>
        <p:spPr>
          <a:xfrm>
            <a:off x="2719392" y="-3695110"/>
            <a:ext cx="9641296" cy="96412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DD2913-387C-1942-9E6B-53C980B7E16E}"/>
              </a:ext>
            </a:extLst>
          </p:cNvPr>
          <p:cNvSpPr/>
          <p:nvPr userDrawn="1"/>
        </p:nvSpPr>
        <p:spPr>
          <a:xfrm>
            <a:off x="5157846" y="-1267644"/>
            <a:ext cx="4786365" cy="47863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240413A-7C3A-9E4F-A547-61CD80975A09}"/>
              </a:ext>
            </a:extLst>
          </p:cNvPr>
          <p:cNvSpPr/>
          <p:nvPr userDrawn="1"/>
        </p:nvSpPr>
        <p:spPr>
          <a:xfrm>
            <a:off x="5433993" y="-991497"/>
            <a:ext cx="4234070" cy="42340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79BD4A6-0C9D-D048-98F0-ACCF5F6386EF}"/>
              </a:ext>
            </a:extLst>
          </p:cNvPr>
          <p:cNvSpPr/>
          <p:nvPr userDrawn="1"/>
        </p:nvSpPr>
        <p:spPr>
          <a:xfrm>
            <a:off x="6106463" y="-319027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3E89519-40E4-A449-A19C-D328FAFE51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89F9E6-8A75-054D-993F-0B3812779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C4E9FC2-54A0-9940-932E-8507FFDC852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41212" y="759690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01312F8-A407-0E4E-8DEC-E7334F1E4A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97313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404615B-91B8-F746-907C-CA92E90391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75C9F0F2-5D51-A949-BC1A-36BE7A313F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95543" y="389803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56EAC8F-D978-8047-BA5E-A7146CB8862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68064" y="2049848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D64780-CBA8-CC43-B958-167A14493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4591051" y="1"/>
            <a:ext cx="7600949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rgbClr val="50505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6974CB-80FE-9A44-96FD-9750B685F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6E4736-C83F-DF42-8499-3635DD7C5F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D4929-0FAD-454F-946F-3A16FDE61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7610A-5182-3346-AEB4-D1F8756E6F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A41DCE-EF77-944A-BE98-C0F404ED6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695" y="0"/>
            <a:ext cx="9955306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-1747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116FC7-2F38-BF44-A7F9-8FD59699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05150-A09C-C147-9163-0B0AF767C3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DE9997-31DE-BE43-8D10-50573144C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33B9D0-1617-B149-A30F-95ECAC5D9E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0CD8DB-BA10-A341-9D3A-EC24CED7E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4591051" y="1"/>
            <a:ext cx="7600949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5D70C4-BF79-164E-AE38-7611BD03E404}"/>
              </a:ext>
            </a:extLst>
          </p:cNvPr>
          <p:cNvSpPr/>
          <p:nvPr userDrawn="1"/>
        </p:nvSpPr>
        <p:spPr bwMode="auto">
          <a:xfrm>
            <a:off x="-8467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53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D8F1C-65B0-5B45-A1DA-470F0966E97E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BF9A5-280B-E345-A2B8-4C3642F6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6E9092-8882-2A4E-8B21-60A2372A64E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633B84-2A48-B44D-BAA0-AD81201796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CC5E9-5A07-4341-9EB6-B174C4AE73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E8A8CB-9731-5F47-9AB7-E37E2AEFA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42000" y="-2922"/>
            <a:ext cx="6350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3ACAF94-3CD7-F345-8036-5E2EC2BFC0E7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26460-192D-7045-9BA5-4073FC733775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FF4C82-C03A-7147-9A9D-57C79A31B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2933B5-CB05-844C-A1DB-7E6EE055C0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EA0BF3-DB62-994B-A7DD-B05165BCC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366AF3-ADD3-D740-BF66-27CCDB5B11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FDFC-79DC-B245-8339-06DBA4A66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2922"/>
            <a:ext cx="12191999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312F1-7D1F-B342-9EE7-0D0D65285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8193" y="0"/>
            <a:ext cx="100457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8FCE28-2E0B-4344-B3C8-B14400B8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191" y="1217031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3EEC91-7844-BF4B-9739-72543BE68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35969-00F9-4C49-B318-2E05EAFA2F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0211D-4F2F-EF42-A796-6C46A51CC7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24579-9A36-9942-B2AB-E2B63EA5B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3696" y="435428"/>
            <a:ext cx="4422802" cy="64225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1DD583-343C-9147-AB9A-585CBDA05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561" y="2382080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EDDF0-90FF-D949-9E42-B92AA53E98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A0212-41B4-B84A-8FED-7E1616AAA0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B66A2-5F89-C846-A7B6-9132346FE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2AD66-A139-2246-AA5F-B5ACFE6973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3B734-E5BC-BD44-88AD-C03CC0E599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7607" y="333800"/>
            <a:ext cx="4343959" cy="65142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A6B361-78C5-2644-AC28-2B692A337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16" y="2212454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A1FF0-237B-5047-BBEF-F7B18EA12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515C69-D1F9-8F4A-A1DC-15737FED1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5CD65886-0FA3-2148-898F-728DEAC39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59626" y="-6772"/>
            <a:ext cx="7232374" cy="68577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6772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F9FB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F9F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6B185F-2454-0D44-BF67-353058EA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E77EDF-ADFD-0943-B1C1-9BDA1A2DFA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C8D1D-DAC9-AA4E-9AFD-B7ED1A3357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F526D-BF7E-6C44-B310-028AF56CB1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DD1410-A8F5-E346-A23C-F1920B769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1700" y="2732"/>
            <a:ext cx="87503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2A2D5E-7DB8-5A4F-936F-D29328D2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38CCD-3FD8-0C41-95E7-E6DF78DA0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CA3511-ED38-C64C-AF34-342FC6E391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6D4588-9AA9-414C-A24A-13AC29BA19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3970-A563-2D4C-A665-6294B044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05615216-8458-2E4B-B08D-914E29650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4375" y="3167"/>
            <a:ext cx="6637625" cy="685773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0757E1-85D3-EE4F-8584-1355ED89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F914E5-158C-064E-8FFC-901A059DA6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2BEA5-E70D-BB4C-B420-FDFCE6C788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5BD6F-7F52-154A-9E21-B14EEE7DC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CA318799-F063-06D0-D1E9-317D8DBC9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18861" y="-6451"/>
            <a:ext cx="10373139" cy="684779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tabLst>
                <a:tab pos="1684338" algn="l"/>
              </a:tabLst>
            </a:pPr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3A848A-3915-0943-BDBF-5DDE6236C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6A6E7D-B5F1-E74E-A2B2-B52719095F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CD8AA9-5C75-1C40-9DDA-0746BAC3F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65EF8E-E48E-5047-9DEC-2DC9D8B5DF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D679CC-EAB1-4049-B711-9F6D6DD183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8920" y="-35098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ACB1F-1045-344C-887E-DCF936EA0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91BFF-3AD7-1840-B7BA-9A58ED6F5C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84C4D-DC67-0345-ADE4-F0884B432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8920" y="-35098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0BB370-7556-564C-9A0A-09CCAA583E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CE05F-146A-C940-B568-D105B370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D7C29C-1B26-4042-BD00-9BDDBF539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1DE0BB-E90C-2A4E-98E9-6858EDD73B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5204012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D6AC2B9-58C7-6843-9CF4-4C6CF61026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87ABFA-526E-D045-8BF6-C23CD5004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3FF292-82F1-C347-8028-45972CEB9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7717" y="5306092"/>
            <a:ext cx="3214497" cy="1561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14B654-9957-EB44-AC3F-53D9EE7B76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68FEA7AC-5A4F-414F-8982-459C75A60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7D614-7088-7541-B51A-58D44E32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BF3A9-8C6A-4C41-ACE7-517990010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E9EA3-0643-E448-AD3B-CCFA8A0907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6" y="2022427"/>
            <a:ext cx="5204012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76643EF-A9A3-3C4E-9D5F-9EB510986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507201-DEDD-0B47-AFDB-D4D8AB47B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B681D0-EA54-584A-885E-7E06E18A12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7717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27AFB-942A-1044-968C-7217D589A8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EEF2E0B0-8624-2746-9084-4F6A559F46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DB2B5B-5A72-4243-A999-00FFDABB7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45A43-118F-9F4F-9B16-CA64FF2890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E1F0A-B1E7-4A42-9ACB-98B2CAC2EE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946904"/>
            <a:ext cx="5204012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2CBA746-97A0-7640-A519-66A5F30837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28059" y="1057806"/>
            <a:ext cx="2324100" cy="49202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7C5AA6-7A2A-DF46-9F37-D69B56868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537" y="319282"/>
            <a:ext cx="458114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5FAADC-2359-4648-8BBC-55F6D9400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7717" y="5306092"/>
            <a:ext cx="3214497" cy="1561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3469A3-43F3-A24B-B621-68DACF5E02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6666994" y="-35098"/>
            <a:ext cx="5532770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7039781" y="-41870"/>
            <a:ext cx="5160844" cy="6902066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35A41A9-9F28-874F-873C-B7238C8F2F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338" y="1168400"/>
            <a:ext cx="6816725" cy="384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C2C6C-4D90-BC4D-A22B-94DCD05A0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64" y="900124"/>
            <a:ext cx="7353965" cy="6078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5049BE-6713-9242-B951-23984A95D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D12521-C7FD-DF4C-83FE-FAF7C3032F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09E9-2496-A847-AD67-1878E5ED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D79CA7-E6D6-EF49-8A4C-D08F53608CB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9" y="561425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B761D8-5F86-784D-A4E3-53D0A8A1D6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355EDA-6EAD-E941-B5A9-8F79F98B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E05EA-D249-2749-945E-0AF5E1F73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A6398-04AC-C94B-868B-1D83FDDECA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9" y="561425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FBE8A4D-404F-F142-A15B-C6442F199E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17B550-487C-844E-84BB-359AC8B43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581661-B8C5-FA4E-916A-61EA8F8DD4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944AFF-767E-174C-B464-D69291A85B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D549CB-BEB9-144B-9C49-C9AE3238B6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6FDB510-69BF-DC49-A68D-88D3CF7C1F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A84C77-44C0-9742-99B9-3D3329B05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5E00BE-78AA-C541-80B7-7DBA49B3DB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4C63ED-311C-A84B-9923-507EC6448E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AA1FB16D-4920-014D-8C2E-E89502FE07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128927-5E93-504C-B0EF-DFEF287F5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7DE47-987F-6942-8125-9A5ECF2145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EC3DC-32FE-D946-866A-68FD7F272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60583D-60B8-BA49-9017-6D104801B0E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3F34626-66ED-7641-BE74-94A837EB6D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2E4459-9CEB-BD46-9975-F26AFDCC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4D4BEC-2EB4-7441-B0C5-6ED9A23173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DD2966-CB0C-6C49-BC53-2DF1BB5AE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4548" y="5621430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288A4F37-A3E1-654B-81B7-4D16ACC67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75B1E0-BE75-E740-8F94-160E5ED7D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574AEF-7F3D-7844-8F4F-7D094DF1D6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B92C8-F283-8443-A909-021C43BDAC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2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6366" y="564513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2C4FEF-425D-0344-87BD-616F62CBB4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6231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B122DB2-C3D8-E947-BB6A-93881AD46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16488" y="2447925"/>
            <a:ext cx="2349500" cy="50149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5B9DBA-159B-5640-9F81-0C63FA73F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63" y="2194744"/>
            <a:ext cx="2833273" cy="5564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D085FB-C616-D54B-9D30-7485FDC92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22AA3-11BF-FE48-9D01-6F333B4FFB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6365" y="5334195"/>
            <a:ext cx="12208365" cy="1554684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6366" y="5645132"/>
            <a:ext cx="12224731" cy="1243748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456739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6" y="2373622"/>
            <a:ext cx="3535108" cy="352187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FF30E1DF-39EA-5549-AD6E-55CAC3B7A5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01720" y="2564290"/>
            <a:ext cx="5362736" cy="3038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1E3CC-4C15-6C48-9C7D-D5FB3040A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45" y="2373266"/>
            <a:ext cx="5794305" cy="4788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AB1ED-7B1C-0F44-8725-5AEB590EB5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6B155-048E-8B44-93C2-A85DBB5403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676D1A-891E-494E-9A48-DE5D0070673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388956-DEA6-AB4F-A8CA-43D2635F0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22">
              <a:extLst>
                <a:ext uri="{FF2B5EF4-FFF2-40B4-BE49-F238E27FC236}">
                  <a16:creationId xmlns:a16="http://schemas.microsoft.com/office/drawing/2014/main" id="{2C84CE2F-FB67-D046-813E-C1A31AB94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9402" b="20038"/>
            <a:stretch/>
          </p:blipFill>
          <p:spPr>
            <a:xfrm>
              <a:off x="189102" y="141811"/>
              <a:ext cx="1671760" cy="35494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48ED06-1F4C-9B46-9CD5-11D3FF4F125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2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screen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982A3A-D68E-6B4B-8033-E9EB16C9E8E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18A854-EAA2-C449-A81F-CA2C048AB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510985A8-2621-694C-A1F6-AFDE9DDACA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9402" b="20038"/>
            <a:stretch/>
          </p:blipFill>
          <p:spPr>
            <a:xfrm>
              <a:off x="189102" y="141811"/>
              <a:ext cx="1671760" cy="35494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CA5118-BDFD-4847-B154-BD8062B0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8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8ED06-1F4C-9B46-9CD5-11D3FF4F125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3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>
            <a:extLst>
              <a:ext uri="{FF2B5EF4-FFF2-40B4-BE49-F238E27FC236}">
                <a16:creationId xmlns:a16="http://schemas.microsoft.com/office/drawing/2014/main" id="{8A14F5D6-DDA6-2349-8405-02D6F72E7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0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D94C00-24C7-C74B-B16C-50D1C49780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8A14F5D6-DDA6-2349-8405-02D6F72E7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0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445365"/>
            <a:ext cx="5197937" cy="2543530"/>
          </a:xfrm>
          <a:prstGeom prst="rect">
            <a:avLst/>
          </a:prstGeom>
        </p:spPr>
        <p:txBody>
          <a:bodyPr lIns="0"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696" y="1233487"/>
            <a:ext cx="5352266" cy="4967287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BE2F5DBF-F0CA-3D47-BE54-4B81CDFD0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694" b="20114"/>
          <a:stretch/>
        </p:blipFill>
        <p:spPr>
          <a:xfrm>
            <a:off x="12307" y="141811"/>
            <a:ext cx="1674935" cy="3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669042"/>
            <a:ext cx="5197937" cy="2096176"/>
          </a:xfrm>
          <a:prstGeom prst="rect">
            <a:avLst/>
          </a:prstGeom>
        </p:spPr>
        <p:txBody>
          <a:bodyPr lIns="0"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696" y="1233488"/>
            <a:ext cx="5352266" cy="4967286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D32C9854-E13D-6F40-8DC9-77DD1CF08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694" b="20114"/>
          <a:stretch/>
        </p:blipFill>
        <p:spPr>
          <a:xfrm>
            <a:off x="12307" y="141811"/>
            <a:ext cx="1674935" cy="3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2B5D8-73B0-8F49-B0F2-8D8BD9DF77F3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2DE90664-787D-174A-B709-195DB223A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77C34-B001-5141-9EE2-2F7DDA6A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36544C-B19C-DD46-9CBE-647ADAE5E1E1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CC6E-A145-A04E-B03F-26432AF2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51DEBC6D-8A03-B84E-943F-A10BED3B6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80A369-3FE2-DD44-A113-8E8154FDCC57}"/>
              </a:ext>
            </a:extLst>
          </p:cNvPr>
          <p:cNvSpPr/>
          <p:nvPr userDrawn="1"/>
        </p:nvSpPr>
        <p:spPr bwMode="auto">
          <a:xfrm>
            <a:off x="0" y="0"/>
            <a:ext cx="12202160" cy="1233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4C9AC-795B-E044-9B33-B4D5DFFA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CC38AC2C-19BA-AD4F-9FF0-16831E21A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3FA80DB-CFFF-394B-B00B-451C98D20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207" y="4199209"/>
            <a:ext cx="2658791" cy="2658791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7DE0BE3-03E1-5C4E-9308-A5B1028781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43" y="-9938"/>
            <a:ext cx="2028956" cy="2028956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D10DA0-8293-3A43-B866-E2B9E6195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6" y="983918"/>
            <a:ext cx="3520493" cy="8518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124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3FA80DB-CFFF-394B-B00B-451C98D20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207" y="4199209"/>
            <a:ext cx="2658791" cy="2658791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D10DA0-8293-3A43-B866-E2B9E6195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6" y="983918"/>
            <a:ext cx="3520493" cy="8518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3F90C4-F793-584A-86C9-4108F91591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0" y="0"/>
            <a:ext cx="2028956" cy="20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69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3FA80DB-CFFF-394B-B00B-451C98D20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207" y="4199209"/>
            <a:ext cx="2658791" cy="2658791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D10DA0-8293-3A43-B866-E2B9E6195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6" y="983918"/>
            <a:ext cx="3520493" cy="8518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533692" y="3969851"/>
            <a:ext cx="51246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12" y="2165411"/>
            <a:ext cx="9780775" cy="1701800"/>
          </a:xfrm>
          <a:prstGeom prst="rect">
            <a:avLst/>
          </a:prstGeom>
        </p:spPr>
        <p:txBody>
          <a:bodyPr lIns="0"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12" y="4194489"/>
            <a:ext cx="9780775" cy="82772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22C0C7-13ED-0942-9766-E3C383A83F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0" y="0"/>
            <a:ext cx="2028956" cy="20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5118-BDFD-4847-B154-BD8062B0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v1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551D98-3494-4249-9BB8-8396C9053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727" y="1727214"/>
            <a:ext cx="2841138" cy="686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040E0-EF1B-624C-BF5A-B8DE8175D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00"/>
            <a:ext cx="3865588" cy="3865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131039-FD0B-F44E-8C7B-42E6C546318A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34D89953-E03F-AF4C-9DFD-4974C95D376D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56E16FE8-941B-C44B-AAE0-97DC33AF86A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034776A-D773-E245-A122-A964EC85C9B6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D65A25C-CE7D-4245-A2D6-143E98E0A88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159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1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08E0D8-6939-894C-AF1C-5FEDD74241BD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74330E8B-DEB1-8040-88CE-32A3A193DD23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DA07022-D0AE-A749-8D17-9F10F982E6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B52A1B-83EF-9842-8741-FB6320A46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727" y="1733912"/>
            <a:ext cx="2841138" cy="686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B697D1-1D38-5C4A-9E62-B054E70F17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00"/>
            <a:ext cx="3865588" cy="38655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F20398-A53E-904C-96C1-642047C5BB3C}"/>
              </a:ext>
            </a:extLst>
          </p:cNvPr>
          <p:cNvSpPr>
            <a:spLocks noGrp="1"/>
          </p:cNvSpPr>
          <p:nvPr userDrawn="1"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EF0CB6-FF3D-F544-9CA7-0C3A240E1BC7}"/>
              </a:ext>
            </a:extLst>
          </p:cNvPr>
          <p:cNvSpPr>
            <a:spLocks noGrp="1"/>
          </p:cNvSpPr>
          <p:nvPr userDrawn="1"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735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1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C96E7B-90F0-3F46-AE8C-47202800EE26}"/>
              </a:ext>
            </a:extLst>
          </p:cNvPr>
          <p:cNvGrpSpPr/>
          <p:nvPr userDrawn="1"/>
        </p:nvGrpSpPr>
        <p:grpSpPr>
          <a:xfrm>
            <a:off x="0" y="0"/>
            <a:ext cx="12192000" cy="6861052"/>
            <a:chOff x="0" y="0"/>
            <a:chExt cx="12192000" cy="6861052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87670B1D-7729-2A44-9FD4-71DEC97962F2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rgbClr val="430F27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03A994-7F6E-F945-8DBD-DBFEEA3CC18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rgbClr val="430F27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733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93CE9-75ED-9643-845F-67F4F2D5C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727" y="1720516"/>
            <a:ext cx="2841138" cy="686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44ABF-9BC6-8E42-928E-B1A079D164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5588" cy="38655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22174E-0FBE-B14F-AA98-6EF8C0DD30A2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951538" y="2926034"/>
            <a:ext cx="5940425" cy="121858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2700" indent="0" algn="l">
              <a:tabLst/>
              <a:defRPr sz="3600">
                <a:solidFill>
                  <a:srgbClr val="E40040"/>
                </a:solidFill>
              </a:defRPr>
            </a:lvl1pPr>
          </a:lstStyle>
          <a:p>
            <a:r>
              <a:rPr lang="en-US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89AC49-3490-0A46-BC88-B3BF8E4FCCE9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951538" y="4505597"/>
            <a:ext cx="5940425" cy="12169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931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D098D7C9-C7F1-4D44-9216-03BE489A78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04109" y="2870901"/>
            <a:ext cx="3183782" cy="11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Chevron 15">
            <a:extLst>
              <a:ext uri="{FF2B5EF4-FFF2-40B4-BE49-F238E27FC236}">
                <a16:creationId xmlns:a16="http://schemas.microsoft.com/office/drawing/2014/main" id="{1728D0AC-86C6-4449-944E-5EEE234C6190}"/>
              </a:ext>
            </a:extLst>
          </p:cNvPr>
          <p:cNvSpPr/>
          <p:nvPr userDrawn="1"/>
        </p:nvSpPr>
        <p:spPr bwMode="auto">
          <a:xfrm>
            <a:off x="2896344" y="0"/>
            <a:ext cx="7743232" cy="6858000"/>
          </a:xfrm>
          <a:prstGeom prst="chevron">
            <a:avLst>
              <a:gd name="adj" fmla="val 3561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Arrow: Chevron 14">
            <a:extLst>
              <a:ext uri="{FF2B5EF4-FFF2-40B4-BE49-F238E27FC236}">
                <a16:creationId xmlns:a16="http://schemas.microsoft.com/office/drawing/2014/main" id="{2279409C-0138-284A-9D80-72E3BDBA5DB7}"/>
              </a:ext>
            </a:extLst>
          </p:cNvPr>
          <p:cNvSpPr/>
          <p:nvPr userDrawn="1"/>
        </p:nvSpPr>
        <p:spPr bwMode="auto">
          <a:xfrm>
            <a:off x="822809" y="0"/>
            <a:ext cx="7743232" cy="6858000"/>
          </a:xfrm>
          <a:prstGeom prst="chevron">
            <a:avLst>
              <a:gd name="adj" fmla="val 35615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row: Chevron 13">
            <a:extLst>
              <a:ext uri="{FF2B5EF4-FFF2-40B4-BE49-F238E27FC236}">
                <a16:creationId xmlns:a16="http://schemas.microsoft.com/office/drawing/2014/main" id="{B318CEBD-33B4-E245-9BC2-0B1E80452A1F}"/>
              </a:ext>
            </a:extLst>
          </p:cNvPr>
          <p:cNvSpPr/>
          <p:nvPr userDrawn="1"/>
        </p:nvSpPr>
        <p:spPr bwMode="auto">
          <a:xfrm>
            <a:off x="214280" y="0"/>
            <a:ext cx="6278226" cy="6858000"/>
          </a:xfrm>
          <a:custGeom>
            <a:avLst/>
            <a:gdLst>
              <a:gd name="connsiteX0" fmla="*/ 0 w 7743232"/>
              <a:gd name="connsiteY0" fmla="*/ 0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0 w 7743232"/>
              <a:gd name="connsiteY6" fmla="*/ 0 h 6858000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63329 w 7743232"/>
              <a:gd name="connsiteY0" fmla="*/ 9832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1563329 w 7743232"/>
              <a:gd name="connsiteY6" fmla="*/ 9832 h 6858000"/>
              <a:gd name="connsiteX0" fmla="*/ 98323 w 6278226"/>
              <a:gd name="connsiteY0" fmla="*/ 9832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9832 h 6858000"/>
              <a:gd name="connsiteX0" fmla="*/ 98323 w 6278226"/>
              <a:gd name="connsiteY0" fmla="*/ 0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226" h="6858000">
                <a:moveTo>
                  <a:pt x="98323" y="0"/>
                </a:moveTo>
                <a:lnTo>
                  <a:pt x="3835749" y="0"/>
                </a:lnTo>
                <a:lnTo>
                  <a:pt x="6278226" y="3429000"/>
                </a:lnTo>
                <a:lnTo>
                  <a:pt x="3835749" y="6858000"/>
                </a:lnTo>
                <a:lnTo>
                  <a:pt x="0" y="6858000"/>
                </a:lnTo>
                <a:lnTo>
                  <a:pt x="977471" y="3429000"/>
                </a:lnTo>
                <a:lnTo>
                  <a:pt x="98323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Arrow: Pentagon 12">
            <a:extLst>
              <a:ext uri="{FF2B5EF4-FFF2-40B4-BE49-F238E27FC236}">
                <a16:creationId xmlns:a16="http://schemas.microsoft.com/office/drawing/2014/main" id="{D3AF2DD9-580E-7D44-B18B-AAE409A501C3}"/>
              </a:ext>
            </a:extLst>
          </p:cNvPr>
          <p:cNvSpPr/>
          <p:nvPr userDrawn="1"/>
        </p:nvSpPr>
        <p:spPr bwMode="auto">
          <a:xfrm>
            <a:off x="0" y="0"/>
            <a:ext cx="4463770" cy="6858000"/>
          </a:xfrm>
          <a:custGeom>
            <a:avLst/>
            <a:gdLst>
              <a:gd name="connsiteX0" fmla="*/ 0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0 w 6243408"/>
              <a:gd name="connsiteY5" fmla="*/ 0 h 6858000"/>
              <a:gd name="connsiteX0" fmla="*/ 1779639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1779639 w 6243408"/>
              <a:gd name="connsiteY5" fmla="*/ 0 h 6858000"/>
              <a:gd name="connsiteX0" fmla="*/ 88491 w 4552260"/>
              <a:gd name="connsiteY0" fmla="*/ 0 h 6858000"/>
              <a:gd name="connsiteX1" fmla="*/ 1845618 w 4552260"/>
              <a:gd name="connsiteY1" fmla="*/ 0 h 6858000"/>
              <a:gd name="connsiteX2" fmla="*/ 4552260 w 4552260"/>
              <a:gd name="connsiteY2" fmla="*/ 3429000 h 6858000"/>
              <a:gd name="connsiteX3" fmla="*/ 1845618 w 4552260"/>
              <a:gd name="connsiteY3" fmla="*/ 6858000 h 6858000"/>
              <a:gd name="connsiteX4" fmla="*/ 0 w 4552260"/>
              <a:gd name="connsiteY4" fmla="*/ 6858000 h 6858000"/>
              <a:gd name="connsiteX5" fmla="*/ 88491 w 455226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48167 h 6858000"/>
              <a:gd name="connsiteX5" fmla="*/ 1 w 446377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58000 h 6858000"/>
              <a:gd name="connsiteX5" fmla="*/ 1 w 446377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770" h="6858000">
                <a:moveTo>
                  <a:pt x="1" y="0"/>
                </a:moveTo>
                <a:lnTo>
                  <a:pt x="1757128" y="0"/>
                </a:lnTo>
                <a:lnTo>
                  <a:pt x="4463770" y="3429000"/>
                </a:lnTo>
                <a:lnTo>
                  <a:pt x="1757128" y="6858000"/>
                </a:lnTo>
                <a:lnTo>
                  <a:pt x="0" y="6858000"/>
                </a:lnTo>
                <a:cubicBezTo>
                  <a:pt x="0" y="4575278"/>
                  <a:pt x="1" y="2282722"/>
                  <a:pt x="1" y="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4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434C18BB-DE2D-844A-AB3E-5168E2319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27055" y="141811"/>
            <a:ext cx="1671760" cy="3549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864C4A-C5BC-9342-A460-5ECA30D5CEA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4C845BF-FB12-F24A-B28A-3A3D36DE0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5216" y="2089187"/>
            <a:ext cx="10353513" cy="707922"/>
          </a:xfrm>
          <a:noFill/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Timeline title</a:t>
            </a:r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54D73EC9-B02E-7D43-BDF8-2B81C03F7E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216" y="4001534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1</a:t>
            </a:r>
          </a:p>
          <a:p>
            <a:endParaRPr lang="en-US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71FEEF07-2BE5-8C4F-BAC9-C84E127B9E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1155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2</a:t>
            </a:r>
          </a:p>
          <a:p>
            <a:endParaRPr lang="en-US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D7DFB73C-44ED-734A-B89C-86F8425F1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7642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3</a:t>
            </a:r>
          </a:p>
          <a:p>
            <a:endParaRPr lang="en-US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D7F34A4-2D0A-B249-8145-6A64FE2DA8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4311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4</a:t>
            </a:r>
          </a:p>
          <a:p>
            <a:endParaRPr lang="en-US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BC5E4CB-3FFD-9A43-AA4B-3E51A651C0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29520" y="4011473"/>
            <a:ext cx="1711975" cy="878092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5</a:t>
            </a:r>
          </a:p>
          <a:p>
            <a:endParaRPr lang="en-US"/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3D6F235D-91FF-4647-9A29-B24A767BD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013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9BF420C7-DBBF-454C-89B3-61567D8CE0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0892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8562A314-79D4-D546-937F-A671D9A0D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7642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81AFB594-6510-5849-AE37-26840437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4372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D1EEEC77-8543-E54D-92D3-09C964355B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9641" y="4879975"/>
            <a:ext cx="1712912" cy="1630363"/>
          </a:xfrm>
        </p:spPr>
        <p:txBody>
          <a:bodyPr/>
          <a:lstStyle>
            <a:lvl2pPr>
              <a:defRPr sz="1050">
                <a:solidFill>
                  <a:schemeClr val="bg1"/>
                </a:solidFill>
              </a:defRPr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B8F60E3-C998-DB41-B5AD-C73E101A1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1F60052A-58D5-7245-BC38-EFF1F9DD45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D889E47A-CE4F-3D47-8164-5AC9FA59C0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46354B5-CA9E-3647-8BB3-BD93ABF6F1D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B0C989CC-E721-2E48-A614-CFB67BD0D46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1406C2C9-EF37-F248-8537-9BF86C0A5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5" y="-4157979"/>
            <a:ext cx="9641296" cy="9641296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5681263" y="-1244479"/>
            <a:ext cx="3856579" cy="3856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B8F60E3-C998-DB41-B5AD-C73E101A1914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1F60052A-58D5-7245-BC38-EFF1F9DD45EA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D889E47A-CE4F-3D47-8164-5AC9FA59C07D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46354B5-CA9E-3647-8BB3-BD93ABF6F1DF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B0C989CC-E721-2E48-A614-CFB67BD0D463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00038" y="549275"/>
            <a:ext cx="11591925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8A97756-AA42-2E40-8040-F4831F9B2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5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1E267D1-5C71-E348-A76D-B4C5428579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781F4F6-44AA-FF4A-BFB5-67D1C8CB3EC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6DEF3B2B-0B8E-C941-91CE-B80D1D00DCA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B210B1D4-D19C-0C46-AAC3-952AA667D4D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70A2B83-9FAC-C749-BF8A-AF7019DFED2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AFA70BF-37D2-0742-BA86-9E272B018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F58709A4-792B-7143-85CE-30F5C9BE2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5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4B5090B5-41CE-A344-AAB2-136A0B993F5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A3DCB7E4-C778-474D-B35F-D8E40F7576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BA1A785-594F-374B-83DD-2CF8839743B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75A9432-7458-4748-B2F5-CE8758AD2E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7D88D080-BE91-5D48-96B9-616BC831CD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E014BC5-8A01-0346-B987-186B8B068E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8" y="549275"/>
            <a:ext cx="11591925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F980E88D-3164-284D-B233-1DCB74A5F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06BDA0F-1C6F-DA4C-8D6A-DDD957126195}"/>
              </a:ext>
            </a:extLst>
          </p:cNvPr>
          <p:cNvSpPr/>
          <p:nvPr userDrawn="1"/>
        </p:nvSpPr>
        <p:spPr>
          <a:xfrm>
            <a:off x="2788904" y="-5206861"/>
            <a:ext cx="11509517" cy="11509517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6148243" y="-1855761"/>
            <a:ext cx="4786365" cy="4786365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6425735" y="-1570033"/>
            <a:ext cx="4234070" cy="4234070"/>
          </a:xfrm>
          <a:prstGeom prst="ellipse">
            <a:avLst/>
          </a:prstGeom>
          <a:solidFill>
            <a:srgbClr val="5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7094992" y="-909013"/>
            <a:ext cx="2889131" cy="288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79E92F5-9CDC-D944-B670-1A231FEF38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0454" y="1901689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569355F3-48EB-144B-BCC8-283A2E21A69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8054" y="35771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124D80D-C2D7-CB4D-9ABC-452E2285E7C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84054" y="467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6B74344-E5A5-2746-88EF-7D19CE30251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52054" y="3958793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FDD590A0-93CB-1C4B-9B83-3BEF6E6EF3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71217" y="372327"/>
            <a:ext cx="2336680" cy="731696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3E89519-40E4-A449-A19C-D328FAFE51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9" y="549275"/>
            <a:ext cx="11591924" cy="576263"/>
          </a:xfrm>
          <a:prstGeom prst="rect">
            <a:avLst/>
          </a:prstGeom>
        </p:spPr>
        <p:txBody>
          <a:bodyPr anchor="b"/>
          <a:lstStyle>
            <a:lvl1pPr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450E0110-6FA8-C64A-B04B-76F480C0F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402" b="20038"/>
          <a:stretch/>
        </p:blipFill>
        <p:spPr>
          <a:xfrm>
            <a:off x="15481" y="141811"/>
            <a:ext cx="1671760" cy="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D94C00-24C7-C74B-B16C-50D1C49780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F28DF9-2DA1-1142-A349-CDAD64FC3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50" y="5306092"/>
            <a:ext cx="3214497" cy="1561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1A762-1ACE-1548-B98D-24D01D3AC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9" y="142850"/>
            <a:ext cx="3601617" cy="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1DE2-9A47-5343-8BBE-D591286C3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E4CBA-9D67-BD42-BCB6-73C30EE7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rgbClr val="50505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6974CB-80FE-9A44-96FD-9750B685F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6E4736-C83F-DF42-8499-3635DD7C5F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38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1DE2-9A47-5343-8BBE-D591286C3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E4CBA-9D67-BD42-BCB6-73C30EE7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116FC7-2F38-BF44-A7F9-8FD59699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05150-A09C-C147-9163-0B0AF767C3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C20CD8DB-BA10-A341-9D3A-EC24CED7E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8152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5D70C4-BF79-164E-AE38-7611BD03E404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53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6311A5-2A4C-9C42-88CC-8D12D1D45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5D8F1C-65B0-5B45-A1DA-470F0966E97E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BF9A5-280B-E345-A2B8-4C3642F6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6E9092-8882-2A4E-8B21-60A2372A64E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4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3D163-8545-B449-9151-0C001EF5A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3ACAF94-3CD7-F345-8036-5E2EC2BFC0E7}"/>
              </a:ext>
            </a:extLst>
          </p:cNvPr>
          <p:cNvSpPr/>
          <p:nvPr userDrawn="1"/>
        </p:nvSpPr>
        <p:spPr bwMode="auto">
          <a:xfrm>
            <a:off x="0" y="0"/>
            <a:ext cx="9791351" cy="6881525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5BC680-FC31-0D4F-A274-A7AEA5920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026460-192D-7045-9BA5-4073FC733775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FF4C82-C03A-7147-9A9D-57C79A31B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66758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2933B5-CB05-844C-A1DB-7E6EE055C0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10658475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1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holding, person, standing&#10;&#10;Description automatically generated">
            <a:extLst>
              <a:ext uri="{FF2B5EF4-FFF2-40B4-BE49-F238E27FC236}">
                <a16:creationId xmlns:a16="http://schemas.microsoft.com/office/drawing/2014/main" id="{7A05FDFC-79DC-B245-8339-06DBA4A66E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720"/>
            <a:ext cx="12191999" cy="6903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16C8C3-8D1F-7840-B49A-A7A4630ACC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10" y="513180"/>
            <a:ext cx="1802017" cy="4356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8FCE28-2E0B-4344-B3C8-B14400B8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191" y="1217031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3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erson, standing, holding&#10;&#10;Description automatically generated">
            <a:extLst>
              <a:ext uri="{FF2B5EF4-FFF2-40B4-BE49-F238E27FC236}">
                <a16:creationId xmlns:a16="http://schemas.microsoft.com/office/drawing/2014/main" id="{D4C0211D-4F2F-EF42-A796-6C46A51C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B66A2-5F89-C846-A7B6-9132346FE3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1DD583-343C-9147-AB9A-585CBDA05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561" y="2382080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3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B66A2-5F89-C846-A7B6-9132346FE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BD92AD66-A139-2246-AA5F-B5ACFE6973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"/>
            <a:ext cx="12192000" cy="6903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FCFD8-A477-594C-A65E-ACBBA34B53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A6B361-78C5-2644-AC28-2B692A337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16" y="2212454"/>
            <a:ext cx="5070552" cy="1445146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73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5CD65886-0FA3-2148-898F-728DEAC3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060" y="-6772"/>
            <a:ext cx="6665940" cy="68998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6772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F9FB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F9F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CDB28-58EE-114B-9793-91AB54FD3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rgbClr val="50505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6B185F-2454-0D44-BF67-353058EA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E77EDF-ADFD-0943-B1C1-9BDA1A2DFA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42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E0D0158-FBEE-C94C-9EEE-243EB9CE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02" y="0"/>
            <a:ext cx="71854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CDB28-58EE-114B-9793-91AB54FD3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2A2D5E-7DB8-5A4F-936F-D29328D2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38CCD-3FD8-0C41-95E7-E6DF78DA0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36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8E0D0158-FBEE-C94C-9EEE-243EB9CE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02" y="0"/>
            <a:ext cx="71854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748522" y="0"/>
            <a:ext cx="4095892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7348" y="-17549"/>
            <a:ext cx="6480219" cy="6893098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7348" y="-6772"/>
            <a:ext cx="6066260" cy="689987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7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CDB28-58EE-114B-9793-91AB54FD3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10" y="360780"/>
            <a:ext cx="1802017" cy="435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94938" y="6240675"/>
            <a:ext cx="599292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67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0757E1-85D3-EE4F-8584-1355ED89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2022427"/>
            <a:ext cx="5204013" cy="643020"/>
          </a:xfrm>
          <a:prstGeom prst="rect">
            <a:avLst/>
          </a:prstGeom>
          <a:noFill/>
        </p:spPr>
        <p:txBody>
          <a:bodyPr anchor="b"/>
          <a:lstStyle>
            <a:lvl1pPr marL="12700" indent="0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F914E5-158C-064E-8FFC-901A059DA6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946904"/>
            <a:ext cx="5204013" cy="2841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image" Target="../media/image2.png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B335B-4C2C-824E-BB48-DAF34AA3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9" y="1449388"/>
            <a:ext cx="11591924" cy="47513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EC1AEA-1D2E-044C-96E1-CAC668E4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546369"/>
            <a:ext cx="11591924" cy="57916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D1CF2-AE39-F54B-A1D1-BD06B110DD51}"/>
              </a:ext>
            </a:extLst>
          </p:cNvPr>
          <p:cNvPicPr>
            <a:picLocks noChangeAspect="1"/>
          </p:cNvPicPr>
          <p:nvPr userDrawn="1"/>
        </p:nvPicPr>
        <p:blipFill>
          <a:blip r:embed="rId1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19" y="142850"/>
            <a:ext cx="3601617" cy="3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52" r:id="rId3"/>
    <p:sldLayoutId id="2147483667" r:id="rId4"/>
    <p:sldLayoutId id="2147483654" r:id="rId5"/>
    <p:sldLayoutId id="2147483668" r:id="rId6"/>
    <p:sldLayoutId id="2147483665" r:id="rId7"/>
    <p:sldLayoutId id="2147483671" r:id="rId8"/>
    <p:sldLayoutId id="2147483735" r:id="rId9"/>
    <p:sldLayoutId id="2147483662" r:id="rId10"/>
    <p:sldLayoutId id="2147483672" r:id="rId11"/>
    <p:sldLayoutId id="2147483744" r:id="rId12"/>
    <p:sldLayoutId id="2147483741" r:id="rId13"/>
    <p:sldLayoutId id="2147483742" r:id="rId14"/>
    <p:sldLayoutId id="2147483743" r:id="rId15"/>
    <p:sldLayoutId id="2147483749" r:id="rId16"/>
    <p:sldLayoutId id="2147483750" r:id="rId17"/>
    <p:sldLayoutId id="2147483751" r:id="rId18"/>
    <p:sldLayoutId id="2147483746" r:id="rId19"/>
    <p:sldLayoutId id="2147483747" r:id="rId20"/>
    <p:sldLayoutId id="2147483748" r:id="rId21"/>
    <p:sldLayoutId id="2147483745" r:id="rId22"/>
    <p:sldLayoutId id="2147483670" r:id="rId23"/>
    <p:sldLayoutId id="2147483658" r:id="rId24"/>
    <p:sldLayoutId id="2147483663" r:id="rId25"/>
    <p:sldLayoutId id="2147483664" r:id="rId26"/>
    <p:sldLayoutId id="2147483659" r:id="rId27"/>
    <p:sldLayoutId id="2147483738" r:id="rId28"/>
    <p:sldLayoutId id="2147483739" r:id="rId29"/>
    <p:sldLayoutId id="2147483737" r:id="rId30"/>
    <p:sldLayoutId id="2147483675" r:id="rId31"/>
    <p:sldLayoutId id="2147483676" r:id="rId32"/>
    <p:sldLayoutId id="2147483677" r:id="rId33"/>
    <p:sldLayoutId id="2147483660" r:id="rId34"/>
    <p:sldLayoutId id="2147483736" r:id="rId35"/>
    <p:sldLayoutId id="2147483692" r:id="rId36"/>
    <p:sldLayoutId id="2147483691" r:id="rId37"/>
    <p:sldLayoutId id="2147483693" r:id="rId38"/>
    <p:sldLayoutId id="2147483694" r:id="rId39"/>
    <p:sldLayoutId id="2147483695" r:id="rId40"/>
    <p:sldLayoutId id="2147483704" r:id="rId41"/>
    <p:sldLayoutId id="2147483705" r:id="rId42"/>
    <p:sldLayoutId id="2147483706" r:id="rId43"/>
    <p:sldLayoutId id="2147483707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  <p:sldLayoutId id="2147483718" r:id="rId51"/>
    <p:sldLayoutId id="2147483719" r:id="rId52"/>
    <p:sldLayoutId id="2147483720" r:id="rId53"/>
    <p:sldLayoutId id="2147483721" r:id="rId54"/>
    <p:sldLayoutId id="2147483722" r:id="rId55"/>
    <p:sldLayoutId id="2147483723" r:id="rId56"/>
    <p:sldLayoutId id="2147483724" r:id="rId57"/>
    <p:sldLayoutId id="2147483725" r:id="rId58"/>
    <p:sldLayoutId id="2147483726" r:id="rId59"/>
    <p:sldLayoutId id="2147483727" r:id="rId60"/>
    <p:sldLayoutId id="2147483728" r:id="rId61"/>
    <p:sldLayoutId id="2147483729" r:id="rId62"/>
    <p:sldLayoutId id="2147483730" r:id="rId63"/>
    <p:sldLayoutId id="2147483731" r:id="rId64"/>
    <p:sldLayoutId id="2147483732" r:id="rId65"/>
    <p:sldLayoutId id="2147483733" r:id="rId66"/>
    <p:sldLayoutId id="2147483734" r:id="rId67"/>
    <p:sldLayoutId id="2147483844" r:id="rId68"/>
    <p:sldLayoutId id="2147483845" r:id="rId69"/>
    <p:sldLayoutId id="2147483846" r:id="rId70"/>
    <p:sldLayoutId id="2147483847" r:id="rId71"/>
    <p:sldLayoutId id="2147483848" r:id="rId72"/>
    <p:sldLayoutId id="2147483849" r:id="rId73"/>
    <p:sldLayoutId id="2147483850" r:id="rId74"/>
    <p:sldLayoutId id="2147483851" r:id="rId75"/>
    <p:sldLayoutId id="2147483852" r:id="rId76"/>
    <p:sldLayoutId id="2147483853" r:id="rId77"/>
    <p:sldLayoutId id="2147483854" r:id="rId78"/>
    <p:sldLayoutId id="2147483855" r:id="rId79"/>
    <p:sldLayoutId id="2147483857" r:id="rId80"/>
    <p:sldLayoutId id="2147483858" r:id="rId81"/>
    <p:sldLayoutId id="2147483859" r:id="rId82"/>
    <p:sldLayoutId id="2147483860" r:id="rId83"/>
    <p:sldLayoutId id="2147483861" r:id="rId84"/>
    <p:sldLayoutId id="2147483862" r:id="rId85"/>
    <p:sldLayoutId id="2147483863" r:id="rId86"/>
    <p:sldLayoutId id="2147483864" r:id="rId87"/>
    <p:sldLayoutId id="2147483865" r:id="rId88"/>
    <p:sldLayoutId id="2147483866" r:id="rId89"/>
    <p:sldLayoutId id="2147483867" r:id="rId90"/>
    <p:sldLayoutId id="2147483868" r:id="rId91"/>
    <p:sldLayoutId id="2147483869" r:id="rId92"/>
    <p:sldLayoutId id="2147483870" r:id="rId93"/>
    <p:sldLayoutId id="2147483871" r:id="rId94"/>
    <p:sldLayoutId id="2147483872" r:id="rId95"/>
    <p:sldLayoutId id="2147483873" r:id="rId96"/>
    <p:sldLayoutId id="2147483874" r:id="rId97"/>
    <p:sldLayoutId id="2147483875" r:id="rId98"/>
    <p:sldLayoutId id="2147483876" r:id="rId99"/>
    <p:sldLayoutId id="2147483877" r:id="rId100"/>
    <p:sldLayoutId id="2147483878" r:id="rId101"/>
    <p:sldLayoutId id="2147483879" r:id="rId102"/>
    <p:sldLayoutId id="2147483880" r:id="rId103"/>
    <p:sldLayoutId id="2147483881" r:id="rId104"/>
    <p:sldLayoutId id="2147483882" r:id="rId105"/>
    <p:sldLayoutId id="2147483883" r:id="rId106"/>
    <p:sldLayoutId id="2147483884" r:id="rId107"/>
    <p:sldLayoutId id="2147483885" r:id="rId108"/>
    <p:sldLayoutId id="2147483886" r:id="rId109"/>
    <p:sldLayoutId id="2147483887" r:id="rId110"/>
    <p:sldLayoutId id="2147483888" r:id="rId111"/>
    <p:sldLayoutId id="2147483889" r:id="rId112"/>
    <p:sldLayoutId id="2147483890" r:id="rId113"/>
    <p:sldLayoutId id="2147483891" r:id="rId114"/>
    <p:sldLayoutId id="2147483892" r:id="rId115"/>
    <p:sldLayoutId id="2147483893" r:id="rId116"/>
    <p:sldLayoutId id="2147483894" r:id="rId117"/>
    <p:sldLayoutId id="2147483963" r:id="rId118"/>
    <p:sldLayoutId id="2147483964" r:id="rId119"/>
    <p:sldLayoutId id="2147483965" r:id="rId120"/>
    <p:sldLayoutId id="2147483966" r:id="rId121"/>
    <p:sldLayoutId id="2147483967" r:id="rId122"/>
    <p:sldLayoutId id="2147483968" r:id="rId123"/>
    <p:sldLayoutId id="2147483969" r:id="rId124"/>
    <p:sldLayoutId id="2147483970" r:id="rId125"/>
    <p:sldLayoutId id="2147483971" r:id="rId126"/>
    <p:sldLayoutId id="2147483972" r:id="rId127"/>
    <p:sldLayoutId id="2147483973" r:id="rId128"/>
    <p:sldLayoutId id="2147483974" r:id="rId129"/>
    <p:sldLayoutId id="2147483975" r:id="rId130"/>
    <p:sldLayoutId id="2147483976" r:id="rId131"/>
    <p:sldLayoutId id="2147483977" r:id="rId132"/>
    <p:sldLayoutId id="2147483978" r:id="rId133"/>
    <p:sldLayoutId id="2147483979" r:id="rId134"/>
    <p:sldLayoutId id="2147483980" r:id="rId135"/>
    <p:sldLayoutId id="2147483982" r:id="rId136"/>
    <p:sldLayoutId id="2147483983" r:id="rId137"/>
    <p:sldLayoutId id="2147483984" r:id="rId138"/>
    <p:sldLayoutId id="2147483985" r:id="rId139"/>
    <p:sldLayoutId id="2147483986" r:id="rId140"/>
    <p:sldLayoutId id="2147483987" r:id="rId141"/>
    <p:sldLayoutId id="2147483988" r:id="rId142"/>
    <p:sldLayoutId id="2147483989" r:id="rId143"/>
    <p:sldLayoutId id="2147483990" r:id="rId144"/>
    <p:sldLayoutId id="2147483991" r:id="rId145"/>
    <p:sldLayoutId id="2147483992" r:id="rId146"/>
    <p:sldLayoutId id="2147483993" r:id="rId147"/>
    <p:sldLayoutId id="2147483994" r:id="rId148"/>
    <p:sldLayoutId id="2147483995" r:id="rId149"/>
    <p:sldLayoutId id="2147483996" r:id="rId150"/>
    <p:sldLayoutId id="2147483997" r:id="rId151"/>
    <p:sldLayoutId id="2147483998" r:id="rId152"/>
    <p:sldLayoutId id="2147483999" r:id="rId153"/>
    <p:sldLayoutId id="2147484000" r:id="rId154"/>
    <p:sldLayoutId id="2147484001" r:id="rId155"/>
    <p:sldLayoutId id="2147484002" r:id="rId156"/>
    <p:sldLayoutId id="2147484003" r:id="rId157"/>
    <p:sldLayoutId id="2147484004" r:id="rId158"/>
    <p:sldLayoutId id="2147484005" r:id="rId159"/>
    <p:sldLayoutId id="2147484006" r:id="rId160"/>
    <p:sldLayoutId id="2147484007" r:id="rId161"/>
    <p:sldLayoutId id="2147484008" r:id="rId162"/>
    <p:sldLayoutId id="2147484009" r:id="rId163"/>
    <p:sldLayoutId id="2147484010" r:id="rId164"/>
    <p:sldLayoutId id="2147484011" r:id="rId165"/>
    <p:sldLayoutId id="2147484012" r:id="rId166"/>
    <p:sldLayoutId id="2147484013" r:id="rId167"/>
    <p:sldLayoutId id="2147484014" r:id="rId168"/>
    <p:sldLayoutId id="2147484015" r:id="rId169"/>
    <p:sldLayoutId id="2147484016" r:id="rId170"/>
    <p:sldLayoutId id="2147484017" r:id="rId171"/>
    <p:sldLayoutId id="2147484018" r:id="rId17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1270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33400" indent="-347663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068388" indent="-347663" algn="l" defTabSz="9144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89113" indent="-358775" algn="l" defTabSz="914400" rtl="0" eaLnBrk="1" latinLnBrk="0" hangingPunct="1">
        <a:lnSpc>
          <a:spcPct val="100000"/>
        </a:lnSpc>
        <a:spcBef>
          <a:spcPts val="1200"/>
        </a:spcBef>
        <a:buClr>
          <a:schemeClr val="accent5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  <p15:guide id="9" orient="horz" pos="777" userDrawn="1">
          <p15:clr>
            <a:srgbClr val="F26B43"/>
          </p15:clr>
        </p15:guide>
        <p15:guide id="11" pos="551" userDrawn="1">
          <p15:clr>
            <a:srgbClr val="F26B43"/>
          </p15:clr>
        </p15:guide>
        <p15:guide id="12" pos="7129" userDrawn="1">
          <p15:clr>
            <a:srgbClr val="F26B43"/>
          </p15:clr>
        </p15:guide>
        <p15:guide id="13" pos="1504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ccessgroup.com/virtual-wards" TargetMode="External"/><Relationship Id="rId2" Type="http://schemas.openxmlformats.org/officeDocument/2006/relationships/hyperlink" Target="mailto:deborah.snook@theaccessgroup.com" TargetMode="External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linical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1188-63F0-8F4D-B8BB-A78FD15E7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Integrated Care supporting Virtual 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02139-B9D1-2714-42EB-1AA342C8CF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Healthcare Conferences Virtual Wards</a:t>
            </a:r>
          </a:p>
          <a:p>
            <a:r>
              <a:rPr lang="en-US"/>
              <a:t>April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05BC-9F69-A62B-4FCA-983FADB9A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If you’d like more information, get in touch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D3BB9-2998-5B62-D8C8-684A1D354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Email: </a:t>
            </a:r>
            <a:r>
              <a:rPr lang="en-GB">
                <a:hlinkClick r:id="rId2"/>
              </a:rPr>
              <a:t>deborah.snook@theaccessgroup.com</a:t>
            </a:r>
            <a:endParaRPr lang="en-GB"/>
          </a:p>
          <a:p>
            <a:r>
              <a:rPr lang="en-GB">
                <a:hlinkClick r:id="rId3"/>
              </a:rPr>
              <a:t>www.theaccessgroup.com/virtual-wards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2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6BC0-D9B7-3FD9-F13B-1892FAFF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Access in the Health and Care sector: </a:t>
            </a:r>
            <a:r>
              <a:rPr lang="en-GB" b="0"/>
              <a:t>We are u</a:t>
            </a:r>
            <a:r>
              <a:rPr lang="en-GB"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nique in offering digital transformation solutions across the Care Continuum – and are already serving Virtual Wards</a:t>
            </a:r>
            <a:endParaRPr lang="en-GB" b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03F87-520D-24B1-7B73-306857597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5" y="1302462"/>
            <a:ext cx="5698714" cy="501409"/>
          </a:xfrm>
          <a:prstGeom prst="rect">
            <a:avLst/>
          </a:prstGeom>
        </p:spPr>
      </p:pic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ADB36520-785E-F447-47CD-E1C528CE6DC9}"/>
              </a:ext>
            </a:extLst>
          </p:cNvPr>
          <p:cNvSpPr txBox="1">
            <a:spLocks/>
          </p:cNvSpPr>
          <p:nvPr/>
        </p:nvSpPr>
        <p:spPr>
          <a:xfrm>
            <a:off x="300037" y="5363388"/>
            <a:ext cx="2184493" cy="1242396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lIns="90000" anchor="ctr">
            <a:normAutofit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1113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200m+</a:t>
            </a:r>
          </a:p>
          <a:p>
            <a:pPr marL="1111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 of residential care managed per annum</a:t>
            </a:r>
          </a:p>
        </p:txBody>
      </p:sp>
      <p:sp>
        <p:nvSpPr>
          <p:cNvPr id="11" name="Text Placeholder 47">
            <a:extLst>
              <a:ext uri="{FF2B5EF4-FFF2-40B4-BE49-F238E27FC236}">
                <a16:creationId xmlns:a16="http://schemas.microsoft.com/office/drawing/2014/main" id="{83EDA62A-3D53-02F6-81A7-DA8CE9A95212}"/>
              </a:ext>
            </a:extLst>
          </p:cNvPr>
          <p:cNvSpPr txBox="1">
            <a:spLocks/>
          </p:cNvSpPr>
          <p:nvPr/>
        </p:nvSpPr>
        <p:spPr>
          <a:xfrm>
            <a:off x="300037" y="3962806"/>
            <a:ext cx="2184492" cy="1242397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190m+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 of home care managed per year</a:t>
            </a:r>
          </a:p>
          <a:p>
            <a:pPr marL="1111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25%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Social Care Hours in the UK managed</a:t>
            </a:r>
          </a:p>
        </p:txBody>
      </p:sp>
      <p:sp>
        <p:nvSpPr>
          <p:cNvPr id="12" name="Text Placeholder 47">
            <a:extLst>
              <a:ext uri="{FF2B5EF4-FFF2-40B4-BE49-F238E27FC236}">
                <a16:creationId xmlns:a16="http://schemas.microsoft.com/office/drawing/2014/main" id="{2272AFF8-0061-4AB8-14EC-E10653DEA575}"/>
              </a:ext>
            </a:extLst>
          </p:cNvPr>
          <p:cNvSpPr txBox="1">
            <a:spLocks/>
          </p:cNvSpPr>
          <p:nvPr/>
        </p:nvSpPr>
        <p:spPr>
          <a:xfrm>
            <a:off x="3047999" y="5393888"/>
            <a:ext cx="2184492" cy="1242397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lIns="90000" anchor="ctr">
            <a:normAutofit fontScale="92500" lnSpcReduction="10000"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1113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10,500+</a:t>
            </a:r>
          </a:p>
          <a:p>
            <a:pPr marL="11113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registered care branches and community services</a:t>
            </a:r>
          </a:p>
        </p:txBody>
      </p:sp>
      <p:sp>
        <p:nvSpPr>
          <p:cNvPr id="13" name="Text Placeholder 47">
            <a:extLst>
              <a:ext uri="{FF2B5EF4-FFF2-40B4-BE49-F238E27FC236}">
                <a16:creationId xmlns:a16="http://schemas.microsoft.com/office/drawing/2014/main" id="{CEB3079D-485B-8D2E-DD59-F814F7603159}"/>
              </a:ext>
            </a:extLst>
          </p:cNvPr>
          <p:cNvSpPr txBox="1">
            <a:spLocks/>
          </p:cNvSpPr>
          <p:nvPr/>
        </p:nvSpPr>
        <p:spPr>
          <a:xfrm>
            <a:off x="300037" y="2562225"/>
            <a:ext cx="2184492" cy="1242396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353,000+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workers rostered with Access HSC Software per year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Placeholder 47">
            <a:extLst>
              <a:ext uri="{FF2B5EF4-FFF2-40B4-BE49-F238E27FC236}">
                <a16:creationId xmlns:a16="http://schemas.microsoft.com/office/drawing/2014/main" id="{66CAB62E-4E11-EF26-7023-547D300ADA95}"/>
              </a:ext>
            </a:extLst>
          </p:cNvPr>
          <p:cNvSpPr txBox="1">
            <a:spLocks/>
          </p:cNvSpPr>
          <p:nvPr/>
        </p:nvSpPr>
        <p:spPr>
          <a:xfrm>
            <a:off x="8749364" y="2562225"/>
            <a:ext cx="2607316" cy="1446565"/>
          </a:xfrm>
          <a:prstGeom prst="snip1Rect">
            <a:avLst/>
          </a:prstGeom>
          <a:solidFill>
            <a:srgbClr val="4B112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NHS    </a:t>
            </a:r>
            <a:r>
              <a:rPr lang="en-GB" sz="1500" b="1">
                <a:solidFill>
                  <a:schemeClr val="bg1"/>
                </a:solidFill>
              </a:rPr>
              <a:t>trusts using Access ‘Rio’ Software to deliver virtual services</a:t>
            </a:r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E423B4B8-8DE0-1079-309F-F2B982408E3F}"/>
              </a:ext>
            </a:extLst>
          </p:cNvPr>
          <p:cNvSpPr txBox="1">
            <a:spLocks/>
          </p:cNvSpPr>
          <p:nvPr/>
        </p:nvSpPr>
        <p:spPr>
          <a:xfrm>
            <a:off x="8749364" y="4296069"/>
            <a:ext cx="2607316" cy="1446565"/>
          </a:xfrm>
          <a:prstGeom prst="snip1Rect">
            <a:avLst/>
          </a:prstGeom>
          <a:solidFill>
            <a:srgbClr val="4B112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11,629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stays enabled using Access technology (in 2022)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 Placeholder 47">
            <a:extLst>
              <a:ext uri="{FF2B5EF4-FFF2-40B4-BE49-F238E27FC236}">
                <a16:creationId xmlns:a16="http://schemas.microsoft.com/office/drawing/2014/main" id="{427CB8AC-9A00-7D69-6A90-EAEADF51730B}"/>
              </a:ext>
            </a:extLst>
          </p:cNvPr>
          <p:cNvSpPr txBox="1">
            <a:spLocks/>
          </p:cNvSpPr>
          <p:nvPr/>
        </p:nvSpPr>
        <p:spPr>
          <a:xfrm>
            <a:off x="3047999" y="3999130"/>
            <a:ext cx="2184492" cy="1242398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lIns="90000" t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1" i="0" u="none" strike="noStrike" kern="1200" cap="none" spc="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15,000+ </a:t>
            </a:r>
            <a:r>
              <a:rPr kumimoji="0" lang="en-GB" sz="1300" b="1" i="0" u="none" strike="noStrike" kern="1200" cap="none" spc="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Workers use Elemental’s social prescribing platform</a:t>
            </a:r>
          </a:p>
        </p:txBody>
      </p:sp>
      <p:sp>
        <p:nvSpPr>
          <p:cNvPr id="20" name="Text Placeholder 47">
            <a:extLst>
              <a:ext uri="{FF2B5EF4-FFF2-40B4-BE49-F238E27FC236}">
                <a16:creationId xmlns:a16="http://schemas.microsoft.com/office/drawing/2014/main" id="{5884C53F-1283-CA5B-3CF9-F7F6BC24DF1D}"/>
              </a:ext>
            </a:extLst>
          </p:cNvPr>
          <p:cNvSpPr txBox="1">
            <a:spLocks/>
          </p:cNvSpPr>
          <p:nvPr/>
        </p:nvSpPr>
        <p:spPr>
          <a:xfrm>
            <a:off x="5791199" y="2525243"/>
            <a:ext cx="2184492" cy="1242398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anchor="ctr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45+          </a:t>
            </a:r>
            <a:r>
              <a:rPr lang="en-GB" sz="2200" b="1">
                <a:solidFill>
                  <a:schemeClr val="bg1"/>
                </a:solidFill>
              </a:rPr>
              <a:t>NHS Trusts and Organisations using healthcare solutions </a:t>
            </a:r>
          </a:p>
        </p:txBody>
      </p:sp>
      <p:sp>
        <p:nvSpPr>
          <p:cNvPr id="21" name="Text Placeholder 47">
            <a:extLst>
              <a:ext uri="{FF2B5EF4-FFF2-40B4-BE49-F238E27FC236}">
                <a16:creationId xmlns:a16="http://schemas.microsoft.com/office/drawing/2014/main" id="{77EF2AAB-BF9A-EDD0-B4F7-78217ABEE2BD}"/>
              </a:ext>
            </a:extLst>
          </p:cNvPr>
          <p:cNvSpPr txBox="1">
            <a:spLocks/>
          </p:cNvSpPr>
          <p:nvPr/>
        </p:nvSpPr>
        <p:spPr>
          <a:xfrm>
            <a:off x="3047999" y="2562223"/>
            <a:ext cx="2184492" cy="1242398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lIns="90000" anchor="ctr">
            <a:normAutofit lnSpcReduction="10000"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1113" marR="0" lvl="0" indent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180+      </a:t>
            </a:r>
            <a:r>
              <a:rPr kumimoji="0" lang="en-GB" sz="13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Authorities using Access care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29E19-040F-6006-7EFE-B537E2AB71AA}"/>
              </a:ext>
            </a:extLst>
          </p:cNvPr>
          <p:cNvSpPr txBox="1"/>
          <p:nvPr/>
        </p:nvSpPr>
        <p:spPr>
          <a:xfrm>
            <a:off x="466099" y="2029926"/>
            <a:ext cx="185236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Providers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FF1EB-EA7A-BE9D-1A43-778A613FF4D0}"/>
              </a:ext>
            </a:extLst>
          </p:cNvPr>
          <p:cNvSpPr txBox="1"/>
          <p:nvPr/>
        </p:nvSpPr>
        <p:spPr>
          <a:xfrm>
            <a:off x="2959119" y="1998382"/>
            <a:ext cx="214994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Authorities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9CF1E-C2A5-FD16-206C-260C5B173D3E}"/>
              </a:ext>
            </a:extLst>
          </p:cNvPr>
          <p:cNvSpPr txBox="1"/>
          <p:nvPr/>
        </p:nvSpPr>
        <p:spPr>
          <a:xfrm>
            <a:off x="6102511" y="1979891"/>
            <a:ext cx="144437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NHS Trusts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828047-B649-2AE3-172D-D91B86BE2429}"/>
              </a:ext>
            </a:extLst>
          </p:cNvPr>
          <p:cNvSpPr txBox="1"/>
          <p:nvPr/>
        </p:nvSpPr>
        <p:spPr>
          <a:xfrm>
            <a:off x="8892006" y="1998382"/>
            <a:ext cx="181049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Wards</a:t>
            </a:r>
          </a:p>
        </p:txBody>
      </p:sp>
      <p:sp>
        <p:nvSpPr>
          <p:cNvPr id="9" name="Text Placeholder 47">
            <a:extLst>
              <a:ext uri="{FF2B5EF4-FFF2-40B4-BE49-F238E27FC236}">
                <a16:creationId xmlns:a16="http://schemas.microsoft.com/office/drawing/2014/main" id="{8079570A-5DE7-013D-F47F-1E98B2FB8097}"/>
              </a:ext>
            </a:extLst>
          </p:cNvPr>
          <p:cNvSpPr txBox="1">
            <a:spLocks/>
          </p:cNvSpPr>
          <p:nvPr/>
        </p:nvSpPr>
        <p:spPr>
          <a:xfrm>
            <a:off x="5791199" y="4008790"/>
            <a:ext cx="2184492" cy="1242398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kumimoji="0" lang="en-GB" sz="1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687,000+   </a:t>
            </a:r>
            <a:r>
              <a:rPr kumimoji="0" lang="en-GB" sz="5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visits carried out using our Social Prescribing solution</a:t>
            </a:r>
          </a:p>
        </p:txBody>
      </p:sp>
      <p:sp>
        <p:nvSpPr>
          <p:cNvPr id="17" name="Text Placeholder 47">
            <a:extLst>
              <a:ext uri="{FF2B5EF4-FFF2-40B4-BE49-F238E27FC236}">
                <a16:creationId xmlns:a16="http://schemas.microsoft.com/office/drawing/2014/main" id="{4E2798C3-5039-6C7F-DE62-456401249BFA}"/>
              </a:ext>
            </a:extLst>
          </p:cNvPr>
          <p:cNvSpPr txBox="1">
            <a:spLocks/>
          </p:cNvSpPr>
          <p:nvPr/>
        </p:nvSpPr>
        <p:spPr>
          <a:xfrm>
            <a:off x="5791199" y="5393888"/>
            <a:ext cx="2184492" cy="1242398"/>
          </a:xfrm>
          <a:prstGeom prst="snip1Rect">
            <a:avLst/>
          </a:prstGeom>
          <a:solidFill>
            <a:schemeClr val="accent2">
              <a:alpha val="80000"/>
            </a:scheme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70%              </a:t>
            </a:r>
            <a:r>
              <a:rPr kumimoji="0" lang="en-US" sz="5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of our NHS customers rated ‘Good’ or ‘Outstanding’ in CQC</a:t>
            </a:r>
          </a:p>
        </p:txBody>
      </p:sp>
    </p:spTree>
    <p:extLst>
      <p:ext uri="{BB962C8B-B14F-4D97-AF65-F5344CB8AC3E}">
        <p14:creationId xmlns:p14="http://schemas.microsoft.com/office/powerpoint/2010/main" val="38540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18489-6EB8-AD59-BE53-3BAB53A6B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149" y="939789"/>
            <a:ext cx="5204013" cy="643020"/>
          </a:xfrm>
        </p:spPr>
        <p:txBody>
          <a:bodyPr/>
          <a:lstStyle/>
          <a:p>
            <a:r>
              <a:rPr lang="en-GB">
                <a:solidFill>
                  <a:schemeClr val="accent2"/>
                </a:solidFill>
              </a:rPr>
              <a:t>The Challenge:</a:t>
            </a:r>
            <a:br>
              <a:rPr lang="en-GB">
                <a:solidFill>
                  <a:schemeClr val="accent2"/>
                </a:solidFill>
              </a:rPr>
            </a:br>
            <a:endParaRPr lang="en-GB" sz="2800">
              <a:solidFill>
                <a:schemeClr val="accent2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8235E-14B2-6A1E-D2C5-796583CBF77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4149" y="1206707"/>
            <a:ext cx="5310376" cy="2841714"/>
          </a:xfrm>
        </p:spPr>
        <p:txBody>
          <a:bodyPr/>
          <a:lstStyle/>
          <a:p>
            <a:r>
              <a:rPr lang="en-US" b="0">
                <a:solidFill>
                  <a:schemeClr val="tx1"/>
                </a:solidFill>
              </a:rPr>
              <a:t>T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is no specific defined guidance on </a:t>
            </a:r>
            <a:r>
              <a:rPr lang="en-US"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deliver 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Virtual Ward</a:t>
            </a:r>
          </a:p>
          <a:p>
            <a:r>
              <a:rPr lang="en-US"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result, 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b="0">
                <a:solidFill>
                  <a:schemeClr val="tx1"/>
                </a:solidFill>
              </a:rPr>
              <a:t>he current 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model is creating a multitude of tactical initiatives all under the banner of a </a:t>
            </a:r>
            <a:r>
              <a:rPr lang="en-US" sz="1800" b="0">
                <a:solidFill>
                  <a:schemeClr val="tx1"/>
                </a:solidFill>
              </a:rPr>
              <a:t>V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irtual </a:t>
            </a:r>
            <a:r>
              <a:rPr lang="en-US" sz="1800" b="0">
                <a:solidFill>
                  <a:schemeClr val="tx1"/>
                </a:solidFill>
              </a:rPr>
              <a:t>W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this continues it could create </a:t>
            </a:r>
            <a:r>
              <a:rPr lang="en-US"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duplication, complexity and confusion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>
                <a:solidFill>
                  <a:schemeClr val="tx1"/>
                </a:solidFill>
              </a:rPr>
              <a:t>Resulting in </a:t>
            </a:r>
            <a:r>
              <a:rPr lang="en-US">
                <a:solidFill>
                  <a:schemeClr val="tx1"/>
                </a:solidFill>
              </a:rPr>
              <a:t>lack of adoption </a:t>
            </a:r>
            <a:r>
              <a:rPr lang="en-US" b="0">
                <a:solidFill>
                  <a:schemeClr val="tx1"/>
                </a:solidFill>
              </a:rPr>
              <a:t>and </a:t>
            </a:r>
            <a:r>
              <a:rPr lang="en-US"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inefficiency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to </a:t>
            </a:r>
            <a:r>
              <a:rPr lang="en-US"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throw-away investments </a:t>
            </a: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wasted time</a:t>
            </a:r>
          </a:p>
          <a:p>
            <a:pPr marL="12700">
              <a:lnSpc>
                <a:spcPct val="90000"/>
              </a:lnSpc>
              <a:spcBef>
                <a:spcPct val="0"/>
              </a:spcBef>
            </a:pPr>
            <a:endParaRPr lang="en-GB" sz="2000">
              <a:solidFill>
                <a:schemeClr val="accent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5E80C0-9D85-81A5-F060-B453FEC18FA7}"/>
              </a:ext>
            </a:extLst>
          </p:cNvPr>
          <p:cNvSpPr/>
          <p:nvPr/>
        </p:nvSpPr>
        <p:spPr>
          <a:xfrm>
            <a:off x="219075" y="4817659"/>
            <a:ext cx="5705475" cy="1883391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EB20A-78A5-7513-F326-634B5B9CFAAD}"/>
              </a:ext>
            </a:extLst>
          </p:cNvPr>
          <p:cNvSpPr txBox="1"/>
          <p:nvPr/>
        </p:nvSpPr>
        <p:spPr>
          <a:xfrm>
            <a:off x="219075" y="4898981"/>
            <a:ext cx="5705475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90000"/>
              </a:lnSpc>
              <a:spcBef>
                <a:spcPct val="0"/>
              </a:spcBef>
            </a:pPr>
            <a:r>
              <a:rPr lang="en-GB" sz="36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Response</a:t>
            </a:r>
            <a:br>
              <a:rPr lang="en-GB" sz="36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structured approach which delivers near-term </a:t>
            </a:r>
            <a:r>
              <a:rPr lang="en-US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priorities and provides a robust, scalable and frictionless experience to support the evolving needs of the health and care ecosystem, delivering better outcomes for all</a:t>
            </a: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D284-6002-3BD8-F30A-E0B48E39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0"/>
              <a:t>Defining</a:t>
            </a:r>
            <a:br>
              <a:rPr lang="en-GB"/>
            </a:br>
            <a:r>
              <a:rPr lang="en-GB"/>
              <a:t>‘VIRTUAL WARDS’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3D25E-BE7D-08FB-0FA2-2DCCB3E4F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70" y="1393371"/>
            <a:ext cx="5823857" cy="4992460"/>
          </a:xfrm>
        </p:spPr>
        <p:txBody>
          <a:bodyPr/>
          <a:lstStyle/>
          <a:p>
            <a:r>
              <a:rPr lang="en-GB"/>
              <a:t>Definition</a:t>
            </a:r>
            <a:endParaRPr lang="en-GB" sz="1600"/>
          </a:p>
          <a:p>
            <a:r>
              <a:rPr lang="en-GB" sz="1600" b="0" i="0" u="none" strike="noStrike" baseline="0">
                <a:solidFill>
                  <a:schemeClr val="tx1"/>
                </a:solidFill>
              </a:rPr>
              <a:t>A Virtual </a:t>
            </a:r>
            <a:r>
              <a:rPr lang="en-GB" sz="1600" b="0">
                <a:solidFill>
                  <a:schemeClr val="tx1"/>
                </a:solidFill>
              </a:rPr>
              <a:t>W</a:t>
            </a:r>
            <a:r>
              <a:rPr lang="en-GB" sz="1600" b="0" i="0" u="none" strike="noStrike" baseline="0">
                <a:solidFill>
                  <a:schemeClr val="tx1"/>
                </a:solidFill>
              </a:rPr>
              <a:t>ard is a safe and efficient alternative to NHS hospital care that is enabled by technology. </a:t>
            </a:r>
          </a:p>
          <a:p>
            <a:r>
              <a:rPr lang="en-GB" sz="1600" b="0" i="0" u="none" strike="noStrike" baseline="0">
                <a:solidFill>
                  <a:schemeClr val="tx1"/>
                </a:solidFill>
              </a:rPr>
              <a:t>Virtual Wards support patients who would otherwise be in hospital to receive the same acute care, monitoring and treatment, but remote from the hospital ward.</a:t>
            </a:r>
          </a:p>
          <a:p>
            <a:r>
              <a:rPr lang="en-GB" sz="1600" b="0">
                <a:solidFill>
                  <a:schemeClr val="tx1"/>
                </a:solidFill>
              </a:rPr>
              <a:t>The purpose of a Virtual Ward is to deliver hospital standard care in remote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solidFill>
                  <a:schemeClr val="tx1"/>
                </a:solidFill>
              </a:rPr>
              <a:t>Improve patient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solidFill>
                  <a:schemeClr val="tx1"/>
                </a:solidFill>
              </a:rPr>
              <a:t>Create greater ward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solidFill>
                  <a:schemeClr val="tx1"/>
                </a:solidFill>
              </a:rPr>
              <a:t>Enable effective use of limited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chemeClr val="tx1"/>
                </a:solidFill>
              </a:rPr>
              <a:t>Reducing the cost to treat an individual</a:t>
            </a:r>
          </a:p>
          <a:p>
            <a:r>
              <a:rPr lang="en-GB" sz="1600" b="0">
                <a:solidFill>
                  <a:schemeClr val="tx1"/>
                </a:solidFill>
              </a:rPr>
              <a:t>Achieved through the use of technology to create ‘hospital wards at home’</a:t>
            </a:r>
          </a:p>
        </p:txBody>
      </p:sp>
    </p:spTree>
    <p:extLst>
      <p:ext uri="{BB962C8B-B14F-4D97-AF65-F5344CB8AC3E}">
        <p14:creationId xmlns:p14="http://schemas.microsoft.com/office/powerpoint/2010/main" val="37960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00B2-08B9-6558-5788-7B179177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3272546"/>
            <a:ext cx="5197937" cy="2096176"/>
          </a:xfrm>
        </p:spPr>
        <p:txBody>
          <a:bodyPr/>
          <a:lstStyle/>
          <a:p>
            <a:r>
              <a:rPr lang="en-US"/>
              <a:t>The Access View:</a:t>
            </a:r>
            <a:br>
              <a:rPr lang="en-US"/>
            </a:br>
            <a:br>
              <a:rPr lang="en-US"/>
            </a:br>
            <a:r>
              <a:rPr lang="en-US"/>
              <a:t>Frictionless quality care, anywhere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BDD21-D170-A252-DD9C-4F57ED9B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9384" y="1215200"/>
            <a:ext cx="5649256" cy="4967286"/>
          </a:xfrm>
        </p:spPr>
        <p:txBody>
          <a:bodyPr/>
          <a:lstStyle/>
          <a:p>
            <a:r>
              <a:rPr lang="en-US" sz="1600" i="1"/>
              <a:t>Virtual Wards is all about an integrated </a:t>
            </a:r>
            <a:r>
              <a:rPr lang="en-US" sz="1600" i="1" err="1"/>
              <a:t>digitised</a:t>
            </a:r>
            <a:r>
              <a:rPr lang="en-US" sz="1600" i="1"/>
              <a:t> extension of what happens in a hospital ward</a:t>
            </a:r>
            <a:r>
              <a:rPr lang="en-US" sz="1600"/>
              <a:t>.</a:t>
            </a:r>
          </a:p>
          <a:p>
            <a:r>
              <a:rPr lang="en-US" sz="1600">
                <a:solidFill>
                  <a:schemeClr val="tx1"/>
                </a:solidFill>
              </a:rPr>
              <a:t>We believe the fundamental premise of a Virtual Ward strategy is to enable high quality seamless care irrespective of location and should: -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Maintain clinician best practice irrespective of patient location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 err="1">
                <a:solidFill>
                  <a:schemeClr val="tx1"/>
                </a:solidFill>
              </a:rPr>
              <a:t>Utilise</a:t>
            </a:r>
            <a:r>
              <a:rPr lang="en-US" sz="1400" b="0">
                <a:solidFill>
                  <a:schemeClr val="tx1"/>
                </a:solidFill>
              </a:rPr>
              <a:t> existing physical ward systems and processes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Extend systems and processes in a remote context, supported by digital : -</a:t>
            </a:r>
          </a:p>
          <a:p>
            <a:pPr marL="1354138" lvl="3" indent="-2857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200"/>
              <a:t>Communications channels</a:t>
            </a:r>
          </a:p>
          <a:p>
            <a:pPr marL="1354138" lvl="3" indent="-2857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200"/>
              <a:t>Monitoring, and recording </a:t>
            </a:r>
          </a:p>
          <a:p>
            <a:pPr marL="1354138" lvl="3" indent="-2857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200"/>
              <a:t>Patient/carer educational materials</a:t>
            </a:r>
          </a:p>
          <a:p>
            <a:pPr marL="1354138" lvl="3" indent="-2857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200"/>
              <a:t>Commissioning of remote ‘equipment packs’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Integrate remotely captured data into your existing EPR ensuring one patient 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Deliver both consistency and flexibility in equal measure</a:t>
            </a:r>
          </a:p>
        </p:txBody>
      </p:sp>
    </p:spTree>
    <p:extLst>
      <p:ext uri="{BB962C8B-B14F-4D97-AF65-F5344CB8AC3E}">
        <p14:creationId xmlns:p14="http://schemas.microsoft.com/office/powerpoint/2010/main" val="57941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77C62-C109-9771-5EC1-003F5811F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25" y="1365202"/>
            <a:ext cx="3881625" cy="643020"/>
          </a:xfrm>
        </p:spPr>
        <p:txBody>
          <a:bodyPr/>
          <a:lstStyle/>
          <a:p>
            <a:r>
              <a:rPr lang="en-GB" sz="2800">
                <a:solidFill>
                  <a:schemeClr val="accent2"/>
                </a:solidFill>
              </a:rPr>
              <a:t>Delivering a Blend of  Consistency and flexibility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71DC8-98F2-B0B8-A1F5-76B3B5250A0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7525" y="2118229"/>
            <a:ext cx="4501131" cy="2841714"/>
          </a:xfrm>
        </p:spPr>
        <p:txBody>
          <a:bodyPr/>
          <a:lstStyle/>
          <a:p>
            <a:r>
              <a:rPr lang="en-GB" b="0"/>
              <a:t>Systems need to </a:t>
            </a:r>
            <a:r>
              <a:rPr lang="en-GB"/>
              <a:t>commission, operate, manage </a:t>
            </a:r>
            <a:r>
              <a:rPr lang="en-GB" b="0"/>
              <a:t>and</a:t>
            </a:r>
            <a:r>
              <a:rPr lang="en-GB"/>
              <a:t> provision </a:t>
            </a:r>
            <a:r>
              <a:rPr lang="en-GB" b="0"/>
              <a:t>services effectively.</a:t>
            </a:r>
          </a:p>
          <a:p>
            <a:r>
              <a:rPr lang="en-GB" b="0"/>
              <a:t>Virtual Wards need to operate consistently with the processes and procedures of physical wards – yet be - </a:t>
            </a:r>
            <a:r>
              <a:rPr lang="en-US"/>
              <a:t>Flexible by design </a:t>
            </a:r>
            <a:r>
              <a:rPr lang="en-US" b="0"/>
              <a:t>to: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b="0"/>
              <a:t>Handle different care pathways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b="0"/>
              <a:t>Work with current technology in the physical ward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b="0"/>
              <a:t>Allow care providers to adopt tactical components that build towards a scalable strategic delivery model</a:t>
            </a:r>
          </a:p>
          <a:p>
            <a:r>
              <a:rPr lang="en-US"/>
              <a:t>Deliver the platform and tools that enable physical capabilities in a virtual environment at scale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9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6483-6AC4-3157-2456-9F536C5E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69042"/>
            <a:ext cx="4881562" cy="2096176"/>
          </a:xfrm>
        </p:spPr>
        <p:txBody>
          <a:bodyPr/>
          <a:lstStyle/>
          <a:p>
            <a:r>
              <a:rPr lang="en-GB"/>
              <a:t>“Foundation principles”</a:t>
            </a:r>
            <a:br>
              <a:rPr lang="en-GB"/>
            </a:br>
            <a:r>
              <a:rPr lang="en-GB" sz="2800" b="0"/>
              <a:t>to deliver a frictionless Virtual Ward solution</a:t>
            </a:r>
            <a:endParaRPr lang="en-GB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E695-431C-5A1E-71C3-6E64AEE91C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/>
              <a:t>Patient at the heart of the design and delivery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Integrated with Social, care &amp; Healthcare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Common core components to enable a consistent user experience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Flexibility to adapt to various clinical pathways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Re-use of existing capabilities to enable clinician adoption and efficiency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Integration of health and social care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Common standards, integrations and data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5B0EF-AEBC-C8FF-4417-FC080394513C}"/>
              </a:ext>
            </a:extLst>
          </p:cNvPr>
          <p:cNvSpPr txBox="1"/>
          <p:nvPr/>
        </p:nvSpPr>
        <p:spPr>
          <a:xfrm>
            <a:off x="589543" y="971878"/>
            <a:ext cx="337387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Access View…</a:t>
            </a:r>
          </a:p>
        </p:txBody>
      </p:sp>
    </p:spTree>
    <p:extLst>
      <p:ext uri="{BB962C8B-B14F-4D97-AF65-F5344CB8AC3E}">
        <p14:creationId xmlns:p14="http://schemas.microsoft.com/office/powerpoint/2010/main" val="16255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AD2FEE-CFEF-85FE-D871-1408B8E594AE}"/>
              </a:ext>
            </a:extLst>
          </p:cNvPr>
          <p:cNvSpPr/>
          <p:nvPr/>
        </p:nvSpPr>
        <p:spPr>
          <a:xfrm>
            <a:off x="3886200" y="2080905"/>
            <a:ext cx="4216732" cy="4336856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intuitive presentation layer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(What you see, and how you see it)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4829D-357E-CAF9-46BF-F71ED6B19093}"/>
              </a:ext>
            </a:extLst>
          </p:cNvPr>
          <p:cNvSpPr/>
          <p:nvPr/>
        </p:nvSpPr>
        <p:spPr>
          <a:xfrm>
            <a:off x="4059274" y="4397594"/>
            <a:ext cx="3816000" cy="563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/ Care Record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(How you record)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BBC96-EEDD-2418-EF7B-31CF47FCC166}"/>
              </a:ext>
            </a:extLst>
          </p:cNvPr>
          <p:cNvSpPr/>
          <p:nvPr/>
        </p:nvSpPr>
        <p:spPr>
          <a:xfrm>
            <a:off x="4060556" y="3652715"/>
            <a:ext cx="3864162" cy="589363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Rostering / Planning / Bed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Mgt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Pathway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mgt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(How you manage the patient &amp; processes)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7A266-CCCA-7FCE-366D-21C58CAD6052}"/>
              </a:ext>
            </a:extLst>
          </p:cNvPr>
          <p:cNvSpPr/>
          <p:nvPr/>
        </p:nvSpPr>
        <p:spPr>
          <a:xfrm>
            <a:off x="4080094" y="2944432"/>
            <a:ext cx="3816000" cy="5893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51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Communications &amp; Remote Monitoring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51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(How you interact with patients &amp; stakeholders)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E51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8233E-1A5E-DD5B-0153-797DCD500C49}"/>
              </a:ext>
            </a:extLst>
          </p:cNvPr>
          <p:cNvSpPr/>
          <p:nvPr/>
        </p:nvSpPr>
        <p:spPr>
          <a:xfrm>
            <a:off x="9204867" y="2795018"/>
            <a:ext cx="2000492" cy="2782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4B11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Frailty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8EA9E-46A0-D64A-EAB1-DB8913787052}"/>
              </a:ext>
            </a:extLst>
          </p:cNvPr>
          <p:cNvSpPr/>
          <p:nvPr/>
        </p:nvSpPr>
        <p:spPr>
          <a:xfrm>
            <a:off x="4083355" y="5771720"/>
            <a:ext cx="3816000" cy="5893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Standards, Audit, Security &amp; Interoperability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(How you safely share &amp; receive)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F8745-8ED8-A09A-0369-BEC7ECBDB16A}"/>
              </a:ext>
            </a:extLst>
          </p:cNvPr>
          <p:cNvSpPr txBox="1"/>
          <p:nvPr/>
        </p:nvSpPr>
        <p:spPr>
          <a:xfrm>
            <a:off x="3576035" y="1514033"/>
            <a:ext cx="343985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Virtual Care Co-ordination (VCC)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1440FB-9BC0-7E8B-F2BB-8C67271AB5F5}"/>
              </a:ext>
            </a:extLst>
          </p:cNvPr>
          <p:cNvSpPr txBox="1"/>
          <p:nvPr/>
        </p:nvSpPr>
        <p:spPr>
          <a:xfrm>
            <a:off x="8573405" y="1514033"/>
            <a:ext cx="31942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Pathway-Specific Apps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18D7C-48EF-B978-589F-591DB8DC8F3C}"/>
              </a:ext>
            </a:extLst>
          </p:cNvPr>
          <p:cNvSpPr txBox="1"/>
          <p:nvPr/>
        </p:nvSpPr>
        <p:spPr>
          <a:xfrm>
            <a:off x="8582205" y="1948025"/>
            <a:ext cx="3176619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&amp; physical tools to enable (self or assisted) measurement &amp; assessment of specific health indicators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9EBF92-2E8E-2963-D988-78AA11DF17A5}"/>
              </a:ext>
            </a:extLst>
          </p:cNvPr>
          <p:cNvSpPr/>
          <p:nvPr/>
        </p:nvSpPr>
        <p:spPr>
          <a:xfrm>
            <a:off x="9204867" y="3180747"/>
            <a:ext cx="2000492" cy="2782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4B11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Acute Respiratory Infection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CCA7D2-8CD0-F0D7-47D5-816CF80EEE20}"/>
              </a:ext>
            </a:extLst>
          </p:cNvPr>
          <p:cNvSpPr/>
          <p:nvPr/>
        </p:nvSpPr>
        <p:spPr>
          <a:xfrm>
            <a:off x="9204867" y="3557118"/>
            <a:ext cx="2000492" cy="2782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4B11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Diabetes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474549-5716-23CF-7E9E-875CF57471BD}"/>
              </a:ext>
            </a:extLst>
          </p:cNvPr>
          <p:cNvSpPr/>
          <p:nvPr/>
        </p:nvSpPr>
        <p:spPr>
          <a:xfrm>
            <a:off x="9204867" y="3908704"/>
            <a:ext cx="2000492" cy="2782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4B11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 etc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8BB13-0230-D844-AEAB-566CDDCF70C1}"/>
              </a:ext>
            </a:extLst>
          </p:cNvPr>
          <p:cNvSpPr/>
          <p:nvPr/>
        </p:nvSpPr>
        <p:spPr>
          <a:xfrm>
            <a:off x="3565296" y="1503126"/>
            <a:ext cx="4736205" cy="5080554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34DD2D-F198-351C-2C5C-BA191B908B59}"/>
              </a:ext>
            </a:extLst>
          </p:cNvPr>
          <p:cNvSpPr/>
          <p:nvPr/>
        </p:nvSpPr>
        <p:spPr>
          <a:xfrm>
            <a:off x="8542616" y="1503126"/>
            <a:ext cx="3309265" cy="281656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F12285E8-85C7-5C8F-DF0F-542B5ACA5042}"/>
              </a:ext>
            </a:extLst>
          </p:cNvPr>
          <p:cNvSpPr/>
          <p:nvPr/>
        </p:nvSpPr>
        <p:spPr>
          <a:xfrm>
            <a:off x="2987133" y="3749953"/>
            <a:ext cx="538962" cy="5697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2399B14B-A447-E86F-3088-028BEFC68B58}"/>
              </a:ext>
            </a:extLst>
          </p:cNvPr>
          <p:cNvSpPr txBox="1">
            <a:spLocks/>
          </p:cNvSpPr>
          <p:nvPr/>
        </p:nvSpPr>
        <p:spPr>
          <a:xfrm>
            <a:off x="195393" y="681583"/>
            <a:ext cx="11591924" cy="57916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believe that four elements are required for the successful delivery of Clinically led Virtual Care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E1FC26-9DD4-E943-D7EC-953DC257CB37}"/>
              </a:ext>
            </a:extLst>
          </p:cNvPr>
          <p:cNvSpPr/>
          <p:nvPr/>
        </p:nvSpPr>
        <p:spPr>
          <a:xfrm>
            <a:off x="120505" y="1503126"/>
            <a:ext cx="2850069" cy="5080554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6AE361-E4FA-5163-08E8-D56D6F304604}"/>
              </a:ext>
            </a:extLst>
          </p:cNvPr>
          <p:cNvSpPr txBox="1"/>
          <p:nvPr/>
        </p:nvSpPr>
        <p:spPr>
          <a:xfrm>
            <a:off x="147082" y="1546629"/>
            <a:ext cx="28644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Provisioning Tool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2A9C85-DBD6-1E8A-202B-475604CF41FC}"/>
              </a:ext>
            </a:extLst>
          </p:cNvPr>
          <p:cNvGrpSpPr/>
          <p:nvPr/>
        </p:nvGrpSpPr>
        <p:grpSpPr>
          <a:xfrm>
            <a:off x="495662" y="2487241"/>
            <a:ext cx="2022926" cy="3236965"/>
            <a:chOff x="495662" y="2487241"/>
            <a:chExt cx="2022926" cy="3236965"/>
          </a:xfrm>
        </p:grpSpPr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E607778B-78EE-8BA4-B05C-9234F2652331}"/>
                </a:ext>
              </a:extLst>
            </p:cNvPr>
            <p:cNvSpPr/>
            <p:nvPr/>
          </p:nvSpPr>
          <p:spPr>
            <a:xfrm rot="16200000">
              <a:off x="468902" y="3641880"/>
              <a:ext cx="2076446" cy="492478"/>
            </a:xfrm>
            <a:prstGeom prst="left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66FAC6-D393-AF44-74FB-9C086BED075A}"/>
                </a:ext>
              </a:extLst>
            </p:cNvPr>
            <p:cNvSpPr txBox="1"/>
            <p:nvPr/>
          </p:nvSpPr>
          <p:spPr>
            <a:xfrm>
              <a:off x="495662" y="4985542"/>
              <a:ext cx="2022926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Accredited Suppliers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b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Virtual Ward Bed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D8A690-30FB-E8FE-FDDD-786D42DC63EC}"/>
                </a:ext>
              </a:extLst>
            </p:cNvPr>
            <p:cNvSpPr txBox="1"/>
            <p:nvPr/>
          </p:nvSpPr>
          <p:spPr>
            <a:xfrm>
              <a:off x="786844" y="2487241"/>
              <a:ext cx="144943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Patient Needs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9BFE6CC-EBCE-D985-3D2A-33CF757C9DFD}"/>
                </a:ext>
              </a:extLst>
            </p:cNvPr>
            <p:cNvSpPr/>
            <p:nvPr/>
          </p:nvSpPr>
          <p:spPr>
            <a:xfrm>
              <a:off x="698209" y="3504616"/>
              <a:ext cx="1617832" cy="76700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Provisioning Platform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3960935-B1A3-F900-E717-AB2BC46D51AA}"/>
              </a:ext>
            </a:extLst>
          </p:cNvPr>
          <p:cNvSpPr/>
          <p:nvPr/>
        </p:nvSpPr>
        <p:spPr>
          <a:xfrm>
            <a:off x="4059274" y="5081778"/>
            <a:ext cx="3816000" cy="5567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 &amp; Analytics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(How you report, assess &amp; predict)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4F6AB-468D-91FE-D8F6-47018B44338D}"/>
              </a:ext>
            </a:extLst>
          </p:cNvPr>
          <p:cNvSpPr/>
          <p:nvPr/>
        </p:nvSpPr>
        <p:spPr>
          <a:xfrm>
            <a:off x="9032631" y="5007954"/>
            <a:ext cx="2562758" cy="5860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&amp; Regulatory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14C165-6B26-DE24-CF24-251B90052DD5}"/>
              </a:ext>
            </a:extLst>
          </p:cNvPr>
          <p:cNvSpPr/>
          <p:nvPr/>
        </p:nvSpPr>
        <p:spPr>
          <a:xfrm>
            <a:off x="9032631" y="5713240"/>
            <a:ext cx="2562758" cy="5860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Clinical systems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9C6966-3B47-CF0F-52E1-E155A9E44EDE}"/>
              </a:ext>
            </a:extLst>
          </p:cNvPr>
          <p:cNvSpPr/>
          <p:nvPr/>
        </p:nvSpPr>
        <p:spPr>
          <a:xfrm>
            <a:off x="8514224" y="4458736"/>
            <a:ext cx="3309265" cy="2124944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8AF8A-8304-DA97-8BCE-EDA1C2FB343E}"/>
              </a:ext>
            </a:extLst>
          </p:cNvPr>
          <p:cNvSpPr txBox="1"/>
          <p:nvPr/>
        </p:nvSpPr>
        <p:spPr>
          <a:xfrm>
            <a:off x="8571746" y="4548679"/>
            <a:ext cx="31942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Interoperability</a:t>
            </a:r>
          </a:p>
        </p:txBody>
      </p:sp>
      <p:pic>
        <p:nvPicPr>
          <p:cNvPr id="18" name="Picture 4" descr="Api linear icon. Modern outline Api logo concept on white background from Programming collection. Suitable for use on web apps, mobile apps and print media.">
            <a:extLst>
              <a:ext uri="{FF2B5EF4-FFF2-40B4-BE49-F238E27FC236}">
                <a16:creationId xmlns:a16="http://schemas.microsoft.com/office/drawing/2014/main" id="{E1D6D676-C6AC-3EB1-EA03-78A1D1227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9647" r="39163" b="38356"/>
          <a:stretch/>
        </p:blipFill>
        <p:spPr bwMode="auto">
          <a:xfrm>
            <a:off x="8115279" y="5141147"/>
            <a:ext cx="507126" cy="5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pi linear icon. Modern outline Api logo concept on white background from Programming collection. Suitable for use on web apps, mobile apps and print media.">
            <a:extLst>
              <a:ext uri="{FF2B5EF4-FFF2-40B4-BE49-F238E27FC236}">
                <a16:creationId xmlns:a16="http://schemas.microsoft.com/office/drawing/2014/main" id="{B2157D53-2838-70AE-FA2B-532819F9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9647" r="39163" b="38356"/>
          <a:stretch/>
        </p:blipFill>
        <p:spPr bwMode="auto">
          <a:xfrm>
            <a:off x="8115279" y="3039640"/>
            <a:ext cx="507126" cy="5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2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5" grpId="0" animBg="1"/>
      <p:bldP spid="6" grpId="0" animBg="1"/>
      <p:bldP spid="7" grpId="0" animBg="1"/>
      <p:bldP spid="9" grpId="0" animBg="1"/>
      <p:bldP spid="19" grpId="0"/>
      <p:bldP spid="20" grpId="0"/>
      <p:bldP spid="24" grpId="0"/>
      <p:bldP spid="25" grpId="0" animBg="1"/>
      <p:bldP spid="26" grpId="0" animBg="1"/>
      <p:bldP spid="27" grpId="0" animBg="1"/>
      <p:bldP spid="29" grpId="0" animBg="1"/>
      <p:bldP spid="30" grpId="0" animBg="1"/>
      <p:bldP spid="37" grpId="0" animBg="1"/>
      <p:bldP spid="33" grpId="0" animBg="1"/>
      <p:bldP spid="36" grpId="0"/>
      <p:bldP spid="4" grpId="0" animBg="1"/>
      <p:bldP spid="8" grpId="0" animBg="1"/>
      <p:bldP spid="15" grpId="0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8C8EDD-03EB-737A-326B-1958627D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Product framework for Access Integrated Care Platform (Includes Virtual Ward)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59822-6D34-8316-2275-F68E742E8F7D}"/>
              </a:ext>
            </a:extLst>
          </p:cNvPr>
          <p:cNvSpPr/>
          <p:nvPr/>
        </p:nvSpPr>
        <p:spPr>
          <a:xfrm>
            <a:off x="832227" y="4990154"/>
            <a:ext cx="8027146" cy="4034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Access Integrated Care Platform (AICP)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C7696B-AC80-552B-1070-C34CA0219E85}"/>
              </a:ext>
            </a:extLst>
          </p:cNvPr>
          <p:cNvSpPr/>
          <p:nvPr/>
        </p:nvSpPr>
        <p:spPr>
          <a:xfrm>
            <a:off x="832228" y="2306440"/>
            <a:ext cx="443753" cy="2675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Provisioning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598E6-5617-94DC-299A-AB7EE6CC18B6}"/>
              </a:ext>
            </a:extLst>
          </p:cNvPr>
          <p:cNvSpPr/>
          <p:nvPr/>
        </p:nvSpPr>
        <p:spPr>
          <a:xfrm>
            <a:off x="1275981" y="2306439"/>
            <a:ext cx="443753" cy="2675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Commissioning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542219-69B9-DF0B-6717-5A204B619050}"/>
              </a:ext>
            </a:extLst>
          </p:cNvPr>
          <p:cNvSpPr/>
          <p:nvPr/>
        </p:nvSpPr>
        <p:spPr>
          <a:xfrm>
            <a:off x="2161437" y="2306439"/>
            <a:ext cx="443753" cy="2675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Supplier Subscription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13544-3FC2-7253-7E87-2DB8A146728D}"/>
              </a:ext>
            </a:extLst>
          </p:cNvPr>
          <p:cNvSpPr/>
          <p:nvPr/>
        </p:nvSpPr>
        <p:spPr>
          <a:xfrm>
            <a:off x="5303296" y="2306439"/>
            <a:ext cx="443753" cy="26759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Virtual ward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D9A33-E5E9-2785-4863-7C5B074EAB97}"/>
              </a:ext>
            </a:extLst>
          </p:cNvPr>
          <p:cNvSpPr/>
          <p:nvPr/>
        </p:nvSpPr>
        <p:spPr>
          <a:xfrm>
            <a:off x="5747695" y="2306439"/>
            <a:ext cx="443753" cy="26759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Hospital at Home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7AAF2-7BF0-D4D7-6A22-E2C7CB0FFC1B}"/>
              </a:ext>
            </a:extLst>
          </p:cNvPr>
          <p:cNvSpPr/>
          <p:nvPr/>
        </p:nvSpPr>
        <p:spPr>
          <a:xfrm>
            <a:off x="3065504" y="2306439"/>
            <a:ext cx="443753" cy="26759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Digital Care Pathways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30F2-A240-51A1-9964-A428AF9E9636}"/>
              </a:ext>
            </a:extLst>
          </p:cNvPr>
          <p:cNvSpPr/>
          <p:nvPr/>
        </p:nvSpPr>
        <p:spPr>
          <a:xfrm>
            <a:off x="1717709" y="2306439"/>
            <a:ext cx="443753" cy="2675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Case Management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2EFCB7-49F9-3184-BFA5-5DA375D127B1}"/>
              </a:ext>
            </a:extLst>
          </p:cNvPr>
          <p:cNvSpPr/>
          <p:nvPr/>
        </p:nvSpPr>
        <p:spPr>
          <a:xfrm>
            <a:off x="6200026" y="2306438"/>
            <a:ext cx="443753" cy="26759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Remote consultation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7384C1-B8C5-986F-094C-A4038890C726}"/>
              </a:ext>
            </a:extLst>
          </p:cNvPr>
          <p:cNvSpPr/>
          <p:nvPr/>
        </p:nvSpPr>
        <p:spPr>
          <a:xfrm>
            <a:off x="3501280" y="2306438"/>
            <a:ext cx="443753" cy="26759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Remote care consultation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0E924-8B76-9159-C4A0-2BA87FDC42BA}"/>
              </a:ext>
            </a:extLst>
          </p:cNvPr>
          <p:cNvSpPr/>
          <p:nvPr/>
        </p:nvSpPr>
        <p:spPr>
          <a:xfrm>
            <a:off x="2609504" y="2306437"/>
            <a:ext cx="443753" cy="2675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Remote Patient Management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20FD81-5C89-29E7-0569-9033A404D453}"/>
              </a:ext>
            </a:extLst>
          </p:cNvPr>
          <p:cNvSpPr/>
          <p:nvPr/>
        </p:nvSpPr>
        <p:spPr>
          <a:xfrm>
            <a:off x="835257" y="1895273"/>
            <a:ext cx="2217999" cy="403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Local Government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D0CFB-A481-3E2E-73B2-8A8FFDF57BDB}"/>
              </a:ext>
            </a:extLst>
          </p:cNvPr>
          <p:cNvSpPr/>
          <p:nvPr/>
        </p:nvSpPr>
        <p:spPr>
          <a:xfrm>
            <a:off x="3065503" y="1895276"/>
            <a:ext cx="2237953" cy="40341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Care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30E7F2-0BF5-DCD1-4D5D-872E7B182743}"/>
              </a:ext>
            </a:extLst>
          </p:cNvPr>
          <p:cNvSpPr/>
          <p:nvPr/>
        </p:nvSpPr>
        <p:spPr>
          <a:xfrm>
            <a:off x="5303943" y="1895276"/>
            <a:ext cx="2645974" cy="40341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Healthcare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39E905-6D2C-1D66-CD9E-E096D9BCCFFF}"/>
              </a:ext>
            </a:extLst>
          </p:cNvPr>
          <p:cNvSpPr/>
          <p:nvPr/>
        </p:nvSpPr>
        <p:spPr>
          <a:xfrm>
            <a:off x="832227" y="5483517"/>
            <a:ext cx="8027145" cy="50603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/>
              <a:t>Common Data Model – AI Pathway builder* - Workspace &amp; 9 Dot - Patient Portal &amp; Mobile – Interoperability - Clinical Portal</a:t>
            </a:r>
          </a:p>
          <a:p>
            <a:pPr algn="ctr"/>
            <a:r>
              <a:rPr lang="en-GB" sz="1050"/>
              <a:t>Analytics &amp; Reporting - Payments &amp; Early Pay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2AF0D7-AAC2-E316-8B1A-860A3BF15DA4}"/>
              </a:ext>
            </a:extLst>
          </p:cNvPr>
          <p:cNvSpPr txBox="1"/>
          <p:nvPr/>
        </p:nvSpPr>
        <p:spPr>
          <a:xfrm>
            <a:off x="192490" y="1739672"/>
            <a:ext cx="628698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4382C7-A1F0-DDAC-3485-B08DEBE3C9B5}"/>
              </a:ext>
            </a:extLst>
          </p:cNvPr>
          <p:cNvSpPr txBox="1"/>
          <p:nvPr/>
        </p:nvSpPr>
        <p:spPr>
          <a:xfrm>
            <a:off x="97780" y="3517675"/>
            <a:ext cx="702436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BABE82-ADAB-0D24-88EC-CEAEACDA2A74}"/>
              </a:ext>
            </a:extLst>
          </p:cNvPr>
          <p:cNvSpPr txBox="1"/>
          <p:nvPr/>
        </p:nvSpPr>
        <p:spPr>
          <a:xfrm>
            <a:off x="73297" y="5036261"/>
            <a:ext cx="75533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ABB867-7467-70F5-3AEB-505A7F1BB1DE}"/>
              </a:ext>
            </a:extLst>
          </p:cNvPr>
          <p:cNvSpPr txBox="1"/>
          <p:nvPr/>
        </p:nvSpPr>
        <p:spPr>
          <a:xfrm>
            <a:off x="289769" y="5596535"/>
            <a:ext cx="52289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46CB3D-A91F-D0A9-9FDF-92F8FFBFD982}"/>
              </a:ext>
            </a:extLst>
          </p:cNvPr>
          <p:cNvSpPr/>
          <p:nvPr/>
        </p:nvSpPr>
        <p:spPr>
          <a:xfrm>
            <a:off x="832227" y="1484106"/>
            <a:ext cx="7117689" cy="403412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3000">
                <a:srgbClr val="00B0F0"/>
              </a:gs>
              <a:gs pos="66000">
                <a:srgbClr val="7030A0"/>
              </a:gs>
              <a:gs pos="100000">
                <a:schemeClr val="accent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Integrated Care Boards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D4E994-5BBC-D3E0-D04C-533FEB2296E1}"/>
              </a:ext>
            </a:extLst>
          </p:cNvPr>
          <p:cNvSpPr/>
          <p:nvPr/>
        </p:nvSpPr>
        <p:spPr>
          <a:xfrm>
            <a:off x="6653489" y="2306436"/>
            <a:ext cx="443753" cy="26759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Care BnB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B97D1C-428B-EB02-264A-827A36AA68EA}"/>
              </a:ext>
            </a:extLst>
          </p:cNvPr>
          <p:cNvSpPr/>
          <p:nvPr/>
        </p:nvSpPr>
        <p:spPr>
          <a:xfrm>
            <a:off x="7081911" y="2306432"/>
            <a:ext cx="443753" cy="26759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Social Prescribing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FA0B5E-DAFE-7233-5143-9B63F96CE825}"/>
              </a:ext>
            </a:extLst>
          </p:cNvPr>
          <p:cNvSpPr/>
          <p:nvPr/>
        </p:nvSpPr>
        <p:spPr>
          <a:xfrm>
            <a:off x="9685284" y="4990154"/>
            <a:ext cx="2150203" cy="40341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Marketplace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DA5847-3BD1-D34E-41A1-8B0D0FB5D0D9}"/>
              </a:ext>
            </a:extLst>
          </p:cNvPr>
          <p:cNvSpPr/>
          <p:nvPr/>
        </p:nvSpPr>
        <p:spPr>
          <a:xfrm>
            <a:off x="9685283" y="5475914"/>
            <a:ext cx="2150203" cy="51364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/>
              <a:t>Subscription - Pathway building - 3</a:t>
            </a:r>
            <a:r>
              <a:rPr lang="en-GB" sz="1050" baseline="30000"/>
              <a:t>rd</a:t>
            </a:r>
            <a:r>
              <a:rPr lang="en-GB" sz="1050"/>
              <a:t> party apps</a:t>
            </a:r>
          </a:p>
          <a:p>
            <a:pPr algn="ctr"/>
            <a:r>
              <a:rPr lang="en-GB" sz="1050"/>
              <a:t>Certification - Interoperability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C4711C-3232-D960-DA6B-2A86EE6EA1EC}"/>
              </a:ext>
            </a:extLst>
          </p:cNvPr>
          <p:cNvSpPr/>
          <p:nvPr/>
        </p:nvSpPr>
        <p:spPr>
          <a:xfrm>
            <a:off x="7506163" y="2306432"/>
            <a:ext cx="443753" cy="26759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91440" tIns="45720" rIns="91440" bIns="45720" rtlCol="0" anchor="ctr"/>
          <a:lstStyle/>
          <a:p>
            <a:pPr algn="ctr"/>
            <a:r>
              <a:rPr lang="en-GB" sz="1600"/>
              <a:t>Patient Flow Manager</a:t>
            </a:r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A560378D-9E04-955B-0102-2CB0D6659820}"/>
              </a:ext>
            </a:extLst>
          </p:cNvPr>
          <p:cNvSpPr/>
          <p:nvPr/>
        </p:nvSpPr>
        <p:spPr>
          <a:xfrm>
            <a:off x="9009373" y="5080154"/>
            <a:ext cx="566956" cy="2234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C468A9-31E2-2436-0AB2-68D8A20EB0D1}"/>
              </a:ext>
            </a:extLst>
          </p:cNvPr>
          <p:cNvSpPr/>
          <p:nvPr/>
        </p:nvSpPr>
        <p:spPr>
          <a:xfrm>
            <a:off x="3954149" y="2306431"/>
            <a:ext cx="443753" cy="26759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Rostering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F27D6-D3F1-1408-3368-412FBDD6A881}"/>
              </a:ext>
            </a:extLst>
          </p:cNvPr>
          <p:cNvSpPr txBox="1"/>
          <p:nvPr/>
        </p:nvSpPr>
        <p:spPr>
          <a:xfrm>
            <a:off x="791634" y="6216051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>
                <a:hlinkClick r:id="rId3"/>
              </a:rPr>
              <a:t>* </a:t>
            </a:r>
            <a:r>
              <a:rPr lang="en-GB" sz="1050" i="1" err="1">
                <a:hlinkClick r:id="rId3"/>
              </a:rPr>
              <a:t>OpenClinical</a:t>
            </a:r>
            <a:r>
              <a:rPr lang="en-GB" sz="1050" i="1">
                <a:hlinkClick r:id="rId3"/>
              </a:rPr>
              <a:t> Home Page - </a:t>
            </a:r>
            <a:r>
              <a:rPr lang="en-GB" sz="1050" i="1" err="1">
                <a:hlinkClick r:id="rId3"/>
              </a:rPr>
              <a:t>OpenClinical</a:t>
            </a:r>
            <a:endParaRPr lang="en-GB" sz="1050" i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B69D32-4CA7-3E36-5CFD-F0793603A82B}"/>
              </a:ext>
            </a:extLst>
          </p:cNvPr>
          <p:cNvSpPr/>
          <p:nvPr/>
        </p:nvSpPr>
        <p:spPr>
          <a:xfrm>
            <a:off x="4401881" y="2307650"/>
            <a:ext cx="443753" cy="26759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Quality &amp; Compliance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3DC839E-3760-B6C4-7A2F-E57C186585D8}"/>
              </a:ext>
            </a:extLst>
          </p:cNvPr>
          <p:cNvSpPr/>
          <p:nvPr/>
        </p:nvSpPr>
        <p:spPr>
          <a:xfrm>
            <a:off x="4850410" y="2303484"/>
            <a:ext cx="443753" cy="267596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/>
              <a:t>Medication compliance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18B271-E4D4-BF9B-A84A-3CD4809E2372}"/>
              </a:ext>
            </a:extLst>
          </p:cNvPr>
          <p:cNvSpPr/>
          <p:nvPr/>
        </p:nvSpPr>
        <p:spPr>
          <a:xfrm>
            <a:off x="7954606" y="2305227"/>
            <a:ext cx="443753" cy="2684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Patient Flow Manager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188CBE-513B-B8FA-805E-269BC5ED38CD}"/>
              </a:ext>
            </a:extLst>
          </p:cNvPr>
          <p:cNvSpPr/>
          <p:nvPr/>
        </p:nvSpPr>
        <p:spPr>
          <a:xfrm>
            <a:off x="7958604" y="1895273"/>
            <a:ext cx="887463" cy="4034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Private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BFD013-ADC0-8B7C-579D-0CC89C45D72E}"/>
              </a:ext>
            </a:extLst>
          </p:cNvPr>
          <p:cNvSpPr/>
          <p:nvPr/>
        </p:nvSpPr>
        <p:spPr>
          <a:xfrm>
            <a:off x="8397332" y="2305416"/>
            <a:ext cx="443753" cy="2684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n-GB" sz="1600" dirty="0">
                <a:solidFill>
                  <a:schemeClr val="tx1"/>
                </a:solidFill>
              </a:rPr>
              <a:t>emote Consultation</a:t>
            </a:r>
          </a:p>
        </p:txBody>
      </p:sp>
    </p:spTree>
    <p:extLst>
      <p:ext uri="{BB962C8B-B14F-4D97-AF65-F5344CB8AC3E}">
        <p14:creationId xmlns:p14="http://schemas.microsoft.com/office/powerpoint/2010/main" val="42942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theme/theme1.xml><?xml version="1.0" encoding="utf-8"?>
<a:theme xmlns:a="http://schemas.openxmlformats.org/drawingml/2006/main" name="Office Theme">
  <a:themeElements>
    <a:clrScheme name="Access 2020 b">
      <a:dk1>
        <a:srgbClr val="000000"/>
      </a:dk1>
      <a:lt1>
        <a:srgbClr val="FFFFFF"/>
      </a:lt1>
      <a:dk2>
        <a:srgbClr val="58595B"/>
      </a:dk2>
      <a:lt2>
        <a:srgbClr val="E7E6E6"/>
      </a:lt2>
      <a:accent1>
        <a:srgbClr val="E5173F"/>
      </a:accent1>
      <a:accent2>
        <a:srgbClr val="54B8B3"/>
      </a:accent2>
      <a:accent3>
        <a:srgbClr val="4B112C"/>
      </a:accent3>
      <a:accent4>
        <a:srgbClr val="B61B32"/>
      </a:accent4>
      <a:accent5>
        <a:srgbClr val="41938E"/>
      </a:accent5>
      <a:accent6>
        <a:srgbClr val="3B0D23"/>
      </a:accent6>
      <a:hlink>
        <a:srgbClr val="710C1F"/>
      </a:hlink>
      <a:folHlink>
        <a:srgbClr val="295C5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algn="ctr">
          <a:defRPr dirty="0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ccess_HealthSupportandCare" id="{A070CE49-0600-FD46-BB63-E1BBA3BE00F7}" vid="{D4860AC4-E7C1-144D-9D5C-DAFECA1287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add639-9432-41ce-bd7e-4739489c33d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89B836195FE40875243018E8B2D00" ma:contentTypeVersion="11" ma:contentTypeDescription="Create a new document." ma:contentTypeScope="" ma:versionID="ee9de30b473a1ee66fd6cabcd966cd6a">
  <xsd:schema xmlns:xsd="http://www.w3.org/2001/XMLSchema" xmlns:xs="http://www.w3.org/2001/XMLSchema" xmlns:p="http://schemas.microsoft.com/office/2006/metadata/properties" xmlns:ns2="3badd639-9432-41ce-bd7e-4739489c33d4" xmlns:ns3="0f8f8fcb-b69b-4031-ab5e-96208959e656" targetNamespace="http://schemas.microsoft.com/office/2006/metadata/properties" ma:root="true" ma:fieldsID="ed64428529d8faa568083f2d1b3f769d" ns2:_="" ns3:_="">
    <xsd:import namespace="3badd639-9432-41ce-bd7e-4739489c33d4"/>
    <xsd:import namespace="0f8f8fcb-b69b-4031-ab5e-96208959e6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dd639-9432-41ce-bd7e-4739489c3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2477613-7fc0-409e-9ee1-263a05e8da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f8fcb-b69b-4031-ab5e-96208959e6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F1F10-F79D-4E96-89D1-BD21F589C370}">
  <ds:schemaRefs>
    <ds:schemaRef ds:uri="3badd639-9432-41ce-bd7e-4739489c33d4"/>
    <ds:schemaRef ds:uri="3cf68f8a-e4f1-4bfc-b16d-0a207d80c612"/>
    <ds:schemaRef ds:uri="8592bb57-6dc6-473c-a4ba-1668ee8eda6e"/>
    <ds:schemaRef ds:uri="a4ec250e-11ab-440d-b918-57e51286da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BAD273C-62F0-43EF-AB22-7FB32027BDB8}">
  <ds:schemaRefs>
    <ds:schemaRef ds:uri="0f8f8fcb-b69b-4031-ab5e-96208959e656"/>
    <ds:schemaRef ds:uri="3badd639-9432-41ce-bd7e-4739489c3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796BAF-4398-49E4-BFC8-65DF524A797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39195a1-f5d6-4d9a-ac42-a1dbb7c7413d}" enabled="0" method="" siteId="{739195a1-f5d6-4d9a-ac42-a1dbb7c741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972</Words>
  <Application>Microsoft Office PowerPoint</Application>
  <PresentationFormat>Widescreen</PresentationFormat>
  <Paragraphs>138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Wingdings</vt:lpstr>
      <vt:lpstr>Office Theme</vt:lpstr>
      <vt:lpstr>Integrated Care supporting Virtual wards</vt:lpstr>
      <vt:lpstr>Access in the Health and Care sector: We are unique in offering digital transformation solutions across the Care Continuum – and are already serving Virtual Wards</vt:lpstr>
      <vt:lpstr>The Challenge: </vt:lpstr>
      <vt:lpstr>Defining ‘VIRTUAL WARDS’</vt:lpstr>
      <vt:lpstr>The Access View:  Frictionless quality care, anywhere </vt:lpstr>
      <vt:lpstr>Delivering a Blend of  Consistency and flexibility</vt:lpstr>
      <vt:lpstr>“Foundation principles” to deliver a frictionless Virtual Ward solution</vt:lpstr>
      <vt:lpstr>PowerPoint Presentation</vt:lpstr>
      <vt:lpstr>Product framework for Access Integrated Care Platform (Includes Virtual Ward)</vt:lpstr>
      <vt:lpstr>If you’d like more information, get in touch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</dc:title>
  <dc:subject/>
  <dc:creator>Katherine White</dc:creator>
  <cp:keywords/>
  <dc:description/>
  <cp:lastModifiedBy>Katherine Tattershall</cp:lastModifiedBy>
  <cp:revision>5</cp:revision>
  <dcterms:created xsi:type="dcterms:W3CDTF">2022-07-07T14:17:44Z</dcterms:created>
  <dcterms:modified xsi:type="dcterms:W3CDTF">2023-04-19T13:55:30Z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0x01010069089B836195FE40875243018E8B2D00</vt:lpwstr>
  </property>
  <property fmtid="{D5CDD505-2E9C-101B-9397-08002B2CF9AE}" pid="3" name="MediaServiceImageTags">
    <vt:lpwstr/>
  </property>
</Properties>
</file>