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9" r:id="rId5"/>
    <p:sldId id="281" r:id="rId6"/>
    <p:sldId id="2147473283" r:id="rId7"/>
    <p:sldId id="2147473282" r:id="rId8"/>
    <p:sldId id="2147473296" r:id="rId9"/>
    <p:sldId id="276" r:id="rId10"/>
    <p:sldId id="287" r:id="rId11"/>
    <p:sldId id="277" r:id="rId12"/>
    <p:sldId id="285" r:id="rId13"/>
    <p:sldId id="286" r:id="rId14"/>
    <p:sldId id="278" r:id="rId15"/>
    <p:sldId id="294" r:id="rId16"/>
    <p:sldId id="289" r:id="rId17"/>
    <p:sldId id="290" r:id="rId18"/>
    <p:sldId id="292" r:id="rId19"/>
    <p:sldId id="291" r:id="rId20"/>
    <p:sldId id="293" r:id="rId21"/>
    <p:sldId id="2147473297"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1296" userDrawn="1">
          <p15:clr>
            <a:srgbClr val="A4A3A4"/>
          </p15:clr>
        </p15:guide>
        <p15:guide id="3" pos="3840" userDrawn="1">
          <p15:clr>
            <a:srgbClr val="A4A3A4"/>
          </p15:clr>
        </p15:guide>
        <p15:guide id="4" pos="3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EB9"/>
    <a:srgbClr val="2E0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EC883-0DA0-41AA-A593-717AEF1466FF}" v="16" dt="2023-04-18T14:48:00.229"/>
    <p1510:client id="{5F2F6595-2397-481F-B78B-6D7F76E54C56}" v="2" dt="2023-04-18T16:02:18.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6" y="-1304"/>
      </p:cViewPr>
      <p:guideLst>
        <p:guide orient="horz" pos="2160"/>
        <p:guide orient="horz" pos="1296"/>
        <p:guide pos="3840"/>
        <p:guide pos="3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6/11/relationships/changesInfo" Target="changesInfos/changesInfo1.xml"/><Relationship Id="rId31"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Taylor" userId="efc954d6-ec28-431f-be79-0cb89d8eb838" providerId="ADAL" clId="{5F2F6595-2397-481F-B78B-6D7F76E54C56}"/>
    <pc:docChg chg="undo custSel modSld sldOrd">
      <pc:chgData name="Lydia Taylor" userId="efc954d6-ec28-431f-be79-0cb89d8eb838" providerId="ADAL" clId="{5F2F6595-2397-481F-B78B-6D7F76E54C56}" dt="2023-04-18T16:02:48.141" v="106" actId="1076"/>
      <pc:docMkLst>
        <pc:docMk/>
      </pc:docMkLst>
      <pc:sldChg chg="addSp delSp modSp mod setBg">
        <pc:chgData name="Lydia Taylor" userId="efc954d6-ec28-431f-be79-0cb89d8eb838" providerId="ADAL" clId="{5F2F6595-2397-481F-B78B-6D7F76E54C56}" dt="2023-04-18T16:02:48.141" v="106" actId="1076"/>
        <pc:sldMkLst>
          <pc:docMk/>
          <pc:sldMk cId="1038016401" sldId="295"/>
        </pc:sldMkLst>
        <pc:spChg chg="mod">
          <ac:chgData name="Lydia Taylor" userId="efc954d6-ec28-431f-be79-0cb89d8eb838" providerId="ADAL" clId="{5F2F6595-2397-481F-B78B-6D7F76E54C56}" dt="2023-04-18T16:02:47.674" v="105" actId="207"/>
          <ac:spMkLst>
            <pc:docMk/>
            <pc:sldMk cId="1038016401" sldId="295"/>
            <ac:spMk id="2" creationId="{7BF558BC-6624-DB65-4FF7-CAF89307DD06}"/>
          </ac:spMkLst>
        </pc:spChg>
        <pc:spChg chg="mod ord">
          <ac:chgData name="Lydia Taylor" userId="efc954d6-ec28-431f-be79-0cb89d8eb838" providerId="ADAL" clId="{5F2F6595-2397-481F-B78B-6D7F76E54C56}" dt="2023-04-18T16:02:29.146" v="100" actId="26606"/>
          <ac:spMkLst>
            <pc:docMk/>
            <pc:sldMk cId="1038016401" sldId="295"/>
            <ac:spMk id="4" creationId="{6F870F31-2FAD-F390-C050-EFCDBCA0D6DF}"/>
          </ac:spMkLst>
        </pc:spChg>
        <pc:spChg chg="add del">
          <ac:chgData name="Lydia Taylor" userId="efc954d6-ec28-431f-be79-0cb89d8eb838" providerId="ADAL" clId="{5F2F6595-2397-481F-B78B-6D7F76E54C56}" dt="2023-04-18T16:02:26.429" v="97" actId="26606"/>
          <ac:spMkLst>
            <pc:docMk/>
            <pc:sldMk cId="1038016401" sldId="295"/>
            <ac:spMk id="12" creationId="{ECC07320-C2CA-4E29-8481-9D9E143C7788}"/>
          </ac:spMkLst>
        </pc:spChg>
        <pc:spChg chg="add del">
          <ac:chgData name="Lydia Taylor" userId="efc954d6-ec28-431f-be79-0cb89d8eb838" providerId="ADAL" clId="{5F2F6595-2397-481F-B78B-6D7F76E54C56}" dt="2023-04-18T16:02:26.429" v="97" actId="26606"/>
          <ac:spMkLst>
            <pc:docMk/>
            <pc:sldMk cId="1038016401" sldId="295"/>
            <ac:spMk id="14" creationId="{178FB36B-5BFE-42CA-BC60-1115E0D95EEC}"/>
          </ac:spMkLst>
        </pc:spChg>
        <pc:spChg chg="add del">
          <ac:chgData name="Lydia Taylor" userId="efc954d6-ec28-431f-be79-0cb89d8eb838" providerId="ADAL" clId="{5F2F6595-2397-481F-B78B-6D7F76E54C56}" dt="2023-04-18T16:02:29.138" v="99" actId="26606"/>
          <ac:spMkLst>
            <pc:docMk/>
            <pc:sldMk cId="1038016401" sldId="295"/>
            <ac:spMk id="16" creationId="{32E62931-8EB4-42BB-BAAB-D8757BE66D8E}"/>
          </ac:spMkLst>
        </pc:spChg>
        <pc:spChg chg="add">
          <ac:chgData name="Lydia Taylor" userId="efc954d6-ec28-431f-be79-0cb89d8eb838" providerId="ADAL" clId="{5F2F6595-2397-481F-B78B-6D7F76E54C56}" dt="2023-04-18T16:02:29.146" v="100" actId="26606"/>
          <ac:spMkLst>
            <pc:docMk/>
            <pc:sldMk cId="1038016401" sldId="295"/>
            <ac:spMk id="18" creationId="{ECC07320-C2CA-4E29-8481-9D9E143C7788}"/>
          </ac:spMkLst>
        </pc:spChg>
        <pc:spChg chg="add">
          <ac:chgData name="Lydia Taylor" userId="efc954d6-ec28-431f-be79-0cb89d8eb838" providerId="ADAL" clId="{5F2F6595-2397-481F-B78B-6D7F76E54C56}" dt="2023-04-18T16:02:29.146" v="100" actId="26606"/>
          <ac:spMkLst>
            <pc:docMk/>
            <pc:sldMk cId="1038016401" sldId="295"/>
            <ac:spMk id="19" creationId="{178FB36B-5BFE-42CA-BC60-1115E0D95EEC}"/>
          </ac:spMkLst>
        </pc:spChg>
        <pc:picChg chg="add del mod">
          <ac:chgData name="Lydia Taylor" userId="efc954d6-ec28-431f-be79-0cb89d8eb838" providerId="ADAL" clId="{5F2F6595-2397-481F-B78B-6D7F76E54C56}" dt="2023-04-18T16:02:17.767" v="94" actId="21"/>
          <ac:picMkLst>
            <pc:docMk/>
            <pc:sldMk cId="1038016401" sldId="295"/>
            <ac:picMk id="3" creationId="{D3FD9AB3-14C6-84FA-AF0A-FC97BE04993D}"/>
          </ac:picMkLst>
        </pc:picChg>
        <pc:picChg chg="del">
          <ac:chgData name="Lydia Taylor" userId="efc954d6-ec28-431f-be79-0cb89d8eb838" providerId="ADAL" clId="{5F2F6595-2397-481F-B78B-6D7F76E54C56}" dt="2023-04-18T16:01:51.905" v="88" actId="478"/>
          <ac:picMkLst>
            <pc:docMk/>
            <pc:sldMk cId="1038016401" sldId="295"/>
            <ac:picMk id="5" creationId="{0224F3DC-45AC-46DD-9882-E5A1C65F8DA5}"/>
          </ac:picMkLst>
        </pc:picChg>
        <pc:picChg chg="mod ord">
          <ac:chgData name="Lydia Taylor" userId="efc954d6-ec28-431f-be79-0cb89d8eb838" providerId="ADAL" clId="{5F2F6595-2397-481F-B78B-6D7F76E54C56}" dt="2023-04-18T16:02:48.141" v="106" actId="1076"/>
          <ac:picMkLst>
            <pc:docMk/>
            <pc:sldMk cId="1038016401" sldId="295"/>
            <ac:picMk id="6" creationId="{00000000-0000-0000-0000-000000000000}"/>
          </ac:picMkLst>
        </pc:picChg>
        <pc:picChg chg="add mod">
          <ac:chgData name="Lydia Taylor" userId="efc954d6-ec28-431f-be79-0cb89d8eb838" providerId="ADAL" clId="{5F2F6595-2397-481F-B78B-6D7F76E54C56}" dt="2023-04-18T16:02:18.159" v="95"/>
          <ac:picMkLst>
            <pc:docMk/>
            <pc:sldMk cId="1038016401" sldId="295"/>
            <ac:picMk id="7" creationId="{F65533EB-94BA-9A6F-358E-2B5DCD85F67F}"/>
          </ac:picMkLst>
        </pc:picChg>
      </pc:sldChg>
      <pc:sldChg chg="modSp mod ord">
        <pc:chgData name="Lydia Taylor" userId="efc954d6-ec28-431f-be79-0cb89d8eb838" providerId="ADAL" clId="{5F2F6595-2397-481F-B78B-6D7F76E54C56}" dt="2023-04-18T15:59:17.961" v="87" actId="20577"/>
        <pc:sldMkLst>
          <pc:docMk/>
          <pc:sldMk cId="3826229096" sldId="2147473297"/>
        </pc:sldMkLst>
        <pc:spChg chg="mod">
          <ac:chgData name="Lydia Taylor" userId="efc954d6-ec28-431f-be79-0cb89d8eb838" providerId="ADAL" clId="{5F2F6595-2397-481F-B78B-6D7F76E54C56}" dt="2023-04-18T15:59:04.847" v="80" actId="403"/>
          <ac:spMkLst>
            <pc:docMk/>
            <pc:sldMk cId="3826229096" sldId="2147473297"/>
            <ac:spMk id="9" creationId="{3FFFEA35-D316-4EFB-7729-6788AA1980BF}"/>
          </ac:spMkLst>
        </pc:spChg>
        <pc:spChg chg="mod">
          <ac:chgData name="Lydia Taylor" userId="efc954d6-ec28-431f-be79-0cb89d8eb838" providerId="ADAL" clId="{5F2F6595-2397-481F-B78B-6D7F76E54C56}" dt="2023-04-18T15:59:17.961" v="87" actId="20577"/>
          <ac:spMkLst>
            <pc:docMk/>
            <pc:sldMk cId="3826229096" sldId="2147473297"/>
            <ac:spMk id="11" creationId="{0FD615BC-31DE-5A82-BFC4-2F7CAC7EC99B}"/>
          </ac:spMkLst>
        </pc:spChg>
        <pc:picChg chg="mod">
          <ac:chgData name="Lydia Taylor" userId="efc954d6-ec28-431f-be79-0cb89d8eb838" providerId="ADAL" clId="{5F2F6595-2397-481F-B78B-6D7F76E54C56}" dt="2023-04-18T15:59:11.810" v="83" actId="1076"/>
          <ac:picMkLst>
            <pc:docMk/>
            <pc:sldMk cId="3826229096" sldId="2147473297"/>
            <ac:picMk id="10" creationId="{653AB36E-DD88-E461-73BD-C09B31089A12}"/>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a:t>Referral</a:t>
            </a:r>
            <a:r>
              <a:rPr lang="en-GB" sz="1800" b="1" baseline="0"/>
              <a:t> data </a:t>
            </a:r>
            <a:endParaRPr lang="en-GB" sz="1800" b="1"/>
          </a:p>
        </c:rich>
      </c:tx>
      <c:layout>
        <c:manualLayout>
          <c:xMode val="edge"/>
          <c:yMode val="edge"/>
          <c:x val="0.43020401956495"/>
          <c:y val="0.0104361368412558"/>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2017</c:v>
                </c:pt>
              </c:strCache>
            </c:strRef>
          </c:tx>
          <c:spPr>
            <a:solidFill>
              <a:srgbClr val="66FF66"/>
            </a:solidFill>
            <a:ln>
              <a:noFill/>
            </a:ln>
            <a:effectLst/>
          </c:spPr>
          <c:invertIfNegative val="0"/>
          <c:cat>
            <c:strRef>
              <c:f>Sheet1!$A$2:$A$5</c:f>
              <c:strCache>
                <c:ptCount val="4"/>
                <c:pt idx="0">
                  <c:v>Accepted referrals </c:v>
                </c:pt>
                <c:pt idx="1">
                  <c:v>Inappropriate referral</c:v>
                </c:pt>
                <c:pt idx="2">
                  <c:v>No service capacity </c:v>
                </c:pt>
                <c:pt idx="3">
                  <c:v>Admitted to hospital </c:v>
                </c:pt>
              </c:strCache>
            </c:strRef>
          </c:cat>
          <c:val>
            <c:numRef>
              <c:f>Sheet1!$B$2:$B$5</c:f>
              <c:numCache>
                <c:formatCode>General</c:formatCode>
                <c:ptCount val="4"/>
                <c:pt idx="0">
                  <c:v>34.0</c:v>
                </c:pt>
                <c:pt idx="1">
                  <c:v>6.0</c:v>
                </c:pt>
                <c:pt idx="3">
                  <c:v>11.0</c:v>
                </c:pt>
              </c:numCache>
            </c:numRef>
          </c:val>
          <c:extLst xmlns:c16r2="http://schemas.microsoft.com/office/drawing/2015/06/chart">
            <c:ext xmlns:c16="http://schemas.microsoft.com/office/drawing/2014/chart" uri="{C3380CC4-5D6E-409C-BE32-E72D297353CC}">
              <c16:uniqueId val="{00000000-2DE3-46E4-8D78-E207E235F333}"/>
            </c:ext>
          </c:extLst>
        </c:ser>
        <c:ser>
          <c:idx val="1"/>
          <c:order val="1"/>
          <c:tx>
            <c:strRef>
              <c:f>Sheet1!$C$1</c:f>
              <c:strCache>
                <c:ptCount val="1"/>
                <c:pt idx="0">
                  <c:v>2018</c:v>
                </c:pt>
              </c:strCache>
            </c:strRef>
          </c:tx>
          <c:spPr>
            <a:solidFill>
              <a:srgbClr val="FF3399"/>
            </a:solidFill>
            <a:ln>
              <a:noFill/>
            </a:ln>
            <a:effectLst/>
          </c:spPr>
          <c:invertIfNegative val="0"/>
          <c:cat>
            <c:strRef>
              <c:f>Sheet1!$A$2:$A$5</c:f>
              <c:strCache>
                <c:ptCount val="4"/>
                <c:pt idx="0">
                  <c:v>Accepted referrals </c:v>
                </c:pt>
                <c:pt idx="1">
                  <c:v>Inappropriate referral</c:v>
                </c:pt>
                <c:pt idx="2">
                  <c:v>No service capacity </c:v>
                </c:pt>
                <c:pt idx="3">
                  <c:v>Admitted to hospital </c:v>
                </c:pt>
              </c:strCache>
            </c:strRef>
          </c:cat>
          <c:val>
            <c:numRef>
              <c:f>Sheet1!$C$2:$C$5</c:f>
              <c:numCache>
                <c:formatCode>General</c:formatCode>
                <c:ptCount val="4"/>
                <c:pt idx="0">
                  <c:v>493.0</c:v>
                </c:pt>
                <c:pt idx="1">
                  <c:v>22.0</c:v>
                </c:pt>
                <c:pt idx="3">
                  <c:v>122.0</c:v>
                </c:pt>
              </c:numCache>
            </c:numRef>
          </c:val>
          <c:extLst xmlns:c16r2="http://schemas.microsoft.com/office/drawing/2015/06/chart">
            <c:ext xmlns:c16="http://schemas.microsoft.com/office/drawing/2014/chart" uri="{C3380CC4-5D6E-409C-BE32-E72D297353CC}">
              <c16:uniqueId val="{00000001-2DE3-46E4-8D78-E207E235F333}"/>
            </c:ext>
          </c:extLst>
        </c:ser>
        <c:ser>
          <c:idx val="2"/>
          <c:order val="2"/>
          <c:tx>
            <c:strRef>
              <c:f>Sheet1!$D$1</c:f>
              <c:strCache>
                <c:ptCount val="1"/>
                <c:pt idx="0">
                  <c:v>2019</c:v>
                </c:pt>
              </c:strCache>
            </c:strRef>
          </c:tx>
          <c:spPr>
            <a:solidFill>
              <a:srgbClr val="FFFF00"/>
            </a:solidFill>
            <a:ln>
              <a:noFill/>
            </a:ln>
            <a:effectLst/>
          </c:spPr>
          <c:invertIfNegative val="0"/>
          <c:cat>
            <c:strRef>
              <c:f>Sheet1!$A$2:$A$5</c:f>
              <c:strCache>
                <c:ptCount val="4"/>
                <c:pt idx="0">
                  <c:v>Accepted referrals </c:v>
                </c:pt>
                <c:pt idx="1">
                  <c:v>Inappropriate referral</c:v>
                </c:pt>
                <c:pt idx="2">
                  <c:v>No service capacity </c:v>
                </c:pt>
                <c:pt idx="3">
                  <c:v>Admitted to hospital </c:v>
                </c:pt>
              </c:strCache>
            </c:strRef>
          </c:cat>
          <c:val>
            <c:numRef>
              <c:f>Sheet1!$D$2:$D$5</c:f>
              <c:numCache>
                <c:formatCode>General</c:formatCode>
                <c:ptCount val="4"/>
                <c:pt idx="0" formatCode="#,##0">
                  <c:v>1425.0</c:v>
                </c:pt>
                <c:pt idx="1">
                  <c:v>71.0</c:v>
                </c:pt>
                <c:pt idx="2">
                  <c:v>130.0</c:v>
                </c:pt>
                <c:pt idx="3">
                  <c:v>286.0</c:v>
                </c:pt>
              </c:numCache>
            </c:numRef>
          </c:val>
          <c:extLst xmlns:c16r2="http://schemas.microsoft.com/office/drawing/2015/06/chart">
            <c:ext xmlns:c16="http://schemas.microsoft.com/office/drawing/2014/chart" uri="{C3380CC4-5D6E-409C-BE32-E72D297353CC}">
              <c16:uniqueId val="{00000002-2DE3-46E4-8D78-E207E235F333}"/>
            </c:ext>
          </c:extLst>
        </c:ser>
        <c:ser>
          <c:idx val="3"/>
          <c:order val="3"/>
          <c:tx>
            <c:strRef>
              <c:f>Sheet1!$E$1</c:f>
              <c:strCache>
                <c:ptCount val="1"/>
                <c:pt idx="0">
                  <c:v>2020</c:v>
                </c:pt>
              </c:strCache>
            </c:strRef>
          </c:tx>
          <c:spPr>
            <a:solidFill>
              <a:srgbClr val="00B0F0"/>
            </a:solidFill>
            <a:ln>
              <a:noFill/>
            </a:ln>
            <a:effectLst/>
          </c:spPr>
          <c:invertIfNegative val="0"/>
          <c:cat>
            <c:strRef>
              <c:f>Sheet1!$A$2:$A$5</c:f>
              <c:strCache>
                <c:ptCount val="4"/>
                <c:pt idx="0">
                  <c:v>Accepted referrals </c:v>
                </c:pt>
                <c:pt idx="1">
                  <c:v>Inappropriate referral</c:v>
                </c:pt>
                <c:pt idx="2">
                  <c:v>No service capacity </c:v>
                </c:pt>
                <c:pt idx="3">
                  <c:v>Admitted to hospital </c:v>
                </c:pt>
              </c:strCache>
            </c:strRef>
          </c:cat>
          <c:val>
            <c:numRef>
              <c:f>Sheet1!$E$2:$E$5</c:f>
              <c:numCache>
                <c:formatCode>General</c:formatCode>
                <c:ptCount val="4"/>
                <c:pt idx="0" formatCode="#,##0">
                  <c:v>1505.0</c:v>
                </c:pt>
                <c:pt idx="1">
                  <c:v>53.0</c:v>
                </c:pt>
                <c:pt idx="2">
                  <c:v>429.0</c:v>
                </c:pt>
                <c:pt idx="3">
                  <c:v>252.0</c:v>
                </c:pt>
              </c:numCache>
            </c:numRef>
          </c:val>
          <c:extLst xmlns:c16r2="http://schemas.microsoft.com/office/drawing/2015/06/chart">
            <c:ext xmlns:c16="http://schemas.microsoft.com/office/drawing/2014/chart" uri="{C3380CC4-5D6E-409C-BE32-E72D297353CC}">
              <c16:uniqueId val="{00000003-2DE3-46E4-8D78-E207E235F333}"/>
            </c:ext>
          </c:extLst>
        </c:ser>
        <c:ser>
          <c:idx val="4"/>
          <c:order val="4"/>
          <c:tx>
            <c:strRef>
              <c:f>Sheet1!$F$1</c:f>
              <c:strCache>
                <c:ptCount val="1"/>
                <c:pt idx="0">
                  <c:v>2021</c:v>
                </c:pt>
              </c:strCache>
            </c:strRef>
          </c:tx>
          <c:spPr>
            <a:solidFill>
              <a:srgbClr val="00B050"/>
            </a:solidFill>
            <a:ln>
              <a:noFill/>
            </a:ln>
            <a:effectLst/>
          </c:spPr>
          <c:invertIfNegative val="0"/>
          <c:cat>
            <c:strRef>
              <c:f>Sheet1!$A$2:$A$5</c:f>
              <c:strCache>
                <c:ptCount val="4"/>
                <c:pt idx="0">
                  <c:v>Accepted referrals </c:v>
                </c:pt>
                <c:pt idx="1">
                  <c:v>Inappropriate referral</c:v>
                </c:pt>
                <c:pt idx="2">
                  <c:v>No service capacity </c:v>
                </c:pt>
                <c:pt idx="3">
                  <c:v>Admitted to hospital </c:v>
                </c:pt>
              </c:strCache>
            </c:strRef>
          </c:cat>
          <c:val>
            <c:numRef>
              <c:f>Sheet1!$F$2:$F$5</c:f>
              <c:numCache>
                <c:formatCode>General</c:formatCode>
                <c:ptCount val="4"/>
                <c:pt idx="0" formatCode="#,##0">
                  <c:v>2186.0</c:v>
                </c:pt>
                <c:pt idx="1">
                  <c:v>61.0</c:v>
                </c:pt>
                <c:pt idx="2">
                  <c:v>250.0</c:v>
                </c:pt>
                <c:pt idx="3">
                  <c:v>304.0</c:v>
                </c:pt>
              </c:numCache>
            </c:numRef>
          </c:val>
          <c:extLst xmlns:c16r2="http://schemas.microsoft.com/office/drawing/2015/06/chart">
            <c:ext xmlns:c16="http://schemas.microsoft.com/office/drawing/2014/chart" uri="{C3380CC4-5D6E-409C-BE32-E72D297353CC}">
              <c16:uniqueId val="{00000004-2DE3-46E4-8D78-E207E235F333}"/>
            </c:ext>
          </c:extLst>
        </c:ser>
        <c:ser>
          <c:idx val="5"/>
          <c:order val="5"/>
          <c:tx>
            <c:strRef>
              <c:f>Sheet1!$G$1</c:f>
              <c:strCache>
                <c:ptCount val="1"/>
                <c:pt idx="0">
                  <c:v>2022</c:v>
                </c:pt>
              </c:strCache>
            </c:strRef>
          </c:tx>
          <c:spPr>
            <a:solidFill>
              <a:srgbClr val="7030A0"/>
            </a:solidFill>
            <a:ln>
              <a:noFill/>
            </a:ln>
            <a:effectLst/>
          </c:spPr>
          <c:invertIfNegative val="0"/>
          <c:cat>
            <c:strRef>
              <c:f>Sheet1!$A$2:$A$5</c:f>
              <c:strCache>
                <c:ptCount val="4"/>
                <c:pt idx="0">
                  <c:v>Accepted referrals </c:v>
                </c:pt>
                <c:pt idx="1">
                  <c:v>Inappropriate referral</c:v>
                </c:pt>
                <c:pt idx="2">
                  <c:v>No service capacity </c:v>
                </c:pt>
                <c:pt idx="3">
                  <c:v>Admitted to hospital </c:v>
                </c:pt>
              </c:strCache>
            </c:strRef>
          </c:cat>
          <c:val>
            <c:numRef>
              <c:f>Sheet1!$G$2:$G$5</c:f>
              <c:numCache>
                <c:formatCode>General</c:formatCode>
                <c:ptCount val="4"/>
                <c:pt idx="0" formatCode="#,##0">
                  <c:v>2568.0</c:v>
                </c:pt>
                <c:pt idx="1">
                  <c:v>81.0</c:v>
                </c:pt>
                <c:pt idx="2">
                  <c:v>101.0</c:v>
                </c:pt>
                <c:pt idx="3">
                  <c:v>405.0</c:v>
                </c:pt>
              </c:numCache>
            </c:numRef>
          </c:val>
          <c:extLst xmlns:c16r2="http://schemas.microsoft.com/office/drawing/2015/06/chart">
            <c:ext xmlns:c16="http://schemas.microsoft.com/office/drawing/2014/chart" uri="{C3380CC4-5D6E-409C-BE32-E72D297353CC}">
              <c16:uniqueId val="{00000005-2DE3-46E4-8D78-E207E235F333}"/>
            </c:ext>
          </c:extLst>
        </c:ser>
        <c:dLbls>
          <c:showLegendKey val="0"/>
          <c:showVal val="0"/>
          <c:showCatName val="0"/>
          <c:showSerName val="0"/>
          <c:showPercent val="0"/>
          <c:showBubbleSize val="0"/>
        </c:dLbls>
        <c:gapWidth val="150"/>
        <c:axId val="2066852376"/>
        <c:axId val="2065451640"/>
      </c:barChart>
      <c:catAx>
        <c:axId val="2066852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5451640"/>
        <c:crosses val="autoZero"/>
        <c:auto val="1"/>
        <c:lblAlgn val="ctr"/>
        <c:lblOffset val="100"/>
        <c:noMultiLvlLbl val="0"/>
      </c:catAx>
      <c:valAx>
        <c:axId val="2065451640"/>
        <c:scaling>
          <c:orientation val="minMax"/>
          <c:max val="26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66852376"/>
        <c:crosses val="autoZero"/>
        <c:crossBetween val="between"/>
      </c:valAx>
      <c:spPr>
        <a:noFill/>
        <a:ln>
          <a:noFill/>
        </a:ln>
        <a:effectLst/>
      </c:spPr>
    </c:plotArea>
    <c:legend>
      <c:legendPos val="b"/>
      <c:layout>
        <c:manualLayout>
          <c:xMode val="edge"/>
          <c:yMode val="edge"/>
          <c:x val="0.461463221644386"/>
          <c:y val="0.292690579060968"/>
          <c:w val="0.491159345489582"/>
          <c:h val="0.05287916580589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FB08F-CBEB-438E-9E66-D9E9C8E2E314}" type="datetimeFigureOut">
              <a:rPr lang="en-GB" smtClean="0"/>
              <a:t>19/04/23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274C3-0266-402C-9B40-E0DD0AB45F9E}" type="slidenum">
              <a:rPr lang="en-GB" smtClean="0"/>
              <a:t>‹#›</a:t>
            </a:fld>
            <a:endParaRPr lang="en-GB" dirty="0"/>
          </a:p>
        </p:txBody>
      </p:sp>
    </p:spTree>
    <p:extLst>
      <p:ext uri="{BB962C8B-B14F-4D97-AF65-F5344CB8AC3E}">
        <p14:creationId xmlns:p14="http://schemas.microsoft.com/office/powerpoint/2010/main" val="386750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A34F-D80E-4374-B6AA-09FFE769F7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45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274C3-0266-402C-9B40-E0DD0AB45F9E}" type="slidenum">
              <a:rPr lang="en-GB" smtClean="0"/>
              <a:t>8</a:t>
            </a:fld>
            <a:endParaRPr lang="en-GB" dirty="0"/>
          </a:p>
        </p:txBody>
      </p:sp>
    </p:spTree>
    <p:extLst>
      <p:ext uri="{BB962C8B-B14F-4D97-AF65-F5344CB8AC3E}">
        <p14:creationId xmlns:p14="http://schemas.microsoft.com/office/powerpoint/2010/main" val="294705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062" y="3453160"/>
            <a:ext cx="12192004" cy="3404840"/>
          </a:xfrm>
          <a:prstGeom prst="rect">
            <a:avLst/>
          </a:prstGeom>
          <a:solidFill>
            <a:srgbClr val="2E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pic>
        <p:nvPicPr>
          <p:cNvPr id="9" name="Picture 3" descr="C:\Users\Kieran\Desktop\images\Colour B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81724"/>
            <a:ext cx="12192000" cy="71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06400" y="4596834"/>
            <a:ext cx="11582400" cy="660967"/>
          </a:xfrm>
        </p:spPr>
        <p:txBody>
          <a:bodyPr>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06400" y="5231780"/>
            <a:ext cx="8534400" cy="788020"/>
          </a:xfrm>
        </p:spPr>
        <p:txBody>
          <a:bodyPr>
            <a:normAutofit/>
          </a:bodyPr>
          <a:lstStyle>
            <a:lvl1pPr marL="0" indent="0" algn="l">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C:\Users\Kieran\Desktop\images\logo_0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4481" y="1102296"/>
            <a:ext cx="5934068" cy="1197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2"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832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1"/>
            <a:ext cx="5384800" cy="40687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057401"/>
            <a:ext cx="5384800" cy="40687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xmlns=""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xmlns=""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xmlns=""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xmlns=""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890000" y="380320"/>
            <a:ext cx="953272" cy="720000"/>
          </a:xfrm>
          <a:prstGeom prst="rect">
            <a:avLst/>
          </a:prstGeom>
          <a:noFill/>
          <a:ln>
            <a:noFill/>
          </a:ln>
        </p:spPr>
      </p:pic>
    </p:spTree>
    <p:extLst>
      <p:ext uri="{BB962C8B-B14F-4D97-AF65-F5344CB8AC3E}">
        <p14:creationId xmlns:p14="http://schemas.microsoft.com/office/powerpoint/2010/main" val="17331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descr="C:\Users\Kieran\Desktop\images\Colour B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9" y="1556792"/>
            <a:ext cx="12213283" cy="71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0566401" y="342332"/>
            <a:ext cx="1190689" cy="893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lgn="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7CC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61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2"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30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2"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7114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2"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4"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732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2"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36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8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2"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236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869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2" name="Picture 3" descr="C:\Users\Kieran\Desktop\images\Section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1846" y="332656"/>
            <a:ext cx="1580389" cy="118529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320800" y="2514601"/>
            <a:ext cx="9956800" cy="1362075"/>
          </a:xfrm>
        </p:spPr>
        <p:txBody>
          <a:bodyPr anchor="b" anchorCtr="0">
            <a:normAutofit/>
          </a:bodyPr>
          <a:lstStyle>
            <a:lvl1pPr algn="l">
              <a:defRPr sz="3300" b="1" cap="all">
                <a:solidFill>
                  <a:schemeClr val="bg1"/>
                </a:solidFill>
              </a:defRPr>
            </a:lvl1pPr>
          </a:lstStyle>
          <a:p>
            <a:r>
              <a:rPr lang="en-US" dirty="0"/>
              <a:t>Click to edit Master title style</a:t>
            </a:r>
          </a:p>
        </p:txBody>
      </p:sp>
      <p:sp>
        <p:nvSpPr>
          <p:cNvPr id="14" name="Text Placeholder 2"/>
          <p:cNvSpPr>
            <a:spLocks noGrp="1"/>
          </p:cNvSpPr>
          <p:nvPr>
            <p:ph type="body" idx="1"/>
          </p:nvPr>
        </p:nvSpPr>
        <p:spPr>
          <a:xfrm>
            <a:off x="1320800" y="3886201"/>
            <a:ext cx="9956800" cy="10429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1205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6400" y="2057400"/>
            <a:ext cx="111760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0" r:id="rId6"/>
    <p:sldLayoutId id="2147483661" r:id="rId7"/>
    <p:sldLayoutId id="2147483662" r:id="rId8"/>
    <p:sldLayoutId id="2147483663" r:id="rId9"/>
    <p:sldLayoutId id="2147483664" r:id="rId10"/>
    <p:sldLayoutId id="2147483652" r:id="rId11"/>
    <p:sldLayoutId id="2147483654" r:id="rId12"/>
    <p:sldLayoutId id="2147483655"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300" b="1" kern="1200">
          <a:solidFill>
            <a:srgbClr val="2E008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spcAft>
          <a:spcPts val="600"/>
        </a:spcAft>
        <a:buFont typeface="Arial" pitchFamily="34" charset="0"/>
        <a:buChar char="•"/>
        <a:defRPr sz="2000" kern="1200">
          <a:solidFill>
            <a:srgbClr val="2E008B"/>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2E008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600"/>
        </a:spcAft>
        <a:buFont typeface="Arial" pitchFamily="34" charset="0"/>
        <a:buChar char="•"/>
        <a:defRPr sz="1600" kern="1200">
          <a:solidFill>
            <a:srgbClr val="2E008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2E00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600"/>
        </a:spcAft>
        <a:buFont typeface="Arial" pitchFamily="34" charset="0"/>
        <a:buChar char="»"/>
        <a:defRPr sz="1400" kern="1200">
          <a:solidFill>
            <a:srgbClr val="2E00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6" Type="http://schemas.microsoft.com/office/2007/relationships/hdphoto" Target="../media/hdphoto1.wdp"/><Relationship Id="rId7"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5.png"/><Relationship Id="rId5" Type="http://schemas.openxmlformats.org/officeDocument/2006/relationships/image" Target="../media/image16.png"/><Relationship Id="rId6" Type="http://schemas.microsoft.com/office/2007/relationships/hdphoto" Target="../media/hdphoto1.wdp"/><Relationship Id="rId7" Type="http://schemas.openxmlformats.org/officeDocument/2006/relationships/image" Target="../media/image17.png"/><Relationship Id="rId8"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chart" Target="../charts/chart1.xml"/><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6"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6"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ww.england.nhs.uk/email-bulletins/virtual-wards-bulletin/" TargetMode="External"/><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hyperlink" Target="https://www.events.england.nhs.uk/events/virtual-wards-community-of-practice-635facfa9bf8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8.svg"/></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8.svg"/><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0.svg"/><Relationship Id="rId5" Type="http://schemas.openxmlformats.org/officeDocument/2006/relationships/image" Target="../media/image9.png"/><Relationship Id="rId6" Type="http://schemas.openxmlformats.org/officeDocument/2006/relationships/image" Target="../media/image12.svg"/><Relationship Id="rId7" Type="http://schemas.openxmlformats.org/officeDocument/2006/relationships/image" Target="../media/image10.png"/><Relationship Id="rId8" Type="http://schemas.openxmlformats.org/officeDocument/2006/relationships/image" Target="../media/image14.svg"/><Relationship Id="rId9" Type="http://schemas.openxmlformats.org/officeDocument/2006/relationships/image" Target="../media/image11.png"/><Relationship Id="rId10" Type="http://schemas.openxmlformats.org/officeDocument/2006/relationships/image" Target="../media/image1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england.nhs.uk/wp-content/uploads/2022/12/PRN00021-23-24-priorities-and-operational-planning-guidance-v1.1.pdf" TargetMode="External"/><Relationship Id="rId3" Type="http://schemas.openxmlformats.org/officeDocument/2006/relationships/hyperlink" Target="https://www.england.nhs.uk/wp-content/uploads/2023/01/B2034-delivery-plan-for-recovering-urgent-and-emergency-care-service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skillsforhealth.org.uk/wp-content/uploads/2022/09/VW-and-UCR-Capabilities-Framework-FINAL-290922-proofed-version-with-sigs.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558BC-6624-DB65-4FF7-CAF89307DD06}"/>
              </a:ext>
            </a:extLst>
          </p:cNvPr>
          <p:cNvSpPr>
            <a:spLocks noGrp="1"/>
          </p:cNvSpPr>
          <p:nvPr>
            <p:ph type="title"/>
          </p:nvPr>
        </p:nvSpPr>
        <p:spPr>
          <a:xfrm>
            <a:off x="1014952" y="3048000"/>
            <a:ext cx="7886700" cy="1325563"/>
          </a:xfrm>
        </p:spPr>
        <p:txBody>
          <a:bodyPr>
            <a:normAutofit/>
          </a:bodyPr>
          <a:lstStyle/>
          <a:p>
            <a:r>
              <a:rPr lang="en-GB">
                <a:solidFill>
                  <a:srgbClr val="045EB9"/>
                </a:solidFill>
              </a:rPr>
              <a:t>Setting up and </a:t>
            </a:r>
            <a:r>
              <a:rPr lang="en-GB" sz="3600">
                <a:solidFill>
                  <a:srgbClr val="045EB9"/>
                </a:solidFill>
              </a:rPr>
              <a:t>running virtual wards </a:t>
            </a:r>
            <a:endParaRPr lang="en-GB" dirty="0">
              <a:solidFill>
                <a:srgbClr val="045EB9"/>
              </a:solidFill>
            </a:endParaRPr>
          </a:p>
        </p:txBody>
      </p:sp>
      <p:sp>
        <p:nvSpPr>
          <p:cNvPr id="4" name="TextBox 3">
            <a:extLst>
              <a:ext uri="{FF2B5EF4-FFF2-40B4-BE49-F238E27FC236}">
                <a16:creationId xmlns:a16="http://schemas.microsoft.com/office/drawing/2014/main" xmlns="" id="{6F870F31-2FAD-F390-C050-EFCDBCA0D6DF}"/>
              </a:ext>
            </a:extLst>
          </p:cNvPr>
          <p:cNvSpPr txBox="1"/>
          <p:nvPr/>
        </p:nvSpPr>
        <p:spPr>
          <a:xfrm>
            <a:off x="2152650" y="1055568"/>
            <a:ext cx="7795044" cy="830997"/>
          </a:xfrm>
          <a:prstGeom prst="rect">
            <a:avLst/>
          </a:prstGeom>
          <a:noFill/>
        </p:spPr>
        <p:txBody>
          <a:bodyPr wrap="square">
            <a:spAutoFit/>
          </a:bodyPr>
          <a:lstStyle/>
          <a:p>
            <a:endParaRPr lang="en-GB" sz="1600">
              <a:solidFill>
                <a:schemeClr val="accent1"/>
              </a:solidFill>
              <a:latin typeface="Arial" panose="020B0604020202020204" pitchFamily="34" charset="0"/>
              <a:cs typeface="Arial" panose="020B0604020202020204" pitchFamily="34" charset="0"/>
            </a:endParaRPr>
          </a:p>
          <a:p>
            <a:endParaRPr lang="en-GB" sz="1600">
              <a:solidFill>
                <a:schemeClr val="accent1"/>
              </a:solidFill>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p:txBody>
      </p:sp>
      <p:sp>
        <p:nvSpPr>
          <p:cNvPr id="3" name="Rectangle 2"/>
          <p:cNvSpPr/>
          <p:nvPr/>
        </p:nvSpPr>
        <p:spPr>
          <a:xfrm>
            <a:off x="1014952" y="4038600"/>
            <a:ext cx="10643647" cy="2062103"/>
          </a:xfrm>
          <a:prstGeom prst="rect">
            <a:avLst/>
          </a:prstGeom>
        </p:spPr>
        <p:txBody>
          <a:bodyPr wrap="square">
            <a:spAutoFit/>
          </a:bodyPr>
          <a:lstStyle/>
          <a:p>
            <a:r>
              <a:rPr lang="en-GB" sz="3200" b="1">
                <a:latin typeface="Arial" panose="020B0604020202020204" pitchFamily="34" charset="0"/>
                <a:cs typeface="Arial" panose="020B0604020202020204" pitchFamily="34" charset="0"/>
              </a:rPr>
              <a:t>Dr Esther Clift  </a:t>
            </a:r>
            <a:r>
              <a:rPr lang="en-GB" sz="3200">
                <a:latin typeface="Arial" panose="020B0604020202020204" pitchFamily="34" charset="0"/>
                <a:cs typeface="Arial" panose="020B0604020202020204" pitchFamily="34" charset="0"/>
              </a:rPr>
              <a:t>@estherclift</a:t>
            </a:r>
          </a:p>
          <a:p>
            <a:r>
              <a:rPr lang="en-GB" sz="2400">
                <a:latin typeface="Arial" panose="020B0604020202020204" pitchFamily="34" charset="0"/>
                <a:cs typeface="Arial" panose="020B0604020202020204" pitchFamily="34" charset="0"/>
              </a:rPr>
              <a:t>Consultant Practitioner, Frailty &amp; Leading a  Virtual Ward- Southern Health NHS Foundation Trust </a:t>
            </a:r>
          </a:p>
          <a:p>
            <a:r>
              <a:rPr lang="en-GB" sz="2400">
                <a:latin typeface="Arial" panose="020B0604020202020204" pitchFamily="34" charset="0"/>
                <a:cs typeface="Arial" panose="020B0604020202020204" pitchFamily="34" charset="0"/>
              </a:rPr>
              <a:t>Co-Chair, Expert Reference Group, The Virtual Wards and Urgent Community Response Capabilities Framework</a:t>
            </a:r>
            <a:endParaRPr lang="en-GB" sz="2400" dirty="0">
              <a:latin typeface="Arial" panose="020B0604020202020204" pitchFamily="34" charset="0"/>
              <a:cs typeface="Arial" panose="020B0604020202020204" pitchFamily="34" charset="0"/>
            </a:endParaRPr>
          </a:p>
        </p:txBody>
      </p:sp>
      <p:pic>
        <p:nvPicPr>
          <p:cNvPr id="7" name="Picture 6" descr="A blue and white logo&#10;&#10;Description automatically generated with low confidence">
            <a:extLst>
              <a:ext uri="{FF2B5EF4-FFF2-40B4-BE49-F238E27FC236}">
                <a16:creationId xmlns:a16="http://schemas.microsoft.com/office/drawing/2014/main" xmlns="" id="{2E5A54F8-22E9-F071-4DA8-A8ADFE24D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0" y="304800"/>
            <a:ext cx="893064" cy="359664"/>
          </a:xfrm>
          <a:prstGeom prst="rect">
            <a:avLst/>
          </a:prstGeom>
        </p:spPr>
      </p:pic>
    </p:spTree>
    <p:extLst>
      <p:ext uri="{BB962C8B-B14F-4D97-AF65-F5344CB8AC3E}">
        <p14:creationId xmlns:p14="http://schemas.microsoft.com/office/powerpoint/2010/main" val="10867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11658600" cy="5105400"/>
          </a:xfrm>
        </p:spPr>
        <p:txBody>
          <a:bodyPr>
            <a:normAutofit fontScale="92500" lnSpcReduction="10000"/>
          </a:bodyPr>
          <a:lstStyle/>
          <a:p>
            <a:pPr marL="0" indent="0">
              <a:buNone/>
            </a:pPr>
            <a:r>
              <a:rPr lang="en-GB" b="1" dirty="0">
                <a:solidFill>
                  <a:schemeClr val="tx1"/>
                </a:solidFill>
                <a:ea typeface="Times New Roman"/>
              </a:rPr>
              <a:t>Tier 1 </a:t>
            </a:r>
            <a:r>
              <a:rPr lang="en-GB" dirty="0">
                <a:solidFill>
                  <a:schemeClr val="tx1"/>
                </a:solidFill>
                <a:ea typeface="Times New Roman"/>
              </a:rPr>
              <a:t>All staff who work in the virtual ward and urgent community response teams. This tier will be relevant to health and social care staff in a variety of roles. </a:t>
            </a:r>
          </a:p>
          <a:p>
            <a:pPr marL="0" indent="0">
              <a:buNone/>
            </a:pPr>
            <a:r>
              <a:rPr lang="en-GB" sz="2200" dirty="0">
                <a:solidFill>
                  <a:schemeClr val="tx1"/>
                </a:solidFill>
                <a:ea typeface="Times New Roman"/>
              </a:rPr>
              <a:t>• Administrator (health and social care) • Healthcare support worker • Social care worker • Nurse • Allied health professional • Doctor • Clinical lead</a:t>
            </a:r>
          </a:p>
          <a:p>
            <a:pPr marL="0" indent="0">
              <a:buNone/>
            </a:pPr>
            <a:r>
              <a:rPr lang="en-GB" b="1" dirty="0">
                <a:solidFill>
                  <a:schemeClr val="tx1"/>
                </a:solidFill>
                <a:ea typeface="Times New Roman"/>
              </a:rPr>
              <a:t> Tier 2 </a:t>
            </a:r>
            <a:r>
              <a:rPr lang="en-GB" dirty="0">
                <a:solidFill>
                  <a:schemeClr val="tx1"/>
                </a:solidFill>
                <a:ea typeface="Times New Roman"/>
              </a:rPr>
              <a:t>This tier is particularly relevant to independent and autonomous practitioners. Staff in this tier will provide direct care and services to patients, make decisions relating to patient care, work within their scope of practice and take accountability for the care and services they provide. They may need to seek support from others where more complex decisions on care and management need to be made, beyond their scope of practice. </a:t>
            </a:r>
          </a:p>
          <a:p>
            <a:pPr marL="0" indent="0">
              <a:buNone/>
            </a:pPr>
            <a:r>
              <a:rPr lang="en-GB" dirty="0">
                <a:solidFill>
                  <a:schemeClr val="tx1"/>
                </a:solidFill>
                <a:ea typeface="Times New Roman"/>
              </a:rPr>
              <a:t>• </a:t>
            </a:r>
            <a:r>
              <a:rPr lang="en-GB" sz="2200" dirty="0">
                <a:solidFill>
                  <a:schemeClr val="tx1"/>
                </a:solidFill>
                <a:ea typeface="Times New Roman"/>
              </a:rPr>
              <a:t>Nurse • Allied health professional • Pharmacist • Social worker </a:t>
            </a:r>
          </a:p>
          <a:p>
            <a:pPr marL="0" indent="0">
              <a:buNone/>
            </a:pPr>
            <a:r>
              <a:rPr lang="en-GB" b="1" dirty="0">
                <a:solidFill>
                  <a:schemeClr val="tx1"/>
                </a:solidFill>
                <a:ea typeface="Times New Roman"/>
              </a:rPr>
              <a:t>Tier 3 </a:t>
            </a:r>
            <a:r>
              <a:rPr lang="en-GB" dirty="0">
                <a:solidFill>
                  <a:schemeClr val="tx1"/>
                </a:solidFill>
                <a:ea typeface="Times New Roman"/>
              </a:rPr>
              <a:t>This tier is most relevant to those staff with clinical and professional accountability and responsibility for the whole care of the patient, including escalations within the system. Staff working within this tier will be responsible for managing service, system risk and flow, as well as leading teams, and managing care and specialist services at the highest level.</a:t>
            </a:r>
          </a:p>
          <a:p>
            <a:pPr marL="0" indent="0">
              <a:buNone/>
            </a:pPr>
            <a:r>
              <a:rPr lang="en-GB" dirty="0">
                <a:solidFill>
                  <a:schemeClr val="tx1"/>
                </a:solidFill>
                <a:ea typeface="Times New Roman"/>
              </a:rPr>
              <a:t> • </a:t>
            </a:r>
            <a:r>
              <a:rPr lang="en-GB" sz="2200" dirty="0">
                <a:solidFill>
                  <a:schemeClr val="tx1"/>
                </a:solidFill>
                <a:ea typeface="Times New Roman"/>
              </a:rPr>
              <a:t>Advanced clinical practitioners (leading the system) • Senior clinician • Consultant</a:t>
            </a:r>
            <a:endParaRPr lang="en-GB" sz="2200" dirty="0">
              <a:solidFill>
                <a:schemeClr val="tx1"/>
              </a:solidFill>
              <a:ea typeface="ＭＳ 明朝"/>
            </a:endParaRPr>
          </a:p>
          <a:p>
            <a:endParaRPr lang="en-US" dirty="0"/>
          </a:p>
        </p:txBody>
      </p:sp>
      <p:sp>
        <p:nvSpPr>
          <p:cNvPr id="3" name="Title 2"/>
          <p:cNvSpPr>
            <a:spLocks noGrp="1"/>
          </p:cNvSpPr>
          <p:nvPr>
            <p:ph type="title"/>
          </p:nvPr>
        </p:nvSpPr>
        <p:spPr/>
        <p:txBody>
          <a:bodyPr/>
          <a:lstStyle/>
          <a:p>
            <a:r>
              <a:rPr lang="en-US" dirty="0"/>
              <a:t>Tier descriptors</a:t>
            </a:r>
          </a:p>
        </p:txBody>
      </p:sp>
    </p:spTree>
    <p:extLst>
      <p:ext uri="{BB962C8B-B14F-4D97-AF65-F5344CB8AC3E}">
        <p14:creationId xmlns:p14="http://schemas.microsoft.com/office/powerpoint/2010/main" val="254246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spc="15" dirty="0">
                <a:solidFill>
                  <a:srgbClr val="252729"/>
                </a:solidFill>
                <a:ea typeface="ＭＳ 明朝"/>
              </a:rPr>
              <a:t>11 core capabilities</a:t>
            </a:r>
            <a:r>
              <a:rPr lang="en-GB" sz="2800" dirty="0"/>
              <a:t> </a:t>
            </a:r>
          </a:p>
          <a:p>
            <a:r>
              <a:rPr lang="en-GB" sz="2800" spc="15" dirty="0">
                <a:solidFill>
                  <a:srgbClr val="252729"/>
                </a:solidFill>
                <a:ea typeface="ＭＳ 明朝"/>
              </a:rPr>
              <a:t>4 capabilities specific to the delivery of care within urgent community response services </a:t>
            </a:r>
          </a:p>
          <a:p>
            <a:r>
              <a:rPr lang="en-GB" sz="2800" spc="15" dirty="0">
                <a:solidFill>
                  <a:srgbClr val="252729"/>
                </a:solidFill>
                <a:ea typeface="ＭＳ 明朝"/>
              </a:rPr>
              <a:t> 4 capabilities which relate specifically to the virtual ward.</a:t>
            </a:r>
            <a:endParaRPr lang="en-GB" sz="2800" dirty="0">
              <a:ea typeface="ＭＳ 明朝"/>
            </a:endParaRPr>
          </a:p>
          <a:p>
            <a:endParaRPr lang="en-US" dirty="0"/>
          </a:p>
        </p:txBody>
      </p:sp>
      <p:sp>
        <p:nvSpPr>
          <p:cNvPr id="3" name="Title 2"/>
          <p:cNvSpPr>
            <a:spLocks noGrp="1"/>
          </p:cNvSpPr>
          <p:nvPr>
            <p:ph type="title"/>
          </p:nvPr>
        </p:nvSpPr>
        <p:spPr/>
        <p:txBody>
          <a:bodyPr/>
          <a:lstStyle/>
          <a:p>
            <a:r>
              <a:rPr lang="en-US" dirty="0"/>
              <a:t>Capability titles </a:t>
            </a:r>
          </a:p>
        </p:txBody>
      </p:sp>
    </p:spTree>
    <p:extLst>
      <p:ext uri="{BB962C8B-B14F-4D97-AF65-F5344CB8AC3E}">
        <p14:creationId xmlns:p14="http://schemas.microsoft.com/office/powerpoint/2010/main" val="13837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28800"/>
            <a:ext cx="5562600" cy="4267200"/>
          </a:xfrm>
        </p:spPr>
        <p:txBody>
          <a:bodyPr>
            <a:normAutofit fontScale="92500" lnSpcReduction="10000"/>
          </a:bodyPr>
          <a:lstStyle/>
          <a:p>
            <a:r>
              <a:rPr lang="en-GB" sz="1600" dirty="0">
                <a:solidFill>
                  <a:schemeClr val="tx1"/>
                </a:solidFill>
              </a:rPr>
              <a:t>Capability 1. Communication and consultation skills</a:t>
            </a:r>
          </a:p>
          <a:p>
            <a:r>
              <a:rPr lang="en-GB" sz="1600" dirty="0">
                <a:solidFill>
                  <a:schemeClr val="tx1"/>
                </a:solidFill>
              </a:rPr>
              <a:t>Capability 2. Practising holistically to personalise care and promote wellbeing</a:t>
            </a:r>
          </a:p>
          <a:p>
            <a:r>
              <a:rPr lang="en-GB" sz="1600" dirty="0">
                <a:solidFill>
                  <a:schemeClr val="tx1"/>
                </a:solidFill>
              </a:rPr>
              <a:t>Capability 3. Families and carers as partners in care </a:t>
            </a:r>
          </a:p>
          <a:p>
            <a:r>
              <a:rPr lang="en-GB" sz="1600" dirty="0">
                <a:solidFill>
                  <a:schemeClr val="tx1"/>
                </a:solidFill>
              </a:rPr>
              <a:t>Capability 4. Working with colleagues and in teams</a:t>
            </a:r>
          </a:p>
          <a:p>
            <a:r>
              <a:rPr lang="en-GB" sz="1600" dirty="0">
                <a:solidFill>
                  <a:schemeClr val="tx1"/>
                </a:solidFill>
              </a:rPr>
              <a:t>Capability 5. Information gathering and interpretation</a:t>
            </a:r>
          </a:p>
          <a:p>
            <a:r>
              <a:rPr lang="en-GB" sz="1600" dirty="0">
                <a:solidFill>
                  <a:schemeClr val="tx1"/>
                </a:solidFill>
              </a:rPr>
              <a:t>Capability 6. Clinical examination and procedural skills</a:t>
            </a:r>
          </a:p>
          <a:p>
            <a:r>
              <a:rPr lang="en-GB" sz="1600" dirty="0">
                <a:solidFill>
                  <a:schemeClr val="tx1"/>
                </a:solidFill>
              </a:rPr>
              <a:t>Capability 7. Making a clinical diagnosis and ongoing clinical risk management</a:t>
            </a:r>
          </a:p>
          <a:p>
            <a:r>
              <a:rPr lang="en-GB" sz="1600" dirty="0">
                <a:solidFill>
                  <a:schemeClr val="tx1"/>
                </a:solidFill>
              </a:rPr>
              <a:t>Capability 8. Prescribing treatment and administering medication</a:t>
            </a:r>
          </a:p>
          <a:p>
            <a:r>
              <a:rPr lang="en-GB" sz="1600" dirty="0">
                <a:solidFill>
                  <a:schemeClr val="tx1"/>
                </a:solidFill>
              </a:rPr>
              <a:t>Capability 9. Leadership, management, and organisation</a:t>
            </a:r>
          </a:p>
          <a:p>
            <a:r>
              <a:rPr lang="en-GB" sz="1600" dirty="0">
                <a:solidFill>
                  <a:schemeClr val="tx1"/>
                </a:solidFill>
              </a:rPr>
              <a:t>Capability 10. Education and development</a:t>
            </a:r>
          </a:p>
          <a:p>
            <a:r>
              <a:rPr lang="en-GB" sz="1600" dirty="0">
                <a:solidFill>
                  <a:schemeClr val="tx1"/>
                </a:solidFill>
              </a:rPr>
              <a:t>Capability 11. Research and evidence-based practice</a:t>
            </a:r>
          </a:p>
        </p:txBody>
      </p:sp>
      <p:sp>
        <p:nvSpPr>
          <p:cNvPr id="3" name="Title 2"/>
          <p:cNvSpPr>
            <a:spLocks noGrp="1"/>
          </p:cNvSpPr>
          <p:nvPr>
            <p:ph type="title"/>
          </p:nvPr>
        </p:nvSpPr>
        <p:spPr/>
        <p:txBody>
          <a:bodyPr/>
          <a:lstStyle/>
          <a:p>
            <a:r>
              <a:rPr lang="en-US" dirty="0"/>
              <a:t>Capabilities </a:t>
            </a:r>
          </a:p>
        </p:txBody>
      </p:sp>
      <p:sp>
        <p:nvSpPr>
          <p:cNvPr id="4" name="Content Placeholder 1"/>
          <p:cNvSpPr txBox="1">
            <a:spLocks/>
          </p:cNvSpPr>
          <p:nvPr/>
        </p:nvSpPr>
        <p:spPr>
          <a:xfrm>
            <a:off x="5943600" y="1828800"/>
            <a:ext cx="6096000" cy="47244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spcAft>
                <a:spcPts val="600"/>
              </a:spcAft>
              <a:buFont typeface="Arial" pitchFamily="34" charset="0"/>
              <a:buChar char="•"/>
              <a:defRPr sz="2000" kern="1200">
                <a:solidFill>
                  <a:srgbClr val="2E008B"/>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2E008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600"/>
              </a:spcAft>
              <a:buFont typeface="Arial" pitchFamily="34" charset="0"/>
              <a:buChar char="•"/>
              <a:defRPr sz="1600" kern="1200">
                <a:solidFill>
                  <a:srgbClr val="2E008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2E00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600"/>
              </a:spcAft>
              <a:buFont typeface="Arial" pitchFamily="34" charset="0"/>
              <a:buChar char="»"/>
              <a:defRPr sz="1400" kern="1200">
                <a:solidFill>
                  <a:srgbClr val="2E00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900" b="1" dirty="0">
                <a:solidFill>
                  <a:schemeClr val="tx1"/>
                </a:solidFill>
              </a:rPr>
              <a:t>Urgent community response ‘specific’ capabilities</a:t>
            </a:r>
          </a:p>
          <a:p>
            <a:r>
              <a:rPr lang="en-GB" sz="2900" dirty="0">
                <a:solidFill>
                  <a:schemeClr val="tx1"/>
                </a:solidFill>
              </a:rPr>
              <a:t>Capability 1. Dealing with referrals and ensuring assessment</a:t>
            </a:r>
          </a:p>
          <a:p>
            <a:r>
              <a:rPr lang="en-GB" sz="2900" dirty="0">
                <a:solidFill>
                  <a:schemeClr val="tx1"/>
                </a:solidFill>
              </a:rPr>
              <a:t>Capability 2. Prioritising care and outcomes</a:t>
            </a:r>
          </a:p>
          <a:p>
            <a:r>
              <a:rPr lang="en-GB" sz="2900" dirty="0">
                <a:solidFill>
                  <a:schemeClr val="tx1"/>
                </a:solidFill>
              </a:rPr>
              <a:t>Capability 3. Enabling care and/or therapy interventions</a:t>
            </a:r>
          </a:p>
          <a:p>
            <a:r>
              <a:rPr lang="en-GB" sz="2900" dirty="0">
                <a:solidFill>
                  <a:schemeClr val="tx1"/>
                </a:solidFill>
              </a:rPr>
              <a:t>Capability 4. Transfer of care</a:t>
            </a:r>
          </a:p>
          <a:p>
            <a:endParaRPr lang="en-GB" sz="2900" dirty="0">
              <a:solidFill>
                <a:schemeClr val="tx1"/>
              </a:solidFill>
            </a:endParaRPr>
          </a:p>
          <a:p>
            <a:endParaRPr lang="en-GB" sz="2900" dirty="0">
              <a:solidFill>
                <a:schemeClr val="tx1"/>
              </a:solidFill>
            </a:endParaRPr>
          </a:p>
          <a:p>
            <a:r>
              <a:rPr lang="en-GB" sz="2900" b="1" dirty="0">
                <a:solidFill>
                  <a:schemeClr val="tx1"/>
                </a:solidFill>
              </a:rPr>
              <a:t>Virtual ward ‘specific’ capabilities</a:t>
            </a:r>
          </a:p>
          <a:p>
            <a:r>
              <a:rPr lang="en-GB" sz="2900" dirty="0">
                <a:solidFill>
                  <a:schemeClr val="tx1"/>
                </a:solidFill>
              </a:rPr>
              <a:t>Capability 1. Referral</a:t>
            </a:r>
          </a:p>
          <a:p>
            <a:r>
              <a:rPr lang="en-GB" sz="2900" dirty="0">
                <a:solidFill>
                  <a:schemeClr val="tx1"/>
                </a:solidFill>
              </a:rPr>
              <a:t>Capability 2. Assessment and personalised care/management planning</a:t>
            </a:r>
          </a:p>
          <a:p>
            <a:r>
              <a:rPr lang="en-GB" sz="2900" dirty="0">
                <a:solidFill>
                  <a:schemeClr val="tx1"/>
                </a:solidFill>
              </a:rPr>
              <a:t>Capability 3. Technology enabled monitoring</a:t>
            </a:r>
          </a:p>
          <a:p>
            <a:r>
              <a:rPr lang="en-GB" sz="2900" dirty="0">
                <a:solidFill>
                  <a:schemeClr val="tx1"/>
                </a:solidFill>
              </a:rPr>
              <a:t>Capability 4. Leadership</a:t>
            </a:r>
          </a:p>
          <a:p>
            <a:endParaRPr lang="en-US" dirty="0">
              <a:solidFill>
                <a:schemeClr val="tx1"/>
              </a:solidFill>
            </a:endParaRPr>
          </a:p>
        </p:txBody>
      </p:sp>
    </p:spTree>
    <p:extLst>
      <p:ext uri="{BB962C8B-B14F-4D97-AF65-F5344CB8AC3E}">
        <p14:creationId xmlns:p14="http://schemas.microsoft.com/office/powerpoint/2010/main" val="17495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mpshire and Isle of Wight Integrated Care System">
            <a:extLst>
              <a:ext uri="{FF2B5EF4-FFF2-40B4-BE49-F238E27FC236}">
                <a16:creationId xmlns:a16="http://schemas.microsoft.com/office/drawing/2014/main" xmlns="" id="{FA068329-5D5A-48F9-97D6-F30FF5791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6" y="381001"/>
            <a:ext cx="2628331" cy="15789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people posing for a photo&#10;&#10;Description automatically generated">
            <a:extLst>
              <a:ext uri="{FF2B5EF4-FFF2-40B4-BE49-F238E27FC236}">
                <a16:creationId xmlns:a16="http://schemas.microsoft.com/office/drawing/2014/main" xmlns="" id="{62F34522-732D-4B3B-BC05-E6E787D61A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1" t="31382" r="8290" b="-31382"/>
          <a:stretch/>
        </p:blipFill>
        <p:spPr>
          <a:xfrm>
            <a:off x="3657600" y="1752601"/>
            <a:ext cx="4864880" cy="5854507"/>
          </a:xfrm>
          <a:prstGeom prst="rect">
            <a:avLst/>
          </a:prstGeom>
        </p:spPr>
      </p:pic>
      <p:grpSp>
        <p:nvGrpSpPr>
          <p:cNvPr id="3" name="Group 2">
            <a:extLst>
              <a:ext uri="{FF2B5EF4-FFF2-40B4-BE49-F238E27FC236}">
                <a16:creationId xmlns:a16="http://schemas.microsoft.com/office/drawing/2014/main" xmlns="" id="{BB516ABC-03AD-4E6F-A218-B88331E86E2A}"/>
              </a:ext>
            </a:extLst>
          </p:cNvPr>
          <p:cNvGrpSpPr/>
          <p:nvPr/>
        </p:nvGrpSpPr>
        <p:grpSpPr>
          <a:xfrm>
            <a:off x="3810001" y="457201"/>
            <a:ext cx="6690365" cy="1135737"/>
            <a:chOff x="2449727" y="188640"/>
            <a:chExt cx="7440305" cy="1213208"/>
          </a:xfrm>
        </p:grpSpPr>
        <p:pic>
          <p:nvPicPr>
            <p:cNvPr id="4" name="Picture 3">
              <a:extLst>
                <a:ext uri="{FF2B5EF4-FFF2-40B4-BE49-F238E27FC236}">
                  <a16:creationId xmlns:a16="http://schemas.microsoft.com/office/drawing/2014/main" xmlns="" id="{3AED9CD9-7371-4C14-A4D4-67559B907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727" y="302592"/>
              <a:ext cx="2520926" cy="103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xmlns="" id="{4263DD9D-30A5-40C0-87C5-4390BFE36E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222" b="96667" l="1316" r="94737"/>
                      </a14:imgEffect>
                    </a14:imgLayer>
                  </a14:imgProps>
                </a:ext>
                <a:ext uri="{28A0092B-C50C-407E-A947-70E740481C1C}">
                  <a14:useLocalDpi xmlns:a14="http://schemas.microsoft.com/office/drawing/2010/main" val="0"/>
                </a:ext>
              </a:extLst>
            </a:blip>
            <a:srcRect/>
            <a:stretch>
              <a:fillRect/>
            </a:stretch>
          </p:blipFill>
          <p:spPr bwMode="auto">
            <a:xfrm>
              <a:off x="5580112" y="188640"/>
              <a:ext cx="1023863" cy="12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FB5CF46B-6B28-4C0C-9BC9-3077F5BF28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5334" y="302592"/>
              <a:ext cx="2714698" cy="1031272"/>
            </a:xfrm>
            <a:prstGeom prst="rect">
              <a:avLst/>
            </a:prstGeom>
          </p:spPr>
        </p:pic>
      </p:grpSp>
      <p:sp>
        <p:nvSpPr>
          <p:cNvPr id="9" name="Content Placeholder 8">
            <a:extLst>
              <a:ext uri="{FF2B5EF4-FFF2-40B4-BE49-F238E27FC236}">
                <a16:creationId xmlns:a16="http://schemas.microsoft.com/office/drawing/2014/main" xmlns="" id="{260D6AD0-8627-41DA-8553-78EB2C5232CD}"/>
              </a:ext>
            </a:extLst>
          </p:cNvPr>
          <p:cNvSpPr>
            <a:spLocks noGrp="1"/>
          </p:cNvSpPr>
          <p:nvPr/>
        </p:nvSpPr>
        <p:spPr>
          <a:xfrm>
            <a:off x="1501776" y="4394419"/>
            <a:ext cx="9144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spcAft>
                <a:spcPts val="600"/>
              </a:spcAft>
            </a:pPr>
            <a:r>
              <a:rPr lang="en-GB" sz="2600" dirty="0">
                <a:solidFill>
                  <a:schemeClr val="bg2"/>
                </a:solidFill>
                <a:latin typeface="Calibri" panose="020F0502020204030204" pitchFamily="34" charset="0"/>
              </a:rPr>
              <a:t>“</a:t>
            </a:r>
            <a:r>
              <a:rPr lang="en-GB" sz="2600" dirty="0">
                <a:solidFill>
                  <a:schemeClr val="bg2"/>
                </a:solidFill>
              </a:rPr>
              <a:t>I attribute the success of the team to the generalist approach that the frailty practitioners take with the patients.  The consultant frailty practitioners truly </a:t>
            </a:r>
            <a:r>
              <a:rPr lang="en-GB" sz="2600" b="1" dirty="0">
                <a:solidFill>
                  <a:schemeClr val="bg2"/>
                </a:solidFill>
              </a:rPr>
              <a:t>view the situation not as ‘what’s the matter’ but rather ‘what matters to you’ and allows a truly holistic and patient focussed approach</a:t>
            </a:r>
            <a:r>
              <a:rPr lang="en-GB" sz="2600" dirty="0">
                <a:solidFill>
                  <a:schemeClr val="bg2"/>
                </a:solidFill>
              </a:rPr>
              <a:t>.  As doctors we can sometimes become more focussed on the medical issues, drug manipulation and investigations when sometimes practical approaches are more fitting” Professor Johnny </a:t>
            </a:r>
            <a:r>
              <a:rPr lang="en-GB" sz="2600" dirty="0"/>
              <a:t>Lyon-Maris (General Practitioner)</a:t>
            </a:r>
          </a:p>
        </p:txBody>
      </p:sp>
    </p:spTree>
    <p:extLst>
      <p:ext uri="{BB962C8B-B14F-4D97-AF65-F5344CB8AC3E}">
        <p14:creationId xmlns:p14="http://schemas.microsoft.com/office/powerpoint/2010/main" val="20489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F75F28-4E37-48D9-8DA6-DF4AA9733060}"/>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468" t="19282" r="35006" b="25247"/>
          <a:stretch/>
        </p:blipFill>
        <p:spPr bwMode="auto">
          <a:xfrm>
            <a:off x="6400801" y="2819401"/>
            <a:ext cx="3575759" cy="33140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olorful map of england with outline on white Vector Image">
            <a:extLst>
              <a:ext uri="{FF2B5EF4-FFF2-40B4-BE49-F238E27FC236}">
                <a16:creationId xmlns:a16="http://schemas.microsoft.com/office/drawing/2014/main" xmlns="" id="{4C1EC780-F3C7-4A35-A397-6809709C6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20" t="10931" r="8227" b="9747"/>
          <a:stretch/>
        </p:blipFill>
        <p:spPr bwMode="auto">
          <a:xfrm>
            <a:off x="2964077" y="3048001"/>
            <a:ext cx="2669082" cy="3140457"/>
          </a:xfrm>
          <a:prstGeom prst="rect">
            <a:avLst/>
          </a:prstGeom>
          <a:noFill/>
          <a:ln>
            <a:noFill/>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xmlns="" id="{045D0C31-148D-4B77-B5D9-3AE9EA77C5D3}"/>
              </a:ext>
            </a:extLst>
          </p:cNvPr>
          <p:cNvSpPr>
            <a:spLocks noGrp="1"/>
          </p:cNvSpPr>
          <p:nvPr/>
        </p:nvSpPr>
        <p:spPr>
          <a:xfrm>
            <a:off x="727075" y="-11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grpSp>
        <p:nvGrpSpPr>
          <p:cNvPr id="6" name="Group 5">
            <a:extLst>
              <a:ext uri="{FF2B5EF4-FFF2-40B4-BE49-F238E27FC236}">
                <a16:creationId xmlns:a16="http://schemas.microsoft.com/office/drawing/2014/main" xmlns="" id="{BB516ABC-03AD-4E6F-A218-B88331E86E2A}"/>
              </a:ext>
            </a:extLst>
          </p:cNvPr>
          <p:cNvGrpSpPr/>
          <p:nvPr/>
        </p:nvGrpSpPr>
        <p:grpSpPr>
          <a:xfrm>
            <a:off x="3886201" y="533401"/>
            <a:ext cx="6690365" cy="1135737"/>
            <a:chOff x="2449727" y="188640"/>
            <a:chExt cx="7440305" cy="1213208"/>
          </a:xfrm>
        </p:grpSpPr>
        <p:pic>
          <p:nvPicPr>
            <p:cNvPr id="7" name="Picture 6">
              <a:extLst>
                <a:ext uri="{FF2B5EF4-FFF2-40B4-BE49-F238E27FC236}">
                  <a16:creationId xmlns:a16="http://schemas.microsoft.com/office/drawing/2014/main" xmlns="" id="{3AED9CD9-7371-4C14-A4D4-67559B907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727" y="302592"/>
              <a:ext cx="2520926" cy="103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xmlns="" id="{4263DD9D-30A5-40C0-87C5-4390BFE36E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222" b="96667" l="1316" r="94737"/>
                      </a14:imgEffect>
                    </a14:imgLayer>
                  </a14:imgProps>
                </a:ext>
                <a:ext uri="{28A0092B-C50C-407E-A947-70E740481C1C}">
                  <a14:useLocalDpi xmlns:a14="http://schemas.microsoft.com/office/drawing/2010/main" val="0"/>
                </a:ext>
              </a:extLst>
            </a:blip>
            <a:srcRect/>
            <a:stretch>
              <a:fillRect/>
            </a:stretch>
          </p:blipFill>
          <p:spPr bwMode="auto">
            <a:xfrm>
              <a:off x="5580112" y="188640"/>
              <a:ext cx="1023863" cy="12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FB5CF46B-6B28-4C0C-9BC9-3077F5BF28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5334" y="302592"/>
              <a:ext cx="2714698" cy="1031272"/>
            </a:xfrm>
            <a:prstGeom prst="rect">
              <a:avLst/>
            </a:prstGeom>
          </p:spPr>
        </p:pic>
      </p:grpSp>
      <p:cxnSp>
        <p:nvCxnSpPr>
          <p:cNvPr id="10" name="Straight Arrow Connector 9">
            <a:extLst>
              <a:ext uri="{FF2B5EF4-FFF2-40B4-BE49-F238E27FC236}">
                <a16:creationId xmlns:a16="http://schemas.microsoft.com/office/drawing/2014/main" xmlns="" id="{A73B8D90-643B-43EE-A48A-41772450E59A}"/>
              </a:ext>
            </a:extLst>
          </p:cNvPr>
          <p:cNvCxnSpPr>
            <a:cxnSpLocks/>
          </p:cNvCxnSpPr>
          <p:nvPr/>
        </p:nvCxnSpPr>
        <p:spPr>
          <a:xfrm flipH="1">
            <a:off x="4419601" y="5486400"/>
            <a:ext cx="1924847" cy="282384"/>
          </a:xfrm>
          <a:prstGeom prst="straightConnector1">
            <a:avLst/>
          </a:prstGeom>
          <a:ln w="76200" cmpd="sng">
            <a:tailEnd type="triangle"/>
          </a:ln>
        </p:spPr>
        <p:style>
          <a:lnRef idx="1">
            <a:schemeClr val="accent1"/>
          </a:lnRef>
          <a:fillRef idx="0">
            <a:schemeClr val="accent1"/>
          </a:fillRef>
          <a:effectRef idx="0">
            <a:schemeClr val="accent1"/>
          </a:effectRef>
          <a:fontRef idx="minor">
            <a:schemeClr val="tx1"/>
          </a:fontRef>
        </p:style>
      </p:cxnSp>
      <p:pic>
        <p:nvPicPr>
          <p:cNvPr id="11" name="Picture 2" descr="Hampshire and Isle of Wight Integrated Care System">
            <a:extLst>
              <a:ext uri="{FF2B5EF4-FFF2-40B4-BE49-F238E27FC236}">
                <a16:creationId xmlns:a16="http://schemas.microsoft.com/office/drawing/2014/main" xmlns="" id="{FA068329-5D5A-48F9-97D6-F30FF57913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6701" y="304801"/>
            <a:ext cx="2628331" cy="15789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28800" y="1295401"/>
            <a:ext cx="4572000" cy="2031325"/>
          </a:xfrm>
          <a:prstGeom prst="rect">
            <a:avLst/>
          </a:prstGeom>
        </p:spPr>
        <p:txBody>
          <a:bodyPr>
            <a:spAutoFit/>
          </a:bodyPr>
          <a:lstStyle/>
          <a:p>
            <a:endParaRPr lang="en-GB" b="1" dirty="0"/>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Highest concentration of older people in the country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Longer life expectancy, but healthy life expectancy is decreasing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Population of  570,954</a:t>
            </a:r>
            <a:r>
              <a:rPr lang="en-GB" dirty="0"/>
              <a:t/>
            </a:r>
            <a:br>
              <a:rPr lang="en-GB" dirty="0"/>
            </a:br>
            <a:endParaRPr lang="en-GB" dirty="0"/>
          </a:p>
        </p:txBody>
      </p:sp>
    </p:spTree>
    <p:extLst>
      <p:ext uri="{BB962C8B-B14F-4D97-AF65-F5344CB8AC3E}">
        <p14:creationId xmlns:p14="http://schemas.microsoft.com/office/powerpoint/2010/main" val="7690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B516ABC-03AD-4E6F-A218-B88331E86E2A}"/>
              </a:ext>
            </a:extLst>
          </p:cNvPr>
          <p:cNvGrpSpPr/>
          <p:nvPr/>
        </p:nvGrpSpPr>
        <p:grpSpPr>
          <a:xfrm>
            <a:off x="3886200" y="381001"/>
            <a:ext cx="6614164" cy="1211937"/>
            <a:chOff x="2449727" y="188640"/>
            <a:chExt cx="7440305" cy="1213208"/>
          </a:xfrm>
        </p:grpSpPr>
        <p:pic>
          <p:nvPicPr>
            <p:cNvPr id="3" name="Picture 2">
              <a:extLst>
                <a:ext uri="{FF2B5EF4-FFF2-40B4-BE49-F238E27FC236}">
                  <a16:creationId xmlns:a16="http://schemas.microsoft.com/office/drawing/2014/main" xmlns="" id="{3AED9CD9-7371-4C14-A4D4-67559B907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727" y="302592"/>
              <a:ext cx="2520926" cy="103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 id="{4263DD9D-30A5-40C0-87C5-4390BFE36E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22" b="96667" l="1316" r="94737"/>
                      </a14:imgEffect>
                    </a14:imgLayer>
                  </a14:imgProps>
                </a:ext>
                <a:ext uri="{28A0092B-C50C-407E-A947-70E740481C1C}">
                  <a14:useLocalDpi xmlns:a14="http://schemas.microsoft.com/office/drawing/2010/main" val="0"/>
                </a:ext>
              </a:extLst>
            </a:blip>
            <a:srcRect/>
            <a:stretch>
              <a:fillRect/>
            </a:stretch>
          </p:blipFill>
          <p:spPr bwMode="auto">
            <a:xfrm>
              <a:off x="5580112" y="188640"/>
              <a:ext cx="1023863" cy="12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FB5CF46B-6B28-4C0C-9BC9-3077F5BF2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5334" y="302592"/>
              <a:ext cx="2714698" cy="1031272"/>
            </a:xfrm>
            <a:prstGeom prst="rect">
              <a:avLst/>
            </a:prstGeom>
          </p:spPr>
        </p:pic>
      </p:grpSp>
      <p:pic>
        <p:nvPicPr>
          <p:cNvPr id="6" name="Picture 5" descr="Hampshire and Isle of Wight Integrated Care System">
            <a:extLst>
              <a:ext uri="{FF2B5EF4-FFF2-40B4-BE49-F238E27FC236}">
                <a16:creationId xmlns:a16="http://schemas.microsoft.com/office/drawing/2014/main" xmlns="" id="{FA068329-5D5A-48F9-97D6-F30FF5791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228601"/>
            <a:ext cx="2628331" cy="1578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8">
            <a:extLst>
              <a:ext uri="{FF2B5EF4-FFF2-40B4-BE49-F238E27FC236}">
                <a16:creationId xmlns:a16="http://schemas.microsoft.com/office/drawing/2014/main" xmlns="" id="{0761CB0E-2817-4A92-B6CC-BFF18E51B066}"/>
              </a:ext>
            </a:extLst>
          </p:cNvPr>
          <p:cNvGraphicFramePr>
            <a:graphicFrameLocks noGrp="1"/>
          </p:cNvGraphicFramePr>
          <p:nvPr>
            <p:extLst>
              <p:ext uri="{D42A27DB-BD31-4B8C-83A1-F6EECF244321}">
                <p14:modId xmlns:p14="http://schemas.microsoft.com/office/powerpoint/2010/main" val="2055595758"/>
              </p:ext>
            </p:extLst>
          </p:nvPr>
        </p:nvGraphicFramePr>
        <p:xfrm>
          <a:off x="1981200" y="1905000"/>
          <a:ext cx="8153400" cy="4114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133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B516ABC-03AD-4E6F-A218-B88331E86E2A}"/>
              </a:ext>
            </a:extLst>
          </p:cNvPr>
          <p:cNvGrpSpPr/>
          <p:nvPr/>
        </p:nvGrpSpPr>
        <p:grpSpPr>
          <a:xfrm>
            <a:off x="3886200" y="381001"/>
            <a:ext cx="6614164" cy="1211937"/>
            <a:chOff x="2449727" y="188640"/>
            <a:chExt cx="7440305" cy="1213208"/>
          </a:xfrm>
        </p:grpSpPr>
        <p:pic>
          <p:nvPicPr>
            <p:cNvPr id="3" name="Picture 2">
              <a:extLst>
                <a:ext uri="{FF2B5EF4-FFF2-40B4-BE49-F238E27FC236}">
                  <a16:creationId xmlns:a16="http://schemas.microsoft.com/office/drawing/2014/main" xmlns="" id="{3AED9CD9-7371-4C14-A4D4-67559B907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727" y="302592"/>
              <a:ext cx="2520926" cy="103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 id="{4263DD9D-30A5-40C0-87C5-4390BFE36E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22" b="96667" l="1316" r="94737"/>
                      </a14:imgEffect>
                    </a14:imgLayer>
                  </a14:imgProps>
                </a:ext>
                <a:ext uri="{28A0092B-C50C-407E-A947-70E740481C1C}">
                  <a14:useLocalDpi xmlns:a14="http://schemas.microsoft.com/office/drawing/2010/main" val="0"/>
                </a:ext>
              </a:extLst>
            </a:blip>
            <a:srcRect/>
            <a:stretch>
              <a:fillRect/>
            </a:stretch>
          </p:blipFill>
          <p:spPr bwMode="auto">
            <a:xfrm>
              <a:off x="5580112" y="188640"/>
              <a:ext cx="1023863" cy="12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FB5CF46B-6B28-4C0C-9BC9-3077F5BF2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5334" y="302592"/>
              <a:ext cx="2714698" cy="1031272"/>
            </a:xfrm>
            <a:prstGeom prst="rect">
              <a:avLst/>
            </a:prstGeom>
          </p:spPr>
        </p:pic>
      </p:grpSp>
      <p:pic>
        <p:nvPicPr>
          <p:cNvPr id="6" name="Picture 5" descr="Hampshire and Isle of Wight Integrated Care System">
            <a:extLst>
              <a:ext uri="{FF2B5EF4-FFF2-40B4-BE49-F238E27FC236}">
                <a16:creationId xmlns:a16="http://schemas.microsoft.com/office/drawing/2014/main" xmlns="" id="{FA068329-5D5A-48F9-97D6-F30FF5791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228601"/>
            <a:ext cx="2628331" cy="15789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8">
            <a:extLst>
              <a:ext uri="{FF2B5EF4-FFF2-40B4-BE49-F238E27FC236}">
                <a16:creationId xmlns:a16="http://schemas.microsoft.com/office/drawing/2014/main" xmlns="" id="{C3154D73-CB84-4112-AF8D-B8752A417EE9}"/>
              </a:ext>
            </a:extLst>
          </p:cNvPr>
          <p:cNvSpPr>
            <a:spLocks noGrp="1"/>
          </p:cNvSpPr>
          <p:nvPr/>
        </p:nvSpPr>
        <p:spPr>
          <a:xfrm>
            <a:off x="762000" y="1981200"/>
            <a:ext cx="11048999" cy="4114800"/>
          </a:xfrm>
          <a:prstGeom prst="round2SameRect">
            <a:avLst/>
          </a:prstGeom>
          <a:noFill/>
          <a:ln>
            <a:solidFill>
              <a:srgbClr val="2E008B"/>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20000"/>
              </a:lnSpc>
              <a:spcBef>
                <a:spcPts val="0"/>
              </a:spcBef>
              <a:buNone/>
            </a:pP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“The Frailty support team has made a </a:t>
            </a: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real difference to the care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available to patients with </a:t>
            </a: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decompensating frailty within the community.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We are able to </a:t>
            </a: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offer excellent community based care in a way which values the patient’s autonomy and wishes.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breadth of knowledge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within the team helps us to treat patients holistically and ensure that care is </a:t>
            </a: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individualised and appropriate”. </a:t>
            </a:r>
          </a:p>
          <a:p>
            <a:pPr marL="0">
              <a:lnSpc>
                <a:spcPct val="120000"/>
              </a:lnSpc>
              <a:spcBef>
                <a:spcPts val="0"/>
              </a:spcBef>
            </a:pP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Dr Rachel Anderson Consultant Respiratory Physician &amp; Clinical Director </a:t>
            </a:r>
          </a:p>
        </p:txBody>
      </p:sp>
    </p:spTree>
    <p:extLst>
      <p:ext uri="{BB962C8B-B14F-4D97-AF65-F5344CB8AC3E}">
        <p14:creationId xmlns:p14="http://schemas.microsoft.com/office/powerpoint/2010/main" val="11879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B516ABC-03AD-4E6F-A218-B88331E86E2A}"/>
              </a:ext>
            </a:extLst>
          </p:cNvPr>
          <p:cNvGrpSpPr/>
          <p:nvPr/>
        </p:nvGrpSpPr>
        <p:grpSpPr>
          <a:xfrm>
            <a:off x="3886200" y="381001"/>
            <a:ext cx="6614164" cy="1211937"/>
            <a:chOff x="2449727" y="188640"/>
            <a:chExt cx="7440305" cy="1213208"/>
          </a:xfrm>
        </p:grpSpPr>
        <p:pic>
          <p:nvPicPr>
            <p:cNvPr id="3" name="Picture 2">
              <a:extLst>
                <a:ext uri="{FF2B5EF4-FFF2-40B4-BE49-F238E27FC236}">
                  <a16:creationId xmlns:a16="http://schemas.microsoft.com/office/drawing/2014/main" xmlns="" id="{3AED9CD9-7371-4C14-A4D4-67559B907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727" y="302592"/>
              <a:ext cx="2520926" cy="103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 id="{4263DD9D-30A5-40C0-87C5-4390BFE36E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22" b="96667" l="1316" r="94737"/>
                      </a14:imgEffect>
                    </a14:imgLayer>
                  </a14:imgProps>
                </a:ext>
                <a:ext uri="{28A0092B-C50C-407E-A947-70E740481C1C}">
                  <a14:useLocalDpi xmlns:a14="http://schemas.microsoft.com/office/drawing/2010/main" val="0"/>
                </a:ext>
              </a:extLst>
            </a:blip>
            <a:srcRect/>
            <a:stretch>
              <a:fillRect/>
            </a:stretch>
          </p:blipFill>
          <p:spPr bwMode="auto">
            <a:xfrm>
              <a:off x="5580112" y="188640"/>
              <a:ext cx="1023863" cy="12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FB5CF46B-6B28-4C0C-9BC9-3077F5BF2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5334" y="302592"/>
              <a:ext cx="2714698" cy="1031272"/>
            </a:xfrm>
            <a:prstGeom prst="rect">
              <a:avLst/>
            </a:prstGeom>
          </p:spPr>
        </p:pic>
      </p:grpSp>
      <p:pic>
        <p:nvPicPr>
          <p:cNvPr id="6" name="Picture 5" descr="Hampshire and Isle of Wight Integrated Care System">
            <a:extLst>
              <a:ext uri="{FF2B5EF4-FFF2-40B4-BE49-F238E27FC236}">
                <a16:creationId xmlns:a16="http://schemas.microsoft.com/office/drawing/2014/main" xmlns="" id="{FA068329-5D5A-48F9-97D6-F30FF5791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228601"/>
            <a:ext cx="2628331" cy="157890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xmlns="" id="{65490BCD-BA4E-4130-9666-1F55A103FED9}"/>
              </a:ext>
            </a:extLst>
          </p:cNvPr>
          <p:cNvSpPr/>
          <p:nvPr/>
        </p:nvSpPr>
        <p:spPr>
          <a:xfrm>
            <a:off x="1524000" y="1905000"/>
            <a:ext cx="9067800" cy="3200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90000"/>
              </a:lnSpc>
              <a:spcAft>
                <a:spcPts val="600"/>
              </a:spcAft>
            </a:pPr>
            <a:endParaRPr lang="en-GB" sz="14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90000"/>
              </a:lnSpc>
              <a:spcAft>
                <a:spcPts val="600"/>
              </a:spcAft>
            </a:pP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“They knew exactly what they were doing and were very efficient and professional”.</a:t>
            </a:r>
          </a:p>
          <a:p>
            <a:pPr algn="ctr">
              <a:lnSpc>
                <a:spcPct val="90000"/>
              </a:lnSpc>
              <a:spcAft>
                <a:spcPts val="600"/>
              </a:spcAft>
            </a:pPr>
            <a:endParaRPr lang="en-GB" sz="2400" b="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lgn="ctr">
              <a:lnSpc>
                <a:spcPct val="90000"/>
              </a:lnSpc>
              <a:spcAft>
                <a:spcPts val="600"/>
              </a:spcAft>
            </a:pPr>
            <a:r>
              <a:rPr lang="en-GB" sz="2400" b="1" dirty="0">
                <a:solidFill>
                  <a:schemeClr val="bg2"/>
                </a:solidFill>
                <a:latin typeface="Arial" panose="020B0604020202020204" pitchFamily="34" charset="0"/>
                <a:ea typeface="Calibri" panose="020F0502020204030204" pitchFamily="34" charset="0"/>
                <a:cs typeface="Arial" panose="020B0604020202020204" pitchFamily="34" charset="0"/>
              </a:rPr>
              <a:t>Patient </a:t>
            </a:r>
          </a:p>
        </p:txBody>
      </p:sp>
    </p:spTree>
    <p:extLst>
      <p:ext uri="{BB962C8B-B14F-4D97-AF65-F5344CB8AC3E}">
        <p14:creationId xmlns:p14="http://schemas.microsoft.com/office/powerpoint/2010/main" val="416982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xmlns="" id="{199C2C69-5AD8-5CA0-C572-B65AE33FF44D}"/>
              </a:ext>
            </a:extLst>
          </p:cNvPr>
          <p:cNvSpPr txBox="1">
            <a:spLocks/>
          </p:cNvSpPr>
          <p:nvPr/>
        </p:nvSpPr>
        <p:spPr>
          <a:xfrm>
            <a:off x="0" y="2823641"/>
            <a:ext cx="2918113" cy="601111"/>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solidFill>
                  <a:schemeClr val="bg1"/>
                </a:solidFill>
              </a:rPr>
              <a:t>Keep in touch</a:t>
            </a:r>
          </a:p>
        </p:txBody>
      </p:sp>
      <p:sp>
        <p:nvSpPr>
          <p:cNvPr id="9" name="Subtitle 6">
            <a:extLst>
              <a:ext uri="{FF2B5EF4-FFF2-40B4-BE49-F238E27FC236}">
                <a16:creationId xmlns:a16="http://schemas.microsoft.com/office/drawing/2014/main" xmlns="" id="{3FFFEA35-D316-4EFB-7729-6788AA1980BF}"/>
              </a:ext>
            </a:extLst>
          </p:cNvPr>
          <p:cNvSpPr txBox="1">
            <a:spLocks/>
          </p:cNvSpPr>
          <p:nvPr/>
        </p:nvSpPr>
        <p:spPr>
          <a:xfrm>
            <a:off x="524465" y="1208294"/>
            <a:ext cx="11577224" cy="5497306"/>
          </a:xfrm>
          <a:prstGeom prst="rect">
            <a:avLst/>
          </a:prstGeom>
        </p:spPr>
        <p:txBody>
          <a:bodyPr>
            <a:noAutofit/>
          </a:bodyPr>
          <a:lstStyle>
            <a:lvl1pPr marL="342900" indent="-342900" algn="l" defTabSz="914400" rtl="0" eaLnBrk="1" latinLnBrk="0" hangingPunct="1">
              <a:spcBef>
                <a:spcPct val="20000"/>
              </a:spcBef>
              <a:spcAft>
                <a:spcPts val="600"/>
              </a:spcAft>
              <a:buFont typeface="Arial" pitchFamily="34" charset="0"/>
              <a:buChar char="•"/>
              <a:defRPr sz="2000" kern="1200">
                <a:solidFill>
                  <a:srgbClr val="2E008B"/>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2E008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600"/>
              </a:spcAft>
              <a:buFont typeface="Arial" pitchFamily="34" charset="0"/>
              <a:buChar char="•"/>
              <a:defRPr sz="1600" kern="1200">
                <a:solidFill>
                  <a:srgbClr val="2E008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2E00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600"/>
              </a:spcAft>
              <a:buFont typeface="Arial" pitchFamily="34" charset="0"/>
              <a:buChar char="»"/>
              <a:defRPr sz="1400" kern="1200">
                <a:solidFill>
                  <a:srgbClr val="2E00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GB" dirty="0">
                <a:solidFill>
                  <a:schemeClr val="tx1"/>
                </a:solidFill>
              </a:rPr>
              <a:t>Visit the website: England.nhs.uk/Virtual-Wards</a:t>
            </a:r>
          </a:p>
          <a:p>
            <a:pPr>
              <a:spcBef>
                <a:spcPts val="0"/>
              </a:spcBef>
            </a:pPr>
            <a:endParaRPr lang="en-GB" dirty="0">
              <a:solidFill>
                <a:schemeClr val="tx1"/>
              </a:solidFill>
            </a:endParaRPr>
          </a:p>
          <a:p>
            <a:pPr>
              <a:spcBef>
                <a:spcPts val="0"/>
              </a:spcBef>
            </a:pPr>
            <a:r>
              <a:rPr lang="en-GB" dirty="0">
                <a:solidFill>
                  <a:schemeClr val="tx1"/>
                </a:solidFill>
              </a:rPr>
              <a:t>Tweet: @NHSEnglandCHS or #VirtualWards</a:t>
            </a:r>
          </a:p>
          <a:p>
            <a:pPr>
              <a:spcBef>
                <a:spcPts val="0"/>
              </a:spcBef>
            </a:pPr>
            <a:endParaRPr lang="en-GB" dirty="0">
              <a:solidFill>
                <a:schemeClr val="tx1"/>
              </a:solidFill>
            </a:endParaRPr>
          </a:p>
          <a:p>
            <a:pPr>
              <a:spcBef>
                <a:spcPts val="0"/>
              </a:spcBef>
            </a:pPr>
            <a:r>
              <a:rPr lang="en-GB" dirty="0">
                <a:solidFill>
                  <a:schemeClr val="tx1"/>
                </a:solidFill>
              </a:rPr>
              <a:t>Join the </a:t>
            </a:r>
            <a:r>
              <a:rPr lang="en-GB" dirty="0" err="1">
                <a:solidFill>
                  <a:schemeClr val="tx1"/>
                </a:solidFill>
              </a:rPr>
              <a:t>NHSFutures</a:t>
            </a:r>
            <a:r>
              <a:rPr lang="en-GB" dirty="0">
                <a:solidFill>
                  <a:schemeClr val="tx1"/>
                </a:solidFill>
              </a:rPr>
              <a:t> site: Future.nhs.uk/</a:t>
            </a:r>
            <a:r>
              <a:rPr lang="en-GB" dirty="0" err="1">
                <a:solidFill>
                  <a:schemeClr val="tx1"/>
                </a:solidFill>
              </a:rPr>
              <a:t>NationalVirtualWards</a:t>
            </a:r>
            <a:endParaRPr lang="en-GB" dirty="0">
              <a:solidFill>
                <a:schemeClr val="tx1"/>
              </a:solidFill>
            </a:endParaRPr>
          </a:p>
          <a:p>
            <a:pPr>
              <a:spcBef>
                <a:spcPts val="0"/>
              </a:spcBef>
            </a:pPr>
            <a:endParaRPr lang="en-GB" dirty="0">
              <a:solidFill>
                <a:schemeClr val="tx1"/>
              </a:solidFill>
            </a:endParaRPr>
          </a:p>
          <a:p>
            <a:pPr>
              <a:spcBef>
                <a:spcPts val="0"/>
              </a:spcBef>
            </a:pPr>
            <a:r>
              <a:rPr lang="en-GB" dirty="0">
                <a:solidFill>
                  <a:schemeClr val="tx1"/>
                </a:solidFill>
              </a:rPr>
              <a:t>Sign up for the community of practice: search </a:t>
            </a:r>
            <a:r>
              <a:rPr lang="en-GB" dirty="0">
                <a:solidFill>
                  <a:schemeClr val="tx1"/>
                </a:solidFill>
                <a:hlinkClick r:id="rId2">
                  <a:extLst>
                    <a:ext uri="{A12FA001-AC4F-418D-AE19-62706E023703}">
                      <ahyp:hlinkClr xmlns:ahyp="http://schemas.microsoft.com/office/drawing/2018/hyperlinkcolor" xmlns="" val="tx"/>
                    </a:ext>
                  </a:extLst>
                </a:hlinkClick>
              </a:rPr>
              <a:t>“Virtual wards community of practice</a:t>
            </a:r>
            <a:r>
              <a:rPr lang="en-GB" dirty="0">
                <a:solidFill>
                  <a:schemeClr val="tx1"/>
                </a:solidFill>
              </a:rPr>
              <a:t>”</a:t>
            </a:r>
          </a:p>
          <a:p>
            <a:pPr>
              <a:spcBef>
                <a:spcPts val="0"/>
              </a:spcBef>
            </a:pPr>
            <a:endParaRPr lang="en-GB" dirty="0">
              <a:solidFill>
                <a:schemeClr val="tx1"/>
              </a:solidFill>
            </a:endParaRPr>
          </a:p>
          <a:p>
            <a:pPr>
              <a:spcBef>
                <a:spcPts val="0"/>
              </a:spcBef>
            </a:pPr>
            <a:r>
              <a:rPr lang="en-GB" dirty="0">
                <a:solidFill>
                  <a:schemeClr val="tx1"/>
                </a:solidFill>
              </a:rPr>
              <a:t>Sign up to the bulletin: Search ‘virtual wards bulletin’</a:t>
            </a:r>
          </a:p>
        </p:txBody>
      </p:sp>
      <p:pic>
        <p:nvPicPr>
          <p:cNvPr id="10" name="Picture 9" descr="Graphical user interface, text, application&#10;&#10;Description automatically generated">
            <a:hlinkClick r:id="rId3"/>
            <a:extLst>
              <a:ext uri="{FF2B5EF4-FFF2-40B4-BE49-F238E27FC236}">
                <a16:creationId xmlns:a16="http://schemas.microsoft.com/office/drawing/2014/main" xmlns="" id="{653AB36E-DD88-E461-73BD-C09B31089A12}"/>
              </a:ext>
            </a:extLst>
          </p:cNvPr>
          <p:cNvPicPr>
            <a:picLocks noChangeAspect="1"/>
          </p:cNvPicPr>
          <p:nvPr/>
        </p:nvPicPr>
        <p:blipFill>
          <a:blip r:embed="rId4"/>
          <a:stretch>
            <a:fillRect/>
          </a:stretch>
        </p:blipFill>
        <p:spPr>
          <a:xfrm>
            <a:off x="3124200" y="5029200"/>
            <a:ext cx="6875364" cy="1341049"/>
          </a:xfrm>
          <a:prstGeom prst="rect">
            <a:avLst/>
          </a:prstGeom>
        </p:spPr>
      </p:pic>
      <p:sp>
        <p:nvSpPr>
          <p:cNvPr id="11" name="Title 1">
            <a:extLst>
              <a:ext uri="{FF2B5EF4-FFF2-40B4-BE49-F238E27FC236}">
                <a16:creationId xmlns:a16="http://schemas.microsoft.com/office/drawing/2014/main" xmlns="" id="{0FD615BC-31DE-5A82-BFC4-2F7CAC7EC99B}"/>
              </a:ext>
            </a:extLst>
          </p:cNvPr>
          <p:cNvSpPr txBox="1">
            <a:spLocks/>
          </p:cNvSpPr>
          <p:nvPr/>
        </p:nvSpPr>
        <p:spPr>
          <a:xfrm>
            <a:off x="524465" y="612903"/>
            <a:ext cx="10132247" cy="519504"/>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3087"/>
                </a:solidFill>
              </a:rPr>
              <a:t>Virtual wards – join the national community</a:t>
            </a:r>
          </a:p>
        </p:txBody>
      </p:sp>
    </p:spTree>
    <p:extLst>
      <p:ext uri="{BB962C8B-B14F-4D97-AF65-F5344CB8AC3E}">
        <p14:creationId xmlns:p14="http://schemas.microsoft.com/office/powerpoint/2010/main" val="382622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eorgeEsther%20side2.jpg"/>
          <p:cNvPicPr>
            <a:picLocks noChangeAspect="1"/>
          </p:cNvPicPr>
          <p:nvPr/>
        </p:nvPicPr>
        <p:blipFill rotWithShape="1">
          <a:blip r:embed="rId2" cstate="print">
            <a:extLst>
              <a:ext uri="{28A0092B-C50C-407E-A947-70E740481C1C}">
                <a14:useLocalDpi xmlns:a14="http://schemas.microsoft.com/office/drawing/2010/main" val="0"/>
              </a:ext>
            </a:extLst>
          </a:blip>
          <a:srcRect t="3956" b="1480"/>
          <a:stretch/>
        </p:blipFill>
        <p:spPr>
          <a:xfrm rot="21600000">
            <a:off x="14591" y="0"/>
            <a:ext cx="9669642" cy="6857990"/>
          </a:xfrm>
          <a:prstGeom prst="rect">
            <a:avLst/>
          </a:prstGeom>
        </p:spPr>
      </p:pic>
      <p:sp>
        <p:nvSpPr>
          <p:cNvPr id="19" name="Rectangle 13">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BF558BC-6624-DB65-4FF7-CAF89307DD06}"/>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pPr>
              <a:lnSpc>
                <a:spcPct val="90000"/>
              </a:lnSpc>
            </a:pPr>
            <a:r>
              <a:rPr lang="en-US" sz="4400" dirty="0">
                <a:solidFill>
                  <a:srgbClr val="045EB9"/>
                </a:solidFill>
              </a:rPr>
              <a:t>Thank you!</a:t>
            </a:r>
            <a:br>
              <a:rPr lang="en-US" sz="4400" dirty="0">
                <a:solidFill>
                  <a:srgbClr val="045EB9"/>
                </a:solidFill>
              </a:rPr>
            </a:br>
            <a:endParaRPr lang="en-US" sz="4400" dirty="0">
              <a:solidFill>
                <a:srgbClr val="045EB9"/>
              </a:solidFill>
            </a:endParaRPr>
          </a:p>
        </p:txBody>
      </p:sp>
      <p:sp>
        <p:nvSpPr>
          <p:cNvPr id="4" name="TextBox 3">
            <a:extLst>
              <a:ext uri="{FF2B5EF4-FFF2-40B4-BE49-F238E27FC236}">
                <a16:creationId xmlns:a16="http://schemas.microsoft.com/office/drawing/2014/main" xmlns="" id="{6F870F31-2FAD-F390-C050-EFCDBCA0D6DF}"/>
              </a:ext>
            </a:extLst>
          </p:cNvPr>
          <p:cNvSpPr txBox="1"/>
          <p:nvPr/>
        </p:nvSpPr>
        <p:spPr>
          <a:xfrm>
            <a:off x="2152650" y="1055568"/>
            <a:ext cx="7795044" cy="984885"/>
          </a:xfrm>
          <a:prstGeom prst="rect">
            <a:avLst/>
          </a:prstGeom>
          <a:noFill/>
        </p:spPr>
        <p:txBody>
          <a:bodyPr wrap="square">
            <a:spAutoFit/>
          </a:bodyPr>
          <a:lstStyle/>
          <a:p>
            <a:pPr>
              <a:spcAft>
                <a:spcPts val="600"/>
              </a:spcAft>
            </a:pPr>
            <a:endParaRPr lang="en-GB" sz="1600">
              <a:solidFill>
                <a:schemeClr val="accent1"/>
              </a:solidFill>
              <a:cs typeface="Arial" panose="020B0604020202020204" pitchFamily="34" charset="0"/>
            </a:endParaRPr>
          </a:p>
          <a:p>
            <a:pPr>
              <a:spcAft>
                <a:spcPts val="600"/>
              </a:spcAft>
            </a:pPr>
            <a:endParaRPr lang="en-GB" sz="1600">
              <a:solidFill>
                <a:schemeClr val="accent1"/>
              </a:solidFill>
              <a:cs typeface="Arial" panose="020B0604020202020204" pitchFamily="34" charset="0"/>
            </a:endParaRPr>
          </a:p>
          <a:p>
            <a:pPr lvl="0">
              <a:spcAft>
                <a:spcPts val="600"/>
              </a:spcAft>
            </a:pPr>
            <a:endParaRPr lang="en-GB" sz="1600">
              <a:cs typeface="Arial" panose="020B0604020202020204" pitchFamily="34" charset="0"/>
            </a:endParaRPr>
          </a:p>
        </p:txBody>
      </p:sp>
      <p:pic>
        <p:nvPicPr>
          <p:cNvPr id="7" name="Picture 6">
            <a:extLst>
              <a:ext uri="{FF2B5EF4-FFF2-40B4-BE49-F238E27FC236}">
                <a16:creationId xmlns:a16="http://schemas.microsoft.com/office/drawing/2014/main" xmlns="" id="{F65533EB-94BA-9A6F-358E-2B5DCD85F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304800"/>
            <a:ext cx="893064" cy="359664"/>
          </a:xfrm>
          <a:prstGeom prst="rect">
            <a:avLst/>
          </a:prstGeom>
        </p:spPr>
      </p:pic>
    </p:spTree>
    <p:extLst>
      <p:ext uri="{BB962C8B-B14F-4D97-AF65-F5344CB8AC3E}">
        <p14:creationId xmlns:p14="http://schemas.microsoft.com/office/powerpoint/2010/main" val="103801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558BC-6624-DB65-4FF7-CAF89307DD06}"/>
              </a:ext>
            </a:extLst>
          </p:cNvPr>
          <p:cNvSpPr>
            <a:spLocks noGrp="1"/>
          </p:cNvSpPr>
          <p:nvPr>
            <p:ph type="title"/>
          </p:nvPr>
        </p:nvSpPr>
        <p:spPr>
          <a:xfrm>
            <a:off x="1905000" y="1828801"/>
            <a:ext cx="7886700" cy="1325563"/>
          </a:xfrm>
        </p:spPr>
        <p:txBody>
          <a:bodyPr>
            <a:normAutofit/>
          </a:bodyPr>
          <a:lstStyle/>
          <a:p>
            <a:r>
              <a:rPr lang="en-GB" sz="4000" dirty="0">
                <a:solidFill>
                  <a:srgbClr val="045EB9"/>
                </a:solidFill>
              </a:rPr>
              <a:t>Welcome! </a:t>
            </a:r>
          </a:p>
        </p:txBody>
      </p:sp>
      <p:sp>
        <p:nvSpPr>
          <p:cNvPr id="4" name="TextBox 3">
            <a:extLst>
              <a:ext uri="{FF2B5EF4-FFF2-40B4-BE49-F238E27FC236}">
                <a16:creationId xmlns:a16="http://schemas.microsoft.com/office/drawing/2014/main" xmlns="" id="{6F870F31-2FAD-F390-C050-EFCDBCA0D6DF}"/>
              </a:ext>
            </a:extLst>
          </p:cNvPr>
          <p:cNvSpPr txBox="1"/>
          <p:nvPr/>
        </p:nvSpPr>
        <p:spPr>
          <a:xfrm>
            <a:off x="2152650" y="1055568"/>
            <a:ext cx="7795044" cy="830997"/>
          </a:xfrm>
          <a:prstGeom prst="rect">
            <a:avLst/>
          </a:prstGeom>
          <a:noFill/>
        </p:spPr>
        <p:txBody>
          <a:bodyPr wrap="square">
            <a:spAutoFit/>
          </a:bodyPr>
          <a:lstStyle/>
          <a:p>
            <a:endParaRPr lang="en-GB" sz="1600" dirty="0">
              <a:solidFill>
                <a:schemeClr val="accent1"/>
              </a:solidFill>
              <a:latin typeface="Arial" panose="020B0604020202020204" pitchFamily="34" charset="0"/>
              <a:cs typeface="Arial" panose="020B0604020202020204" pitchFamily="34" charset="0"/>
            </a:endParaRPr>
          </a:p>
          <a:p>
            <a:endParaRPr lang="en-GB" sz="1600" dirty="0">
              <a:solidFill>
                <a:schemeClr val="accent1"/>
              </a:solidFill>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p:txBody>
      </p:sp>
      <p:sp>
        <p:nvSpPr>
          <p:cNvPr id="6" name="TextBox 5"/>
          <p:cNvSpPr txBox="1"/>
          <p:nvPr/>
        </p:nvSpPr>
        <p:spPr>
          <a:xfrm>
            <a:off x="1905000" y="2895600"/>
            <a:ext cx="7086600" cy="2585323"/>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Rules of engagement</a:t>
            </a:r>
          </a:p>
          <a:p>
            <a:r>
              <a:rPr lang="en-US" sz="36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2BE7933-DD62-88DE-111C-1593896CC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0" y="304800"/>
            <a:ext cx="893064" cy="359664"/>
          </a:xfrm>
          <a:prstGeom prst="rect">
            <a:avLst/>
          </a:prstGeom>
        </p:spPr>
      </p:pic>
    </p:spTree>
    <p:extLst>
      <p:ext uri="{BB962C8B-B14F-4D97-AF65-F5344CB8AC3E}">
        <p14:creationId xmlns:p14="http://schemas.microsoft.com/office/powerpoint/2010/main" val="15214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3A20849D-7E6C-1A7F-6504-0BE9BBA3EC93}"/>
              </a:ext>
            </a:extLst>
          </p:cNvPr>
          <p:cNvSpPr txBox="1">
            <a:spLocks/>
          </p:cNvSpPr>
          <p:nvPr/>
        </p:nvSpPr>
        <p:spPr>
          <a:xfrm>
            <a:off x="321610" y="419943"/>
            <a:ext cx="9849627"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defRPr/>
            </a:pPr>
            <a:r>
              <a:rPr kumimoji="0" lang="en-GB" sz="2800" b="1" i="0" u="none" strike="noStrike" kern="1200" cap="none" spc="0" normalizeH="0" baseline="0" noProof="0" dirty="0">
                <a:ln>
                  <a:noFill/>
                </a:ln>
                <a:solidFill>
                  <a:srgbClr val="003087"/>
                </a:solidFill>
                <a:effectLst/>
                <a:uLnTx/>
                <a:uFillTx/>
                <a:latin typeface="Arial"/>
                <a:ea typeface="+mj-ea"/>
                <a:cs typeface="Arial"/>
              </a:rPr>
              <a:t>Virtual </a:t>
            </a:r>
            <a:r>
              <a:rPr lang="en-GB" sz="2800" b="1" dirty="0">
                <a:solidFill>
                  <a:srgbClr val="003087"/>
                </a:solidFill>
                <a:latin typeface="Arial"/>
                <a:cs typeface="Arial"/>
              </a:rPr>
              <a:t>wards </a:t>
            </a:r>
            <a:r>
              <a:rPr kumimoji="0" lang="en-GB" sz="2800" b="1" i="0" u="none" strike="noStrike" kern="1200" cap="none" spc="0" normalizeH="0" baseline="0" noProof="0" dirty="0">
                <a:ln>
                  <a:noFill/>
                </a:ln>
                <a:solidFill>
                  <a:srgbClr val="003087"/>
                </a:solidFill>
                <a:effectLst/>
                <a:uLnTx/>
                <a:uFillTx/>
                <a:latin typeface="Arial"/>
                <a:ea typeface="+mj-ea"/>
                <a:cs typeface="Arial"/>
              </a:rPr>
              <a:t>provide hospital level care at home</a:t>
            </a:r>
            <a:r>
              <a:rPr lang="en-GB" sz="2800" b="1" dirty="0">
                <a:solidFill>
                  <a:srgbClr val="003087"/>
                </a:solidFill>
                <a:latin typeface="Arial"/>
                <a:cs typeface="Arial"/>
              </a:rPr>
              <a:t> </a:t>
            </a:r>
            <a:endParaRPr kumimoji="0" lang="en-GB" sz="2800" b="1" i="0" u="none" strike="noStrike" kern="1200" cap="none" spc="0" normalizeH="0" baseline="0" noProof="0" dirty="0">
              <a:ln>
                <a:noFill/>
              </a:ln>
              <a:solidFill>
                <a:srgbClr val="003087"/>
              </a:solidFill>
              <a:effectLst/>
              <a:uLnTx/>
              <a:uFillTx/>
              <a:latin typeface="Arial"/>
              <a:ea typeface="+mj-ea"/>
              <a:cs typeface="Arial"/>
            </a:endParaRPr>
          </a:p>
        </p:txBody>
      </p:sp>
      <p:sp>
        <p:nvSpPr>
          <p:cNvPr id="11" name="Rectangle 10">
            <a:extLst>
              <a:ext uri="{FF2B5EF4-FFF2-40B4-BE49-F238E27FC236}">
                <a16:creationId xmlns:a16="http://schemas.microsoft.com/office/drawing/2014/main" xmlns="" id="{848F0275-24BB-71F5-A98B-0CCCC6E46833}"/>
              </a:ext>
            </a:extLst>
          </p:cNvPr>
          <p:cNvSpPr/>
          <p:nvPr/>
        </p:nvSpPr>
        <p:spPr>
          <a:xfrm>
            <a:off x="75415" y="5483178"/>
            <a:ext cx="12028602" cy="1275841"/>
          </a:xfrm>
          <a:prstGeom prst="rect">
            <a:avLst/>
          </a:prstGeom>
          <a:noFill/>
          <a:ln w="28575" cap="flat" cmpd="sng" algn="ctr">
            <a:solidFill>
              <a:srgbClr val="055EB9"/>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Arial"/>
              <a:sym typeface="Arial"/>
            </a:endParaRPr>
          </a:p>
        </p:txBody>
      </p:sp>
      <p:sp>
        <p:nvSpPr>
          <p:cNvPr id="12" name="Content Placeholder 2">
            <a:extLst>
              <a:ext uri="{FF2B5EF4-FFF2-40B4-BE49-F238E27FC236}">
                <a16:creationId xmlns:a16="http://schemas.microsoft.com/office/drawing/2014/main" xmlns="" id="{EC511DAC-49FE-231B-2108-BAFF71136E6A}"/>
              </a:ext>
            </a:extLst>
          </p:cNvPr>
          <p:cNvSpPr txBox="1">
            <a:spLocks/>
          </p:cNvSpPr>
          <p:nvPr/>
        </p:nvSpPr>
        <p:spPr>
          <a:xfrm>
            <a:off x="780368" y="5769526"/>
            <a:ext cx="10582043" cy="424300"/>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354" rtl="0" eaLnBrk="1" fontAlgn="auto" latinLnBrk="0" hangingPunct="1">
              <a:lnSpc>
                <a:spcPct val="90000"/>
              </a:lnSpc>
              <a:spcBef>
                <a:spcPts val="200"/>
              </a:spcBef>
              <a:spcAft>
                <a:spcPts val="1000"/>
              </a:spcAft>
              <a:buClr>
                <a:srgbClr val="035CB9"/>
              </a:buClr>
              <a:buSzTx/>
              <a:buFont typeface="Arial" panose="020B0604020202020204" pitchFamily="34" charset="0"/>
              <a:buNone/>
              <a:tabLst/>
              <a:defRPr/>
            </a:pPr>
            <a:r>
              <a:rPr kumimoji="0" lang="en-GB" sz="1400" b="1" i="0" u="none" strike="noStrike" kern="1200" cap="none" spc="0" normalizeH="0" baseline="0" noProof="0">
                <a:ln>
                  <a:noFill/>
                </a:ln>
                <a:effectLst/>
                <a:uLnTx/>
                <a:uFillTx/>
                <a:latin typeface="Arial"/>
                <a:ea typeface="+mn-ea"/>
                <a:cs typeface="Arial"/>
                <a:sym typeface="Arial"/>
              </a:rPr>
              <a:t>NB:</a:t>
            </a:r>
            <a:r>
              <a:rPr kumimoji="0" lang="en-GB" sz="1400" b="0" i="0" u="none" strike="noStrike" kern="1200" cap="none" spc="0" normalizeH="0" baseline="0" noProof="0">
                <a:ln>
                  <a:noFill/>
                </a:ln>
                <a:effectLst/>
                <a:uLnTx/>
                <a:uFillTx/>
                <a:latin typeface="Arial"/>
                <a:ea typeface="+mn-ea"/>
                <a:cs typeface="Arial"/>
                <a:sym typeface="Arial"/>
              </a:rPr>
              <a:t> A virtual ward </a:t>
            </a:r>
            <a:r>
              <a:rPr kumimoji="0" lang="en-GB" sz="1400" b="1" i="0" u="none" strike="noStrike" kern="1200" cap="none" spc="0" normalizeH="0" baseline="0" noProof="0">
                <a:ln>
                  <a:noFill/>
                </a:ln>
                <a:effectLst/>
                <a:uLnTx/>
                <a:uFillTx/>
                <a:latin typeface="Arial"/>
                <a:ea typeface="+mn-ea"/>
                <a:cs typeface="Arial"/>
                <a:sym typeface="Arial"/>
              </a:rPr>
              <a:t>is not</a:t>
            </a:r>
            <a:r>
              <a:rPr kumimoji="0" lang="en-GB" sz="1400" b="0" i="0" u="none" strike="noStrike" kern="1200" cap="none" spc="0" normalizeH="0" baseline="0" noProof="0">
                <a:ln>
                  <a:noFill/>
                </a:ln>
                <a:effectLst/>
                <a:uLnTx/>
                <a:uFillTx/>
                <a:latin typeface="Arial"/>
                <a:ea typeface="+mn-ea"/>
                <a:cs typeface="Arial"/>
                <a:sym typeface="Arial"/>
              </a:rPr>
              <a:t> a mechanism intended for enhanced primary care programmes; chronic disease management; intermediate or day </a:t>
            </a:r>
            <a:r>
              <a:rPr kumimoji="0" lang="en-GB" sz="1400" b="0" i="0" u="none" strike="noStrike" kern="1200" cap="none" spc="0" normalizeH="0" baseline="0" noProof="0" err="1">
                <a:ln>
                  <a:noFill/>
                </a:ln>
                <a:effectLst/>
                <a:uLnTx/>
                <a:uFillTx/>
                <a:latin typeface="Arial"/>
                <a:ea typeface="+mn-ea"/>
                <a:cs typeface="Arial"/>
                <a:sym typeface="Arial"/>
              </a:rPr>
              <a:t>care;or</a:t>
            </a:r>
            <a:r>
              <a:rPr kumimoji="0" lang="en-GB" sz="1400" b="0" i="0" u="none" strike="noStrike" kern="1200" cap="none" spc="0" normalizeH="0" baseline="0" noProof="0">
                <a:ln>
                  <a:noFill/>
                </a:ln>
                <a:effectLst/>
                <a:uLnTx/>
                <a:uFillTx/>
                <a:latin typeface="Arial"/>
                <a:ea typeface="+mn-ea"/>
                <a:cs typeface="Arial"/>
                <a:sym typeface="Arial"/>
              </a:rPr>
              <a:t> proactive deterioration prevention. Wider virtual care supported services (including </a:t>
            </a:r>
            <a:r>
              <a:rPr kumimoji="0" lang="en-GB" sz="1400" b="0" i="0" u="none" strike="noStrike" kern="1200" cap="none" spc="0" normalizeH="0" baseline="0" noProof="0" err="1">
                <a:ln>
                  <a:noFill/>
                </a:ln>
                <a:effectLst/>
                <a:uLnTx/>
                <a:uFillTx/>
                <a:latin typeface="Arial"/>
                <a:ea typeface="+mn-ea"/>
                <a:cs typeface="Arial"/>
                <a:sym typeface="Arial"/>
              </a:rPr>
              <a:t>NHS@home</a:t>
            </a:r>
            <a:r>
              <a:rPr kumimoji="0" lang="en-GB" sz="1400" b="0" i="0" u="none" strike="noStrike" kern="1200" cap="none" spc="0" normalizeH="0" baseline="0" noProof="0">
                <a:ln>
                  <a:noFill/>
                </a:ln>
                <a:effectLst/>
                <a:uLnTx/>
                <a:uFillTx/>
                <a:latin typeface="Arial"/>
                <a:ea typeface="+mn-ea"/>
                <a:cs typeface="Arial"/>
                <a:sym typeface="Arial"/>
              </a:rPr>
              <a:t>) are scaling to enabling these cohorts to be increasingly supported at home / in the community</a:t>
            </a:r>
            <a:r>
              <a:rPr lang="en-GB" sz="1400">
                <a:latin typeface="Arial"/>
                <a:cs typeface="Arial"/>
                <a:sym typeface="Arial"/>
              </a:rPr>
              <a:t>.</a:t>
            </a:r>
            <a:endParaRPr kumimoji="0" lang="en-GB" sz="1400" b="0" i="0" u="none" strike="noStrike" kern="1200" cap="none" spc="0" normalizeH="0" baseline="0" noProof="0">
              <a:ln>
                <a:noFill/>
              </a:ln>
              <a:effectLst/>
              <a:uLnTx/>
              <a:uFillTx/>
              <a:latin typeface="Arial"/>
              <a:ea typeface="+mn-ea"/>
              <a:cs typeface="Arial"/>
            </a:endParaRPr>
          </a:p>
        </p:txBody>
      </p:sp>
      <p:grpSp>
        <p:nvGrpSpPr>
          <p:cNvPr id="13" name="Group 12">
            <a:extLst>
              <a:ext uri="{FF2B5EF4-FFF2-40B4-BE49-F238E27FC236}">
                <a16:creationId xmlns:a16="http://schemas.microsoft.com/office/drawing/2014/main" xmlns="" id="{08CAF92D-3B03-CADC-77AE-ABD4B67B565D}"/>
              </a:ext>
            </a:extLst>
          </p:cNvPr>
          <p:cNvGrpSpPr/>
          <p:nvPr/>
        </p:nvGrpSpPr>
        <p:grpSpPr>
          <a:xfrm>
            <a:off x="642243" y="1481684"/>
            <a:ext cx="4113992" cy="3457624"/>
            <a:chOff x="4039004" y="1927009"/>
            <a:chExt cx="4113992" cy="3457622"/>
          </a:xfrm>
        </p:grpSpPr>
        <p:sp>
          <p:nvSpPr>
            <p:cNvPr id="14" name="TextBox 13">
              <a:extLst>
                <a:ext uri="{FF2B5EF4-FFF2-40B4-BE49-F238E27FC236}">
                  <a16:creationId xmlns:a16="http://schemas.microsoft.com/office/drawing/2014/main" xmlns="" id="{D50E246A-4A92-B583-DA58-C81B82248FED}"/>
                </a:ext>
              </a:extLst>
            </p:cNvPr>
            <p:cNvSpPr txBox="1"/>
            <p:nvPr/>
          </p:nvSpPr>
          <p:spPr>
            <a:xfrm>
              <a:off x="4039004" y="3342001"/>
              <a:ext cx="4113992" cy="2042630"/>
            </a:xfrm>
            <a:prstGeom prst="rect">
              <a:avLst/>
            </a:prstGeom>
            <a:noFill/>
          </p:spPr>
          <p:txBody>
            <a:bodyPr wrap="square" lIns="36000" rIns="36000">
              <a:noAutofit/>
            </a:bodyPr>
            <a:lstStyle/>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A virtual ward is a </a:t>
              </a:r>
              <a:r>
                <a:rPr kumimoji="0" lang="en-GB" sz="1400" b="0" i="0" u="none" strike="noStrike" kern="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safe and efficient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alternative to NHS bedded care</a:t>
              </a: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a:t>
              </a: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endParaRPr kumimoji="0" lang="en-GB" sz="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endParaRP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Virtual wards support patients who would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otherwise be in hospital</a:t>
              </a: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 to receive the acute care and treatment they need in their own home. </a:t>
              </a: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endParaRPr kumimoji="0" lang="en-GB" sz="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endParaRP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This includes either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preventing avoidable admissions</a:t>
              </a: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 into hospital, or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supporting early discharge</a:t>
              </a:r>
              <a:r>
                <a:rPr kumimoji="0" lang="en-GB" sz="14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 out of hospital.</a:t>
              </a:r>
              <a:endParaRPr kumimoji="0" lang="en-GB" sz="1400" b="0" i="0" u="none" strike="noStrike" kern="1200" cap="none" spc="0" normalizeH="0" baseline="0" noProof="0">
                <a:ln>
                  <a:noFill/>
                </a:ln>
                <a:solidFill>
                  <a:srgbClr val="000000">
                    <a:lumMod val="75000"/>
                    <a:lumOff val="25000"/>
                  </a:srgbClr>
                </a:solidFill>
                <a:effectLst/>
                <a:highlight>
                  <a:srgbClr val="FFFF00"/>
                </a:highlight>
                <a:uLnTx/>
                <a:uFillTx/>
                <a:latin typeface="Arial" panose="020B0604020202020204" pitchFamily="34" charset="0"/>
                <a:ea typeface="+mn-ea"/>
                <a:cs typeface="Arial" panose="020B0604020202020204" pitchFamily="34" charset="0"/>
                <a:sym typeface="Arial"/>
              </a:endParaRPr>
            </a:p>
          </p:txBody>
        </p:sp>
        <p:sp>
          <p:nvSpPr>
            <p:cNvPr id="15" name="TextBox 14">
              <a:extLst>
                <a:ext uri="{FF2B5EF4-FFF2-40B4-BE49-F238E27FC236}">
                  <a16:creationId xmlns:a16="http://schemas.microsoft.com/office/drawing/2014/main" xmlns="" id="{5D509989-5D00-362D-D07F-E617975106B7}"/>
                </a:ext>
              </a:extLst>
            </p:cNvPr>
            <p:cNvSpPr txBox="1"/>
            <p:nvPr/>
          </p:nvSpPr>
          <p:spPr>
            <a:xfrm>
              <a:off x="4105631" y="1927009"/>
              <a:ext cx="3980740"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GB" sz="3200" b="0" i="0" u="none" strike="noStrike" kern="1200" cap="none" spc="0" normalizeH="0" baseline="0" noProof="0" dirty="0">
                  <a:ln>
                    <a:noFill/>
                  </a:ln>
                  <a:solidFill>
                    <a:srgbClr val="045EB9"/>
                  </a:solidFill>
                  <a:effectLst/>
                  <a:uLnTx/>
                  <a:uFillTx/>
                  <a:latin typeface="arial" panose="020B0604020202020204" pitchFamily="34" charset="0"/>
                  <a:ea typeface="+mn-ea"/>
                  <a:cs typeface="Arial"/>
                  <a:sym typeface="Arial"/>
                </a:rPr>
                <a:t>virtual ward</a:t>
              </a:r>
              <a:endParaRPr kumimoji="0" lang="en-GB" sz="3200" b="0" i="0" u="none" strike="noStrike" kern="1200" cap="none" spc="0" normalizeH="0" baseline="0" noProof="0" dirty="0">
                <a:ln>
                  <a:noFill/>
                </a:ln>
                <a:solidFill>
                  <a:srgbClr val="045EB9"/>
                </a:solidFill>
                <a:effectLst/>
                <a:uLnTx/>
                <a:uFillTx/>
                <a:latin typeface="Calibri" panose="020F0502020204030204"/>
                <a:ea typeface="+mn-ea"/>
                <a:cs typeface="Arial"/>
                <a:sym typeface="Arial"/>
              </a:endParaRPr>
            </a:p>
          </p:txBody>
        </p:sp>
        <p:grpSp>
          <p:nvGrpSpPr>
            <p:cNvPr id="16" name="Group 15">
              <a:extLst>
                <a:ext uri="{FF2B5EF4-FFF2-40B4-BE49-F238E27FC236}">
                  <a16:creationId xmlns:a16="http://schemas.microsoft.com/office/drawing/2014/main" xmlns="" id="{D9E65633-E813-CB7D-98FB-CD2300440388}"/>
                </a:ext>
              </a:extLst>
            </p:cNvPr>
            <p:cNvGrpSpPr/>
            <p:nvPr/>
          </p:nvGrpSpPr>
          <p:grpSpPr>
            <a:xfrm>
              <a:off x="5190072" y="2457712"/>
              <a:ext cx="1811856" cy="338554"/>
              <a:chOff x="938347" y="2546636"/>
              <a:chExt cx="1811856" cy="338554"/>
            </a:xfrm>
          </p:grpSpPr>
          <p:sp>
            <p:nvSpPr>
              <p:cNvPr id="18" name="TextBox 17">
                <a:extLst>
                  <a:ext uri="{FF2B5EF4-FFF2-40B4-BE49-F238E27FC236}">
                    <a16:creationId xmlns:a16="http://schemas.microsoft.com/office/drawing/2014/main" xmlns="" id="{9ECB0F50-0FAC-D628-CA71-8637B0242A19}"/>
                  </a:ext>
                </a:extLst>
              </p:cNvPr>
              <p:cNvSpPr txBox="1"/>
              <p:nvPr/>
            </p:nvSpPr>
            <p:spPr>
              <a:xfrm>
                <a:off x="1114934" y="2546636"/>
                <a:ext cx="1635269"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GB" sz="1600" b="0" i="1"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a:sym typeface="Arial"/>
                  </a:rPr>
                  <a:t>ˈ</a:t>
                </a:r>
                <a:r>
                  <a:rPr kumimoji="0" lang="en-GB" sz="1600" b="0" i="1" u="none" strike="noStrike" kern="1200" cap="none" spc="0" normalizeH="0" baseline="0" noProof="0" err="1">
                    <a:ln>
                      <a:noFill/>
                    </a:ln>
                    <a:solidFill>
                      <a:srgbClr val="FFFFFF">
                        <a:lumMod val="65000"/>
                      </a:srgbClr>
                    </a:solidFill>
                    <a:effectLst/>
                    <a:uLnTx/>
                    <a:uFillTx/>
                    <a:latin typeface="arial" panose="020B0604020202020204" pitchFamily="34" charset="0"/>
                    <a:ea typeface="+mn-ea"/>
                    <a:cs typeface="Arial"/>
                    <a:sym typeface="Arial"/>
                  </a:rPr>
                  <a:t>vəːtʃʊ</a:t>
                </a:r>
                <a:r>
                  <a:rPr kumimoji="0" lang="en-GB" sz="1600" b="0" i="1"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a:sym typeface="Arial"/>
                  </a:rPr>
                  <a:t>(ə)l </a:t>
                </a:r>
                <a:r>
                  <a:rPr kumimoji="0" lang="en-GB" sz="1600" b="0" i="1" u="none" strike="noStrike" kern="1200" cap="none" spc="0" normalizeH="0" baseline="0" noProof="0" err="1">
                    <a:ln>
                      <a:noFill/>
                    </a:ln>
                    <a:solidFill>
                      <a:srgbClr val="FFFFFF">
                        <a:lumMod val="65000"/>
                      </a:srgbClr>
                    </a:solidFill>
                    <a:effectLst/>
                    <a:uLnTx/>
                    <a:uFillTx/>
                    <a:latin typeface="arial" panose="020B0604020202020204" pitchFamily="34" charset="0"/>
                    <a:ea typeface="+mn-ea"/>
                    <a:cs typeface="Arial"/>
                    <a:sym typeface="Arial"/>
                  </a:rPr>
                  <a:t>wɔːd</a:t>
                </a:r>
                <a:endParaRPr kumimoji="0" lang="en-GB" sz="1600" b="0" i="1" u="none" strike="noStrike" kern="1200" cap="none" spc="0" normalizeH="0" baseline="0" noProof="0">
                  <a:ln>
                    <a:noFill/>
                  </a:ln>
                  <a:solidFill>
                    <a:srgbClr val="FFFFFF">
                      <a:lumMod val="65000"/>
                    </a:srgbClr>
                  </a:solidFill>
                  <a:effectLst/>
                  <a:uLnTx/>
                  <a:uFillTx/>
                  <a:latin typeface="Calibri" panose="020F0502020204030204"/>
                  <a:ea typeface="+mn-ea"/>
                  <a:cs typeface="Arial"/>
                  <a:sym typeface="Arial"/>
                </a:endParaRPr>
              </a:p>
            </p:txBody>
          </p:sp>
          <p:pic>
            <p:nvPicPr>
              <p:cNvPr id="19" name="Graphic 18" descr="Volume outline">
                <a:extLst>
                  <a:ext uri="{FF2B5EF4-FFF2-40B4-BE49-F238E27FC236}">
                    <a16:creationId xmlns:a16="http://schemas.microsoft.com/office/drawing/2014/main" xmlns="" id="{4B5D5554-A895-99F9-22D1-E93568A88B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38347" y="2583479"/>
                <a:ext cx="264869" cy="264869"/>
              </a:xfrm>
              <a:prstGeom prst="rect">
                <a:avLst/>
              </a:prstGeom>
            </p:spPr>
          </p:pic>
        </p:grpSp>
        <p:cxnSp>
          <p:nvCxnSpPr>
            <p:cNvPr id="17" name="Straight Connector 16">
              <a:extLst>
                <a:ext uri="{FF2B5EF4-FFF2-40B4-BE49-F238E27FC236}">
                  <a16:creationId xmlns:a16="http://schemas.microsoft.com/office/drawing/2014/main" xmlns="" id="{3DBC4944-7CF9-45BB-15FC-1F3CF76E5CAA}"/>
                </a:ext>
              </a:extLst>
            </p:cNvPr>
            <p:cNvCxnSpPr>
              <a:cxnSpLocks/>
            </p:cNvCxnSpPr>
            <p:nvPr/>
          </p:nvCxnSpPr>
          <p:spPr>
            <a:xfrm>
              <a:off x="4340940" y="3031052"/>
              <a:ext cx="351012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xmlns="" id="{8CC05589-83FA-B098-6181-6A238B4B69D6}"/>
              </a:ext>
            </a:extLst>
          </p:cNvPr>
          <p:cNvSpPr txBox="1"/>
          <p:nvPr/>
        </p:nvSpPr>
        <p:spPr>
          <a:xfrm>
            <a:off x="5096806" y="1425591"/>
            <a:ext cx="6675082" cy="378565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a:ea typeface="+mn-ea"/>
                <a:cs typeface="Arial"/>
              </a:rPr>
              <a:t>The acuity and complexity of the patient's condition differentiates virtual wards from other community and home-based services</a:t>
            </a:r>
            <a:endParaRPr kumimoji="0" lang="en-GB" sz="12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provides </a:t>
            </a:r>
            <a:r>
              <a:rPr kumimoji="0" lang="en-GB" sz="1200" b="1" i="0" u="none" strike="noStrike" kern="1200" cap="none" spc="0" normalizeH="0" baseline="0" noProof="0">
                <a:ln>
                  <a:noFill/>
                </a:ln>
                <a:solidFill>
                  <a:prstClr val="black"/>
                </a:solidFill>
                <a:effectLst/>
                <a:uLnTx/>
                <a:uFillTx/>
                <a:latin typeface="Arial"/>
                <a:ea typeface="+mn-ea"/>
                <a:cs typeface="Arial"/>
              </a:rPr>
              <a:t>urgent access to hospital-level diagnostics </a:t>
            </a:r>
            <a:r>
              <a:rPr kumimoji="0" lang="en-GB" sz="1200" b="0" i="0" u="none" strike="noStrike" kern="1200" cap="none" spc="0" normalizeH="0" baseline="0" noProof="0">
                <a:ln>
                  <a:noFill/>
                </a:ln>
                <a:solidFill>
                  <a:prstClr val="black"/>
                </a:solidFill>
                <a:effectLst/>
                <a:uLnTx/>
                <a:uFillTx/>
                <a:latin typeface="Arial"/>
                <a:ea typeface="+mn-ea"/>
                <a:cs typeface="Arial"/>
              </a:rPr>
              <a:t>(such as endoscopy, radiology, or cardiology) and may include bedside tests such as </a:t>
            </a:r>
            <a:r>
              <a:rPr kumimoji="0" lang="en-GB" sz="1200" b="1" i="0" u="none" strike="noStrike" kern="1200" cap="none" spc="0" normalizeH="0" baseline="0" noProof="0">
                <a:ln>
                  <a:noFill/>
                </a:ln>
                <a:solidFill>
                  <a:prstClr val="black"/>
                </a:solidFill>
                <a:effectLst/>
                <a:uLnTx/>
                <a:uFillTx/>
                <a:latin typeface="Arial"/>
                <a:ea typeface="+mn-ea"/>
                <a:cs typeface="Arial"/>
              </a:rPr>
              <a:t>point of care (POC) blood tests</a:t>
            </a:r>
          </a:p>
          <a:p>
            <a:pPr marR="0" lvl="0" algn="l" defTabSz="914400" rtl="0" eaLnBrk="1" fontAlgn="auto" latinLnBrk="0" hangingPunct="1">
              <a:lnSpc>
                <a:spcPct val="100000"/>
              </a:lnSpc>
              <a:spcBef>
                <a:spcPts val="0"/>
              </a:spcBef>
              <a:spcAft>
                <a:spcPts val="0"/>
              </a:spcAft>
              <a:buClrTx/>
              <a:buSzTx/>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provides </a:t>
            </a:r>
            <a:r>
              <a:rPr kumimoji="0" lang="en-GB" sz="1200" b="1" i="0" u="none" strike="noStrike" kern="1200" cap="none" spc="0" normalizeH="0" baseline="0" noProof="0">
                <a:ln>
                  <a:noFill/>
                </a:ln>
                <a:solidFill>
                  <a:prstClr val="black"/>
                </a:solidFill>
                <a:effectLst/>
                <a:uLnTx/>
                <a:uFillTx/>
                <a:latin typeface="Arial"/>
                <a:ea typeface="+mn-ea"/>
                <a:cs typeface="Arial"/>
              </a:rPr>
              <a:t>hospital-level interventions </a:t>
            </a:r>
            <a:r>
              <a:rPr kumimoji="0" lang="en-GB" sz="1200" b="0" i="0" u="none" strike="noStrike" kern="1200" cap="none" spc="0" normalizeH="0" baseline="0" noProof="0">
                <a:ln>
                  <a:noFill/>
                </a:ln>
                <a:solidFill>
                  <a:prstClr val="black"/>
                </a:solidFill>
                <a:effectLst/>
                <a:uLnTx/>
                <a:uFillTx/>
                <a:latin typeface="Arial"/>
                <a:ea typeface="+mn-ea"/>
                <a:cs typeface="Arial"/>
              </a:rPr>
              <a:t>(such as access to intravenous fluids, therapy, and oxygen)</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requires </a:t>
            </a:r>
            <a:r>
              <a:rPr kumimoji="0" lang="en-GB" sz="1200" b="1" i="0" u="none" strike="noStrike" kern="1200" cap="none" spc="0" normalizeH="0" baseline="0" noProof="0">
                <a:ln>
                  <a:noFill/>
                </a:ln>
                <a:solidFill>
                  <a:prstClr val="black"/>
                </a:solidFill>
                <a:effectLst/>
                <a:uLnTx/>
                <a:uFillTx/>
                <a:latin typeface="Arial"/>
                <a:ea typeface="+mn-ea"/>
                <a:cs typeface="Arial"/>
              </a:rPr>
              <a:t>daily input from a multidisciplinary team </a:t>
            </a:r>
            <a:r>
              <a:rPr kumimoji="0" lang="en-GB" sz="1200" b="0" i="0" u="none" strike="noStrike" kern="1200" cap="none" spc="0" normalizeH="0" baseline="0" noProof="0">
                <a:ln>
                  <a:noFill/>
                </a:ln>
                <a:solidFill>
                  <a:prstClr val="black"/>
                </a:solidFill>
                <a:effectLst/>
                <a:uLnTx/>
                <a:uFillTx/>
                <a:latin typeface="Arial"/>
                <a:ea typeface="+mn-ea"/>
                <a:cs typeface="Arial"/>
              </a:rPr>
              <a:t>and sometimes </a:t>
            </a:r>
            <a:r>
              <a:rPr kumimoji="0" lang="en-GB" sz="1200" b="1" i="0" u="none" strike="noStrike" kern="1200" cap="none" spc="0" normalizeH="0" baseline="0" noProof="0">
                <a:ln>
                  <a:noFill/>
                </a:ln>
                <a:solidFill>
                  <a:prstClr val="black"/>
                </a:solidFill>
                <a:effectLst/>
                <a:uLnTx/>
                <a:uFillTx/>
                <a:latin typeface="Arial"/>
                <a:ea typeface="+mn-ea"/>
                <a:cs typeface="Arial"/>
              </a:rPr>
              <a:t>multiple visits and provisions </a:t>
            </a:r>
            <a:r>
              <a:rPr kumimoji="0" lang="en-GB" sz="1200" b="0" i="0" u="none" strike="noStrike" kern="1200" cap="none" spc="0" normalizeH="0" baseline="0" noProof="0">
                <a:ln>
                  <a:noFill/>
                </a:ln>
                <a:solidFill>
                  <a:prstClr val="black"/>
                </a:solidFill>
                <a:effectLst/>
                <a:uLnTx/>
                <a:uFillTx/>
                <a:latin typeface="Arial"/>
                <a:ea typeface="+mn-ea"/>
                <a:cs typeface="Arial"/>
              </a:rPr>
              <a:t>for 24 h cover with the ability to respond to urgent visits, often </a:t>
            </a:r>
            <a:r>
              <a:rPr kumimoji="0" lang="en-GB" sz="1200" b="1" i="0" u="none" strike="noStrike" kern="1200" cap="none" spc="0" normalizeH="0" baseline="0" noProof="0">
                <a:ln>
                  <a:noFill/>
                </a:ln>
                <a:solidFill>
                  <a:prstClr val="black"/>
                </a:solidFill>
                <a:effectLst/>
                <a:uLnTx/>
                <a:uFillTx/>
                <a:latin typeface="Arial"/>
                <a:ea typeface="+mn-ea"/>
                <a:cs typeface="Arial"/>
              </a:rPr>
              <a:t>enabled by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requires </a:t>
            </a:r>
            <a:r>
              <a:rPr kumimoji="0" lang="en-GB" sz="1200" b="1" i="0" u="none" strike="noStrike" kern="1200" cap="none" spc="0" normalizeH="0" baseline="0" noProof="0">
                <a:ln>
                  <a:noFill/>
                </a:ln>
                <a:solidFill>
                  <a:prstClr val="black"/>
                </a:solidFill>
                <a:effectLst/>
                <a:uLnTx/>
                <a:uFillTx/>
                <a:latin typeface="Arial"/>
                <a:ea typeface="+mn-ea"/>
                <a:cs typeface="Arial"/>
              </a:rPr>
              <a:t>consultant practitioner specialist leadership </a:t>
            </a:r>
            <a:r>
              <a:rPr kumimoji="0" lang="en-GB" sz="1200" b="0" i="0" u="none" strike="noStrike" kern="1200" cap="none" spc="0" normalizeH="0" baseline="0" noProof="0">
                <a:ln>
                  <a:noFill/>
                </a:ln>
                <a:solidFill>
                  <a:prstClr val="black"/>
                </a:solidFill>
                <a:effectLst/>
                <a:uLnTx/>
                <a:uFillTx/>
                <a:latin typeface="Arial"/>
                <a:ea typeface="+mn-ea"/>
                <a:cs typeface="Arial"/>
              </a:rPr>
              <a:t>and </a:t>
            </a:r>
            <a:r>
              <a:rPr kumimoji="0" lang="en-GB" sz="1200" b="1" i="0" u="none" strike="noStrike" kern="1200" cap="none" spc="0" normalizeH="0" baseline="0" noProof="0">
                <a:ln>
                  <a:noFill/>
                </a:ln>
                <a:solidFill>
                  <a:prstClr val="black"/>
                </a:solidFill>
                <a:effectLst/>
                <a:uLnTx/>
                <a:uFillTx/>
                <a:latin typeface="Arial"/>
                <a:ea typeface="+mn-ea"/>
                <a:cs typeface="Arial"/>
              </a:rPr>
              <a:t>clear lines of clinical responsibility</a:t>
            </a:r>
            <a:endParaRPr kumimoji="0" lang="en-GB" sz="12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a:ea typeface="+mn-ea"/>
                <a:cs typeface="Arial"/>
              </a:rPr>
              <a:t>Defined inclusion and exclusion criteria</a:t>
            </a:r>
            <a:r>
              <a:rPr kumimoji="0" lang="en-GB" sz="1200" b="0" i="0" u="none" strike="noStrike" kern="1200" cap="none" spc="0" normalizeH="0" baseline="0" noProof="0">
                <a:ln>
                  <a:noFill/>
                </a:ln>
                <a:solidFill>
                  <a:prstClr val="black"/>
                </a:solidFill>
                <a:effectLst/>
                <a:uLnTx/>
                <a:uFillTx/>
                <a:latin typeface="Arial"/>
                <a:ea typeface="+mn-ea"/>
                <a:cs typeface="Arial"/>
              </a:rPr>
              <a:t>, with defined target population and deliver a </a:t>
            </a:r>
            <a:r>
              <a:rPr kumimoji="0" lang="en-GB" sz="1200" b="1" i="0" u="none" strike="noStrike" kern="1200" cap="none" spc="0" normalizeH="0" baseline="0" noProof="0">
                <a:ln>
                  <a:noFill/>
                </a:ln>
                <a:solidFill>
                  <a:prstClr val="black"/>
                </a:solidFill>
                <a:effectLst/>
                <a:uLnTx/>
                <a:uFillTx/>
                <a:latin typeface="Arial"/>
                <a:ea typeface="+mn-ea"/>
                <a:cs typeface="Arial"/>
              </a:rPr>
              <a:t>time-limited short-term intervention </a:t>
            </a:r>
            <a:r>
              <a:rPr kumimoji="0" lang="en-GB" sz="1200" b="0" i="0" u="none" strike="noStrike" kern="1200" cap="none" spc="0" normalizeH="0" baseline="0" noProof="0">
                <a:ln>
                  <a:noFill/>
                </a:ln>
                <a:solidFill>
                  <a:prstClr val="black"/>
                </a:solidFill>
                <a:effectLst/>
                <a:uLnTx/>
                <a:uFillTx/>
                <a:latin typeface="Arial"/>
                <a:ea typeface="+mn-ea"/>
                <a:cs typeface="Arial"/>
              </a:rPr>
              <a:t>of 1–14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a:ea typeface="+mn-ea"/>
                <a:cs typeface="Arial"/>
              </a:rPr>
              <a:t>VW patients have equity of access to other specialty advice as though an in-patient</a:t>
            </a:r>
            <a:r>
              <a:rPr kumimoji="0" lang="en-GB" sz="1200" b="0" i="0" u="none" strike="noStrike" kern="1200" cap="none" spc="0" normalizeH="0" baseline="0" noProof="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3754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BA576A1-D060-4FEF-A4D3-7550D85C5B49}"/>
              </a:ext>
            </a:extLst>
          </p:cNvPr>
          <p:cNvGrpSpPr/>
          <p:nvPr/>
        </p:nvGrpSpPr>
        <p:grpSpPr>
          <a:xfrm>
            <a:off x="1466644" y="1606827"/>
            <a:ext cx="9258711" cy="4740133"/>
            <a:chOff x="645126" y="1609789"/>
            <a:chExt cx="9258711" cy="4740133"/>
          </a:xfrm>
        </p:grpSpPr>
        <p:grpSp>
          <p:nvGrpSpPr>
            <p:cNvPr id="3" name="Group 2">
              <a:extLst>
                <a:ext uri="{FF2B5EF4-FFF2-40B4-BE49-F238E27FC236}">
                  <a16:creationId xmlns:a16="http://schemas.microsoft.com/office/drawing/2014/main" xmlns="" id="{B794F034-808B-4158-B7DA-117A37957446}"/>
                </a:ext>
              </a:extLst>
            </p:cNvPr>
            <p:cNvGrpSpPr/>
            <p:nvPr/>
          </p:nvGrpSpPr>
          <p:grpSpPr>
            <a:xfrm>
              <a:off x="645126" y="1609789"/>
              <a:ext cx="2168108" cy="2425855"/>
              <a:chOff x="628650" y="2458387"/>
              <a:chExt cx="2143594" cy="2398426"/>
            </a:xfrm>
          </p:grpSpPr>
          <p:sp>
            <p:nvSpPr>
              <p:cNvPr id="26" name="Freeform 3">
                <a:extLst>
                  <a:ext uri="{FF2B5EF4-FFF2-40B4-BE49-F238E27FC236}">
                    <a16:creationId xmlns:a16="http://schemas.microsoft.com/office/drawing/2014/main" xmlns="" id="{77BA2C64-3C31-4A44-A787-E9CD083FC487}"/>
                  </a:ext>
                </a:extLst>
              </p:cNvPr>
              <p:cNvSpPr/>
              <p:nvPr/>
            </p:nvSpPr>
            <p:spPr>
              <a:xfrm rot="10800000">
                <a:off x="628650" y="2458387"/>
                <a:ext cx="2143594" cy="2398426"/>
              </a:xfrm>
              <a:custGeom>
                <a:avLst/>
                <a:gdLst>
                  <a:gd name="connsiteX0" fmla="*/ 1071797 w 2143594"/>
                  <a:gd name="connsiteY0" fmla="*/ 2398426 h 2398426"/>
                  <a:gd name="connsiteX1" fmla="*/ 0 w 2143594"/>
                  <a:gd name="connsiteY1" fmla="*/ 1326629 h 2398426"/>
                  <a:gd name="connsiteX2" fmla="*/ 855792 w 2143594"/>
                  <a:gd name="connsiteY2" fmla="*/ 276607 h 2398426"/>
                  <a:gd name="connsiteX3" fmla="*/ 916763 w 2143594"/>
                  <a:gd name="connsiteY3" fmla="*/ 267302 h 2398426"/>
                  <a:gd name="connsiteX4" fmla="*/ 1071798 w 2143594"/>
                  <a:gd name="connsiteY4" fmla="*/ 0 h 2398426"/>
                  <a:gd name="connsiteX5" fmla="*/ 1226833 w 2143594"/>
                  <a:gd name="connsiteY5" fmla="*/ 267302 h 2398426"/>
                  <a:gd name="connsiteX6" fmla="*/ 1287802 w 2143594"/>
                  <a:gd name="connsiteY6" fmla="*/ 276607 h 2398426"/>
                  <a:gd name="connsiteX7" fmla="*/ 2143594 w 2143594"/>
                  <a:gd name="connsiteY7" fmla="*/ 1326629 h 2398426"/>
                  <a:gd name="connsiteX8" fmla="*/ 1071797 w 2143594"/>
                  <a:gd name="connsiteY8" fmla="*/ 2398426 h 23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594" h="2398426">
                    <a:moveTo>
                      <a:pt x="1071797" y="2398426"/>
                    </a:moveTo>
                    <a:cubicBezTo>
                      <a:pt x="479860" y="2398426"/>
                      <a:pt x="0" y="1918566"/>
                      <a:pt x="0" y="1326629"/>
                    </a:cubicBezTo>
                    <a:cubicBezTo>
                      <a:pt x="0" y="808684"/>
                      <a:pt x="367393" y="376548"/>
                      <a:pt x="855792" y="276607"/>
                    </a:cubicBezTo>
                    <a:lnTo>
                      <a:pt x="916763" y="267302"/>
                    </a:lnTo>
                    <a:lnTo>
                      <a:pt x="1071798" y="0"/>
                    </a:lnTo>
                    <a:lnTo>
                      <a:pt x="1226833" y="267302"/>
                    </a:lnTo>
                    <a:lnTo>
                      <a:pt x="1287802" y="276607"/>
                    </a:lnTo>
                    <a:cubicBezTo>
                      <a:pt x="1776201" y="376548"/>
                      <a:pt x="2143594" y="808684"/>
                      <a:pt x="2143594" y="1326629"/>
                    </a:cubicBezTo>
                    <a:cubicBezTo>
                      <a:pt x="2143594" y="1918566"/>
                      <a:pt x="1663734" y="2398426"/>
                      <a:pt x="1071797" y="2398426"/>
                    </a:cubicBezTo>
                    <a:close/>
                  </a:path>
                </a:pathLst>
              </a:custGeom>
              <a:solidFill>
                <a:srgbClr val="00A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xmlns="" id="{D345F6C7-6EFD-4AB8-AD76-DD24F6CECC4A}"/>
                  </a:ext>
                </a:extLst>
              </p:cNvPr>
              <p:cNvSpPr/>
              <p:nvPr/>
            </p:nvSpPr>
            <p:spPr>
              <a:xfrm>
                <a:off x="984667" y="2795666"/>
                <a:ext cx="1431560" cy="14315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1B6E6"/>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xmlns="" id="{C90C9465-C1E2-4522-BDD4-AFDD59E51601}"/>
                </a:ext>
              </a:extLst>
            </p:cNvPr>
            <p:cNvGrpSpPr/>
            <p:nvPr/>
          </p:nvGrpSpPr>
          <p:grpSpPr>
            <a:xfrm>
              <a:off x="2417777" y="1609789"/>
              <a:ext cx="2168108" cy="2425855"/>
              <a:chOff x="628650" y="2458387"/>
              <a:chExt cx="2143594" cy="2398426"/>
            </a:xfrm>
          </p:grpSpPr>
          <p:sp>
            <p:nvSpPr>
              <p:cNvPr id="24" name="Freeform 13">
                <a:extLst>
                  <a:ext uri="{FF2B5EF4-FFF2-40B4-BE49-F238E27FC236}">
                    <a16:creationId xmlns:a16="http://schemas.microsoft.com/office/drawing/2014/main" xmlns="" id="{5CDE6D8C-2EBD-4205-99C7-DA36CEC15A6C}"/>
                  </a:ext>
                </a:extLst>
              </p:cNvPr>
              <p:cNvSpPr/>
              <p:nvPr/>
            </p:nvSpPr>
            <p:spPr>
              <a:xfrm rot="10800000">
                <a:off x="628650" y="2458387"/>
                <a:ext cx="2143594" cy="2398426"/>
              </a:xfrm>
              <a:custGeom>
                <a:avLst/>
                <a:gdLst>
                  <a:gd name="connsiteX0" fmla="*/ 1071797 w 2143594"/>
                  <a:gd name="connsiteY0" fmla="*/ 2398426 h 2398426"/>
                  <a:gd name="connsiteX1" fmla="*/ 0 w 2143594"/>
                  <a:gd name="connsiteY1" fmla="*/ 1326629 h 2398426"/>
                  <a:gd name="connsiteX2" fmla="*/ 855792 w 2143594"/>
                  <a:gd name="connsiteY2" fmla="*/ 276607 h 2398426"/>
                  <a:gd name="connsiteX3" fmla="*/ 916763 w 2143594"/>
                  <a:gd name="connsiteY3" fmla="*/ 267302 h 2398426"/>
                  <a:gd name="connsiteX4" fmla="*/ 1071798 w 2143594"/>
                  <a:gd name="connsiteY4" fmla="*/ 0 h 2398426"/>
                  <a:gd name="connsiteX5" fmla="*/ 1226833 w 2143594"/>
                  <a:gd name="connsiteY5" fmla="*/ 267302 h 2398426"/>
                  <a:gd name="connsiteX6" fmla="*/ 1287802 w 2143594"/>
                  <a:gd name="connsiteY6" fmla="*/ 276607 h 2398426"/>
                  <a:gd name="connsiteX7" fmla="*/ 2143594 w 2143594"/>
                  <a:gd name="connsiteY7" fmla="*/ 1326629 h 2398426"/>
                  <a:gd name="connsiteX8" fmla="*/ 1071797 w 2143594"/>
                  <a:gd name="connsiteY8" fmla="*/ 2398426 h 23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594" h="2398426">
                    <a:moveTo>
                      <a:pt x="1071797" y="2398426"/>
                    </a:moveTo>
                    <a:cubicBezTo>
                      <a:pt x="479860" y="2398426"/>
                      <a:pt x="0" y="1918566"/>
                      <a:pt x="0" y="1326629"/>
                    </a:cubicBezTo>
                    <a:cubicBezTo>
                      <a:pt x="0" y="808684"/>
                      <a:pt x="367393" y="376548"/>
                      <a:pt x="855792" y="276607"/>
                    </a:cubicBezTo>
                    <a:lnTo>
                      <a:pt x="916763" y="267302"/>
                    </a:lnTo>
                    <a:lnTo>
                      <a:pt x="1071798" y="0"/>
                    </a:lnTo>
                    <a:lnTo>
                      <a:pt x="1226833" y="267302"/>
                    </a:lnTo>
                    <a:lnTo>
                      <a:pt x="1287802" y="276607"/>
                    </a:lnTo>
                    <a:cubicBezTo>
                      <a:pt x="1776201" y="376548"/>
                      <a:pt x="2143594" y="808684"/>
                      <a:pt x="2143594" y="1326629"/>
                    </a:cubicBezTo>
                    <a:cubicBezTo>
                      <a:pt x="2143594" y="1918566"/>
                      <a:pt x="1663734" y="2398426"/>
                      <a:pt x="1071797" y="2398426"/>
                    </a:cubicBezTo>
                    <a:close/>
                  </a:path>
                </a:pathLst>
              </a:custGeom>
              <a:solidFill>
                <a:srgbClr val="0A61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Oval 24">
                <a:extLst>
                  <a:ext uri="{FF2B5EF4-FFF2-40B4-BE49-F238E27FC236}">
                    <a16:creationId xmlns:a16="http://schemas.microsoft.com/office/drawing/2014/main" xmlns="" id="{DBD077B2-12D3-413C-BF51-D6124DA4834E}"/>
                  </a:ext>
                </a:extLst>
              </p:cNvPr>
              <p:cNvSpPr/>
              <p:nvPr/>
            </p:nvSpPr>
            <p:spPr>
              <a:xfrm>
                <a:off x="984667" y="2795666"/>
                <a:ext cx="1431560" cy="14315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xmlns="" id="{F850B2A0-8632-44BB-8BAC-FC6788030A74}"/>
                </a:ext>
              </a:extLst>
            </p:cNvPr>
            <p:cNvGrpSpPr/>
            <p:nvPr/>
          </p:nvGrpSpPr>
          <p:grpSpPr>
            <a:xfrm>
              <a:off x="4190428" y="1609789"/>
              <a:ext cx="2168108" cy="2425855"/>
              <a:chOff x="628650" y="2458387"/>
              <a:chExt cx="2143594" cy="2398426"/>
            </a:xfrm>
          </p:grpSpPr>
          <p:sp>
            <p:nvSpPr>
              <p:cNvPr id="22" name="Freeform 16">
                <a:extLst>
                  <a:ext uri="{FF2B5EF4-FFF2-40B4-BE49-F238E27FC236}">
                    <a16:creationId xmlns:a16="http://schemas.microsoft.com/office/drawing/2014/main" xmlns="" id="{FB08F45E-983E-4337-B450-DF2E8075E37A}"/>
                  </a:ext>
                </a:extLst>
              </p:cNvPr>
              <p:cNvSpPr/>
              <p:nvPr/>
            </p:nvSpPr>
            <p:spPr>
              <a:xfrm rot="10800000">
                <a:off x="628650" y="2458387"/>
                <a:ext cx="2143594" cy="2398426"/>
              </a:xfrm>
              <a:custGeom>
                <a:avLst/>
                <a:gdLst>
                  <a:gd name="connsiteX0" fmla="*/ 1071797 w 2143594"/>
                  <a:gd name="connsiteY0" fmla="*/ 2398426 h 2398426"/>
                  <a:gd name="connsiteX1" fmla="*/ 0 w 2143594"/>
                  <a:gd name="connsiteY1" fmla="*/ 1326629 h 2398426"/>
                  <a:gd name="connsiteX2" fmla="*/ 855792 w 2143594"/>
                  <a:gd name="connsiteY2" fmla="*/ 276607 h 2398426"/>
                  <a:gd name="connsiteX3" fmla="*/ 916763 w 2143594"/>
                  <a:gd name="connsiteY3" fmla="*/ 267302 h 2398426"/>
                  <a:gd name="connsiteX4" fmla="*/ 1071798 w 2143594"/>
                  <a:gd name="connsiteY4" fmla="*/ 0 h 2398426"/>
                  <a:gd name="connsiteX5" fmla="*/ 1226833 w 2143594"/>
                  <a:gd name="connsiteY5" fmla="*/ 267302 h 2398426"/>
                  <a:gd name="connsiteX6" fmla="*/ 1287802 w 2143594"/>
                  <a:gd name="connsiteY6" fmla="*/ 276607 h 2398426"/>
                  <a:gd name="connsiteX7" fmla="*/ 2143594 w 2143594"/>
                  <a:gd name="connsiteY7" fmla="*/ 1326629 h 2398426"/>
                  <a:gd name="connsiteX8" fmla="*/ 1071797 w 2143594"/>
                  <a:gd name="connsiteY8" fmla="*/ 2398426 h 23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594" h="2398426">
                    <a:moveTo>
                      <a:pt x="1071797" y="2398426"/>
                    </a:moveTo>
                    <a:cubicBezTo>
                      <a:pt x="479860" y="2398426"/>
                      <a:pt x="0" y="1918566"/>
                      <a:pt x="0" y="1326629"/>
                    </a:cubicBezTo>
                    <a:cubicBezTo>
                      <a:pt x="0" y="808684"/>
                      <a:pt x="367393" y="376548"/>
                      <a:pt x="855792" y="276607"/>
                    </a:cubicBezTo>
                    <a:lnTo>
                      <a:pt x="916763" y="267302"/>
                    </a:lnTo>
                    <a:lnTo>
                      <a:pt x="1071798" y="0"/>
                    </a:lnTo>
                    <a:lnTo>
                      <a:pt x="1226833" y="267302"/>
                    </a:lnTo>
                    <a:lnTo>
                      <a:pt x="1287802" y="276607"/>
                    </a:lnTo>
                    <a:cubicBezTo>
                      <a:pt x="1776201" y="376548"/>
                      <a:pt x="2143594" y="808684"/>
                      <a:pt x="2143594" y="1326629"/>
                    </a:cubicBezTo>
                    <a:cubicBezTo>
                      <a:pt x="2143594" y="1918566"/>
                      <a:pt x="1663734" y="2398426"/>
                      <a:pt x="1071797" y="2398426"/>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xmlns="" id="{4487799D-8518-4088-B643-EDDD71ADCCCF}"/>
                  </a:ext>
                </a:extLst>
              </p:cNvPr>
              <p:cNvSpPr/>
              <p:nvPr/>
            </p:nvSpPr>
            <p:spPr>
              <a:xfrm>
                <a:off x="984667" y="2795666"/>
                <a:ext cx="1431560" cy="14315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768692"/>
                  </a:solidFill>
                  <a:effectLst/>
                  <a:uLnTx/>
                  <a:uFillTx/>
                  <a:latin typeface="Arial" panose="020B0604020202020204" pitchFamily="34" charset="0"/>
                  <a:ea typeface="+mn-ea"/>
                  <a:cs typeface="Arial" panose="020B0604020202020204" pitchFamily="34" charset="0"/>
                </a:endParaRPr>
              </a:p>
            </p:txBody>
          </p:sp>
        </p:grpSp>
        <p:sp>
          <p:nvSpPr>
            <p:cNvPr id="6" name="TextBox 5">
              <a:extLst>
                <a:ext uri="{FF2B5EF4-FFF2-40B4-BE49-F238E27FC236}">
                  <a16:creationId xmlns:a16="http://schemas.microsoft.com/office/drawing/2014/main" xmlns="" id="{DE41F332-BCB6-40B7-9DCB-00A59748B80A}"/>
                </a:ext>
              </a:extLst>
            </p:cNvPr>
            <p:cNvSpPr txBox="1"/>
            <p:nvPr/>
          </p:nvSpPr>
          <p:spPr>
            <a:xfrm>
              <a:off x="941340" y="4195486"/>
              <a:ext cx="1575681" cy="107721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Appropriate </a:t>
              </a:r>
              <a:r>
                <a:rPr kumimoji="0" lang="en-GB" sz="1400" b="1" i="0" u="none" strike="noStrike" kern="1200" cap="none" spc="0" normalizeH="0" baseline="0" noProof="0">
                  <a:ln>
                    <a:noFill/>
                  </a:ln>
                  <a:solidFill>
                    <a:prstClr val="black"/>
                  </a:solidFill>
                  <a:effectLst/>
                  <a:uLnTx/>
                  <a:uFillTx/>
                  <a:latin typeface="Arial"/>
                  <a:ea typeface="Cambria" panose="02040503050406030204" pitchFamily="18" charset="0"/>
                  <a:cs typeface="Arial"/>
                </a:rPr>
                <a:t>clinical leadership and governance</a:t>
              </a: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 in place at a system and provider level</a:t>
              </a: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B4A9DCB3-6116-4250-812C-B5741C24F489}"/>
                </a:ext>
              </a:extLst>
            </p:cNvPr>
            <p:cNvSpPr txBox="1"/>
            <p:nvPr/>
          </p:nvSpPr>
          <p:spPr>
            <a:xfrm>
              <a:off x="2713991" y="4195486"/>
              <a:ext cx="1575681" cy="21544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A </a:t>
              </a:r>
              <a:r>
                <a:rPr kumimoji="0" lang="en-GB" sz="1400" b="1" i="0" u="none" strike="noStrike" kern="1200" cap="none" spc="0" normalizeH="0" baseline="0" noProof="0">
                  <a:ln>
                    <a:noFill/>
                  </a:ln>
                  <a:solidFill>
                    <a:prstClr val="black"/>
                  </a:solidFill>
                  <a:effectLst/>
                  <a:uLnTx/>
                  <a:uFillTx/>
                  <a:latin typeface="Arial"/>
                  <a:ea typeface="Cambria" panose="02040503050406030204" pitchFamily="18" charset="0"/>
                  <a:cs typeface="Arial"/>
                </a:rPr>
                <a:t>competency-based approach</a:t>
              </a: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 avoiding assumptions about professional boundaries and early investment in workforce development and training</a:t>
              </a:r>
            </a:p>
          </p:txBody>
        </p:sp>
        <p:grpSp>
          <p:nvGrpSpPr>
            <p:cNvPr id="8" name="Group 7">
              <a:extLst>
                <a:ext uri="{FF2B5EF4-FFF2-40B4-BE49-F238E27FC236}">
                  <a16:creationId xmlns:a16="http://schemas.microsoft.com/office/drawing/2014/main" xmlns="" id="{A38A5FD8-2F1F-4638-828E-2E121D4BC921}"/>
                </a:ext>
              </a:extLst>
            </p:cNvPr>
            <p:cNvGrpSpPr/>
            <p:nvPr/>
          </p:nvGrpSpPr>
          <p:grpSpPr>
            <a:xfrm>
              <a:off x="4486642" y="1609789"/>
              <a:ext cx="5417195" cy="4093802"/>
              <a:chOff x="4486642" y="1609789"/>
              <a:chExt cx="5417195" cy="4093802"/>
            </a:xfrm>
          </p:grpSpPr>
          <p:grpSp>
            <p:nvGrpSpPr>
              <p:cNvPr id="9" name="Group 8">
                <a:extLst>
                  <a:ext uri="{FF2B5EF4-FFF2-40B4-BE49-F238E27FC236}">
                    <a16:creationId xmlns:a16="http://schemas.microsoft.com/office/drawing/2014/main" xmlns="" id="{A8F9BDD8-3B56-44E6-944E-C3E9632B8E1E}"/>
                  </a:ext>
                </a:extLst>
              </p:cNvPr>
              <p:cNvGrpSpPr/>
              <p:nvPr/>
            </p:nvGrpSpPr>
            <p:grpSpPr>
              <a:xfrm>
                <a:off x="5963079" y="1609789"/>
                <a:ext cx="2168108" cy="2425855"/>
                <a:chOff x="628650" y="2458387"/>
                <a:chExt cx="2143594" cy="2398426"/>
              </a:xfrm>
            </p:grpSpPr>
            <p:sp>
              <p:nvSpPr>
                <p:cNvPr id="20" name="Freeform 19">
                  <a:extLst>
                    <a:ext uri="{FF2B5EF4-FFF2-40B4-BE49-F238E27FC236}">
                      <a16:creationId xmlns:a16="http://schemas.microsoft.com/office/drawing/2014/main" xmlns="" id="{D22E5C99-E8AD-4CE1-9E21-E6D79BC2964B}"/>
                    </a:ext>
                  </a:extLst>
                </p:cNvPr>
                <p:cNvSpPr/>
                <p:nvPr/>
              </p:nvSpPr>
              <p:spPr>
                <a:xfrm rot="10800000">
                  <a:off x="628650" y="2458387"/>
                  <a:ext cx="2143594" cy="2398426"/>
                </a:xfrm>
                <a:custGeom>
                  <a:avLst/>
                  <a:gdLst>
                    <a:gd name="connsiteX0" fmla="*/ 1071797 w 2143594"/>
                    <a:gd name="connsiteY0" fmla="*/ 2398426 h 2398426"/>
                    <a:gd name="connsiteX1" fmla="*/ 0 w 2143594"/>
                    <a:gd name="connsiteY1" fmla="*/ 1326629 h 2398426"/>
                    <a:gd name="connsiteX2" fmla="*/ 855792 w 2143594"/>
                    <a:gd name="connsiteY2" fmla="*/ 276607 h 2398426"/>
                    <a:gd name="connsiteX3" fmla="*/ 916763 w 2143594"/>
                    <a:gd name="connsiteY3" fmla="*/ 267302 h 2398426"/>
                    <a:gd name="connsiteX4" fmla="*/ 1071798 w 2143594"/>
                    <a:gd name="connsiteY4" fmla="*/ 0 h 2398426"/>
                    <a:gd name="connsiteX5" fmla="*/ 1226833 w 2143594"/>
                    <a:gd name="connsiteY5" fmla="*/ 267302 h 2398426"/>
                    <a:gd name="connsiteX6" fmla="*/ 1287802 w 2143594"/>
                    <a:gd name="connsiteY6" fmla="*/ 276607 h 2398426"/>
                    <a:gd name="connsiteX7" fmla="*/ 2143594 w 2143594"/>
                    <a:gd name="connsiteY7" fmla="*/ 1326629 h 2398426"/>
                    <a:gd name="connsiteX8" fmla="*/ 1071797 w 2143594"/>
                    <a:gd name="connsiteY8" fmla="*/ 2398426 h 23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594" h="2398426">
                      <a:moveTo>
                        <a:pt x="1071797" y="2398426"/>
                      </a:moveTo>
                      <a:cubicBezTo>
                        <a:pt x="479860" y="2398426"/>
                        <a:pt x="0" y="1918566"/>
                        <a:pt x="0" y="1326629"/>
                      </a:cubicBezTo>
                      <a:cubicBezTo>
                        <a:pt x="0" y="808684"/>
                        <a:pt x="367393" y="376548"/>
                        <a:pt x="855792" y="276607"/>
                      </a:cubicBezTo>
                      <a:lnTo>
                        <a:pt x="916763" y="267302"/>
                      </a:lnTo>
                      <a:lnTo>
                        <a:pt x="1071798" y="0"/>
                      </a:lnTo>
                      <a:lnTo>
                        <a:pt x="1226833" y="267302"/>
                      </a:lnTo>
                      <a:lnTo>
                        <a:pt x="1287802" y="276607"/>
                      </a:lnTo>
                      <a:cubicBezTo>
                        <a:pt x="1776201" y="376548"/>
                        <a:pt x="2143594" y="808684"/>
                        <a:pt x="2143594" y="1326629"/>
                      </a:cubicBezTo>
                      <a:cubicBezTo>
                        <a:pt x="2143594" y="1918566"/>
                        <a:pt x="1663734" y="2398426"/>
                        <a:pt x="1071797" y="2398426"/>
                      </a:cubicBezTo>
                      <a:close/>
                    </a:path>
                  </a:pathLst>
                </a:custGeom>
                <a:solidFill>
                  <a:srgbClr val="00A4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xmlns="" id="{837CE4BC-EC7D-4ED4-A9C6-55576B777E69}"/>
                    </a:ext>
                  </a:extLst>
                </p:cNvPr>
                <p:cNvSpPr/>
                <p:nvPr/>
              </p:nvSpPr>
              <p:spPr>
                <a:xfrm>
                  <a:off x="984667" y="2795666"/>
                  <a:ext cx="1431560" cy="14315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xmlns="" id="{E844DBC2-2A65-4623-88B0-D018A77914FD}"/>
                  </a:ext>
                </a:extLst>
              </p:cNvPr>
              <p:cNvGrpSpPr/>
              <p:nvPr/>
            </p:nvGrpSpPr>
            <p:grpSpPr>
              <a:xfrm>
                <a:off x="7735729" y="1609789"/>
                <a:ext cx="2168108" cy="2425855"/>
                <a:chOff x="-1123958" y="2458387"/>
                <a:chExt cx="2143594" cy="2398426"/>
              </a:xfrm>
            </p:grpSpPr>
            <p:sp>
              <p:nvSpPr>
                <p:cNvPr id="16" name="Freeform 25">
                  <a:extLst>
                    <a:ext uri="{FF2B5EF4-FFF2-40B4-BE49-F238E27FC236}">
                      <a16:creationId xmlns:a16="http://schemas.microsoft.com/office/drawing/2014/main" xmlns="" id="{AD7C634C-7969-4989-A705-EAB8AF043CFE}"/>
                    </a:ext>
                  </a:extLst>
                </p:cNvPr>
                <p:cNvSpPr/>
                <p:nvPr/>
              </p:nvSpPr>
              <p:spPr>
                <a:xfrm rot="10800000">
                  <a:off x="-1123958" y="2458387"/>
                  <a:ext cx="2143594" cy="2398426"/>
                </a:xfrm>
                <a:custGeom>
                  <a:avLst/>
                  <a:gdLst>
                    <a:gd name="connsiteX0" fmla="*/ 1071797 w 2143594"/>
                    <a:gd name="connsiteY0" fmla="*/ 2398426 h 2398426"/>
                    <a:gd name="connsiteX1" fmla="*/ 0 w 2143594"/>
                    <a:gd name="connsiteY1" fmla="*/ 1326629 h 2398426"/>
                    <a:gd name="connsiteX2" fmla="*/ 855792 w 2143594"/>
                    <a:gd name="connsiteY2" fmla="*/ 276607 h 2398426"/>
                    <a:gd name="connsiteX3" fmla="*/ 916763 w 2143594"/>
                    <a:gd name="connsiteY3" fmla="*/ 267302 h 2398426"/>
                    <a:gd name="connsiteX4" fmla="*/ 1071798 w 2143594"/>
                    <a:gd name="connsiteY4" fmla="*/ 0 h 2398426"/>
                    <a:gd name="connsiteX5" fmla="*/ 1226833 w 2143594"/>
                    <a:gd name="connsiteY5" fmla="*/ 267302 h 2398426"/>
                    <a:gd name="connsiteX6" fmla="*/ 1287802 w 2143594"/>
                    <a:gd name="connsiteY6" fmla="*/ 276607 h 2398426"/>
                    <a:gd name="connsiteX7" fmla="*/ 2143594 w 2143594"/>
                    <a:gd name="connsiteY7" fmla="*/ 1326629 h 2398426"/>
                    <a:gd name="connsiteX8" fmla="*/ 1071797 w 2143594"/>
                    <a:gd name="connsiteY8" fmla="*/ 2398426 h 23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594" h="2398426">
                      <a:moveTo>
                        <a:pt x="1071797" y="2398426"/>
                      </a:moveTo>
                      <a:cubicBezTo>
                        <a:pt x="479860" y="2398426"/>
                        <a:pt x="0" y="1918566"/>
                        <a:pt x="0" y="1326629"/>
                      </a:cubicBezTo>
                      <a:cubicBezTo>
                        <a:pt x="0" y="808684"/>
                        <a:pt x="367393" y="376548"/>
                        <a:pt x="855792" y="276607"/>
                      </a:cubicBezTo>
                      <a:lnTo>
                        <a:pt x="916763" y="267302"/>
                      </a:lnTo>
                      <a:lnTo>
                        <a:pt x="1071798" y="0"/>
                      </a:lnTo>
                      <a:lnTo>
                        <a:pt x="1226833" y="267302"/>
                      </a:lnTo>
                      <a:lnTo>
                        <a:pt x="1287802" y="276607"/>
                      </a:lnTo>
                      <a:cubicBezTo>
                        <a:pt x="1776201" y="376548"/>
                        <a:pt x="2143594" y="808684"/>
                        <a:pt x="2143594" y="1326629"/>
                      </a:cubicBezTo>
                      <a:cubicBezTo>
                        <a:pt x="2143594" y="1918566"/>
                        <a:pt x="1663734" y="2398426"/>
                        <a:pt x="1071797" y="2398426"/>
                      </a:cubicBezTo>
                      <a:close/>
                    </a:path>
                  </a:pathLst>
                </a:custGeom>
                <a:solidFill>
                  <a:srgbClr val="41B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Oval 16">
                  <a:extLst>
                    <a:ext uri="{FF2B5EF4-FFF2-40B4-BE49-F238E27FC236}">
                      <a16:creationId xmlns:a16="http://schemas.microsoft.com/office/drawing/2014/main" xmlns="" id="{FF199064-5334-40A2-99E2-B63D7936E54E}"/>
                    </a:ext>
                  </a:extLst>
                </p:cNvPr>
                <p:cNvSpPr/>
                <p:nvPr/>
              </p:nvSpPr>
              <p:spPr>
                <a:xfrm>
                  <a:off x="-767941" y="2795666"/>
                  <a:ext cx="1431560" cy="14315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endParaRPr>
                </a:p>
              </p:txBody>
            </p:sp>
          </p:grpSp>
          <p:sp>
            <p:nvSpPr>
              <p:cNvPr id="12" name="TextBox 11">
                <a:extLst>
                  <a:ext uri="{FF2B5EF4-FFF2-40B4-BE49-F238E27FC236}">
                    <a16:creationId xmlns:a16="http://schemas.microsoft.com/office/drawing/2014/main" xmlns="" id="{AE86A9E5-E6B4-4DF4-B60A-41579BF8E0B1}"/>
                  </a:ext>
                </a:extLst>
              </p:cNvPr>
              <p:cNvSpPr txBox="1"/>
              <p:nvPr/>
            </p:nvSpPr>
            <p:spPr>
              <a:xfrm>
                <a:off x="4486642" y="4195486"/>
                <a:ext cx="1575681" cy="150810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a:ea typeface="Cambria" panose="02040503050406030204" pitchFamily="18" charset="0"/>
                    <a:cs typeface="Arial"/>
                  </a:rPr>
                  <a:t>Integrated ICS and place based working</a:t>
                </a: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 across health and social care considering use of provider collaboratives</a:t>
                </a:r>
              </a:p>
            </p:txBody>
          </p:sp>
          <p:sp>
            <p:nvSpPr>
              <p:cNvPr id="13" name="TextBox 12">
                <a:extLst>
                  <a:ext uri="{FF2B5EF4-FFF2-40B4-BE49-F238E27FC236}">
                    <a16:creationId xmlns:a16="http://schemas.microsoft.com/office/drawing/2014/main" xmlns="" id="{40713DAD-4F36-45A0-B51C-F18E87FB41BA}"/>
                  </a:ext>
                </a:extLst>
              </p:cNvPr>
              <p:cNvSpPr txBox="1"/>
              <p:nvPr/>
            </p:nvSpPr>
            <p:spPr>
              <a:xfrm>
                <a:off x="6259293" y="4195486"/>
                <a:ext cx="1575681" cy="1508105"/>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a:ln>
                      <a:noFill/>
                    </a:ln>
                    <a:solidFill>
                      <a:srgbClr val="000000"/>
                    </a:solidFill>
                    <a:effectLst/>
                    <a:uLnTx/>
                    <a:uFillTx/>
                    <a:latin typeface="Arial"/>
                    <a:ea typeface="+mn-ea"/>
                    <a:cs typeface="Arial"/>
                    <a:sym typeface="Arial"/>
                  </a:rPr>
                  <a:t>Remote monitoring technology </a:t>
                </a:r>
                <a:r>
                  <a:rPr kumimoji="0" lang="en-GB" sz="1400" b="0" i="0" u="none" strike="noStrike" kern="0" cap="none" spc="0" normalizeH="0" baseline="0" noProof="0">
                    <a:ln>
                      <a:noFill/>
                    </a:ln>
                    <a:solidFill>
                      <a:srgbClr val="000000"/>
                    </a:solidFill>
                    <a:effectLst/>
                    <a:uLnTx/>
                    <a:uFillTx/>
                    <a:latin typeface="Arial"/>
                    <a:ea typeface="+mn-ea"/>
                    <a:cs typeface="Arial"/>
                    <a:sym typeface="Arial"/>
                  </a:rPr>
                  <a:t>and </a:t>
                </a:r>
                <a:r>
                  <a:rPr kumimoji="0" lang="en-GB" sz="1400" b="1" i="0" u="none" strike="noStrike" kern="0" cap="none" spc="0" normalizeH="0" baseline="0" noProof="0">
                    <a:ln>
                      <a:noFill/>
                    </a:ln>
                    <a:solidFill>
                      <a:srgbClr val="000000"/>
                    </a:solidFill>
                    <a:effectLst/>
                    <a:uLnTx/>
                    <a:uFillTx/>
                    <a:latin typeface="Arial"/>
                    <a:ea typeface="+mn-ea"/>
                    <a:cs typeface="Arial"/>
                    <a:sym typeface="Arial"/>
                  </a:rPr>
                  <a:t>wider digital platforms </a:t>
                </a:r>
                <a:r>
                  <a:rPr kumimoji="0" lang="en-GB" sz="1400" b="0" i="0" u="none" strike="noStrike" kern="0" cap="none" spc="0" normalizeH="0" baseline="0" noProof="0">
                    <a:ln>
                      <a:noFill/>
                    </a:ln>
                    <a:solidFill>
                      <a:srgbClr val="000000"/>
                    </a:solidFill>
                    <a:effectLst/>
                    <a:uLnTx/>
                    <a:uFillTx/>
                    <a:latin typeface="Arial"/>
                    <a:ea typeface="+mn-ea"/>
                    <a:cs typeface="Arial"/>
                    <a:sym typeface="Arial"/>
                  </a:rPr>
                  <a:t>to deliver effective and efficient care.</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xmlns="" id="{6BB8188B-EC65-4AF6-8234-F72015770AB3}"/>
                  </a:ext>
                </a:extLst>
              </p:cNvPr>
              <p:cNvSpPr txBox="1"/>
              <p:nvPr/>
            </p:nvSpPr>
            <p:spPr>
              <a:xfrm>
                <a:off x="8031943" y="4195486"/>
                <a:ext cx="1575681" cy="861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An </a:t>
                </a:r>
                <a:r>
                  <a:rPr kumimoji="0" lang="en-GB" sz="1400" b="1" i="0" u="none" strike="noStrike" kern="1200" cap="none" spc="0" normalizeH="0" baseline="0" noProof="0">
                    <a:ln>
                      <a:noFill/>
                    </a:ln>
                    <a:solidFill>
                      <a:prstClr val="black"/>
                    </a:solidFill>
                    <a:effectLst/>
                    <a:uLnTx/>
                    <a:uFillTx/>
                    <a:latin typeface="Arial"/>
                    <a:ea typeface="Cambria" panose="02040503050406030204" pitchFamily="18" charset="0"/>
                    <a:cs typeface="Arial"/>
                  </a:rPr>
                  <a:t>incremental approach to improvement </a:t>
                </a:r>
                <a:r>
                  <a:rPr kumimoji="0" lang="en-GB" sz="1400" b="0" i="0" u="none" strike="noStrike" kern="1200" cap="none" spc="0" normalizeH="0" baseline="0" noProof="0">
                    <a:ln>
                      <a:noFill/>
                    </a:ln>
                    <a:solidFill>
                      <a:prstClr val="black"/>
                    </a:solidFill>
                    <a:effectLst/>
                    <a:uLnTx/>
                    <a:uFillTx/>
                    <a:latin typeface="Arial"/>
                    <a:ea typeface="Cambria" panose="02040503050406030204" pitchFamily="18" charset="0"/>
                    <a:cs typeface="Arial"/>
                  </a:rPr>
                  <a:t>and growth</a:t>
                </a:r>
                <a:endParaRPr kumimoji="0" lang="en-GB" sz="1400" b="0" i="0" u="none" strike="noStrike" kern="1200" cap="none" spc="0" normalizeH="0" baseline="0" noProof="0">
                  <a:ln>
                    <a:noFill/>
                  </a:ln>
                  <a:solidFill>
                    <a:srgbClr val="000000"/>
                  </a:solidFill>
                  <a:effectLst/>
                  <a:uLnTx/>
                  <a:uFillTx/>
                  <a:latin typeface="Arial"/>
                  <a:ea typeface="+mn-ea"/>
                  <a:cs typeface="Arial"/>
                </a:endParaRPr>
              </a:p>
            </p:txBody>
          </p:sp>
        </p:grpSp>
      </p:grpSp>
      <p:sp>
        <p:nvSpPr>
          <p:cNvPr id="28" name="Title 1">
            <a:extLst>
              <a:ext uri="{FF2B5EF4-FFF2-40B4-BE49-F238E27FC236}">
                <a16:creationId xmlns:a16="http://schemas.microsoft.com/office/drawing/2014/main" xmlns="" id="{093B63C7-C45C-4AC0-9400-BFBC4B2E3293}"/>
              </a:ext>
            </a:extLst>
          </p:cNvPr>
          <p:cNvSpPr>
            <a:spLocks noGrp="1"/>
          </p:cNvSpPr>
          <p:nvPr>
            <p:ph type="title"/>
          </p:nvPr>
        </p:nvSpPr>
        <p:spPr>
          <a:xfrm>
            <a:off x="267318" y="511040"/>
            <a:ext cx="10973994" cy="442082"/>
          </a:xfrm>
        </p:spPr>
        <p:txBody>
          <a:bodyPr>
            <a:normAutofit fontScale="90000"/>
          </a:bodyPr>
          <a:lstStyle/>
          <a:p>
            <a:r>
              <a:rPr lang="en-GB"/>
              <a:t>Critical success factors when designing and scaling </a:t>
            </a:r>
            <a:br>
              <a:rPr lang="en-GB"/>
            </a:br>
            <a:r>
              <a:rPr lang="en-GB"/>
              <a:t>virtual wards across ICS footprints</a:t>
            </a:r>
          </a:p>
        </p:txBody>
      </p:sp>
      <p:pic>
        <p:nvPicPr>
          <p:cNvPr id="30" name="Graphic 29" descr="Doctor">
            <a:extLst>
              <a:ext uri="{FF2B5EF4-FFF2-40B4-BE49-F238E27FC236}">
                <a16:creationId xmlns:a16="http://schemas.microsoft.com/office/drawing/2014/main" xmlns="" id="{1E8B5744-99F7-4F14-8445-2C28082F54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94981" y="2197813"/>
            <a:ext cx="914400" cy="914400"/>
          </a:xfrm>
          <a:prstGeom prst="rect">
            <a:avLst/>
          </a:prstGeom>
        </p:spPr>
      </p:pic>
      <p:pic>
        <p:nvPicPr>
          <p:cNvPr id="31" name="Graphic 30" descr="Group brainstorm">
            <a:extLst>
              <a:ext uri="{FF2B5EF4-FFF2-40B4-BE49-F238E27FC236}">
                <a16:creationId xmlns:a16="http://schemas.microsoft.com/office/drawing/2014/main" xmlns="" id="{DF0EC99F-6A8F-4884-B5DB-920755286BE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830117" y="2197813"/>
            <a:ext cx="914400" cy="914400"/>
          </a:xfrm>
          <a:prstGeom prst="rect">
            <a:avLst/>
          </a:prstGeom>
        </p:spPr>
      </p:pic>
      <p:pic>
        <p:nvPicPr>
          <p:cNvPr id="32" name="Graphic 31" descr="Cheers">
            <a:extLst>
              <a:ext uri="{FF2B5EF4-FFF2-40B4-BE49-F238E27FC236}">
                <a16:creationId xmlns:a16="http://schemas.microsoft.com/office/drawing/2014/main" xmlns="" id="{F2A0C835-82CD-4291-95D4-D85C5060B7B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19563" y="2197813"/>
            <a:ext cx="914400" cy="914400"/>
          </a:xfrm>
          <a:prstGeom prst="rect">
            <a:avLst/>
          </a:prstGeom>
        </p:spPr>
      </p:pic>
      <p:pic>
        <p:nvPicPr>
          <p:cNvPr id="33" name="Graphic 32" descr="Internet">
            <a:extLst>
              <a:ext uri="{FF2B5EF4-FFF2-40B4-BE49-F238E27FC236}">
                <a16:creationId xmlns:a16="http://schemas.microsoft.com/office/drawing/2014/main" xmlns="" id="{552CFC97-9BE8-4FB0-A6F5-33FF50E2E25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402304" y="2197813"/>
            <a:ext cx="914400" cy="914400"/>
          </a:xfrm>
          <a:prstGeom prst="rect">
            <a:avLst/>
          </a:prstGeom>
        </p:spPr>
      </p:pic>
      <p:pic>
        <p:nvPicPr>
          <p:cNvPr id="34" name="Graphic 33" descr="Upward trend">
            <a:extLst>
              <a:ext uri="{FF2B5EF4-FFF2-40B4-BE49-F238E27FC236}">
                <a16:creationId xmlns:a16="http://schemas.microsoft.com/office/drawing/2014/main" xmlns="" id="{85776F53-C6FD-44B8-AC42-67969998379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226591" y="2197813"/>
            <a:ext cx="914400" cy="914400"/>
          </a:xfrm>
          <a:prstGeom prst="rect">
            <a:avLst/>
          </a:prstGeom>
        </p:spPr>
      </p:pic>
    </p:spTree>
    <p:extLst>
      <p:ext uri="{BB962C8B-B14F-4D97-AF65-F5344CB8AC3E}">
        <p14:creationId xmlns:p14="http://schemas.microsoft.com/office/powerpoint/2010/main" val="405088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FD828B6-C4C8-816F-8546-9F58114528A4}"/>
              </a:ext>
            </a:extLst>
          </p:cNvPr>
          <p:cNvSpPr/>
          <p:nvPr/>
        </p:nvSpPr>
        <p:spPr>
          <a:xfrm>
            <a:off x="9036651" y="2215016"/>
            <a:ext cx="2782255" cy="341632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25A8AF22-BF2B-0BC6-6CA2-BD21693E5B38}"/>
              </a:ext>
            </a:extLst>
          </p:cNvPr>
          <p:cNvSpPr/>
          <p:nvPr/>
        </p:nvSpPr>
        <p:spPr>
          <a:xfrm>
            <a:off x="6163732" y="2215115"/>
            <a:ext cx="2782255" cy="341632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5CDEFE8C-B3B5-0C6A-6213-F87A6681A76F}"/>
              </a:ext>
            </a:extLst>
          </p:cNvPr>
          <p:cNvSpPr/>
          <p:nvPr/>
        </p:nvSpPr>
        <p:spPr>
          <a:xfrm>
            <a:off x="395628" y="2213388"/>
            <a:ext cx="2782255" cy="341631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xmlns="" id="{CE556E78-62EC-33AA-2C89-74D67B4160CD}"/>
              </a:ext>
            </a:extLst>
          </p:cNvPr>
          <p:cNvSpPr>
            <a:spLocks noGrp="1"/>
          </p:cNvSpPr>
          <p:nvPr>
            <p:ph type="title"/>
          </p:nvPr>
        </p:nvSpPr>
        <p:spPr>
          <a:xfrm>
            <a:off x="578151" y="563905"/>
            <a:ext cx="9849627" cy="611649"/>
          </a:xfrm>
          <a:solidFill>
            <a:schemeClr val="bg1"/>
          </a:solidFill>
        </p:spPr>
        <p:txBody>
          <a:bodyPr>
            <a:noAutofit/>
          </a:bodyPr>
          <a:lstStyle/>
          <a:p>
            <a:r>
              <a:rPr lang="en-GB" sz="2800" b="1" dirty="0">
                <a:solidFill>
                  <a:srgbClr val="003087"/>
                </a:solidFill>
                <a:latin typeface="Arial"/>
                <a:cs typeface="Arial"/>
              </a:rPr>
              <a:t>Looking forward: national ambition in England for 2023/24 </a:t>
            </a:r>
            <a:endParaRPr lang="en-GB" sz="2800" dirty="0">
              <a:solidFill>
                <a:schemeClr val="bg1">
                  <a:lumMod val="50000"/>
                </a:schemeClr>
              </a:solidFill>
            </a:endParaRPr>
          </a:p>
        </p:txBody>
      </p:sp>
      <p:sp>
        <p:nvSpPr>
          <p:cNvPr id="9" name="TextBox 8">
            <a:extLst>
              <a:ext uri="{FF2B5EF4-FFF2-40B4-BE49-F238E27FC236}">
                <a16:creationId xmlns:a16="http://schemas.microsoft.com/office/drawing/2014/main" xmlns="" id="{307F34B7-4B89-EAB4-1D81-6E0AE695F1EE}"/>
              </a:ext>
            </a:extLst>
          </p:cNvPr>
          <p:cNvSpPr txBox="1"/>
          <p:nvPr/>
        </p:nvSpPr>
        <p:spPr>
          <a:xfrm>
            <a:off x="578151" y="1315746"/>
            <a:ext cx="11344610" cy="726609"/>
          </a:xfrm>
          <a:prstGeom prst="rect">
            <a:avLst/>
          </a:prstGeom>
          <a:noFill/>
        </p:spPr>
        <p:txBody>
          <a:bodyPr wrap="square" lIns="91440" tIns="45720" rIns="91440" bIns="45720" rtlCol="0" anchor="t">
            <a:spAutoFit/>
          </a:bodyPr>
          <a:lstStyle/>
          <a:p>
            <a:pPr>
              <a:lnSpc>
                <a:spcPct val="120000"/>
              </a:lnSpc>
              <a:spcBef>
                <a:spcPts val="0"/>
              </a:spcBef>
            </a:pPr>
            <a:r>
              <a:rPr lang="en-GB" dirty="0">
                <a:latin typeface="Arial"/>
                <a:cs typeface="Arial"/>
              </a:rPr>
              <a:t>The </a:t>
            </a:r>
            <a:r>
              <a:rPr lang="en-GB" dirty="0">
                <a:latin typeface="Arial"/>
                <a:cs typeface="Arial"/>
                <a:hlinkClick r:id="rId2"/>
              </a:rPr>
              <a:t>2023/24 Priorities and Operational Planning Guidance</a:t>
            </a:r>
            <a:r>
              <a:rPr lang="en-GB" dirty="0">
                <a:latin typeface="Arial"/>
                <a:cs typeface="Arial"/>
              </a:rPr>
              <a:t> and the </a:t>
            </a:r>
            <a:r>
              <a:rPr lang="en-GB" dirty="0">
                <a:latin typeface="Arial"/>
                <a:cs typeface="Arial"/>
                <a:hlinkClick r:id="rId3"/>
              </a:rPr>
              <a:t>Delivery Plan for Recovering Urgent and Emergency Care </a:t>
            </a:r>
            <a:r>
              <a:rPr lang="en-GB" dirty="0">
                <a:latin typeface="Arial"/>
                <a:cs typeface="Arial"/>
              </a:rPr>
              <a:t>lay out the ambition for virtual wards:</a:t>
            </a:r>
          </a:p>
        </p:txBody>
      </p:sp>
      <p:sp>
        <p:nvSpPr>
          <p:cNvPr id="10" name="TextBox 9">
            <a:extLst>
              <a:ext uri="{FF2B5EF4-FFF2-40B4-BE49-F238E27FC236}">
                <a16:creationId xmlns:a16="http://schemas.microsoft.com/office/drawing/2014/main" xmlns="" id="{B57D3F5F-45EC-312D-3A6C-6DA102004913}"/>
              </a:ext>
            </a:extLst>
          </p:cNvPr>
          <p:cNvSpPr txBox="1"/>
          <p:nvPr/>
        </p:nvSpPr>
        <p:spPr>
          <a:xfrm>
            <a:off x="3311447" y="2235739"/>
            <a:ext cx="2782256" cy="3416320"/>
          </a:xfrm>
          <a:prstGeom prst="rect">
            <a:avLst/>
          </a:prstGeom>
          <a:solidFill>
            <a:schemeClr val="bg1">
              <a:lumMod val="95000"/>
            </a:schemeClr>
          </a:solidFill>
        </p:spPr>
        <p:txBody>
          <a:bodyPr wrap="square" lIns="91440" tIns="45720" rIns="91440" bIns="45720" numCol="1" rtlCol="0" anchor="t">
            <a:spAutoFit/>
          </a:bodyPr>
          <a:lstStyle/>
          <a:p>
            <a:r>
              <a:rPr lang="en-GB" sz="1800">
                <a:latin typeface="Arial"/>
                <a:cs typeface="Arial"/>
              </a:rPr>
              <a:t>Systems are asked to:</a:t>
            </a:r>
            <a:r>
              <a:rPr lang="en-GB">
                <a:latin typeface="Arial"/>
                <a:cs typeface="Arial"/>
              </a:rPr>
              <a:t> </a:t>
            </a:r>
            <a:endParaRPr lang="en-GB" sz="18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pPr algn="ctr"/>
            <a:r>
              <a:rPr lang="en-GB" sz="1800">
                <a:latin typeface="Arial"/>
                <a:cs typeface="Arial"/>
              </a:rPr>
              <a:t>scale-up virtual ward capacity from current levels of ~7,000 VW beds (Jan 2023)</a:t>
            </a:r>
            <a:r>
              <a:rPr lang="en-GB" sz="1800" b="1">
                <a:latin typeface="Arial"/>
                <a:cs typeface="Arial"/>
              </a:rPr>
              <a:t> to over 10,000 beds </a:t>
            </a:r>
            <a:r>
              <a:rPr lang="en-GB" b="1">
                <a:latin typeface="Arial"/>
                <a:cs typeface="Arial"/>
              </a:rPr>
              <a:t>ahead </a:t>
            </a:r>
            <a:r>
              <a:rPr lang="en-GB" sz="1800" b="1">
                <a:latin typeface="Arial"/>
                <a:cs typeface="Arial"/>
              </a:rPr>
              <a:t>of</a:t>
            </a:r>
            <a:r>
              <a:rPr lang="en-GB" b="1">
                <a:latin typeface="Arial"/>
                <a:cs typeface="Arial"/>
              </a:rPr>
              <a:t> winter</a:t>
            </a:r>
            <a:endParaRPr lang="en-GB" sz="1800" b="1">
              <a:highlight>
                <a:srgbClr val="FFFF00"/>
              </a:highlight>
              <a:latin typeface="Arial" panose="020B0604020202020204" pitchFamily="34" charset="0"/>
              <a:cs typeface="Arial" panose="020B0604020202020204" pitchFamily="34" charset="0"/>
            </a:endParaRPr>
          </a:p>
          <a:p>
            <a:endParaRPr lang="en-GB"/>
          </a:p>
          <a:p>
            <a:endParaRPr lang="en-GB"/>
          </a:p>
          <a:p>
            <a:endParaRPr lang="en-GB"/>
          </a:p>
          <a:p>
            <a:endParaRPr lang="en-GB"/>
          </a:p>
        </p:txBody>
      </p:sp>
      <p:sp>
        <p:nvSpPr>
          <p:cNvPr id="11" name="TextBox 10">
            <a:extLst>
              <a:ext uri="{FF2B5EF4-FFF2-40B4-BE49-F238E27FC236}">
                <a16:creationId xmlns:a16="http://schemas.microsoft.com/office/drawing/2014/main" xmlns="" id="{F7085E86-8B14-BBA5-B6D0-73B89DFCD97C}"/>
              </a:ext>
            </a:extLst>
          </p:cNvPr>
          <p:cNvSpPr txBox="1"/>
          <p:nvPr/>
        </p:nvSpPr>
        <p:spPr>
          <a:xfrm>
            <a:off x="416806" y="2234049"/>
            <a:ext cx="2782255" cy="2031325"/>
          </a:xfrm>
          <a:prstGeom prst="rect">
            <a:avLst/>
          </a:prstGeom>
          <a:noFill/>
        </p:spPr>
        <p:txBody>
          <a:bodyPr wrap="square">
            <a:spAutoFit/>
          </a:bodyPr>
          <a:lstStyle/>
          <a:p>
            <a:pPr algn="ctr"/>
            <a:r>
              <a:rPr lang="en-GB" sz="1800">
                <a:latin typeface="Arial"/>
                <a:cs typeface="Arial"/>
              </a:rPr>
              <a:t>The longer-term ambition for the programme is to: </a:t>
            </a:r>
          </a:p>
          <a:p>
            <a:endParaRPr lang="en-GB">
              <a:latin typeface="Arial"/>
              <a:cs typeface="Arial"/>
            </a:endParaRPr>
          </a:p>
          <a:p>
            <a:pPr algn="ctr"/>
            <a:r>
              <a:rPr lang="en-GB" sz="1800">
                <a:latin typeface="Arial"/>
                <a:cs typeface="Arial"/>
              </a:rPr>
              <a:t>achieve </a:t>
            </a:r>
            <a:r>
              <a:rPr kumimoji="0" lang="en-GB" sz="1800" b="1" i="0" u="none" strike="noStrike" kern="0" cap="none" spc="0" normalizeH="0" baseline="0" noProof="0">
                <a:ln>
                  <a:noFill/>
                </a:ln>
                <a:solidFill>
                  <a:srgbClr val="000000"/>
                </a:solidFill>
                <a:effectLst/>
                <a:uLnTx/>
                <a:uFillTx/>
                <a:latin typeface="Arial"/>
                <a:cs typeface="Arial"/>
                <a:sym typeface="Arial"/>
              </a:rPr>
              <a:t>40-50 virtual ward ‘beds’ per 100k population</a:t>
            </a:r>
          </a:p>
          <a:p>
            <a:endParaRPr lang="en-GB"/>
          </a:p>
        </p:txBody>
      </p:sp>
      <p:sp>
        <p:nvSpPr>
          <p:cNvPr id="12" name="TextBox 11">
            <a:extLst>
              <a:ext uri="{FF2B5EF4-FFF2-40B4-BE49-F238E27FC236}">
                <a16:creationId xmlns:a16="http://schemas.microsoft.com/office/drawing/2014/main" xmlns="" id="{DBB71161-356C-7773-96EE-8C086E1B1C5A}"/>
              </a:ext>
            </a:extLst>
          </p:cNvPr>
          <p:cNvSpPr txBox="1"/>
          <p:nvPr/>
        </p:nvSpPr>
        <p:spPr>
          <a:xfrm>
            <a:off x="6184367" y="2197425"/>
            <a:ext cx="2849638" cy="286232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To meet these ambitions, systems are asked to:</a:t>
            </a:r>
          </a:p>
          <a:p>
            <a:pPr marL="285750" indent="-285750">
              <a:buFontTx/>
              <a:buChar char="-"/>
            </a:pPr>
            <a:endParaRPr lang="en-GB" sz="1800" b="1">
              <a:latin typeface="Arial" panose="020B0604020202020204" pitchFamily="34" charset="0"/>
              <a:cs typeface="Arial" panose="020B0604020202020204" pitchFamily="34" charset="0"/>
            </a:endParaRPr>
          </a:p>
          <a:p>
            <a:pPr algn="ctr"/>
            <a:r>
              <a:rPr lang="en-GB" sz="1800" b="1">
                <a:latin typeface="Arial" panose="020B0604020202020204" pitchFamily="34" charset="0"/>
                <a:cs typeface="Arial" panose="020B0604020202020204" pitchFamily="34" charset="0"/>
              </a:rPr>
              <a:t>continue scaling up frailty and ARI virtual wards </a:t>
            </a:r>
          </a:p>
          <a:p>
            <a:pPr marL="285750" indent="-285750">
              <a:buFontTx/>
              <a:buChar char="-"/>
            </a:pPr>
            <a:endParaRPr lang="en-GB" sz="1800" b="1">
              <a:latin typeface="Arial" panose="020B0604020202020204" pitchFamily="34" charset="0"/>
              <a:cs typeface="Arial" panose="020B0604020202020204" pitchFamily="34" charset="0"/>
            </a:endParaRPr>
          </a:p>
          <a:p>
            <a:pPr algn="ctr"/>
            <a:r>
              <a:rPr lang="en-GB" b="1">
                <a:latin typeface="Arial" panose="020B0604020202020204" pitchFamily="34" charset="0"/>
                <a:cs typeface="Arial" panose="020B0604020202020204" pitchFamily="34" charset="0"/>
              </a:rPr>
              <a:t>d</a:t>
            </a:r>
            <a:r>
              <a:rPr lang="en-GB" sz="1800" b="1">
                <a:latin typeface="Arial" panose="020B0604020202020204" pitchFamily="34" charset="0"/>
                <a:cs typeface="Arial" panose="020B0604020202020204" pitchFamily="34" charset="0"/>
              </a:rPr>
              <a:t>evelop virtual wards for a wider range of conditions</a:t>
            </a:r>
            <a:endParaRPr lang="en-GB" sz="1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23F5E985-F694-9F7D-1EF1-184F869426AB}"/>
              </a:ext>
            </a:extLst>
          </p:cNvPr>
          <p:cNvSpPr txBox="1"/>
          <p:nvPr/>
        </p:nvSpPr>
        <p:spPr>
          <a:xfrm>
            <a:off x="9060356" y="2234049"/>
            <a:ext cx="2654791" cy="3139321"/>
          </a:xfrm>
          <a:prstGeom prst="rect">
            <a:avLst/>
          </a:prstGeom>
          <a:noFill/>
          <a:ln>
            <a:noFill/>
          </a:ln>
        </p:spPr>
        <p:txBody>
          <a:bodyPr wrap="square">
            <a:spAutoFit/>
          </a:bodyPr>
          <a:lstStyle/>
          <a:p>
            <a:r>
              <a:rPr lang="en-GB" sz="1800">
                <a:latin typeface="Arial" panose="020B0604020202020204" pitchFamily="34" charset="0"/>
                <a:cs typeface="Arial" panose="020B0604020202020204" pitchFamily="34" charset="0"/>
              </a:rPr>
              <a:t>In addition to scaling-up capacity, we will:</a:t>
            </a:r>
          </a:p>
          <a:p>
            <a:endParaRPr lang="en-GB">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 </a:t>
            </a:r>
            <a:r>
              <a:rPr lang="en-GB" sz="1800" b="1">
                <a:latin typeface="Arial" panose="020B0604020202020204" pitchFamily="34" charset="0"/>
                <a:cs typeface="Arial" panose="020B0604020202020204" pitchFamily="34" charset="0"/>
              </a:rPr>
              <a:t>increase utilisation of virtual wards towards 80% </a:t>
            </a:r>
            <a:r>
              <a:rPr lang="en-GB" sz="1800">
                <a:latin typeface="Arial" panose="020B0604020202020204" pitchFamily="34" charset="0"/>
                <a:cs typeface="Arial" panose="020B0604020202020204" pitchFamily="34" charset="0"/>
              </a:rPr>
              <a:t>by September 2023 </a:t>
            </a:r>
          </a:p>
          <a:p>
            <a:endParaRPr lang="en-GB">
              <a:latin typeface="Arial" panose="020B0604020202020204" pitchFamily="34" charset="0"/>
              <a:cs typeface="Arial" panose="020B0604020202020204" pitchFamily="34" charset="0"/>
            </a:endParaRPr>
          </a:p>
          <a:p>
            <a:pPr algn="ctr"/>
            <a:r>
              <a:rPr lang="en-GB" sz="1800">
                <a:latin typeface="Arial" panose="020B0604020202020204" pitchFamily="34" charset="0"/>
                <a:cs typeface="Arial" panose="020B0604020202020204" pitchFamily="34" charset="0"/>
              </a:rPr>
              <a:t>support systems to </a:t>
            </a:r>
            <a:r>
              <a:rPr lang="en-GB" sz="1800" b="1">
                <a:latin typeface="Arial" panose="020B0604020202020204" pitchFamily="34" charset="0"/>
                <a:cs typeface="Arial" panose="020B0604020202020204" pitchFamily="34" charset="0"/>
              </a:rPr>
              <a:t>standardise their virtual wards offer</a:t>
            </a:r>
          </a:p>
        </p:txBody>
      </p:sp>
      <p:sp>
        <p:nvSpPr>
          <p:cNvPr id="14" name="Rectangle 13">
            <a:extLst>
              <a:ext uri="{FF2B5EF4-FFF2-40B4-BE49-F238E27FC236}">
                <a16:creationId xmlns:a16="http://schemas.microsoft.com/office/drawing/2014/main" xmlns="" id="{80F6C91D-59F9-199E-8431-8A44E3E48C74}"/>
              </a:ext>
            </a:extLst>
          </p:cNvPr>
          <p:cNvSpPr/>
          <p:nvPr/>
        </p:nvSpPr>
        <p:spPr>
          <a:xfrm>
            <a:off x="3290269" y="2213387"/>
            <a:ext cx="2782255" cy="341632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675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B1091-C58A-4E6C-96D8-D3415819C7A6}"/>
              </a:ext>
            </a:extLst>
          </p:cNvPr>
          <p:cNvSpPr>
            <a:spLocks noGrp="1"/>
          </p:cNvSpPr>
          <p:nvPr>
            <p:ph type="ctrTitle"/>
          </p:nvPr>
        </p:nvSpPr>
        <p:spPr>
          <a:xfrm>
            <a:off x="1828800" y="3733801"/>
            <a:ext cx="8686800" cy="1676399"/>
          </a:xfrm>
        </p:spPr>
        <p:txBody>
          <a:bodyPr/>
          <a:lstStyle/>
          <a:p>
            <a:r>
              <a:rPr lang="en-GB" dirty="0"/>
              <a:t>Virtual Ward and Urgent Community Response Capabilities Framework</a:t>
            </a:r>
          </a:p>
        </p:txBody>
      </p:sp>
    </p:spTree>
    <p:extLst>
      <p:ext uri="{BB962C8B-B14F-4D97-AF65-F5344CB8AC3E}">
        <p14:creationId xmlns:p14="http://schemas.microsoft.com/office/powerpoint/2010/main" val="59713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spcAft>
                <a:spcPts val="2250"/>
              </a:spcAft>
              <a:buNone/>
            </a:pPr>
            <a:r>
              <a:rPr lang="en-GB" sz="2800" spc="15" dirty="0">
                <a:solidFill>
                  <a:srgbClr val="252729"/>
                </a:solidFill>
                <a:ea typeface="ＭＳ 明朝"/>
              </a:rPr>
              <a:t>Stephanie Somerville, Director of Community Transformation at NHS England, and </a:t>
            </a:r>
            <a:r>
              <a:rPr lang="en-GB" sz="2800" spc="15" dirty="0" err="1">
                <a:solidFill>
                  <a:srgbClr val="252729"/>
                </a:solidFill>
                <a:ea typeface="ＭＳ 明朝"/>
              </a:rPr>
              <a:t>Shabana</a:t>
            </a:r>
            <a:r>
              <a:rPr lang="en-GB" sz="2800" spc="15" dirty="0">
                <a:solidFill>
                  <a:srgbClr val="252729"/>
                </a:solidFill>
                <a:ea typeface="ＭＳ 明朝"/>
              </a:rPr>
              <a:t> </a:t>
            </a:r>
            <a:r>
              <a:rPr lang="en-GB" sz="2800" spc="15" dirty="0" err="1">
                <a:solidFill>
                  <a:srgbClr val="252729"/>
                </a:solidFill>
                <a:ea typeface="ＭＳ 明朝"/>
              </a:rPr>
              <a:t>Janjua</a:t>
            </a:r>
            <a:r>
              <a:rPr lang="en-GB" sz="2800" spc="15" dirty="0">
                <a:solidFill>
                  <a:srgbClr val="252729"/>
                </a:solidFill>
                <a:ea typeface="ＭＳ 明朝"/>
              </a:rPr>
              <a:t>, Director of Community Care at NHS England add:</a:t>
            </a:r>
            <a:endParaRPr lang="en-GB" sz="2800" dirty="0">
              <a:ea typeface="ＭＳ 明朝"/>
            </a:endParaRPr>
          </a:p>
          <a:p>
            <a:pPr marL="0" indent="0" algn="ctr">
              <a:spcAft>
                <a:spcPts val="2250"/>
              </a:spcAft>
              <a:buNone/>
            </a:pPr>
            <a:r>
              <a:rPr lang="en-GB" sz="2800" spc="15" dirty="0">
                <a:solidFill>
                  <a:srgbClr val="252729"/>
                </a:solidFill>
                <a:ea typeface="ＭＳ 明朝"/>
              </a:rPr>
              <a:t>“This framework is key to informing workforce education, training and career progression as well as informing local workforce models. The framework provides a standard and greater clarity on the scope of practice for nurses, allied health professionals and support workers in multi-disciplinary teams working within virtual wards and urgent community response teams in the community.”</a:t>
            </a:r>
            <a:endParaRPr lang="en-GB" sz="2800" dirty="0">
              <a:ea typeface="ＭＳ 明朝"/>
            </a:endParaRPr>
          </a:p>
          <a:p>
            <a:endParaRPr lang="en-US" dirty="0"/>
          </a:p>
        </p:txBody>
      </p:sp>
      <p:sp>
        <p:nvSpPr>
          <p:cNvPr id="3" name="Title 2"/>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43606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11887200" cy="4953000"/>
          </a:xfrm>
        </p:spPr>
        <p:txBody>
          <a:bodyPr>
            <a:normAutofit fontScale="85000" lnSpcReduction="20000"/>
          </a:bodyPr>
          <a:lstStyle/>
          <a:p>
            <a:endParaRPr lang="en-US" sz="2400" dirty="0">
              <a:solidFill>
                <a:schemeClr val="tx1"/>
              </a:solidFill>
            </a:endParaRPr>
          </a:p>
          <a:p>
            <a:pPr marL="0" indent="0">
              <a:buNone/>
            </a:pPr>
            <a:r>
              <a:rPr lang="en-GB" sz="2400" dirty="0">
                <a:solidFill>
                  <a:schemeClr val="tx1"/>
                </a:solidFill>
                <a:ea typeface="Times New Roman"/>
              </a:rPr>
              <a:t>All 2-hour UCR services, however configured, are expected to provide crisis care for the following nine conditions/needs as a minimum: </a:t>
            </a:r>
          </a:p>
          <a:p>
            <a:pPr marL="0" indent="0">
              <a:buNone/>
            </a:pPr>
            <a:r>
              <a:rPr lang="en-GB" sz="2400" dirty="0">
                <a:solidFill>
                  <a:schemeClr val="tx1"/>
                </a:solidFill>
                <a:ea typeface="Times New Roman"/>
              </a:rPr>
              <a:t>• Falls </a:t>
            </a:r>
          </a:p>
          <a:p>
            <a:pPr marL="0" indent="0">
              <a:buNone/>
            </a:pPr>
            <a:r>
              <a:rPr lang="en-GB" sz="2400" dirty="0">
                <a:solidFill>
                  <a:schemeClr val="tx1"/>
                </a:solidFill>
                <a:ea typeface="Times New Roman"/>
              </a:rPr>
              <a:t>• Decompensation of frailty </a:t>
            </a:r>
          </a:p>
          <a:p>
            <a:pPr marL="0" indent="0">
              <a:buNone/>
            </a:pPr>
            <a:r>
              <a:rPr lang="en-GB" sz="2400" dirty="0">
                <a:solidFill>
                  <a:schemeClr val="tx1"/>
                </a:solidFill>
                <a:ea typeface="Times New Roman"/>
              </a:rPr>
              <a:t>• Reduced function/deconditioning/reduced mobility</a:t>
            </a:r>
          </a:p>
          <a:p>
            <a:pPr marL="0" indent="0">
              <a:buNone/>
            </a:pPr>
            <a:r>
              <a:rPr lang="en-GB" sz="2400" dirty="0">
                <a:solidFill>
                  <a:schemeClr val="tx1"/>
                </a:solidFill>
                <a:ea typeface="Times New Roman"/>
              </a:rPr>
              <a:t>• Palliative/end-of-life crisis support </a:t>
            </a:r>
          </a:p>
          <a:p>
            <a:pPr marL="0" indent="0">
              <a:buNone/>
            </a:pPr>
            <a:r>
              <a:rPr lang="en-GB" sz="2400" dirty="0">
                <a:solidFill>
                  <a:schemeClr val="tx1"/>
                </a:solidFill>
                <a:ea typeface="Times New Roman"/>
              </a:rPr>
              <a:t>• Urgent equipment provision to support a person experiencing a crisis/at risk of hospital admission </a:t>
            </a:r>
          </a:p>
          <a:p>
            <a:pPr marL="0" indent="0">
              <a:buNone/>
            </a:pPr>
            <a:r>
              <a:rPr lang="en-GB" sz="2400" dirty="0">
                <a:solidFill>
                  <a:schemeClr val="tx1"/>
                </a:solidFill>
                <a:ea typeface="Times New Roman"/>
              </a:rPr>
              <a:t>• Confusion/delirium </a:t>
            </a:r>
          </a:p>
          <a:p>
            <a:pPr marL="0" indent="0">
              <a:buNone/>
            </a:pPr>
            <a:r>
              <a:rPr lang="en-GB" sz="2400" dirty="0">
                <a:solidFill>
                  <a:schemeClr val="tx1"/>
                </a:solidFill>
                <a:ea typeface="Times New Roman"/>
              </a:rPr>
              <a:t>• Urgent catheter care </a:t>
            </a:r>
          </a:p>
          <a:p>
            <a:pPr marL="0" indent="0">
              <a:buNone/>
            </a:pPr>
            <a:r>
              <a:rPr lang="en-GB" sz="2400" dirty="0">
                <a:solidFill>
                  <a:schemeClr val="tx1"/>
                </a:solidFill>
                <a:ea typeface="Times New Roman"/>
              </a:rPr>
              <a:t>• Urgent support for diabetes </a:t>
            </a:r>
          </a:p>
          <a:p>
            <a:pPr marL="0" indent="0">
              <a:buNone/>
            </a:pPr>
            <a:r>
              <a:rPr lang="en-GB" sz="2400" dirty="0">
                <a:solidFill>
                  <a:schemeClr val="tx1"/>
                </a:solidFill>
                <a:ea typeface="Times New Roman"/>
              </a:rPr>
              <a:t>• Unpaid carer breakdown which, if not resolved, will result in a healthcare crisis for the person they care for</a:t>
            </a:r>
            <a:endParaRPr lang="en-GB" sz="2400" dirty="0">
              <a:solidFill>
                <a:schemeClr val="tx1"/>
              </a:solidFill>
              <a:ea typeface="ＭＳ 明朝"/>
            </a:endParaRPr>
          </a:p>
          <a:p>
            <a:endParaRPr lang="en-US" sz="2400" dirty="0"/>
          </a:p>
        </p:txBody>
      </p:sp>
      <p:sp>
        <p:nvSpPr>
          <p:cNvPr id="3" name="Title 2"/>
          <p:cNvSpPr>
            <a:spLocks noGrp="1"/>
          </p:cNvSpPr>
          <p:nvPr>
            <p:ph type="title"/>
          </p:nvPr>
        </p:nvSpPr>
        <p:spPr/>
        <p:txBody>
          <a:bodyPr>
            <a:noAutofit/>
          </a:bodyPr>
          <a:lstStyle/>
          <a:p>
            <a:r>
              <a:rPr lang="en-US" sz="2400" dirty="0">
                <a:hlinkClick r:id="rId3"/>
              </a:rPr>
              <a:t>https://www.skillsforhealth.org.uk/wp-content/uploads/2022/09/VW-and-UCR-Capabilities-Framework-FINAL-290922-proofed-version-with-sigs.pdf</a:t>
            </a:r>
            <a:r>
              <a:rPr lang="en-US" sz="2400" dirty="0"/>
              <a:t/>
            </a:r>
            <a:br>
              <a:rPr lang="en-US" sz="2400" dirty="0"/>
            </a:br>
            <a:endParaRPr lang="en-US" sz="2400" dirty="0"/>
          </a:p>
        </p:txBody>
      </p:sp>
    </p:spTree>
    <p:extLst>
      <p:ext uri="{BB962C8B-B14F-4D97-AF65-F5344CB8AC3E}">
        <p14:creationId xmlns:p14="http://schemas.microsoft.com/office/powerpoint/2010/main" val="344857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dirty="0">
                <a:solidFill>
                  <a:schemeClr val="tx1"/>
                </a:solidFill>
                <a:ea typeface="Times New Roman"/>
              </a:rPr>
              <a:t>Capabilities are the attributes (skills, knowledge, and behaviours) which individuals bring to the workplace. This includes the ability to be competent and beyond this, to:  </a:t>
            </a:r>
          </a:p>
          <a:p>
            <a:pPr marL="0" indent="0">
              <a:buNone/>
            </a:pPr>
            <a:endParaRPr lang="en-GB" dirty="0">
              <a:solidFill>
                <a:schemeClr val="tx1"/>
              </a:solidFill>
              <a:ea typeface="Times New Roman"/>
            </a:endParaRPr>
          </a:p>
          <a:p>
            <a:r>
              <a:rPr lang="en-GB" sz="2400" dirty="0">
                <a:solidFill>
                  <a:schemeClr val="tx1"/>
                </a:solidFill>
                <a:ea typeface="Times New Roman"/>
              </a:rPr>
              <a:t>Manage change</a:t>
            </a:r>
          </a:p>
          <a:p>
            <a:r>
              <a:rPr lang="en-GB" sz="2400" dirty="0">
                <a:solidFill>
                  <a:schemeClr val="tx1"/>
                </a:solidFill>
                <a:ea typeface="Times New Roman"/>
              </a:rPr>
              <a:t>Be flexible</a:t>
            </a:r>
          </a:p>
          <a:p>
            <a:r>
              <a:rPr lang="en-GB" sz="2400" dirty="0">
                <a:solidFill>
                  <a:schemeClr val="tx1"/>
                </a:solidFill>
                <a:ea typeface="Times New Roman"/>
              </a:rPr>
              <a:t>Deal with situations which may be complex or unpredictable and escalate/refer appropriately to ensure patient safety</a:t>
            </a:r>
          </a:p>
          <a:p>
            <a:r>
              <a:rPr lang="en-GB" sz="2400" dirty="0">
                <a:solidFill>
                  <a:schemeClr val="tx1"/>
                </a:solidFill>
                <a:ea typeface="Times New Roman"/>
              </a:rPr>
              <a:t>Continue to improve performance (Skills for Health 2020).</a:t>
            </a:r>
            <a:endParaRPr lang="en-GB" sz="2400" dirty="0">
              <a:solidFill>
                <a:schemeClr val="tx1"/>
              </a:solidFill>
              <a:ea typeface="ＭＳ 明朝"/>
            </a:endParaRPr>
          </a:p>
          <a:p>
            <a:pPr marL="0" indent="0">
              <a:buNone/>
            </a:pPr>
            <a:endParaRPr lang="en-US" dirty="0"/>
          </a:p>
        </p:txBody>
      </p:sp>
      <p:sp>
        <p:nvSpPr>
          <p:cNvPr id="3" name="Title 2"/>
          <p:cNvSpPr>
            <a:spLocks noGrp="1"/>
          </p:cNvSpPr>
          <p:nvPr>
            <p:ph type="title"/>
          </p:nvPr>
        </p:nvSpPr>
        <p:spPr>
          <a:xfrm>
            <a:off x="406400" y="304800"/>
            <a:ext cx="8229600" cy="1143000"/>
          </a:xfrm>
        </p:spPr>
        <p:txBody>
          <a:bodyPr>
            <a:normAutofit/>
          </a:bodyPr>
          <a:lstStyle/>
          <a:p>
            <a:r>
              <a:rPr lang="en-GB" sz="2700" dirty="0">
                <a:ea typeface="Times New Roman"/>
              </a:rPr>
              <a:t>Capabilities</a:t>
            </a:r>
            <a:endParaRPr lang="en-US" dirty="0"/>
          </a:p>
        </p:txBody>
      </p:sp>
    </p:spTree>
    <p:extLst>
      <p:ext uri="{BB962C8B-B14F-4D97-AF65-F5344CB8AC3E}">
        <p14:creationId xmlns:p14="http://schemas.microsoft.com/office/powerpoint/2010/main" val="224634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176F814904A41A91DE40EE51120C4" ma:contentTypeVersion="5" ma:contentTypeDescription="Create a new document." ma:contentTypeScope="" ma:versionID="66d89dad40819e0e84378fe3b1a3e7b6">
  <xsd:schema xmlns:xsd="http://www.w3.org/2001/XMLSchema" xmlns:xs="http://www.w3.org/2001/XMLSchema" xmlns:p="http://schemas.microsoft.com/office/2006/metadata/properties" xmlns:ns2="65bef263-5fcd-444e-b18a-4917c71acc81" xmlns:ns3="44b7fd03-1e8d-4bd8-a739-363efe4a9fb7" targetNamespace="http://schemas.microsoft.com/office/2006/metadata/properties" ma:root="true" ma:fieldsID="ec880ce6f15ac5ee8fb7cb6622b77d94" ns2:_="" ns3:_="">
    <xsd:import namespace="65bef263-5fcd-444e-b18a-4917c71acc81"/>
    <xsd:import namespace="44b7fd03-1e8d-4bd8-a739-363efe4a9fb7"/>
    <xsd:element name="properties">
      <xsd:complexType>
        <xsd:sequence>
          <xsd:element name="documentManagement">
            <xsd:complexType>
              <xsd:all>
                <xsd:element ref="ns2:Brand"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ef263-5fcd-444e-b18a-4917c71acc81" elementFormDefault="qualified">
    <xsd:import namespace="http://schemas.microsoft.com/office/2006/documentManagement/types"/>
    <xsd:import namespace="http://schemas.microsoft.com/office/infopath/2007/PartnerControls"/>
    <xsd:element name="Brand" ma:index="8" nillable="true" ma:displayName="Brand" ma:default="SfH" ma:format="Dropdown" ma:internalName="Brand">
      <xsd:simpleType>
        <xsd:restriction base="dms:Choice">
          <xsd:enumeration value="SfH"/>
          <xsd:enumeration value="SfJ"/>
          <xsd:enumeration value="NSA"/>
          <xsd:enumeration value="SFJAwards"/>
          <xsd:enumeration value="WD Trust"/>
        </xsd:restriction>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b7fd03-1e8d-4bd8-a739-363efe4a9fb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rand xmlns="65bef263-5fcd-444e-b18a-4917c71acc81">SfH</Brand>
    <SharedWithUsers xmlns="44b7fd03-1e8d-4bd8-a739-363efe4a9fb7">
      <UserInfo>
        <DisplayName>Claire Nicholls</DisplayName>
        <AccountId>167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A3E97F-D7E8-4D5A-ADF7-AC3C94BBA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bef263-5fcd-444e-b18a-4917c71acc81"/>
    <ds:schemaRef ds:uri="44b7fd03-1e8d-4bd8-a739-363efe4a9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A22514-D876-4163-AFF5-0C0CD52EC818}">
  <ds:schemaRefs>
    <ds:schemaRef ds:uri="http://purl.org/dc/terms/"/>
    <ds:schemaRef ds:uri="65bef263-5fcd-444e-b18a-4917c71acc81"/>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4b7fd03-1e8d-4bd8-a739-363efe4a9fb7"/>
    <ds:schemaRef ds:uri="http://www.w3.org/XML/1998/namespace"/>
  </ds:schemaRefs>
</ds:datastoreItem>
</file>

<file path=customXml/itemProps3.xml><?xml version="1.0" encoding="utf-8"?>
<ds:datastoreItem xmlns:ds="http://schemas.openxmlformats.org/officeDocument/2006/customXml" ds:itemID="{2BDDA7D2-3C49-4016-80A2-B26799998E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23968</TotalTime>
  <Words>1201</Words>
  <Application>Microsoft Macintosh PowerPoint</Application>
  <PresentationFormat>Custom</PresentationFormat>
  <Paragraphs>146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Setting up and running virtual wards </vt:lpstr>
      <vt:lpstr>Welcome! </vt:lpstr>
      <vt:lpstr>PowerPoint Presentation</vt:lpstr>
      <vt:lpstr>Critical success factors when designing and scaling  virtual wards across ICS footprints</vt:lpstr>
      <vt:lpstr>Looking forward: national ambition in England for 2023/24 </vt:lpstr>
      <vt:lpstr>Virtual Ward and Urgent Community Response Capabilities Framework</vt:lpstr>
      <vt:lpstr>Introduction</vt:lpstr>
      <vt:lpstr>https://www.skillsforhealth.org.uk/wp-content/uploads/2022/09/VW-and-UCR-Capabilities-Framework-FINAL-290922-proofed-version-with-sigs.pdf </vt:lpstr>
      <vt:lpstr>Capabilities</vt:lpstr>
      <vt:lpstr>Tier descriptors</vt:lpstr>
      <vt:lpstr>Capability titles </vt:lpstr>
      <vt:lpstr>Capabilities </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Page</dc:title>
  <dc:creator>Ben</dc:creator>
  <cp:lastModifiedBy>Esther Clift</cp:lastModifiedBy>
  <cp:revision>36</cp:revision>
  <dcterms:created xsi:type="dcterms:W3CDTF">2006-08-16T00:00:00Z</dcterms:created>
  <dcterms:modified xsi:type="dcterms:W3CDTF">2023-04-19T10:51:51Z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0x010100B32176F814904A41A91DE40EE51120C4</vt:lpwstr>
  </property>
  <property fmtid="{D5CDD505-2E9C-101B-9397-08002B2CF9AE}" pid="3" name="AuthorIds_UIVersion_2048">
    <vt:lpwstr>175</vt:lpwstr>
  </property>
</Properties>
</file>