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52" r:id="rId2"/>
    <p:sldMasterId id="2147483740" r:id="rId3"/>
    <p:sldMasterId id="2147483670" r:id="rId4"/>
    <p:sldMasterId id="2147483648" r:id="rId5"/>
  </p:sldMasterIdLst>
  <p:notesMasterIdLst>
    <p:notesMasterId r:id="rId32"/>
  </p:notesMasterIdLst>
  <p:sldIdLst>
    <p:sldId id="257" r:id="rId6"/>
    <p:sldId id="391" r:id="rId7"/>
    <p:sldId id="393" r:id="rId8"/>
    <p:sldId id="394" r:id="rId9"/>
    <p:sldId id="395" r:id="rId10"/>
    <p:sldId id="397" r:id="rId11"/>
    <p:sldId id="396" r:id="rId12"/>
    <p:sldId id="400" r:id="rId13"/>
    <p:sldId id="392" r:id="rId14"/>
    <p:sldId id="402" r:id="rId15"/>
    <p:sldId id="403" r:id="rId16"/>
    <p:sldId id="404" r:id="rId17"/>
    <p:sldId id="405" r:id="rId18"/>
    <p:sldId id="406" r:id="rId19"/>
    <p:sldId id="407" r:id="rId20"/>
    <p:sldId id="420" r:id="rId21"/>
    <p:sldId id="422" r:id="rId22"/>
    <p:sldId id="409" r:id="rId23"/>
    <p:sldId id="271" r:id="rId24"/>
    <p:sldId id="412" r:id="rId25"/>
    <p:sldId id="399" r:id="rId26"/>
    <p:sldId id="411" r:id="rId27"/>
    <p:sldId id="415" r:id="rId28"/>
    <p:sldId id="416" r:id="rId29"/>
    <p:sldId id="418" r:id="rId30"/>
    <p:sldId id="4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F:\Updated\For%2024-05-22%20Presentation\On%20boarding%20VW%20Audit-%20Data%20Sheet%20%20-%20as%20of%2009-05-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s%20of%2002-07-22\On%20boarding%20VW%20Audit-%20Data%20Sheet%20%20-%20as%20of%2002-07-2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a:t>Virtual Ward Implementation Trajectory  </a:t>
            </a:r>
          </a:p>
          <a:p>
            <a:pPr>
              <a:defRPr sz="2000" b="1"/>
            </a:pPr>
            <a:r>
              <a:rPr lang="en-GB" sz="2000" b="1"/>
              <a:t>to</a:t>
            </a:r>
            <a:r>
              <a:rPr lang="en-GB" sz="2000" b="1" baseline="0"/>
              <a:t> meet </a:t>
            </a:r>
          </a:p>
          <a:p>
            <a:pPr>
              <a:defRPr sz="2000" b="1"/>
            </a:pPr>
            <a:r>
              <a:rPr lang="en-GB" sz="2000" b="1" baseline="0"/>
              <a:t>80% Occupancy  </a:t>
            </a:r>
            <a:endParaRPr lang="en-GB"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352157633161204E-2"/>
          <c:y val="0.19856360069377962"/>
          <c:w val="0.94598264045917657"/>
          <c:h val="0.66516713556879414"/>
        </c:manualLayout>
      </c:layout>
      <c:lineChart>
        <c:grouping val="standard"/>
        <c:varyColors val="0"/>
        <c:ser>
          <c:idx val="0"/>
          <c:order val="0"/>
          <c:tx>
            <c:strRef>
              <c:f>Sheet2!$A$2</c:f>
              <c:strCache>
                <c:ptCount val="1"/>
                <c:pt idx="0">
                  <c:v>Number of patients</c:v>
                </c:pt>
              </c:strCache>
            </c:strRef>
          </c:tx>
          <c:spPr>
            <a:ln w="28575" cap="rnd">
              <a:solidFill>
                <a:schemeClr val="accent1"/>
              </a:solidFill>
              <a:round/>
            </a:ln>
            <a:effectLst/>
          </c:spPr>
          <c:marker>
            <c:symbol val="none"/>
          </c:marker>
          <c:cat>
            <c:numRef>
              <c:f>Sheet2!$B$1:$X$1</c:f>
              <c:numCache>
                <c:formatCode>m/d/yyyy</c:formatCode>
                <c:ptCount val="23"/>
                <c:pt idx="0">
                  <c:v>44693</c:v>
                </c:pt>
                <c:pt idx="1">
                  <c:v>44707</c:v>
                </c:pt>
                <c:pt idx="2">
                  <c:v>44721</c:v>
                </c:pt>
                <c:pt idx="3">
                  <c:v>44735</c:v>
                </c:pt>
                <c:pt idx="4">
                  <c:v>44749</c:v>
                </c:pt>
                <c:pt idx="5">
                  <c:v>44763</c:v>
                </c:pt>
                <c:pt idx="6">
                  <c:v>44777</c:v>
                </c:pt>
                <c:pt idx="7">
                  <c:v>44791</c:v>
                </c:pt>
                <c:pt idx="8">
                  <c:v>44805</c:v>
                </c:pt>
                <c:pt idx="9">
                  <c:v>44819</c:v>
                </c:pt>
                <c:pt idx="10">
                  <c:v>44833</c:v>
                </c:pt>
                <c:pt idx="11">
                  <c:v>44847</c:v>
                </c:pt>
                <c:pt idx="12">
                  <c:v>44861</c:v>
                </c:pt>
                <c:pt idx="13">
                  <c:v>44875</c:v>
                </c:pt>
                <c:pt idx="14">
                  <c:v>44889</c:v>
                </c:pt>
                <c:pt idx="15">
                  <c:v>44903</c:v>
                </c:pt>
                <c:pt idx="16">
                  <c:v>44917</c:v>
                </c:pt>
                <c:pt idx="17">
                  <c:v>44931</c:v>
                </c:pt>
                <c:pt idx="18">
                  <c:v>44945</c:v>
                </c:pt>
                <c:pt idx="19">
                  <c:v>44959</c:v>
                </c:pt>
                <c:pt idx="20">
                  <c:v>44973</c:v>
                </c:pt>
                <c:pt idx="21">
                  <c:v>44987</c:v>
                </c:pt>
                <c:pt idx="22">
                  <c:v>45011</c:v>
                </c:pt>
              </c:numCache>
            </c:numRef>
          </c:cat>
          <c:val>
            <c:numRef>
              <c:f>Sheet2!$B$2:$X$2</c:f>
              <c:numCache>
                <c:formatCode>General</c:formatCode>
                <c:ptCount val="23"/>
                <c:pt idx="0">
                  <c:v>36</c:v>
                </c:pt>
                <c:pt idx="1">
                  <c:v>22</c:v>
                </c:pt>
                <c:pt idx="2">
                  <c:v>35</c:v>
                </c:pt>
                <c:pt idx="3">
                  <c:v>20</c:v>
                </c:pt>
                <c:pt idx="4">
                  <c:v>32</c:v>
                </c:pt>
                <c:pt idx="5">
                  <c:v>20</c:v>
                </c:pt>
                <c:pt idx="6">
                  <c:v>21</c:v>
                </c:pt>
                <c:pt idx="7">
                  <c:v>29</c:v>
                </c:pt>
                <c:pt idx="8">
                  <c:v>28</c:v>
                </c:pt>
                <c:pt idx="9">
                  <c:v>30</c:v>
                </c:pt>
                <c:pt idx="10">
                  <c:v>34</c:v>
                </c:pt>
                <c:pt idx="11">
                  <c:v>30</c:v>
                </c:pt>
                <c:pt idx="12">
                  <c:v>7</c:v>
                </c:pt>
                <c:pt idx="13">
                  <c:v>27</c:v>
                </c:pt>
                <c:pt idx="14">
                  <c:v>34</c:v>
                </c:pt>
                <c:pt idx="15">
                  <c:v>28</c:v>
                </c:pt>
                <c:pt idx="16">
                  <c:v>26</c:v>
                </c:pt>
                <c:pt idx="17">
                  <c:v>20</c:v>
                </c:pt>
                <c:pt idx="18">
                  <c:v>55</c:v>
                </c:pt>
                <c:pt idx="19">
                  <c:v>58</c:v>
                </c:pt>
                <c:pt idx="20">
                  <c:v>89</c:v>
                </c:pt>
                <c:pt idx="21">
                  <c:v>115</c:v>
                </c:pt>
                <c:pt idx="22">
                  <c:v>91</c:v>
                </c:pt>
              </c:numCache>
            </c:numRef>
          </c:val>
          <c:smooth val="0"/>
          <c:extLst>
            <c:ext xmlns:c16="http://schemas.microsoft.com/office/drawing/2014/chart" uri="{C3380CC4-5D6E-409C-BE32-E72D297353CC}">
              <c16:uniqueId val="{00000000-9AB5-47AD-B602-699219A29EB0}"/>
            </c:ext>
          </c:extLst>
        </c:ser>
        <c:ser>
          <c:idx val="1"/>
          <c:order val="1"/>
          <c:tx>
            <c:strRef>
              <c:f>Sheet2!$A$3</c:f>
              <c:strCache>
                <c:ptCount val="1"/>
                <c:pt idx="0">
                  <c:v>Target </c:v>
                </c:pt>
              </c:strCache>
            </c:strRef>
          </c:tx>
          <c:spPr>
            <a:ln w="28575" cap="rnd">
              <a:solidFill>
                <a:sysClr val="windowText" lastClr="000000"/>
              </a:solidFill>
              <a:prstDash val="sysDash"/>
              <a:round/>
            </a:ln>
            <a:effectLst/>
          </c:spPr>
          <c:marker>
            <c:symbol val="none"/>
          </c:marker>
          <c:cat>
            <c:numRef>
              <c:f>Sheet2!$B$1:$X$1</c:f>
              <c:numCache>
                <c:formatCode>m/d/yyyy</c:formatCode>
                <c:ptCount val="23"/>
                <c:pt idx="0">
                  <c:v>44693</c:v>
                </c:pt>
                <c:pt idx="1">
                  <c:v>44707</c:v>
                </c:pt>
                <c:pt idx="2">
                  <c:v>44721</c:v>
                </c:pt>
                <c:pt idx="3">
                  <c:v>44735</c:v>
                </c:pt>
                <c:pt idx="4">
                  <c:v>44749</c:v>
                </c:pt>
                <c:pt idx="5">
                  <c:v>44763</c:v>
                </c:pt>
                <c:pt idx="6">
                  <c:v>44777</c:v>
                </c:pt>
                <c:pt idx="7">
                  <c:v>44791</c:v>
                </c:pt>
                <c:pt idx="8">
                  <c:v>44805</c:v>
                </c:pt>
                <c:pt idx="9">
                  <c:v>44819</c:v>
                </c:pt>
                <c:pt idx="10">
                  <c:v>44833</c:v>
                </c:pt>
                <c:pt idx="11">
                  <c:v>44847</c:v>
                </c:pt>
                <c:pt idx="12">
                  <c:v>44861</c:v>
                </c:pt>
                <c:pt idx="13">
                  <c:v>44875</c:v>
                </c:pt>
                <c:pt idx="14">
                  <c:v>44889</c:v>
                </c:pt>
                <c:pt idx="15">
                  <c:v>44903</c:v>
                </c:pt>
                <c:pt idx="16">
                  <c:v>44917</c:v>
                </c:pt>
                <c:pt idx="17">
                  <c:v>44931</c:v>
                </c:pt>
                <c:pt idx="18">
                  <c:v>44945</c:v>
                </c:pt>
                <c:pt idx="19">
                  <c:v>44959</c:v>
                </c:pt>
                <c:pt idx="20">
                  <c:v>44973</c:v>
                </c:pt>
                <c:pt idx="21">
                  <c:v>44987</c:v>
                </c:pt>
                <c:pt idx="22">
                  <c:v>45011</c:v>
                </c:pt>
              </c:numCache>
            </c:numRef>
          </c:cat>
          <c:val>
            <c:numRef>
              <c:f>Sheet2!$B$3:$X$3</c:f>
              <c:numCache>
                <c:formatCode>General</c:formatCode>
                <c:ptCount val="23"/>
                <c:pt idx="0">
                  <c:v>108</c:v>
                </c:pt>
                <c:pt idx="1">
                  <c:v>108</c:v>
                </c:pt>
                <c:pt idx="2">
                  <c:v>108</c:v>
                </c:pt>
                <c:pt idx="3">
                  <c:v>108</c:v>
                </c:pt>
                <c:pt idx="4">
                  <c:v>108</c:v>
                </c:pt>
                <c:pt idx="5">
                  <c:v>108</c:v>
                </c:pt>
                <c:pt idx="6">
                  <c:v>108</c:v>
                </c:pt>
                <c:pt idx="7">
                  <c:v>108</c:v>
                </c:pt>
                <c:pt idx="8">
                  <c:v>108</c:v>
                </c:pt>
                <c:pt idx="9">
                  <c:v>108</c:v>
                </c:pt>
                <c:pt idx="10">
                  <c:v>108</c:v>
                </c:pt>
                <c:pt idx="11">
                  <c:v>108</c:v>
                </c:pt>
                <c:pt idx="12">
                  <c:v>108</c:v>
                </c:pt>
                <c:pt idx="13">
                  <c:v>108</c:v>
                </c:pt>
                <c:pt idx="14">
                  <c:v>108</c:v>
                </c:pt>
                <c:pt idx="15">
                  <c:v>108</c:v>
                </c:pt>
                <c:pt idx="16">
                  <c:v>108</c:v>
                </c:pt>
                <c:pt idx="17">
                  <c:v>108</c:v>
                </c:pt>
                <c:pt idx="18">
                  <c:v>108</c:v>
                </c:pt>
                <c:pt idx="19">
                  <c:v>108</c:v>
                </c:pt>
                <c:pt idx="20">
                  <c:v>108</c:v>
                </c:pt>
                <c:pt idx="21">
                  <c:v>108</c:v>
                </c:pt>
                <c:pt idx="22">
                  <c:v>108</c:v>
                </c:pt>
              </c:numCache>
            </c:numRef>
          </c:val>
          <c:smooth val="0"/>
          <c:extLst>
            <c:ext xmlns:c16="http://schemas.microsoft.com/office/drawing/2014/chart" uri="{C3380CC4-5D6E-409C-BE32-E72D297353CC}">
              <c16:uniqueId val="{00000001-9AB5-47AD-B602-699219A29EB0}"/>
            </c:ext>
          </c:extLst>
        </c:ser>
        <c:ser>
          <c:idx val="2"/>
          <c:order val="2"/>
          <c:tx>
            <c:strRef>
              <c:f>Sheet2!$A$4</c:f>
              <c:strCache>
                <c:ptCount val="1"/>
                <c:pt idx="0">
                  <c:v>80% occupancy </c:v>
                </c:pt>
              </c:strCache>
            </c:strRef>
          </c:tx>
          <c:spPr>
            <a:ln w="28575" cap="rnd">
              <a:solidFill>
                <a:sysClr val="windowText" lastClr="000000"/>
              </a:solidFill>
              <a:prstDash val="sysDash"/>
              <a:round/>
            </a:ln>
            <a:effectLst/>
          </c:spPr>
          <c:marker>
            <c:symbol val="none"/>
          </c:marker>
          <c:cat>
            <c:numRef>
              <c:f>Sheet2!$B$1:$X$1</c:f>
              <c:numCache>
                <c:formatCode>m/d/yyyy</c:formatCode>
                <c:ptCount val="23"/>
                <c:pt idx="0">
                  <c:v>44693</c:v>
                </c:pt>
                <c:pt idx="1">
                  <c:v>44707</c:v>
                </c:pt>
                <c:pt idx="2">
                  <c:v>44721</c:v>
                </c:pt>
                <c:pt idx="3">
                  <c:v>44735</c:v>
                </c:pt>
                <c:pt idx="4">
                  <c:v>44749</c:v>
                </c:pt>
                <c:pt idx="5">
                  <c:v>44763</c:v>
                </c:pt>
                <c:pt idx="6">
                  <c:v>44777</c:v>
                </c:pt>
                <c:pt idx="7">
                  <c:v>44791</c:v>
                </c:pt>
                <c:pt idx="8">
                  <c:v>44805</c:v>
                </c:pt>
                <c:pt idx="9">
                  <c:v>44819</c:v>
                </c:pt>
                <c:pt idx="10">
                  <c:v>44833</c:v>
                </c:pt>
                <c:pt idx="11">
                  <c:v>44847</c:v>
                </c:pt>
                <c:pt idx="12">
                  <c:v>44861</c:v>
                </c:pt>
                <c:pt idx="13">
                  <c:v>44875</c:v>
                </c:pt>
                <c:pt idx="14">
                  <c:v>44889</c:v>
                </c:pt>
                <c:pt idx="15">
                  <c:v>44903</c:v>
                </c:pt>
                <c:pt idx="16">
                  <c:v>44917</c:v>
                </c:pt>
                <c:pt idx="17">
                  <c:v>44931</c:v>
                </c:pt>
                <c:pt idx="18">
                  <c:v>44945</c:v>
                </c:pt>
                <c:pt idx="19">
                  <c:v>44959</c:v>
                </c:pt>
                <c:pt idx="20">
                  <c:v>44973</c:v>
                </c:pt>
                <c:pt idx="21">
                  <c:v>44987</c:v>
                </c:pt>
                <c:pt idx="22">
                  <c:v>45011</c:v>
                </c:pt>
              </c:numCache>
            </c:numRef>
          </c:cat>
          <c:val>
            <c:numRef>
              <c:f>Sheet2!$B$4:$X$4</c:f>
              <c:numCache>
                <c:formatCode>General</c:formatCode>
                <c:ptCount val="23"/>
                <c:pt idx="0">
                  <c:v>84</c:v>
                </c:pt>
                <c:pt idx="1">
                  <c:v>84</c:v>
                </c:pt>
                <c:pt idx="2">
                  <c:v>84</c:v>
                </c:pt>
                <c:pt idx="3">
                  <c:v>84</c:v>
                </c:pt>
                <c:pt idx="4">
                  <c:v>84</c:v>
                </c:pt>
                <c:pt idx="5">
                  <c:v>84</c:v>
                </c:pt>
                <c:pt idx="6">
                  <c:v>84</c:v>
                </c:pt>
                <c:pt idx="7">
                  <c:v>84</c:v>
                </c:pt>
                <c:pt idx="8">
                  <c:v>84</c:v>
                </c:pt>
                <c:pt idx="9">
                  <c:v>84</c:v>
                </c:pt>
                <c:pt idx="10">
                  <c:v>84</c:v>
                </c:pt>
                <c:pt idx="11">
                  <c:v>84</c:v>
                </c:pt>
                <c:pt idx="12">
                  <c:v>84</c:v>
                </c:pt>
                <c:pt idx="13">
                  <c:v>84</c:v>
                </c:pt>
                <c:pt idx="14">
                  <c:v>84</c:v>
                </c:pt>
                <c:pt idx="15">
                  <c:v>84</c:v>
                </c:pt>
                <c:pt idx="16">
                  <c:v>84</c:v>
                </c:pt>
                <c:pt idx="17">
                  <c:v>84</c:v>
                </c:pt>
                <c:pt idx="18">
                  <c:v>84</c:v>
                </c:pt>
                <c:pt idx="19">
                  <c:v>84</c:v>
                </c:pt>
                <c:pt idx="20">
                  <c:v>84</c:v>
                </c:pt>
                <c:pt idx="21">
                  <c:v>84</c:v>
                </c:pt>
                <c:pt idx="22">
                  <c:v>84</c:v>
                </c:pt>
              </c:numCache>
            </c:numRef>
          </c:val>
          <c:smooth val="0"/>
          <c:extLst>
            <c:ext xmlns:c16="http://schemas.microsoft.com/office/drawing/2014/chart" uri="{C3380CC4-5D6E-409C-BE32-E72D297353CC}">
              <c16:uniqueId val="{00000002-9AB5-47AD-B602-699219A29EB0}"/>
            </c:ext>
          </c:extLst>
        </c:ser>
        <c:dLbls>
          <c:showLegendKey val="0"/>
          <c:showVal val="0"/>
          <c:showCatName val="0"/>
          <c:showSerName val="0"/>
          <c:showPercent val="0"/>
          <c:showBubbleSize val="0"/>
        </c:dLbls>
        <c:smooth val="0"/>
        <c:axId val="1244959311"/>
        <c:axId val="1244960559"/>
      </c:lineChart>
      <c:dateAx>
        <c:axId val="124495931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960559"/>
        <c:crosses val="autoZero"/>
        <c:auto val="1"/>
        <c:lblOffset val="100"/>
        <c:baseTimeUnit val="days"/>
      </c:dateAx>
      <c:valAx>
        <c:axId val="12449605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959311"/>
        <c:crosses val="autoZero"/>
        <c:crossBetween val="between"/>
      </c:valAx>
      <c:spPr>
        <a:noFill/>
        <a:ln>
          <a:noFill/>
        </a:ln>
        <a:effectLst/>
      </c:spPr>
    </c:plotArea>
    <c:legend>
      <c:legendPos val="b"/>
      <c:layout>
        <c:manualLayout>
          <c:xMode val="edge"/>
          <c:yMode val="edge"/>
          <c:x val="0.13935353544778298"/>
          <c:y val="0.93738605589867707"/>
          <c:w val="0.74721425888906257"/>
          <c:h val="6.261394410132294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a:t>
            </a:r>
            <a:r>
              <a:rPr lang="en-GB" baseline="0" dirty="0"/>
              <a:t> of Patients Accessing Heart Failure Virtual Ward by Ethnicity </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Sheet8!$B$1</c:f>
              <c:strCache>
                <c:ptCount val="1"/>
                <c:pt idx="0">
                  <c:v>Number of Patients </c:v>
                </c:pt>
              </c:strCache>
            </c:strRef>
          </c:tx>
          <c:spPr>
            <a:solidFill>
              <a:schemeClr val="accent1"/>
            </a:solidFill>
            <a:ln>
              <a:noFill/>
            </a:ln>
            <a:effectLst/>
          </c:spPr>
          <c:invertIfNegative val="0"/>
          <c:cat>
            <c:strRef>
              <c:f>Sheet8!$A$2:$A$13</c:f>
              <c:strCache>
                <c:ptCount val="12"/>
                <c:pt idx="0">
                  <c:v>ASIAN - INDIAN</c:v>
                </c:pt>
                <c:pt idx="1">
                  <c:v>WHITE - BRITISH</c:v>
                </c:pt>
                <c:pt idx="2">
                  <c:v>ASIAN - ANY OTHER BACKGROUND</c:v>
                </c:pt>
                <c:pt idx="3">
                  <c:v>NOT STATED</c:v>
                </c:pt>
                <c:pt idx="4">
                  <c:v>OTHER - ANY OTHER</c:v>
                </c:pt>
                <c:pt idx="5">
                  <c:v>WHITE - ANY OTHER BACKGROUND</c:v>
                </c:pt>
                <c:pt idx="6">
                  <c:v>BLACK - CARIBBEAN</c:v>
                </c:pt>
                <c:pt idx="7">
                  <c:v>WHITE - IRISH</c:v>
                </c:pt>
                <c:pt idx="8">
                  <c:v>BLACK - AFRICAN</c:v>
                </c:pt>
                <c:pt idx="9">
                  <c:v>ASIAN - PAKISTANI</c:v>
                </c:pt>
                <c:pt idx="10">
                  <c:v>ASIAN - BANGLADESHI</c:v>
                </c:pt>
                <c:pt idx="11">
                  <c:v>BLACK - ANY OTHER BACKGROUND</c:v>
                </c:pt>
              </c:strCache>
            </c:strRef>
          </c:cat>
          <c:val>
            <c:numRef>
              <c:f>Sheet8!$B$2:$B$13</c:f>
              <c:numCache>
                <c:formatCode>General</c:formatCode>
                <c:ptCount val="12"/>
                <c:pt idx="0">
                  <c:v>23</c:v>
                </c:pt>
                <c:pt idx="1">
                  <c:v>22</c:v>
                </c:pt>
                <c:pt idx="2">
                  <c:v>18</c:v>
                </c:pt>
                <c:pt idx="3">
                  <c:v>14</c:v>
                </c:pt>
                <c:pt idx="4">
                  <c:v>7</c:v>
                </c:pt>
                <c:pt idx="5">
                  <c:v>6</c:v>
                </c:pt>
                <c:pt idx="6">
                  <c:v>5</c:v>
                </c:pt>
                <c:pt idx="7">
                  <c:v>5</c:v>
                </c:pt>
                <c:pt idx="8">
                  <c:v>3</c:v>
                </c:pt>
                <c:pt idx="9">
                  <c:v>2</c:v>
                </c:pt>
                <c:pt idx="10">
                  <c:v>1</c:v>
                </c:pt>
                <c:pt idx="11">
                  <c:v>1</c:v>
                </c:pt>
              </c:numCache>
            </c:numRef>
          </c:val>
          <c:extLst>
            <c:ext xmlns:c16="http://schemas.microsoft.com/office/drawing/2014/chart" uri="{C3380CC4-5D6E-409C-BE32-E72D297353CC}">
              <c16:uniqueId val="{00000000-C7D1-4E45-BD86-D4EF78E5077D}"/>
            </c:ext>
          </c:extLst>
        </c:ser>
        <c:ser>
          <c:idx val="1"/>
          <c:order val="1"/>
          <c:tx>
            <c:strRef>
              <c:f>Sheet8!$C$1</c:f>
              <c:strCache>
                <c:ptCount val="1"/>
                <c:pt idx="0">
                  <c:v>Percentage of pateints </c:v>
                </c:pt>
              </c:strCache>
            </c:strRef>
          </c:tx>
          <c:spPr>
            <a:solidFill>
              <a:schemeClr val="accent2"/>
            </a:solidFill>
            <a:ln>
              <a:noFill/>
            </a:ln>
            <a:effectLst/>
          </c:spPr>
          <c:invertIfNegative val="0"/>
          <c:cat>
            <c:strRef>
              <c:f>Sheet8!$A$2:$A$13</c:f>
              <c:strCache>
                <c:ptCount val="12"/>
                <c:pt idx="0">
                  <c:v>ASIAN - INDIAN</c:v>
                </c:pt>
                <c:pt idx="1">
                  <c:v>WHITE - BRITISH</c:v>
                </c:pt>
                <c:pt idx="2">
                  <c:v>ASIAN - ANY OTHER BACKGROUND</c:v>
                </c:pt>
                <c:pt idx="3">
                  <c:v>NOT STATED</c:v>
                </c:pt>
                <c:pt idx="4">
                  <c:v>OTHER - ANY OTHER</c:v>
                </c:pt>
                <c:pt idx="5">
                  <c:v>WHITE - ANY OTHER BACKGROUND</c:v>
                </c:pt>
                <c:pt idx="6">
                  <c:v>BLACK - CARIBBEAN</c:v>
                </c:pt>
                <c:pt idx="7">
                  <c:v>WHITE - IRISH</c:v>
                </c:pt>
                <c:pt idx="8">
                  <c:v>BLACK - AFRICAN</c:v>
                </c:pt>
                <c:pt idx="9">
                  <c:v>ASIAN - PAKISTANI</c:v>
                </c:pt>
                <c:pt idx="10">
                  <c:v>ASIAN - BANGLADESHI</c:v>
                </c:pt>
                <c:pt idx="11">
                  <c:v>BLACK - ANY OTHER BACKGROUND</c:v>
                </c:pt>
              </c:strCache>
            </c:strRef>
          </c:cat>
          <c:val>
            <c:numRef>
              <c:f>Sheet8!$C$2:$C$13</c:f>
              <c:numCache>
                <c:formatCode>0.00</c:formatCode>
                <c:ptCount val="12"/>
                <c:pt idx="0">
                  <c:v>21.495327102803738</c:v>
                </c:pt>
                <c:pt idx="1">
                  <c:v>20.5607476635514</c:v>
                </c:pt>
                <c:pt idx="2">
                  <c:v>16.822429906542055</c:v>
                </c:pt>
                <c:pt idx="3">
                  <c:v>13.084112149532709</c:v>
                </c:pt>
                <c:pt idx="4">
                  <c:v>6.5420560747663545</c:v>
                </c:pt>
                <c:pt idx="5">
                  <c:v>5.6074766355140184</c:v>
                </c:pt>
                <c:pt idx="6">
                  <c:v>4.6728971962616823</c:v>
                </c:pt>
                <c:pt idx="7">
                  <c:v>4.6728971962616823</c:v>
                </c:pt>
                <c:pt idx="8">
                  <c:v>2.8037383177570092</c:v>
                </c:pt>
                <c:pt idx="9">
                  <c:v>1.8691588785046727</c:v>
                </c:pt>
                <c:pt idx="10">
                  <c:v>0.93457943925233633</c:v>
                </c:pt>
                <c:pt idx="11">
                  <c:v>0.93457943925233633</c:v>
                </c:pt>
              </c:numCache>
            </c:numRef>
          </c:val>
          <c:extLst>
            <c:ext xmlns:c16="http://schemas.microsoft.com/office/drawing/2014/chart" uri="{C3380CC4-5D6E-409C-BE32-E72D297353CC}">
              <c16:uniqueId val="{00000001-C7D1-4E45-BD86-D4EF78E5077D}"/>
            </c:ext>
          </c:extLst>
        </c:ser>
        <c:dLbls>
          <c:showLegendKey val="0"/>
          <c:showVal val="0"/>
          <c:showCatName val="0"/>
          <c:showSerName val="0"/>
          <c:showPercent val="0"/>
          <c:showBubbleSize val="0"/>
        </c:dLbls>
        <c:gapWidth val="219"/>
        <c:overlap val="-27"/>
        <c:axId val="1603173775"/>
        <c:axId val="1603171695"/>
      </c:barChart>
      <c:catAx>
        <c:axId val="160317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171695"/>
        <c:crosses val="autoZero"/>
        <c:auto val="1"/>
        <c:lblAlgn val="ctr"/>
        <c:lblOffset val="100"/>
        <c:noMultiLvlLbl val="0"/>
      </c:catAx>
      <c:valAx>
        <c:axId val="16031716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17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'NPH and EGH (2)'!$B$37:$B$44</c:f>
              <c:strCache>
                <c:ptCount val="8"/>
                <c:pt idx="0">
                  <c:v>Declined / Refused</c:v>
                </c:pt>
                <c:pt idx="1">
                  <c:v>Frail </c:v>
                </c:pt>
                <c:pt idx="2">
                  <c:v>Language barrier</c:v>
                </c:pt>
                <c:pt idx="3">
                  <c:v>Struggles with Technology</c:v>
                </c:pt>
                <c:pt idx="4">
                  <c:v>No Access Smartphone </c:v>
                </c:pt>
                <c:pt idx="5">
                  <c:v>Compliance Issues</c:v>
                </c:pt>
                <c:pt idx="6">
                  <c:v>Specialized Care </c:v>
                </c:pt>
                <c:pt idx="7">
                  <c:v>Not Suitable</c:v>
                </c:pt>
              </c:strCache>
            </c:strRef>
          </c:cat>
          <c:val>
            <c:numRef>
              <c:f>'NPH and EGH (2)'!$G$37:$G$44</c:f>
              <c:numCache>
                <c:formatCode>General</c:formatCode>
                <c:ptCount val="8"/>
                <c:pt idx="0">
                  <c:v>12</c:v>
                </c:pt>
                <c:pt idx="1">
                  <c:v>115</c:v>
                </c:pt>
                <c:pt idx="2">
                  <c:v>37</c:v>
                </c:pt>
                <c:pt idx="3">
                  <c:v>103</c:v>
                </c:pt>
                <c:pt idx="4">
                  <c:v>71</c:v>
                </c:pt>
                <c:pt idx="5">
                  <c:v>8</c:v>
                </c:pt>
                <c:pt idx="6">
                  <c:v>15</c:v>
                </c:pt>
                <c:pt idx="7">
                  <c:v>57</c:v>
                </c:pt>
              </c:numCache>
            </c:numRef>
          </c:val>
          <c:extLst>
            <c:ext xmlns:c16="http://schemas.microsoft.com/office/drawing/2014/chart" uri="{C3380CC4-5D6E-409C-BE32-E72D297353CC}">
              <c16:uniqueId val="{00000000-27D3-43A7-BA6D-4B3A7E81CDB5}"/>
            </c:ext>
          </c:extLst>
        </c:ser>
        <c:dLbls>
          <c:dLblPos val="outEnd"/>
          <c:showLegendKey val="0"/>
          <c:showVal val="1"/>
          <c:showCatName val="0"/>
          <c:showSerName val="0"/>
          <c:showPercent val="0"/>
          <c:showBubbleSize val="0"/>
        </c:dLbls>
        <c:gapWidth val="115"/>
        <c:overlap val="-20"/>
        <c:axId val="151248256"/>
        <c:axId val="151828736"/>
      </c:barChart>
      <c:catAx>
        <c:axId val="15124825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1828736"/>
        <c:crosses val="autoZero"/>
        <c:auto val="1"/>
        <c:lblAlgn val="ctr"/>
        <c:lblOffset val="100"/>
        <c:noMultiLvlLbl val="0"/>
      </c:catAx>
      <c:valAx>
        <c:axId val="151828736"/>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124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4566119089857"/>
          <c:y val="1.9914009113403224E-2"/>
          <c:w val="0.81092059797148885"/>
          <c:h val="0.9179044974299952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'NPH and EGH (3)'!$B$37:$B$44</c:f>
              <c:strCache>
                <c:ptCount val="8"/>
                <c:pt idx="0">
                  <c:v>Declined / Refused</c:v>
                </c:pt>
                <c:pt idx="1">
                  <c:v>Frail </c:v>
                </c:pt>
                <c:pt idx="2">
                  <c:v>Language barrier</c:v>
                </c:pt>
                <c:pt idx="3">
                  <c:v>Struggles with Technology</c:v>
                </c:pt>
                <c:pt idx="4">
                  <c:v>No Access Smartphone </c:v>
                </c:pt>
                <c:pt idx="5">
                  <c:v>Compliance Issues</c:v>
                </c:pt>
                <c:pt idx="6">
                  <c:v>Specialized Care </c:v>
                </c:pt>
                <c:pt idx="7">
                  <c:v>Not Suitable</c:v>
                </c:pt>
              </c:strCache>
            </c:strRef>
          </c:cat>
          <c:val>
            <c:numRef>
              <c:f>'NPH and EGH (3)'!$G$37:$G$44</c:f>
              <c:numCache>
                <c:formatCode>General</c:formatCode>
                <c:ptCount val="8"/>
                <c:pt idx="0">
                  <c:v>12</c:v>
                </c:pt>
                <c:pt idx="1">
                  <c:v>115</c:v>
                </c:pt>
                <c:pt idx="2">
                  <c:v>37</c:v>
                </c:pt>
                <c:pt idx="3">
                  <c:v>103</c:v>
                </c:pt>
                <c:pt idx="4">
                  <c:v>71</c:v>
                </c:pt>
                <c:pt idx="5">
                  <c:v>8</c:v>
                </c:pt>
                <c:pt idx="6">
                  <c:v>15</c:v>
                </c:pt>
                <c:pt idx="7">
                  <c:v>57</c:v>
                </c:pt>
              </c:numCache>
            </c:numRef>
          </c:val>
          <c:extLst>
            <c:ext xmlns:c16="http://schemas.microsoft.com/office/drawing/2014/chart" uri="{C3380CC4-5D6E-409C-BE32-E72D297353CC}">
              <c16:uniqueId val="{00000000-F1B6-480A-AB1F-D86E8F2F9DAC}"/>
            </c:ext>
          </c:extLst>
        </c:ser>
        <c:dLbls>
          <c:showLegendKey val="0"/>
          <c:showVal val="0"/>
          <c:showCatName val="0"/>
          <c:showSerName val="0"/>
          <c:showPercent val="0"/>
          <c:showBubbleSize val="0"/>
        </c:dLbls>
        <c:gapWidth val="247"/>
        <c:overlap val="-58"/>
        <c:axId val="209144448"/>
        <c:axId val="209158528"/>
      </c:barChart>
      <c:catAx>
        <c:axId val="209144448"/>
        <c:scaling>
          <c:orientation val="minMax"/>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9158528"/>
        <c:crosses val="autoZero"/>
        <c:auto val="1"/>
        <c:lblAlgn val="ctr"/>
        <c:lblOffset val="100"/>
        <c:noMultiLvlLbl val="0"/>
      </c:catAx>
      <c:valAx>
        <c:axId val="209158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9144448"/>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52.svg"/><Relationship Id="rId4" Type="http://schemas.openxmlformats.org/officeDocument/2006/relationships/image" Target="../media/image27.svg"/><Relationship Id="rId9"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52.svg"/><Relationship Id="rId4" Type="http://schemas.openxmlformats.org/officeDocument/2006/relationships/image" Target="../media/image27.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EB469-0537-4C43-BEE8-CF849D762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36ACA7-1B1F-4356-98A3-FD8CD790629B}">
      <dgm:prSet custT="1"/>
      <dgm:spPr/>
      <dgm:t>
        <a:bodyPr/>
        <a:lstStyle/>
        <a:p>
          <a:r>
            <a:rPr lang="en-US" sz="1800" dirty="0"/>
            <a:t>Developed relationships with clinical teams  to support dialogue</a:t>
          </a:r>
        </a:p>
      </dgm:t>
    </dgm:pt>
    <dgm:pt modelId="{91872C94-924E-4C50-8E9E-A352200C0B28}" type="parTrans" cxnId="{EC27906D-BC30-4774-967D-EB7AF7ECB3FF}">
      <dgm:prSet/>
      <dgm:spPr/>
      <dgm:t>
        <a:bodyPr/>
        <a:lstStyle/>
        <a:p>
          <a:endParaRPr lang="en-US"/>
        </a:p>
      </dgm:t>
    </dgm:pt>
    <dgm:pt modelId="{0175E7B0-DEA7-4457-993E-34212EF6851B}" type="sibTrans" cxnId="{EC27906D-BC30-4774-967D-EB7AF7ECB3FF}">
      <dgm:prSet/>
      <dgm:spPr/>
      <dgm:t>
        <a:bodyPr/>
        <a:lstStyle/>
        <a:p>
          <a:endParaRPr lang="en-US"/>
        </a:p>
      </dgm:t>
    </dgm:pt>
    <dgm:pt modelId="{6C1A263D-9F71-4628-9E54-19F053B1CA77}">
      <dgm:prSet custT="1"/>
      <dgm:spPr/>
      <dgm:t>
        <a:bodyPr/>
        <a:lstStyle/>
        <a:p>
          <a:r>
            <a:rPr lang="en-US" sz="1600" dirty="0"/>
            <a:t>Piloted and tested pathways using pre and post interventional data to support funding  </a:t>
          </a:r>
        </a:p>
      </dgm:t>
    </dgm:pt>
    <dgm:pt modelId="{D96E532C-937E-4494-A723-58D5A3FDCF4D}" type="parTrans" cxnId="{38E139FF-0BB6-4AC5-A15E-AE13CBED058B}">
      <dgm:prSet/>
      <dgm:spPr/>
      <dgm:t>
        <a:bodyPr/>
        <a:lstStyle/>
        <a:p>
          <a:endParaRPr lang="en-US"/>
        </a:p>
      </dgm:t>
    </dgm:pt>
    <dgm:pt modelId="{97C7677D-1B2D-4C1F-9038-1C5C60FBFD4E}" type="sibTrans" cxnId="{38E139FF-0BB6-4AC5-A15E-AE13CBED058B}">
      <dgm:prSet/>
      <dgm:spPr/>
      <dgm:t>
        <a:bodyPr/>
        <a:lstStyle/>
        <a:p>
          <a:endParaRPr lang="en-US"/>
        </a:p>
      </dgm:t>
    </dgm:pt>
    <dgm:pt modelId="{1DF3A706-D8A3-4807-ABBE-8FE310125508}">
      <dgm:prSet custT="1"/>
      <dgm:spPr/>
      <dgm:t>
        <a:bodyPr/>
        <a:lstStyle/>
        <a:p>
          <a:r>
            <a:rPr lang="en-US" sz="1600" dirty="0"/>
            <a:t>Developed  governance processes  to ensure organizational oversight </a:t>
          </a:r>
        </a:p>
      </dgm:t>
    </dgm:pt>
    <dgm:pt modelId="{CD17A36A-253C-4609-ADF3-FE2CC7A237C1}" type="parTrans" cxnId="{7DD05FCF-6F73-4B52-B2DE-FDA449609B60}">
      <dgm:prSet/>
      <dgm:spPr/>
      <dgm:t>
        <a:bodyPr/>
        <a:lstStyle/>
        <a:p>
          <a:endParaRPr lang="en-US"/>
        </a:p>
      </dgm:t>
    </dgm:pt>
    <dgm:pt modelId="{9F9CAB57-B52D-4B55-9958-B1AE56368160}" type="sibTrans" cxnId="{7DD05FCF-6F73-4B52-B2DE-FDA449609B60}">
      <dgm:prSet/>
      <dgm:spPr/>
      <dgm:t>
        <a:bodyPr/>
        <a:lstStyle/>
        <a:p>
          <a:endParaRPr lang="en-US"/>
        </a:p>
      </dgm:t>
    </dgm:pt>
    <dgm:pt modelId="{0808DD64-2FEC-4342-8985-40BB1D61FF0E}">
      <dgm:prSet custT="1"/>
      <dgm:spPr/>
      <dgm:t>
        <a:bodyPr/>
        <a:lstStyle/>
        <a:p>
          <a:r>
            <a:rPr lang="en-GB" sz="1600" dirty="0"/>
            <a:t>Developed benefit profile. </a:t>
          </a:r>
          <a:r>
            <a:rPr lang="en-US" sz="1600" dirty="0"/>
            <a:t>Piloted and tested pathways using pre and post interventional data to support funding</a:t>
          </a:r>
        </a:p>
      </dgm:t>
    </dgm:pt>
    <dgm:pt modelId="{D2220D5C-8619-4C5A-AC22-2E2EB078676D}" type="parTrans" cxnId="{95A21DA7-702C-4D0B-9282-45478C115093}">
      <dgm:prSet/>
      <dgm:spPr/>
      <dgm:t>
        <a:bodyPr/>
        <a:lstStyle/>
        <a:p>
          <a:endParaRPr lang="en-US"/>
        </a:p>
      </dgm:t>
    </dgm:pt>
    <dgm:pt modelId="{35395D6E-43EA-4388-A3DB-95B6E69E966D}" type="sibTrans" cxnId="{95A21DA7-702C-4D0B-9282-45478C115093}">
      <dgm:prSet/>
      <dgm:spPr/>
      <dgm:t>
        <a:bodyPr/>
        <a:lstStyle/>
        <a:p>
          <a:endParaRPr lang="en-US"/>
        </a:p>
      </dgm:t>
    </dgm:pt>
    <dgm:pt modelId="{CA200649-4352-4B7B-9CD7-EDAA50E3F32C}">
      <dgm:prSet custT="1"/>
      <dgm:spPr/>
      <dgm:t>
        <a:bodyPr/>
        <a:lstStyle/>
        <a:p>
          <a:r>
            <a:rPr lang="en-GB" sz="1600" dirty="0"/>
            <a:t>Modelled resource requirement in line with other quality targets</a:t>
          </a:r>
          <a:endParaRPr lang="en-US" sz="1600" dirty="0"/>
        </a:p>
      </dgm:t>
    </dgm:pt>
    <dgm:pt modelId="{63B7CB42-4A81-484F-A343-5D322834B4D9}" type="parTrans" cxnId="{D28CBD0A-C16C-4003-8984-D398565CD495}">
      <dgm:prSet/>
      <dgm:spPr/>
      <dgm:t>
        <a:bodyPr/>
        <a:lstStyle/>
        <a:p>
          <a:endParaRPr lang="en-US"/>
        </a:p>
      </dgm:t>
    </dgm:pt>
    <dgm:pt modelId="{3BACB171-D583-4901-ADB3-DC448AB8F555}" type="sibTrans" cxnId="{D28CBD0A-C16C-4003-8984-D398565CD495}">
      <dgm:prSet/>
      <dgm:spPr/>
      <dgm:t>
        <a:bodyPr/>
        <a:lstStyle/>
        <a:p>
          <a:endParaRPr lang="en-US"/>
        </a:p>
      </dgm:t>
    </dgm:pt>
    <dgm:pt modelId="{FF94F066-6F54-4D16-AE15-46A0EA96B008}">
      <dgm:prSet custT="1"/>
      <dgm:spPr/>
      <dgm:t>
        <a:bodyPr/>
        <a:lstStyle/>
        <a:p>
          <a:r>
            <a:rPr lang="en-US" sz="1600" dirty="0"/>
            <a:t>Monitored equality  of care delivery and focused on why patients were not on boarded </a:t>
          </a:r>
        </a:p>
      </dgm:t>
    </dgm:pt>
    <dgm:pt modelId="{D4D19430-AA59-4652-8B47-0D8B05041F9D}" type="parTrans" cxnId="{B71A3B0A-F406-4CF6-8DB9-22EC887E43AD}">
      <dgm:prSet/>
      <dgm:spPr/>
      <dgm:t>
        <a:bodyPr/>
        <a:lstStyle/>
        <a:p>
          <a:endParaRPr lang="en-US"/>
        </a:p>
      </dgm:t>
    </dgm:pt>
    <dgm:pt modelId="{13043FEE-71A4-480E-8BFF-C2084ACB7A90}" type="sibTrans" cxnId="{B71A3B0A-F406-4CF6-8DB9-22EC887E43AD}">
      <dgm:prSet/>
      <dgm:spPr/>
      <dgm:t>
        <a:bodyPr/>
        <a:lstStyle/>
        <a:p>
          <a:endParaRPr lang="en-US"/>
        </a:p>
      </dgm:t>
    </dgm:pt>
    <dgm:pt modelId="{ABF57938-F253-442F-9E6E-2575DB37F5B2}">
      <dgm:prSet custT="1"/>
      <dgm:spPr/>
      <dgm:t>
        <a:bodyPr/>
        <a:lstStyle/>
        <a:p>
          <a:r>
            <a:rPr lang="en-US" sz="1600" dirty="0"/>
            <a:t>Identified the worth of virtual ward in  reducing admissions</a:t>
          </a:r>
        </a:p>
        <a:p>
          <a:r>
            <a:rPr lang="en-US" sz="1600" dirty="0"/>
            <a:t> </a:t>
          </a:r>
        </a:p>
      </dgm:t>
    </dgm:pt>
    <dgm:pt modelId="{96BDB475-5874-4C18-8ED0-D687AF908A97}" type="parTrans" cxnId="{064429BE-68EA-4A12-9C42-F3F24DDB3D77}">
      <dgm:prSet/>
      <dgm:spPr/>
      <dgm:t>
        <a:bodyPr/>
        <a:lstStyle/>
        <a:p>
          <a:endParaRPr lang="en-US"/>
        </a:p>
      </dgm:t>
    </dgm:pt>
    <dgm:pt modelId="{C4B8AF51-8DB3-4A4C-A770-F7F7DC885BC7}" type="sibTrans" cxnId="{064429BE-68EA-4A12-9C42-F3F24DDB3D77}">
      <dgm:prSet/>
      <dgm:spPr/>
      <dgm:t>
        <a:bodyPr/>
        <a:lstStyle/>
        <a:p>
          <a:endParaRPr lang="en-US"/>
        </a:p>
      </dgm:t>
    </dgm:pt>
    <dgm:pt modelId="{268B95A0-043A-447E-9723-29EC17DCFE82}" type="pres">
      <dgm:prSet presAssocID="{83EEB469-0537-4C43-BEE8-CF849D762D89}" presName="linear" presStyleCnt="0">
        <dgm:presLayoutVars>
          <dgm:animLvl val="lvl"/>
          <dgm:resizeHandles val="exact"/>
        </dgm:presLayoutVars>
      </dgm:prSet>
      <dgm:spPr/>
    </dgm:pt>
    <dgm:pt modelId="{CBC35CB0-E9CB-4762-8B49-5174918BE4DE}" type="pres">
      <dgm:prSet presAssocID="{A936ACA7-1B1F-4356-98A3-FD8CD790629B}" presName="parentText" presStyleLbl="node1" presStyleIdx="0" presStyleCnt="7" custLinFactY="13555" custLinFactNeighborX="-410" custLinFactNeighborY="100000">
        <dgm:presLayoutVars>
          <dgm:chMax val="0"/>
          <dgm:bulletEnabled val="1"/>
        </dgm:presLayoutVars>
      </dgm:prSet>
      <dgm:spPr/>
    </dgm:pt>
    <dgm:pt modelId="{ABC40B68-8BC6-4909-B567-46F91C51F0AB}" type="pres">
      <dgm:prSet presAssocID="{0175E7B0-DEA7-4457-993E-34212EF6851B}" presName="spacer" presStyleCnt="0"/>
      <dgm:spPr/>
    </dgm:pt>
    <dgm:pt modelId="{DE088528-527F-4E71-9285-63E7609DC67D}" type="pres">
      <dgm:prSet presAssocID="{6C1A263D-9F71-4628-9E54-19F053B1CA77}" presName="parentText" presStyleLbl="node1" presStyleIdx="1" presStyleCnt="7">
        <dgm:presLayoutVars>
          <dgm:chMax val="0"/>
          <dgm:bulletEnabled val="1"/>
        </dgm:presLayoutVars>
      </dgm:prSet>
      <dgm:spPr/>
    </dgm:pt>
    <dgm:pt modelId="{601C2963-124F-4BE8-B2D0-733B45108D2D}" type="pres">
      <dgm:prSet presAssocID="{97C7677D-1B2D-4C1F-9038-1C5C60FBFD4E}" presName="spacer" presStyleCnt="0"/>
      <dgm:spPr/>
    </dgm:pt>
    <dgm:pt modelId="{9A4A2E2D-EC80-4FC9-9B7D-8E8F17684044}" type="pres">
      <dgm:prSet presAssocID="{1DF3A706-D8A3-4807-ABBE-8FE310125508}" presName="parentText" presStyleLbl="node1" presStyleIdx="2" presStyleCnt="7">
        <dgm:presLayoutVars>
          <dgm:chMax val="0"/>
          <dgm:bulletEnabled val="1"/>
        </dgm:presLayoutVars>
      </dgm:prSet>
      <dgm:spPr/>
    </dgm:pt>
    <dgm:pt modelId="{13D0D636-3E3F-4B7F-A560-BE85BDDA7F06}" type="pres">
      <dgm:prSet presAssocID="{9F9CAB57-B52D-4B55-9958-B1AE56368160}" presName="spacer" presStyleCnt="0"/>
      <dgm:spPr/>
    </dgm:pt>
    <dgm:pt modelId="{C80D7E7D-E163-485C-9A31-59F590E84E18}" type="pres">
      <dgm:prSet presAssocID="{0808DD64-2FEC-4342-8985-40BB1D61FF0E}" presName="parentText" presStyleLbl="node1" presStyleIdx="3" presStyleCnt="7" custLinFactY="4080" custLinFactNeighborX="1603" custLinFactNeighborY="100000">
        <dgm:presLayoutVars>
          <dgm:chMax val="0"/>
          <dgm:bulletEnabled val="1"/>
        </dgm:presLayoutVars>
      </dgm:prSet>
      <dgm:spPr/>
    </dgm:pt>
    <dgm:pt modelId="{A3B3DE00-86C2-46A0-80C1-E8E6A17470CD}" type="pres">
      <dgm:prSet presAssocID="{35395D6E-43EA-4388-A3DB-95B6E69E966D}" presName="spacer" presStyleCnt="0"/>
      <dgm:spPr/>
    </dgm:pt>
    <dgm:pt modelId="{3D6D4A46-4B31-478A-ADDA-89EF829F6203}" type="pres">
      <dgm:prSet presAssocID="{CA200649-4352-4B7B-9CD7-EDAA50E3F32C}" presName="parentText" presStyleLbl="node1" presStyleIdx="4" presStyleCnt="7">
        <dgm:presLayoutVars>
          <dgm:chMax val="0"/>
          <dgm:bulletEnabled val="1"/>
        </dgm:presLayoutVars>
      </dgm:prSet>
      <dgm:spPr/>
    </dgm:pt>
    <dgm:pt modelId="{AE55CC50-D637-4D72-9102-C3C990396A8C}" type="pres">
      <dgm:prSet presAssocID="{3BACB171-D583-4901-ADB3-DC448AB8F555}" presName="spacer" presStyleCnt="0"/>
      <dgm:spPr/>
    </dgm:pt>
    <dgm:pt modelId="{6E49A6A9-570D-42AC-AFBA-B8CD2D134D84}" type="pres">
      <dgm:prSet presAssocID="{FF94F066-6F54-4D16-AE15-46A0EA96B008}" presName="parentText" presStyleLbl="node1" presStyleIdx="5" presStyleCnt="7">
        <dgm:presLayoutVars>
          <dgm:chMax val="0"/>
          <dgm:bulletEnabled val="1"/>
        </dgm:presLayoutVars>
      </dgm:prSet>
      <dgm:spPr/>
    </dgm:pt>
    <dgm:pt modelId="{2FCB1D8C-25D7-4ECA-9670-DED9D715135D}" type="pres">
      <dgm:prSet presAssocID="{13043FEE-71A4-480E-8BFF-C2084ACB7A90}" presName="spacer" presStyleCnt="0"/>
      <dgm:spPr/>
    </dgm:pt>
    <dgm:pt modelId="{511F7B1E-0E9F-477B-9BD1-C94E78797367}" type="pres">
      <dgm:prSet presAssocID="{ABF57938-F253-442F-9E6E-2575DB37F5B2}" presName="parentText" presStyleLbl="node1" presStyleIdx="6" presStyleCnt="7" custLinFactY="-2502" custLinFactNeighborY="-100000">
        <dgm:presLayoutVars>
          <dgm:chMax val="0"/>
          <dgm:bulletEnabled val="1"/>
        </dgm:presLayoutVars>
      </dgm:prSet>
      <dgm:spPr/>
    </dgm:pt>
  </dgm:ptLst>
  <dgm:cxnLst>
    <dgm:cxn modelId="{B71A3B0A-F406-4CF6-8DB9-22EC887E43AD}" srcId="{83EEB469-0537-4C43-BEE8-CF849D762D89}" destId="{FF94F066-6F54-4D16-AE15-46A0EA96B008}" srcOrd="5" destOrd="0" parTransId="{D4D19430-AA59-4652-8B47-0D8B05041F9D}" sibTransId="{13043FEE-71A4-480E-8BFF-C2084ACB7A90}"/>
    <dgm:cxn modelId="{D28CBD0A-C16C-4003-8984-D398565CD495}" srcId="{83EEB469-0537-4C43-BEE8-CF849D762D89}" destId="{CA200649-4352-4B7B-9CD7-EDAA50E3F32C}" srcOrd="4" destOrd="0" parTransId="{63B7CB42-4A81-484F-A343-5D322834B4D9}" sibTransId="{3BACB171-D583-4901-ADB3-DC448AB8F555}"/>
    <dgm:cxn modelId="{047F0C0B-36AD-4973-B186-EB859D1A425C}" type="presOf" srcId="{A936ACA7-1B1F-4356-98A3-FD8CD790629B}" destId="{CBC35CB0-E9CB-4762-8B49-5174918BE4DE}" srcOrd="0" destOrd="0" presId="urn:microsoft.com/office/officeart/2005/8/layout/vList2"/>
    <dgm:cxn modelId="{44C5594B-249F-47D2-8E30-BCCF8BB21BC0}" type="presOf" srcId="{6C1A263D-9F71-4628-9E54-19F053B1CA77}" destId="{DE088528-527F-4E71-9285-63E7609DC67D}" srcOrd="0" destOrd="0" presId="urn:microsoft.com/office/officeart/2005/8/layout/vList2"/>
    <dgm:cxn modelId="{EC27906D-BC30-4774-967D-EB7AF7ECB3FF}" srcId="{83EEB469-0537-4C43-BEE8-CF849D762D89}" destId="{A936ACA7-1B1F-4356-98A3-FD8CD790629B}" srcOrd="0" destOrd="0" parTransId="{91872C94-924E-4C50-8E9E-A352200C0B28}" sibTransId="{0175E7B0-DEA7-4457-993E-34212EF6851B}"/>
    <dgm:cxn modelId="{65F1D874-E57C-4734-B46D-430A8F3273DE}" type="presOf" srcId="{1DF3A706-D8A3-4807-ABBE-8FE310125508}" destId="{9A4A2E2D-EC80-4FC9-9B7D-8E8F17684044}" srcOrd="0" destOrd="0" presId="urn:microsoft.com/office/officeart/2005/8/layout/vList2"/>
    <dgm:cxn modelId="{79B11059-0C57-45D1-962E-E3F79009D84C}" type="presOf" srcId="{CA200649-4352-4B7B-9CD7-EDAA50E3F32C}" destId="{3D6D4A46-4B31-478A-ADDA-89EF829F6203}" srcOrd="0" destOrd="0" presId="urn:microsoft.com/office/officeart/2005/8/layout/vList2"/>
    <dgm:cxn modelId="{7E47CB7A-AE6B-417D-9AF4-DFAC581BEE97}" type="presOf" srcId="{FF94F066-6F54-4D16-AE15-46A0EA96B008}" destId="{6E49A6A9-570D-42AC-AFBA-B8CD2D134D84}" srcOrd="0" destOrd="0" presId="urn:microsoft.com/office/officeart/2005/8/layout/vList2"/>
    <dgm:cxn modelId="{95A21DA7-702C-4D0B-9282-45478C115093}" srcId="{83EEB469-0537-4C43-BEE8-CF849D762D89}" destId="{0808DD64-2FEC-4342-8985-40BB1D61FF0E}" srcOrd="3" destOrd="0" parTransId="{D2220D5C-8619-4C5A-AC22-2E2EB078676D}" sibTransId="{35395D6E-43EA-4388-A3DB-95B6E69E966D}"/>
    <dgm:cxn modelId="{E07537A7-3BC9-48DF-B341-D2882859402E}" type="presOf" srcId="{ABF57938-F253-442F-9E6E-2575DB37F5B2}" destId="{511F7B1E-0E9F-477B-9BD1-C94E78797367}" srcOrd="0" destOrd="0" presId="urn:microsoft.com/office/officeart/2005/8/layout/vList2"/>
    <dgm:cxn modelId="{064429BE-68EA-4A12-9C42-F3F24DDB3D77}" srcId="{83EEB469-0537-4C43-BEE8-CF849D762D89}" destId="{ABF57938-F253-442F-9E6E-2575DB37F5B2}" srcOrd="6" destOrd="0" parTransId="{96BDB475-5874-4C18-8ED0-D687AF908A97}" sibTransId="{C4B8AF51-8DB3-4A4C-A770-F7F7DC885BC7}"/>
    <dgm:cxn modelId="{7DD05FCF-6F73-4B52-B2DE-FDA449609B60}" srcId="{83EEB469-0537-4C43-BEE8-CF849D762D89}" destId="{1DF3A706-D8A3-4807-ABBE-8FE310125508}" srcOrd="2" destOrd="0" parTransId="{CD17A36A-253C-4609-ADF3-FE2CC7A237C1}" sibTransId="{9F9CAB57-B52D-4B55-9958-B1AE56368160}"/>
    <dgm:cxn modelId="{E4A1A3DA-7DF7-4877-BFD3-7B2372A650FA}" type="presOf" srcId="{83EEB469-0537-4C43-BEE8-CF849D762D89}" destId="{268B95A0-043A-447E-9723-29EC17DCFE82}" srcOrd="0" destOrd="0" presId="urn:microsoft.com/office/officeart/2005/8/layout/vList2"/>
    <dgm:cxn modelId="{05969EF9-382C-40F6-8912-971DBA17395C}" type="presOf" srcId="{0808DD64-2FEC-4342-8985-40BB1D61FF0E}" destId="{C80D7E7D-E163-485C-9A31-59F590E84E18}" srcOrd="0" destOrd="0" presId="urn:microsoft.com/office/officeart/2005/8/layout/vList2"/>
    <dgm:cxn modelId="{38E139FF-0BB6-4AC5-A15E-AE13CBED058B}" srcId="{83EEB469-0537-4C43-BEE8-CF849D762D89}" destId="{6C1A263D-9F71-4628-9E54-19F053B1CA77}" srcOrd="1" destOrd="0" parTransId="{D96E532C-937E-4494-A723-58D5A3FDCF4D}" sibTransId="{97C7677D-1B2D-4C1F-9038-1C5C60FBFD4E}"/>
    <dgm:cxn modelId="{987DFC2F-EEAD-44E6-92D9-625C4F7003DD}" type="presParOf" srcId="{268B95A0-043A-447E-9723-29EC17DCFE82}" destId="{CBC35CB0-E9CB-4762-8B49-5174918BE4DE}" srcOrd="0" destOrd="0" presId="urn:microsoft.com/office/officeart/2005/8/layout/vList2"/>
    <dgm:cxn modelId="{D1046157-4A95-4326-9464-A477765938E6}" type="presParOf" srcId="{268B95A0-043A-447E-9723-29EC17DCFE82}" destId="{ABC40B68-8BC6-4909-B567-46F91C51F0AB}" srcOrd="1" destOrd="0" presId="urn:microsoft.com/office/officeart/2005/8/layout/vList2"/>
    <dgm:cxn modelId="{265D4D1D-1548-4D01-8F89-98E22DEEA8D1}" type="presParOf" srcId="{268B95A0-043A-447E-9723-29EC17DCFE82}" destId="{DE088528-527F-4E71-9285-63E7609DC67D}" srcOrd="2" destOrd="0" presId="urn:microsoft.com/office/officeart/2005/8/layout/vList2"/>
    <dgm:cxn modelId="{617A1A9F-6542-4456-9B4F-F549B5AC4069}" type="presParOf" srcId="{268B95A0-043A-447E-9723-29EC17DCFE82}" destId="{601C2963-124F-4BE8-B2D0-733B45108D2D}" srcOrd="3" destOrd="0" presId="urn:microsoft.com/office/officeart/2005/8/layout/vList2"/>
    <dgm:cxn modelId="{A079F9C9-3CB0-423B-AFE2-73C20401F2CD}" type="presParOf" srcId="{268B95A0-043A-447E-9723-29EC17DCFE82}" destId="{9A4A2E2D-EC80-4FC9-9B7D-8E8F17684044}" srcOrd="4" destOrd="0" presId="urn:microsoft.com/office/officeart/2005/8/layout/vList2"/>
    <dgm:cxn modelId="{1079ADF5-537C-42CC-A244-F76BD6737C46}" type="presParOf" srcId="{268B95A0-043A-447E-9723-29EC17DCFE82}" destId="{13D0D636-3E3F-4B7F-A560-BE85BDDA7F06}" srcOrd="5" destOrd="0" presId="urn:microsoft.com/office/officeart/2005/8/layout/vList2"/>
    <dgm:cxn modelId="{02CF967B-E873-4DF2-8EE7-A79951A33A3D}" type="presParOf" srcId="{268B95A0-043A-447E-9723-29EC17DCFE82}" destId="{C80D7E7D-E163-485C-9A31-59F590E84E18}" srcOrd="6" destOrd="0" presId="urn:microsoft.com/office/officeart/2005/8/layout/vList2"/>
    <dgm:cxn modelId="{5E52629F-0F54-4F50-9512-0FDBC98B1896}" type="presParOf" srcId="{268B95A0-043A-447E-9723-29EC17DCFE82}" destId="{A3B3DE00-86C2-46A0-80C1-E8E6A17470CD}" srcOrd="7" destOrd="0" presId="urn:microsoft.com/office/officeart/2005/8/layout/vList2"/>
    <dgm:cxn modelId="{D9A7405B-16B2-4BCD-8C5E-F2D76D8D914C}" type="presParOf" srcId="{268B95A0-043A-447E-9723-29EC17DCFE82}" destId="{3D6D4A46-4B31-478A-ADDA-89EF829F6203}" srcOrd="8" destOrd="0" presId="urn:microsoft.com/office/officeart/2005/8/layout/vList2"/>
    <dgm:cxn modelId="{0E61E775-9104-47AA-8CCB-FDEA8AFDF8A5}" type="presParOf" srcId="{268B95A0-043A-447E-9723-29EC17DCFE82}" destId="{AE55CC50-D637-4D72-9102-C3C990396A8C}" srcOrd="9" destOrd="0" presId="urn:microsoft.com/office/officeart/2005/8/layout/vList2"/>
    <dgm:cxn modelId="{44E2D18B-80B1-416C-9A01-1F6616F85183}" type="presParOf" srcId="{268B95A0-043A-447E-9723-29EC17DCFE82}" destId="{6E49A6A9-570D-42AC-AFBA-B8CD2D134D84}" srcOrd="10" destOrd="0" presId="urn:microsoft.com/office/officeart/2005/8/layout/vList2"/>
    <dgm:cxn modelId="{2EB8E630-96E1-450A-A3B8-3067C85A5391}" type="presParOf" srcId="{268B95A0-043A-447E-9723-29EC17DCFE82}" destId="{2FCB1D8C-25D7-4ECA-9670-DED9D715135D}" srcOrd="11" destOrd="0" presId="urn:microsoft.com/office/officeart/2005/8/layout/vList2"/>
    <dgm:cxn modelId="{71034423-65A1-4B27-9382-BD0B25DF5A82}" type="presParOf" srcId="{268B95A0-043A-447E-9723-29EC17DCFE82}" destId="{511F7B1E-0E9F-477B-9BD1-C94E7879736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576A9-0722-4F76-94AE-BCCA2803789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841047EB-C9BF-42C0-89F8-D1CD7DC8B186}">
      <dgm:prSet phldrT="[Text]"/>
      <dgm:spPr/>
      <dgm:t>
        <a:bodyPr/>
        <a:lstStyle/>
        <a:p>
          <a:pPr>
            <a:lnSpc>
              <a:spcPct val="100000"/>
            </a:lnSpc>
          </a:pPr>
          <a:r>
            <a:rPr lang="en-GB" dirty="0"/>
            <a:t>Clinical Engagement: Empowered clinicians to build the pathway and have ownership of the process and speed of change </a:t>
          </a:r>
        </a:p>
      </dgm:t>
    </dgm:pt>
    <dgm:pt modelId="{B68D483B-2C7F-4D96-B444-A058A3912625}" type="parTrans" cxnId="{43156160-CDC8-44AD-A945-1BB25EC91C0B}">
      <dgm:prSet/>
      <dgm:spPr/>
      <dgm:t>
        <a:bodyPr/>
        <a:lstStyle/>
        <a:p>
          <a:endParaRPr lang="en-GB"/>
        </a:p>
      </dgm:t>
    </dgm:pt>
    <dgm:pt modelId="{966F4A52-3086-453B-9D05-0A98B70F52CD}" type="sibTrans" cxnId="{43156160-CDC8-44AD-A945-1BB25EC91C0B}">
      <dgm:prSet/>
      <dgm:spPr/>
      <dgm:t>
        <a:bodyPr/>
        <a:lstStyle/>
        <a:p>
          <a:endParaRPr lang="en-GB"/>
        </a:p>
      </dgm:t>
    </dgm:pt>
    <dgm:pt modelId="{9F30AC8B-55B9-4231-934F-A436E96C8EBD}">
      <dgm:prSet phldrT="[Text]"/>
      <dgm:spPr/>
      <dgm:t>
        <a:bodyPr/>
        <a:lstStyle/>
        <a:p>
          <a:pPr>
            <a:lnSpc>
              <a:spcPct val="100000"/>
            </a:lnSpc>
          </a:pPr>
          <a:r>
            <a:rPr lang="en-GB" dirty="0"/>
            <a:t>Pathway Development : Owned by clinical teams and visualised how the process would work and who would be involved </a:t>
          </a:r>
        </a:p>
      </dgm:t>
    </dgm:pt>
    <dgm:pt modelId="{07401495-13F7-455F-A722-4BC918E91038}" type="parTrans" cxnId="{70EA7DF9-32AD-4250-9846-C3011F8762D0}">
      <dgm:prSet/>
      <dgm:spPr/>
      <dgm:t>
        <a:bodyPr/>
        <a:lstStyle/>
        <a:p>
          <a:endParaRPr lang="en-GB"/>
        </a:p>
      </dgm:t>
    </dgm:pt>
    <dgm:pt modelId="{5F3B7900-9AC5-4FE8-B279-A56FAFFA0F7F}" type="sibTrans" cxnId="{70EA7DF9-32AD-4250-9846-C3011F8762D0}">
      <dgm:prSet/>
      <dgm:spPr/>
      <dgm:t>
        <a:bodyPr/>
        <a:lstStyle/>
        <a:p>
          <a:endParaRPr lang="en-GB"/>
        </a:p>
      </dgm:t>
    </dgm:pt>
    <dgm:pt modelId="{6DDE36EE-2710-4D32-8CC5-FFD0F7A21DB0}">
      <dgm:prSet phldrT="[Text]"/>
      <dgm:spPr/>
      <dgm:t>
        <a:bodyPr/>
        <a:lstStyle/>
        <a:p>
          <a:pPr>
            <a:lnSpc>
              <a:spcPct val="100000"/>
            </a:lnSpc>
          </a:pPr>
          <a:r>
            <a:rPr lang="en-GB" dirty="0"/>
            <a:t>Measuring and monitoring : Gave a clear identification of which patients were eligible and supported business case development for resource </a:t>
          </a:r>
        </a:p>
      </dgm:t>
    </dgm:pt>
    <dgm:pt modelId="{2A6F3669-E371-4EC9-8924-34E69DFC1A35}" type="parTrans" cxnId="{F502AE5A-3B65-4677-BEBE-A213359FAB1F}">
      <dgm:prSet/>
      <dgm:spPr/>
      <dgm:t>
        <a:bodyPr/>
        <a:lstStyle/>
        <a:p>
          <a:endParaRPr lang="en-GB"/>
        </a:p>
      </dgm:t>
    </dgm:pt>
    <dgm:pt modelId="{12BF5A80-3E31-473F-ABE0-C0EEE9FFD6A2}" type="sibTrans" cxnId="{F502AE5A-3B65-4677-BEBE-A213359FAB1F}">
      <dgm:prSet/>
      <dgm:spPr/>
      <dgm:t>
        <a:bodyPr/>
        <a:lstStyle/>
        <a:p>
          <a:endParaRPr lang="en-GB"/>
        </a:p>
      </dgm:t>
    </dgm:pt>
    <dgm:pt modelId="{8EC038D5-63BD-4886-B59A-2527027341D4}">
      <dgm:prSet phldrT="[Text]"/>
      <dgm:spPr/>
      <dgm:t>
        <a:bodyPr/>
        <a:lstStyle/>
        <a:p>
          <a:pPr>
            <a:lnSpc>
              <a:spcPct val="100000"/>
            </a:lnSpc>
          </a:pPr>
          <a:r>
            <a:rPr lang="en-GB" dirty="0"/>
            <a:t>Benefit realisation: Gave evidence of clinical benefit patient experience and cost effectiveness  </a:t>
          </a:r>
        </a:p>
      </dgm:t>
    </dgm:pt>
    <dgm:pt modelId="{3781ABBF-143D-4AB1-B1FB-4B47443D8D0D}" type="parTrans" cxnId="{62E171DB-13B0-46FB-9786-79648A83CB75}">
      <dgm:prSet/>
      <dgm:spPr/>
      <dgm:t>
        <a:bodyPr/>
        <a:lstStyle/>
        <a:p>
          <a:endParaRPr lang="en-GB"/>
        </a:p>
      </dgm:t>
    </dgm:pt>
    <dgm:pt modelId="{0FEBFF8F-65E5-410F-82CB-ED3DB0645097}" type="sibTrans" cxnId="{62E171DB-13B0-46FB-9786-79648A83CB75}">
      <dgm:prSet/>
      <dgm:spPr/>
      <dgm:t>
        <a:bodyPr/>
        <a:lstStyle/>
        <a:p>
          <a:endParaRPr lang="en-GB"/>
        </a:p>
      </dgm:t>
    </dgm:pt>
    <dgm:pt modelId="{9CB6EF62-28B9-4456-8445-E518E130CD07}" type="pres">
      <dgm:prSet presAssocID="{C7D576A9-0722-4F76-94AE-BCCA2803789E}" presName="root" presStyleCnt="0">
        <dgm:presLayoutVars>
          <dgm:dir/>
          <dgm:resizeHandles val="exact"/>
        </dgm:presLayoutVars>
      </dgm:prSet>
      <dgm:spPr/>
    </dgm:pt>
    <dgm:pt modelId="{7832C0AA-46B7-4396-A239-DF5D3AA8194B}" type="pres">
      <dgm:prSet presAssocID="{841047EB-C9BF-42C0-89F8-D1CD7DC8B186}" presName="compNode" presStyleCnt="0"/>
      <dgm:spPr/>
    </dgm:pt>
    <dgm:pt modelId="{A7ED46D1-2F17-4152-9140-7964F489972B}" type="pres">
      <dgm:prSet presAssocID="{841047EB-C9BF-42C0-89F8-D1CD7DC8B186}" presName="bgRect" presStyleLbl="bgShp" presStyleIdx="0" presStyleCnt="4"/>
      <dgm:spPr/>
    </dgm:pt>
    <dgm:pt modelId="{5F961B43-269C-4712-9EDB-AAAFBD4B5436}" type="pres">
      <dgm:prSet presAssocID="{841047EB-C9BF-42C0-89F8-D1CD7DC8B1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2CCEA8B6-9357-40D6-8E81-06BA717F9E28}" type="pres">
      <dgm:prSet presAssocID="{841047EB-C9BF-42C0-89F8-D1CD7DC8B186}" presName="spaceRect" presStyleCnt="0"/>
      <dgm:spPr/>
    </dgm:pt>
    <dgm:pt modelId="{473B04D7-3468-4FB8-961A-3CB9B54761A1}" type="pres">
      <dgm:prSet presAssocID="{841047EB-C9BF-42C0-89F8-D1CD7DC8B186}" presName="parTx" presStyleLbl="revTx" presStyleIdx="0" presStyleCnt="4">
        <dgm:presLayoutVars>
          <dgm:chMax val="0"/>
          <dgm:chPref val="0"/>
        </dgm:presLayoutVars>
      </dgm:prSet>
      <dgm:spPr/>
    </dgm:pt>
    <dgm:pt modelId="{A9838467-7F75-4502-9E3A-486D47DF23EE}" type="pres">
      <dgm:prSet presAssocID="{966F4A52-3086-453B-9D05-0A98B70F52CD}" presName="sibTrans" presStyleCnt="0"/>
      <dgm:spPr/>
    </dgm:pt>
    <dgm:pt modelId="{EEAFFA5F-C775-4ADF-A4C1-82BA8F0751CA}" type="pres">
      <dgm:prSet presAssocID="{9F30AC8B-55B9-4231-934F-A436E96C8EBD}" presName="compNode" presStyleCnt="0"/>
      <dgm:spPr/>
    </dgm:pt>
    <dgm:pt modelId="{FCD9B681-5045-4412-A86A-DC122D45E779}" type="pres">
      <dgm:prSet presAssocID="{9F30AC8B-55B9-4231-934F-A436E96C8EBD}" presName="bgRect" presStyleLbl="bgShp" presStyleIdx="1" presStyleCnt="4"/>
      <dgm:spPr/>
    </dgm:pt>
    <dgm:pt modelId="{323DA50E-010D-4790-A5E4-4ADB46682209}" type="pres">
      <dgm:prSet presAssocID="{9F30AC8B-55B9-4231-934F-A436E96C8E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61D601C-40A1-429F-A2EE-24C8397435E0}" type="pres">
      <dgm:prSet presAssocID="{9F30AC8B-55B9-4231-934F-A436E96C8EBD}" presName="spaceRect" presStyleCnt="0"/>
      <dgm:spPr/>
    </dgm:pt>
    <dgm:pt modelId="{A6923558-20C6-40CF-8702-10141CBD4203}" type="pres">
      <dgm:prSet presAssocID="{9F30AC8B-55B9-4231-934F-A436E96C8EBD}" presName="parTx" presStyleLbl="revTx" presStyleIdx="1" presStyleCnt="4">
        <dgm:presLayoutVars>
          <dgm:chMax val="0"/>
          <dgm:chPref val="0"/>
        </dgm:presLayoutVars>
      </dgm:prSet>
      <dgm:spPr/>
    </dgm:pt>
    <dgm:pt modelId="{165F2750-7333-46C4-8527-7DB4775F6420}" type="pres">
      <dgm:prSet presAssocID="{5F3B7900-9AC5-4FE8-B279-A56FAFFA0F7F}" presName="sibTrans" presStyleCnt="0"/>
      <dgm:spPr/>
    </dgm:pt>
    <dgm:pt modelId="{BF49B0E6-65F0-4CC4-907E-25B6F73C0FC0}" type="pres">
      <dgm:prSet presAssocID="{6DDE36EE-2710-4D32-8CC5-FFD0F7A21DB0}" presName="compNode" presStyleCnt="0"/>
      <dgm:spPr/>
    </dgm:pt>
    <dgm:pt modelId="{244BDDB6-1F9D-4735-8A79-E058FA2629F3}" type="pres">
      <dgm:prSet presAssocID="{6DDE36EE-2710-4D32-8CC5-FFD0F7A21DB0}" presName="bgRect" presStyleLbl="bgShp" presStyleIdx="2" presStyleCnt="4"/>
      <dgm:spPr/>
    </dgm:pt>
    <dgm:pt modelId="{A8354CA5-5B95-403D-8C8B-690799660376}" type="pres">
      <dgm:prSet presAssocID="{6DDE36EE-2710-4D32-8CC5-FFD0F7A21D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uge"/>
        </a:ext>
      </dgm:extLst>
    </dgm:pt>
    <dgm:pt modelId="{EC0D8E83-8572-4690-BD31-CB8907D81E9F}" type="pres">
      <dgm:prSet presAssocID="{6DDE36EE-2710-4D32-8CC5-FFD0F7A21DB0}" presName="spaceRect" presStyleCnt="0"/>
      <dgm:spPr/>
    </dgm:pt>
    <dgm:pt modelId="{1FE97706-4A99-422B-9AFC-78D03FDF5C9C}" type="pres">
      <dgm:prSet presAssocID="{6DDE36EE-2710-4D32-8CC5-FFD0F7A21DB0}" presName="parTx" presStyleLbl="revTx" presStyleIdx="2" presStyleCnt="4">
        <dgm:presLayoutVars>
          <dgm:chMax val="0"/>
          <dgm:chPref val="0"/>
        </dgm:presLayoutVars>
      </dgm:prSet>
      <dgm:spPr/>
    </dgm:pt>
    <dgm:pt modelId="{E15A6334-A35B-4259-B05A-B2DDC45E8E07}" type="pres">
      <dgm:prSet presAssocID="{12BF5A80-3E31-473F-ABE0-C0EEE9FFD6A2}" presName="sibTrans" presStyleCnt="0"/>
      <dgm:spPr/>
    </dgm:pt>
    <dgm:pt modelId="{095EC2F9-641A-4BCD-9F01-FE637F136347}" type="pres">
      <dgm:prSet presAssocID="{8EC038D5-63BD-4886-B59A-2527027341D4}" presName="compNode" presStyleCnt="0"/>
      <dgm:spPr/>
    </dgm:pt>
    <dgm:pt modelId="{0075280B-60E7-493F-9D2B-735C0E57F18F}" type="pres">
      <dgm:prSet presAssocID="{8EC038D5-63BD-4886-B59A-2527027341D4}" presName="bgRect" presStyleLbl="bgShp" presStyleIdx="3" presStyleCnt="4"/>
      <dgm:spPr/>
    </dgm:pt>
    <dgm:pt modelId="{A224E872-5C78-4F3E-84A0-04195B77FE36}" type="pres">
      <dgm:prSet presAssocID="{8EC038D5-63BD-4886-B59A-2527027341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98423899-A3A6-44CE-A140-E0711E3257ED}" type="pres">
      <dgm:prSet presAssocID="{8EC038D5-63BD-4886-B59A-2527027341D4}" presName="spaceRect" presStyleCnt="0"/>
      <dgm:spPr/>
    </dgm:pt>
    <dgm:pt modelId="{78B1CBA3-BF0D-4071-B517-46668F77E23F}" type="pres">
      <dgm:prSet presAssocID="{8EC038D5-63BD-4886-B59A-2527027341D4}" presName="parTx" presStyleLbl="revTx" presStyleIdx="3" presStyleCnt="4">
        <dgm:presLayoutVars>
          <dgm:chMax val="0"/>
          <dgm:chPref val="0"/>
        </dgm:presLayoutVars>
      </dgm:prSet>
      <dgm:spPr/>
    </dgm:pt>
  </dgm:ptLst>
  <dgm:cxnLst>
    <dgm:cxn modelId="{56F2870B-41FE-4B20-BD2B-DF7D37A36160}" type="presOf" srcId="{6DDE36EE-2710-4D32-8CC5-FFD0F7A21DB0}" destId="{1FE97706-4A99-422B-9AFC-78D03FDF5C9C}" srcOrd="0" destOrd="0" presId="urn:microsoft.com/office/officeart/2018/2/layout/IconVerticalSolidList"/>
    <dgm:cxn modelId="{5D8C431E-F6A7-4A2D-8DA0-DE5E1208DA4F}" type="presOf" srcId="{C7D576A9-0722-4F76-94AE-BCCA2803789E}" destId="{9CB6EF62-28B9-4456-8445-E518E130CD07}" srcOrd="0" destOrd="0" presId="urn:microsoft.com/office/officeart/2018/2/layout/IconVerticalSolidList"/>
    <dgm:cxn modelId="{7E39153F-1D81-4FE9-943F-E1D158AE03F6}" type="presOf" srcId="{8EC038D5-63BD-4886-B59A-2527027341D4}" destId="{78B1CBA3-BF0D-4071-B517-46668F77E23F}" srcOrd="0" destOrd="0" presId="urn:microsoft.com/office/officeart/2018/2/layout/IconVerticalSolidList"/>
    <dgm:cxn modelId="{43156160-CDC8-44AD-A945-1BB25EC91C0B}" srcId="{C7D576A9-0722-4F76-94AE-BCCA2803789E}" destId="{841047EB-C9BF-42C0-89F8-D1CD7DC8B186}" srcOrd="0" destOrd="0" parTransId="{B68D483B-2C7F-4D96-B444-A058A3912625}" sibTransId="{966F4A52-3086-453B-9D05-0A98B70F52CD}"/>
    <dgm:cxn modelId="{327C4B76-2D3F-42E7-8950-EC3667BF0097}" type="presOf" srcId="{9F30AC8B-55B9-4231-934F-A436E96C8EBD}" destId="{A6923558-20C6-40CF-8702-10141CBD4203}" srcOrd="0" destOrd="0" presId="urn:microsoft.com/office/officeart/2018/2/layout/IconVerticalSolidList"/>
    <dgm:cxn modelId="{F502AE5A-3B65-4677-BEBE-A213359FAB1F}" srcId="{C7D576A9-0722-4F76-94AE-BCCA2803789E}" destId="{6DDE36EE-2710-4D32-8CC5-FFD0F7A21DB0}" srcOrd="2" destOrd="0" parTransId="{2A6F3669-E371-4EC9-8924-34E69DFC1A35}" sibTransId="{12BF5A80-3E31-473F-ABE0-C0EEE9FFD6A2}"/>
    <dgm:cxn modelId="{F181E8C8-CA40-4E12-BE8E-8B8FCD2B04EA}" type="presOf" srcId="{841047EB-C9BF-42C0-89F8-D1CD7DC8B186}" destId="{473B04D7-3468-4FB8-961A-3CB9B54761A1}" srcOrd="0" destOrd="0" presId="urn:microsoft.com/office/officeart/2018/2/layout/IconVerticalSolidList"/>
    <dgm:cxn modelId="{62E171DB-13B0-46FB-9786-79648A83CB75}" srcId="{C7D576A9-0722-4F76-94AE-BCCA2803789E}" destId="{8EC038D5-63BD-4886-B59A-2527027341D4}" srcOrd="3" destOrd="0" parTransId="{3781ABBF-143D-4AB1-B1FB-4B47443D8D0D}" sibTransId="{0FEBFF8F-65E5-410F-82CB-ED3DB0645097}"/>
    <dgm:cxn modelId="{70EA7DF9-32AD-4250-9846-C3011F8762D0}" srcId="{C7D576A9-0722-4F76-94AE-BCCA2803789E}" destId="{9F30AC8B-55B9-4231-934F-A436E96C8EBD}" srcOrd="1" destOrd="0" parTransId="{07401495-13F7-455F-A722-4BC918E91038}" sibTransId="{5F3B7900-9AC5-4FE8-B279-A56FAFFA0F7F}"/>
    <dgm:cxn modelId="{C8841489-322A-4133-B481-63BB29EE67B3}" type="presParOf" srcId="{9CB6EF62-28B9-4456-8445-E518E130CD07}" destId="{7832C0AA-46B7-4396-A239-DF5D3AA8194B}" srcOrd="0" destOrd="0" presId="urn:microsoft.com/office/officeart/2018/2/layout/IconVerticalSolidList"/>
    <dgm:cxn modelId="{0946D7DF-A409-4D02-9D41-04BD33EF91E7}" type="presParOf" srcId="{7832C0AA-46B7-4396-A239-DF5D3AA8194B}" destId="{A7ED46D1-2F17-4152-9140-7964F489972B}" srcOrd="0" destOrd="0" presId="urn:microsoft.com/office/officeart/2018/2/layout/IconVerticalSolidList"/>
    <dgm:cxn modelId="{4E17D5CE-B657-40B4-8A96-D0559D0C3BFA}" type="presParOf" srcId="{7832C0AA-46B7-4396-A239-DF5D3AA8194B}" destId="{5F961B43-269C-4712-9EDB-AAAFBD4B5436}" srcOrd="1" destOrd="0" presId="urn:microsoft.com/office/officeart/2018/2/layout/IconVerticalSolidList"/>
    <dgm:cxn modelId="{98CC9624-2B88-4F58-BC6B-170E880DF95F}" type="presParOf" srcId="{7832C0AA-46B7-4396-A239-DF5D3AA8194B}" destId="{2CCEA8B6-9357-40D6-8E81-06BA717F9E28}" srcOrd="2" destOrd="0" presId="urn:microsoft.com/office/officeart/2018/2/layout/IconVerticalSolidList"/>
    <dgm:cxn modelId="{64F2F239-BEEE-45CD-A0AC-BC6AB9DD532C}" type="presParOf" srcId="{7832C0AA-46B7-4396-A239-DF5D3AA8194B}" destId="{473B04D7-3468-4FB8-961A-3CB9B54761A1}" srcOrd="3" destOrd="0" presId="urn:microsoft.com/office/officeart/2018/2/layout/IconVerticalSolidList"/>
    <dgm:cxn modelId="{241D7164-00CA-4DDF-8C6F-4B20BFBC3C0F}" type="presParOf" srcId="{9CB6EF62-28B9-4456-8445-E518E130CD07}" destId="{A9838467-7F75-4502-9E3A-486D47DF23EE}" srcOrd="1" destOrd="0" presId="urn:microsoft.com/office/officeart/2018/2/layout/IconVerticalSolidList"/>
    <dgm:cxn modelId="{53C0851A-D9A6-4029-B3D1-9116199AD5A9}" type="presParOf" srcId="{9CB6EF62-28B9-4456-8445-E518E130CD07}" destId="{EEAFFA5F-C775-4ADF-A4C1-82BA8F0751CA}" srcOrd="2" destOrd="0" presId="urn:microsoft.com/office/officeart/2018/2/layout/IconVerticalSolidList"/>
    <dgm:cxn modelId="{D755DA94-3F99-4A7A-BE6E-F0EA18DC2E52}" type="presParOf" srcId="{EEAFFA5F-C775-4ADF-A4C1-82BA8F0751CA}" destId="{FCD9B681-5045-4412-A86A-DC122D45E779}" srcOrd="0" destOrd="0" presId="urn:microsoft.com/office/officeart/2018/2/layout/IconVerticalSolidList"/>
    <dgm:cxn modelId="{8565B260-761B-4D98-B4E4-AFFCC853AE0A}" type="presParOf" srcId="{EEAFFA5F-C775-4ADF-A4C1-82BA8F0751CA}" destId="{323DA50E-010D-4790-A5E4-4ADB46682209}" srcOrd="1" destOrd="0" presId="urn:microsoft.com/office/officeart/2018/2/layout/IconVerticalSolidList"/>
    <dgm:cxn modelId="{A27FFD3E-8C1D-4AA0-ABAF-87935A44F710}" type="presParOf" srcId="{EEAFFA5F-C775-4ADF-A4C1-82BA8F0751CA}" destId="{461D601C-40A1-429F-A2EE-24C8397435E0}" srcOrd="2" destOrd="0" presId="urn:microsoft.com/office/officeart/2018/2/layout/IconVerticalSolidList"/>
    <dgm:cxn modelId="{C48E11FD-B41D-4683-A9CC-1C5D595AF4F2}" type="presParOf" srcId="{EEAFFA5F-C775-4ADF-A4C1-82BA8F0751CA}" destId="{A6923558-20C6-40CF-8702-10141CBD4203}" srcOrd="3" destOrd="0" presId="urn:microsoft.com/office/officeart/2018/2/layout/IconVerticalSolidList"/>
    <dgm:cxn modelId="{ADCCECE7-F754-403D-8B35-152E4B6A0643}" type="presParOf" srcId="{9CB6EF62-28B9-4456-8445-E518E130CD07}" destId="{165F2750-7333-46C4-8527-7DB4775F6420}" srcOrd="3" destOrd="0" presId="urn:microsoft.com/office/officeart/2018/2/layout/IconVerticalSolidList"/>
    <dgm:cxn modelId="{2A1FD951-DF02-4D1D-AF39-37B829B5369A}" type="presParOf" srcId="{9CB6EF62-28B9-4456-8445-E518E130CD07}" destId="{BF49B0E6-65F0-4CC4-907E-25B6F73C0FC0}" srcOrd="4" destOrd="0" presId="urn:microsoft.com/office/officeart/2018/2/layout/IconVerticalSolidList"/>
    <dgm:cxn modelId="{8A1ECFE5-F7CC-4BA6-8E03-6DF182012203}" type="presParOf" srcId="{BF49B0E6-65F0-4CC4-907E-25B6F73C0FC0}" destId="{244BDDB6-1F9D-4735-8A79-E058FA2629F3}" srcOrd="0" destOrd="0" presId="urn:microsoft.com/office/officeart/2018/2/layout/IconVerticalSolidList"/>
    <dgm:cxn modelId="{620C0AF4-2AB1-4C3B-8FC8-61DD77AD45FC}" type="presParOf" srcId="{BF49B0E6-65F0-4CC4-907E-25B6F73C0FC0}" destId="{A8354CA5-5B95-403D-8C8B-690799660376}" srcOrd="1" destOrd="0" presId="urn:microsoft.com/office/officeart/2018/2/layout/IconVerticalSolidList"/>
    <dgm:cxn modelId="{1FD0D1CE-FFFA-4550-8413-6EDE0C65FE7B}" type="presParOf" srcId="{BF49B0E6-65F0-4CC4-907E-25B6F73C0FC0}" destId="{EC0D8E83-8572-4690-BD31-CB8907D81E9F}" srcOrd="2" destOrd="0" presId="urn:microsoft.com/office/officeart/2018/2/layout/IconVerticalSolidList"/>
    <dgm:cxn modelId="{232861CB-B5B2-4A7F-93A1-6A12DC5C7196}" type="presParOf" srcId="{BF49B0E6-65F0-4CC4-907E-25B6F73C0FC0}" destId="{1FE97706-4A99-422B-9AFC-78D03FDF5C9C}" srcOrd="3" destOrd="0" presId="urn:microsoft.com/office/officeart/2018/2/layout/IconVerticalSolidList"/>
    <dgm:cxn modelId="{11B3AA20-882E-4BF5-B009-7F2D5EBB8F45}" type="presParOf" srcId="{9CB6EF62-28B9-4456-8445-E518E130CD07}" destId="{E15A6334-A35B-4259-B05A-B2DDC45E8E07}" srcOrd="5" destOrd="0" presId="urn:microsoft.com/office/officeart/2018/2/layout/IconVerticalSolidList"/>
    <dgm:cxn modelId="{AB200345-E51A-46D4-B9FD-7AB4181CC671}" type="presParOf" srcId="{9CB6EF62-28B9-4456-8445-E518E130CD07}" destId="{095EC2F9-641A-4BCD-9F01-FE637F136347}" srcOrd="6" destOrd="0" presId="urn:microsoft.com/office/officeart/2018/2/layout/IconVerticalSolidList"/>
    <dgm:cxn modelId="{63C2B340-70CE-4DD7-A1D9-F2EB92806D71}" type="presParOf" srcId="{095EC2F9-641A-4BCD-9F01-FE637F136347}" destId="{0075280B-60E7-493F-9D2B-735C0E57F18F}" srcOrd="0" destOrd="0" presId="urn:microsoft.com/office/officeart/2018/2/layout/IconVerticalSolidList"/>
    <dgm:cxn modelId="{70A8A54E-0B3C-43C9-A789-0046274BD6FB}" type="presParOf" srcId="{095EC2F9-641A-4BCD-9F01-FE637F136347}" destId="{A224E872-5C78-4F3E-84A0-04195B77FE36}" srcOrd="1" destOrd="0" presId="urn:microsoft.com/office/officeart/2018/2/layout/IconVerticalSolidList"/>
    <dgm:cxn modelId="{41880B8D-E064-4D50-B80C-7DF30FFFDBEC}" type="presParOf" srcId="{095EC2F9-641A-4BCD-9F01-FE637F136347}" destId="{98423899-A3A6-44CE-A140-E0711E3257ED}" srcOrd="2" destOrd="0" presId="urn:microsoft.com/office/officeart/2018/2/layout/IconVerticalSolidList"/>
    <dgm:cxn modelId="{B6DCBB04-AF76-4059-8E88-995B00DB00D6}" type="presParOf" srcId="{095EC2F9-641A-4BCD-9F01-FE637F136347}" destId="{78B1CBA3-BF0D-4071-B517-46668F77E2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576A9-0722-4F76-94AE-BCCA2803789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841047EB-C9BF-42C0-89F8-D1CD7DC8B186}">
      <dgm:prSet phldrT="[Text]"/>
      <dgm:spPr/>
      <dgm:t>
        <a:bodyPr/>
        <a:lstStyle/>
        <a:p>
          <a:pPr>
            <a:lnSpc>
              <a:spcPct val="100000"/>
            </a:lnSpc>
          </a:pPr>
          <a:r>
            <a:rPr lang="en-GB" dirty="0"/>
            <a:t>Clinical team wanted to understand  whether there was equity of care to support virtual ward pathway  </a:t>
          </a:r>
        </a:p>
      </dgm:t>
    </dgm:pt>
    <dgm:pt modelId="{B68D483B-2C7F-4D96-B444-A058A3912625}" type="parTrans" cxnId="{43156160-CDC8-44AD-A945-1BB25EC91C0B}">
      <dgm:prSet/>
      <dgm:spPr/>
      <dgm:t>
        <a:bodyPr/>
        <a:lstStyle/>
        <a:p>
          <a:endParaRPr lang="en-GB"/>
        </a:p>
      </dgm:t>
    </dgm:pt>
    <dgm:pt modelId="{966F4A52-3086-453B-9D05-0A98B70F52CD}" type="sibTrans" cxnId="{43156160-CDC8-44AD-A945-1BB25EC91C0B}">
      <dgm:prSet/>
      <dgm:spPr/>
      <dgm:t>
        <a:bodyPr/>
        <a:lstStyle/>
        <a:p>
          <a:endParaRPr lang="en-GB"/>
        </a:p>
      </dgm:t>
    </dgm:pt>
    <dgm:pt modelId="{9F30AC8B-55B9-4231-934F-A436E96C8EBD}">
      <dgm:prSet phldrT="[Text]"/>
      <dgm:spPr/>
      <dgm:t>
        <a:bodyPr/>
        <a:lstStyle/>
        <a:p>
          <a:pPr>
            <a:lnSpc>
              <a:spcPct val="100000"/>
            </a:lnSpc>
          </a:pPr>
          <a:r>
            <a:rPr lang="en-GB" dirty="0"/>
            <a:t>We completed a review of patients demographics for all patients assessed for virtual ward  onboarding </a:t>
          </a:r>
        </a:p>
      </dgm:t>
    </dgm:pt>
    <dgm:pt modelId="{07401495-13F7-455F-A722-4BC918E91038}" type="parTrans" cxnId="{70EA7DF9-32AD-4250-9846-C3011F8762D0}">
      <dgm:prSet/>
      <dgm:spPr/>
      <dgm:t>
        <a:bodyPr/>
        <a:lstStyle/>
        <a:p>
          <a:endParaRPr lang="en-GB"/>
        </a:p>
      </dgm:t>
    </dgm:pt>
    <dgm:pt modelId="{5F3B7900-9AC5-4FE8-B279-A56FAFFA0F7F}" type="sibTrans" cxnId="{70EA7DF9-32AD-4250-9846-C3011F8762D0}">
      <dgm:prSet/>
      <dgm:spPr/>
      <dgm:t>
        <a:bodyPr/>
        <a:lstStyle/>
        <a:p>
          <a:endParaRPr lang="en-GB"/>
        </a:p>
      </dgm:t>
    </dgm:pt>
    <dgm:pt modelId="{6DDE36EE-2710-4D32-8CC5-FFD0F7A21DB0}">
      <dgm:prSet phldrT="[Text]"/>
      <dgm:spPr/>
      <dgm:t>
        <a:bodyPr/>
        <a:lstStyle/>
        <a:p>
          <a:pPr>
            <a:lnSpc>
              <a:spcPct val="100000"/>
            </a:lnSpc>
          </a:pPr>
          <a:r>
            <a:rPr lang="en-GB" dirty="0"/>
            <a:t>Analysis showed demographic mix was representative of patient cohort. there was however barriers to patients accessing digital programme.</a:t>
          </a:r>
        </a:p>
      </dgm:t>
    </dgm:pt>
    <dgm:pt modelId="{2A6F3669-E371-4EC9-8924-34E69DFC1A35}" type="parTrans" cxnId="{F502AE5A-3B65-4677-BEBE-A213359FAB1F}">
      <dgm:prSet/>
      <dgm:spPr/>
      <dgm:t>
        <a:bodyPr/>
        <a:lstStyle/>
        <a:p>
          <a:endParaRPr lang="en-GB"/>
        </a:p>
      </dgm:t>
    </dgm:pt>
    <dgm:pt modelId="{12BF5A80-3E31-473F-ABE0-C0EEE9FFD6A2}" type="sibTrans" cxnId="{F502AE5A-3B65-4677-BEBE-A213359FAB1F}">
      <dgm:prSet/>
      <dgm:spPr/>
      <dgm:t>
        <a:bodyPr/>
        <a:lstStyle/>
        <a:p>
          <a:endParaRPr lang="en-GB"/>
        </a:p>
      </dgm:t>
    </dgm:pt>
    <dgm:pt modelId="{8EC038D5-63BD-4886-B59A-2527027341D4}">
      <dgm:prSet phldrT="[Text]"/>
      <dgm:spPr/>
      <dgm:t>
        <a:bodyPr/>
        <a:lstStyle/>
        <a:p>
          <a:pPr>
            <a:lnSpc>
              <a:spcPct val="100000"/>
            </a:lnSpc>
          </a:pPr>
          <a:r>
            <a:rPr lang="en-GB" dirty="0"/>
            <a:t>Our solution was to engage with tech partners to improve access to Wi-Fi and equipment and to set up alternative support such as face to face interventions and telephone calls </a:t>
          </a:r>
        </a:p>
      </dgm:t>
    </dgm:pt>
    <dgm:pt modelId="{3781ABBF-143D-4AB1-B1FB-4B47443D8D0D}" type="parTrans" cxnId="{62E171DB-13B0-46FB-9786-79648A83CB75}">
      <dgm:prSet/>
      <dgm:spPr/>
      <dgm:t>
        <a:bodyPr/>
        <a:lstStyle/>
        <a:p>
          <a:endParaRPr lang="en-GB"/>
        </a:p>
      </dgm:t>
    </dgm:pt>
    <dgm:pt modelId="{0FEBFF8F-65E5-410F-82CB-ED3DB0645097}" type="sibTrans" cxnId="{62E171DB-13B0-46FB-9786-79648A83CB75}">
      <dgm:prSet/>
      <dgm:spPr/>
      <dgm:t>
        <a:bodyPr/>
        <a:lstStyle/>
        <a:p>
          <a:endParaRPr lang="en-GB"/>
        </a:p>
      </dgm:t>
    </dgm:pt>
    <dgm:pt modelId="{9CB6EF62-28B9-4456-8445-E518E130CD07}" type="pres">
      <dgm:prSet presAssocID="{C7D576A9-0722-4F76-94AE-BCCA2803789E}" presName="root" presStyleCnt="0">
        <dgm:presLayoutVars>
          <dgm:dir/>
          <dgm:resizeHandles val="exact"/>
        </dgm:presLayoutVars>
      </dgm:prSet>
      <dgm:spPr/>
    </dgm:pt>
    <dgm:pt modelId="{7832C0AA-46B7-4396-A239-DF5D3AA8194B}" type="pres">
      <dgm:prSet presAssocID="{841047EB-C9BF-42C0-89F8-D1CD7DC8B186}" presName="compNode" presStyleCnt="0"/>
      <dgm:spPr/>
    </dgm:pt>
    <dgm:pt modelId="{A7ED46D1-2F17-4152-9140-7964F489972B}" type="pres">
      <dgm:prSet presAssocID="{841047EB-C9BF-42C0-89F8-D1CD7DC8B186}" presName="bgRect" presStyleLbl="bgShp" presStyleIdx="0" presStyleCnt="4" custLinFactNeighborX="392" custLinFactNeighborY="-2798"/>
      <dgm:spPr/>
    </dgm:pt>
    <dgm:pt modelId="{5F961B43-269C-4712-9EDB-AAAFBD4B5436}" type="pres">
      <dgm:prSet presAssocID="{841047EB-C9BF-42C0-89F8-D1CD7DC8B1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2CCEA8B6-9357-40D6-8E81-06BA717F9E28}" type="pres">
      <dgm:prSet presAssocID="{841047EB-C9BF-42C0-89F8-D1CD7DC8B186}" presName="spaceRect" presStyleCnt="0"/>
      <dgm:spPr/>
    </dgm:pt>
    <dgm:pt modelId="{473B04D7-3468-4FB8-961A-3CB9B54761A1}" type="pres">
      <dgm:prSet presAssocID="{841047EB-C9BF-42C0-89F8-D1CD7DC8B186}" presName="parTx" presStyleLbl="revTx" presStyleIdx="0" presStyleCnt="4">
        <dgm:presLayoutVars>
          <dgm:chMax val="0"/>
          <dgm:chPref val="0"/>
        </dgm:presLayoutVars>
      </dgm:prSet>
      <dgm:spPr/>
    </dgm:pt>
    <dgm:pt modelId="{A9838467-7F75-4502-9E3A-486D47DF23EE}" type="pres">
      <dgm:prSet presAssocID="{966F4A52-3086-453B-9D05-0A98B70F52CD}" presName="sibTrans" presStyleCnt="0"/>
      <dgm:spPr/>
    </dgm:pt>
    <dgm:pt modelId="{EEAFFA5F-C775-4ADF-A4C1-82BA8F0751CA}" type="pres">
      <dgm:prSet presAssocID="{9F30AC8B-55B9-4231-934F-A436E96C8EBD}" presName="compNode" presStyleCnt="0"/>
      <dgm:spPr/>
    </dgm:pt>
    <dgm:pt modelId="{FCD9B681-5045-4412-A86A-DC122D45E779}" type="pres">
      <dgm:prSet presAssocID="{9F30AC8B-55B9-4231-934F-A436E96C8EBD}" presName="bgRect" presStyleLbl="bgShp" presStyleIdx="1" presStyleCnt="4"/>
      <dgm:spPr/>
    </dgm:pt>
    <dgm:pt modelId="{323DA50E-010D-4790-A5E4-4ADB46682209}" type="pres">
      <dgm:prSet presAssocID="{9F30AC8B-55B9-4231-934F-A436E96C8E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61D601C-40A1-429F-A2EE-24C8397435E0}" type="pres">
      <dgm:prSet presAssocID="{9F30AC8B-55B9-4231-934F-A436E96C8EBD}" presName="spaceRect" presStyleCnt="0"/>
      <dgm:spPr/>
    </dgm:pt>
    <dgm:pt modelId="{A6923558-20C6-40CF-8702-10141CBD4203}" type="pres">
      <dgm:prSet presAssocID="{9F30AC8B-55B9-4231-934F-A436E96C8EBD}" presName="parTx" presStyleLbl="revTx" presStyleIdx="1" presStyleCnt="4">
        <dgm:presLayoutVars>
          <dgm:chMax val="0"/>
          <dgm:chPref val="0"/>
        </dgm:presLayoutVars>
      </dgm:prSet>
      <dgm:spPr/>
    </dgm:pt>
    <dgm:pt modelId="{165F2750-7333-46C4-8527-7DB4775F6420}" type="pres">
      <dgm:prSet presAssocID="{5F3B7900-9AC5-4FE8-B279-A56FAFFA0F7F}" presName="sibTrans" presStyleCnt="0"/>
      <dgm:spPr/>
    </dgm:pt>
    <dgm:pt modelId="{BF49B0E6-65F0-4CC4-907E-25B6F73C0FC0}" type="pres">
      <dgm:prSet presAssocID="{6DDE36EE-2710-4D32-8CC5-FFD0F7A21DB0}" presName="compNode" presStyleCnt="0"/>
      <dgm:spPr/>
    </dgm:pt>
    <dgm:pt modelId="{244BDDB6-1F9D-4735-8A79-E058FA2629F3}" type="pres">
      <dgm:prSet presAssocID="{6DDE36EE-2710-4D32-8CC5-FFD0F7A21DB0}" presName="bgRect" presStyleLbl="bgShp" presStyleIdx="2" presStyleCnt="4"/>
      <dgm:spPr/>
    </dgm:pt>
    <dgm:pt modelId="{A8354CA5-5B95-403D-8C8B-690799660376}" type="pres">
      <dgm:prSet presAssocID="{6DDE36EE-2710-4D32-8CC5-FFD0F7A21D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uge"/>
        </a:ext>
      </dgm:extLst>
    </dgm:pt>
    <dgm:pt modelId="{EC0D8E83-8572-4690-BD31-CB8907D81E9F}" type="pres">
      <dgm:prSet presAssocID="{6DDE36EE-2710-4D32-8CC5-FFD0F7A21DB0}" presName="spaceRect" presStyleCnt="0"/>
      <dgm:spPr/>
    </dgm:pt>
    <dgm:pt modelId="{1FE97706-4A99-422B-9AFC-78D03FDF5C9C}" type="pres">
      <dgm:prSet presAssocID="{6DDE36EE-2710-4D32-8CC5-FFD0F7A21DB0}" presName="parTx" presStyleLbl="revTx" presStyleIdx="2" presStyleCnt="4">
        <dgm:presLayoutVars>
          <dgm:chMax val="0"/>
          <dgm:chPref val="0"/>
        </dgm:presLayoutVars>
      </dgm:prSet>
      <dgm:spPr/>
    </dgm:pt>
    <dgm:pt modelId="{E15A6334-A35B-4259-B05A-B2DDC45E8E07}" type="pres">
      <dgm:prSet presAssocID="{12BF5A80-3E31-473F-ABE0-C0EEE9FFD6A2}" presName="sibTrans" presStyleCnt="0"/>
      <dgm:spPr/>
    </dgm:pt>
    <dgm:pt modelId="{095EC2F9-641A-4BCD-9F01-FE637F136347}" type="pres">
      <dgm:prSet presAssocID="{8EC038D5-63BD-4886-B59A-2527027341D4}" presName="compNode" presStyleCnt="0"/>
      <dgm:spPr/>
    </dgm:pt>
    <dgm:pt modelId="{0075280B-60E7-493F-9D2B-735C0E57F18F}" type="pres">
      <dgm:prSet presAssocID="{8EC038D5-63BD-4886-B59A-2527027341D4}" presName="bgRect" presStyleLbl="bgShp" presStyleIdx="3" presStyleCnt="4"/>
      <dgm:spPr/>
    </dgm:pt>
    <dgm:pt modelId="{A224E872-5C78-4F3E-84A0-04195B77FE36}" type="pres">
      <dgm:prSet presAssocID="{8EC038D5-63BD-4886-B59A-2527027341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98423899-A3A6-44CE-A140-E0711E3257ED}" type="pres">
      <dgm:prSet presAssocID="{8EC038D5-63BD-4886-B59A-2527027341D4}" presName="spaceRect" presStyleCnt="0"/>
      <dgm:spPr/>
    </dgm:pt>
    <dgm:pt modelId="{78B1CBA3-BF0D-4071-B517-46668F77E23F}" type="pres">
      <dgm:prSet presAssocID="{8EC038D5-63BD-4886-B59A-2527027341D4}" presName="parTx" presStyleLbl="revTx" presStyleIdx="3" presStyleCnt="4">
        <dgm:presLayoutVars>
          <dgm:chMax val="0"/>
          <dgm:chPref val="0"/>
        </dgm:presLayoutVars>
      </dgm:prSet>
      <dgm:spPr/>
    </dgm:pt>
  </dgm:ptLst>
  <dgm:cxnLst>
    <dgm:cxn modelId="{56F2870B-41FE-4B20-BD2B-DF7D37A36160}" type="presOf" srcId="{6DDE36EE-2710-4D32-8CC5-FFD0F7A21DB0}" destId="{1FE97706-4A99-422B-9AFC-78D03FDF5C9C}" srcOrd="0" destOrd="0" presId="urn:microsoft.com/office/officeart/2018/2/layout/IconVerticalSolidList"/>
    <dgm:cxn modelId="{5D8C431E-F6A7-4A2D-8DA0-DE5E1208DA4F}" type="presOf" srcId="{C7D576A9-0722-4F76-94AE-BCCA2803789E}" destId="{9CB6EF62-28B9-4456-8445-E518E130CD07}" srcOrd="0" destOrd="0" presId="urn:microsoft.com/office/officeart/2018/2/layout/IconVerticalSolidList"/>
    <dgm:cxn modelId="{7E39153F-1D81-4FE9-943F-E1D158AE03F6}" type="presOf" srcId="{8EC038D5-63BD-4886-B59A-2527027341D4}" destId="{78B1CBA3-BF0D-4071-B517-46668F77E23F}" srcOrd="0" destOrd="0" presId="urn:microsoft.com/office/officeart/2018/2/layout/IconVerticalSolidList"/>
    <dgm:cxn modelId="{43156160-CDC8-44AD-A945-1BB25EC91C0B}" srcId="{C7D576A9-0722-4F76-94AE-BCCA2803789E}" destId="{841047EB-C9BF-42C0-89F8-D1CD7DC8B186}" srcOrd="0" destOrd="0" parTransId="{B68D483B-2C7F-4D96-B444-A058A3912625}" sibTransId="{966F4A52-3086-453B-9D05-0A98B70F52CD}"/>
    <dgm:cxn modelId="{327C4B76-2D3F-42E7-8950-EC3667BF0097}" type="presOf" srcId="{9F30AC8B-55B9-4231-934F-A436E96C8EBD}" destId="{A6923558-20C6-40CF-8702-10141CBD4203}" srcOrd="0" destOrd="0" presId="urn:microsoft.com/office/officeart/2018/2/layout/IconVerticalSolidList"/>
    <dgm:cxn modelId="{F502AE5A-3B65-4677-BEBE-A213359FAB1F}" srcId="{C7D576A9-0722-4F76-94AE-BCCA2803789E}" destId="{6DDE36EE-2710-4D32-8CC5-FFD0F7A21DB0}" srcOrd="2" destOrd="0" parTransId="{2A6F3669-E371-4EC9-8924-34E69DFC1A35}" sibTransId="{12BF5A80-3E31-473F-ABE0-C0EEE9FFD6A2}"/>
    <dgm:cxn modelId="{F181E8C8-CA40-4E12-BE8E-8B8FCD2B04EA}" type="presOf" srcId="{841047EB-C9BF-42C0-89F8-D1CD7DC8B186}" destId="{473B04D7-3468-4FB8-961A-3CB9B54761A1}" srcOrd="0" destOrd="0" presId="urn:microsoft.com/office/officeart/2018/2/layout/IconVerticalSolidList"/>
    <dgm:cxn modelId="{62E171DB-13B0-46FB-9786-79648A83CB75}" srcId="{C7D576A9-0722-4F76-94AE-BCCA2803789E}" destId="{8EC038D5-63BD-4886-B59A-2527027341D4}" srcOrd="3" destOrd="0" parTransId="{3781ABBF-143D-4AB1-B1FB-4B47443D8D0D}" sibTransId="{0FEBFF8F-65E5-410F-82CB-ED3DB0645097}"/>
    <dgm:cxn modelId="{70EA7DF9-32AD-4250-9846-C3011F8762D0}" srcId="{C7D576A9-0722-4F76-94AE-BCCA2803789E}" destId="{9F30AC8B-55B9-4231-934F-A436E96C8EBD}" srcOrd="1" destOrd="0" parTransId="{07401495-13F7-455F-A722-4BC918E91038}" sibTransId="{5F3B7900-9AC5-4FE8-B279-A56FAFFA0F7F}"/>
    <dgm:cxn modelId="{C8841489-322A-4133-B481-63BB29EE67B3}" type="presParOf" srcId="{9CB6EF62-28B9-4456-8445-E518E130CD07}" destId="{7832C0AA-46B7-4396-A239-DF5D3AA8194B}" srcOrd="0" destOrd="0" presId="urn:microsoft.com/office/officeart/2018/2/layout/IconVerticalSolidList"/>
    <dgm:cxn modelId="{0946D7DF-A409-4D02-9D41-04BD33EF91E7}" type="presParOf" srcId="{7832C0AA-46B7-4396-A239-DF5D3AA8194B}" destId="{A7ED46D1-2F17-4152-9140-7964F489972B}" srcOrd="0" destOrd="0" presId="urn:microsoft.com/office/officeart/2018/2/layout/IconVerticalSolidList"/>
    <dgm:cxn modelId="{4E17D5CE-B657-40B4-8A96-D0559D0C3BFA}" type="presParOf" srcId="{7832C0AA-46B7-4396-A239-DF5D3AA8194B}" destId="{5F961B43-269C-4712-9EDB-AAAFBD4B5436}" srcOrd="1" destOrd="0" presId="urn:microsoft.com/office/officeart/2018/2/layout/IconVerticalSolidList"/>
    <dgm:cxn modelId="{98CC9624-2B88-4F58-BC6B-170E880DF95F}" type="presParOf" srcId="{7832C0AA-46B7-4396-A239-DF5D3AA8194B}" destId="{2CCEA8B6-9357-40D6-8E81-06BA717F9E28}" srcOrd="2" destOrd="0" presId="urn:microsoft.com/office/officeart/2018/2/layout/IconVerticalSolidList"/>
    <dgm:cxn modelId="{64F2F239-BEEE-45CD-A0AC-BC6AB9DD532C}" type="presParOf" srcId="{7832C0AA-46B7-4396-A239-DF5D3AA8194B}" destId="{473B04D7-3468-4FB8-961A-3CB9B54761A1}" srcOrd="3" destOrd="0" presId="urn:microsoft.com/office/officeart/2018/2/layout/IconVerticalSolidList"/>
    <dgm:cxn modelId="{241D7164-00CA-4DDF-8C6F-4B20BFBC3C0F}" type="presParOf" srcId="{9CB6EF62-28B9-4456-8445-E518E130CD07}" destId="{A9838467-7F75-4502-9E3A-486D47DF23EE}" srcOrd="1" destOrd="0" presId="urn:microsoft.com/office/officeart/2018/2/layout/IconVerticalSolidList"/>
    <dgm:cxn modelId="{53C0851A-D9A6-4029-B3D1-9116199AD5A9}" type="presParOf" srcId="{9CB6EF62-28B9-4456-8445-E518E130CD07}" destId="{EEAFFA5F-C775-4ADF-A4C1-82BA8F0751CA}" srcOrd="2" destOrd="0" presId="urn:microsoft.com/office/officeart/2018/2/layout/IconVerticalSolidList"/>
    <dgm:cxn modelId="{D755DA94-3F99-4A7A-BE6E-F0EA18DC2E52}" type="presParOf" srcId="{EEAFFA5F-C775-4ADF-A4C1-82BA8F0751CA}" destId="{FCD9B681-5045-4412-A86A-DC122D45E779}" srcOrd="0" destOrd="0" presId="urn:microsoft.com/office/officeart/2018/2/layout/IconVerticalSolidList"/>
    <dgm:cxn modelId="{8565B260-761B-4D98-B4E4-AFFCC853AE0A}" type="presParOf" srcId="{EEAFFA5F-C775-4ADF-A4C1-82BA8F0751CA}" destId="{323DA50E-010D-4790-A5E4-4ADB46682209}" srcOrd="1" destOrd="0" presId="urn:microsoft.com/office/officeart/2018/2/layout/IconVerticalSolidList"/>
    <dgm:cxn modelId="{A27FFD3E-8C1D-4AA0-ABAF-87935A44F710}" type="presParOf" srcId="{EEAFFA5F-C775-4ADF-A4C1-82BA8F0751CA}" destId="{461D601C-40A1-429F-A2EE-24C8397435E0}" srcOrd="2" destOrd="0" presId="urn:microsoft.com/office/officeart/2018/2/layout/IconVerticalSolidList"/>
    <dgm:cxn modelId="{C48E11FD-B41D-4683-A9CC-1C5D595AF4F2}" type="presParOf" srcId="{EEAFFA5F-C775-4ADF-A4C1-82BA8F0751CA}" destId="{A6923558-20C6-40CF-8702-10141CBD4203}" srcOrd="3" destOrd="0" presId="urn:microsoft.com/office/officeart/2018/2/layout/IconVerticalSolidList"/>
    <dgm:cxn modelId="{ADCCECE7-F754-403D-8B35-152E4B6A0643}" type="presParOf" srcId="{9CB6EF62-28B9-4456-8445-E518E130CD07}" destId="{165F2750-7333-46C4-8527-7DB4775F6420}" srcOrd="3" destOrd="0" presId="urn:microsoft.com/office/officeart/2018/2/layout/IconVerticalSolidList"/>
    <dgm:cxn modelId="{2A1FD951-DF02-4D1D-AF39-37B829B5369A}" type="presParOf" srcId="{9CB6EF62-28B9-4456-8445-E518E130CD07}" destId="{BF49B0E6-65F0-4CC4-907E-25B6F73C0FC0}" srcOrd="4" destOrd="0" presId="urn:microsoft.com/office/officeart/2018/2/layout/IconVerticalSolidList"/>
    <dgm:cxn modelId="{8A1ECFE5-F7CC-4BA6-8E03-6DF182012203}" type="presParOf" srcId="{BF49B0E6-65F0-4CC4-907E-25B6F73C0FC0}" destId="{244BDDB6-1F9D-4735-8A79-E058FA2629F3}" srcOrd="0" destOrd="0" presId="urn:microsoft.com/office/officeart/2018/2/layout/IconVerticalSolidList"/>
    <dgm:cxn modelId="{620C0AF4-2AB1-4C3B-8FC8-61DD77AD45FC}" type="presParOf" srcId="{BF49B0E6-65F0-4CC4-907E-25B6F73C0FC0}" destId="{A8354CA5-5B95-403D-8C8B-690799660376}" srcOrd="1" destOrd="0" presId="urn:microsoft.com/office/officeart/2018/2/layout/IconVerticalSolidList"/>
    <dgm:cxn modelId="{1FD0D1CE-FFFA-4550-8413-6EDE0C65FE7B}" type="presParOf" srcId="{BF49B0E6-65F0-4CC4-907E-25B6F73C0FC0}" destId="{EC0D8E83-8572-4690-BD31-CB8907D81E9F}" srcOrd="2" destOrd="0" presId="urn:microsoft.com/office/officeart/2018/2/layout/IconVerticalSolidList"/>
    <dgm:cxn modelId="{232861CB-B5B2-4A7F-93A1-6A12DC5C7196}" type="presParOf" srcId="{BF49B0E6-65F0-4CC4-907E-25B6F73C0FC0}" destId="{1FE97706-4A99-422B-9AFC-78D03FDF5C9C}" srcOrd="3" destOrd="0" presId="urn:microsoft.com/office/officeart/2018/2/layout/IconVerticalSolidList"/>
    <dgm:cxn modelId="{11B3AA20-882E-4BF5-B009-7F2D5EBB8F45}" type="presParOf" srcId="{9CB6EF62-28B9-4456-8445-E518E130CD07}" destId="{E15A6334-A35B-4259-B05A-B2DDC45E8E07}" srcOrd="5" destOrd="0" presId="urn:microsoft.com/office/officeart/2018/2/layout/IconVerticalSolidList"/>
    <dgm:cxn modelId="{AB200345-E51A-46D4-B9FD-7AB4181CC671}" type="presParOf" srcId="{9CB6EF62-28B9-4456-8445-E518E130CD07}" destId="{095EC2F9-641A-4BCD-9F01-FE637F136347}" srcOrd="6" destOrd="0" presId="urn:microsoft.com/office/officeart/2018/2/layout/IconVerticalSolidList"/>
    <dgm:cxn modelId="{63C2B340-70CE-4DD7-A1D9-F2EB92806D71}" type="presParOf" srcId="{095EC2F9-641A-4BCD-9F01-FE637F136347}" destId="{0075280B-60E7-493F-9D2B-735C0E57F18F}" srcOrd="0" destOrd="0" presId="urn:microsoft.com/office/officeart/2018/2/layout/IconVerticalSolidList"/>
    <dgm:cxn modelId="{70A8A54E-0B3C-43C9-A789-0046274BD6FB}" type="presParOf" srcId="{095EC2F9-641A-4BCD-9F01-FE637F136347}" destId="{A224E872-5C78-4F3E-84A0-04195B77FE36}" srcOrd="1" destOrd="0" presId="urn:microsoft.com/office/officeart/2018/2/layout/IconVerticalSolidList"/>
    <dgm:cxn modelId="{41880B8D-E064-4D50-B80C-7DF30FFFDBEC}" type="presParOf" srcId="{095EC2F9-641A-4BCD-9F01-FE637F136347}" destId="{98423899-A3A6-44CE-A140-E0711E3257ED}" srcOrd="2" destOrd="0" presId="urn:microsoft.com/office/officeart/2018/2/layout/IconVerticalSolidList"/>
    <dgm:cxn modelId="{B6DCBB04-AF76-4059-8E88-995B00DB00D6}" type="presParOf" srcId="{095EC2F9-641A-4BCD-9F01-FE637F136347}" destId="{78B1CBA3-BF0D-4071-B517-46668F77E2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AD50C-059E-42C3-BDFC-6B9A172A709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31BFC93-929D-4378-ADBA-526FDC928E0F}">
      <dgm:prSet custT="1"/>
      <dgm:spPr/>
      <dgm:t>
        <a:bodyPr/>
        <a:lstStyle/>
        <a:p>
          <a:pPr>
            <a:lnSpc>
              <a:spcPct val="100000"/>
            </a:lnSpc>
          </a:pPr>
          <a:r>
            <a:rPr lang="en-GB" sz="1800" dirty="0">
              <a:latin typeface="Arial" panose="020B0604020202020204" pitchFamily="34" charset="0"/>
              <a:cs typeface="Arial" panose="020B0604020202020204" pitchFamily="34" charset="0"/>
            </a:rPr>
            <a:t>Positive patient experience- feedback on the portal</a:t>
          </a:r>
          <a:endParaRPr lang="en-US" sz="1800" dirty="0">
            <a:latin typeface="Arial" panose="020B0604020202020204" pitchFamily="34" charset="0"/>
            <a:cs typeface="Arial" panose="020B0604020202020204" pitchFamily="34" charset="0"/>
          </a:endParaRPr>
        </a:p>
      </dgm:t>
    </dgm:pt>
    <dgm:pt modelId="{56B5037B-088D-4A9D-830F-703F4143B506}" type="parTrans" cxnId="{1BB9F51F-6FD8-441E-BCDF-8E42DDE64913}">
      <dgm:prSet/>
      <dgm:spPr/>
      <dgm:t>
        <a:bodyPr/>
        <a:lstStyle/>
        <a:p>
          <a:endParaRPr lang="en-US"/>
        </a:p>
      </dgm:t>
    </dgm:pt>
    <dgm:pt modelId="{0F278E10-0703-4C6B-9928-1225FB64A136}" type="sibTrans" cxnId="{1BB9F51F-6FD8-441E-BCDF-8E42DDE64913}">
      <dgm:prSet/>
      <dgm:spPr/>
      <dgm:t>
        <a:bodyPr/>
        <a:lstStyle/>
        <a:p>
          <a:pPr>
            <a:lnSpc>
              <a:spcPct val="100000"/>
            </a:lnSpc>
          </a:pPr>
          <a:endParaRPr lang="en-US"/>
        </a:p>
      </dgm:t>
    </dgm:pt>
    <dgm:pt modelId="{C3104F50-DB81-496A-BC0B-B81C906747A1}">
      <dgm:prSet custT="1"/>
      <dgm:spPr/>
      <dgm:t>
        <a:bodyPr/>
        <a:lstStyle/>
        <a:p>
          <a:pPr>
            <a:lnSpc>
              <a:spcPct val="100000"/>
            </a:lnSpc>
          </a:pPr>
          <a:r>
            <a:rPr lang="en-GB" sz="1800" dirty="0">
              <a:latin typeface="Arial" panose="020B0604020202020204" pitchFamily="34" charset="0"/>
              <a:cs typeface="Arial" panose="020B0604020202020204" pitchFamily="34" charset="0"/>
            </a:rPr>
            <a:t>30-day readmission rate on heart failure virtual ward </a:t>
          </a:r>
          <a:r>
            <a:rPr lang="en-GB" sz="1800" b="1" dirty="0">
              <a:latin typeface="Arial" panose="020B0604020202020204" pitchFamily="34" charset="0"/>
              <a:cs typeface="Arial" panose="020B0604020202020204" pitchFamily="34" charset="0"/>
            </a:rPr>
            <a:t>1.25% versus 25% those without virtual ward</a:t>
          </a:r>
          <a:endParaRPr lang="en-US" sz="1800" b="1" dirty="0"/>
        </a:p>
      </dgm:t>
    </dgm:pt>
    <dgm:pt modelId="{BCEA4B87-8D7F-4AF3-AD03-87BD94CACEB3}" type="parTrans" cxnId="{3861EEFE-7D7A-4EFB-B1B8-C539098DCA9D}">
      <dgm:prSet/>
      <dgm:spPr/>
      <dgm:t>
        <a:bodyPr/>
        <a:lstStyle/>
        <a:p>
          <a:endParaRPr lang="en-US"/>
        </a:p>
      </dgm:t>
    </dgm:pt>
    <dgm:pt modelId="{ECD6D558-B699-4B72-9F51-C709827BE058}" type="sibTrans" cxnId="{3861EEFE-7D7A-4EFB-B1B8-C539098DCA9D}">
      <dgm:prSet/>
      <dgm:spPr/>
      <dgm:t>
        <a:bodyPr/>
        <a:lstStyle/>
        <a:p>
          <a:pPr>
            <a:lnSpc>
              <a:spcPct val="100000"/>
            </a:lnSpc>
          </a:pPr>
          <a:endParaRPr lang="en-US"/>
        </a:p>
      </dgm:t>
    </dgm:pt>
    <dgm:pt modelId="{F756DEF6-000B-4160-AB0D-C5074F3747DC}">
      <dgm:prSet custT="1"/>
      <dgm:spPr/>
      <dgm:t>
        <a:bodyPr/>
        <a:lstStyle/>
        <a:p>
          <a:pPr>
            <a:lnSpc>
              <a:spcPct val="100000"/>
            </a:lnSpc>
          </a:pPr>
          <a:r>
            <a:rPr lang="en-GB" sz="1800" dirty="0">
              <a:latin typeface="Arial" panose="020B0604020202020204" pitchFamily="34" charset="0"/>
              <a:cs typeface="Arial" panose="020B0604020202020204" pitchFamily="34" charset="0"/>
            </a:rPr>
            <a:t>Estimated Bed days Saved </a:t>
          </a:r>
          <a:r>
            <a:rPr lang="en-GB" sz="1800" b="1" dirty="0">
              <a:latin typeface="Arial" panose="020B0604020202020204" pitchFamily="34" charset="0"/>
              <a:cs typeface="Arial" panose="020B0604020202020204" pitchFamily="34" charset="0"/>
            </a:rPr>
            <a:t>985</a:t>
          </a:r>
          <a:endParaRPr lang="en-US" sz="1800" b="1" dirty="0">
            <a:latin typeface="Arial" panose="020B0604020202020204" pitchFamily="34" charset="0"/>
            <a:cs typeface="Arial" panose="020B0604020202020204" pitchFamily="34" charset="0"/>
          </a:endParaRPr>
        </a:p>
      </dgm:t>
    </dgm:pt>
    <dgm:pt modelId="{0B214917-FA0F-4901-811B-FA239A61D4C3}" type="parTrans" cxnId="{F7E3AC0A-97C9-4796-8897-CA2D7024274D}">
      <dgm:prSet/>
      <dgm:spPr/>
      <dgm:t>
        <a:bodyPr/>
        <a:lstStyle/>
        <a:p>
          <a:endParaRPr lang="en-US"/>
        </a:p>
      </dgm:t>
    </dgm:pt>
    <dgm:pt modelId="{E5F32B5C-3732-470B-8081-CE52502E9789}" type="sibTrans" cxnId="{F7E3AC0A-97C9-4796-8897-CA2D7024274D}">
      <dgm:prSet/>
      <dgm:spPr/>
      <dgm:t>
        <a:bodyPr/>
        <a:lstStyle/>
        <a:p>
          <a:pPr>
            <a:lnSpc>
              <a:spcPct val="100000"/>
            </a:lnSpc>
          </a:pPr>
          <a:endParaRPr lang="en-US"/>
        </a:p>
      </dgm:t>
    </dgm:pt>
    <dgm:pt modelId="{4C5F06B8-DDA9-4C72-96EA-6D3211D27A6B}">
      <dgm:prSet custT="1"/>
      <dgm:spPr/>
      <dgm:t>
        <a:bodyPr/>
        <a:lstStyle/>
        <a:p>
          <a:pPr>
            <a:lnSpc>
              <a:spcPct val="100000"/>
            </a:lnSpc>
          </a:pPr>
          <a:r>
            <a:rPr lang="en-GB" sz="1800" dirty="0">
              <a:latin typeface="Arial" panose="020B0604020202020204" pitchFamily="34" charset="0"/>
              <a:cs typeface="Arial" panose="020B0604020202020204" pitchFamily="34" charset="0"/>
            </a:rPr>
            <a:t>Positive staff experiences</a:t>
          </a:r>
          <a:endParaRPr lang="en-US" sz="1800" dirty="0">
            <a:latin typeface="Arial" panose="020B0604020202020204" pitchFamily="34" charset="0"/>
            <a:cs typeface="Arial" panose="020B0604020202020204" pitchFamily="34" charset="0"/>
          </a:endParaRPr>
        </a:p>
      </dgm:t>
    </dgm:pt>
    <dgm:pt modelId="{5236E464-7D77-4BC0-8954-1DBF2F7F13AB}" type="parTrans" cxnId="{B783B45A-5E1A-4460-87A3-B3116A7136AE}">
      <dgm:prSet/>
      <dgm:spPr/>
      <dgm:t>
        <a:bodyPr/>
        <a:lstStyle/>
        <a:p>
          <a:endParaRPr lang="en-US"/>
        </a:p>
      </dgm:t>
    </dgm:pt>
    <dgm:pt modelId="{04A0C385-590D-4855-8537-41181AD2E6AD}" type="sibTrans" cxnId="{B783B45A-5E1A-4460-87A3-B3116A7136AE}">
      <dgm:prSet/>
      <dgm:spPr/>
      <dgm:t>
        <a:bodyPr/>
        <a:lstStyle/>
        <a:p>
          <a:pPr>
            <a:lnSpc>
              <a:spcPct val="100000"/>
            </a:lnSpc>
          </a:pPr>
          <a:endParaRPr lang="en-US"/>
        </a:p>
      </dgm:t>
    </dgm:pt>
    <dgm:pt modelId="{E839CDFD-9082-47BE-A7F3-61E639268FFF}">
      <dgm:prSet custT="1"/>
      <dgm:spPr/>
      <dgm:t>
        <a:bodyPr/>
        <a:lstStyle/>
        <a:p>
          <a:pPr>
            <a:lnSpc>
              <a:spcPct val="100000"/>
            </a:lnSpc>
          </a:pPr>
          <a:r>
            <a:rPr lang="en-GB" sz="1800" dirty="0">
              <a:latin typeface="Arial" panose="020B0604020202020204" pitchFamily="34" charset="0"/>
              <a:cs typeface="Arial" panose="020B0604020202020204" pitchFamily="34" charset="0"/>
            </a:rPr>
            <a:t>Better use of resources (physical space, staffing) </a:t>
          </a:r>
          <a:r>
            <a:rPr lang="en-GB" sz="1200" dirty="0"/>
            <a:t>	</a:t>
          </a:r>
          <a:endParaRPr lang="en-US" sz="1200" dirty="0"/>
        </a:p>
      </dgm:t>
    </dgm:pt>
    <dgm:pt modelId="{78519D08-C1F1-49A7-8942-7E9E8143EEF9}" type="parTrans" cxnId="{491EBDE2-9CA3-4C94-AE1B-15E6CAFCDDB2}">
      <dgm:prSet/>
      <dgm:spPr/>
      <dgm:t>
        <a:bodyPr/>
        <a:lstStyle/>
        <a:p>
          <a:endParaRPr lang="en-US"/>
        </a:p>
      </dgm:t>
    </dgm:pt>
    <dgm:pt modelId="{DD53F151-0E8E-426C-9B6F-55CFECF8C27D}" type="sibTrans" cxnId="{491EBDE2-9CA3-4C94-AE1B-15E6CAFCDDB2}">
      <dgm:prSet/>
      <dgm:spPr/>
      <dgm:t>
        <a:bodyPr/>
        <a:lstStyle/>
        <a:p>
          <a:pPr>
            <a:lnSpc>
              <a:spcPct val="100000"/>
            </a:lnSpc>
          </a:pPr>
          <a:endParaRPr lang="en-US"/>
        </a:p>
      </dgm:t>
    </dgm:pt>
    <dgm:pt modelId="{9609364C-CADE-4EB0-AA66-08D27403AE57}">
      <dgm:prSet custT="1"/>
      <dgm:spPr/>
      <dgm:t>
        <a:bodyPr/>
        <a:lstStyle/>
        <a:p>
          <a:pPr>
            <a:lnSpc>
              <a:spcPct val="100000"/>
            </a:lnSpc>
          </a:pPr>
          <a:r>
            <a:rPr lang="en-GB" sz="1800" dirty="0">
              <a:latin typeface="Arial" panose="020B0604020202020204" pitchFamily="34" charset="0"/>
              <a:cs typeface="Arial" panose="020B0604020202020204" pitchFamily="34" charset="0"/>
            </a:rPr>
            <a:t>Reduced nosocomial transmission of infections including COVID-19 through care close to home</a:t>
          </a:r>
          <a:endParaRPr lang="en-US" sz="1800" dirty="0">
            <a:latin typeface="Arial" panose="020B0604020202020204" pitchFamily="34" charset="0"/>
            <a:cs typeface="Arial" panose="020B0604020202020204" pitchFamily="34" charset="0"/>
          </a:endParaRPr>
        </a:p>
      </dgm:t>
    </dgm:pt>
    <dgm:pt modelId="{C39F72CA-7CD5-454D-95F1-6C6BC92D15DE}" type="sibTrans" cxnId="{7F53CA57-648D-4647-8766-F76852F71DD5}">
      <dgm:prSet/>
      <dgm:spPr/>
      <dgm:t>
        <a:bodyPr/>
        <a:lstStyle/>
        <a:p>
          <a:endParaRPr lang="en-US"/>
        </a:p>
      </dgm:t>
    </dgm:pt>
    <dgm:pt modelId="{75206F31-FC85-4CED-9BB4-F20F84A7B4B5}" type="parTrans" cxnId="{7F53CA57-648D-4647-8766-F76852F71DD5}">
      <dgm:prSet/>
      <dgm:spPr/>
      <dgm:t>
        <a:bodyPr/>
        <a:lstStyle/>
        <a:p>
          <a:endParaRPr lang="en-US"/>
        </a:p>
      </dgm:t>
    </dgm:pt>
    <dgm:pt modelId="{348F5783-B76F-404B-B8D6-E678D1A47D66}">
      <dgm:prSet custT="1"/>
      <dgm:spPr/>
      <dgm:t>
        <a:bodyPr/>
        <a:lstStyle/>
        <a:p>
          <a:pPr>
            <a:lnSpc>
              <a:spcPct val="100000"/>
            </a:lnSpc>
          </a:pPr>
          <a:r>
            <a:rPr lang="en-GB" sz="2000" b="1" dirty="0"/>
            <a:t> 70% </a:t>
          </a:r>
          <a:r>
            <a:rPr lang="en-GB" sz="2000" b="0" dirty="0"/>
            <a:t>of patients have been titrated to best practice medication Against </a:t>
          </a:r>
          <a:r>
            <a:rPr lang="en-GB" sz="2000" b="1" dirty="0"/>
            <a:t>40% nationally</a:t>
          </a:r>
          <a:endParaRPr lang="en-US" sz="1800" dirty="0">
            <a:latin typeface="Arial" panose="020B0604020202020204" pitchFamily="34" charset="0"/>
            <a:cs typeface="Arial" panose="020B0604020202020204" pitchFamily="34" charset="0"/>
          </a:endParaRPr>
        </a:p>
      </dgm:t>
    </dgm:pt>
    <dgm:pt modelId="{7E9B8942-DA74-4BA8-85B6-193B74B13140}" type="sibTrans" cxnId="{A9EA0145-61E7-48A6-97AE-A36286ABEF31}">
      <dgm:prSet/>
      <dgm:spPr/>
      <dgm:t>
        <a:bodyPr/>
        <a:lstStyle/>
        <a:p>
          <a:pPr>
            <a:lnSpc>
              <a:spcPct val="100000"/>
            </a:lnSpc>
          </a:pPr>
          <a:endParaRPr lang="en-US"/>
        </a:p>
      </dgm:t>
    </dgm:pt>
    <dgm:pt modelId="{D01A3451-6987-47E7-A97B-3F33FCFB1025}" type="parTrans" cxnId="{A9EA0145-61E7-48A6-97AE-A36286ABEF31}">
      <dgm:prSet/>
      <dgm:spPr/>
      <dgm:t>
        <a:bodyPr/>
        <a:lstStyle/>
        <a:p>
          <a:endParaRPr lang="en-US"/>
        </a:p>
      </dgm:t>
    </dgm:pt>
    <dgm:pt modelId="{F5A83EB7-C871-411F-8AB5-10199573303A}" type="pres">
      <dgm:prSet presAssocID="{80EAD50C-059E-42C3-BDFC-6B9A172A7091}" presName="root" presStyleCnt="0">
        <dgm:presLayoutVars>
          <dgm:dir/>
          <dgm:resizeHandles val="exact"/>
        </dgm:presLayoutVars>
      </dgm:prSet>
      <dgm:spPr/>
    </dgm:pt>
    <dgm:pt modelId="{B8A3590D-113B-400A-A7FE-099641DC7863}" type="pres">
      <dgm:prSet presAssocID="{80EAD50C-059E-42C3-BDFC-6B9A172A7091}" presName="container" presStyleCnt="0">
        <dgm:presLayoutVars>
          <dgm:dir/>
          <dgm:resizeHandles val="exact"/>
        </dgm:presLayoutVars>
      </dgm:prSet>
      <dgm:spPr/>
    </dgm:pt>
    <dgm:pt modelId="{2A4B14C8-F72A-4CD1-8C45-97AC3BE81D53}" type="pres">
      <dgm:prSet presAssocID="{C31BFC93-929D-4378-ADBA-526FDC928E0F}" presName="compNode" presStyleCnt="0"/>
      <dgm:spPr/>
    </dgm:pt>
    <dgm:pt modelId="{1E27B49A-0E97-4E20-8888-0F67F4EFB586}" type="pres">
      <dgm:prSet presAssocID="{C31BFC93-929D-4378-ADBA-526FDC928E0F}" presName="iconBgRect" presStyleLbl="bgShp" presStyleIdx="0" presStyleCnt="7" custLinFactNeighborX="-14003" custLinFactNeighborY="-9209"/>
      <dgm:spPr/>
    </dgm:pt>
    <dgm:pt modelId="{F6D63370-85F5-4386-B2A6-5D2122363D37}" type="pres">
      <dgm:prSet presAssocID="{C31BFC93-929D-4378-ADBA-526FDC928E0F}" presName="iconRect" presStyleLbl="node1" presStyleIdx="0" presStyleCnt="7" custLinFactNeighborX="-24143" custLinFactNeighborY="-158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4DCF7543-422C-4868-8C6F-325AD07E1513}" type="pres">
      <dgm:prSet presAssocID="{C31BFC93-929D-4378-ADBA-526FDC928E0F}" presName="spaceRect" presStyleCnt="0"/>
      <dgm:spPr/>
    </dgm:pt>
    <dgm:pt modelId="{E3A258B7-E4DD-4FAB-B29B-C3B3230CAA1C}" type="pres">
      <dgm:prSet presAssocID="{C31BFC93-929D-4378-ADBA-526FDC928E0F}" presName="textRect" presStyleLbl="revTx" presStyleIdx="0" presStyleCnt="7" custLinFactNeighborX="-12359" custLinFactNeighborY="-9209">
        <dgm:presLayoutVars>
          <dgm:chMax val="1"/>
          <dgm:chPref val="1"/>
        </dgm:presLayoutVars>
      </dgm:prSet>
      <dgm:spPr/>
    </dgm:pt>
    <dgm:pt modelId="{FF0C131F-B2EB-4456-B697-DEB14FE555D7}" type="pres">
      <dgm:prSet presAssocID="{0F278E10-0703-4C6B-9928-1225FB64A136}" presName="sibTrans" presStyleLbl="sibTrans2D1" presStyleIdx="0" presStyleCnt="0"/>
      <dgm:spPr/>
    </dgm:pt>
    <dgm:pt modelId="{CED33B6F-1FBD-4FAD-9835-4C84210960E8}" type="pres">
      <dgm:prSet presAssocID="{C3104F50-DB81-496A-BC0B-B81C906747A1}" presName="compNode" presStyleCnt="0"/>
      <dgm:spPr/>
    </dgm:pt>
    <dgm:pt modelId="{EA022525-D3F4-4575-84FB-83B657E421DC}" type="pres">
      <dgm:prSet presAssocID="{C3104F50-DB81-496A-BC0B-B81C906747A1}" presName="iconBgRect" presStyleLbl="bgShp" presStyleIdx="1" presStyleCnt="7" custLinFactNeighborX="-69928" custLinFactNeighborY="-4893"/>
      <dgm:spPr/>
    </dgm:pt>
    <dgm:pt modelId="{E5E7FA12-837D-4747-9FD1-D94BEC319314}" type="pres">
      <dgm:prSet presAssocID="{C3104F50-DB81-496A-BC0B-B81C906747A1}" presName="iconRect" presStyleLbl="node1" presStyleIdx="1" presStyleCnt="7" custLinFactX="-21698" custLinFactNeighborX="-100000" custLinFactNeighborY="-158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F2F63208-A46C-471E-AA22-560F0E809C2C}" type="pres">
      <dgm:prSet presAssocID="{C3104F50-DB81-496A-BC0B-B81C906747A1}" presName="spaceRect" presStyleCnt="0"/>
      <dgm:spPr/>
    </dgm:pt>
    <dgm:pt modelId="{0C87F590-F594-45FE-A279-069B55E583DD}" type="pres">
      <dgm:prSet presAssocID="{C3104F50-DB81-496A-BC0B-B81C906747A1}" presName="textRect" presStyleLbl="revTx" presStyleIdx="1" presStyleCnt="7" custScaleX="153259" custLinFactNeighborX="-3353" custLinFactNeighborY="-979">
        <dgm:presLayoutVars>
          <dgm:chMax val="1"/>
          <dgm:chPref val="1"/>
        </dgm:presLayoutVars>
      </dgm:prSet>
      <dgm:spPr/>
    </dgm:pt>
    <dgm:pt modelId="{74AB5059-7FAE-42D9-8E08-49732166D545}" type="pres">
      <dgm:prSet presAssocID="{ECD6D558-B699-4B72-9F51-C709827BE058}" presName="sibTrans" presStyleLbl="sibTrans2D1" presStyleIdx="0" presStyleCnt="0"/>
      <dgm:spPr/>
    </dgm:pt>
    <dgm:pt modelId="{83DF64B6-7710-4DBF-AC18-E430EC5F0983}" type="pres">
      <dgm:prSet presAssocID="{F756DEF6-000B-4160-AB0D-C5074F3747DC}" presName="compNode" presStyleCnt="0"/>
      <dgm:spPr/>
    </dgm:pt>
    <dgm:pt modelId="{A2FD667C-441C-4393-8CD4-C0323E51538B}" type="pres">
      <dgm:prSet presAssocID="{F756DEF6-000B-4160-AB0D-C5074F3747DC}" presName="iconBgRect" presStyleLbl="bgShp" presStyleIdx="2" presStyleCnt="7"/>
      <dgm:spPr/>
    </dgm:pt>
    <dgm:pt modelId="{433F58BC-F1BF-467D-B460-A05B040C9113}" type="pres">
      <dgm:prSet presAssocID="{F756DEF6-000B-4160-AB0D-C5074F3747DC}" presName="iconRect" presStyleLbl="node1" presStyleIdx="2" presStyleCnt="7" custLinFactNeighborX="-5192" custLinFactNeighborY="-81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DB0043F8-A606-47EC-9431-C5860FD34CDB}" type="pres">
      <dgm:prSet presAssocID="{F756DEF6-000B-4160-AB0D-C5074F3747DC}" presName="spaceRect" presStyleCnt="0"/>
      <dgm:spPr/>
    </dgm:pt>
    <dgm:pt modelId="{9A8B1FB5-2036-4F06-86F5-745C885DA2A0}" type="pres">
      <dgm:prSet presAssocID="{F756DEF6-000B-4160-AB0D-C5074F3747DC}" presName="textRect" presStyleLbl="revTx" presStyleIdx="2" presStyleCnt="7" custLinFactNeighborX="-2746" custLinFactNeighborY="-9209">
        <dgm:presLayoutVars>
          <dgm:chMax val="1"/>
          <dgm:chPref val="1"/>
        </dgm:presLayoutVars>
      </dgm:prSet>
      <dgm:spPr/>
    </dgm:pt>
    <dgm:pt modelId="{01E37396-EACA-417F-9F32-7D34669B997D}" type="pres">
      <dgm:prSet presAssocID="{E5F32B5C-3732-470B-8081-CE52502E9789}" presName="sibTrans" presStyleLbl="sibTrans2D1" presStyleIdx="0" presStyleCnt="0"/>
      <dgm:spPr/>
    </dgm:pt>
    <dgm:pt modelId="{8C2B4009-85B8-42B4-ADEB-E4A64E35CDFD}" type="pres">
      <dgm:prSet presAssocID="{348F5783-B76F-404B-B8D6-E678D1A47D66}" presName="compNode" presStyleCnt="0"/>
      <dgm:spPr/>
    </dgm:pt>
    <dgm:pt modelId="{38DDDBA0-3506-4727-BECC-09910698A6BA}" type="pres">
      <dgm:prSet presAssocID="{348F5783-B76F-404B-B8D6-E678D1A47D66}" presName="iconBgRect" presStyleLbl="bgShp" presStyleIdx="3" presStyleCnt="7" custLinFactNeighborX="-9710" custLinFactNeighborY="-1079"/>
      <dgm:spPr/>
    </dgm:pt>
    <dgm:pt modelId="{65244EB4-E5DF-40F3-91FB-711E534FC4B9}" type="pres">
      <dgm:prSet presAssocID="{348F5783-B76F-404B-B8D6-E678D1A47D66}" presName="iconRect" presStyleLbl="node1" presStyleIdx="3" presStyleCnt="7" custLinFactNeighborX="-14881" custLinFactNeighborY="-186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0A99B14E-AE2C-4929-A37B-99523C525843}" type="pres">
      <dgm:prSet presAssocID="{348F5783-B76F-404B-B8D6-E678D1A47D66}" presName="spaceRect" presStyleCnt="0"/>
      <dgm:spPr/>
    </dgm:pt>
    <dgm:pt modelId="{8EE025FD-E2AF-4E6D-A069-D3F0739BD061}" type="pres">
      <dgm:prSet presAssocID="{348F5783-B76F-404B-B8D6-E678D1A47D66}" presName="textRect" presStyleLbl="revTx" presStyleIdx="3" presStyleCnt="7" custScaleX="116282" custLinFactNeighborX="-3661" custLinFactNeighborY="-1079">
        <dgm:presLayoutVars>
          <dgm:chMax val="1"/>
          <dgm:chPref val="1"/>
        </dgm:presLayoutVars>
      </dgm:prSet>
      <dgm:spPr/>
    </dgm:pt>
    <dgm:pt modelId="{42D6DD84-9DFA-4EA8-89E0-8CFE1A4457E4}" type="pres">
      <dgm:prSet presAssocID="{7E9B8942-DA74-4BA8-85B6-193B74B13140}" presName="sibTrans" presStyleLbl="sibTrans2D1" presStyleIdx="0" presStyleCnt="0"/>
      <dgm:spPr/>
    </dgm:pt>
    <dgm:pt modelId="{016C681A-BB92-417C-A910-68BBD6749126}" type="pres">
      <dgm:prSet presAssocID="{9609364C-CADE-4EB0-AA66-08D27403AE57}" presName="compNode" presStyleCnt="0"/>
      <dgm:spPr/>
    </dgm:pt>
    <dgm:pt modelId="{71EC6CBA-BCA9-4D7B-98E7-A3A0F5A5FAC8}" type="pres">
      <dgm:prSet presAssocID="{9609364C-CADE-4EB0-AA66-08D27403AE57}" presName="iconBgRect" presStyleLbl="bgShp" presStyleIdx="4" presStyleCnt="7" custLinFactX="200000" custLinFactY="60447" custLinFactNeighborX="241687" custLinFactNeighborY="100000"/>
      <dgm:spPr/>
    </dgm:pt>
    <dgm:pt modelId="{CA44DAEE-FF80-4D3B-AAB2-DB06925BCCD1}" type="pres">
      <dgm:prSet presAssocID="{9609364C-CADE-4EB0-AA66-08D27403AE57}" presName="iconRect" presStyleLbl="node1" presStyleIdx="4" presStyleCnt="7" custLinFactX="361072" custLinFactY="100000" custLinFactNeighborX="400000" custLinFactNeighborY="17577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5025753A-C8DC-4F7B-9A2C-BB317B0C4AFE}" type="pres">
      <dgm:prSet presAssocID="{9609364C-CADE-4EB0-AA66-08D27403AE57}" presName="spaceRect" presStyleCnt="0"/>
      <dgm:spPr/>
    </dgm:pt>
    <dgm:pt modelId="{42316227-D564-4F21-B804-18BEF8AA7463}" type="pres">
      <dgm:prSet presAssocID="{9609364C-CADE-4EB0-AA66-08D27403AE57}" presName="textRect" presStyleLbl="revTx" presStyleIdx="4" presStyleCnt="7" custScaleX="101446" custLinFactX="89294" custLinFactY="59154" custLinFactNeighborX="100000" custLinFactNeighborY="100000">
        <dgm:presLayoutVars>
          <dgm:chMax val="1"/>
          <dgm:chPref val="1"/>
        </dgm:presLayoutVars>
      </dgm:prSet>
      <dgm:spPr/>
    </dgm:pt>
    <dgm:pt modelId="{2A96D1D0-237C-4CE6-BC8F-41E2272B1DEB}" type="pres">
      <dgm:prSet presAssocID="{C39F72CA-7CD5-454D-95F1-6C6BC92D15DE}" presName="sibTrans" presStyleLbl="sibTrans2D1" presStyleIdx="0" presStyleCnt="0"/>
      <dgm:spPr/>
    </dgm:pt>
    <dgm:pt modelId="{94C1B543-A78D-4F73-B0F4-A5BB9E628208}" type="pres">
      <dgm:prSet presAssocID="{4C5F06B8-DDA9-4C72-96EA-6D3211D27A6B}" presName="compNode" presStyleCnt="0"/>
      <dgm:spPr/>
    </dgm:pt>
    <dgm:pt modelId="{F4023833-4238-4AEB-936E-561D2FD0B251}" type="pres">
      <dgm:prSet presAssocID="{4C5F06B8-DDA9-4C72-96EA-6D3211D27A6B}" presName="iconBgRect" presStyleLbl="bgShp" presStyleIdx="5" presStyleCnt="7" custLinFactNeighborX="46394" custLinFactNeighborY="-11032"/>
      <dgm:spPr/>
    </dgm:pt>
    <dgm:pt modelId="{6A278A78-1D8A-42A3-8F09-0D6B9E84674F}" type="pres">
      <dgm:prSet presAssocID="{4C5F06B8-DDA9-4C72-96EA-6D3211D27A6B}" presName="iconRect" presStyleLbl="node1" presStyleIdx="5" presStyleCnt="7" custLinFactNeighborX="76269" custLinFactNeighborY="-3576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7DE961A8-B12B-4CCC-96D9-51FBE72BB2A1}" type="pres">
      <dgm:prSet presAssocID="{4C5F06B8-DDA9-4C72-96EA-6D3211D27A6B}" presName="spaceRect" presStyleCnt="0"/>
      <dgm:spPr/>
    </dgm:pt>
    <dgm:pt modelId="{1AC01202-B179-42B5-8273-049F5FF761F1}" type="pres">
      <dgm:prSet presAssocID="{4C5F06B8-DDA9-4C72-96EA-6D3211D27A6B}" presName="textRect" presStyleLbl="revTx" presStyleIdx="5" presStyleCnt="7" custLinFactNeighborX="17393" custLinFactNeighborY="-19421">
        <dgm:presLayoutVars>
          <dgm:chMax val="1"/>
          <dgm:chPref val="1"/>
        </dgm:presLayoutVars>
      </dgm:prSet>
      <dgm:spPr/>
    </dgm:pt>
    <dgm:pt modelId="{3330FFF5-2271-42E2-B6C2-02B26A80A155}" type="pres">
      <dgm:prSet presAssocID="{04A0C385-590D-4855-8537-41181AD2E6AD}" presName="sibTrans" presStyleLbl="sibTrans2D1" presStyleIdx="0" presStyleCnt="0"/>
      <dgm:spPr/>
    </dgm:pt>
    <dgm:pt modelId="{4C1A1FBB-A61F-48B8-89C0-093A6C9BD812}" type="pres">
      <dgm:prSet presAssocID="{E839CDFD-9082-47BE-A7F3-61E639268FFF}" presName="compNode" presStyleCnt="0"/>
      <dgm:spPr/>
    </dgm:pt>
    <dgm:pt modelId="{9D2503A0-68F9-4096-8638-D7A640B3E18B}" type="pres">
      <dgm:prSet presAssocID="{E839CDFD-9082-47BE-A7F3-61E639268FFF}" presName="iconBgRect" presStyleLbl="bgShp" presStyleIdx="6" presStyleCnt="7" custLinFactNeighborX="-6474" custLinFactNeighborY="-1079"/>
      <dgm:spPr/>
    </dgm:pt>
    <dgm:pt modelId="{AB24D5C1-CFAB-467D-8F83-27D3D5E1D55A}" type="pres">
      <dgm:prSet presAssocID="{E839CDFD-9082-47BE-A7F3-61E639268FFF}" presName="iconRect" presStyleLbl="node1" presStyleIdx="6" presStyleCnt="7" custLinFactNeighborX="-1302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stronaut"/>
        </a:ext>
      </dgm:extLst>
    </dgm:pt>
    <dgm:pt modelId="{4BC9989E-A337-42C0-AD15-1FF8C1BC5054}" type="pres">
      <dgm:prSet presAssocID="{E839CDFD-9082-47BE-A7F3-61E639268FFF}" presName="spaceRect" presStyleCnt="0"/>
      <dgm:spPr/>
    </dgm:pt>
    <dgm:pt modelId="{E45B5E56-96E5-4359-9DC0-7FE941D77A15}" type="pres">
      <dgm:prSet presAssocID="{E839CDFD-9082-47BE-A7F3-61E639268FFF}" presName="textRect" presStyleLbl="revTx" presStyleIdx="6" presStyleCnt="7" custScaleX="94499" custLinFactNeighborX="-11100" custLinFactNeighborY="-479">
        <dgm:presLayoutVars>
          <dgm:chMax val="1"/>
          <dgm:chPref val="1"/>
        </dgm:presLayoutVars>
      </dgm:prSet>
      <dgm:spPr/>
    </dgm:pt>
  </dgm:ptLst>
  <dgm:cxnLst>
    <dgm:cxn modelId="{F7E3AC0A-97C9-4796-8897-CA2D7024274D}" srcId="{80EAD50C-059E-42C3-BDFC-6B9A172A7091}" destId="{F756DEF6-000B-4160-AB0D-C5074F3747DC}" srcOrd="2" destOrd="0" parTransId="{0B214917-FA0F-4901-811B-FA239A61D4C3}" sibTransId="{E5F32B5C-3732-470B-8081-CE52502E9789}"/>
    <dgm:cxn modelId="{1BB9F51F-6FD8-441E-BCDF-8E42DDE64913}" srcId="{80EAD50C-059E-42C3-BDFC-6B9A172A7091}" destId="{C31BFC93-929D-4378-ADBA-526FDC928E0F}" srcOrd="0" destOrd="0" parTransId="{56B5037B-088D-4A9D-830F-703F4143B506}" sibTransId="{0F278E10-0703-4C6B-9928-1225FB64A136}"/>
    <dgm:cxn modelId="{0D3AED20-2EEF-4D5E-982C-336CF4FA82E1}" type="presOf" srcId="{80EAD50C-059E-42C3-BDFC-6B9A172A7091}" destId="{F5A83EB7-C871-411F-8AB5-10199573303A}" srcOrd="0" destOrd="0" presId="urn:microsoft.com/office/officeart/2018/2/layout/IconCircleList"/>
    <dgm:cxn modelId="{4483E836-FC5B-4407-8614-030997447FF8}" type="presOf" srcId="{C31BFC93-929D-4378-ADBA-526FDC928E0F}" destId="{E3A258B7-E4DD-4FAB-B29B-C3B3230CAA1C}" srcOrd="0" destOrd="0" presId="urn:microsoft.com/office/officeart/2018/2/layout/IconCircleList"/>
    <dgm:cxn modelId="{EAD7483A-760C-494F-8E7E-C4B42D038C4D}" type="presOf" srcId="{F756DEF6-000B-4160-AB0D-C5074F3747DC}" destId="{9A8B1FB5-2036-4F06-86F5-745C885DA2A0}" srcOrd="0" destOrd="0" presId="urn:microsoft.com/office/officeart/2018/2/layout/IconCircleList"/>
    <dgm:cxn modelId="{92C3225C-C5D1-4315-9BAA-5BCB4554A2F6}" type="presOf" srcId="{9609364C-CADE-4EB0-AA66-08D27403AE57}" destId="{42316227-D564-4F21-B804-18BEF8AA7463}" srcOrd="0" destOrd="0" presId="urn:microsoft.com/office/officeart/2018/2/layout/IconCircleList"/>
    <dgm:cxn modelId="{8C5EEC63-720E-410D-A591-BBCC8C5D5C7D}" type="presOf" srcId="{348F5783-B76F-404B-B8D6-E678D1A47D66}" destId="{8EE025FD-E2AF-4E6D-A069-D3F0739BD061}" srcOrd="0" destOrd="0" presId="urn:microsoft.com/office/officeart/2018/2/layout/IconCircleList"/>
    <dgm:cxn modelId="{A9EA0145-61E7-48A6-97AE-A36286ABEF31}" srcId="{80EAD50C-059E-42C3-BDFC-6B9A172A7091}" destId="{348F5783-B76F-404B-B8D6-E678D1A47D66}" srcOrd="3" destOrd="0" parTransId="{D01A3451-6987-47E7-A97B-3F33FCFB1025}" sibTransId="{7E9B8942-DA74-4BA8-85B6-193B74B13140}"/>
    <dgm:cxn modelId="{39160066-2D4B-4E3E-9ED8-86FDC121DC05}" type="presOf" srcId="{C39F72CA-7CD5-454D-95F1-6C6BC92D15DE}" destId="{2A96D1D0-237C-4CE6-BC8F-41E2272B1DEB}" srcOrd="0" destOrd="0" presId="urn:microsoft.com/office/officeart/2018/2/layout/IconCircleList"/>
    <dgm:cxn modelId="{7F53CA57-648D-4647-8766-F76852F71DD5}" srcId="{80EAD50C-059E-42C3-BDFC-6B9A172A7091}" destId="{9609364C-CADE-4EB0-AA66-08D27403AE57}" srcOrd="4" destOrd="0" parTransId="{75206F31-FC85-4CED-9BB4-F20F84A7B4B5}" sibTransId="{C39F72CA-7CD5-454D-95F1-6C6BC92D15DE}"/>
    <dgm:cxn modelId="{B783B45A-5E1A-4460-87A3-B3116A7136AE}" srcId="{80EAD50C-059E-42C3-BDFC-6B9A172A7091}" destId="{4C5F06B8-DDA9-4C72-96EA-6D3211D27A6B}" srcOrd="5" destOrd="0" parTransId="{5236E464-7D77-4BC0-8954-1DBF2F7F13AB}" sibTransId="{04A0C385-590D-4855-8537-41181AD2E6AD}"/>
    <dgm:cxn modelId="{27C04F92-6C1A-4173-A67E-8B8F678870AC}" type="presOf" srcId="{E839CDFD-9082-47BE-A7F3-61E639268FFF}" destId="{E45B5E56-96E5-4359-9DC0-7FE941D77A15}" srcOrd="0" destOrd="0" presId="urn:microsoft.com/office/officeart/2018/2/layout/IconCircleList"/>
    <dgm:cxn modelId="{4B8AE894-6E97-4C49-94C3-643CDAA58934}" type="presOf" srcId="{7E9B8942-DA74-4BA8-85B6-193B74B13140}" destId="{42D6DD84-9DFA-4EA8-89E0-8CFE1A4457E4}" srcOrd="0" destOrd="0" presId="urn:microsoft.com/office/officeart/2018/2/layout/IconCircleList"/>
    <dgm:cxn modelId="{347C4D9E-6508-4E65-AD2D-AF19B01B98BC}" type="presOf" srcId="{4C5F06B8-DDA9-4C72-96EA-6D3211D27A6B}" destId="{1AC01202-B179-42B5-8273-049F5FF761F1}" srcOrd="0" destOrd="0" presId="urn:microsoft.com/office/officeart/2018/2/layout/IconCircleList"/>
    <dgm:cxn modelId="{8F2E13A4-3939-4496-9AD7-684938548227}" type="presOf" srcId="{C3104F50-DB81-496A-BC0B-B81C906747A1}" destId="{0C87F590-F594-45FE-A279-069B55E583DD}" srcOrd="0" destOrd="0" presId="urn:microsoft.com/office/officeart/2018/2/layout/IconCircleList"/>
    <dgm:cxn modelId="{D9D4FBAC-1DD2-4F70-8106-1505A18772B7}" type="presOf" srcId="{0F278E10-0703-4C6B-9928-1225FB64A136}" destId="{FF0C131F-B2EB-4456-B697-DEB14FE555D7}" srcOrd="0" destOrd="0" presId="urn:microsoft.com/office/officeart/2018/2/layout/IconCircleList"/>
    <dgm:cxn modelId="{CCCA59BC-D1C6-4C77-BD24-F018ED1EC491}" type="presOf" srcId="{E5F32B5C-3732-470B-8081-CE52502E9789}" destId="{01E37396-EACA-417F-9F32-7D34669B997D}" srcOrd="0" destOrd="0" presId="urn:microsoft.com/office/officeart/2018/2/layout/IconCircleList"/>
    <dgm:cxn modelId="{491EBDE2-9CA3-4C94-AE1B-15E6CAFCDDB2}" srcId="{80EAD50C-059E-42C3-BDFC-6B9A172A7091}" destId="{E839CDFD-9082-47BE-A7F3-61E639268FFF}" srcOrd="6" destOrd="0" parTransId="{78519D08-C1F1-49A7-8942-7E9E8143EEF9}" sibTransId="{DD53F151-0E8E-426C-9B6F-55CFECF8C27D}"/>
    <dgm:cxn modelId="{93A976EB-95C4-4EA3-8731-2A6719B40D85}" type="presOf" srcId="{04A0C385-590D-4855-8537-41181AD2E6AD}" destId="{3330FFF5-2271-42E2-B6C2-02B26A80A155}" srcOrd="0" destOrd="0" presId="urn:microsoft.com/office/officeart/2018/2/layout/IconCircleList"/>
    <dgm:cxn modelId="{8E7C8DF5-3097-4CBD-98C4-00948B25DED6}" type="presOf" srcId="{ECD6D558-B699-4B72-9F51-C709827BE058}" destId="{74AB5059-7FAE-42D9-8E08-49732166D545}" srcOrd="0" destOrd="0" presId="urn:microsoft.com/office/officeart/2018/2/layout/IconCircleList"/>
    <dgm:cxn modelId="{3861EEFE-7D7A-4EFB-B1B8-C539098DCA9D}" srcId="{80EAD50C-059E-42C3-BDFC-6B9A172A7091}" destId="{C3104F50-DB81-496A-BC0B-B81C906747A1}" srcOrd="1" destOrd="0" parTransId="{BCEA4B87-8D7F-4AF3-AD03-87BD94CACEB3}" sibTransId="{ECD6D558-B699-4B72-9F51-C709827BE058}"/>
    <dgm:cxn modelId="{BA05D24B-AB81-43BD-93C4-6944BAB4B84F}" type="presParOf" srcId="{F5A83EB7-C871-411F-8AB5-10199573303A}" destId="{B8A3590D-113B-400A-A7FE-099641DC7863}" srcOrd="0" destOrd="0" presId="urn:microsoft.com/office/officeart/2018/2/layout/IconCircleList"/>
    <dgm:cxn modelId="{84F28183-237A-4C27-B245-8EE1DDCDDE3B}" type="presParOf" srcId="{B8A3590D-113B-400A-A7FE-099641DC7863}" destId="{2A4B14C8-F72A-4CD1-8C45-97AC3BE81D53}" srcOrd="0" destOrd="0" presId="urn:microsoft.com/office/officeart/2018/2/layout/IconCircleList"/>
    <dgm:cxn modelId="{8531EEB8-ABA4-407C-BF52-02378F8976A9}" type="presParOf" srcId="{2A4B14C8-F72A-4CD1-8C45-97AC3BE81D53}" destId="{1E27B49A-0E97-4E20-8888-0F67F4EFB586}" srcOrd="0" destOrd="0" presId="urn:microsoft.com/office/officeart/2018/2/layout/IconCircleList"/>
    <dgm:cxn modelId="{BF68CB8E-8389-4906-8B99-A4E763BD6BC5}" type="presParOf" srcId="{2A4B14C8-F72A-4CD1-8C45-97AC3BE81D53}" destId="{F6D63370-85F5-4386-B2A6-5D2122363D37}" srcOrd="1" destOrd="0" presId="urn:microsoft.com/office/officeart/2018/2/layout/IconCircleList"/>
    <dgm:cxn modelId="{AB0BCF52-1208-4A67-9E15-E9EE072CBDAC}" type="presParOf" srcId="{2A4B14C8-F72A-4CD1-8C45-97AC3BE81D53}" destId="{4DCF7543-422C-4868-8C6F-325AD07E1513}" srcOrd="2" destOrd="0" presId="urn:microsoft.com/office/officeart/2018/2/layout/IconCircleList"/>
    <dgm:cxn modelId="{A6758AFF-6662-4DAF-875B-45C1FF7AA15A}" type="presParOf" srcId="{2A4B14C8-F72A-4CD1-8C45-97AC3BE81D53}" destId="{E3A258B7-E4DD-4FAB-B29B-C3B3230CAA1C}" srcOrd="3" destOrd="0" presId="urn:microsoft.com/office/officeart/2018/2/layout/IconCircleList"/>
    <dgm:cxn modelId="{C670BB88-E6DA-4B20-BF31-BC01399E7D20}" type="presParOf" srcId="{B8A3590D-113B-400A-A7FE-099641DC7863}" destId="{FF0C131F-B2EB-4456-B697-DEB14FE555D7}" srcOrd="1" destOrd="0" presId="urn:microsoft.com/office/officeart/2018/2/layout/IconCircleList"/>
    <dgm:cxn modelId="{8B9ADDAE-EDD7-49E3-AA9F-AF753AA9CE8B}" type="presParOf" srcId="{B8A3590D-113B-400A-A7FE-099641DC7863}" destId="{CED33B6F-1FBD-4FAD-9835-4C84210960E8}" srcOrd="2" destOrd="0" presId="urn:microsoft.com/office/officeart/2018/2/layout/IconCircleList"/>
    <dgm:cxn modelId="{93C1F8F0-CE62-4531-92A6-8E6C067CF8AC}" type="presParOf" srcId="{CED33B6F-1FBD-4FAD-9835-4C84210960E8}" destId="{EA022525-D3F4-4575-84FB-83B657E421DC}" srcOrd="0" destOrd="0" presId="urn:microsoft.com/office/officeart/2018/2/layout/IconCircleList"/>
    <dgm:cxn modelId="{AF72DBC6-3B4C-4411-A0C3-CD510693C8E0}" type="presParOf" srcId="{CED33B6F-1FBD-4FAD-9835-4C84210960E8}" destId="{E5E7FA12-837D-4747-9FD1-D94BEC319314}" srcOrd="1" destOrd="0" presId="urn:microsoft.com/office/officeart/2018/2/layout/IconCircleList"/>
    <dgm:cxn modelId="{2A5E1DE4-BC8E-4424-9AE5-C75A9C21A623}" type="presParOf" srcId="{CED33B6F-1FBD-4FAD-9835-4C84210960E8}" destId="{F2F63208-A46C-471E-AA22-560F0E809C2C}" srcOrd="2" destOrd="0" presId="urn:microsoft.com/office/officeart/2018/2/layout/IconCircleList"/>
    <dgm:cxn modelId="{9FED4207-2A39-47EA-B823-77D62FA22A07}" type="presParOf" srcId="{CED33B6F-1FBD-4FAD-9835-4C84210960E8}" destId="{0C87F590-F594-45FE-A279-069B55E583DD}" srcOrd="3" destOrd="0" presId="urn:microsoft.com/office/officeart/2018/2/layout/IconCircleList"/>
    <dgm:cxn modelId="{33FEFC93-BE57-46AB-B0F6-FE933AD6D1C7}" type="presParOf" srcId="{B8A3590D-113B-400A-A7FE-099641DC7863}" destId="{74AB5059-7FAE-42D9-8E08-49732166D545}" srcOrd="3" destOrd="0" presId="urn:microsoft.com/office/officeart/2018/2/layout/IconCircleList"/>
    <dgm:cxn modelId="{3FF3BEE4-3304-4726-B005-4F615154C2C0}" type="presParOf" srcId="{B8A3590D-113B-400A-A7FE-099641DC7863}" destId="{83DF64B6-7710-4DBF-AC18-E430EC5F0983}" srcOrd="4" destOrd="0" presId="urn:microsoft.com/office/officeart/2018/2/layout/IconCircleList"/>
    <dgm:cxn modelId="{D4C91D98-6CDD-460C-9A11-E45B5C293D9D}" type="presParOf" srcId="{83DF64B6-7710-4DBF-AC18-E430EC5F0983}" destId="{A2FD667C-441C-4393-8CD4-C0323E51538B}" srcOrd="0" destOrd="0" presId="urn:microsoft.com/office/officeart/2018/2/layout/IconCircleList"/>
    <dgm:cxn modelId="{09263C13-5EA6-4C8B-86C2-971D39A5F3A5}" type="presParOf" srcId="{83DF64B6-7710-4DBF-AC18-E430EC5F0983}" destId="{433F58BC-F1BF-467D-B460-A05B040C9113}" srcOrd="1" destOrd="0" presId="urn:microsoft.com/office/officeart/2018/2/layout/IconCircleList"/>
    <dgm:cxn modelId="{6A083554-381D-402F-B761-313FC4C1E892}" type="presParOf" srcId="{83DF64B6-7710-4DBF-AC18-E430EC5F0983}" destId="{DB0043F8-A606-47EC-9431-C5860FD34CDB}" srcOrd="2" destOrd="0" presId="urn:microsoft.com/office/officeart/2018/2/layout/IconCircleList"/>
    <dgm:cxn modelId="{45D80142-8E22-4540-9E01-62FEABFB5E6C}" type="presParOf" srcId="{83DF64B6-7710-4DBF-AC18-E430EC5F0983}" destId="{9A8B1FB5-2036-4F06-86F5-745C885DA2A0}" srcOrd="3" destOrd="0" presId="urn:microsoft.com/office/officeart/2018/2/layout/IconCircleList"/>
    <dgm:cxn modelId="{E891AFC7-F73C-4AD3-9C1D-93D1F84DCF24}" type="presParOf" srcId="{B8A3590D-113B-400A-A7FE-099641DC7863}" destId="{01E37396-EACA-417F-9F32-7D34669B997D}" srcOrd="5" destOrd="0" presId="urn:microsoft.com/office/officeart/2018/2/layout/IconCircleList"/>
    <dgm:cxn modelId="{AC275BB8-B896-47C7-884F-E407703257F7}" type="presParOf" srcId="{B8A3590D-113B-400A-A7FE-099641DC7863}" destId="{8C2B4009-85B8-42B4-ADEB-E4A64E35CDFD}" srcOrd="6" destOrd="0" presId="urn:microsoft.com/office/officeart/2018/2/layout/IconCircleList"/>
    <dgm:cxn modelId="{AC269803-1895-4D5D-B558-0F2A71CBB95E}" type="presParOf" srcId="{8C2B4009-85B8-42B4-ADEB-E4A64E35CDFD}" destId="{38DDDBA0-3506-4727-BECC-09910698A6BA}" srcOrd="0" destOrd="0" presId="urn:microsoft.com/office/officeart/2018/2/layout/IconCircleList"/>
    <dgm:cxn modelId="{373B83A7-654A-446C-9EA3-A01F1EA3327F}" type="presParOf" srcId="{8C2B4009-85B8-42B4-ADEB-E4A64E35CDFD}" destId="{65244EB4-E5DF-40F3-91FB-711E534FC4B9}" srcOrd="1" destOrd="0" presId="urn:microsoft.com/office/officeart/2018/2/layout/IconCircleList"/>
    <dgm:cxn modelId="{56C11220-7E7F-4BB9-A53A-525FA84574AB}" type="presParOf" srcId="{8C2B4009-85B8-42B4-ADEB-E4A64E35CDFD}" destId="{0A99B14E-AE2C-4929-A37B-99523C525843}" srcOrd="2" destOrd="0" presId="urn:microsoft.com/office/officeart/2018/2/layout/IconCircleList"/>
    <dgm:cxn modelId="{B9BF4C3D-2304-42B4-B80C-FB244A28FB18}" type="presParOf" srcId="{8C2B4009-85B8-42B4-ADEB-E4A64E35CDFD}" destId="{8EE025FD-E2AF-4E6D-A069-D3F0739BD061}" srcOrd="3" destOrd="0" presId="urn:microsoft.com/office/officeart/2018/2/layout/IconCircleList"/>
    <dgm:cxn modelId="{C46E65F6-243D-4578-B3B3-CC2462CDCD03}" type="presParOf" srcId="{B8A3590D-113B-400A-A7FE-099641DC7863}" destId="{42D6DD84-9DFA-4EA8-89E0-8CFE1A4457E4}" srcOrd="7" destOrd="0" presId="urn:microsoft.com/office/officeart/2018/2/layout/IconCircleList"/>
    <dgm:cxn modelId="{76FA75D8-7B5B-4CC0-B2EA-156DC7FC6733}" type="presParOf" srcId="{B8A3590D-113B-400A-A7FE-099641DC7863}" destId="{016C681A-BB92-417C-A910-68BBD6749126}" srcOrd="8" destOrd="0" presId="urn:microsoft.com/office/officeart/2018/2/layout/IconCircleList"/>
    <dgm:cxn modelId="{3BB0938E-239F-482E-A1E3-D91CDCE73D91}" type="presParOf" srcId="{016C681A-BB92-417C-A910-68BBD6749126}" destId="{71EC6CBA-BCA9-4D7B-98E7-A3A0F5A5FAC8}" srcOrd="0" destOrd="0" presId="urn:microsoft.com/office/officeart/2018/2/layout/IconCircleList"/>
    <dgm:cxn modelId="{188443F2-80E9-41EA-A12C-FB2B9630B823}" type="presParOf" srcId="{016C681A-BB92-417C-A910-68BBD6749126}" destId="{CA44DAEE-FF80-4D3B-AAB2-DB06925BCCD1}" srcOrd="1" destOrd="0" presId="urn:microsoft.com/office/officeart/2018/2/layout/IconCircleList"/>
    <dgm:cxn modelId="{3FD1447A-087E-4A1A-916D-F4342F9B97C8}" type="presParOf" srcId="{016C681A-BB92-417C-A910-68BBD6749126}" destId="{5025753A-C8DC-4F7B-9A2C-BB317B0C4AFE}" srcOrd="2" destOrd="0" presId="urn:microsoft.com/office/officeart/2018/2/layout/IconCircleList"/>
    <dgm:cxn modelId="{75803F48-B917-4632-BE3D-BA3A9367A23D}" type="presParOf" srcId="{016C681A-BB92-417C-A910-68BBD6749126}" destId="{42316227-D564-4F21-B804-18BEF8AA7463}" srcOrd="3" destOrd="0" presId="urn:microsoft.com/office/officeart/2018/2/layout/IconCircleList"/>
    <dgm:cxn modelId="{43054798-CE46-46F4-B6F6-F08481FAC80A}" type="presParOf" srcId="{B8A3590D-113B-400A-A7FE-099641DC7863}" destId="{2A96D1D0-237C-4CE6-BC8F-41E2272B1DEB}" srcOrd="9" destOrd="0" presId="urn:microsoft.com/office/officeart/2018/2/layout/IconCircleList"/>
    <dgm:cxn modelId="{49EF416B-1388-40A4-B3F9-DF775B04C92B}" type="presParOf" srcId="{B8A3590D-113B-400A-A7FE-099641DC7863}" destId="{94C1B543-A78D-4F73-B0F4-A5BB9E628208}" srcOrd="10" destOrd="0" presId="urn:microsoft.com/office/officeart/2018/2/layout/IconCircleList"/>
    <dgm:cxn modelId="{A13A4C97-D8E1-4F94-BD61-FBFB2E964F2D}" type="presParOf" srcId="{94C1B543-A78D-4F73-B0F4-A5BB9E628208}" destId="{F4023833-4238-4AEB-936E-561D2FD0B251}" srcOrd="0" destOrd="0" presId="urn:microsoft.com/office/officeart/2018/2/layout/IconCircleList"/>
    <dgm:cxn modelId="{198DC925-6D93-40BB-9CBB-02B42A23E146}" type="presParOf" srcId="{94C1B543-A78D-4F73-B0F4-A5BB9E628208}" destId="{6A278A78-1D8A-42A3-8F09-0D6B9E84674F}" srcOrd="1" destOrd="0" presId="urn:microsoft.com/office/officeart/2018/2/layout/IconCircleList"/>
    <dgm:cxn modelId="{E7EB590B-CFD3-424F-BB1B-112AEB343730}" type="presParOf" srcId="{94C1B543-A78D-4F73-B0F4-A5BB9E628208}" destId="{7DE961A8-B12B-4CCC-96D9-51FBE72BB2A1}" srcOrd="2" destOrd="0" presId="urn:microsoft.com/office/officeart/2018/2/layout/IconCircleList"/>
    <dgm:cxn modelId="{2F0C7414-071D-41A8-BC28-03A59A752A8B}" type="presParOf" srcId="{94C1B543-A78D-4F73-B0F4-A5BB9E628208}" destId="{1AC01202-B179-42B5-8273-049F5FF761F1}" srcOrd="3" destOrd="0" presId="urn:microsoft.com/office/officeart/2018/2/layout/IconCircleList"/>
    <dgm:cxn modelId="{F6DDF634-4C56-4B1D-B9ED-39FAE68462A2}" type="presParOf" srcId="{B8A3590D-113B-400A-A7FE-099641DC7863}" destId="{3330FFF5-2271-42E2-B6C2-02B26A80A155}" srcOrd="11" destOrd="0" presId="urn:microsoft.com/office/officeart/2018/2/layout/IconCircleList"/>
    <dgm:cxn modelId="{35159F1A-7436-4CD7-89EA-7D821433BCFA}" type="presParOf" srcId="{B8A3590D-113B-400A-A7FE-099641DC7863}" destId="{4C1A1FBB-A61F-48B8-89C0-093A6C9BD812}" srcOrd="12" destOrd="0" presId="urn:microsoft.com/office/officeart/2018/2/layout/IconCircleList"/>
    <dgm:cxn modelId="{044D37BE-BA8F-4BD5-9C8C-20CB824CC755}" type="presParOf" srcId="{4C1A1FBB-A61F-48B8-89C0-093A6C9BD812}" destId="{9D2503A0-68F9-4096-8638-D7A640B3E18B}" srcOrd="0" destOrd="0" presId="urn:microsoft.com/office/officeart/2018/2/layout/IconCircleList"/>
    <dgm:cxn modelId="{ACE6BE63-14BE-46E5-90E3-195306D9B956}" type="presParOf" srcId="{4C1A1FBB-A61F-48B8-89C0-093A6C9BD812}" destId="{AB24D5C1-CFAB-467D-8F83-27D3D5E1D55A}" srcOrd="1" destOrd="0" presId="urn:microsoft.com/office/officeart/2018/2/layout/IconCircleList"/>
    <dgm:cxn modelId="{68D7DEA4-2DA5-42AD-905F-FC7E23842D7F}" type="presParOf" srcId="{4C1A1FBB-A61F-48B8-89C0-093A6C9BD812}" destId="{4BC9989E-A337-42C0-AD15-1FF8C1BC5054}" srcOrd="2" destOrd="0" presId="urn:microsoft.com/office/officeart/2018/2/layout/IconCircleList"/>
    <dgm:cxn modelId="{42C20490-67E6-491F-9F74-E936B1658076}" type="presParOf" srcId="{4C1A1FBB-A61F-48B8-89C0-093A6C9BD812}" destId="{E45B5E56-96E5-4359-9DC0-7FE941D77A1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D576A9-0722-4F76-94AE-BCCA2803789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841047EB-C9BF-42C0-89F8-D1CD7DC8B186}">
      <dgm:prSet phldrT="[Text]"/>
      <dgm:spPr/>
      <dgm:t>
        <a:bodyPr/>
        <a:lstStyle/>
        <a:p>
          <a:pPr>
            <a:lnSpc>
              <a:spcPct val="100000"/>
            </a:lnSpc>
          </a:pPr>
          <a:r>
            <a:rPr lang="en-GB" dirty="0"/>
            <a:t>Clinical Engagement: continued pressure on recovery pathways for elective care can mean lack of clinical capacity to try innovative pathways </a:t>
          </a:r>
        </a:p>
      </dgm:t>
    </dgm:pt>
    <dgm:pt modelId="{B68D483B-2C7F-4D96-B444-A058A3912625}" type="parTrans" cxnId="{43156160-CDC8-44AD-A945-1BB25EC91C0B}">
      <dgm:prSet/>
      <dgm:spPr/>
      <dgm:t>
        <a:bodyPr/>
        <a:lstStyle/>
        <a:p>
          <a:endParaRPr lang="en-GB"/>
        </a:p>
      </dgm:t>
    </dgm:pt>
    <dgm:pt modelId="{966F4A52-3086-453B-9D05-0A98B70F52CD}" type="sibTrans" cxnId="{43156160-CDC8-44AD-A945-1BB25EC91C0B}">
      <dgm:prSet/>
      <dgm:spPr/>
      <dgm:t>
        <a:bodyPr/>
        <a:lstStyle/>
        <a:p>
          <a:endParaRPr lang="en-GB"/>
        </a:p>
      </dgm:t>
    </dgm:pt>
    <dgm:pt modelId="{9F30AC8B-55B9-4231-934F-A436E96C8EBD}">
      <dgm:prSet phldrT="[Text]"/>
      <dgm:spPr/>
      <dgm:t>
        <a:bodyPr/>
        <a:lstStyle/>
        <a:p>
          <a:pPr>
            <a:lnSpc>
              <a:spcPct val="100000"/>
            </a:lnSpc>
          </a:pPr>
          <a:r>
            <a:rPr lang="en-GB" dirty="0"/>
            <a:t>Pathway Development :  from proof of concept to national imperative in 0-60 seconds.  Pressure to stand up pathways from centre can disable innovation </a:t>
          </a:r>
        </a:p>
      </dgm:t>
    </dgm:pt>
    <dgm:pt modelId="{07401495-13F7-455F-A722-4BC918E91038}" type="parTrans" cxnId="{70EA7DF9-32AD-4250-9846-C3011F8762D0}">
      <dgm:prSet/>
      <dgm:spPr/>
      <dgm:t>
        <a:bodyPr/>
        <a:lstStyle/>
        <a:p>
          <a:endParaRPr lang="en-GB"/>
        </a:p>
      </dgm:t>
    </dgm:pt>
    <dgm:pt modelId="{5F3B7900-9AC5-4FE8-B279-A56FAFFA0F7F}" type="sibTrans" cxnId="{70EA7DF9-32AD-4250-9846-C3011F8762D0}">
      <dgm:prSet/>
      <dgm:spPr/>
      <dgm:t>
        <a:bodyPr/>
        <a:lstStyle/>
        <a:p>
          <a:endParaRPr lang="en-GB"/>
        </a:p>
      </dgm:t>
    </dgm:pt>
    <dgm:pt modelId="{6DDE36EE-2710-4D32-8CC5-FFD0F7A21DB0}">
      <dgm:prSet phldrT="[Text]"/>
      <dgm:spPr/>
      <dgm:t>
        <a:bodyPr/>
        <a:lstStyle/>
        <a:p>
          <a:pPr>
            <a:lnSpc>
              <a:spcPct val="100000"/>
            </a:lnSpc>
          </a:pPr>
          <a:r>
            <a:rPr lang="en-GB" dirty="0"/>
            <a:t>Measuring and monitoring : defining what is virtual ward and what is remote monitoring is key to progression. Understanding that patients don’t fit into a box </a:t>
          </a:r>
        </a:p>
      </dgm:t>
    </dgm:pt>
    <dgm:pt modelId="{2A6F3669-E371-4EC9-8924-34E69DFC1A35}" type="parTrans" cxnId="{F502AE5A-3B65-4677-BEBE-A213359FAB1F}">
      <dgm:prSet/>
      <dgm:spPr/>
      <dgm:t>
        <a:bodyPr/>
        <a:lstStyle/>
        <a:p>
          <a:endParaRPr lang="en-GB"/>
        </a:p>
      </dgm:t>
    </dgm:pt>
    <dgm:pt modelId="{12BF5A80-3E31-473F-ABE0-C0EEE9FFD6A2}" type="sibTrans" cxnId="{F502AE5A-3B65-4677-BEBE-A213359FAB1F}">
      <dgm:prSet/>
      <dgm:spPr/>
      <dgm:t>
        <a:bodyPr/>
        <a:lstStyle/>
        <a:p>
          <a:endParaRPr lang="en-GB"/>
        </a:p>
      </dgm:t>
    </dgm:pt>
    <dgm:pt modelId="{8EC038D5-63BD-4886-B59A-2527027341D4}">
      <dgm:prSet phldrT="[Text]"/>
      <dgm:spPr/>
      <dgm:t>
        <a:bodyPr/>
        <a:lstStyle/>
        <a:p>
          <a:pPr>
            <a:lnSpc>
              <a:spcPct val="100000"/>
            </a:lnSpc>
          </a:pPr>
          <a:r>
            <a:rPr lang="en-GB" dirty="0"/>
            <a:t>Benefit realisation:  Lack of direction regarding how benefits are captured and how funding is released to support them.  </a:t>
          </a:r>
        </a:p>
      </dgm:t>
    </dgm:pt>
    <dgm:pt modelId="{3781ABBF-143D-4AB1-B1FB-4B47443D8D0D}" type="parTrans" cxnId="{62E171DB-13B0-46FB-9786-79648A83CB75}">
      <dgm:prSet/>
      <dgm:spPr/>
      <dgm:t>
        <a:bodyPr/>
        <a:lstStyle/>
        <a:p>
          <a:endParaRPr lang="en-GB"/>
        </a:p>
      </dgm:t>
    </dgm:pt>
    <dgm:pt modelId="{0FEBFF8F-65E5-410F-82CB-ED3DB0645097}" type="sibTrans" cxnId="{62E171DB-13B0-46FB-9786-79648A83CB75}">
      <dgm:prSet/>
      <dgm:spPr/>
      <dgm:t>
        <a:bodyPr/>
        <a:lstStyle/>
        <a:p>
          <a:endParaRPr lang="en-GB"/>
        </a:p>
      </dgm:t>
    </dgm:pt>
    <dgm:pt modelId="{A0D135A9-318A-483A-8617-A67BAA876AA2}">
      <dgm:prSet/>
      <dgm:spPr/>
      <dgm:t>
        <a:bodyPr/>
        <a:lstStyle/>
        <a:p>
          <a:pPr>
            <a:lnSpc>
              <a:spcPct val="100000"/>
            </a:lnSpc>
          </a:pPr>
          <a:endParaRPr lang="en-GB"/>
        </a:p>
      </dgm:t>
    </dgm:pt>
    <dgm:pt modelId="{B2A7E10D-13F3-4AFE-B683-13E09E7EDBE6}" type="parTrans" cxnId="{F354472C-F0E3-4528-A7C0-212FD90E860F}">
      <dgm:prSet/>
      <dgm:spPr/>
      <dgm:t>
        <a:bodyPr/>
        <a:lstStyle/>
        <a:p>
          <a:endParaRPr lang="en-GB"/>
        </a:p>
      </dgm:t>
    </dgm:pt>
    <dgm:pt modelId="{D67973C7-AB03-43C2-AF79-C24A4A79D170}" type="sibTrans" cxnId="{F354472C-F0E3-4528-A7C0-212FD90E860F}">
      <dgm:prSet/>
      <dgm:spPr/>
      <dgm:t>
        <a:bodyPr/>
        <a:lstStyle/>
        <a:p>
          <a:endParaRPr lang="en-GB"/>
        </a:p>
      </dgm:t>
    </dgm:pt>
    <dgm:pt modelId="{9CB6EF62-28B9-4456-8445-E518E130CD07}" type="pres">
      <dgm:prSet presAssocID="{C7D576A9-0722-4F76-94AE-BCCA2803789E}" presName="root" presStyleCnt="0">
        <dgm:presLayoutVars>
          <dgm:dir/>
          <dgm:resizeHandles val="exact"/>
        </dgm:presLayoutVars>
      </dgm:prSet>
      <dgm:spPr/>
    </dgm:pt>
    <dgm:pt modelId="{7832C0AA-46B7-4396-A239-DF5D3AA8194B}" type="pres">
      <dgm:prSet presAssocID="{841047EB-C9BF-42C0-89F8-D1CD7DC8B186}" presName="compNode" presStyleCnt="0"/>
      <dgm:spPr/>
    </dgm:pt>
    <dgm:pt modelId="{A7ED46D1-2F17-4152-9140-7964F489972B}" type="pres">
      <dgm:prSet presAssocID="{841047EB-C9BF-42C0-89F8-D1CD7DC8B186}" presName="bgRect" presStyleLbl="bgShp" presStyleIdx="0" presStyleCnt="5" custLinFactNeighborX="2343" custLinFactNeighborY="14217"/>
      <dgm:spPr/>
    </dgm:pt>
    <dgm:pt modelId="{5F961B43-269C-4712-9EDB-AAAFBD4B5436}" type="pres">
      <dgm:prSet presAssocID="{841047EB-C9BF-42C0-89F8-D1CD7DC8B1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2CCEA8B6-9357-40D6-8E81-06BA717F9E28}" type="pres">
      <dgm:prSet presAssocID="{841047EB-C9BF-42C0-89F8-D1CD7DC8B186}" presName="spaceRect" presStyleCnt="0"/>
      <dgm:spPr/>
    </dgm:pt>
    <dgm:pt modelId="{473B04D7-3468-4FB8-961A-3CB9B54761A1}" type="pres">
      <dgm:prSet presAssocID="{841047EB-C9BF-42C0-89F8-D1CD7DC8B186}" presName="parTx" presStyleLbl="revTx" presStyleIdx="0" presStyleCnt="5">
        <dgm:presLayoutVars>
          <dgm:chMax val="0"/>
          <dgm:chPref val="0"/>
        </dgm:presLayoutVars>
      </dgm:prSet>
      <dgm:spPr/>
    </dgm:pt>
    <dgm:pt modelId="{A9838467-7F75-4502-9E3A-486D47DF23EE}" type="pres">
      <dgm:prSet presAssocID="{966F4A52-3086-453B-9D05-0A98B70F52CD}" presName="sibTrans" presStyleCnt="0"/>
      <dgm:spPr/>
    </dgm:pt>
    <dgm:pt modelId="{EEAFFA5F-C775-4ADF-A4C1-82BA8F0751CA}" type="pres">
      <dgm:prSet presAssocID="{9F30AC8B-55B9-4231-934F-A436E96C8EBD}" presName="compNode" presStyleCnt="0"/>
      <dgm:spPr/>
    </dgm:pt>
    <dgm:pt modelId="{FCD9B681-5045-4412-A86A-DC122D45E779}" type="pres">
      <dgm:prSet presAssocID="{9F30AC8B-55B9-4231-934F-A436E96C8EBD}" presName="bgRect" presStyleLbl="bgShp" presStyleIdx="1" presStyleCnt="5"/>
      <dgm:spPr/>
    </dgm:pt>
    <dgm:pt modelId="{323DA50E-010D-4790-A5E4-4ADB46682209}" type="pres">
      <dgm:prSet presAssocID="{9F30AC8B-55B9-4231-934F-A436E96C8EB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61D601C-40A1-429F-A2EE-24C8397435E0}" type="pres">
      <dgm:prSet presAssocID="{9F30AC8B-55B9-4231-934F-A436E96C8EBD}" presName="spaceRect" presStyleCnt="0"/>
      <dgm:spPr/>
    </dgm:pt>
    <dgm:pt modelId="{A6923558-20C6-40CF-8702-10141CBD4203}" type="pres">
      <dgm:prSet presAssocID="{9F30AC8B-55B9-4231-934F-A436E96C8EBD}" presName="parTx" presStyleLbl="revTx" presStyleIdx="1" presStyleCnt="5">
        <dgm:presLayoutVars>
          <dgm:chMax val="0"/>
          <dgm:chPref val="0"/>
        </dgm:presLayoutVars>
      </dgm:prSet>
      <dgm:spPr/>
    </dgm:pt>
    <dgm:pt modelId="{165F2750-7333-46C4-8527-7DB4775F6420}" type="pres">
      <dgm:prSet presAssocID="{5F3B7900-9AC5-4FE8-B279-A56FAFFA0F7F}" presName="sibTrans" presStyleCnt="0"/>
      <dgm:spPr/>
    </dgm:pt>
    <dgm:pt modelId="{BF49B0E6-65F0-4CC4-907E-25B6F73C0FC0}" type="pres">
      <dgm:prSet presAssocID="{6DDE36EE-2710-4D32-8CC5-FFD0F7A21DB0}" presName="compNode" presStyleCnt="0"/>
      <dgm:spPr/>
    </dgm:pt>
    <dgm:pt modelId="{244BDDB6-1F9D-4735-8A79-E058FA2629F3}" type="pres">
      <dgm:prSet presAssocID="{6DDE36EE-2710-4D32-8CC5-FFD0F7A21DB0}" presName="bgRect" presStyleLbl="bgShp" presStyleIdx="2" presStyleCnt="5"/>
      <dgm:spPr/>
    </dgm:pt>
    <dgm:pt modelId="{A8354CA5-5B95-403D-8C8B-690799660376}" type="pres">
      <dgm:prSet presAssocID="{6DDE36EE-2710-4D32-8CC5-FFD0F7A21D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uge"/>
        </a:ext>
      </dgm:extLst>
    </dgm:pt>
    <dgm:pt modelId="{EC0D8E83-8572-4690-BD31-CB8907D81E9F}" type="pres">
      <dgm:prSet presAssocID="{6DDE36EE-2710-4D32-8CC5-FFD0F7A21DB0}" presName="spaceRect" presStyleCnt="0"/>
      <dgm:spPr/>
    </dgm:pt>
    <dgm:pt modelId="{1FE97706-4A99-422B-9AFC-78D03FDF5C9C}" type="pres">
      <dgm:prSet presAssocID="{6DDE36EE-2710-4D32-8CC5-FFD0F7A21DB0}" presName="parTx" presStyleLbl="revTx" presStyleIdx="2" presStyleCnt="5">
        <dgm:presLayoutVars>
          <dgm:chMax val="0"/>
          <dgm:chPref val="0"/>
        </dgm:presLayoutVars>
      </dgm:prSet>
      <dgm:spPr/>
    </dgm:pt>
    <dgm:pt modelId="{E15A6334-A35B-4259-B05A-B2DDC45E8E07}" type="pres">
      <dgm:prSet presAssocID="{12BF5A80-3E31-473F-ABE0-C0EEE9FFD6A2}" presName="sibTrans" presStyleCnt="0"/>
      <dgm:spPr/>
    </dgm:pt>
    <dgm:pt modelId="{095EC2F9-641A-4BCD-9F01-FE637F136347}" type="pres">
      <dgm:prSet presAssocID="{8EC038D5-63BD-4886-B59A-2527027341D4}" presName="compNode" presStyleCnt="0"/>
      <dgm:spPr/>
    </dgm:pt>
    <dgm:pt modelId="{0075280B-60E7-493F-9D2B-735C0E57F18F}" type="pres">
      <dgm:prSet presAssocID="{8EC038D5-63BD-4886-B59A-2527027341D4}" presName="bgRect" presStyleLbl="bgShp" presStyleIdx="3" presStyleCnt="5"/>
      <dgm:spPr/>
    </dgm:pt>
    <dgm:pt modelId="{A224E872-5C78-4F3E-84A0-04195B77FE36}" type="pres">
      <dgm:prSet presAssocID="{8EC038D5-63BD-4886-B59A-2527027341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98423899-A3A6-44CE-A140-E0711E3257ED}" type="pres">
      <dgm:prSet presAssocID="{8EC038D5-63BD-4886-B59A-2527027341D4}" presName="spaceRect" presStyleCnt="0"/>
      <dgm:spPr/>
    </dgm:pt>
    <dgm:pt modelId="{78B1CBA3-BF0D-4071-B517-46668F77E23F}" type="pres">
      <dgm:prSet presAssocID="{8EC038D5-63BD-4886-B59A-2527027341D4}" presName="parTx" presStyleLbl="revTx" presStyleIdx="3" presStyleCnt="5">
        <dgm:presLayoutVars>
          <dgm:chMax val="0"/>
          <dgm:chPref val="0"/>
        </dgm:presLayoutVars>
      </dgm:prSet>
      <dgm:spPr/>
    </dgm:pt>
    <dgm:pt modelId="{2730A11C-1A64-49C8-875B-4C1F04464FFF}" type="pres">
      <dgm:prSet presAssocID="{0FEBFF8F-65E5-410F-82CB-ED3DB0645097}" presName="sibTrans" presStyleCnt="0"/>
      <dgm:spPr/>
    </dgm:pt>
    <dgm:pt modelId="{708B6F60-B787-4D41-85A8-D7880E90E589}" type="pres">
      <dgm:prSet presAssocID="{A0D135A9-318A-483A-8617-A67BAA876AA2}" presName="compNode" presStyleCnt="0"/>
      <dgm:spPr/>
    </dgm:pt>
    <dgm:pt modelId="{D1DD9254-0983-4D61-8B97-85D946D16FC7}" type="pres">
      <dgm:prSet presAssocID="{A0D135A9-318A-483A-8617-A67BAA876AA2}" presName="bgRect" presStyleLbl="bgShp" presStyleIdx="4" presStyleCnt="5" custLinFactNeighborY="-16870"/>
      <dgm:spPr/>
    </dgm:pt>
    <dgm:pt modelId="{B52B8C01-1612-4848-8628-9C830F7D2B62}" type="pres">
      <dgm:prSet presAssocID="{A0D135A9-318A-483A-8617-A67BAA876A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lowchart with solid fill"/>
        </a:ext>
      </dgm:extLst>
    </dgm:pt>
    <dgm:pt modelId="{3B3833B9-4E6D-4F61-8B0C-B4E1F7627C39}" type="pres">
      <dgm:prSet presAssocID="{A0D135A9-318A-483A-8617-A67BAA876AA2}" presName="spaceRect" presStyleCnt="0"/>
      <dgm:spPr/>
    </dgm:pt>
    <dgm:pt modelId="{5CFC2455-85CB-4A55-8A00-792CBCB52D4C}" type="pres">
      <dgm:prSet presAssocID="{A0D135A9-318A-483A-8617-A67BAA876AA2}" presName="parTx" presStyleLbl="revTx" presStyleIdx="4" presStyleCnt="5">
        <dgm:presLayoutVars>
          <dgm:chMax val="0"/>
          <dgm:chPref val="0"/>
        </dgm:presLayoutVars>
      </dgm:prSet>
      <dgm:spPr/>
    </dgm:pt>
  </dgm:ptLst>
  <dgm:cxnLst>
    <dgm:cxn modelId="{56F2870B-41FE-4B20-BD2B-DF7D37A36160}" type="presOf" srcId="{6DDE36EE-2710-4D32-8CC5-FFD0F7A21DB0}" destId="{1FE97706-4A99-422B-9AFC-78D03FDF5C9C}" srcOrd="0" destOrd="0" presId="urn:microsoft.com/office/officeart/2018/2/layout/IconVerticalSolidList"/>
    <dgm:cxn modelId="{5D8C431E-F6A7-4A2D-8DA0-DE5E1208DA4F}" type="presOf" srcId="{C7D576A9-0722-4F76-94AE-BCCA2803789E}" destId="{9CB6EF62-28B9-4456-8445-E518E130CD07}" srcOrd="0" destOrd="0" presId="urn:microsoft.com/office/officeart/2018/2/layout/IconVerticalSolidList"/>
    <dgm:cxn modelId="{F354472C-F0E3-4528-A7C0-212FD90E860F}" srcId="{C7D576A9-0722-4F76-94AE-BCCA2803789E}" destId="{A0D135A9-318A-483A-8617-A67BAA876AA2}" srcOrd="4" destOrd="0" parTransId="{B2A7E10D-13F3-4AFE-B683-13E09E7EDBE6}" sibTransId="{D67973C7-AB03-43C2-AF79-C24A4A79D170}"/>
    <dgm:cxn modelId="{90BBA53B-22B2-425B-9B77-F4EB8406C67E}" type="presOf" srcId="{A0D135A9-318A-483A-8617-A67BAA876AA2}" destId="{5CFC2455-85CB-4A55-8A00-792CBCB52D4C}" srcOrd="0" destOrd="0" presId="urn:microsoft.com/office/officeart/2018/2/layout/IconVerticalSolidList"/>
    <dgm:cxn modelId="{7E39153F-1D81-4FE9-943F-E1D158AE03F6}" type="presOf" srcId="{8EC038D5-63BD-4886-B59A-2527027341D4}" destId="{78B1CBA3-BF0D-4071-B517-46668F77E23F}" srcOrd="0" destOrd="0" presId="urn:microsoft.com/office/officeart/2018/2/layout/IconVerticalSolidList"/>
    <dgm:cxn modelId="{43156160-CDC8-44AD-A945-1BB25EC91C0B}" srcId="{C7D576A9-0722-4F76-94AE-BCCA2803789E}" destId="{841047EB-C9BF-42C0-89F8-D1CD7DC8B186}" srcOrd="0" destOrd="0" parTransId="{B68D483B-2C7F-4D96-B444-A058A3912625}" sibTransId="{966F4A52-3086-453B-9D05-0A98B70F52CD}"/>
    <dgm:cxn modelId="{327C4B76-2D3F-42E7-8950-EC3667BF0097}" type="presOf" srcId="{9F30AC8B-55B9-4231-934F-A436E96C8EBD}" destId="{A6923558-20C6-40CF-8702-10141CBD4203}" srcOrd="0" destOrd="0" presId="urn:microsoft.com/office/officeart/2018/2/layout/IconVerticalSolidList"/>
    <dgm:cxn modelId="{F502AE5A-3B65-4677-BEBE-A213359FAB1F}" srcId="{C7D576A9-0722-4F76-94AE-BCCA2803789E}" destId="{6DDE36EE-2710-4D32-8CC5-FFD0F7A21DB0}" srcOrd="2" destOrd="0" parTransId="{2A6F3669-E371-4EC9-8924-34E69DFC1A35}" sibTransId="{12BF5A80-3E31-473F-ABE0-C0EEE9FFD6A2}"/>
    <dgm:cxn modelId="{F181E8C8-CA40-4E12-BE8E-8B8FCD2B04EA}" type="presOf" srcId="{841047EB-C9BF-42C0-89F8-D1CD7DC8B186}" destId="{473B04D7-3468-4FB8-961A-3CB9B54761A1}" srcOrd="0" destOrd="0" presId="urn:microsoft.com/office/officeart/2018/2/layout/IconVerticalSolidList"/>
    <dgm:cxn modelId="{62E171DB-13B0-46FB-9786-79648A83CB75}" srcId="{C7D576A9-0722-4F76-94AE-BCCA2803789E}" destId="{8EC038D5-63BD-4886-B59A-2527027341D4}" srcOrd="3" destOrd="0" parTransId="{3781ABBF-143D-4AB1-B1FB-4B47443D8D0D}" sibTransId="{0FEBFF8F-65E5-410F-82CB-ED3DB0645097}"/>
    <dgm:cxn modelId="{70EA7DF9-32AD-4250-9846-C3011F8762D0}" srcId="{C7D576A9-0722-4F76-94AE-BCCA2803789E}" destId="{9F30AC8B-55B9-4231-934F-A436E96C8EBD}" srcOrd="1" destOrd="0" parTransId="{07401495-13F7-455F-A722-4BC918E91038}" sibTransId="{5F3B7900-9AC5-4FE8-B279-A56FAFFA0F7F}"/>
    <dgm:cxn modelId="{C8841489-322A-4133-B481-63BB29EE67B3}" type="presParOf" srcId="{9CB6EF62-28B9-4456-8445-E518E130CD07}" destId="{7832C0AA-46B7-4396-A239-DF5D3AA8194B}" srcOrd="0" destOrd="0" presId="urn:microsoft.com/office/officeart/2018/2/layout/IconVerticalSolidList"/>
    <dgm:cxn modelId="{0946D7DF-A409-4D02-9D41-04BD33EF91E7}" type="presParOf" srcId="{7832C0AA-46B7-4396-A239-DF5D3AA8194B}" destId="{A7ED46D1-2F17-4152-9140-7964F489972B}" srcOrd="0" destOrd="0" presId="urn:microsoft.com/office/officeart/2018/2/layout/IconVerticalSolidList"/>
    <dgm:cxn modelId="{4E17D5CE-B657-40B4-8A96-D0559D0C3BFA}" type="presParOf" srcId="{7832C0AA-46B7-4396-A239-DF5D3AA8194B}" destId="{5F961B43-269C-4712-9EDB-AAAFBD4B5436}" srcOrd="1" destOrd="0" presId="urn:microsoft.com/office/officeart/2018/2/layout/IconVerticalSolidList"/>
    <dgm:cxn modelId="{98CC9624-2B88-4F58-BC6B-170E880DF95F}" type="presParOf" srcId="{7832C0AA-46B7-4396-A239-DF5D3AA8194B}" destId="{2CCEA8B6-9357-40D6-8E81-06BA717F9E28}" srcOrd="2" destOrd="0" presId="urn:microsoft.com/office/officeart/2018/2/layout/IconVerticalSolidList"/>
    <dgm:cxn modelId="{64F2F239-BEEE-45CD-A0AC-BC6AB9DD532C}" type="presParOf" srcId="{7832C0AA-46B7-4396-A239-DF5D3AA8194B}" destId="{473B04D7-3468-4FB8-961A-3CB9B54761A1}" srcOrd="3" destOrd="0" presId="urn:microsoft.com/office/officeart/2018/2/layout/IconVerticalSolidList"/>
    <dgm:cxn modelId="{241D7164-00CA-4DDF-8C6F-4B20BFBC3C0F}" type="presParOf" srcId="{9CB6EF62-28B9-4456-8445-E518E130CD07}" destId="{A9838467-7F75-4502-9E3A-486D47DF23EE}" srcOrd="1" destOrd="0" presId="urn:microsoft.com/office/officeart/2018/2/layout/IconVerticalSolidList"/>
    <dgm:cxn modelId="{53C0851A-D9A6-4029-B3D1-9116199AD5A9}" type="presParOf" srcId="{9CB6EF62-28B9-4456-8445-E518E130CD07}" destId="{EEAFFA5F-C775-4ADF-A4C1-82BA8F0751CA}" srcOrd="2" destOrd="0" presId="urn:microsoft.com/office/officeart/2018/2/layout/IconVerticalSolidList"/>
    <dgm:cxn modelId="{D755DA94-3F99-4A7A-BE6E-F0EA18DC2E52}" type="presParOf" srcId="{EEAFFA5F-C775-4ADF-A4C1-82BA8F0751CA}" destId="{FCD9B681-5045-4412-A86A-DC122D45E779}" srcOrd="0" destOrd="0" presId="urn:microsoft.com/office/officeart/2018/2/layout/IconVerticalSolidList"/>
    <dgm:cxn modelId="{8565B260-761B-4D98-B4E4-AFFCC853AE0A}" type="presParOf" srcId="{EEAFFA5F-C775-4ADF-A4C1-82BA8F0751CA}" destId="{323DA50E-010D-4790-A5E4-4ADB46682209}" srcOrd="1" destOrd="0" presId="urn:microsoft.com/office/officeart/2018/2/layout/IconVerticalSolidList"/>
    <dgm:cxn modelId="{A27FFD3E-8C1D-4AA0-ABAF-87935A44F710}" type="presParOf" srcId="{EEAFFA5F-C775-4ADF-A4C1-82BA8F0751CA}" destId="{461D601C-40A1-429F-A2EE-24C8397435E0}" srcOrd="2" destOrd="0" presId="urn:microsoft.com/office/officeart/2018/2/layout/IconVerticalSolidList"/>
    <dgm:cxn modelId="{C48E11FD-B41D-4683-A9CC-1C5D595AF4F2}" type="presParOf" srcId="{EEAFFA5F-C775-4ADF-A4C1-82BA8F0751CA}" destId="{A6923558-20C6-40CF-8702-10141CBD4203}" srcOrd="3" destOrd="0" presId="urn:microsoft.com/office/officeart/2018/2/layout/IconVerticalSolidList"/>
    <dgm:cxn modelId="{ADCCECE7-F754-403D-8B35-152E4B6A0643}" type="presParOf" srcId="{9CB6EF62-28B9-4456-8445-E518E130CD07}" destId="{165F2750-7333-46C4-8527-7DB4775F6420}" srcOrd="3" destOrd="0" presId="urn:microsoft.com/office/officeart/2018/2/layout/IconVerticalSolidList"/>
    <dgm:cxn modelId="{2A1FD951-DF02-4D1D-AF39-37B829B5369A}" type="presParOf" srcId="{9CB6EF62-28B9-4456-8445-E518E130CD07}" destId="{BF49B0E6-65F0-4CC4-907E-25B6F73C0FC0}" srcOrd="4" destOrd="0" presId="urn:microsoft.com/office/officeart/2018/2/layout/IconVerticalSolidList"/>
    <dgm:cxn modelId="{8A1ECFE5-F7CC-4BA6-8E03-6DF182012203}" type="presParOf" srcId="{BF49B0E6-65F0-4CC4-907E-25B6F73C0FC0}" destId="{244BDDB6-1F9D-4735-8A79-E058FA2629F3}" srcOrd="0" destOrd="0" presId="urn:microsoft.com/office/officeart/2018/2/layout/IconVerticalSolidList"/>
    <dgm:cxn modelId="{620C0AF4-2AB1-4C3B-8FC8-61DD77AD45FC}" type="presParOf" srcId="{BF49B0E6-65F0-4CC4-907E-25B6F73C0FC0}" destId="{A8354CA5-5B95-403D-8C8B-690799660376}" srcOrd="1" destOrd="0" presId="urn:microsoft.com/office/officeart/2018/2/layout/IconVerticalSolidList"/>
    <dgm:cxn modelId="{1FD0D1CE-FFFA-4550-8413-6EDE0C65FE7B}" type="presParOf" srcId="{BF49B0E6-65F0-4CC4-907E-25B6F73C0FC0}" destId="{EC0D8E83-8572-4690-BD31-CB8907D81E9F}" srcOrd="2" destOrd="0" presId="urn:microsoft.com/office/officeart/2018/2/layout/IconVerticalSolidList"/>
    <dgm:cxn modelId="{232861CB-B5B2-4A7F-93A1-6A12DC5C7196}" type="presParOf" srcId="{BF49B0E6-65F0-4CC4-907E-25B6F73C0FC0}" destId="{1FE97706-4A99-422B-9AFC-78D03FDF5C9C}" srcOrd="3" destOrd="0" presId="urn:microsoft.com/office/officeart/2018/2/layout/IconVerticalSolidList"/>
    <dgm:cxn modelId="{11B3AA20-882E-4BF5-B009-7F2D5EBB8F45}" type="presParOf" srcId="{9CB6EF62-28B9-4456-8445-E518E130CD07}" destId="{E15A6334-A35B-4259-B05A-B2DDC45E8E07}" srcOrd="5" destOrd="0" presId="urn:microsoft.com/office/officeart/2018/2/layout/IconVerticalSolidList"/>
    <dgm:cxn modelId="{AB200345-E51A-46D4-B9FD-7AB4181CC671}" type="presParOf" srcId="{9CB6EF62-28B9-4456-8445-E518E130CD07}" destId="{095EC2F9-641A-4BCD-9F01-FE637F136347}" srcOrd="6" destOrd="0" presId="urn:microsoft.com/office/officeart/2018/2/layout/IconVerticalSolidList"/>
    <dgm:cxn modelId="{63C2B340-70CE-4DD7-A1D9-F2EB92806D71}" type="presParOf" srcId="{095EC2F9-641A-4BCD-9F01-FE637F136347}" destId="{0075280B-60E7-493F-9D2B-735C0E57F18F}" srcOrd="0" destOrd="0" presId="urn:microsoft.com/office/officeart/2018/2/layout/IconVerticalSolidList"/>
    <dgm:cxn modelId="{70A8A54E-0B3C-43C9-A789-0046274BD6FB}" type="presParOf" srcId="{095EC2F9-641A-4BCD-9F01-FE637F136347}" destId="{A224E872-5C78-4F3E-84A0-04195B77FE36}" srcOrd="1" destOrd="0" presId="urn:microsoft.com/office/officeart/2018/2/layout/IconVerticalSolidList"/>
    <dgm:cxn modelId="{41880B8D-E064-4D50-B80C-7DF30FFFDBEC}" type="presParOf" srcId="{095EC2F9-641A-4BCD-9F01-FE637F136347}" destId="{98423899-A3A6-44CE-A140-E0711E3257ED}" srcOrd="2" destOrd="0" presId="urn:microsoft.com/office/officeart/2018/2/layout/IconVerticalSolidList"/>
    <dgm:cxn modelId="{B6DCBB04-AF76-4059-8E88-995B00DB00D6}" type="presParOf" srcId="{095EC2F9-641A-4BCD-9F01-FE637F136347}" destId="{78B1CBA3-BF0D-4071-B517-46668F77E23F}" srcOrd="3" destOrd="0" presId="urn:microsoft.com/office/officeart/2018/2/layout/IconVerticalSolidList"/>
    <dgm:cxn modelId="{B97086E3-7E6C-4DA0-88A7-53C08E462FDA}" type="presParOf" srcId="{9CB6EF62-28B9-4456-8445-E518E130CD07}" destId="{2730A11C-1A64-49C8-875B-4C1F04464FFF}" srcOrd="7" destOrd="0" presId="urn:microsoft.com/office/officeart/2018/2/layout/IconVerticalSolidList"/>
    <dgm:cxn modelId="{3EE1FA56-CBB1-4230-8094-D25FF6937A2F}" type="presParOf" srcId="{9CB6EF62-28B9-4456-8445-E518E130CD07}" destId="{708B6F60-B787-4D41-85A8-D7880E90E589}" srcOrd="8" destOrd="0" presId="urn:microsoft.com/office/officeart/2018/2/layout/IconVerticalSolidList"/>
    <dgm:cxn modelId="{869051FD-C9BF-4027-8509-1EAFA23F3ED2}" type="presParOf" srcId="{708B6F60-B787-4D41-85A8-D7880E90E589}" destId="{D1DD9254-0983-4D61-8B97-85D946D16FC7}" srcOrd="0" destOrd="0" presId="urn:microsoft.com/office/officeart/2018/2/layout/IconVerticalSolidList"/>
    <dgm:cxn modelId="{092E47E4-4A05-4CD6-B5AC-B797E9D2ADD8}" type="presParOf" srcId="{708B6F60-B787-4D41-85A8-D7880E90E589}" destId="{B52B8C01-1612-4848-8628-9C830F7D2B62}" srcOrd="1" destOrd="0" presId="urn:microsoft.com/office/officeart/2018/2/layout/IconVerticalSolidList"/>
    <dgm:cxn modelId="{40842DA2-6C52-4CAE-9A27-3AD91C260184}" type="presParOf" srcId="{708B6F60-B787-4D41-85A8-D7880E90E589}" destId="{3B3833B9-4E6D-4F61-8B0C-B4E1F7627C39}" srcOrd="2" destOrd="0" presId="urn:microsoft.com/office/officeart/2018/2/layout/IconVerticalSolidList"/>
    <dgm:cxn modelId="{40B72A38-5F21-4B55-9E14-30AE8D40C8FE}" type="presParOf" srcId="{708B6F60-B787-4D41-85A8-D7880E90E589}" destId="{5CFC2455-85CB-4A55-8A00-792CBCB52D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35CB0-E9CB-4762-8B49-5174918BE4DE}">
      <dsp:nvSpPr>
        <dsp:cNvPr id="0" name=""/>
        <dsp:cNvSpPr/>
      </dsp:nvSpPr>
      <dsp:spPr>
        <a:xfrm>
          <a:off x="0" y="109787"/>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Developed relationships with clinical teams  to support dialogue</a:t>
          </a:r>
        </a:p>
      </dsp:txBody>
      <dsp:txXfrm>
        <a:off x="33815" y="143602"/>
        <a:ext cx="5527899" cy="625072"/>
      </dsp:txXfrm>
    </dsp:sp>
    <dsp:sp modelId="{DE088528-527F-4E71-9285-63E7609DC67D}">
      <dsp:nvSpPr>
        <dsp:cNvPr id="0" name=""/>
        <dsp:cNvSpPr/>
      </dsp:nvSpPr>
      <dsp:spPr>
        <a:xfrm>
          <a:off x="0" y="708593"/>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Piloted and tested pathways using pre and post interventional data to support funding  </a:t>
          </a:r>
        </a:p>
      </dsp:txBody>
      <dsp:txXfrm>
        <a:off x="33815" y="742408"/>
        <a:ext cx="5527899" cy="625072"/>
      </dsp:txXfrm>
    </dsp:sp>
    <dsp:sp modelId="{9A4A2E2D-EC80-4FC9-9B7D-8E8F17684044}">
      <dsp:nvSpPr>
        <dsp:cNvPr id="0" name=""/>
        <dsp:cNvSpPr/>
      </dsp:nvSpPr>
      <dsp:spPr>
        <a:xfrm>
          <a:off x="0" y="1414669"/>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Developed  governance processes  to ensure organizational oversight </a:t>
          </a:r>
        </a:p>
      </dsp:txBody>
      <dsp:txXfrm>
        <a:off x="33815" y="1448484"/>
        <a:ext cx="5527899" cy="625072"/>
      </dsp:txXfrm>
    </dsp:sp>
    <dsp:sp modelId="{C80D7E7D-E163-485C-9A31-59F590E84E18}">
      <dsp:nvSpPr>
        <dsp:cNvPr id="0" name=""/>
        <dsp:cNvSpPr/>
      </dsp:nvSpPr>
      <dsp:spPr>
        <a:xfrm>
          <a:off x="0" y="2162381"/>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Developed benefit profile. </a:t>
          </a:r>
          <a:r>
            <a:rPr lang="en-US" sz="1600" kern="1200" dirty="0"/>
            <a:t>Piloted and tested pathways using pre and post interventional data to support funding</a:t>
          </a:r>
        </a:p>
      </dsp:txBody>
      <dsp:txXfrm>
        <a:off x="33815" y="2196196"/>
        <a:ext cx="5527899" cy="625072"/>
      </dsp:txXfrm>
    </dsp:sp>
    <dsp:sp modelId="{3D6D4A46-4B31-478A-ADDA-89EF829F6203}">
      <dsp:nvSpPr>
        <dsp:cNvPr id="0" name=""/>
        <dsp:cNvSpPr/>
      </dsp:nvSpPr>
      <dsp:spPr>
        <a:xfrm>
          <a:off x="0" y="2826821"/>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Modelled resource requirement in line with other quality targets</a:t>
          </a:r>
          <a:endParaRPr lang="en-US" sz="1600" kern="1200" dirty="0"/>
        </a:p>
      </dsp:txBody>
      <dsp:txXfrm>
        <a:off x="33815" y="2860636"/>
        <a:ext cx="5527899" cy="625072"/>
      </dsp:txXfrm>
    </dsp:sp>
    <dsp:sp modelId="{6E49A6A9-570D-42AC-AFBA-B8CD2D134D84}">
      <dsp:nvSpPr>
        <dsp:cNvPr id="0" name=""/>
        <dsp:cNvSpPr/>
      </dsp:nvSpPr>
      <dsp:spPr>
        <a:xfrm>
          <a:off x="0" y="3532896"/>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Monitored equality  of care delivery and focused on why patients were not on boarded </a:t>
          </a:r>
        </a:p>
      </dsp:txBody>
      <dsp:txXfrm>
        <a:off x="33815" y="3566711"/>
        <a:ext cx="5527899" cy="625072"/>
      </dsp:txXfrm>
    </dsp:sp>
    <dsp:sp modelId="{511F7B1E-0E9F-477B-9BD1-C94E78797367}">
      <dsp:nvSpPr>
        <dsp:cNvPr id="0" name=""/>
        <dsp:cNvSpPr/>
      </dsp:nvSpPr>
      <dsp:spPr>
        <a:xfrm>
          <a:off x="0" y="4208267"/>
          <a:ext cx="5595529" cy="692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Identified the worth of virtual ward in  reducing admissions</a:t>
          </a:r>
        </a:p>
        <a:p>
          <a:pPr marL="0" lvl="0" indent="0" algn="l" defTabSz="711200">
            <a:lnSpc>
              <a:spcPct val="90000"/>
            </a:lnSpc>
            <a:spcBef>
              <a:spcPct val="0"/>
            </a:spcBef>
            <a:spcAft>
              <a:spcPct val="35000"/>
            </a:spcAft>
            <a:buNone/>
          </a:pPr>
          <a:r>
            <a:rPr lang="en-US" sz="1600" kern="1200" dirty="0"/>
            <a:t> </a:t>
          </a:r>
        </a:p>
      </dsp:txBody>
      <dsp:txXfrm>
        <a:off x="33815" y="4242082"/>
        <a:ext cx="5527899" cy="625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D46D1-2F17-4152-9140-7964F489972B}">
      <dsp:nvSpPr>
        <dsp:cNvPr id="0" name=""/>
        <dsp:cNvSpPr/>
      </dsp:nvSpPr>
      <dsp:spPr>
        <a:xfrm>
          <a:off x="0" y="1984"/>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61B43-269C-4712-9EDB-AAAFBD4B5436}">
      <dsp:nvSpPr>
        <dsp:cNvPr id="0" name=""/>
        <dsp:cNvSpPr/>
      </dsp:nvSpPr>
      <dsp:spPr>
        <a:xfrm>
          <a:off x="304214" y="228259"/>
          <a:ext cx="553117" cy="553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B04D7-3468-4FB8-961A-3CB9B54761A1}">
      <dsp:nvSpPr>
        <dsp:cNvPr id="0" name=""/>
        <dsp:cNvSpPr/>
      </dsp:nvSpPr>
      <dsp:spPr>
        <a:xfrm>
          <a:off x="1161546" y="1984"/>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977900">
            <a:lnSpc>
              <a:spcPct val="100000"/>
            </a:lnSpc>
            <a:spcBef>
              <a:spcPct val="0"/>
            </a:spcBef>
            <a:spcAft>
              <a:spcPct val="35000"/>
            </a:spcAft>
            <a:buNone/>
          </a:pPr>
          <a:r>
            <a:rPr lang="en-GB" sz="2200" kern="1200" dirty="0"/>
            <a:t>Clinical Engagement: Empowered clinicians to build the pathway and have ownership of the process and speed of change </a:t>
          </a:r>
        </a:p>
      </dsp:txBody>
      <dsp:txXfrm>
        <a:off x="1161546" y="1984"/>
        <a:ext cx="9606302" cy="1005668"/>
      </dsp:txXfrm>
    </dsp:sp>
    <dsp:sp modelId="{FCD9B681-5045-4412-A86A-DC122D45E779}">
      <dsp:nvSpPr>
        <dsp:cNvPr id="0" name=""/>
        <dsp:cNvSpPr/>
      </dsp:nvSpPr>
      <dsp:spPr>
        <a:xfrm>
          <a:off x="0" y="1259069"/>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DA50E-010D-4790-A5E4-4ADB46682209}">
      <dsp:nvSpPr>
        <dsp:cNvPr id="0" name=""/>
        <dsp:cNvSpPr/>
      </dsp:nvSpPr>
      <dsp:spPr>
        <a:xfrm>
          <a:off x="304214" y="1485344"/>
          <a:ext cx="553117" cy="553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23558-20C6-40CF-8702-10141CBD4203}">
      <dsp:nvSpPr>
        <dsp:cNvPr id="0" name=""/>
        <dsp:cNvSpPr/>
      </dsp:nvSpPr>
      <dsp:spPr>
        <a:xfrm>
          <a:off x="1161546" y="1259069"/>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977900">
            <a:lnSpc>
              <a:spcPct val="100000"/>
            </a:lnSpc>
            <a:spcBef>
              <a:spcPct val="0"/>
            </a:spcBef>
            <a:spcAft>
              <a:spcPct val="35000"/>
            </a:spcAft>
            <a:buNone/>
          </a:pPr>
          <a:r>
            <a:rPr lang="en-GB" sz="2200" kern="1200" dirty="0"/>
            <a:t>Pathway Development : Owned by clinical teams and visualised how the process would work and who would be involved </a:t>
          </a:r>
        </a:p>
      </dsp:txBody>
      <dsp:txXfrm>
        <a:off x="1161546" y="1259069"/>
        <a:ext cx="9606302" cy="1005668"/>
      </dsp:txXfrm>
    </dsp:sp>
    <dsp:sp modelId="{244BDDB6-1F9D-4735-8A79-E058FA2629F3}">
      <dsp:nvSpPr>
        <dsp:cNvPr id="0" name=""/>
        <dsp:cNvSpPr/>
      </dsp:nvSpPr>
      <dsp:spPr>
        <a:xfrm>
          <a:off x="0" y="2516154"/>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54CA5-5B95-403D-8C8B-690799660376}">
      <dsp:nvSpPr>
        <dsp:cNvPr id="0" name=""/>
        <dsp:cNvSpPr/>
      </dsp:nvSpPr>
      <dsp:spPr>
        <a:xfrm>
          <a:off x="304214" y="2742429"/>
          <a:ext cx="553117" cy="5531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97706-4A99-422B-9AFC-78D03FDF5C9C}">
      <dsp:nvSpPr>
        <dsp:cNvPr id="0" name=""/>
        <dsp:cNvSpPr/>
      </dsp:nvSpPr>
      <dsp:spPr>
        <a:xfrm>
          <a:off x="1161546" y="2516154"/>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977900">
            <a:lnSpc>
              <a:spcPct val="100000"/>
            </a:lnSpc>
            <a:spcBef>
              <a:spcPct val="0"/>
            </a:spcBef>
            <a:spcAft>
              <a:spcPct val="35000"/>
            </a:spcAft>
            <a:buNone/>
          </a:pPr>
          <a:r>
            <a:rPr lang="en-GB" sz="2200" kern="1200" dirty="0"/>
            <a:t>Measuring and monitoring : Gave a clear identification of which patients were eligible and supported business case development for resource </a:t>
          </a:r>
        </a:p>
      </dsp:txBody>
      <dsp:txXfrm>
        <a:off x="1161546" y="2516154"/>
        <a:ext cx="9606302" cy="1005668"/>
      </dsp:txXfrm>
    </dsp:sp>
    <dsp:sp modelId="{0075280B-60E7-493F-9D2B-735C0E57F18F}">
      <dsp:nvSpPr>
        <dsp:cNvPr id="0" name=""/>
        <dsp:cNvSpPr/>
      </dsp:nvSpPr>
      <dsp:spPr>
        <a:xfrm>
          <a:off x="0" y="3773239"/>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4E872-5C78-4F3E-84A0-04195B77FE36}">
      <dsp:nvSpPr>
        <dsp:cNvPr id="0" name=""/>
        <dsp:cNvSpPr/>
      </dsp:nvSpPr>
      <dsp:spPr>
        <a:xfrm>
          <a:off x="304214" y="3999514"/>
          <a:ext cx="553117" cy="5531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1CBA3-BF0D-4071-B517-46668F77E23F}">
      <dsp:nvSpPr>
        <dsp:cNvPr id="0" name=""/>
        <dsp:cNvSpPr/>
      </dsp:nvSpPr>
      <dsp:spPr>
        <a:xfrm>
          <a:off x="1161546" y="3773239"/>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977900">
            <a:lnSpc>
              <a:spcPct val="100000"/>
            </a:lnSpc>
            <a:spcBef>
              <a:spcPct val="0"/>
            </a:spcBef>
            <a:spcAft>
              <a:spcPct val="35000"/>
            </a:spcAft>
            <a:buNone/>
          </a:pPr>
          <a:r>
            <a:rPr lang="en-GB" sz="2200" kern="1200" dirty="0"/>
            <a:t>Benefit realisation: Gave evidence of clinical benefit patient experience and cost effectiveness  </a:t>
          </a:r>
        </a:p>
      </dsp:txBody>
      <dsp:txXfrm>
        <a:off x="1161546" y="3773239"/>
        <a:ext cx="9606302" cy="100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D46D1-2F17-4152-9140-7964F489972B}">
      <dsp:nvSpPr>
        <dsp:cNvPr id="0" name=""/>
        <dsp:cNvSpPr/>
      </dsp:nvSpPr>
      <dsp:spPr>
        <a:xfrm>
          <a:off x="0" y="0"/>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61B43-269C-4712-9EDB-AAAFBD4B5436}">
      <dsp:nvSpPr>
        <dsp:cNvPr id="0" name=""/>
        <dsp:cNvSpPr/>
      </dsp:nvSpPr>
      <dsp:spPr>
        <a:xfrm>
          <a:off x="304214" y="228259"/>
          <a:ext cx="553117" cy="553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B04D7-3468-4FB8-961A-3CB9B54761A1}">
      <dsp:nvSpPr>
        <dsp:cNvPr id="0" name=""/>
        <dsp:cNvSpPr/>
      </dsp:nvSpPr>
      <dsp:spPr>
        <a:xfrm>
          <a:off x="1161546" y="1984"/>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889000">
            <a:lnSpc>
              <a:spcPct val="100000"/>
            </a:lnSpc>
            <a:spcBef>
              <a:spcPct val="0"/>
            </a:spcBef>
            <a:spcAft>
              <a:spcPct val="35000"/>
            </a:spcAft>
            <a:buNone/>
          </a:pPr>
          <a:r>
            <a:rPr lang="en-GB" sz="2000" kern="1200" dirty="0"/>
            <a:t>Clinical team wanted to understand  whether there was equity of care to support virtual ward pathway  </a:t>
          </a:r>
        </a:p>
      </dsp:txBody>
      <dsp:txXfrm>
        <a:off x="1161546" y="1984"/>
        <a:ext cx="9606302" cy="1005668"/>
      </dsp:txXfrm>
    </dsp:sp>
    <dsp:sp modelId="{FCD9B681-5045-4412-A86A-DC122D45E779}">
      <dsp:nvSpPr>
        <dsp:cNvPr id="0" name=""/>
        <dsp:cNvSpPr/>
      </dsp:nvSpPr>
      <dsp:spPr>
        <a:xfrm>
          <a:off x="0" y="1259069"/>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DA50E-010D-4790-A5E4-4ADB46682209}">
      <dsp:nvSpPr>
        <dsp:cNvPr id="0" name=""/>
        <dsp:cNvSpPr/>
      </dsp:nvSpPr>
      <dsp:spPr>
        <a:xfrm>
          <a:off x="304214" y="1485344"/>
          <a:ext cx="553117" cy="553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23558-20C6-40CF-8702-10141CBD4203}">
      <dsp:nvSpPr>
        <dsp:cNvPr id="0" name=""/>
        <dsp:cNvSpPr/>
      </dsp:nvSpPr>
      <dsp:spPr>
        <a:xfrm>
          <a:off x="1161546" y="1259069"/>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889000">
            <a:lnSpc>
              <a:spcPct val="100000"/>
            </a:lnSpc>
            <a:spcBef>
              <a:spcPct val="0"/>
            </a:spcBef>
            <a:spcAft>
              <a:spcPct val="35000"/>
            </a:spcAft>
            <a:buNone/>
          </a:pPr>
          <a:r>
            <a:rPr lang="en-GB" sz="2000" kern="1200" dirty="0"/>
            <a:t>We completed a review of patients demographics for all patients assessed for virtual ward  onboarding </a:t>
          </a:r>
        </a:p>
      </dsp:txBody>
      <dsp:txXfrm>
        <a:off x="1161546" y="1259069"/>
        <a:ext cx="9606302" cy="1005668"/>
      </dsp:txXfrm>
    </dsp:sp>
    <dsp:sp modelId="{244BDDB6-1F9D-4735-8A79-E058FA2629F3}">
      <dsp:nvSpPr>
        <dsp:cNvPr id="0" name=""/>
        <dsp:cNvSpPr/>
      </dsp:nvSpPr>
      <dsp:spPr>
        <a:xfrm>
          <a:off x="0" y="2516154"/>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54CA5-5B95-403D-8C8B-690799660376}">
      <dsp:nvSpPr>
        <dsp:cNvPr id="0" name=""/>
        <dsp:cNvSpPr/>
      </dsp:nvSpPr>
      <dsp:spPr>
        <a:xfrm>
          <a:off x="304214" y="2742429"/>
          <a:ext cx="553117" cy="5531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97706-4A99-422B-9AFC-78D03FDF5C9C}">
      <dsp:nvSpPr>
        <dsp:cNvPr id="0" name=""/>
        <dsp:cNvSpPr/>
      </dsp:nvSpPr>
      <dsp:spPr>
        <a:xfrm>
          <a:off x="1161546" y="2516154"/>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889000">
            <a:lnSpc>
              <a:spcPct val="100000"/>
            </a:lnSpc>
            <a:spcBef>
              <a:spcPct val="0"/>
            </a:spcBef>
            <a:spcAft>
              <a:spcPct val="35000"/>
            </a:spcAft>
            <a:buNone/>
          </a:pPr>
          <a:r>
            <a:rPr lang="en-GB" sz="2000" kern="1200" dirty="0"/>
            <a:t>Analysis showed demographic mix was representative of patient cohort. there was however barriers to patients accessing digital programme.</a:t>
          </a:r>
        </a:p>
      </dsp:txBody>
      <dsp:txXfrm>
        <a:off x="1161546" y="2516154"/>
        <a:ext cx="9606302" cy="1005668"/>
      </dsp:txXfrm>
    </dsp:sp>
    <dsp:sp modelId="{0075280B-60E7-493F-9D2B-735C0E57F18F}">
      <dsp:nvSpPr>
        <dsp:cNvPr id="0" name=""/>
        <dsp:cNvSpPr/>
      </dsp:nvSpPr>
      <dsp:spPr>
        <a:xfrm>
          <a:off x="0" y="3773239"/>
          <a:ext cx="10767849" cy="100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4E872-5C78-4F3E-84A0-04195B77FE36}">
      <dsp:nvSpPr>
        <dsp:cNvPr id="0" name=""/>
        <dsp:cNvSpPr/>
      </dsp:nvSpPr>
      <dsp:spPr>
        <a:xfrm>
          <a:off x="304214" y="3999514"/>
          <a:ext cx="553117" cy="5531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1CBA3-BF0D-4071-B517-46668F77E23F}">
      <dsp:nvSpPr>
        <dsp:cNvPr id="0" name=""/>
        <dsp:cNvSpPr/>
      </dsp:nvSpPr>
      <dsp:spPr>
        <a:xfrm>
          <a:off x="1161546" y="3773239"/>
          <a:ext cx="9606302" cy="10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33" tIns="106433" rIns="106433" bIns="106433" numCol="1" spcCol="1270" anchor="ctr" anchorCtr="0">
          <a:noAutofit/>
        </a:bodyPr>
        <a:lstStyle/>
        <a:p>
          <a:pPr marL="0" lvl="0" indent="0" algn="l" defTabSz="889000">
            <a:lnSpc>
              <a:spcPct val="100000"/>
            </a:lnSpc>
            <a:spcBef>
              <a:spcPct val="0"/>
            </a:spcBef>
            <a:spcAft>
              <a:spcPct val="35000"/>
            </a:spcAft>
            <a:buNone/>
          </a:pPr>
          <a:r>
            <a:rPr lang="en-GB" sz="2000" kern="1200" dirty="0"/>
            <a:t>Our solution was to engage with tech partners to improve access to Wi-Fi and equipment and to set up alternative support such as face to face interventions and telephone calls </a:t>
          </a:r>
        </a:p>
      </dsp:txBody>
      <dsp:txXfrm>
        <a:off x="1161546" y="3773239"/>
        <a:ext cx="9606302" cy="1005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B49A-0E97-4E20-8888-0F67F4EFB586}">
      <dsp:nvSpPr>
        <dsp:cNvPr id="0" name=""/>
        <dsp:cNvSpPr/>
      </dsp:nvSpPr>
      <dsp:spPr>
        <a:xfrm>
          <a:off x="118948" y="14690"/>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63370-85F5-4386-B2A6-5D2122363D37}">
      <dsp:nvSpPr>
        <dsp:cNvPr id="0" name=""/>
        <dsp:cNvSpPr/>
      </dsp:nvSpPr>
      <dsp:spPr>
        <a:xfrm>
          <a:off x="318921" y="214661"/>
          <a:ext cx="552306" cy="552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258B7-E4DD-4FAB-B29B-C3B3230CAA1C}">
      <dsp:nvSpPr>
        <dsp:cNvPr id="0" name=""/>
        <dsp:cNvSpPr/>
      </dsp:nvSpPr>
      <dsp:spPr>
        <a:xfrm>
          <a:off x="1131189" y="14690"/>
          <a:ext cx="2244596"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Positive patient experience- feedback on the portal</a:t>
          </a:r>
          <a:endParaRPr lang="en-US" sz="1800" kern="1200" dirty="0">
            <a:latin typeface="Arial" panose="020B0604020202020204" pitchFamily="34" charset="0"/>
            <a:cs typeface="Arial" panose="020B0604020202020204" pitchFamily="34" charset="0"/>
          </a:endParaRPr>
        </a:p>
      </dsp:txBody>
      <dsp:txXfrm>
        <a:off x="1131189" y="14690"/>
        <a:ext cx="2244596" cy="952252"/>
      </dsp:txXfrm>
    </dsp:sp>
    <dsp:sp modelId="{EA022525-D3F4-4575-84FB-83B657E421DC}">
      <dsp:nvSpPr>
        <dsp:cNvPr id="0" name=""/>
        <dsp:cNvSpPr/>
      </dsp:nvSpPr>
      <dsp:spPr>
        <a:xfrm>
          <a:off x="3378407" y="55789"/>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7FA12-837D-4747-9FD1-D94BEC319314}">
      <dsp:nvSpPr>
        <dsp:cNvPr id="0" name=""/>
        <dsp:cNvSpPr/>
      </dsp:nvSpPr>
      <dsp:spPr>
        <a:xfrm>
          <a:off x="3572126" y="214661"/>
          <a:ext cx="552306" cy="552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87F590-F594-45FE-A279-069B55E583DD}">
      <dsp:nvSpPr>
        <dsp:cNvPr id="0" name=""/>
        <dsp:cNvSpPr/>
      </dsp:nvSpPr>
      <dsp:spPr>
        <a:xfrm>
          <a:off x="4527620" y="93060"/>
          <a:ext cx="3440045"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30-day readmission rate on heart failure virtual ward </a:t>
          </a:r>
          <a:r>
            <a:rPr lang="en-GB" sz="1800" b="1" kern="1200" dirty="0">
              <a:latin typeface="Arial" panose="020B0604020202020204" pitchFamily="34" charset="0"/>
              <a:cs typeface="Arial" panose="020B0604020202020204" pitchFamily="34" charset="0"/>
            </a:rPr>
            <a:t>1.25% versus 25% those without virtual ward</a:t>
          </a:r>
          <a:endParaRPr lang="en-US" sz="1800" b="1" kern="1200" dirty="0"/>
        </a:p>
      </dsp:txBody>
      <dsp:txXfrm>
        <a:off x="4527620" y="93060"/>
        <a:ext cx="3440045" cy="952252"/>
      </dsp:txXfrm>
    </dsp:sp>
    <dsp:sp modelId="{A2FD667C-441C-4393-8CD4-C0323E51538B}">
      <dsp:nvSpPr>
        <dsp:cNvPr id="0" name=""/>
        <dsp:cNvSpPr/>
      </dsp:nvSpPr>
      <dsp:spPr>
        <a:xfrm>
          <a:off x="8434031" y="102383"/>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F58BC-F1BF-467D-B460-A05B040C9113}">
      <dsp:nvSpPr>
        <dsp:cNvPr id="0" name=""/>
        <dsp:cNvSpPr/>
      </dsp:nvSpPr>
      <dsp:spPr>
        <a:xfrm>
          <a:off x="8605328" y="257310"/>
          <a:ext cx="552306" cy="552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B1FB5-2036-4F06-86F5-745C885DA2A0}">
      <dsp:nvSpPr>
        <dsp:cNvPr id="0" name=""/>
        <dsp:cNvSpPr/>
      </dsp:nvSpPr>
      <dsp:spPr>
        <a:xfrm>
          <a:off x="9528701" y="14690"/>
          <a:ext cx="2244596"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Estimated Bed days Saved </a:t>
          </a:r>
          <a:r>
            <a:rPr lang="en-GB" sz="1800" b="1" kern="1200" dirty="0">
              <a:latin typeface="Arial" panose="020B0604020202020204" pitchFamily="34" charset="0"/>
              <a:cs typeface="Arial" panose="020B0604020202020204" pitchFamily="34" charset="0"/>
            </a:rPr>
            <a:t>985</a:t>
          </a:r>
          <a:endParaRPr lang="en-US" sz="1800" b="1" kern="1200" dirty="0">
            <a:latin typeface="Arial" panose="020B0604020202020204" pitchFamily="34" charset="0"/>
            <a:cs typeface="Arial" panose="020B0604020202020204" pitchFamily="34" charset="0"/>
          </a:endParaRPr>
        </a:p>
      </dsp:txBody>
      <dsp:txXfrm>
        <a:off x="9528701" y="14690"/>
        <a:ext cx="2244596" cy="952252"/>
      </dsp:txXfrm>
    </dsp:sp>
    <dsp:sp modelId="{38DDDBA0-3506-4727-BECC-09910698A6BA}">
      <dsp:nvSpPr>
        <dsp:cNvPr id="0" name=""/>
        <dsp:cNvSpPr/>
      </dsp:nvSpPr>
      <dsp:spPr>
        <a:xfrm>
          <a:off x="159828" y="1832936"/>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44EB4-E5DF-40F3-91FB-711E534FC4B9}">
      <dsp:nvSpPr>
        <dsp:cNvPr id="0" name=""/>
        <dsp:cNvSpPr/>
      </dsp:nvSpPr>
      <dsp:spPr>
        <a:xfrm>
          <a:off x="370076" y="2032905"/>
          <a:ext cx="552306" cy="552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E025FD-E2AF-4E6D-A069-D3F0739BD061}">
      <dsp:nvSpPr>
        <dsp:cNvPr id="0" name=""/>
        <dsp:cNvSpPr/>
      </dsp:nvSpPr>
      <dsp:spPr>
        <a:xfrm>
          <a:off x="1143692" y="1832936"/>
          <a:ext cx="2610061"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t> 70% </a:t>
          </a:r>
          <a:r>
            <a:rPr lang="en-GB" sz="2000" b="0" kern="1200" dirty="0"/>
            <a:t>of patients have been titrated to best practice medication Against </a:t>
          </a:r>
          <a:r>
            <a:rPr lang="en-GB" sz="2000" b="1" kern="1200" dirty="0"/>
            <a:t>40% nationally</a:t>
          </a:r>
          <a:endParaRPr lang="en-US" sz="1800" kern="1200" dirty="0">
            <a:latin typeface="Arial" panose="020B0604020202020204" pitchFamily="34" charset="0"/>
            <a:cs typeface="Arial" panose="020B0604020202020204" pitchFamily="34" charset="0"/>
          </a:endParaRPr>
        </a:p>
      </dsp:txBody>
      <dsp:txXfrm>
        <a:off x="1143692" y="1832936"/>
        <a:ext cx="2610061" cy="952252"/>
      </dsp:txXfrm>
    </dsp:sp>
    <dsp:sp modelId="{71EC6CBA-BCA9-4D7B-98E7-A3A0F5A5FAC8}">
      <dsp:nvSpPr>
        <dsp:cNvPr id="0" name=""/>
        <dsp:cNvSpPr/>
      </dsp:nvSpPr>
      <dsp:spPr>
        <a:xfrm>
          <a:off x="8433009" y="3371072"/>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4DAEE-FF80-4D3B-AAB2-DB06925BCCD1}">
      <dsp:nvSpPr>
        <dsp:cNvPr id="0" name=""/>
        <dsp:cNvSpPr/>
      </dsp:nvSpPr>
      <dsp:spPr>
        <a:xfrm>
          <a:off x="8630456" y="3566280"/>
          <a:ext cx="552306" cy="5523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16227-D564-4F21-B804-18BEF8AA7463}">
      <dsp:nvSpPr>
        <dsp:cNvPr id="0" name=""/>
        <dsp:cNvSpPr/>
      </dsp:nvSpPr>
      <dsp:spPr>
        <a:xfrm>
          <a:off x="9615996" y="3358759"/>
          <a:ext cx="2277053"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Reduced nosocomial transmission of infections including COVID-19 through care close to home</a:t>
          </a:r>
          <a:endParaRPr lang="en-US" sz="1800" kern="1200" dirty="0">
            <a:latin typeface="Arial" panose="020B0604020202020204" pitchFamily="34" charset="0"/>
            <a:cs typeface="Arial" panose="020B0604020202020204" pitchFamily="34" charset="0"/>
          </a:endParaRPr>
        </a:p>
      </dsp:txBody>
      <dsp:txXfrm>
        <a:off x="9615996" y="3358759"/>
        <a:ext cx="2277053" cy="952252"/>
      </dsp:txXfrm>
    </dsp:sp>
    <dsp:sp modelId="{F4023833-4238-4AEB-936E-561D2FD0B251}">
      <dsp:nvSpPr>
        <dsp:cNvPr id="0" name=""/>
        <dsp:cNvSpPr/>
      </dsp:nvSpPr>
      <dsp:spPr>
        <a:xfrm>
          <a:off x="8477055" y="1738158"/>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78A78-1D8A-42A3-8F09-0D6B9E84674F}">
      <dsp:nvSpPr>
        <dsp:cNvPr id="0" name=""/>
        <dsp:cNvSpPr/>
      </dsp:nvSpPr>
      <dsp:spPr>
        <a:xfrm>
          <a:off x="8656479" y="1845668"/>
          <a:ext cx="552306" cy="5523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C01202-B179-42B5-8273-049F5FF761F1}">
      <dsp:nvSpPr>
        <dsp:cNvPr id="0" name=""/>
        <dsp:cNvSpPr/>
      </dsp:nvSpPr>
      <dsp:spPr>
        <a:xfrm>
          <a:off x="9581977" y="1658273"/>
          <a:ext cx="2244596"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Positive staff experiences</a:t>
          </a:r>
          <a:endParaRPr lang="en-US" sz="1800" kern="1200" dirty="0">
            <a:latin typeface="Arial" panose="020B0604020202020204" pitchFamily="34" charset="0"/>
            <a:cs typeface="Arial" panose="020B0604020202020204" pitchFamily="34" charset="0"/>
          </a:endParaRPr>
        </a:p>
      </dsp:txBody>
      <dsp:txXfrm>
        <a:off x="9581977" y="1658273"/>
        <a:ext cx="2244596" cy="952252"/>
      </dsp:txXfrm>
    </dsp:sp>
    <dsp:sp modelId="{9D2503A0-68F9-4096-8638-D7A640B3E18B}">
      <dsp:nvSpPr>
        <dsp:cNvPr id="0" name=""/>
        <dsp:cNvSpPr/>
      </dsp:nvSpPr>
      <dsp:spPr>
        <a:xfrm>
          <a:off x="190643" y="3573763"/>
          <a:ext cx="952252" cy="9522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4D5C1-CFAB-467D-8F83-27D3D5E1D55A}">
      <dsp:nvSpPr>
        <dsp:cNvPr id="0" name=""/>
        <dsp:cNvSpPr/>
      </dsp:nvSpPr>
      <dsp:spPr>
        <a:xfrm>
          <a:off x="380343" y="3784011"/>
          <a:ext cx="552306" cy="5523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5B5E56-96E5-4359-9DC0-7FE941D77A15}">
      <dsp:nvSpPr>
        <dsp:cNvPr id="0" name=""/>
        <dsp:cNvSpPr/>
      </dsp:nvSpPr>
      <dsp:spPr>
        <a:xfrm>
          <a:off x="1221186" y="3579477"/>
          <a:ext cx="2121120" cy="95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Better use of resources (physical space, staffing) </a:t>
          </a:r>
          <a:r>
            <a:rPr lang="en-GB" sz="1200" kern="1200" dirty="0"/>
            <a:t>	</a:t>
          </a:r>
          <a:endParaRPr lang="en-US" sz="1200" kern="1200" dirty="0"/>
        </a:p>
      </dsp:txBody>
      <dsp:txXfrm>
        <a:off x="1221186" y="3579477"/>
        <a:ext cx="2121120" cy="952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D46D1-2F17-4152-9140-7964F489972B}">
      <dsp:nvSpPr>
        <dsp:cNvPr id="0" name=""/>
        <dsp:cNvSpPr/>
      </dsp:nvSpPr>
      <dsp:spPr>
        <a:xfrm>
          <a:off x="0" y="126925"/>
          <a:ext cx="10767849" cy="8642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61B43-269C-4712-9EDB-AAAFBD4B5436}">
      <dsp:nvSpPr>
        <dsp:cNvPr id="0" name=""/>
        <dsp:cNvSpPr/>
      </dsp:nvSpPr>
      <dsp:spPr>
        <a:xfrm>
          <a:off x="261430" y="198509"/>
          <a:ext cx="475328" cy="475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B04D7-3468-4FB8-961A-3CB9B54761A1}">
      <dsp:nvSpPr>
        <dsp:cNvPr id="0" name=""/>
        <dsp:cNvSpPr/>
      </dsp:nvSpPr>
      <dsp:spPr>
        <a:xfrm>
          <a:off x="998189" y="4057"/>
          <a:ext cx="9769659" cy="8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65" tIns="91465" rIns="91465" bIns="91465" numCol="1" spcCol="1270" anchor="ctr" anchorCtr="0">
          <a:noAutofit/>
        </a:bodyPr>
        <a:lstStyle/>
        <a:p>
          <a:pPr marL="0" lvl="0" indent="0" algn="l" defTabSz="844550">
            <a:lnSpc>
              <a:spcPct val="100000"/>
            </a:lnSpc>
            <a:spcBef>
              <a:spcPct val="0"/>
            </a:spcBef>
            <a:spcAft>
              <a:spcPct val="35000"/>
            </a:spcAft>
            <a:buNone/>
          </a:pPr>
          <a:r>
            <a:rPr lang="en-GB" sz="1900" kern="1200" dirty="0"/>
            <a:t>Clinical Engagement: continued pressure on recovery pathways for elective care can mean lack of clinical capacity to try innovative pathways </a:t>
          </a:r>
        </a:p>
      </dsp:txBody>
      <dsp:txXfrm>
        <a:off x="998189" y="4057"/>
        <a:ext cx="9769659" cy="864233"/>
      </dsp:txXfrm>
    </dsp:sp>
    <dsp:sp modelId="{FCD9B681-5045-4412-A86A-DC122D45E779}">
      <dsp:nvSpPr>
        <dsp:cNvPr id="0" name=""/>
        <dsp:cNvSpPr/>
      </dsp:nvSpPr>
      <dsp:spPr>
        <a:xfrm>
          <a:off x="0" y="1084349"/>
          <a:ext cx="10767849" cy="8642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DA50E-010D-4790-A5E4-4ADB46682209}">
      <dsp:nvSpPr>
        <dsp:cNvPr id="0" name=""/>
        <dsp:cNvSpPr/>
      </dsp:nvSpPr>
      <dsp:spPr>
        <a:xfrm>
          <a:off x="261430" y="1278801"/>
          <a:ext cx="475328" cy="475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23558-20C6-40CF-8702-10141CBD4203}">
      <dsp:nvSpPr>
        <dsp:cNvPr id="0" name=""/>
        <dsp:cNvSpPr/>
      </dsp:nvSpPr>
      <dsp:spPr>
        <a:xfrm>
          <a:off x="998189" y="1084349"/>
          <a:ext cx="9769659" cy="8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65" tIns="91465" rIns="91465" bIns="91465" numCol="1" spcCol="1270" anchor="ctr" anchorCtr="0">
          <a:noAutofit/>
        </a:bodyPr>
        <a:lstStyle/>
        <a:p>
          <a:pPr marL="0" lvl="0" indent="0" algn="l" defTabSz="844550">
            <a:lnSpc>
              <a:spcPct val="100000"/>
            </a:lnSpc>
            <a:spcBef>
              <a:spcPct val="0"/>
            </a:spcBef>
            <a:spcAft>
              <a:spcPct val="35000"/>
            </a:spcAft>
            <a:buNone/>
          </a:pPr>
          <a:r>
            <a:rPr lang="en-GB" sz="1900" kern="1200" dirty="0"/>
            <a:t>Pathway Development :  from proof of concept to national imperative in 0-60 seconds.  Pressure to stand up pathways from centre can disable innovation </a:t>
          </a:r>
        </a:p>
      </dsp:txBody>
      <dsp:txXfrm>
        <a:off x="998189" y="1084349"/>
        <a:ext cx="9769659" cy="864233"/>
      </dsp:txXfrm>
    </dsp:sp>
    <dsp:sp modelId="{244BDDB6-1F9D-4735-8A79-E058FA2629F3}">
      <dsp:nvSpPr>
        <dsp:cNvPr id="0" name=""/>
        <dsp:cNvSpPr/>
      </dsp:nvSpPr>
      <dsp:spPr>
        <a:xfrm>
          <a:off x="0" y="2164641"/>
          <a:ext cx="10767849" cy="8642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54CA5-5B95-403D-8C8B-690799660376}">
      <dsp:nvSpPr>
        <dsp:cNvPr id="0" name=""/>
        <dsp:cNvSpPr/>
      </dsp:nvSpPr>
      <dsp:spPr>
        <a:xfrm>
          <a:off x="261430" y="2359093"/>
          <a:ext cx="475328" cy="475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97706-4A99-422B-9AFC-78D03FDF5C9C}">
      <dsp:nvSpPr>
        <dsp:cNvPr id="0" name=""/>
        <dsp:cNvSpPr/>
      </dsp:nvSpPr>
      <dsp:spPr>
        <a:xfrm>
          <a:off x="998189" y="2164641"/>
          <a:ext cx="9769659" cy="8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65" tIns="91465" rIns="91465" bIns="91465" numCol="1" spcCol="1270" anchor="ctr" anchorCtr="0">
          <a:noAutofit/>
        </a:bodyPr>
        <a:lstStyle/>
        <a:p>
          <a:pPr marL="0" lvl="0" indent="0" algn="l" defTabSz="844550">
            <a:lnSpc>
              <a:spcPct val="100000"/>
            </a:lnSpc>
            <a:spcBef>
              <a:spcPct val="0"/>
            </a:spcBef>
            <a:spcAft>
              <a:spcPct val="35000"/>
            </a:spcAft>
            <a:buNone/>
          </a:pPr>
          <a:r>
            <a:rPr lang="en-GB" sz="1900" kern="1200" dirty="0"/>
            <a:t>Measuring and monitoring : defining what is virtual ward and what is remote monitoring is key to progression. Understanding that patients don’t fit into a box </a:t>
          </a:r>
        </a:p>
      </dsp:txBody>
      <dsp:txXfrm>
        <a:off x="998189" y="2164641"/>
        <a:ext cx="9769659" cy="864233"/>
      </dsp:txXfrm>
    </dsp:sp>
    <dsp:sp modelId="{0075280B-60E7-493F-9D2B-735C0E57F18F}">
      <dsp:nvSpPr>
        <dsp:cNvPr id="0" name=""/>
        <dsp:cNvSpPr/>
      </dsp:nvSpPr>
      <dsp:spPr>
        <a:xfrm>
          <a:off x="0" y="3244933"/>
          <a:ext cx="10767849" cy="8642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4E872-5C78-4F3E-84A0-04195B77FE36}">
      <dsp:nvSpPr>
        <dsp:cNvPr id="0" name=""/>
        <dsp:cNvSpPr/>
      </dsp:nvSpPr>
      <dsp:spPr>
        <a:xfrm>
          <a:off x="261430" y="3439385"/>
          <a:ext cx="475328" cy="475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1CBA3-BF0D-4071-B517-46668F77E23F}">
      <dsp:nvSpPr>
        <dsp:cNvPr id="0" name=""/>
        <dsp:cNvSpPr/>
      </dsp:nvSpPr>
      <dsp:spPr>
        <a:xfrm>
          <a:off x="998189" y="3244933"/>
          <a:ext cx="9769659" cy="8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65" tIns="91465" rIns="91465" bIns="91465" numCol="1" spcCol="1270" anchor="ctr" anchorCtr="0">
          <a:noAutofit/>
        </a:bodyPr>
        <a:lstStyle/>
        <a:p>
          <a:pPr marL="0" lvl="0" indent="0" algn="l" defTabSz="844550">
            <a:lnSpc>
              <a:spcPct val="100000"/>
            </a:lnSpc>
            <a:spcBef>
              <a:spcPct val="0"/>
            </a:spcBef>
            <a:spcAft>
              <a:spcPct val="35000"/>
            </a:spcAft>
            <a:buNone/>
          </a:pPr>
          <a:r>
            <a:rPr lang="en-GB" sz="1900" kern="1200" dirty="0"/>
            <a:t>Benefit realisation:  Lack of direction regarding how benefits are captured and how funding is released to support them.  </a:t>
          </a:r>
        </a:p>
      </dsp:txBody>
      <dsp:txXfrm>
        <a:off x="998189" y="3244933"/>
        <a:ext cx="9769659" cy="864233"/>
      </dsp:txXfrm>
    </dsp:sp>
    <dsp:sp modelId="{D1DD9254-0983-4D61-8B97-85D946D16FC7}">
      <dsp:nvSpPr>
        <dsp:cNvPr id="0" name=""/>
        <dsp:cNvSpPr/>
      </dsp:nvSpPr>
      <dsp:spPr>
        <a:xfrm>
          <a:off x="0" y="4179428"/>
          <a:ext cx="10767849" cy="8642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B8C01-1612-4848-8628-9C830F7D2B62}">
      <dsp:nvSpPr>
        <dsp:cNvPr id="0" name=""/>
        <dsp:cNvSpPr/>
      </dsp:nvSpPr>
      <dsp:spPr>
        <a:xfrm>
          <a:off x="261430" y="4519677"/>
          <a:ext cx="475328" cy="475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C2455-85CB-4A55-8A00-792CBCB52D4C}">
      <dsp:nvSpPr>
        <dsp:cNvPr id="0" name=""/>
        <dsp:cNvSpPr/>
      </dsp:nvSpPr>
      <dsp:spPr>
        <a:xfrm>
          <a:off x="998189" y="4325225"/>
          <a:ext cx="9769659" cy="8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65" tIns="91465" rIns="91465" bIns="91465" numCol="1" spcCol="1270" anchor="ctr" anchorCtr="0">
          <a:noAutofit/>
        </a:bodyPr>
        <a:lstStyle/>
        <a:p>
          <a:pPr marL="0" lvl="0" indent="0" algn="l" defTabSz="844550">
            <a:lnSpc>
              <a:spcPct val="100000"/>
            </a:lnSpc>
            <a:spcBef>
              <a:spcPct val="0"/>
            </a:spcBef>
            <a:spcAft>
              <a:spcPct val="35000"/>
            </a:spcAft>
            <a:buNone/>
          </a:pPr>
          <a:endParaRPr lang="en-GB" sz="1900" kern="1200"/>
        </a:p>
      </dsp:txBody>
      <dsp:txXfrm>
        <a:off x="998189" y="4325225"/>
        <a:ext cx="9769659" cy="8642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D8475-BAC9-47F3-83D7-415301E656A0}"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86490-A5F1-4354-B701-696ECEE08101}" type="slidenum">
              <a:rPr lang="en-GB" smtClean="0"/>
              <a:t>‹#›</a:t>
            </a:fld>
            <a:endParaRPr lang="en-GB"/>
          </a:p>
        </p:txBody>
      </p:sp>
    </p:spTree>
    <p:extLst>
      <p:ext uri="{BB962C8B-B14F-4D97-AF65-F5344CB8AC3E}">
        <p14:creationId xmlns:p14="http://schemas.microsoft.com/office/powerpoint/2010/main" val="244748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80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9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6E4C7C-23CB-AA41-8912-D07FDFB32934}" type="slidenum">
              <a:rPr lang="en-US" smtClean="0"/>
              <a:t>18</a:t>
            </a:fld>
            <a:endParaRPr lang="en-US" dirty="0"/>
          </a:p>
        </p:txBody>
      </p:sp>
    </p:spTree>
    <p:extLst>
      <p:ext uri="{BB962C8B-B14F-4D97-AF65-F5344CB8AC3E}">
        <p14:creationId xmlns:p14="http://schemas.microsoft.com/office/powerpoint/2010/main" val="105272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Top 3 reasons still are frailty,</a:t>
            </a:r>
            <a:r>
              <a:rPr lang="en-GB" baseline="0" dirty="0"/>
              <a:t> lack of ability to use technology and access to appropriate technology</a:t>
            </a:r>
            <a:endParaRPr dirty="0"/>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30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49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360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938" marR="0" lvl="0" indent="0" algn="l" defTabSz="914400" rtl="0" eaLnBrk="1" fontAlgn="auto" latinLnBrk="0" hangingPunct="1">
              <a:lnSpc>
                <a:spcPct val="100000"/>
              </a:lnSpc>
              <a:spcBef>
                <a:spcPts val="200"/>
              </a:spcBef>
              <a:spcAft>
                <a:spcPts val="200"/>
              </a:spcAft>
              <a:buClr>
                <a:srgbClr val="045DB7"/>
              </a:buClr>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187E4E4-73BA-4C46-B2BF-F81FBB902602}"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08892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284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8E368C-7BA1-43C0-9975-F3560B5C0CAF}" type="slidenum">
              <a:rPr lang="en-GB" smtClean="0"/>
              <a:t>6</a:t>
            </a:fld>
            <a:endParaRPr lang="en-GB" dirty="0"/>
          </a:p>
        </p:txBody>
      </p:sp>
    </p:spTree>
    <p:extLst>
      <p:ext uri="{BB962C8B-B14F-4D97-AF65-F5344CB8AC3E}">
        <p14:creationId xmlns:p14="http://schemas.microsoft.com/office/powerpoint/2010/main" val="285420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8328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066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242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284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E00E6-73A2-4410-9CBB-9FD0365ECE7C}"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702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8" y="1622812"/>
            <a:ext cx="10515599" cy="124925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8" y="3013732"/>
            <a:ext cx="10515599" cy="293638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1" y="6356573"/>
            <a:ext cx="2743201" cy="365125"/>
          </a:xfrm>
          <a:prstGeom prst="rect">
            <a:avLst/>
          </a:prstGeom>
        </p:spPr>
        <p:txBody>
          <a:bodyPr/>
          <a:lstStyle/>
          <a:p>
            <a:fld id="{3DB293D0-E9E1-7C4B-B875-6D808F5698BB}" type="datetimeFigureOut">
              <a:rPr lang="en-US" smtClean="0"/>
              <a:t>4/14/2023</a:t>
            </a:fld>
            <a:endParaRPr lang="en-US" dirty="0"/>
          </a:p>
        </p:txBody>
      </p:sp>
      <p:sp>
        <p:nvSpPr>
          <p:cNvPr id="5" name="Footer Placeholder 4"/>
          <p:cNvSpPr>
            <a:spLocks noGrp="1"/>
          </p:cNvSpPr>
          <p:nvPr>
            <p:ph type="ftr" sz="quarter" idx="11"/>
          </p:nvPr>
        </p:nvSpPr>
        <p:spPr>
          <a:xfrm>
            <a:off x="4038607" y="6356573"/>
            <a:ext cx="4114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573"/>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349276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47" y="1709739"/>
            <a:ext cx="10515599" cy="1677406"/>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2347" y="3631843"/>
            <a:ext cx="10515599" cy="245780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573"/>
            <a:ext cx="2743201" cy="365125"/>
          </a:xfrm>
          <a:prstGeom prst="rect">
            <a:avLst/>
          </a:prstGeom>
        </p:spPr>
        <p:txBody>
          <a:bodyPr/>
          <a:lstStyle/>
          <a:p>
            <a:fld id="{3DB293D0-E9E1-7C4B-B875-6D808F5698BB}" type="datetimeFigureOut">
              <a:rPr lang="en-US" smtClean="0"/>
              <a:t>4/14/2023</a:t>
            </a:fld>
            <a:endParaRPr lang="en-US" dirty="0"/>
          </a:p>
        </p:txBody>
      </p:sp>
      <p:sp>
        <p:nvSpPr>
          <p:cNvPr id="5" name="Footer Placeholder 4"/>
          <p:cNvSpPr>
            <a:spLocks noGrp="1"/>
          </p:cNvSpPr>
          <p:nvPr>
            <p:ph type="ftr" sz="quarter" idx="11"/>
          </p:nvPr>
        </p:nvSpPr>
        <p:spPr>
          <a:xfrm>
            <a:off x="4038607" y="6356573"/>
            <a:ext cx="4114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573"/>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9094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9252075E-4C3F-4C77-89D7-B4E471BD0AD1}" type="datetimeFigureOut">
              <a:rPr lang="en-GB" smtClean="0"/>
              <a:t>14/04/2023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D299C4-9836-4F72-956B-3582EEB78E7A}" type="slidenum">
              <a:rPr lang="en-GB" smtClean="0"/>
              <a:t>‹#›</a:t>
            </a:fld>
            <a:endParaRPr lang="en-GB"/>
          </a:p>
        </p:txBody>
      </p:sp>
      <p:sp>
        <p:nvSpPr>
          <p:cNvPr id="7" name="Title 1"/>
          <p:cNvSpPr>
            <a:spLocks noGrp="1"/>
          </p:cNvSpPr>
          <p:nvPr>
            <p:ph type="title"/>
          </p:nvPr>
        </p:nvSpPr>
        <p:spPr>
          <a:xfrm>
            <a:off x="609600" y="274639"/>
            <a:ext cx="10972800" cy="11430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890590426"/>
      </p:ext>
    </p:extLst>
  </p:cSld>
  <p:clrMapOvr>
    <a:masterClrMapping/>
  </p:clrMapOvr>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8" y="1506828"/>
            <a:ext cx="10515599" cy="88864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19" y="2574930"/>
            <a:ext cx="5164014" cy="36021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804" y="2574857"/>
            <a:ext cx="5164014" cy="360210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1" y="6356573"/>
            <a:ext cx="2743201" cy="365125"/>
          </a:xfrm>
          <a:prstGeom prst="rect">
            <a:avLst/>
          </a:prstGeom>
        </p:spPr>
        <p:txBody>
          <a:bodyPr/>
          <a:lstStyle/>
          <a:p>
            <a:fld id="{3DB293D0-E9E1-7C4B-B875-6D808F5698BB}" type="datetimeFigureOut">
              <a:rPr lang="en-US" smtClean="0"/>
              <a:t>4/14/2023</a:t>
            </a:fld>
            <a:endParaRPr lang="en-US" dirty="0"/>
          </a:p>
        </p:txBody>
      </p:sp>
      <p:sp>
        <p:nvSpPr>
          <p:cNvPr id="6" name="Footer Placeholder 5"/>
          <p:cNvSpPr>
            <a:spLocks noGrp="1"/>
          </p:cNvSpPr>
          <p:nvPr>
            <p:ph type="ftr" sz="quarter" idx="11"/>
          </p:nvPr>
        </p:nvSpPr>
        <p:spPr>
          <a:xfrm>
            <a:off x="4038607" y="6356573"/>
            <a:ext cx="411480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1" y="6356573"/>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81636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8" y="1506828"/>
            <a:ext cx="10515599" cy="83712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1" y="6356573"/>
            <a:ext cx="2743201" cy="365125"/>
          </a:xfrm>
          <a:prstGeom prst="rect">
            <a:avLst/>
          </a:prstGeom>
        </p:spPr>
        <p:txBody>
          <a:bodyPr/>
          <a:lstStyle/>
          <a:p>
            <a:fld id="{3DB293D0-E9E1-7C4B-B875-6D808F5698BB}" type="datetimeFigureOut">
              <a:rPr lang="en-US" smtClean="0"/>
              <a:t>4/14/2023</a:t>
            </a:fld>
            <a:endParaRPr lang="en-US" dirty="0"/>
          </a:p>
        </p:txBody>
      </p:sp>
      <p:sp>
        <p:nvSpPr>
          <p:cNvPr id="4" name="Footer Placeholder 3"/>
          <p:cNvSpPr>
            <a:spLocks noGrp="1"/>
          </p:cNvSpPr>
          <p:nvPr>
            <p:ph type="ftr" sz="quarter" idx="11"/>
          </p:nvPr>
        </p:nvSpPr>
        <p:spPr>
          <a:xfrm>
            <a:off x="4038607" y="6356573"/>
            <a:ext cx="4114801"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1" y="6356573"/>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73880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47" y="1709739"/>
            <a:ext cx="10515599" cy="1677406"/>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2347" y="3631843"/>
            <a:ext cx="10515599" cy="245780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573"/>
            <a:ext cx="2743201" cy="365125"/>
          </a:xfrm>
          <a:prstGeom prst="rect">
            <a:avLst/>
          </a:prstGeom>
        </p:spPr>
        <p:txBody>
          <a:bodyPr/>
          <a:lstStyle/>
          <a:p>
            <a:fld id="{3DB293D0-E9E1-7C4B-B875-6D808F5698BB}" type="datetimeFigureOut">
              <a:rPr lang="en-US" smtClean="0"/>
              <a:t>4/14/2023</a:t>
            </a:fld>
            <a:endParaRPr lang="en-US" dirty="0"/>
          </a:p>
        </p:txBody>
      </p:sp>
      <p:sp>
        <p:nvSpPr>
          <p:cNvPr id="5" name="Footer Placeholder 4"/>
          <p:cNvSpPr>
            <a:spLocks noGrp="1"/>
          </p:cNvSpPr>
          <p:nvPr>
            <p:ph type="ftr" sz="quarter" idx="11"/>
          </p:nvPr>
        </p:nvSpPr>
        <p:spPr>
          <a:xfrm>
            <a:off x="4038607" y="6356573"/>
            <a:ext cx="4114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573"/>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385513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674258"/>
            <a:ext cx="9144001" cy="1835709"/>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42"/>
            <a:ext cx="9144001" cy="22578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1" y="6356355"/>
            <a:ext cx="2743201" cy="365125"/>
          </a:xfrm>
          <a:prstGeom prst="rect">
            <a:avLst/>
          </a:prstGeom>
        </p:spPr>
        <p:txBody>
          <a:bodyPr/>
          <a:lstStyle/>
          <a:p>
            <a:fld id="{3DB293D0-E9E1-7C4B-B875-6D808F5698BB}" type="datetimeFigureOut">
              <a:rPr lang="en-US" smtClean="0"/>
              <a:t>4/14/2023</a:t>
            </a:fld>
            <a:endParaRPr lang="en-US" dirty="0"/>
          </a:p>
        </p:txBody>
      </p:sp>
      <p:sp>
        <p:nvSpPr>
          <p:cNvPr id="5" name="Footer Placeholder 4"/>
          <p:cNvSpPr>
            <a:spLocks noGrp="1"/>
          </p:cNvSpPr>
          <p:nvPr>
            <p:ph type="ftr" sz="quarter" idx="11"/>
          </p:nvPr>
        </p:nvSpPr>
        <p:spPr>
          <a:xfrm>
            <a:off x="4038601" y="6356355"/>
            <a:ext cx="4114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5"/>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346290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5"/>
            <a:ext cx="2743201" cy="365125"/>
          </a:xfrm>
          <a:prstGeom prst="rect">
            <a:avLst/>
          </a:prstGeom>
        </p:spPr>
        <p:txBody>
          <a:bodyPr/>
          <a:lstStyle/>
          <a:p>
            <a:fld id="{3DB293D0-E9E1-7C4B-B875-6D808F5698BB}" type="datetimeFigureOut">
              <a:rPr lang="en-US" smtClean="0"/>
              <a:t>4/14/2023</a:t>
            </a:fld>
            <a:endParaRPr lang="en-US" dirty="0"/>
          </a:p>
        </p:txBody>
      </p:sp>
      <p:sp>
        <p:nvSpPr>
          <p:cNvPr id="3" name="Footer Placeholder 2"/>
          <p:cNvSpPr>
            <a:spLocks noGrp="1"/>
          </p:cNvSpPr>
          <p:nvPr>
            <p:ph type="ftr" sz="quarter" idx="11"/>
          </p:nvPr>
        </p:nvSpPr>
        <p:spPr>
          <a:xfrm>
            <a:off x="4038601" y="6356355"/>
            <a:ext cx="411480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5"/>
            <a:ext cx="2743201" cy="365125"/>
          </a:xfrm>
          <a:prstGeom prst="rect">
            <a:avLst/>
          </a:prstGeom>
        </p:spPr>
        <p:txBody>
          <a:bodyPr/>
          <a:lstStyle/>
          <a:p>
            <a:fld id="{D868F2D3-A8CD-7C43-9AD7-8FB7BFCD73E5}" type="slidenum">
              <a:rPr lang="en-US" smtClean="0"/>
              <a:t>‹#›</a:t>
            </a:fld>
            <a:endParaRPr lang="en-US" dirty="0"/>
          </a:p>
        </p:txBody>
      </p:sp>
    </p:spTree>
    <p:extLst>
      <p:ext uri="{BB962C8B-B14F-4D97-AF65-F5344CB8AC3E}">
        <p14:creationId xmlns:p14="http://schemas.microsoft.com/office/powerpoint/2010/main" val="339988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674258"/>
            <a:ext cx="9144001" cy="1835709"/>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42"/>
            <a:ext cx="9144001" cy="22578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1" y="6356355"/>
            <a:ext cx="2743201" cy="365125"/>
          </a:xfrm>
          <a:prstGeom prst="rect">
            <a:avLst/>
          </a:prstGeom>
        </p:spPr>
        <p:txBody>
          <a:bodyPr/>
          <a:lstStyle/>
          <a:p>
            <a:fld id="{3DB293D0-E9E1-7C4B-B875-6D808F5698BB}" type="datetimeFigureOut">
              <a:rPr lang="en-US" smtClean="0">
                <a:solidFill>
                  <a:prstClr val="black"/>
                </a:solidFill>
              </a:rPr>
              <a:pPr/>
              <a:t>4/14/2023</a:t>
            </a:fld>
            <a:endParaRPr lang="en-US" dirty="0">
              <a:solidFill>
                <a:prstClr val="black"/>
              </a:solidFill>
            </a:endParaRPr>
          </a:p>
        </p:txBody>
      </p:sp>
      <p:sp>
        <p:nvSpPr>
          <p:cNvPr id="5" name="Footer Placeholder 4"/>
          <p:cNvSpPr>
            <a:spLocks noGrp="1"/>
          </p:cNvSpPr>
          <p:nvPr>
            <p:ph type="ftr" sz="quarter" idx="11"/>
          </p:nvPr>
        </p:nvSpPr>
        <p:spPr>
          <a:xfrm>
            <a:off x="4038601" y="6356355"/>
            <a:ext cx="4114801"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5"/>
            <a:ext cx="2743201" cy="365125"/>
          </a:xfrm>
          <a:prstGeom prst="rect">
            <a:avLst/>
          </a:prstGeom>
        </p:spPr>
        <p:txBody>
          <a:bodyPr/>
          <a:lstStyle/>
          <a:p>
            <a:fld id="{D868F2D3-A8CD-7C43-9AD7-8FB7BFCD73E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654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AF53B4-A55E-4CD1-A73F-970BA679F7BD}" type="datetimeFigureOut">
              <a:rPr lang="en-GB" smtClean="0">
                <a:solidFill>
                  <a:prstClr val="black">
                    <a:tint val="75000"/>
                  </a:prstClr>
                </a:solidFill>
              </a:rPr>
              <a:pPr/>
              <a:t>14/04/2023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9B0A52-EFE5-4769-B4BA-7E63AB9F11D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626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40577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2" y="1825625"/>
            <a:ext cx="10515599" cy="41244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4038601" y="6356355"/>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p:nvPr/>
        </p:nvCxnSpPr>
        <p:spPr>
          <a:xfrm>
            <a:off x="0" y="1258784"/>
            <a:ext cx="12192000" cy="11876"/>
          </a:xfrm>
          <a:prstGeom prst="line">
            <a:avLst/>
          </a:prstGeom>
          <a:ln w="19050">
            <a:solidFill>
              <a:srgbClr val="0067A5"/>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8592"/>
            <a:ext cx="12190994" cy="1237386"/>
          </a:xfrm>
          <a:prstGeom prst="rect">
            <a:avLst/>
          </a:prstGeom>
        </p:spPr>
      </p:pic>
    </p:spTree>
    <p:extLst>
      <p:ext uri="{BB962C8B-B14F-4D97-AF65-F5344CB8AC3E}">
        <p14:creationId xmlns:p14="http://schemas.microsoft.com/office/powerpoint/2010/main" val="229893325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3" r:id="rId4"/>
    <p:sldLayoutId id="2147483668"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accent6">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accent6">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2" y="1825625"/>
            <a:ext cx="10515599" cy="41244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4038601" y="6356355"/>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p:nvPr/>
        </p:nvCxnSpPr>
        <p:spPr>
          <a:xfrm>
            <a:off x="0" y="1258784"/>
            <a:ext cx="12192000" cy="11876"/>
          </a:xfrm>
          <a:prstGeom prst="line">
            <a:avLst/>
          </a:prstGeom>
          <a:ln w="19050">
            <a:solidFill>
              <a:srgbClr val="0067A5"/>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92"/>
            <a:ext cx="12190994" cy="1237386"/>
          </a:xfrm>
          <a:prstGeom prst="rect">
            <a:avLst/>
          </a:prstGeom>
        </p:spPr>
      </p:pic>
    </p:spTree>
    <p:extLst>
      <p:ext uri="{BB962C8B-B14F-4D97-AF65-F5344CB8AC3E}">
        <p14:creationId xmlns:p14="http://schemas.microsoft.com/office/powerpoint/2010/main" val="2288700994"/>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accent6">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accent6">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1"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2" y="635636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F53B4-A55E-4CD1-A73F-970BA679F7BD}" type="datetimeFigureOut">
              <a:rPr lang="en-GB" smtClean="0">
                <a:solidFill>
                  <a:prstClr val="black">
                    <a:tint val="75000"/>
                  </a:prstClr>
                </a:solidFill>
              </a:rPr>
              <a:pPr/>
              <a:t>14/04/2023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3" y="6356364"/>
            <a:ext cx="3860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1" y="635636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B0A52-EFE5-4769-B4BA-7E63AB9F11D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0173759"/>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607078223"/>
      </p:ext>
    </p:extLst>
  </p:cSld>
  <p:clrMap bg1="lt1" tx1="dk1" bg2="lt2" tx2="dk2" accent1="accent1" accent2="accent2" accent3="accent3" accent4="accent4" accent5="accent5" accent6="accent6" hlink="hlink" folHlink="folHlink"/>
  <p:sldLayoutIdLst>
    <p:sldLayoutId id="2147483672" r:id="rId1"/>
    <p:sldLayoutId id="2147483674"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9252075E-4C3F-4C77-89D7-B4E471BD0AD1}" type="datetimeFigureOut">
              <a:rPr lang="en-GB" smtClean="0"/>
              <a:t>14/04/2023</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C4D299C4-9836-4F72-956B-3582EEB78E7A}" type="slidenum">
              <a:rPr lang="en-GB" smtClean="0"/>
              <a:t>‹#›</a:t>
            </a:fld>
            <a:endParaRPr lang="en-GB"/>
          </a:p>
        </p:txBody>
      </p:sp>
    </p:spTree>
    <p:extLst>
      <p:ext uri="{BB962C8B-B14F-4D97-AF65-F5344CB8AC3E}">
        <p14:creationId xmlns:p14="http://schemas.microsoft.com/office/powerpoint/2010/main" val="1725207023"/>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txStyles>
    <p:titleStyle>
      <a:lvl1pPr algn="l" defTabSz="914400" rtl="0" eaLnBrk="1" latinLnBrk="0" hangingPunct="1">
        <a:spcBef>
          <a:spcPct val="0"/>
        </a:spcBef>
        <a:buNone/>
        <a:defRPr sz="4000" b="1" kern="1200">
          <a:solidFill>
            <a:srgbClr val="005EB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5EB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05EB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5EB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rgbClr val="005EB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rgbClr val="005EB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659559"/>
            <a:ext cx="1106517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Virtual Wards: Changing the way we think about services </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 Trish Winn AD  </a:t>
            </a:r>
          </a:p>
        </p:txBody>
      </p:sp>
      <p:sp>
        <p:nvSpPr>
          <p:cNvPr id="3" name="Rectangle 2">
            <a:extLst>
              <a:ext uri="{FF2B5EF4-FFF2-40B4-BE49-F238E27FC236}">
                <a16:creationId xmlns:a16="http://schemas.microsoft.com/office/drawing/2014/main" id="{4ADC23C9-7621-6651-6F06-68DD02309A68}"/>
              </a:ext>
            </a:extLst>
          </p:cNvPr>
          <p:cNvSpPr/>
          <p:nvPr/>
        </p:nvSpPr>
        <p:spPr>
          <a:xfrm>
            <a:off x="83128" y="67735"/>
            <a:ext cx="3517324" cy="953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hart&#10;&#10;Description automatically generated with low confidence">
            <a:extLst>
              <a:ext uri="{FF2B5EF4-FFF2-40B4-BE49-F238E27FC236}">
                <a16:creationId xmlns:a16="http://schemas.microsoft.com/office/drawing/2014/main" id="{B1D44335-7E9C-ACC7-8439-C11529673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4"/>
            <a:ext cx="2324424" cy="1177912"/>
          </a:xfrm>
          <a:prstGeom prst="rect">
            <a:avLst/>
          </a:prstGeom>
        </p:spPr>
      </p:pic>
    </p:spTree>
    <p:extLst>
      <p:ext uri="{BB962C8B-B14F-4D97-AF65-F5344CB8AC3E}">
        <p14:creationId xmlns:p14="http://schemas.microsoft.com/office/powerpoint/2010/main" val="109432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875610"/>
            <a:ext cx="1106517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Clinical Engagement </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1.4 Trish Winn </a:t>
            </a:r>
          </a:p>
        </p:txBody>
      </p:sp>
      <p:pic>
        <p:nvPicPr>
          <p:cNvPr id="4" name="Picture 3" descr="Chart&#10;&#10;Description automatically generated with low confidence">
            <a:extLst>
              <a:ext uri="{FF2B5EF4-FFF2-40B4-BE49-F238E27FC236}">
                <a16:creationId xmlns:a16="http://schemas.microsoft.com/office/drawing/2014/main" id="{BEC20A7A-7F7B-1028-816D-FC7381E95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420864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60CF8-3566-4AA0-9DED-AD01022EE1AD}"/>
              </a:ext>
            </a:extLst>
          </p:cNvPr>
          <p:cNvSpPr txBox="1"/>
          <p:nvPr/>
        </p:nvSpPr>
        <p:spPr>
          <a:xfrm>
            <a:off x="1213945" y="1797269"/>
            <a:ext cx="9270124" cy="4955203"/>
          </a:xfrm>
          <a:prstGeom prst="rect">
            <a:avLst/>
          </a:prstGeom>
          <a:noFill/>
        </p:spPr>
        <p:txBody>
          <a:bodyPr wrap="square" rtlCol="0">
            <a:spAutoFit/>
          </a:bodyPr>
          <a:lstStyle/>
          <a:p>
            <a:endParaRPr lang="en-GB" dirty="0"/>
          </a:p>
          <a:p>
            <a:r>
              <a:rPr lang="en-GB" sz="2800" dirty="0"/>
              <a:t>Key to  clinical engagement was the acknowledgement of the following:  </a:t>
            </a:r>
          </a:p>
          <a:p>
            <a:pPr marL="285750" indent="-285750">
              <a:buFont typeface="Arial" panose="020B0604020202020204" pitchFamily="34" charset="0"/>
              <a:buChar char="•"/>
            </a:pPr>
            <a:r>
              <a:rPr lang="en-GB" sz="2800" dirty="0"/>
              <a:t>  One size doesn’t fit all </a:t>
            </a:r>
          </a:p>
          <a:p>
            <a:pPr marL="285750" indent="-285750">
              <a:buFont typeface="Arial" panose="020B0604020202020204" pitchFamily="34" charset="0"/>
              <a:buChar char="•"/>
            </a:pPr>
            <a:r>
              <a:rPr lang="en-GB" sz="2800" dirty="0"/>
              <a:t>  Clinical Staff need to own the process as they  are best positioned to identify acuity and cohort of the patient</a:t>
            </a:r>
          </a:p>
          <a:p>
            <a:pPr marL="285750" indent="-285750">
              <a:buFont typeface="Arial" panose="020B0604020202020204" pitchFamily="34" charset="0"/>
              <a:buChar char="•"/>
            </a:pPr>
            <a:r>
              <a:rPr lang="en-GB" sz="2800" dirty="0"/>
              <a:t>The process of onboarding needs to be within the current workload of the clinical team </a:t>
            </a:r>
          </a:p>
          <a:p>
            <a:pPr marL="285750" indent="-285750">
              <a:buFont typeface="Arial" panose="020B0604020202020204" pitchFamily="34" charset="0"/>
              <a:buChar char="•"/>
            </a:pPr>
            <a:r>
              <a:rPr lang="en-GB" sz="2800" dirty="0"/>
              <a:t>Identification of resource can be difficult </a:t>
            </a:r>
          </a:p>
          <a:p>
            <a:pPr marL="285750" indent="-285750">
              <a:buFont typeface="Arial" panose="020B0604020202020204" pitchFamily="34" charset="0"/>
              <a:buChar char="•"/>
            </a:pPr>
            <a:r>
              <a:rPr lang="en-GB" sz="2800" dirty="0"/>
              <a:t>True engagement bears fruit in showing others how they can implement change  </a:t>
            </a:r>
          </a:p>
          <a:p>
            <a:endParaRPr lang="en-GB" dirty="0"/>
          </a:p>
        </p:txBody>
      </p:sp>
      <p:pic>
        <p:nvPicPr>
          <p:cNvPr id="3" name="Picture 2" descr="Chart&#10;&#10;Description automatically generated with low confidence">
            <a:extLst>
              <a:ext uri="{FF2B5EF4-FFF2-40B4-BE49-F238E27FC236}">
                <a16:creationId xmlns:a16="http://schemas.microsoft.com/office/drawing/2014/main" id="{670E6C48-8C43-6D0B-C0E3-8C03C649E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4" name="TextBox 3">
            <a:extLst>
              <a:ext uri="{FF2B5EF4-FFF2-40B4-BE49-F238E27FC236}">
                <a16:creationId xmlns:a16="http://schemas.microsoft.com/office/drawing/2014/main" id="{E7D37088-B5E1-FFE1-DFC9-9AFB681B3565}"/>
              </a:ext>
            </a:extLst>
          </p:cNvPr>
          <p:cNvSpPr txBox="1"/>
          <p:nvPr/>
        </p:nvSpPr>
        <p:spPr>
          <a:xfrm>
            <a:off x="3259394" y="506437"/>
            <a:ext cx="5378169" cy="1446550"/>
          </a:xfrm>
          <a:prstGeom prst="rect">
            <a:avLst/>
          </a:prstGeom>
          <a:noFill/>
        </p:spPr>
        <p:txBody>
          <a:bodyPr wrap="square" rtlCol="0">
            <a:spAutoFit/>
          </a:bodyPr>
          <a:lstStyle/>
          <a:p>
            <a:pPr algn="ctr"/>
            <a:r>
              <a:rPr lang="en-GB" sz="4400" b="1" dirty="0">
                <a:solidFill>
                  <a:schemeClr val="accent1">
                    <a:lumMod val="75000"/>
                  </a:schemeClr>
                </a:solidFill>
                <a:latin typeface="Arial" panose="020B0604020202020204" pitchFamily="34" charset="0"/>
                <a:cs typeface="Arial" panose="020B0604020202020204" pitchFamily="34" charset="0"/>
              </a:rPr>
              <a:t>Our Experience </a:t>
            </a: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Experience</a:t>
            </a:r>
            <a:endParaRPr lang="en-GB" dirty="0"/>
          </a:p>
        </p:txBody>
      </p:sp>
    </p:spTree>
    <p:extLst>
      <p:ext uri="{BB962C8B-B14F-4D97-AF65-F5344CB8AC3E}">
        <p14:creationId xmlns:p14="http://schemas.microsoft.com/office/powerpoint/2010/main" val="24073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659559"/>
            <a:ext cx="11065179" cy="1446550"/>
          </a:xfrm>
          <a:prstGeom prst="rect">
            <a:avLst/>
          </a:prstGeom>
          <a:noFill/>
        </p:spPr>
        <p:txBody>
          <a:bodyPr wrap="square" rtlCol="0">
            <a:spAutoFit/>
          </a:bodyPr>
          <a:lstStyle/>
          <a:p>
            <a:pPr algn="ctr">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Pathway Development </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1.4 Trish Winn </a:t>
            </a:r>
          </a:p>
        </p:txBody>
      </p:sp>
      <p:pic>
        <p:nvPicPr>
          <p:cNvPr id="3" name="Picture 2" descr="Chart&#10;&#10;Description automatically generated with low confidence">
            <a:extLst>
              <a:ext uri="{FF2B5EF4-FFF2-40B4-BE49-F238E27FC236}">
                <a16:creationId xmlns:a16="http://schemas.microsoft.com/office/drawing/2014/main" id="{02224D71-B11E-FB89-37C5-7DDB4C568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129445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72000" tIns="72000" rIns="72000" bIns="72000" rtlCol="0" anchor="ctr" anchorCtr="0"/>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endParaRPr lang="en-US" sz="1200" dirty="0">
              <a:solidFill>
                <a:prstClr val="black">
                  <a:tint val="75000"/>
                </a:prstClr>
              </a:solidFill>
            </a:endParaRPr>
          </a:p>
        </p:txBody>
      </p:sp>
      <p:sp>
        <p:nvSpPr>
          <p:cNvPr id="7" name="Title 1"/>
          <p:cNvSpPr txBox="1">
            <a:spLocks/>
          </p:cNvSpPr>
          <p:nvPr/>
        </p:nvSpPr>
        <p:spPr>
          <a:xfrm>
            <a:off x="760251" y="1274247"/>
            <a:ext cx="10387969" cy="641728"/>
          </a:xfrm>
          <a:prstGeom prst="rect">
            <a:avLst/>
          </a:prstGeom>
        </p:spPr>
        <p:txBody>
          <a:bodyPr anchor="t">
            <a:noAutofit/>
          </a:bodyPr>
          <a:lstStyle>
            <a:defPPr>
              <a:defRPr lang="en-US"/>
            </a:defPPr>
            <a:lvl1pPr>
              <a:lnSpc>
                <a:spcPct val="90000"/>
              </a:lnSpc>
              <a:spcBef>
                <a:spcPct val="0"/>
              </a:spcBef>
              <a:buNone/>
              <a:defRPr sz="2000" b="1">
                <a:solidFill>
                  <a:srgbClr val="005EB8"/>
                </a:solidFill>
                <a:latin typeface="Arial"/>
                <a:ea typeface="+mj-ea"/>
                <a:cs typeface="Arial"/>
              </a:defRPr>
            </a:lvl1pPr>
          </a:lstStyle>
          <a:p>
            <a:r>
              <a:rPr lang="en-GB" sz="2000" dirty="0"/>
              <a:t>Approach | From Idea to Implementation</a:t>
            </a:r>
            <a:endParaRPr lang="en-GB" sz="2000" b="0" dirty="0"/>
          </a:p>
        </p:txBody>
      </p:sp>
      <p:sp>
        <p:nvSpPr>
          <p:cNvPr id="8" name="TextBox 7"/>
          <p:cNvSpPr txBox="1"/>
          <p:nvPr/>
        </p:nvSpPr>
        <p:spPr>
          <a:xfrm>
            <a:off x="2790128" y="3425879"/>
            <a:ext cx="1800000" cy="2730729"/>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lIns="72000" tIns="72000" rIns="72000" bIns="72000" rtlCol="0" anchor="ctr" anchorCtr="0">
            <a:spAutoFit/>
          </a:bodyPr>
          <a:lstStyle/>
          <a:p>
            <a:pPr marL="114300" indent="-114300">
              <a:buFont typeface="Wingdings" panose="05000000000000000000" pitchFamily="2" charset="2"/>
              <a:buChar char="§"/>
            </a:pPr>
            <a:r>
              <a:rPr lang="en-GB" sz="1400" b="1" dirty="0">
                <a:solidFill>
                  <a:srgbClr val="005EB8"/>
                </a:solidFill>
                <a:latin typeface="Arial" panose="020B0604020202020204" pitchFamily="34" charset="0"/>
                <a:cs typeface="Arial" panose="020B0604020202020204" pitchFamily="34" charset="0"/>
              </a:rPr>
              <a:t>Clinical Team willing to innovate and try new ways of working</a:t>
            </a:r>
          </a:p>
          <a:p>
            <a:pPr marL="114300" indent="-114300">
              <a:buFont typeface="Wingdings" panose="05000000000000000000" pitchFamily="2" charset="2"/>
              <a:buChar char="§"/>
            </a:pPr>
            <a:r>
              <a:rPr lang="en-GB" sz="1400" b="1" dirty="0">
                <a:solidFill>
                  <a:srgbClr val="005EB8"/>
                </a:solidFill>
                <a:latin typeface="Arial" panose="020B0604020202020204" pitchFamily="34" charset="0"/>
                <a:cs typeface="Arial" panose="020B0604020202020204" pitchFamily="34" charset="0"/>
              </a:rPr>
              <a:t>Trust COVID virtual ward in operation</a:t>
            </a:r>
          </a:p>
          <a:p>
            <a:pPr marL="114300" indent="-114300">
              <a:buFont typeface="Wingdings" panose="05000000000000000000" pitchFamily="2" charset="2"/>
              <a:buChar char="§"/>
            </a:pPr>
            <a:r>
              <a:rPr lang="en-GB" sz="1400" b="1" dirty="0">
                <a:solidFill>
                  <a:srgbClr val="005EB8"/>
                </a:solidFill>
                <a:latin typeface="Arial" panose="020B0604020202020204" pitchFamily="34" charset="0"/>
                <a:cs typeface="Arial" panose="020B0604020202020204" pitchFamily="34" charset="0"/>
              </a:rPr>
              <a:t>Virtual ward programme established</a:t>
            </a:r>
          </a:p>
          <a:p>
            <a:pPr marL="114300" indent="-114300">
              <a:buFont typeface="Wingdings" panose="05000000000000000000" pitchFamily="2" charset="2"/>
              <a:buChar char="§"/>
            </a:pPr>
            <a:endParaRPr lang="en-GB" sz="14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4894006" y="3821264"/>
            <a:ext cx="1800000" cy="1868955"/>
          </a:xfrm>
          <a:prstGeom prst="rect">
            <a:avLst/>
          </a:prstGeom>
          <a:ln/>
        </p:spPr>
        <p:style>
          <a:lnRef idx="2">
            <a:schemeClr val="accent2"/>
          </a:lnRef>
          <a:fillRef idx="1">
            <a:schemeClr val="lt1"/>
          </a:fillRef>
          <a:effectRef idx="0">
            <a:schemeClr val="accent2"/>
          </a:effectRef>
          <a:fontRef idx="minor">
            <a:schemeClr val="dk1"/>
          </a:fontRef>
        </p:style>
        <p:txBody>
          <a:bodyPr wrap="square" lIns="72000" tIns="72000" rIns="72000" bIns="72000" rtlCol="0" anchor="ctr" anchorCtr="0">
            <a:spAutoFit/>
          </a:bodyPr>
          <a:lstStyle/>
          <a:p>
            <a:pPr marL="114300" indent="-114300">
              <a:buFont typeface="Wingdings" panose="05000000000000000000" pitchFamily="2" charset="2"/>
              <a:buChar char="§"/>
            </a:pPr>
            <a:r>
              <a:rPr lang="en-GB" sz="1400" b="1" dirty="0">
                <a:solidFill>
                  <a:schemeClr val="accent2">
                    <a:lumMod val="50000"/>
                  </a:schemeClr>
                </a:solidFill>
                <a:latin typeface="Arial" panose="020B0604020202020204" pitchFamily="34" charset="0"/>
                <a:cs typeface="Arial" panose="020B0604020202020204" pitchFamily="34" charset="0"/>
              </a:rPr>
              <a:t>CCG funding available</a:t>
            </a:r>
          </a:p>
          <a:p>
            <a:endParaRPr lang="en-GB" sz="1400" b="1" dirty="0">
              <a:solidFill>
                <a:schemeClr val="accent2">
                  <a:lumMod val="50000"/>
                </a:schemeClr>
              </a:solidFill>
              <a:latin typeface="Arial" panose="020B0604020202020204" pitchFamily="34" charset="0"/>
              <a:cs typeface="Arial" panose="020B0604020202020204" pitchFamily="34" charset="0"/>
            </a:endParaRPr>
          </a:p>
          <a:p>
            <a:pPr marL="114300" indent="-114300">
              <a:buFont typeface="Wingdings" panose="05000000000000000000" pitchFamily="2" charset="2"/>
              <a:buChar char="§"/>
            </a:pPr>
            <a:r>
              <a:rPr lang="en-GB" sz="1400" b="1" dirty="0">
                <a:solidFill>
                  <a:schemeClr val="accent2">
                    <a:lumMod val="50000"/>
                  </a:schemeClr>
                </a:solidFill>
                <a:latin typeface="Arial" panose="020B0604020202020204" pitchFamily="34" charset="0"/>
                <a:cs typeface="Arial" panose="020B0604020202020204" pitchFamily="34" charset="0"/>
              </a:rPr>
              <a:t>Clinical team approached</a:t>
            </a:r>
          </a:p>
          <a:p>
            <a:endParaRPr lang="en-GB" sz="1400" b="1" dirty="0">
              <a:solidFill>
                <a:schemeClr val="accent2">
                  <a:lumMod val="50000"/>
                </a:schemeClr>
              </a:solidFill>
              <a:latin typeface="Arial" panose="020B0604020202020204" pitchFamily="34" charset="0"/>
              <a:cs typeface="Arial" panose="020B0604020202020204" pitchFamily="34" charset="0"/>
            </a:endParaRPr>
          </a:p>
          <a:p>
            <a:pPr marL="114300" indent="-114300">
              <a:buFont typeface="Wingdings" panose="05000000000000000000" pitchFamily="2" charset="2"/>
              <a:buChar char="§"/>
            </a:pPr>
            <a:r>
              <a:rPr lang="en-GB" sz="1400" b="1" dirty="0">
                <a:solidFill>
                  <a:schemeClr val="accent2">
                    <a:lumMod val="50000"/>
                  </a:schemeClr>
                </a:solidFill>
                <a:latin typeface="Arial" panose="020B0604020202020204" pitchFamily="34" charset="0"/>
                <a:cs typeface="Arial" panose="020B0604020202020204" pitchFamily="34" charset="0"/>
              </a:rPr>
              <a:t>Plan agreed to run this model  </a:t>
            </a:r>
          </a:p>
        </p:txBody>
      </p:sp>
      <p:sp>
        <p:nvSpPr>
          <p:cNvPr id="10" name="TextBox 9"/>
          <p:cNvSpPr txBox="1"/>
          <p:nvPr/>
        </p:nvSpPr>
        <p:spPr>
          <a:xfrm>
            <a:off x="6857168" y="3856766"/>
            <a:ext cx="1800000" cy="1868955"/>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72000" tIns="72000" rIns="72000" bIns="72000" rtlCol="0" anchor="ctr" anchorCtr="0">
            <a:spAutoFit/>
          </a:bodyPr>
          <a:lstStyle/>
          <a:p>
            <a:pPr marL="114300" indent="-114300">
              <a:buFont typeface="Wingdings" panose="05000000000000000000" pitchFamily="2" charset="2"/>
              <a:buChar char="§"/>
            </a:pPr>
            <a:r>
              <a:rPr lang="en-GB" sz="1400" b="1" dirty="0">
                <a:solidFill>
                  <a:srgbClr val="002060"/>
                </a:solidFill>
                <a:latin typeface="Arial" panose="020B0604020202020204" pitchFamily="34" charset="0"/>
                <a:cs typeface="Arial" panose="020B0604020202020204" pitchFamily="34" charset="0"/>
              </a:rPr>
              <a:t>HF Clinical Nurse Specialist</a:t>
            </a:r>
          </a:p>
          <a:p>
            <a:pPr marL="114300" indent="-114300">
              <a:buFont typeface="Wingdings" panose="05000000000000000000" pitchFamily="2" charset="2"/>
              <a:buChar char="§"/>
            </a:pPr>
            <a:r>
              <a:rPr lang="en-GB" sz="1400" b="1" dirty="0">
                <a:solidFill>
                  <a:srgbClr val="002060"/>
                </a:solidFill>
                <a:latin typeface="Arial" panose="020B0604020202020204" pitchFamily="34" charset="0"/>
                <a:cs typeface="Arial" panose="020B0604020202020204" pitchFamily="34" charset="0"/>
              </a:rPr>
              <a:t>Cardiology Consultants</a:t>
            </a:r>
          </a:p>
          <a:p>
            <a:pPr marL="114300" indent="-114300">
              <a:buFont typeface="Wingdings" panose="05000000000000000000" pitchFamily="2" charset="2"/>
              <a:buChar char="§"/>
            </a:pPr>
            <a:r>
              <a:rPr lang="en-GB" sz="1400" b="1" dirty="0">
                <a:solidFill>
                  <a:srgbClr val="002060"/>
                </a:solidFill>
                <a:latin typeface="Arial" panose="020B0604020202020204" pitchFamily="34" charset="0"/>
                <a:cs typeface="Arial" panose="020B0604020202020204" pitchFamily="34" charset="0"/>
              </a:rPr>
              <a:t>Operational Colleagues</a:t>
            </a:r>
          </a:p>
          <a:p>
            <a:pPr marL="114300" indent="-114300">
              <a:buFont typeface="Wingdings" panose="05000000000000000000" pitchFamily="2" charset="2"/>
              <a:buChar char="§"/>
            </a:pPr>
            <a:r>
              <a:rPr lang="en-GB" sz="1400" b="1" dirty="0">
                <a:solidFill>
                  <a:srgbClr val="002060"/>
                </a:solidFill>
                <a:latin typeface="Arial" panose="020B0604020202020204" pitchFamily="34" charset="0"/>
                <a:cs typeface="Arial" panose="020B0604020202020204" pitchFamily="34" charset="0"/>
              </a:rPr>
              <a:t>Transformation and QI Team</a:t>
            </a:r>
          </a:p>
        </p:txBody>
      </p:sp>
      <p:sp>
        <p:nvSpPr>
          <p:cNvPr id="14" name="TextBox 13"/>
          <p:cNvSpPr txBox="1"/>
          <p:nvPr/>
        </p:nvSpPr>
        <p:spPr>
          <a:xfrm>
            <a:off x="629215" y="3282655"/>
            <a:ext cx="1800000" cy="2946173"/>
          </a:xfrm>
          <a:prstGeom prst="rect">
            <a:avLst/>
          </a:prstGeom>
          <a:ln/>
        </p:spPr>
        <p:style>
          <a:lnRef idx="2">
            <a:schemeClr val="dk1"/>
          </a:lnRef>
          <a:fillRef idx="1">
            <a:schemeClr val="lt1"/>
          </a:fillRef>
          <a:effectRef idx="0">
            <a:schemeClr val="dk1"/>
          </a:effectRef>
          <a:fontRef idx="minor">
            <a:schemeClr val="dk1"/>
          </a:fontRef>
        </p:style>
        <p:txBody>
          <a:bodyPr wrap="square" lIns="72000" tIns="72000" rIns="72000" bIns="72000" rtlCol="0" anchor="ctr" anchorCtr="0">
            <a:spAutoFit/>
          </a:bodyPr>
          <a:lstStyle/>
          <a:p>
            <a:endParaRPr lang="en-GB" sz="1400" dirty="0">
              <a:ln>
                <a:solidFill>
                  <a:srgbClr val="597786"/>
                </a:solidFill>
              </a:ln>
              <a:solidFill>
                <a:prstClr val="black"/>
              </a:solidFill>
              <a:latin typeface="Arial" panose="020B0604020202020204" pitchFamily="34" charset="0"/>
              <a:cs typeface="Arial" panose="020B0604020202020204" pitchFamily="34" charset="0"/>
            </a:endParaRPr>
          </a:p>
          <a:p>
            <a:pPr marL="114300" indent="-114300">
              <a:buFont typeface="Wingdings" panose="05000000000000000000" pitchFamily="2" charset="2"/>
              <a:buChar char="§"/>
            </a:pPr>
            <a:r>
              <a:rPr lang="en-GB" sz="1400" dirty="0">
                <a:ln>
                  <a:solidFill>
                    <a:srgbClr val="597786"/>
                  </a:solidFill>
                </a:ln>
                <a:solidFill>
                  <a:prstClr val="black"/>
                </a:solidFill>
                <a:latin typeface="Arial" panose="020B0604020202020204" pitchFamily="34" charset="0"/>
                <a:cs typeface="Arial" panose="020B0604020202020204" pitchFamily="34" charset="0"/>
              </a:rPr>
              <a:t>Recurrent admissions</a:t>
            </a:r>
          </a:p>
          <a:p>
            <a:pPr marL="114300" indent="-114300">
              <a:buFont typeface="Wingdings" panose="05000000000000000000" pitchFamily="2" charset="2"/>
              <a:buChar char="§"/>
            </a:pPr>
            <a:r>
              <a:rPr lang="en-GB" sz="1400" dirty="0">
                <a:ln>
                  <a:solidFill>
                    <a:srgbClr val="597786"/>
                  </a:solidFill>
                </a:ln>
                <a:solidFill>
                  <a:prstClr val="black"/>
                </a:solidFill>
                <a:latin typeface="Arial" panose="020B0604020202020204" pitchFamily="34" charset="0"/>
                <a:cs typeface="Arial" panose="020B0604020202020204" pitchFamily="34" charset="0"/>
              </a:rPr>
              <a:t>Inability to support patient once discharged after admission and Heart Failure Lounge attendance</a:t>
            </a:r>
          </a:p>
          <a:p>
            <a:pPr marL="114300" indent="-114300">
              <a:buFont typeface="Wingdings" panose="05000000000000000000" pitchFamily="2" charset="2"/>
              <a:buChar char="§"/>
            </a:pPr>
            <a:r>
              <a:rPr lang="en-GB" sz="1400" dirty="0">
                <a:ln>
                  <a:solidFill>
                    <a:srgbClr val="597786"/>
                  </a:solidFill>
                </a:ln>
                <a:solidFill>
                  <a:prstClr val="black"/>
                </a:solidFill>
                <a:latin typeface="Arial" panose="020B0604020202020204" pitchFamily="34" charset="0"/>
                <a:cs typeface="Arial" panose="020B0604020202020204" pitchFamily="34" charset="0"/>
              </a:rPr>
              <a:t>Workload in CNS Clinics</a:t>
            </a:r>
          </a:p>
          <a:p>
            <a:pPr marL="114300" indent="-114300">
              <a:buFont typeface="Wingdings" panose="05000000000000000000" pitchFamily="2" charset="2"/>
              <a:buChar char="§"/>
            </a:pPr>
            <a:endParaRPr lang="en-GB" sz="1400" dirty="0">
              <a:ln>
                <a:solidFill>
                  <a:srgbClr val="597786"/>
                </a:solidFill>
              </a:ln>
              <a:solidFill>
                <a:prstClr val="black"/>
              </a:solidFill>
              <a:latin typeface="Arial" panose="020B0604020202020204" pitchFamily="34" charset="0"/>
              <a:cs typeface="Arial" panose="020B0604020202020204" pitchFamily="34" charset="0"/>
            </a:endParaRPr>
          </a:p>
          <a:p>
            <a:pPr marL="114300" indent="-114300">
              <a:buFont typeface="Wingdings" panose="05000000000000000000" pitchFamily="2" charset="2"/>
              <a:buChar char="§"/>
            </a:pPr>
            <a:endParaRPr lang="en-GB" sz="1400" dirty="0">
              <a:ln>
                <a:solidFill>
                  <a:srgbClr val="597786"/>
                </a:solidFill>
              </a:ln>
              <a:solidFill>
                <a:prstClr val="black"/>
              </a:solidFill>
              <a:latin typeface="Arial" panose="020B0604020202020204" pitchFamily="34" charset="0"/>
              <a:cs typeface="Arial" panose="020B0604020202020204" pitchFamily="34" charset="0"/>
            </a:endParaRPr>
          </a:p>
        </p:txBody>
      </p:sp>
      <p:sp>
        <p:nvSpPr>
          <p:cNvPr id="15" name="Pentagon 14"/>
          <p:cNvSpPr/>
          <p:nvPr/>
        </p:nvSpPr>
        <p:spPr>
          <a:xfrm>
            <a:off x="538395" y="2076046"/>
            <a:ext cx="2448000" cy="1440000"/>
          </a:xfrm>
          <a:prstGeom prst="homePlate">
            <a:avLst>
              <a:gd name="adj" fmla="val 37743"/>
            </a:avLst>
          </a:prstGeom>
          <a:solidFill>
            <a:srgbClr val="597786"/>
          </a:solidFill>
          <a:ln w="12700" cap="flat" cmpd="sng" algn="ctr">
            <a:solidFill>
              <a:sysClr val="window" lastClr="FFFFFF">
                <a:hueOff val="0"/>
                <a:satOff val="0"/>
                <a:lumOff val="0"/>
                <a:alphaOff val="0"/>
              </a:sysClr>
            </a:solidFill>
            <a:prstDash val="solid"/>
            <a:miter lim="800000"/>
          </a:ln>
          <a:effectLst/>
        </p:spPr>
        <p:txBody>
          <a:bodyPr lIns="72000" tIns="72000" rIns="72000" bIns="72000" anchor="ctr" anchorCtr="0"/>
          <a:lstStyle/>
          <a:p>
            <a:pPr>
              <a:defRPr/>
            </a:pPr>
            <a:endParaRPr lang="en-GB" sz="1800" kern="0" dirty="0">
              <a:solidFill>
                <a:prstClr val="white"/>
              </a:solidFill>
            </a:endParaRPr>
          </a:p>
        </p:txBody>
      </p:sp>
      <p:sp>
        <p:nvSpPr>
          <p:cNvPr id="16" name="Chevron 15"/>
          <p:cNvSpPr/>
          <p:nvPr/>
        </p:nvSpPr>
        <p:spPr>
          <a:xfrm>
            <a:off x="2687491" y="2069786"/>
            <a:ext cx="2448000" cy="1440000"/>
          </a:xfrm>
          <a:prstGeom prst="chevron">
            <a:avLst>
              <a:gd name="adj" fmla="val 37744"/>
            </a:avLst>
          </a:prstGeom>
          <a:solidFill>
            <a:srgbClr val="00B0F0"/>
          </a:solidFill>
          <a:ln w="12700" cap="flat" cmpd="sng" algn="ctr">
            <a:solidFill>
              <a:sysClr val="window" lastClr="FFFFFF">
                <a:hueOff val="0"/>
                <a:satOff val="0"/>
                <a:lumOff val="0"/>
                <a:alphaOff val="0"/>
              </a:sysClr>
            </a:solidFill>
            <a:prstDash val="solid"/>
            <a:miter lim="800000"/>
          </a:ln>
          <a:effectLst/>
        </p:spPr>
        <p:txBody>
          <a:bodyPr lIns="72000" tIns="72000" rIns="72000" bIns="72000" anchor="ctr" anchorCtr="0"/>
          <a:lstStyle/>
          <a:p>
            <a:pPr>
              <a:defRPr/>
            </a:pPr>
            <a:r>
              <a:rPr lang="en-GB" sz="1800" kern="0" dirty="0">
                <a:solidFill>
                  <a:prstClr val="white"/>
                </a:solidFill>
              </a:rPr>
              <a:t>       Idea</a:t>
            </a:r>
          </a:p>
        </p:txBody>
      </p:sp>
      <p:sp>
        <p:nvSpPr>
          <p:cNvPr id="17" name="Chevron 16"/>
          <p:cNvSpPr/>
          <p:nvPr/>
        </p:nvSpPr>
        <p:spPr>
          <a:xfrm>
            <a:off x="6857168" y="2069786"/>
            <a:ext cx="2448000" cy="1440000"/>
          </a:xfrm>
          <a:prstGeom prst="chevron">
            <a:avLst>
              <a:gd name="adj" fmla="val 37744"/>
            </a:avLst>
          </a:prstGeom>
          <a:solidFill>
            <a:srgbClr val="4A66AC"/>
          </a:solidFill>
          <a:ln w="12700" cap="flat" cmpd="sng" algn="ctr">
            <a:solidFill>
              <a:sysClr val="window" lastClr="FFFFFF">
                <a:hueOff val="0"/>
                <a:satOff val="0"/>
                <a:lumOff val="0"/>
                <a:alphaOff val="0"/>
              </a:sysClr>
            </a:solidFill>
            <a:prstDash val="solid"/>
            <a:miter lim="800000"/>
          </a:ln>
          <a:effectLst/>
        </p:spPr>
        <p:txBody>
          <a:bodyPr lIns="72000" tIns="72000" rIns="72000" bIns="72000" anchor="ctr" anchorCtr="0"/>
          <a:lstStyle/>
          <a:p>
            <a:pPr>
              <a:defRPr/>
            </a:pPr>
            <a:endParaRPr lang="en-GB" sz="1800" kern="0" dirty="0">
              <a:solidFill>
                <a:prstClr val="white"/>
              </a:solidFill>
            </a:endParaRPr>
          </a:p>
        </p:txBody>
      </p:sp>
      <p:sp>
        <p:nvSpPr>
          <p:cNvPr id="18" name="Chevron 17"/>
          <p:cNvSpPr/>
          <p:nvPr/>
        </p:nvSpPr>
        <p:spPr>
          <a:xfrm>
            <a:off x="9125753" y="2076046"/>
            <a:ext cx="2448000" cy="1440000"/>
          </a:xfrm>
          <a:prstGeom prst="chevron">
            <a:avLst>
              <a:gd name="adj" fmla="val 37744"/>
            </a:avLst>
          </a:prstGeom>
          <a:solidFill>
            <a:srgbClr val="597786"/>
          </a:solidFill>
          <a:ln w="12700" cap="flat" cmpd="sng" algn="ctr">
            <a:solidFill>
              <a:sysClr val="window" lastClr="FFFFFF">
                <a:hueOff val="0"/>
                <a:satOff val="0"/>
                <a:lumOff val="0"/>
                <a:alphaOff val="0"/>
              </a:sysClr>
            </a:solidFill>
            <a:prstDash val="solid"/>
            <a:miter lim="800000"/>
          </a:ln>
          <a:effectLst/>
        </p:spPr>
        <p:txBody>
          <a:bodyPr lIns="72000" tIns="72000" rIns="72000" bIns="72000" anchor="ctr" anchorCtr="0"/>
          <a:lstStyle/>
          <a:p>
            <a:pPr>
              <a:defRPr/>
            </a:pPr>
            <a:endParaRPr lang="en-GB" sz="1800" kern="0" dirty="0">
              <a:solidFill>
                <a:prstClr val="white"/>
              </a:solidFill>
            </a:endParaRPr>
          </a:p>
        </p:txBody>
      </p:sp>
      <p:sp>
        <p:nvSpPr>
          <p:cNvPr id="23" name="TextBox 22"/>
          <p:cNvSpPr txBox="1"/>
          <p:nvPr/>
        </p:nvSpPr>
        <p:spPr>
          <a:xfrm>
            <a:off x="701544" y="2550136"/>
            <a:ext cx="1674004" cy="407016"/>
          </a:xfrm>
          <a:prstGeom prst="rect">
            <a:avLst/>
          </a:prstGeom>
          <a:noFill/>
        </p:spPr>
        <p:txBody>
          <a:bodyPr wrap="square" lIns="72000" tIns="72000" rIns="72000" bIns="72000" rtlCol="0" anchor="ctr" anchorCtr="0">
            <a:spAutoFit/>
          </a:bodyPr>
          <a:lstStyle/>
          <a:p>
            <a:pPr algn="ctr">
              <a:defRPr/>
            </a:pPr>
            <a:r>
              <a:rPr lang="en-GB" sz="1700" kern="0" dirty="0">
                <a:solidFill>
                  <a:prstClr val="white"/>
                </a:solidFill>
              </a:rPr>
              <a:t>Challenges</a:t>
            </a:r>
          </a:p>
        </p:txBody>
      </p:sp>
      <p:sp>
        <p:nvSpPr>
          <p:cNvPr id="26" name="TextBox 25"/>
          <p:cNvSpPr txBox="1"/>
          <p:nvPr/>
        </p:nvSpPr>
        <p:spPr>
          <a:xfrm>
            <a:off x="7454046" y="2490445"/>
            <a:ext cx="1440856" cy="407016"/>
          </a:xfrm>
          <a:prstGeom prst="rect">
            <a:avLst/>
          </a:prstGeom>
          <a:noFill/>
        </p:spPr>
        <p:txBody>
          <a:bodyPr wrap="square" lIns="72000" tIns="72000" rIns="72000" bIns="72000" rtlCol="0" anchor="ctr" anchorCtr="0">
            <a:spAutoFit/>
          </a:bodyPr>
          <a:lstStyle/>
          <a:p>
            <a:pPr algn="ctr">
              <a:defRPr/>
            </a:pPr>
            <a:r>
              <a:rPr lang="en-GB" sz="1700" kern="0" dirty="0">
                <a:solidFill>
                  <a:prstClr val="white"/>
                </a:solidFill>
              </a:rPr>
              <a:t>   Stakeholders</a:t>
            </a:r>
          </a:p>
        </p:txBody>
      </p:sp>
      <p:sp>
        <p:nvSpPr>
          <p:cNvPr id="27" name="TextBox 26"/>
          <p:cNvSpPr txBox="1"/>
          <p:nvPr/>
        </p:nvSpPr>
        <p:spPr>
          <a:xfrm>
            <a:off x="9599279" y="2395958"/>
            <a:ext cx="1731076" cy="668626"/>
          </a:xfrm>
          <a:prstGeom prst="rect">
            <a:avLst/>
          </a:prstGeom>
          <a:noFill/>
        </p:spPr>
        <p:txBody>
          <a:bodyPr wrap="square" lIns="72000" tIns="72000" rIns="72000" bIns="72000" rtlCol="0" anchor="ctr" anchorCtr="0">
            <a:spAutoFit/>
          </a:bodyPr>
          <a:lstStyle/>
          <a:p>
            <a:pPr algn="ctr">
              <a:defRPr/>
            </a:pPr>
            <a:r>
              <a:rPr lang="en-GB" sz="1700" kern="0" dirty="0">
                <a:solidFill>
                  <a:prstClr val="white"/>
                </a:solidFill>
              </a:rPr>
              <a:t>Implementation/Milestones</a:t>
            </a:r>
          </a:p>
        </p:txBody>
      </p:sp>
      <p:sp>
        <p:nvSpPr>
          <p:cNvPr id="30" name="Chevron 29"/>
          <p:cNvSpPr/>
          <p:nvPr/>
        </p:nvSpPr>
        <p:spPr>
          <a:xfrm>
            <a:off x="4766234" y="2069786"/>
            <a:ext cx="2448000" cy="1440000"/>
          </a:xfrm>
          <a:prstGeom prst="chevron">
            <a:avLst>
              <a:gd name="adj" fmla="val 37744"/>
            </a:avLst>
          </a:prstGeom>
          <a:solidFill>
            <a:schemeClr val="accent4">
              <a:lumMod val="75000"/>
            </a:schemeClr>
          </a:solidFill>
          <a:ln w="12700" cap="flat" cmpd="sng" algn="ctr">
            <a:solidFill>
              <a:sysClr val="window" lastClr="FFFFFF">
                <a:hueOff val="0"/>
                <a:satOff val="0"/>
                <a:lumOff val="0"/>
                <a:alphaOff val="0"/>
              </a:sysClr>
            </a:solidFill>
            <a:prstDash val="solid"/>
            <a:miter lim="800000"/>
          </a:ln>
          <a:effectLst/>
        </p:spPr>
        <p:txBody>
          <a:bodyPr lIns="72000" tIns="72000" rIns="72000" bIns="72000" anchor="ctr" anchorCtr="0"/>
          <a:lstStyle/>
          <a:p>
            <a:pPr>
              <a:defRPr/>
            </a:pPr>
            <a:r>
              <a:rPr lang="en-GB" sz="1800" kern="0" dirty="0">
                <a:solidFill>
                  <a:prstClr val="white"/>
                </a:solidFill>
              </a:rPr>
              <a:t> Opportunity</a:t>
            </a:r>
          </a:p>
        </p:txBody>
      </p:sp>
      <p:sp>
        <p:nvSpPr>
          <p:cNvPr id="32" name="Content Placeholder 2"/>
          <p:cNvSpPr txBox="1">
            <a:spLocks/>
          </p:cNvSpPr>
          <p:nvPr/>
        </p:nvSpPr>
        <p:spPr>
          <a:xfrm>
            <a:off x="8894902" y="3531245"/>
            <a:ext cx="2871648" cy="251999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baseline="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dk1"/>
                </a:solidFill>
                <a:latin typeface="+mn-lt"/>
                <a:ea typeface="+mn-ea"/>
                <a:cs typeface="+mn-cs"/>
              </a:defRPr>
            </a:lvl9pPr>
          </a:lstStyle>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Clinical Pathway </a:t>
            </a: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Referral Process</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Luscii Set Up</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Training</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Staffing –clinical &amp; non-clinical</a:t>
            </a: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SOP</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000000"/>
                </a:solidFill>
                <a:latin typeface="Arial"/>
              </a:rPr>
              <a:t>Equipment Management</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000000"/>
                </a:solidFill>
                <a:latin typeface="Arial"/>
              </a:rPr>
              <a:t>IG and Digital Compliance</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Setting up clinical system &amp; coding</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Patient Education Material</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Project Risk Review</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Communication for go live</a:t>
            </a:r>
            <a:endParaRPr lang="en-GB" sz="1500" dirty="0">
              <a:ln>
                <a:solidFill>
                  <a:schemeClr val="tx2"/>
                </a:solidFill>
              </a:ln>
              <a:latin typeface="Arial"/>
            </a:endParaRPr>
          </a:p>
          <a:p>
            <a:pPr marL="285750" indent="-285750" algn="l" fontAlgn="t">
              <a:spcBef>
                <a:spcPts val="0"/>
              </a:spcBef>
              <a:buFont typeface="Wingdings" panose="05000000000000000000" pitchFamily="2" charset="2"/>
              <a:buChar char="§"/>
            </a:pPr>
            <a:r>
              <a:rPr lang="en-GB" sz="1500" dirty="0">
                <a:ln>
                  <a:solidFill>
                    <a:schemeClr val="tx2"/>
                  </a:solidFill>
                </a:ln>
                <a:solidFill>
                  <a:srgbClr val="404040"/>
                </a:solidFill>
                <a:latin typeface="Arial"/>
              </a:rPr>
              <a:t>Go live Test</a:t>
            </a:r>
            <a:endParaRPr lang="en-GB" sz="1500" dirty="0">
              <a:ln>
                <a:solidFill>
                  <a:schemeClr val="tx2"/>
                </a:solidFill>
              </a:ln>
              <a:latin typeface="Arial"/>
            </a:endParaRPr>
          </a:p>
          <a:p>
            <a:endParaRPr lang="en-GB" sz="2400" dirty="0">
              <a:ln>
                <a:solidFill>
                  <a:schemeClr val="tx2"/>
                </a:solidFill>
              </a:ln>
            </a:endParaRPr>
          </a:p>
        </p:txBody>
      </p:sp>
      <p:pic>
        <p:nvPicPr>
          <p:cNvPr id="2" name="Picture 1" descr="Chart&#10;&#10;Description automatically generated with low confidence">
            <a:extLst>
              <a:ext uri="{FF2B5EF4-FFF2-40B4-BE49-F238E27FC236}">
                <a16:creationId xmlns:a16="http://schemas.microsoft.com/office/drawing/2014/main" id="{4E3F9FDF-0FC8-3DE1-6898-883DACF95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pic>
        <p:nvPicPr>
          <p:cNvPr id="3" name="Picture 2" descr="Chart&#10;&#10;Description automatically generated with low confidence">
            <a:extLst>
              <a:ext uri="{FF2B5EF4-FFF2-40B4-BE49-F238E27FC236}">
                <a16:creationId xmlns:a16="http://schemas.microsoft.com/office/drawing/2014/main" id="{C8A673CB-1311-6308-574E-635843814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98" y="-27886"/>
            <a:ext cx="3259394" cy="1222097"/>
          </a:xfrm>
          <a:prstGeom prst="rect">
            <a:avLst/>
          </a:prstGeom>
        </p:spPr>
      </p:pic>
    </p:spTree>
    <p:extLst>
      <p:ext uri="{BB962C8B-B14F-4D97-AF65-F5344CB8AC3E}">
        <p14:creationId xmlns:p14="http://schemas.microsoft.com/office/powerpoint/2010/main" val="65918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520363" y="2067873"/>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5" name="Rectangle 14"/>
          <p:cNvSpPr/>
          <p:nvPr/>
        </p:nvSpPr>
        <p:spPr>
          <a:xfrm>
            <a:off x="871877" y="875423"/>
            <a:ext cx="793777" cy="5021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 Stable @ Home</a:t>
            </a:r>
          </a:p>
        </p:txBody>
      </p:sp>
      <p:cxnSp>
        <p:nvCxnSpPr>
          <p:cNvPr id="25" name="Straight Arrow Connector 24"/>
          <p:cNvCxnSpPr/>
          <p:nvPr/>
        </p:nvCxnSpPr>
        <p:spPr>
          <a:xfrm flipV="1">
            <a:off x="1663447" y="1138794"/>
            <a:ext cx="226819"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971481" y="-20361"/>
            <a:ext cx="10725800" cy="400110"/>
          </a:xfrm>
          <a:prstGeom prst="rect">
            <a:avLst/>
          </a:prstGeom>
          <a:noFill/>
        </p:spPr>
        <p:txBody>
          <a:bodyPr wrap="square" rtlCol="0">
            <a:spAutoFit/>
          </a:bodyPr>
          <a:lstStyle/>
          <a:p>
            <a:r>
              <a:rPr lang="en-GB" sz="2000" b="1" dirty="0">
                <a:solidFill>
                  <a:srgbClr val="1F497D"/>
                </a:solidFill>
              </a:rPr>
              <a:t>Overview of LNWH Heart Failure Virtual Ward Referral and Operational Process Map</a:t>
            </a:r>
          </a:p>
        </p:txBody>
      </p:sp>
      <p:sp>
        <p:nvSpPr>
          <p:cNvPr id="80" name="Rectangle 79"/>
          <p:cNvSpPr/>
          <p:nvPr/>
        </p:nvSpPr>
        <p:spPr>
          <a:xfrm>
            <a:off x="774208" y="5083274"/>
            <a:ext cx="831578" cy="5021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 GP</a:t>
            </a:r>
          </a:p>
        </p:txBody>
      </p:sp>
      <p:sp>
        <p:nvSpPr>
          <p:cNvPr id="81" name="Rectangle 80"/>
          <p:cNvSpPr/>
          <p:nvPr/>
        </p:nvSpPr>
        <p:spPr>
          <a:xfrm>
            <a:off x="844298" y="3002344"/>
            <a:ext cx="831578" cy="5021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Inpatient</a:t>
            </a:r>
          </a:p>
        </p:txBody>
      </p:sp>
      <p:sp>
        <p:nvSpPr>
          <p:cNvPr id="83" name="Rectangle 82"/>
          <p:cNvSpPr/>
          <p:nvPr/>
        </p:nvSpPr>
        <p:spPr>
          <a:xfrm>
            <a:off x="822756" y="3982617"/>
            <a:ext cx="831578" cy="501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Outpatient Clinic</a:t>
            </a:r>
          </a:p>
        </p:txBody>
      </p:sp>
      <p:sp>
        <p:nvSpPr>
          <p:cNvPr id="106" name="Rectangle 105"/>
          <p:cNvSpPr/>
          <p:nvPr/>
        </p:nvSpPr>
        <p:spPr>
          <a:xfrm>
            <a:off x="9437260" y="1586205"/>
            <a:ext cx="793777" cy="817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Pt .optimised and discharged from virtual ward</a:t>
            </a:r>
          </a:p>
        </p:txBody>
      </p:sp>
      <p:sp>
        <p:nvSpPr>
          <p:cNvPr id="108" name="Diamond 107"/>
          <p:cNvSpPr/>
          <p:nvPr/>
        </p:nvSpPr>
        <p:spPr>
          <a:xfrm>
            <a:off x="7866863" y="3030946"/>
            <a:ext cx="377989" cy="360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36" name="Rectangle 135"/>
          <p:cNvSpPr/>
          <p:nvPr/>
        </p:nvSpPr>
        <p:spPr>
          <a:xfrm>
            <a:off x="10612219" y="2873979"/>
            <a:ext cx="813688" cy="517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 HF lounge </a:t>
            </a:r>
          </a:p>
        </p:txBody>
      </p:sp>
      <p:sp>
        <p:nvSpPr>
          <p:cNvPr id="152" name="Rectangle 151"/>
          <p:cNvSpPr/>
          <p:nvPr/>
        </p:nvSpPr>
        <p:spPr>
          <a:xfrm>
            <a:off x="8257942" y="2944871"/>
            <a:ext cx="793777" cy="517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Monitoring commenced</a:t>
            </a:r>
          </a:p>
        </p:txBody>
      </p:sp>
      <p:sp>
        <p:nvSpPr>
          <p:cNvPr id="124" name="Rectangle 123"/>
          <p:cNvSpPr/>
          <p:nvPr/>
        </p:nvSpPr>
        <p:spPr>
          <a:xfrm>
            <a:off x="9437257" y="4269189"/>
            <a:ext cx="880858" cy="605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Pt deteriorates and needs hospital admission</a:t>
            </a:r>
          </a:p>
        </p:txBody>
      </p:sp>
      <p:sp>
        <p:nvSpPr>
          <p:cNvPr id="86" name="Rectangle 85"/>
          <p:cNvSpPr/>
          <p:nvPr/>
        </p:nvSpPr>
        <p:spPr>
          <a:xfrm>
            <a:off x="1899418" y="2964874"/>
            <a:ext cx="912227" cy="672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ESD within next 4 days</a:t>
            </a:r>
          </a:p>
        </p:txBody>
      </p:sp>
      <p:sp>
        <p:nvSpPr>
          <p:cNvPr id="88" name="Rectangle 87"/>
          <p:cNvSpPr/>
          <p:nvPr/>
        </p:nvSpPr>
        <p:spPr>
          <a:xfrm>
            <a:off x="822756" y="1975595"/>
            <a:ext cx="793777" cy="5021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ED</a:t>
            </a:r>
          </a:p>
        </p:txBody>
      </p:sp>
      <p:sp>
        <p:nvSpPr>
          <p:cNvPr id="101" name="Rectangle 100"/>
          <p:cNvSpPr/>
          <p:nvPr/>
        </p:nvSpPr>
        <p:spPr>
          <a:xfrm>
            <a:off x="1896464" y="878959"/>
            <a:ext cx="869699" cy="5021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Patient under HF community Team</a:t>
            </a:r>
            <a:r>
              <a:rPr lang="en-GB" sz="1600" dirty="0">
                <a:solidFill>
                  <a:srgbClr val="FF0000"/>
                </a:solidFill>
              </a:rPr>
              <a:t>*</a:t>
            </a:r>
            <a:r>
              <a:rPr lang="en-GB" sz="1600" dirty="0">
                <a:solidFill>
                  <a:prstClr val="white"/>
                </a:solidFill>
              </a:rPr>
              <a:t> </a:t>
            </a:r>
          </a:p>
        </p:txBody>
      </p:sp>
      <p:sp>
        <p:nvSpPr>
          <p:cNvPr id="103" name="Rectangle 102"/>
          <p:cNvSpPr/>
          <p:nvPr/>
        </p:nvSpPr>
        <p:spPr>
          <a:xfrm>
            <a:off x="3200425" y="905670"/>
            <a:ext cx="939776" cy="502146"/>
          </a:xfrm>
          <a:prstGeom prst="rect">
            <a:avLst/>
          </a:prstGeom>
          <a:solidFill>
            <a:srgbClr val="0067A5"/>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Pt called in for a HF lounge review</a:t>
            </a:r>
          </a:p>
        </p:txBody>
      </p:sp>
      <p:sp>
        <p:nvSpPr>
          <p:cNvPr id="111" name="Rectangle 110"/>
          <p:cNvSpPr/>
          <p:nvPr/>
        </p:nvSpPr>
        <p:spPr>
          <a:xfrm>
            <a:off x="3236531" y="2330450"/>
            <a:ext cx="891503" cy="12267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HF nurse referral &amp; review</a:t>
            </a:r>
          </a:p>
        </p:txBody>
      </p:sp>
      <p:sp>
        <p:nvSpPr>
          <p:cNvPr id="126" name="Rectangle 125"/>
          <p:cNvSpPr/>
          <p:nvPr/>
        </p:nvSpPr>
        <p:spPr>
          <a:xfrm>
            <a:off x="5430475" y="1651965"/>
            <a:ext cx="1075986" cy="353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Follow in-patient referral pathway</a:t>
            </a:r>
          </a:p>
        </p:txBody>
      </p:sp>
      <p:sp>
        <p:nvSpPr>
          <p:cNvPr id="127" name="Rectangle 126"/>
          <p:cNvSpPr/>
          <p:nvPr/>
        </p:nvSpPr>
        <p:spPr>
          <a:xfrm>
            <a:off x="5436317" y="2049851"/>
            <a:ext cx="1076819" cy="3536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Refer to HF VW-bleep for review</a:t>
            </a:r>
          </a:p>
        </p:txBody>
      </p:sp>
      <p:sp>
        <p:nvSpPr>
          <p:cNvPr id="164" name="Rectangle 163"/>
          <p:cNvSpPr/>
          <p:nvPr/>
        </p:nvSpPr>
        <p:spPr>
          <a:xfrm>
            <a:off x="3170654" y="5144909"/>
            <a:ext cx="3485282" cy="2627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No patient accepted on this referral pathway currently</a:t>
            </a:r>
          </a:p>
        </p:txBody>
      </p:sp>
      <p:sp>
        <p:nvSpPr>
          <p:cNvPr id="168" name="Oval 167"/>
          <p:cNvSpPr/>
          <p:nvPr/>
        </p:nvSpPr>
        <p:spPr>
          <a:xfrm>
            <a:off x="564614" y="1042722"/>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69" name="Oval 168"/>
          <p:cNvSpPr/>
          <p:nvPr/>
        </p:nvSpPr>
        <p:spPr>
          <a:xfrm>
            <a:off x="533285" y="3159017"/>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72" name="Oval 171"/>
          <p:cNvSpPr/>
          <p:nvPr/>
        </p:nvSpPr>
        <p:spPr>
          <a:xfrm>
            <a:off x="514139" y="4170359"/>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73" name="Oval 172"/>
          <p:cNvSpPr/>
          <p:nvPr/>
        </p:nvSpPr>
        <p:spPr>
          <a:xfrm>
            <a:off x="520363" y="5224120"/>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cxnSp>
        <p:nvCxnSpPr>
          <p:cNvPr id="174" name="Straight Arrow Connector 173"/>
          <p:cNvCxnSpPr/>
          <p:nvPr/>
        </p:nvCxnSpPr>
        <p:spPr>
          <a:xfrm>
            <a:off x="1616530" y="2206711"/>
            <a:ext cx="162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1672602" y="3264465"/>
            <a:ext cx="226819"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1651765" y="4240249"/>
            <a:ext cx="154800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cxnSpLocks/>
          </p:cNvCxnSpPr>
          <p:nvPr/>
        </p:nvCxnSpPr>
        <p:spPr>
          <a:xfrm flipV="1">
            <a:off x="1584465" y="5362619"/>
            <a:ext cx="154800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766152" y="1140684"/>
            <a:ext cx="38978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a:off x="4116064" y="1042723"/>
            <a:ext cx="1476000" cy="2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2800263" y="3324759"/>
            <a:ext cx="38978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488798" y="3344900"/>
            <a:ext cx="283476"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6866114" y="703957"/>
            <a:ext cx="1" cy="814995"/>
          </a:xfrm>
          <a:prstGeom prst="line">
            <a:avLst/>
          </a:prstGeom>
          <a:ln>
            <a:tailEnd w="sm" len="sm"/>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7662517" y="3204114"/>
            <a:ext cx="215840" cy="4"/>
          </a:xfrm>
          <a:prstGeom prst="line">
            <a:avLst/>
          </a:prstGeom>
          <a:ln>
            <a:tailEnd w="sm" len="sm"/>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9419894" y="2832095"/>
            <a:ext cx="802547" cy="7251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Needs Physical review/</a:t>
            </a:r>
          </a:p>
          <a:p>
            <a:pPr algn="ctr"/>
            <a:r>
              <a:rPr lang="en-GB" sz="900" dirty="0">
                <a:solidFill>
                  <a:prstClr val="white"/>
                </a:solidFill>
              </a:rPr>
              <a:t>Intervention</a:t>
            </a:r>
          </a:p>
        </p:txBody>
      </p:sp>
      <p:cxnSp>
        <p:nvCxnSpPr>
          <p:cNvPr id="219" name="Straight Connector 218"/>
          <p:cNvCxnSpPr/>
          <p:nvPr/>
        </p:nvCxnSpPr>
        <p:spPr>
          <a:xfrm>
            <a:off x="8974003" y="1898866"/>
            <a:ext cx="1" cy="2772000"/>
          </a:xfrm>
          <a:prstGeom prst="line">
            <a:avLst/>
          </a:prstGeom>
          <a:ln>
            <a:tailEnd w="sm" len="sm"/>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10696694" y="4391690"/>
            <a:ext cx="785959" cy="447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ED</a:t>
            </a:r>
          </a:p>
        </p:txBody>
      </p:sp>
      <p:cxnSp>
        <p:nvCxnSpPr>
          <p:cNvPr id="256" name="Straight Arrow Connector 255"/>
          <p:cNvCxnSpPr>
            <a:cxnSpLocks/>
          </p:cNvCxnSpPr>
          <p:nvPr/>
        </p:nvCxnSpPr>
        <p:spPr>
          <a:xfrm flipV="1">
            <a:off x="8974003" y="1898866"/>
            <a:ext cx="445886"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V="1">
            <a:off x="9030108" y="3157127"/>
            <a:ext cx="38978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a:cxnSpLocks/>
          </p:cNvCxnSpPr>
          <p:nvPr/>
        </p:nvCxnSpPr>
        <p:spPr>
          <a:xfrm flipV="1">
            <a:off x="8974003" y="4670866"/>
            <a:ext cx="445886" cy="19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V="1">
            <a:off x="10222436" y="3120293"/>
            <a:ext cx="38978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10306911" y="4613606"/>
            <a:ext cx="389780" cy="1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0726" y="417493"/>
            <a:ext cx="1929541" cy="369332"/>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solidFill>
                  <a:prstClr val="black"/>
                </a:solidFill>
              </a:rPr>
              <a:t>     Location</a:t>
            </a:r>
          </a:p>
        </p:txBody>
      </p:sp>
      <p:sp>
        <p:nvSpPr>
          <p:cNvPr id="262" name="TextBox 261"/>
          <p:cNvSpPr txBox="1"/>
          <p:nvPr/>
        </p:nvSpPr>
        <p:spPr>
          <a:xfrm>
            <a:off x="3200425" y="431917"/>
            <a:ext cx="4725551" cy="369332"/>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solidFill>
                  <a:prstClr val="black"/>
                </a:solidFill>
              </a:rPr>
              <a:t>            Referrals, Review &amp; Onboarding)</a:t>
            </a:r>
          </a:p>
        </p:txBody>
      </p:sp>
      <p:sp>
        <p:nvSpPr>
          <p:cNvPr id="263" name="TextBox 262"/>
          <p:cNvSpPr txBox="1"/>
          <p:nvPr/>
        </p:nvSpPr>
        <p:spPr>
          <a:xfrm>
            <a:off x="8079712" y="431917"/>
            <a:ext cx="2361473" cy="369332"/>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solidFill>
                  <a:prstClr val="black"/>
                </a:solidFill>
              </a:rPr>
              <a:t>Decision and Outcome</a:t>
            </a:r>
          </a:p>
        </p:txBody>
      </p:sp>
      <p:sp>
        <p:nvSpPr>
          <p:cNvPr id="265" name="TextBox 264"/>
          <p:cNvSpPr txBox="1"/>
          <p:nvPr/>
        </p:nvSpPr>
        <p:spPr>
          <a:xfrm>
            <a:off x="10575031" y="417493"/>
            <a:ext cx="1179736" cy="369332"/>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solidFill>
                  <a:prstClr val="black"/>
                </a:solidFill>
              </a:rPr>
              <a:t>Escalation</a:t>
            </a:r>
          </a:p>
        </p:txBody>
      </p:sp>
      <p:sp>
        <p:nvSpPr>
          <p:cNvPr id="98" name="Rectangle 97"/>
          <p:cNvSpPr/>
          <p:nvPr/>
        </p:nvSpPr>
        <p:spPr>
          <a:xfrm>
            <a:off x="6756108" y="1762934"/>
            <a:ext cx="1104634" cy="2587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prstClr val="white"/>
              </a:solidFill>
            </a:endParaRPr>
          </a:p>
          <a:p>
            <a:endParaRPr lang="en-GB" sz="900" dirty="0">
              <a:solidFill>
                <a:prstClr val="white"/>
              </a:solidFill>
            </a:endParaRPr>
          </a:p>
          <a:p>
            <a:endParaRPr lang="en-GB" sz="900" dirty="0">
              <a:solidFill>
                <a:prstClr val="white"/>
              </a:solidFill>
            </a:endParaRPr>
          </a:p>
          <a:p>
            <a:r>
              <a:rPr lang="en-GB" sz="900" dirty="0" err="1">
                <a:solidFill>
                  <a:prstClr val="white"/>
                </a:solidFill>
              </a:rPr>
              <a:t>Onboarding</a:t>
            </a:r>
            <a:r>
              <a:rPr lang="en-GB" sz="900" dirty="0">
                <a:solidFill>
                  <a:prstClr val="white"/>
                </a:solidFill>
              </a:rPr>
              <a:t> </a:t>
            </a:r>
          </a:p>
          <a:p>
            <a:pPr marL="171450" indent="-171450">
              <a:buFont typeface="Arial" panose="020B0604020202020204" pitchFamily="34" charset="0"/>
              <a:buChar char="•"/>
            </a:pPr>
            <a:r>
              <a:rPr lang="en-GB" sz="900" dirty="0">
                <a:solidFill>
                  <a:prstClr val="white"/>
                </a:solidFill>
              </a:rPr>
              <a:t> 8-weeks</a:t>
            </a:r>
          </a:p>
          <a:p>
            <a:pPr marL="171450" indent="-171450">
              <a:buFont typeface="Arial" panose="020B0604020202020204" pitchFamily="34" charset="0"/>
              <a:buChar char="•"/>
            </a:pPr>
            <a:r>
              <a:rPr lang="en-GB" sz="900" dirty="0">
                <a:solidFill>
                  <a:prstClr val="white"/>
                </a:solidFill>
              </a:rPr>
              <a:t>Information  sheet</a:t>
            </a:r>
          </a:p>
          <a:p>
            <a:pPr marL="171450" indent="-171450">
              <a:buFont typeface="Arial" panose="020B0604020202020204" pitchFamily="34" charset="0"/>
              <a:buChar char="•"/>
            </a:pPr>
            <a:r>
              <a:rPr lang="en-GB" sz="900" dirty="0">
                <a:solidFill>
                  <a:prstClr val="white"/>
                </a:solidFill>
              </a:rPr>
              <a:t>Consent</a:t>
            </a:r>
          </a:p>
          <a:p>
            <a:pPr marL="171450" indent="-171450">
              <a:buFont typeface="Arial" panose="020B0604020202020204" pitchFamily="34" charset="0"/>
              <a:buChar char="•"/>
            </a:pPr>
            <a:r>
              <a:rPr lang="en-GB" sz="900" dirty="0">
                <a:solidFill>
                  <a:prstClr val="white"/>
                </a:solidFill>
              </a:rPr>
              <a:t>Care plan </a:t>
            </a:r>
          </a:p>
          <a:p>
            <a:pPr marL="171450" indent="-171450">
              <a:buFont typeface="Arial" panose="020B0604020202020204" pitchFamily="34" charset="0"/>
              <a:buChar char="•"/>
            </a:pPr>
            <a:r>
              <a:rPr lang="en-GB" sz="900" dirty="0">
                <a:solidFill>
                  <a:prstClr val="white"/>
                </a:solidFill>
              </a:rPr>
              <a:t>Parameters set</a:t>
            </a:r>
          </a:p>
          <a:p>
            <a:pPr marL="171450" indent="-171450">
              <a:buFont typeface="Arial" panose="020B0604020202020204" pitchFamily="34" charset="0"/>
              <a:buChar char="•"/>
            </a:pPr>
            <a:r>
              <a:rPr lang="en-GB" sz="900" dirty="0">
                <a:solidFill>
                  <a:prstClr val="white"/>
                </a:solidFill>
              </a:rPr>
              <a:t>Drug  titration</a:t>
            </a:r>
          </a:p>
          <a:p>
            <a:pPr marL="171450" indent="-171450">
              <a:buFont typeface="Arial" panose="020B0604020202020204" pitchFamily="34" charset="0"/>
              <a:buChar char="•"/>
            </a:pPr>
            <a:r>
              <a:rPr lang="en-GB" sz="900" dirty="0">
                <a:solidFill>
                  <a:prstClr val="white"/>
                </a:solidFill>
              </a:rPr>
              <a:t>Equipment</a:t>
            </a:r>
          </a:p>
          <a:p>
            <a:endParaRPr lang="en-GB" sz="900" dirty="0">
              <a:solidFill>
                <a:prstClr val="white"/>
              </a:solidFill>
            </a:endParaRPr>
          </a:p>
          <a:p>
            <a:pPr marL="171450" indent="-171450">
              <a:buFont typeface="Arial" panose="020B0604020202020204" pitchFamily="34" charset="0"/>
              <a:buChar char="•"/>
            </a:pPr>
            <a:endParaRPr lang="en-GB" sz="900" dirty="0">
              <a:solidFill>
                <a:prstClr val="white"/>
              </a:solidFill>
            </a:endParaRPr>
          </a:p>
          <a:p>
            <a:pPr algn="ctr"/>
            <a:endParaRPr lang="en-GB" sz="900" dirty="0">
              <a:solidFill>
                <a:prstClr val="white"/>
              </a:solidFill>
            </a:endParaRPr>
          </a:p>
          <a:p>
            <a:pPr algn="ctr"/>
            <a:r>
              <a:rPr lang="en-GB" sz="900" dirty="0">
                <a:solidFill>
                  <a:prstClr val="white"/>
                </a:solidFill>
              </a:rPr>
              <a:t> </a:t>
            </a:r>
          </a:p>
        </p:txBody>
      </p:sp>
      <p:cxnSp>
        <p:nvCxnSpPr>
          <p:cNvPr id="107" name="Straight Arrow Connector 106"/>
          <p:cNvCxnSpPr/>
          <p:nvPr/>
        </p:nvCxnSpPr>
        <p:spPr>
          <a:xfrm rot="5400000" flipV="1">
            <a:off x="6948674" y="1431301"/>
            <a:ext cx="648000" cy="1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0241813" y="1795595"/>
            <a:ext cx="188995" cy="18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5" name="Oval 94"/>
          <p:cNvSpPr/>
          <p:nvPr/>
        </p:nvSpPr>
        <p:spPr>
          <a:xfrm>
            <a:off x="11500014" y="4484260"/>
            <a:ext cx="188995" cy="18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6" name="Rectangle 95"/>
          <p:cNvSpPr/>
          <p:nvPr/>
        </p:nvSpPr>
        <p:spPr>
          <a:xfrm>
            <a:off x="10612216" y="3599183"/>
            <a:ext cx="870434" cy="517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Reviewed &amp; sent home</a:t>
            </a:r>
          </a:p>
        </p:txBody>
      </p:sp>
      <p:cxnSp>
        <p:nvCxnSpPr>
          <p:cNvPr id="109" name="Straight Connector 108"/>
          <p:cNvCxnSpPr/>
          <p:nvPr/>
        </p:nvCxnSpPr>
        <p:spPr>
          <a:xfrm rot="5400000">
            <a:off x="9663804" y="2864925"/>
            <a:ext cx="1" cy="1984335"/>
          </a:xfrm>
          <a:prstGeom prst="line">
            <a:avLst/>
          </a:prstGeom>
          <a:ln>
            <a:tailEnd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6200000" flipV="1">
            <a:off x="8472699" y="3658160"/>
            <a:ext cx="396000" cy="1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V="1">
            <a:off x="10940979" y="3491184"/>
            <a:ext cx="216000" cy="1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flipV="1">
            <a:off x="10852839" y="2669111"/>
            <a:ext cx="396000" cy="1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0612219" y="2067873"/>
            <a:ext cx="813688" cy="4142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Needs admission</a:t>
            </a:r>
          </a:p>
        </p:txBody>
      </p:sp>
      <p:sp>
        <p:nvSpPr>
          <p:cNvPr id="119" name="Oval 118"/>
          <p:cNvSpPr/>
          <p:nvPr/>
        </p:nvSpPr>
        <p:spPr>
          <a:xfrm>
            <a:off x="10948133" y="1860731"/>
            <a:ext cx="188995" cy="18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91" name="TextBox 90"/>
          <p:cNvSpPr txBox="1"/>
          <p:nvPr/>
        </p:nvSpPr>
        <p:spPr>
          <a:xfrm>
            <a:off x="735197" y="5949294"/>
            <a:ext cx="2313093" cy="769441"/>
          </a:xfrm>
          <a:prstGeom prst="rect">
            <a:avLst/>
          </a:prstGeom>
          <a:noFill/>
        </p:spPr>
        <p:txBody>
          <a:bodyPr wrap="square" rtlCol="0">
            <a:spAutoFit/>
          </a:bodyPr>
          <a:lstStyle/>
          <a:p>
            <a:r>
              <a:rPr lang="en-GB" sz="1100" dirty="0">
                <a:solidFill>
                  <a:prstClr val="black"/>
                </a:solidFill>
              </a:rPr>
              <a:t>Process Start     </a:t>
            </a:r>
          </a:p>
          <a:p>
            <a:endParaRPr lang="en-GB" sz="1100" dirty="0">
              <a:solidFill>
                <a:prstClr val="black"/>
              </a:solidFill>
            </a:endParaRPr>
          </a:p>
          <a:p>
            <a:endParaRPr lang="en-GB" sz="1100" dirty="0">
              <a:solidFill>
                <a:prstClr val="black"/>
              </a:solidFill>
            </a:endParaRPr>
          </a:p>
          <a:p>
            <a:r>
              <a:rPr lang="en-GB" sz="1100" dirty="0">
                <a:solidFill>
                  <a:prstClr val="black"/>
                </a:solidFill>
              </a:rPr>
              <a:t>Process Ends</a:t>
            </a:r>
          </a:p>
        </p:txBody>
      </p:sp>
      <p:sp>
        <p:nvSpPr>
          <p:cNvPr id="99" name="Oval 98"/>
          <p:cNvSpPr/>
          <p:nvPr/>
        </p:nvSpPr>
        <p:spPr>
          <a:xfrm>
            <a:off x="1846540" y="6021288"/>
            <a:ext cx="188995"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4" name="Oval 113"/>
          <p:cNvSpPr/>
          <p:nvPr/>
        </p:nvSpPr>
        <p:spPr>
          <a:xfrm>
            <a:off x="1862280" y="6496298"/>
            <a:ext cx="188995" cy="18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0" name="Rectangle 119"/>
          <p:cNvSpPr/>
          <p:nvPr/>
        </p:nvSpPr>
        <p:spPr>
          <a:xfrm>
            <a:off x="5954636" y="3259723"/>
            <a:ext cx="184731" cy="369332"/>
          </a:xfrm>
          <a:prstGeom prst="rect">
            <a:avLst/>
          </a:prstGeom>
        </p:spPr>
        <p:txBody>
          <a:bodyPr wrap="square">
            <a:spAutoFit/>
          </a:bodyPr>
          <a:lstStyle/>
          <a:p>
            <a:endParaRPr lang="en-GB" sz="18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00" y="5906975"/>
            <a:ext cx="33595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92065" y="5928400"/>
            <a:ext cx="5720095" cy="600164"/>
          </a:xfrm>
          <a:prstGeom prst="rect">
            <a:avLst/>
          </a:prstGeom>
          <a:noFill/>
        </p:spPr>
        <p:txBody>
          <a:bodyPr wrap="square" rtlCol="0">
            <a:spAutoFit/>
          </a:bodyPr>
          <a:lstStyle/>
          <a:p>
            <a:r>
              <a:rPr lang="en-GB" sz="1100" dirty="0">
                <a:solidFill>
                  <a:prstClr val="black"/>
                </a:solidFill>
              </a:rPr>
              <a:t>Patient under Ealing community only with no current physical hospital attendance (ED/SDEC/in patients or clinics) are not accepted currently through this route (Luscii monitoring) due to constraints of processes</a:t>
            </a:r>
          </a:p>
        </p:txBody>
      </p:sp>
      <p:sp>
        <p:nvSpPr>
          <p:cNvPr id="121" name="Rectangle 120"/>
          <p:cNvSpPr/>
          <p:nvPr/>
        </p:nvSpPr>
        <p:spPr>
          <a:xfrm>
            <a:off x="5423429" y="828165"/>
            <a:ext cx="1075986" cy="42234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 Meets inclusion/exclusion criteria</a:t>
            </a:r>
          </a:p>
        </p:txBody>
      </p:sp>
      <p:cxnSp>
        <p:nvCxnSpPr>
          <p:cNvPr id="122" name="Straight Arrow Connector 121">
            <a:extLst>
              <a:ext uri="{FF2B5EF4-FFF2-40B4-BE49-F238E27FC236}">
                <a16:creationId xmlns:a16="http://schemas.microsoft.com/office/drawing/2014/main" id="{89BE7FBB-88DD-4B44-8AA2-54499707E132}"/>
              </a:ext>
            </a:extLst>
          </p:cNvPr>
          <p:cNvCxnSpPr>
            <a:cxnSpLocks/>
          </p:cNvCxnSpPr>
          <p:nvPr/>
        </p:nvCxnSpPr>
        <p:spPr>
          <a:xfrm>
            <a:off x="4154164" y="2394536"/>
            <a:ext cx="1260000" cy="8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76855" y="1651965"/>
            <a:ext cx="1271434" cy="938719"/>
          </a:xfrm>
          <a:prstGeom prst="rect">
            <a:avLst/>
          </a:prstGeom>
          <a:solidFill>
            <a:srgbClr val="BD83A6"/>
          </a:solidFill>
          <a:ln>
            <a:solidFill>
              <a:schemeClr val="accent1"/>
            </a:solidFill>
          </a:ln>
        </p:spPr>
        <p:txBody>
          <a:bodyPr wrap="square" rtlCol="0">
            <a:spAutoFit/>
          </a:bodyPr>
          <a:lstStyle/>
          <a:p>
            <a:r>
              <a:rPr lang="en-GB" sz="1100" dirty="0"/>
              <a:t>Rapid Response and or ICM. 3-5 days IV oral diuretics (BD only ) Bloods</a:t>
            </a:r>
          </a:p>
        </p:txBody>
      </p:sp>
      <p:cxnSp>
        <p:nvCxnSpPr>
          <p:cNvPr id="5" name="Straight Arrow Connector 4"/>
          <p:cNvCxnSpPr>
            <a:endCxn id="2" idx="0"/>
          </p:cNvCxnSpPr>
          <p:nvPr/>
        </p:nvCxnSpPr>
        <p:spPr>
          <a:xfrm flipH="1">
            <a:off x="2412572" y="1368350"/>
            <a:ext cx="202" cy="2836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236530" y="1828792"/>
            <a:ext cx="1271434" cy="430887"/>
          </a:xfrm>
          <a:prstGeom prst="rect">
            <a:avLst/>
          </a:prstGeom>
          <a:solidFill>
            <a:srgbClr val="BD83A6"/>
          </a:solidFill>
          <a:ln>
            <a:solidFill>
              <a:schemeClr val="accent1"/>
            </a:solidFill>
          </a:ln>
        </p:spPr>
        <p:txBody>
          <a:bodyPr wrap="square" rtlCol="0">
            <a:spAutoFit/>
          </a:bodyPr>
          <a:lstStyle/>
          <a:p>
            <a:r>
              <a:rPr lang="en-GB" sz="1100" dirty="0"/>
              <a:t>ICM case management</a:t>
            </a:r>
          </a:p>
        </p:txBody>
      </p:sp>
      <p:cxnSp>
        <p:nvCxnSpPr>
          <p:cNvPr id="9" name="Straight Arrow Connector 8"/>
          <p:cNvCxnSpPr/>
          <p:nvPr/>
        </p:nvCxnSpPr>
        <p:spPr>
          <a:xfrm>
            <a:off x="2717800" y="3637626"/>
            <a:ext cx="762000" cy="286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504484" y="3857998"/>
            <a:ext cx="1600916" cy="600164"/>
          </a:xfrm>
          <a:prstGeom prst="rect">
            <a:avLst/>
          </a:prstGeom>
          <a:solidFill>
            <a:srgbClr val="BD83A6"/>
          </a:solidFill>
          <a:ln>
            <a:solidFill>
              <a:schemeClr val="accent1"/>
            </a:solidFill>
          </a:ln>
        </p:spPr>
        <p:txBody>
          <a:bodyPr wrap="square" rtlCol="0">
            <a:spAutoFit/>
          </a:bodyPr>
          <a:lstStyle/>
          <a:p>
            <a:r>
              <a:rPr lang="en-GB" sz="1100" dirty="0"/>
              <a:t>HF Community Team or Rapid Response (Note below)</a:t>
            </a:r>
          </a:p>
        </p:txBody>
      </p:sp>
      <p:cxnSp>
        <p:nvCxnSpPr>
          <p:cNvPr id="76" name="Straight Arrow Connector 75"/>
          <p:cNvCxnSpPr/>
          <p:nvPr/>
        </p:nvCxnSpPr>
        <p:spPr>
          <a:xfrm>
            <a:off x="2616201" y="1407817"/>
            <a:ext cx="1256047" cy="38777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p:cNvCxnSpPr>
          <p:nvPr/>
        </p:nvCxnSpPr>
        <p:spPr>
          <a:xfrm flipV="1">
            <a:off x="1651766" y="4350360"/>
            <a:ext cx="1828035" cy="8737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504484" y="4623886"/>
            <a:ext cx="1600916" cy="261610"/>
          </a:xfrm>
          <a:prstGeom prst="rect">
            <a:avLst/>
          </a:prstGeom>
          <a:solidFill>
            <a:srgbClr val="BD83A6"/>
          </a:solidFill>
          <a:ln>
            <a:solidFill>
              <a:schemeClr val="accent1"/>
            </a:solidFill>
          </a:ln>
        </p:spPr>
        <p:txBody>
          <a:bodyPr wrap="square" rtlCol="0">
            <a:spAutoFit/>
          </a:bodyPr>
          <a:lstStyle/>
          <a:p>
            <a:r>
              <a:rPr lang="en-GB" sz="1100" dirty="0"/>
              <a:t>ICM case management</a:t>
            </a:r>
          </a:p>
        </p:txBody>
      </p:sp>
      <p:cxnSp>
        <p:nvCxnSpPr>
          <p:cNvPr id="17" name="Straight Arrow Connector 16"/>
          <p:cNvCxnSpPr>
            <a:stCxn id="75" idx="2"/>
            <a:endCxn id="82" idx="0"/>
          </p:cNvCxnSpPr>
          <p:nvPr/>
        </p:nvCxnSpPr>
        <p:spPr>
          <a:xfrm>
            <a:off x="4304942" y="4458162"/>
            <a:ext cx="0" cy="16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1313" y="5953335"/>
            <a:ext cx="2725245" cy="600164"/>
          </a:xfrm>
          <a:prstGeom prst="rect">
            <a:avLst/>
          </a:prstGeom>
          <a:solidFill>
            <a:srgbClr val="BD83A6"/>
          </a:solidFill>
        </p:spPr>
        <p:txBody>
          <a:bodyPr wrap="square" rtlCol="0">
            <a:spAutoFit/>
          </a:bodyPr>
          <a:lstStyle/>
          <a:p>
            <a:r>
              <a:rPr lang="en-GB" sz="1100" b="1" dirty="0"/>
              <a:t>Note:  </a:t>
            </a:r>
            <a:r>
              <a:rPr lang="en-GB" sz="1100" dirty="0"/>
              <a:t>Full Head to Toe assessment and appropriate direct  onward referral to specialist community services</a:t>
            </a:r>
          </a:p>
        </p:txBody>
      </p:sp>
      <p:sp>
        <p:nvSpPr>
          <p:cNvPr id="77" name="TextBox 76"/>
          <p:cNvSpPr txBox="1"/>
          <p:nvPr/>
        </p:nvSpPr>
        <p:spPr>
          <a:xfrm>
            <a:off x="10343330" y="2539236"/>
            <a:ext cx="1168202" cy="261610"/>
          </a:xfrm>
          <a:prstGeom prst="rect">
            <a:avLst/>
          </a:prstGeom>
          <a:solidFill>
            <a:srgbClr val="BD83A6"/>
          </a:solidFill>
          <a:ln>
            <a:solidFill>
              <a:schemeClr val="accent1"/>
            </a:solidFill>
          </a:ln>
        </p:spPr>
        <p:txBody>
          <a:bodyPr wrap="square" rtlCol="0">
            <a:spAutoFit/>
          </a:bodyPr>
          <a:lstStyle/>
          <a:p>
            <a:r>
              <a:rPr lang="en-GB" sz="1100" dirty="0"/>
              <a:t>Rapid Response</a:t>
            </a:r>
          </a:p>
        </p:txBody>
      </p:sp>
      <p:sp>
        <p:nvSpPr>
          <p:cNvPr id="78" name="TextBox 77"/>
          <p:cNvSpPr txBox="1"/>
          <p:nvPr/>
        </p:nvSpPr>
        <p:spPr>
          <a:xfrm>
            <a:off x="10412332" y="923351"/>
            <a:ext cx="1271434" cy="769441"/>
          </a:xfrm>
          <a:prstGeom prst="rect">
            <a:avLst/>
          </a:prstGeom>
          <a:solidFill>
            <a:srgbClr val="BD83A6"/>
          </a:solidFill>
          <a:ln>
            <a:solidFill>
              <a:schemeClr val="accent1"/>
            </a:solidFill>
          </a:ln>
        </p:spPr>
        <p:txBody>
          <a:bodyPr wrap="square" rtlCol="0">
            <a:spAutoFit/>
          </a:bodyPr>
          <a:lstStyle/>
          <a:p>
            <a:r>
              <a:rPr lang="en-GB" sz="1100" dirty="0"/>
              <a:t>Heart Failure Community Team /ICM case management</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3608" y="1156743"/>
            <a:ext cx="53022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0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659559"/>
            <a:ext cx="11065179" cy="1446550"/>
          </a:xfrm>
          <a:prstGeom prst="rect">
            <a:avLst/>
          </a:prstGeom>
          <a:noFill/>
        </p:spPr>
        <p:txBody>
          <a:bodyPr wrap="square" rtlCol="0">
            <a:spAutoFit/>
          </a:bodyPr>
          <a:lstStyle/>
          <a:p>
            <a:pPr algn="ctr">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and Monitoring </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1.4 Trish Winn </a:t>
            </a:r>
          </a:p>
        </p:txBody>
      </p:sp>
      <p:pic>
        <p:nvPicPr>
          <p:cNvPr id="4" name="Picture 3" descr="Chart&#10;&#10;Description automatically generated with low confidence">
            <a:extLst>
              <a:ext uri="{FF2B5EF4-FFF2-40B4-BE49-F238E27FC236}">
                <a16:creationId xmlns:a16="http://schemas.microsoft.com/office/drawing/2014/main" id="{E9C1F975-0477-D154-E15A-58CD00BE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654"/>
            <a:ext cx="3259394" cy="1222097"/>
          </a:xfrm>
          <a:prstGeom prst="rect">
            <a:avLst/>
          </a:prstGeom>
        </p:spPr>
      </p:pic>
    </p:spTree>
    <p:extLst>
      <p:ext uri="{BB962C8B-B14F-4D97-AF65-F5344CB8AC3E}">
        <p14:creationId xmlns:p14="http://schemas.microsoft.com/office/powerpoint/2010/main" val="39355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with low confidence">
            <a:extLst>
              <a:ext uri="{FF2B5EF4-FFF2-40B4-BE49-F238E27FC236}">
                <a16:creationId xmlns:a16="http://schemas.microsoft.com/office/drawing/2014/main" id="{429D5A14-B946-D1BA-A99D-99DE0070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3" name="TextBox 2">
            <a:extLst>
              <a:ext uri="{FF2B5EF4-FFF2-40B4-BE49-F238E27FC236}">
                <a16:creationId xmlns:a16="http://schemas.microsoft.com/office/drawing/2014/main" id="{B853AB53-573E-8D2D-2FD6-499A7C4A91EC}"/>
              </a:ext>
            </a:extLst>
          </p:cNvPr>
          <p:cNvSpPr txBox="1"/>
          <p:nvPr/>
        </p:nvSpPr>
        <p:spPr>
          <a:xfrm>
            <a:off x="437225" y="1499529"/>
            <a:ext cx="3025303"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chemeClr val="bg1"/>
                </a:solidFill>
              </a:rPr>
              <a:t>Virtual Ward  Statistics </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a:lnSpc>
                <a:spcPct val="90000"/>
              </a:lnSpc>
              <a:spcAft>
                <a:spcPts val="600"/>
              </a:spcAft>
            </a:pPr>
            <a:r>
              <a:rPr lang="en-US" sz="2000" dirty="0">
                <a:solidFill>
                  <a:schemeClr val="bg1"/>
                </a:solidFill>
              </a:rPr>
              <a:t>NWL ICB has recorded 867 patients on the virtual ward up to the end of March 2023</a:t>
            </a:r>
          </a:p>
          <a:p>
            <a:pPr>
              <a:lnSpc>
                <a:spcPct val="90000"/>
              </a:lnSpc>
              <a:spcAft>
                <a:spcPts val="600"/>
              </a:spcAft>
            </a:pPr>
            <a:r>
              <a:rPr lang="en-US" sz="2000" dirty="0">
                <a:solidFill>
                  <a:schemeClr val="bg1"/>
                </a:solidFill>
              </a:rPr>
              <a:t>Virtual Wards in place for the following </a:t>
            </a:r>
          </a:p>
          <a:p>
            <a:pPr>
              <a:lnSpc>
                <a:spcPct val="90000"/>
              </a:lnSpc>
              <a:spcAft>
                <a:spcPts val="600"/>
              </a:spcAft>
            </a:pPr>
            <a:r>
              <a:rPr lang="en-US" sz="2000" dirty="0">
                <a:solidFill>
                  <a:schemeClr val="bg1"/>
                </a:solidFill>
              </a:rPr>
              <a:t>Heart Failure  33</a:t>
            </a:r>
          </a:p>
          <a:p>
            <a:pPr>
              <a:lnSpc>
                <a:spcPct val="90000"/>
              </a:lnSpc>
              <a:spcAft>
                <a:spcPts val="600"/>
              </a:spcAft>
            </a:pPr>
            <a:r>
              <a:rPr lang="en-US" sz="2000" dirty="0">
                <a:solidFill>
                  <a:schemeClr val="bg1"/>
                </a:solidFill>
              </a:rPr>
              <a:t>Diabetes  15</a:t>
            </a:r>
          </a:p>
          <a:p>
            <a:pPr>
              <a:lnSpc>
                <a:spcPct val="90000"/>
              </a:lnSpc>
              <a:spcAft>
                <a:spcPts val="600"/>
              </a:spcAft>
            </a:pPr>
            <a:r>
              <a:rPr lang="en-US" sz="2000" dirty="0">
                <a:solidFill>
                  <a:schemeClr val="bg1"/>
                </a:solidFill>
              </a:rPr>
              <a:t>Respiratory  10</a:t>
            </a:r>
          </a:p>
          <a:p>
            <a:pPr>
              <a:lnSpc>
                <a:spcPct val="90000"/>
              </a:lnSpc>
              <a:spcAft>
                <a:spcPts val="600"/>
              </a:spcAft>
            </a:pPr>
            <a:r>
              <a:rPr lang="en-US" sz="2000" dirty="0">
                <a:solidFill>
                  <a:schemeClr val="bg1"/>
                </a:solidFill>
              </a:rPr>
              <a:t>Acute Infection  4</a:t>
            </a:r>
          </a:p>
          <a:p>
            <a:pPr>
              <a:lnSpc>
                <a:spcPct val="90000"/>
              </a:lnSpc>
              <a:spcAft>
                <a:spcPts val="600"/>
              </a:spcAft>
            </a:pPr>
            <a:r>
              <a:rPr lang="en-US" sz="2000" dirty="0">
                <a:solidFill>
                  <a:schemeClr val="bg1"/>
                </a:solidFill>
              </a:rPr>
              <a:t>Pediatrics  32</a:t>
            </a:r>
          </a:p>
        </p:txBody>
      </p:sp>
      <p:sp>
        <p:nvSpPr>
          <p:cNvPr id="6" name="TextBox 5">
            <a:extLst>
              <a:ext uri="{FF2B5EF4-FFF2-40B4-BE49-F238E27FC236}">
                <a16:creationId xmlns:a16="http://schemas.microsoft.com/office/drawing/2014/main" id="{723A36E2-409F-FDB0-4E39-7FBAA83F2A1D}"/>
              </a:ext>
            </a:extLst>
          </p:cNvPr>
          <p:cNvSpPr txBox="1"/>
          <p:nvPr/>
        </p:nvSpPr>
        <p:spPr>
          <a:xfrm>
            <a:off x="437226" y="1600189"/>
            <a:ext cx="4205112" cy="3757952"/>
          </a:xfrm>
          <a:prstGeom prst="rect">
            <a:avLst/>
          </a:prstGeom>
          <a:noFill/>
        </p:spPr>
        <p:txBody>
          <a:bodyPr wrap="square">
            <a:spAutoFit/>
          </a:bodyPr>
          <a:lstStyle/>
          <a:p>
            <a:pPr>
              <a:lnSpc>
                <a:spcPct val="90000"/>
              </a:lnSpc>
              <a:spcAft>
                <a:spcPts val="600"/>
              </a:spcAft>
            </a:pPr>
            <a:r>
              <a:rPr lang="en-US" sz="2800" b="1" dirty="0">
                <a:solidFill>
                  <a:schemeClr val="accent1"/>
                </a:solidFill>
              </a:rPr>
              <a:t>Virtual Ward  Statistics </a:t>
            </a:r>
          </a:p>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GB" sz="2400" dirty="0"/>
              <a:t>The Trust was set a target to have 109 virtual ward beds in place by end of 2023 with an aim to have 80% occupancy  by September 2023. </a:t>
            </a:r>
          </a:p>
          <a:p>
            <a:pPr>
              <a:lnSpc>
                <a:spcPct val="90000"/>
              </a:lnSpc>
              <a:spcAft>
                <a:spcPts val="600"/>
              </a:spcAft>
            </a:pPr>
            <a:r>
              <a:rPr lang="en-GB" sz="2400" dirty="0"/>
              <a:t>Trust has achieved 80% occupancy at the end of March 2023</a:t>
            </a:r>
          </a:p>
        </p:txBody>
      </p:sp>
      <p:graphicFrame>
        <p:nvGraphicFramePr>
          <p:cNvPr id="11" name="Chart 10">
            <a:extLst>
              <a:ext uri="{FF2B5EF4-FFF2-40B4-BE49-F238E27FC236}">
                <a16:creationId xmlns:a16="http://schemas.microsoft.com/office/drawing/2014/main" id="{049B4C48-F8FA-E2D3-A6C2-9422AD8A2EB1}"/>
              </a:ext>
            </a:extLst>
          </p:cNvPr>
          <p:cNvGraphicFramePr>
            <a:graphicFrameLocks noGrp="1"/>
          </p:cNvGraphicFramePr>
          <p:nvPr>
            <p:extLst>
              <p:ext uri="{D42A27DB-BD31-4B8C-83A1-F6EECF244321}">
                <p14:modId xmlns:p14="http://schemas.microsoft.com/office/powerpoint/2010/main" val="2875455884"/>
              </p:ext>
            </p:extLst>
          </p:nvPr>
        </p:nvGraphicFramePr>
        <p:xfrm>
          <a:off x="4895558" y="1322363"/>
          <a:ext cx="6859216" cy="53035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60ABA20-0394-8B6C-670F-05A406F9C2BF}"/>
              </a:ext>
            </a:extLst>
          </p:cNvPr>
          <p:cNvSpPr txBox="1"/>
          <p:nvPr/>
        </p:nvSpPr>
        <p:spPr>
          <a:xfrm>
            <a:off x="3259394" y="239151"/>
            <a:ext cx="5321898" cy="8581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4F81BD"/>
                </a:solidFill>
                <a:effectLst/>
                <a:uLnTx/>
                <a:uFillTx/>
                <a:latin typeface="Calibri" panose="020F0502020204030204"/>
                <a:ea typeface="+mn-ea"/>
                <a:cs typeface="+mn-cs"/>
              </a:rPr>
              <a:t>Virtual Ward  Statistics </a:t>
            </a:r>
          </a:p>
          <a:p>
            <a:endParaRPr lang="en-GB" dirty="0"/>
          </a:p>
        </p:txBody>
      </p:sp>
    </p:spTree>
    <p:extLst>
      <p:ext uri="{BB962C8B-B14F-4D97-AF65-F5344CB8AC3E}">
        <p14:creationId xmlns:p14="http://schemas.microsoft.com/office/powerpoint/2010/main" val="375537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16C71B-6879-4594-B20E-67F75E111CE6}"/>
              </a:ext>
            </a:extLst>
          </p:cNvPr>
          <p:cNvSpPr>
            <a:spLocks noChangeArrowheads="1"/>
          </p:cNvSpPr>
          <p:nvPr/>
        </p:nvSpPr>
        <p:spPr bwMode="auto">
          <a:xfrm>
            <a:off x="2885090" y="28535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the Virtual Ward Programme Model</a:t>
            </a:r>
            <a:endParaRPr kumimoji="0" lang="en-GB"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Diagram 2">
            <a:extLst>
              <a:ext uri="{FF2B5EF4-FFF2-40B4-BE49-F238E27FC236}">
                <a16:creationId xmlns:a16="http://schemas.microsoft.com/office/drawing/2014/main" id="{FACB1D16-CC3E-4405-A048-74767E216868}"/>
              </a:ext>
            </a:extLst>
          </p:cNvPr>
          <p:cNvGraphicFramePr/>
          <p:nvPr>
            <p:extLst>
              <p:ext uri="{D42A27DB-BD31-4B8C-83A1-F6EECF244321}">
                <p14:modId xmlns:p14="http://schemas.microsoft.com/office/powerpoint/2010/main" val="1213972338"/>
              </p:ext>
            </p:extLst>
          </p:nvPr>
        </p:nvGraphicFramePr>
        <p:xfrm>
          <a:off x="252247" y="1387367"/>
          <a:ext cx="10767849" cy="478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8E0B237-7FD9-4A27-85C8-95441AB5D857}"/>
              </a:ext>
            </a:extLst>
          </p:cNvPr>
          <p:cNvSpPr>
            <a:spLocks noChangeArrowheads="1"/>
          </p:cNvSpPr>
          <p:nvPr/>
        </p:nvSpPr>
        <p:spPr bwMode="auto">
          <a:xfrm>
            <a:off x="2885090" y="57110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descr="Chart&#10;&#10;Description automatically generated with low confidence">
            <a:extLst>
              <a:ext uri="{FF2B5EF4-FFF2-40B4-BE49-F238E27FC236}">
                <a16:creationId xmlns:a16="http://schemas.microsoft.com/office/drawing/2014/main" id="{1C60F616-13D1-6982-4C2B-70610FBFA6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6" name="Title 1">
            <a:extLst>
              <a:ext uri="{FF2B5EF4-FFF2-40B4-BE49-F238E27FC236}">
                <a16:creationId xmlns:a16="http://schemas.microsoft.com/office/drawing/2014/main" id="{9646CC83-DC66-4C87-C621-8DFAD96D83EB}"/>
              </a:ext>
            </a:extLst>
          </p:cNvPr>
          <p:cNvSpPr txBox="1">
            <a:spLocks/>
          </p:cNvSpPr>
          <p:nvPr/>
        </p:nvSpPr>
        <p:spPr>
          <a:xfrm>
            <a:off x="3389587" y="277117"/>
            <a:ext cx="5360276" cy="837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chemeClr val="accent1">
                    <a:lumMod val="75000"/>
                  </a:schemeClr>
                </a:solidFill>
              </a:rPr>
              <a:t>Ensuring Equity of Care</a:t>
            </a:r>
            <a:endParaRPr lang="en-GB" b="1" dirty="0">
              <a:solidFill>
                <a:schemeClr val="accent1">
                  <a:lumMod val="75000"/>
                </a:schemeClr>
              </a:solidFill>
            </a:endParaRPr>
          </a:p>
        </p:txBody>
      </p:sp>
    </p:spTree>
    <p:extLst>
      <p:ext uri="{BB962C8B-B14F-4D97-AF65-F5344CB8AC3E}">
        <p14:creationId xmlns:p14="http://schemas.microsoft.com/office/powerpoint/2010/main" val="237446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B8A17C0-A2F2-14F6-56F6-443F22FDD777}"/>
              </a:ext>
            </a:extLst>
          </p:cNvPr>
          <p:cNvSpPr/>
          <p:nvPr/>
        </p:nvSpPr>
        <p:spPr>
          <a:xfrm>
            <a:off x="636466" y="93786"/>
            <a:ext cx="3446585" cy="10550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Putting patients at the heart of everything we do">
            <a:extLst>
              <a:ext uri="{FF2B5EF4-FFF2-40B4-BE49-F238E27FC236}">
                <a16:creationId xmlns:a16="http://schemas.microsoft.com/office/drawing/2014/main" id="{63DF414D-2E4C-64A8-E5B8-A07ADDC88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0" y="157832"/>
            <a:ext cx="2542424" cy="10339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959DC48-D992-0B88-0A26-F4C7C0FB7FA2}"/>
              </a:ext>
            </a:extLst>
          </p:cNvPr>
          <p:cNvSpPr txBox="1">
            <a:spLocks/>
          </p:cNvSpPr>
          <p:nvPr/>
        </p:nvSpPr>
        <p:spPr>
          <a:xfrm>
            <a:off x="3178891" y="157832"/>
            <a:ext cx="5332064" cy="1062010"/>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2400" b="1" dirty="0">
                <a:solidFill>
                  <a:srgbClr val="005EB8"/>
                </a:solidFill>
                <a:latin typeface="+mn-lt"/>
                <a:cs typeface="Arial"/>
              </a:rPr>
            </a:br>
            <a:r>
              <a:rPr lang="en-GB" sz="3000" b="1" dirty="0">
                <a:solidFill>
                  <a:srgbClr val="005EB8"/>
                </a:solidFill>
                <a:latin typeface="Calibri" panose="020F0502020204030204"/>
                <a:ea typeface="+mn-ea"/>
                <a:cs typeface="Arial"/>
              </a:rPr>
              <a:t>Ensuring Equity of Access </a:t>
            </a:r>
            <a:endParaRPr lang="en-GB" sz="3000" b="1" dirty="0">
              <a:solidFill>
                <a:srgbClr val="005EB8"/>
              </a:solidFill>
              <a:latin typeface="+mn-lt"/>
              <a:cs typeface="Arial"/>
            </a:endParaRPr>
          </a:p>
        </p:txBody>
      </p:sp>
      <p:sp>
        <p:nvSpPr>
          <p:cNvPr id="9" name="TextBox 8">
            <a:extLst>
              <a:ext uri="{FF2B5EF4-FFF2-40B4-BE49-F238E27FC236}">
                <a16:creationId xmlns:a16="http://schemas.microsoft.com/office/drawing/2014/main" id="{2A4BB2A0-8B5D-AD7D-785F-D68853AF44EC}"/>
              </a:ext>
            </a:extLst>
          </p:cNvPr>
          <p:cNvSpPr txBox="1"/>
          <p:nvPr/>
        </p:nvSpPr>
        <p:spPr>
          <a:xfrm>
            <a:off x="889253" y="2331114"/>
            <a:ext cx="10614817" cy="957313"/>
          </a:xfrm>
          <a:prstGeom prst="rect">
            <a:avLst/>
          </a:prstGeom>
          <a:noFill/>
        </p:spPr>
        <p:txBody>
          <a:bodyPr wrap="square">
            <a:spAutoFit/>
          </a:bodyPr>
          <a:lstStyle/>
          <a:p>
            <a:pPr>
              <a:lnSpc>
                <a:spcPct val="150000"/>
              </a:lnSpc>
              <a:spcBef>
                <a:spcPts val="600"/>
              </a:spcBef>
              <a:buBlip>
                <a:blip r:embed="rId4">
                  <a:extLst>
                    <a:ext uri="{96DAC541-7B7A-43D3-8B79-37D633B846F1}">
                      <asvg:svgBlip xmlns:asvg="http://schemas.microsoft.com/office/drawing/2016/SVG/main" r:embed="rId5"/>
                    </a:ext>
                  </a:extLst>
                </a:blip>
              </a:buBlip>
            </a:pPr>
            <a:r>
              <a:rPr lang="en-GB" dirty="0">
                <a:solidFill>
                  <a:srgbClr val="005EB8"/>
                </a:solidFill>
                <a:cs typeface="Arial" panose="020B0604020202020204" pitchFamily="34" charset="0"/>
              </a:rPr>
              <a:t>We aim to give access to all clinically appropriate patients access to their care  through the virtual ward.</a:t>
            </a:r>
          </a:p>
          <a:p>
            <a:pPr>
              <a:lnSpc>
                <a:spcPct val="150000"/>
              </a:lnSpc>
              <a:spcBef>
                <a:spcPts val="600"/>
              </a:spcBef>
              <a:buBlip>
                <a:blip r:embed="rId4">
                  <a:extLst>
                    <a:ext uri="{96DAC541-7B7A-43D3-8B79-37D633B846F1}">
                      <asvg:svgBlip xmlns:asvg="http://schemas.microsoft.com/office/drawing/2016/SVG/main" r:embed="rId5"/>
                    </a:ext>
                  </a:extLst>
                </a:blip>
              </a:buBlip>
            </a:pPr>
            <a:r>
              <a:rPr lang="en-GB" dirty="0">
                <a:solidFill>
                  <a:srgbClr val="005EB8"/>
                </a:solidFill>
                <a:cs typeface="Arial" panose="020B0604020202020204" pitchFamily="34" charset="0"/>
              </a:rPr>
              <a:t>We are monitoring  equity of access for patients from different ethnicities </a:t>
            </a:r>
          </a:p>
        </p:txBody>
      </p:sp>
      <p:graphicFrame>
        <p:nvGraphicFramePr>
          <p:cNvPr id="10" name="Chart 9">
            <a:extLst>
              <a:ext uri="{FF2B5EF4-FFF2-40B4-BE49-F238E27FC236}">
                <a16:creationId xmlns:a16="http://schemas.microsoft.com/office/drawing/2014/main" id="{8D812AA2-5258-4419-8126-B477D82CC883}"/>
              </a:ext>
            </a:extLst>
          </p:cNvPr>
          <p:cNvGraphicFramePr>
            <a:graphicFrameLocks noGrp="1"/>
          </p:cNvGraphicFramePr>
          <p:nvPr/>
        </p:nvGraphicFramePr>
        <p:xfrm>
          <a:off x="2199392" y="3489679"/>
          <a:ext cx="8644117" cy="2977796"/>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descr="Chart&#10;&#10;Description automatically generated with low confidence">
            <a:extLst>
              <a:ext uri="{FF2B5EF4-FFF2-40B4-BE49-F238E27FC236}">
                <a16:creationId xmlns:a16="http://schemas.microsoft.com/office/drawing/2014/main" id="{042A4515-8C5B-58E4-5C4C-7471F6181C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387208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3164114" y="99221"/>
            <a:ext cx="6008915" cy="11054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Libre Franklin Medium"/>
              <a:buNone/>
            </a:pPr>
            <a:r>
              <a:rPr lang="en-GB" sz="3200" b="1" dirty="0">
                <a:solidFill>
                  <a:schemeClr val="accent1">
                    <a:lumMod val="75000"/>
                  </a:schemeClr>
                </a:solidFill>
              </a:rPr>
              <a:t>Identifying the barriers to accessing digital care</a:t>
            </a:r>
            <a:endParaRPr b="1" dirty="0">
              <a:solidFill>
                <a:schemeClr val="accent1">
                  <a:lumMod val="75000"/>
                </a:schemeClr>
              </a:solidFill>
            </a:endParaRPr>
          </a:p>
        </p:txBody>
      </p:sp>
      <p:graphicFrame>
        <p:nvGraphicFramePr>
          <p:cNvPr id="8" name="Table 7">
            <a:extLst>
              <a:ext uri="{FF2B5EF4-FFF2-40B4-BE49-F238E27FC236}">
                <a16:creationId xmlns:a16="http://schemas.microsoft.com/office/drawing/2014/main" id="{43F223D1-F408-4343-A4B9-CBB521321D85}"/>
              </a:ext>
            </a:extLst>
          </p:cNvPr>
          <p:cNvGraphicFramePr>
            <a:graphicFrameLocks noGrp="1"/>
          </p:cNvGraphicFramePr>
          <p:nvPr/>
        </p:nvGraphicFramePr>
        <p:xfrm>
          <a:off x="286688" y="2939144"/>
          <a:ext cx="2428522" cy="1986668"/>
        </p:xfrm>
        <a:graphic>
          <a:graphicData uri="http://schemas.openxmlformats.org/drawingml/2006/table">
            <a:tbl>
              <a:tblPr/>
              <a:tblGrid>
                <a:gridCol w="1650361">
                  <a:extLst>
                    <a:ext uri="{9D8B030D-6E8A-4147-A177-3AD203B41FA5}">
                      <a16:colId xmlns:a16="http://schemas.microsoft.com/office/drawing/2014/main" val="3659212823"/>
                    </a:ext>
                  </a:extLst>
                </a:gridCol>
                <a:gridCol w="778161">
                  <a:extLst>
                    <a:ext uri="{9D8B030D-6E8A-4147-A177-3AD203B41FA5}">
                      <a16:colId xmlns:a16="http://schemas.microsoft.com/office/drawing/2014/main" val="3267567494"/>
                    </a:ext>
                  </a:extLst>
                </a:gridCol>
              </a:tblGrid>
              <a:tr h="836280">
                <a:tc>
                  <a:txBody>
                    <a:bodyPr/>
                    <a:lstStyle/>
                    <a:p>
                      <a:pPr algn="ctr" fontAlgn="b"/>
                      <a:r>
                        <a:rPr lang="en-GB" sz="1600" b="1" u="none" strike="noStrike" dirty="0">
                          <a:effectLst/>
                        </a:rPr>
                        <a:t>Heart Failure Clinic</a:t>
                      </a:r>
                      <a:endParaRPr lang="en-GB"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GB" sz="2400" b="1" i="0" u="none" strike="noStrike" dirty="0">
                          <a:solidFill>
                            <a:srgbClr val="FF0000"/>
                          </a:solidFill>
                          <a:effectLst/>
                          <a:latin typeface="Calibri"/>
                        </a:rPr>
                        <a:t>283</a:t>
                      </a:r>
                    </a:p>
                  </a:txBody>
                  <a:tcPr marL="0" marR="0" marT="0" marB="0" anchor="ctr"/>
                </a:tc>
                <a:extLst>
                  <a:ext uri="{0D108BD9-81ED-4DB2-BD59-A6C34878D82A}">
                    <a16:rowId xmlns:a16="http://schemas.microsoft.com/office/drawing/2014/main" val="4236900728"/>
                  </a:ext>
                </a:extLst>
              </a:tr>
              <a:tr h="723668">
                <a:tc>
                  <a:txBody>
                    <a:bodyPr/>
                    <a:lstStyle/>
                    <a:p>
                      <a:pPr algn="ctr" fontAlgn="b"/>
                      <a:r>
                        <a:rPr lang="en-GB" sz="1600" b="1" u="none" strike="noStrike" dirty="0">
                          <a:effectLst/>
                        </a:rPr>
                        <a:t>New CHFN Referral </a:t>
                      </a:r>
                      <a:endParaRPr lang="en-GB"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GB" sz="2400" b="1" i="0" u="none" strike="noStrike" dirty="0">
                          <a:solidFill>
                            <a:srgbClr val="FF0000"/>
                          </a:solidFill>
                          <a:effectLst/>
                          <a:latin typeface="Calibri"/>
                        </a:rPr>
                        <a:t>109</a:t>
                      </a:r>
                    </a:p>
                  </a:txBody>
                  <a:tcPr marL="0" marR="0" marT="0" marB="0" anchor="ctr"/>
                </a:tc>
                <a:extLst>
                  <a:ext uri="{0D108BD9-81ED-4DB2-BD59-A6C34878D82A}">
                    <a16:rowId xmlns:a16="http://schemas.microsoft.com/office/drawing/2014/main" val="1259313147"/>
                  </a:ext>
                </a:extLst>
              </a:tr>
              <a:tr h="418140">
                <a:tc>
                  <a:txBody>
                    <a:bodyPr/>
                    <a:lstStyle/>
                    <a:p>
                      <a:pPr algn="ctr" fontAlgn="b"/>
                      <a:r>
                        <a:rPr lang="en-GB" sz="2000" b="1" i="0" u="none" strike="noStrike" dirty="0">
                          <a:solidFill>
                            <a:srgbClr val="000000"/>
                          </a:solidFill>
                          <a:effectLst/>
                          <a:latin typeface="Calibri" panose="020F0502020204030204" pitchFamily="34" charset="0"/>
                        </a:rPr>
                        <a:t>TOTAL </a:t>
                      </a:r>
                    </a:p>
                  </a:txBody>
                  <a:tcPr marL="0" marR="0" marT="0" marB="0" anchor="ctr"/>
                </a:tc>
                <a:tc>
                  <a:txBody>
                    <a:bodyPr/>
                    <a:lstStyle/>
                    <a:p>
                      <a:pPr algn="ctr" fontAlgn="b"/>
                      <a:r>
                        <a:rPr lang="en-GB" sz="2800" b="1" i="0" u="none" strike="noStrike" dirty="0">
                          <a:solidFill>
                            <a:srgbClr val="000000"/>
                          </a:solidFill>
                          <a:effectLst/>
                          <a:latin typeface="Calibri" panose="020F0502020204030204" pitchFamily="34" charset="0"/>
                        </a:rPr>
                        <a:t>392</a:t>
                      </a:r>
                    </a:p>
                  </a:txBody>
                  <a:tcPr marL="0" marR="0" marT="0" marB="0" anchor="ctr"/>
                </a:tc>
                <a:extLst>
                  <a:ext uri="{0D108BD9-81ED-4DB2-BD59-A6C34878D82A}">
                    <a16:rowId xmlns:a16="http://schemas.microsoft.com/office/drawing/2014/main" val="1483363085"/>
                  </a:ext>
                </a:extLst>
              </a:tr>
            </a:tbl>
          </a:graphicData>
        </a:graphic>
      </p:graphicFrame>
      <p:graphicFrame>
        <p:nvGraphicFramePr>
          <p:cNvPr id="5" name="Chart 4">
            <a:extLst>
              <a:ext uri="{FF2B5EF4-FFF2-40B4-BE49-F238E27FC236}">
                <a16:creationId xmlns:a16="http://schemas.microsoft.com/office/drawing/2014/main" id="{CD519C79-2D81-3969-E123-3AFD411E57A5}"/>
              </a:ext>
            </a:extLst>
          </p:cNvPr>
          <p:cNvGraphicFramePr>
            <a:graphicFrameLocks/>
          </p:cNvGraphicFramePr>
          <p:nvPr/>
        </p:nvGraphicFramePr>
        <p:xfrm>
          <a:off x="2836507" y="1567544"/>
          <a:ext cx="9153330" cy="5191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382E6BC-E64B-4D23-A533-92A183EB0E40}"/>
              </a:ext>
            </a:extLst>
          </p:cNvPr>
          <p:cNvGraphicFramePr>
            <a:graphicFrameLocks/>
          </p:cNvGraphicFramePr>
          <p:nvPr>
            <p:extLst>
              <p:ext uri="{D42A27DB-BD31-4B8C-83A1-F6EECF244321}">
                <p14:modId xmlns:p14="http://schemas.microsoft.com/office/powerpoint/2010/main" val="3327399274"/>
              </p:ext>
            </p:extLst>
          </p:nvPr>
        </p:nvGraphicFramePr>
        <p:xfrm>
          <a:off x="2795154" y="1582699"/>
          <a:ext cx="9289473" cy="51760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57200" y="5185064"/>
            <a:ext cx="1984664" cy="1169551"/>
          </a:xfrm>
          <a:prstGeom prst="rect">
            <a:avLst/>
          </a:prstGeom>
          <a:noFill/>
        </p:spPr>
        <p:txBody>
          <a:bodyPr wrap="square" rtlCol="0">
            <a:spAutoFit/>
          </a:bodyPr>
          <a:lstStyle/>
          <a:p>
            <a:pPr algn="ctr"/>
            <a:r>
              <a:rPr lang="en-GB" dirty="0"/>
              <a:t>*1 patient can have more than one reason for not being recruited or on-boarded onto VW</a:t>
            </a:r>
          </a:p>
        </p:txBody>
      </p:sp>
      <p:pic>
        <p:nvPicPr>
          <p:cNvPr id="3" name="Picture 2" descr="Chart&#10;&#10;Description automatically generated with low confidence">
            <a:extLst>
              <a:ext uri="{FF2B5EF4-FFF2-40B4-BE49-F238E27FC236}">
                <a16:creationId xmlns:a16="http://schemas.microsoft.com/office/drawing/2014/main" id="{3A8BCC02-20AA-A282-7CA2-44F36E3DF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164570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20A0E-EA97-4993-9365-D07DAF7C3B1B}"/>
              </a:ext>
            </a:extLst>
          </p:cNvPr>
          <p:cNvSpPr txBox="1"/>
          <p:nvPr/>
        </p:nvSpPr>
        <p:spPr>
          <a:xfrm>
            <a:off x="307264" y="1311911"/>
            <a:ext cx="11627233" cy="5386090"/>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The global pandemic of COVID 19 has been identified as a defining point in Healthcare history redefining how patients access acute care in an era where hospitals were seeing high levels of infectious patients, making them a less safer place for those needing specialist interventions and support of on going care. </a:t>
            </a:r>
          </a:p>
          <a:p>
            <a:r>
              <a:rPr lang="en-GB" sz="2800" dirty="0">
                <a:effectLst/>
                <a:latin typeface="Calibri" panose="020F0502020204030204" pitchFamily="34" charset="0"/>
                <a:ea typeface="Calibri" panose="020F0502020204030204" pitchFamily="34" charset="0"/>
                <a:cs typeface="Times New Roman" panose="02020603050405020304" pitchFamily="18" charset="0"/>
              </a:rPr>
              <a:t>Following the first wave of the pandemic in 2020 my Trust identified that local patients were staying away from hospital even when deteriorating.</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To reduce this problem the Trust focused on Same Day Emergency Care services and the development of virtual pathways to support patient care </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Picture 2" descr="Chart&#10;&#10;Description automatically generated with low confidence">
            <a:extLst>
              <a:ext uri="{FF2B5EF4-FFF2-40B4-BE49-F238E27FC236}">
                <a16:creationId xmlns:a16="http://schemas.microsoft.com/office/drawing/2014/main" id="{CDD163EB-971D-81D9-1410-D4BC5C2C4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4" name="TextBox 3">
            <a:extLst>
              <a:ext uri="{FF2B5EF4-FFF2-40B4-BE49-F238E27FC236}">
                <a16:creationId xmlns:a16="http://schemas.microsoft.com/office/drawing/2014/main" id="{1FF93758-89AC-0B0C-D85F-6DD2C0FA60FF}"/>
              </a:ext>
            </a:extLst>
          </p:cNvPr>
          <p:cNvSpPr txBox="1"/>
          <p:nvPr/>
        </p:nvSpPr>
        <p:spPr>
          <a:xfrm>
            <a:off x="3480619" y="265471"/>
            <a:ext cx="5147187" cy="1046440"/>
          </a:xfrm>
          <a:prstGeom prst="rect">
            <a:avLst/>
          </a:prstGeom>
          <a:noFill/>
        </p:spPr>
        <p:txBody>
          <a:bodyPr wrap="square" rtlCol="0">
            <a:spAutoFit/>
          </a:bodyPr>
          <a:lstStyle/>
          <a:p>
            <a:pPr algn="ctr"/>
            <a:r>
              <a:rPr lang="en-GB" sz="4400" b="1" dirty="0">
                <a:solidFill>
                  <a:schemeClr val="tx2">
                    <a:lumMod val="60000"/>
                    <a:lumOff val="40000"/>
                  </a:schemeClr>
                </a:solidFill>
              </a:rPr>
              <a:t>Introduction </a:t>
            </a:r>
          </a:p>
          <a:p>
            <a:endParaRPr lang="en-GB" dirty="0"/>
          </a:p>
        </p:txBody>
      </p:sp>
    </p:spTree>
    <p:extLst>
      <p:ext uri="{BB962C8B-B14F-4D97-AF65-F5344CB8AC3E}">
        <p14:creationId xmlns:p14="http://schemas.microsoft.com/office/powerpoint/2010/main" val="211697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659559"/>
            <a:ext cx="11065179" cy="1446550"/>
          </a:xfrm>
          <a:prstGeom prst="rect">
            <a:avLst/>
          </a:prstGeom>
          <a:noFill/>
        </p:spPr>
        <p:txBody>
          <a:bodyPr wrap="square" rtlCol="0">
            <a:spAutoFit/>
          </a:bodyPr>
          <a:lstStyle/>
          <a:p>
            <a:pPr algn="ctr">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Benefit Analysis </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1.4 Trish Winn </a:t>
            </a:r>
          </a:p>
        </p:txBody>
      </p:sp>
      <p:sp>
        <p:nvSpPr>
          <p:cNvPr id="3" name="Rectangle 2">
            <a:extLst>
              <a:ext uri="{FF2B5EF4-FFF2-40B4-BE49-F238E27FC236}">
                <a16:creationId xmlns:a16="http://schemas.microsoft.com/office/drawing/2014/main" id="{4ADC23C9-7621-6651-6F06-68DD02309A68}"/>
              </a:ext>
            </a:extLst>
          </p:cNvPr>
          <p:cNvSpPr/>
          <p:nvPr/>
        </p:nvSpPr>
        <p:spPr>
          <a:xfrm>
            <a:off x="236484" y="67734"/>
            <a:ext cx="3363968" cy="1075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hart&#10;&#10;Description automatically generated with low confidence">
            <a:extLst>
              <a:ext uri="{FF2B5EF4-FFF2-40B4-BE49-F238E27FC236}">
                <a16:creationId xmlns:a16="http://schemas.microsoft.com/office/drawing/2014/main" id="{E9C1F975-0477-D154-E15A-58CD00BE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33140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7416" y="1163899"/>
            <a:ext cx="11357339" cy="1249251"/>
          </a:xfrm>
        </p:spPr>
        <p:txBody>
          <a:bodyPr vert="horz" lIns="91440" tIns="45720" rIns="91440" bIns="45720" rtlCol="0" anchor="ctr">
            <a:normAutofit/>
          </a:bodyPr>
          <a:lstStyle/>
          <a:p>
            <a:r>
              <a:rPr lang="en-US" sz="2800" b="1" dirty="0">
                <a:solidFill>
                  <a:srgbClr val="356168"/>
                </a:solidFill>
                <a:latin typeface="Arial" panose="020B0604020202020204" pitchFamily="34" charset="0"/>
                <a:cs typeface="Arial" panose="020B0604020202020204" pitchFamily="34" charset="0"/>
              </a:rPr>
              <a:t>A glance at Heart Failure Virtual Ward Benefit Summary </a:t>
            </a:r>
            <a:r>
              <a:rPr lang="en-US" sz="2800" b="1" dirty="0">
                <a:solidFill>
                  <a:srgbClr val="356168"/>
                </a:solidFill>
              </a:rPr>
              <a:t>| </a:t>
            </a:r>
            <a:br>
              <a:rPr lang="en-US" sz="2800" b="1" dirty="0">
                <a:solidFill>
                  <a:srgbClr val="356168"/>
                </a:solidFill>
              </a:rPr>
            </a:br>
            <a:endParaRPr lang="en-US" sz="2800" b="1" dirty="0">
              <a:solidFill>
                <a:srgbClr val="356168"/>
              </a:solidFill>
            </a:endParaRPr>
          </a:p>
        </p:txBody>
      </p:sp>
      <p:graphicFrame>
        <p:nvGraphicFramePr>
          <p:cNvPr id="9" name="Content Placeholder 2">
            <a:extLst>
              <a:ext uri="{FF2B5EF4-FFF2-40B4-BE49-F238E27FC236}">
                <a16:creationId xmlns:a16="http://schemas.microsoft.com/office/drawing/2014/main" id="{FDDB5102-844F-FF9C-821A-F05AC509FEC5}"/>
              </a:ext>
            </a:extLst>
          </p:cNvPr>
          <p:cNvGraphicFramePr/>
          <p:nvPr>
            <p:extLst>
              <p:ext uri="{D42A27DB-BD31-4B8C-83A1-F6EECF244321}">
                <p14:modId xmlns:p14="http://schemas.microsoft.com/office/powerpoint/2010/main" val="2345073755"/>
              </p:ext>
            </p:extLst>
          </p:nvPr>
        </p:nvGraphicFramePr>
        <p:xfrm>
          <a:off x="-3" y="2076450"/>
          <a:ext cx="12087227"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D65780AC-3434-43CC-9DD1-FABE42F43FA3}"/>
              </a:ext>
            </a:extLst>
          </p:cNvPr>
          <p:cNvSpPr txBox="1"/>
          <p:nvPr/>
        </p:nvSpPr>
        <p:spPr>
          <a:xfrm>
            <a:off x="3503487" y="3298805"/>
            <a:ext cx="4787759" cy="3416320"/>
          </a:xfrm>
          <a:prstGeom prst="rect">
            <a:avLst/>
          </a:prstGeom>
          <a:solidFill>
            <a:schemeClr val="bg1"/>
          </a:solidFill>
          <a:ln>
            <a:solidFill>
              <a:schemeClr val="accent5"/>
            </a:solidFill>
          </a:ln>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Total number of patients to date= 287</a:t>
            </a:r>
          </a:p>
          <a:p>
            <a:r>
              <a:rPr lang="en-GB" b="1" dirty="0">
                <a:solidFill>
                  <a:schemeClr val="tx2"/>
                </a:solidFill>
                <a:latin typeface="Arial" panose="020B0604020202020204" pitchFamily="34" charset="0"/>
                <a:cs typeface="Arial" panose="020B0604020202020204" pitchFamily="34" charset="0"/>
              </a:rPr>
              <a:t>Current Caseload=35</a:t>
            </a:r>
          </a:p>
          <a:p>
            <a:endParaRPr lang="en-GB" b="1"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Proof of Concept to build our virtual ward pathway</a:t>
            </a:r>
          </a:p>
          <a:p>
            <a:endParaRPr lang="en-GB" b="1"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Innovative Model presented through national conferences </a:t>
            </a:r>
          </a:p>
          <a:p>
            <a:endParaRPr lang="en-GB" b="1" dirty="0">
              <a:solidFill>
                <a:schemeClr val="tx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helped secured NHSX Digital Partnership Award for the ICS</a:t>
            </a:r>
          </a:p>
          <a:p>
            <a:r>
              <a:rPr lang="en-GB" b="1" dirty="0">
                <a:solidFill>
                  <a:schemeClr val="tx2"/>
                </a:solidFill>
                <a:latin typeface="Arial" panose="020B0604020202020204" pitchFamily="34" charset="0"/>
                <a:cs typeface="Arial" panose="020B0604020202020204" pitchFamily="34" charset="0"/>
              </a:rPr>
              <a:t>International Nursing Award </a:t>
            </a:r>
          </a:p>
        </p:txBody>
      </p:sp>
      <p:pic>
        <p:nvPicPr>
          <p:cNvPr id="3" name="Picture 2" descr="Chart&#10;&#10;Description automatically generated with low confidence">
            <a:extLst>
              <a:ext uri="{FF2B5EF4-FFF2-40B4-BE49-F238E27FC236}">
                <a16:creationId xmlns:a16="http://schemas.microsoft.com/office/drawing/2014/main" id="{50C69471-0782-860E-1F24-1521D67E9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272814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FCBA-A7E8-48B2-A6AC-C16F1D9FEA53}"/>
              </a:ext>
            </a:extLst>
          </p:cNvPr>
          <p:cNvSpPr>
            <a:spLocks noGrp="1"/>
          </p:cNvSpPr>
          <p:nvPr>
            <p:ph type="title"/>
          </p:nvPr>
        </p:nvSpPr>
        <p:spPr>
          <a:xfrm>
            <a:off x="3766931" y="332470"/>
            <a:ext cx="4886739" cy="770994"/>
          </a:xfrm>
        </p:spPr>
        <p:txBody>
          <a:bodyPr/>
          <a:lstStyle/>
          <a:p>
            <a:r>
              <a:rPr lang="en-GB" sz="2800" b="1" dirty="0">
                <a:solidFill>
                  <a:srgbClr val="0070C0"/>
                </a:solidFill>
                <a:latin typeface="Arial" panose="020B0604020202020204" pitchFamily="34" charset="0"/>
                <a:cs typeface="Arial" panose="020B0604020202020204" pitchFamily="34" charset="0"/>
              </a:rPr>
              <a:t>What are the key benefits?</a:t>
            </a:r>
          </a:p>
        </p:txBody>
      </p:sp>
      <p:graphicFrame>
        <p:nvGraphicFramePr>
          <p:cNvPr id="4" name="Table 3">
            <a:extLst>
              <a:ext uri="{FF2B5EF4-FFF2-40B4-BE49-F238E27FC236}">
                <a16:creationId xmlns:a16="http://schemas.microsoft.com/office/drawing/2014/main" id="{77516650-11CB-4023-82B6-D8976D4BBEBF}"/>
              </a:ext>
            </a:extLst>
          </p:cNvPr>
          <p:cNvGraphicFramePr>
            <a:graphicFrameLocks noGrp="1"/>
          </p:cNvGraphicFramePr>
          <p:nvPr/>
        </p:nvGraphicFramePr>
        <p:xfrm>
          <a:off x="621102" y="1103464"/>
          <a:ext cx="7331575" cy="5497830"/>
        </p:xfrm>
        <a:graphic>
          <a:graphicData uri="http://schemas.openxmlformats.org/drawingml/2006/table">
            <a:tbl>
              <a:tblPr/>
              <a:tblGrid>
                <a:gridCol w="1541829">
                  <a:extLst>
                    <a:ext uri="{9D8B030D-6E8A-4147-A177-3AD203B41FA5}">
                      <a16:colId xmlns:a16="http://schemas.microsoft.com/office/drawing/2014/main" val="1832519257"/>
                    </a:ext>
                  </a:extLst>
                </a:gridCol>
                <a:gridCol w="1494695">
                  <a:extLst>
                    <a:ext uri="{9D8B030D-6E8A-4147-A177-3AD203B41FA5}">
                      <a16:colId xmlns:a16="http://schemas.microsoft.com/office/drawing/2014/main" val="2524288327"/>
                    </a:ext>
                  </a:extLst>
                </a:gridCol>
                <a:gridCol w="1266096">
                  <a:extLst>
                    <a:ext uri="{9D8B030D-6E8A-4147-A177-3AD203B41FA5}">
                      <a16:colId xmlns:a16="http://schemas.microsoft.com/office/drawing/2014/main" val="1993580851"/>
                    </a:ext>
                  </a:extLst>
                </a:gridCol>
                <a:gridCol w="1463921">
                  <a:extLst>
                    <a:ext uri="{9D8B030D-6E8A-4147-A177-3AD203B41FA5}">
                      <a16:colId xmlns:a16="http://schemas.microsoft.com/office/drawing/2014/main" val="742906334"/>
                    </a:ext>
                  </a:extLst>
                </a:gridCol>
                <a:gridCol w="1565034">
                  <a:extLst>
                    <a:ext uri="{9D8B030D-6E8A-4147-A177-3AD203B41FA5}">
                      <a16:colId xmlns:a16="http://schemas.microsoft.com/office/drawing/2014/main" val="2511048603"/>
                    </a:ext>
                  </a:extLst>
                </a:gridCol>
              </a:tblGrid>
              <a:tr h="182846">
                <a:tc>
                  <a:txBody>
                    <a:bodyPr/>
                    <a:lstStyle/>
                    <a:p>
                      <a:pPr algn="l" fontAlgn="b"/>
                      <a:r>
                        <a:rPr lang="en-GB" sz="1600" b="1" i="0" u="none" strike="noStrike" dirty="0">
                          <a:solidFill>
                            <a:schemeClr val="accent5">
                              <a:lumMod val="50000"/>
                            </a:schemeClr>
                          </a:solidFill>
                          <a:effectLst/>
                          <a:latin typeface="Calibri" panose="020F0502020204030204" pitchFamily="34" charset="0"/>
                        </a:rPr>
                        <a:t>Number of patients </a:t>
                      </a:r>
                    </a:p>
                  </a:txBody>
                  <a:tcPr marL="9525" marR="9525" marT="9525" marB="0" anchor="b">
                    <a:lnL>
                      <a:noFill/>
                    </a:lnL>
                    <a:lnR>
                      <a:noFill/>
                    </a:lnR>
                    <a:lnT>
                      <a:noFill/>
                    </a:lnT>
                    <a:lnB>
                      <a:noFill/>
                    </a:lnB>
                  </a:tcPr>
                </a:tc>
                <a:tc>
                  <a:txBody>
                    <a:bodyPr/>
                    <a:lstStyle/>
                    <a:p>
                      <a:pPr algn="r" fontAlgn="b"/>
                      <a:r>
                        <a:rPr lang="en-GB" sz="1600" b="1" i="0" u="none" strike="noStrike" dirty="0">
                          <a:solidFill>
                            <a:schemeClr val="accent5">
                              <a:lumMod val="50000"/>
                            </a:schemeClr>
                          </a:solidFill>
                          <a:effectLst/>
                          <a:latin typeface="Calibri" panose="020F0502020204030204" pitchFamily="34" charset="0"/>
                        </a:rPr>
                        <a:t>128</a:t>
                      </a:r>
                    </a:p>
                  </a:txBody>
                  <a:tcPr marL="9525" marR="9525" marT="9525" marB="0" anchor="b">
                    <a:lnL>
                      <a:noFill/>
                    </a:lnL>
                    <a:lnR>
                      <a:noFill/>
                    </a:lnR>
                    <a:lnT>
                      <a:noFill/>
                    </a:lnT>
                    <a:lnB>
                      <a:noFill/>
                    </a:lnB>
                  </a:tcPr>
                </a:tc>
                <a:tc>
                  <a:txBody>
                    <a:bodyPr/>
                    <a:lstStyle/>
                    <a:p>
                      <a:pPr algn="l" fontAlgn="b"/>
                      <a:endParaRPr lang="en-GB" sz="1600" b="1" i="0" u="none" strike="noStrike">
                        <a:solidFill>
                          <a:schemeClr val="accent5">
                            <a:lumMod val="50000"/>
                          </a:schemeClr>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7705807"/>
                  </a:ext>
                </a:extLst>
              </a:tr>
              <a:tr h="182846">
                <a:tc gridSpan="3">
                  <a:txBody>
                    <a:bodyPr/>
                    <a:lstStyle/>
                    <a:p>
                      <a:pPr algn="l" fontAlgn="b"/>
                      <a:r>
                        <a:rPr lang="en-GB" sz="1600" b="1" i="0" u="none" strike="noStrike" dirty="0">
                          <a:solidFill>
                            <a:schemeClr val="accent5">
                              <a:lumMod val="50000"/>
                            </a:schemeClr>
                          </a:solidFill>
                          <a:effectLst/>
                          <a:latin typeface="Calibri" panose="020F0502020204030204" pitchFamily="34" charset="0"/>
                        </a:rPr>
                        <a:t>Date Range from 01/07/2021 to 31/08/2022</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97140997"/>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26426763"/>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768692"/>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768692"/>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768692"/>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32279546"/>
                  </a:ext>
                </a:extLst>
              </a:tr>
              <a:tr h="567420">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CDCDC"/>
                      </a:solidFill>
                      <a:prstDash val="solid"/>
                      <a:round/>
                      <a:headEnd type="none" w="med" len="med"/>
                      <a:tailEnd type="none" w="med" len="med"/>
                    </a:lnR>
                    <a:lnT>
                      <a:noFill/>
                    </a:lnT>
                    <a:lnB>
                      <a:noFill/>
                    </a:lnB>
                  </a:tcPr>
                </a:tc>
                <a:tc>
                  <a:txBody>
                    <a:bodyPr/>
                    <a:lstStyle/>
                    <a:p>
                      <a:pPr algn="l" fontAlgn="ctr"/>
                      <a:r>
                        <a:rPr lang="en-GB" sz="1600" b="1" i="0" u="none" strike="noStrike">
                          <a:solidFill>
                            <a:srgbClr val="FFFFFF"/>
                          </a:solidFill>
                          <a:effectLst/>
                          <a:latin typeface="Arial" panose="020B0604020202020204" pitchFamily="34" charset="0"/>
                        </a:rPr>
                        <a:t>ED Attendances Pre Intervention</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ED Attendances Post Intervention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dirty="0">
                          <a:solidFill>
                            <a:srgbClr val="FFFFFF"/>
                          </a:solidFill>
                          <a:effectLst/>
                          <a:latin typeface="Arial" panose="020B0604020202020204" pitchFamily="34" charset="0"/>
                        </a:rPr>
                        <a:t>Reduction in ED Attendances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Percentage reduction </a:t>
                      </a:r>
                    </a:p>
                  </a:txBody>
                  <a:tcPr marL="9525" marR="9525" marT="9525" marB="0" anchor="ctr">
                    <a:lnL w="6350" cap="flat" cmpd="sng" algn="ctr">
                      <a:solidFill>
                        <a:srgbClr val="DCDCDC"/>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761927130"/>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Calibri" panose="020F0502020204030204" pitchFamily="34" charset="0"/>
                        </a:rPr>
                        <a:t>216</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58</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158</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73.14%</a:t>
                      </a:r>
                    </a:p>
                  </a:txBody>
                  <a:tcPr marL="9525" marR="9525" marT="9525" marB="0" anchor="b">
                    <a:lnL>
                      <a:noFill/>
                    </a:lnL>
                    <a:lnR>
                      <a:noFill/>
                    </a:lnR>
                    <a:lnT>
                      <a:noFill/>
                    </a:lnT>
                    <a:lnB>
                      <a:noFill/>
                    </a:lnB>
                  </a:tcPr>
                </a:tc>
                <a:extLst>
                  <a:ext uri="{0D108BD9-81ED-4DB2-BD59-A6C34878D82A}">
                    <a16:rowId xmlns:a16="http://schemas.microsoft.com/office/drawing/2014/main" val="2501136421"/>
                  </a:ext>
                </a:extLst>
              </a:tr>
              <a:tr h="534791">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DCDCDC"/>
                      </a:solidFill>
                      <a:prstDash val="solid"/>
                      <a:round/>
                      <a:headEnd type="none" w="med" len="med"/>
                      <a:tailEnd type="none" w="med" len="med"/>
                    </a:lnR>
                    <a:lnT>
                      <a:noFill/>
                    </a:lnT>
                    <a:lnB>
                      <a:noFill/>
                    </a:lnB>
                  </a:tcPr>
                </a:tc>
                <a:tc>
                  <a:txBody>
                    <a:bodyPr/>
                    <a:lstStyle/>
                    <a:p>
                      <a:pPr algn="l" fontAlgn="ctr"/>
                      <a:r>
                        <a:rPr lang="en-GB" sz="1600" b="1" i="0" u="none" strike="noStrike">
                          <a:solidFill>
                            <a:srgbClr val="FFFFFF"/>
                          </a:solidFill>
                          <a:effectLst/>
                          <a:latin typeface="Arial" panose="020B0604020202020204" pitchFamily="34" charset="0"/>
                        </a:rPr>
                        <a:t>Admissions Pre Intervention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Admissions Post Intervention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dirty="0">
                          <a:solidFill>
                            <a:srgbClr val="FFFFFF"/>
                          </a:solidFill>
                          <a:effectLst/>
                          <a:latin typeface="Arial" panose="020B0604020202020204" pitchFamily="34" charset="0"/>
                        </a:rPr>
                        <a:t>Reduction in admissions</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Percentage reduction </a:t>
                      </a:r>
                    </a:p>
                  </a:txBody>
                  <a:tcPr marL="9525" marR="9525" marT="9525" marB="0" anchor="ctr">
                    <a:lnL w="6350" cap="flat" cmpd="sng" algn="ctr">
                      <a:solidFill>
                        <a:srgbClr val="DCDCDC"/>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342394416"/>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Calibri" panose="020F0502020204030204" pitchFamily="34" charset="0"/>
                        </a:rPr>
                        <a:t>165</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51</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114</a:t>
                      </a:r>
                    </a:p>
                  </a:txBody>
                  <a:tcPr marL="9525" marR="9525" marT="9525" marB="0" anchor="b">
                    <a:lnL>
                      <a:noFill/>
                    </a:lnL>
                    <a:lnR>
                      <a:noFill/>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69.09%</a:t>
                      </a:r>
                    </a:p>
                  </a:txBody>
                  <a:tcPr marL="9525" marR="9525" marT="9525" marB="0" anchor="b">
                    <a:lnL>
                      <a:noFill/>
                    </a:lnL>
                    <a:lnR>
                      <a:noFill/>
                    </a:lnR>
                    <a:lnT>
                      <a:noFill/>
                    </a:lnT>
                    <a:lnB>
                      <a:noFill/>
                    </a:lnB>
                  </a:tcPr>
                </a:tc>
                <a:extLst>
                  <a:ext uri="{0D108BD9-81ED-4DB2-BD59-A6C34878D82A}">
                    <a16:rowId xmlns:a16="http://schemas.microsoft.com/office/drawing/2014/main" val="2048663201"/>
                  </a:ext>
                </a:extLst>
              </a:tr>
              <a:tr h="358818">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DCDCDC"/>
                      </a:solidFill>
                      <a:prstDash val="solid"/>
                      <a:round/>
                      <a:headEnd type="none" w="med" len="med"/>
                      <a:tailEnd type="none" w="med" len="med"/>
                    </a:lnR>
                    <a:lnT>
                      <a:noFill/>
                    </a:lnT>
                    <a:lnB>
                      <a:noFill/>
                    </a:lnB>
                  </a:tcPr>
                </a:tc>
                <a:tc>
                  <a:txBody>
                    <a:bodyPr/>
                    <a:lstStyle/>
                    <a:p>
                      <a:pPr algn="l" fontAlgn="ctr"/>
                      <a:r>
                        <a:rPr lang="en-GB" sz="1600" b="1" i="0" u="none" strike="noStrike">
                          <a:solidFill>
                            <a:srgbClr val="FFFFFF"/>
                          </a:solidFill>
                          <a:effectLst/>
                          <a:latin typeface="Arial" panose="020B0604020202020204" pitchFamily="34" charset="0"/>
                        </a:rPr>
                        <a:t>bed days pre intervention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bed days Post  intervention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dirty="0">
                          <a:solidFill>
                            <a:srgbClr val="FFFFFF"/>
                          </a:solidFill>
                          <a:effectLst/>
                          <a:latin typeface="Arial" panose="020B0604020202020204" pitchFamily="34" charset="0"/>
                        </a:rPr>
                        <a:t>Reduction in bed days </a:t>
                      </a:r>
                    </a:p>
                  </a:txBody>
                  <a:tcPr marL="9525" marR="9525" marT="9525" marB="0" anchor="ctr">
                    <a:lnL w="6350" cap="flat" cmpd="sng" algn="ctr">
                      <a:solidFill>
                        <a:srgbClr val="DCDCDC"/>
                      </a:solidFill>
                      <a:prstDash val="solid"/>
                      <a:round/>
                      <a:headEnd type="none" w="med" len="med"/>
                      <a:tailEnd type="none" w="med" len="med"/>
                    </a:lnL>
                    <a:lnR w="6350" cap="flat" cmpd="sng" algn="ctr">
                      <a:solidFill>
                        <a:srgbClr val="DCDCDC"/>
                      </a:solidFill>
                      <a:prstDash val="solid"/>
                      <a:round/>
                      <a:headEnd type="none" w="med" len="med"/>
                      <a:tailEnd type="none" w="med" len="med"/>
                    </a:lnR>
                    <a:lnT w="6350" cap="flat" cmpd="sng" algn="ctr">
                      <a:solidFill>
                        <a:srgbClr val="768692"/>
                      </a:solidFill>
                      <a:prstDash val="solid"/>
                      <a:round/>
                      <a:headEnd type="none" w="med" len="med"/>
                      <a:tailEnd type="none" w="med" len="med"/>
                    </a:lnT>
                    <a:lnB w="6350" cap="flat" cmpd="sng" algn="ctr">
                      <a:solidFill>
                        <a:srgbClr val="768692"/>
                      </a:solidFill>
                      <a:prstDash val="solid"/>
                      <a:round/>
                      <a:headEnd type="none" w="med" len="med"/>
                      <a:tailEnd type="none" w="med" len="med"/>
                    </a:lnB>
                    <a:solidFill>
                      <a:srgbClr val="0070C0"/>
                    </a:solidFill>
                  </a:tcPr>
                </a:tc>
                <a:tc>
                  <a:txBody>
                    <a:bodyPr/>
                    <a:lstStyle/>
                    <a:p>
                      <a:pPr algn="l" fontAlgn="ctr"/>
                      <a:r>
                        <a:rPr lang="en-GB" sz="1600" b="1" i="0" u="none" strike="noStrike">
                          <a:solidFill>
                            <a:srgbClr val="FFFFFF"/>
                          </a:solidFill>
                          <a:effectLst/>
                          <a:latin typeface="Arial" panose="020B0604020202020204" pitchFamily="34" charset="0"/>
                        </a:rPr>
                        <a:t>Percentage reduction </a:t>
                      </a:r>
                    </a:p>
                  </a:txBody>
                  <a:tcPr marL="9525" marR="9525" marT="9525" marB="0" anchor="ctr">
                    <a:lnL w="6350" cap="flat" cmpd="sng" algn="ctr">
                      <a:solidFill>
                        <a:srgbClr val="DCDCDC"/>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1152575695"/>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a:solidFill>
                            <a:srgbClr val="000000"/>
                          </a:solidFill>
                          <a:effectLst/>
                          <a:latin typeface="Calibri" panose="020F0502020204030204" pitchFamily="34" charset="0"/>
                        </a:rPr>
                        <a:t>1273</a:t>
                      </a:r>
                    </a:p>
                  </a:txBody>
                  <a:tcPr marL="9525" marR="9525" marT="9525" marB="0" anchor="b">
                    <a:lnL>
                      <a:noFill/>
                    </a:lnL>
                    <a:lnR>
                      <a:noFill/>
                    </a:lnR>
                    <a:lnT w="6350" cap="flat" cmpd="sng" algn="ctr">
                      <a:solidFill>
                        <a:srgbClr val="768692"/>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288</a:t>
                      </a:r>
                    </a:p>
                  </a:txBody>
                  <a:tcPr marL="9525" marR="9525" marT="9525" marB="0" anchor="b">
                    <a:lnL>
                      <a:noFill/>
                    </a:lnL>
                    <a:lnR>
                      <a:noFill/>
                    </a:lnR>
                    <a:lnT w="6350" cap="flat" cmpd="sng" algn="ctr">
                      <a:solidFill>
                        <a:srgbClr val="768692"/>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985</a:t>
                      </a:r>
                    </a:p>
                  </a:txBody>
                  <a:tcPr marL="9525" marR="9525" marT="9525" marB="0" anchor="b">
                    <a:lnL>
                      <a:noFill/>
                    </a:lnL>
                    <a:lnR>
                      <a:noFill/>
                    </a:lnR>
                    <a:lnT w="6350" cap="flat" cmpd="sng" algn="ctr">
                      <a:solidFill>
                        <a:srgbClr val="768692"/>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77.37%</a:t>
                      </a:r>
                    </a:p>
                  </a:txBody>
                  <a:tcPr marL="9525" marR="9525" marT="9525" marB="0" anchor="b">
                    <a:lnL>
                      <a:noFill/>
                    </a:lnL>
                    <a:lnR>
                      <a:noFill/>
                    </a:lnR>
                    <a:lnT>
                      <a:noFill/>
                    </a:lnT>
                    <a:lnB>
                      <a:noFill/>
                    </a:lnB>
                  </a:tcPr>
                </a:tc>
                <a:extLst>
                  <a:ext uri="{0D108BD9-81ED-4DB2-BD59-A6C34878D82A}">
                    <a16:rowId xmlns:a16="http://schemas.microsoft.com/office/drawing/2014/main" val="720241747"/>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08043914"/>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91527422"/>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GB" sz="1600" b="0" i="0" u="none" strike="noStrike">
                          <a:solidFill>
                            <a:srgbClr val="000000"/>
                          </a:solidFill>
                          <a:effectLst/>
                          <a:latin typeface="Calibri" panose="020F0502020204030204" pitchFamily="34" charset="0"/>
                        </a:rPr>
                        <a:t>Average Los Pre intervention </a:t>
                      </a:r>
                    </a:p>
                  </a:txBody>
                  <a:tcPr marL="9525" marR="9525" marT="9525" marB="0" anchor="b">
                    <a:lnL>
                      <a:noFill/>
                    </a:lnL>
                    <a:lnR>
                      <a:noFill/>
                    </a:lnR>
                    <a:lnT>
                      <a:noFill/>
                    </a:lnT>
                    <a:lnB>
                      <a:noFill/>
                    </a:lnB>
                  </a:tcPr>
                </a:tc>
                <a:tc hMerge="1">
                  <a:txBody>
                    <a:bodyPr/>
                    <a:lstStyle/>
                    <a:p>
                      <a:endParaRPr lang="en-GB"/>
                    </a:p>
                  </a:txBody>
                  <a:tcPr/>
                </a:tc>
                <a:tc>
                  <a:txBody>
                    <a:bodyPr/>
                    <a:lstStyle/>
                    <a:p>
                      <a:pPr algn="r" fontAlgn="b"/>
                      <a:r>
                        <a:rPr lang="en-GB" sz="1600" b="0" i="0" u="none" strike="noStrike">
                          <a:solidFill>
                            <a:srgbClr val="000000"/>
                          </a:solidFill>
                          <a:effectLst/>
                          <a:latin typeface="Calibri" panose="020F0502020204030204" pitchFamily="34" charset="0"/>
                        </a:rPr>
                        <a:t>9.95</a:t>
                      </a:r>
                    </a:p>
                  </a:txBody>
                  <a:tcPr marL="9525" marR="9525" marT="9525" marB="0" anchor="b">
                    <a:lnL>
                      <a:noFill/>
                    </a:lnL>
                    <a:lnR>
                      <a:noFill/>
                    </a:lnR>
                    <a:lnT>
                      <a:noFill/>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10767254"/>
                  </a:ext>
                </a:extLst>
              </a:tr>
              <a:tr h="18284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GB" sz="1600" b="0" i="0" u="none" strike="noStrike">
                          <a:solidFill>
                            <a:srgbClr val="000000"/>
                          </a:solidFill>
                          <a:effectLst/>
                          <a:latin typeface="Calibri" panose="020F0502020204030204" pitchFamily="34" charset="0"/>
                        </a:rPr>
                        <a:t>Average Los post intervention </a:t>
                      </a:r>
                    </a:p>
                  </a:txBody>
                  <a:tcPr marL="9525" marR="9525" marT="9525" marB="0" anchor="b">
                    <a:lnL>
                      <a:noFill/>
                    </a:lnL>
                    <a:lnR>
                      <a:noFill/>
                    </a:lnR>
                    <a:lnT>
                      <a:noFill/>
                    </a:lnT>
                    <a:lnB>
                      <a:noFill/>
                    </a:lnB>
                  </a:tcPr>
                </a:tc>
                <a:tc hMerge="1">
                  <a:txBody>
                    <a:bodyPr/>
                    <a:lstStyle/>
                    <a:p>
                      <a:endParaRPr lang="en-GB"/>
                    </a:p>
                  </a:txBody>
                  <a:tcPr/>
                </a:tc>
                <a:tc>
                  <a:txBody>
                    <a:bodyPr/>
                    <a:lstStyle/>
                    <a:p>
                      <a:pPr algn="r" fontAlgn="b"/>
                      <a:r>
                        <a:rPr lang="en-GB" sz="1600" b="0" i="0" u="none" strike="noStrike">
                          <a:solidFill>
                            <a:srgbClr val="000000"/>
                          </a:solidFill>
                          <a:effectLst/>
                          <a:latin typeface="Calibri" panose="020F0502020204030204" pitchFamily="34" charset="0"/>
                        </a:rPr>
                        <a:t>2.25</a:t>
                      </a:r>
                    </a:p>
                  </a:txBody>
                  <a:tcPr marL="9525" marR="9525" marT="9525"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53221953"/>
                  </a:ext>
                </a:extLst>
              </a:tr>
            </a:tbl>
          </a:graphicData>
        </a:graphic>
      </p:graphicFrame>
      <p:sp>
        <p:nvSpPr>
          <p:cNvPr id="3" name="TextBox 2">
            <a:extLst>
              <a:ext uri="{FF2B5EF4-FFF2-40B4-BE49-F238E27FC236}">
                <a16:creationId xmlns:a16="http://schemas.microsoft.com/office/drawing/2014/main" id="{EC991FE3-995C-4F4F-9B4D-90905A9AD86F}"/>
              </a:ext>
            </a:extLst>
          </p:cNvPr>
          <p:cNvSpPr txBox="1"/>
          <p:nvPr/>
        </p:nvSpPr>
        <p:spPr>
          <a:xfrm>
            <a:off x="8653670" y="1604513"/>
            <a:ext cx="3055251" cy="4093428"/>
          </a:xfrm>
          <a:prstGeom prst="rect">
            <a:avLst/>
          </a:prstGeom>
          <a:noFill/>
        </p:spPr>
        <p:txBody>
          <a:bodyPr wrap="square" rtlCol="0">
            <a:spAutoFit/>
          </a:bodyPr>
          <a:lstStyle/>
          <a:p>
            <a:endParaRPr lang="en-GB" sz="2000" b="1" dirty="0">
              <a:solidFill>
                <a:srgbClr val="0070C0"/>
              </a:solidFill>
            </a:endParaRPr>
          </a:p>
          <a:p>
            <a:r>
              <a:rPr lang="en-GB" sz="2000" b="1" dirty="0">
                <a:solidFill>
                  <a:srgbClr val="0070C0"/>
                </a:solidFill>
              </a:rPr>
              <a:t>Review of patient data has better outcomes for the system including reductions in </a:t>
            </a:r>
          </a:p>
          <a:p>
            <a:r>
              <a:rPr lang="en-GB" sz="2000" b="1" dirty="0">
                <a:solidFill>
                  <a:srgbClr val="0070C0"/>
                </a:solidFill>
              </a:rPr>
              <a:t>ED attendances </a:t>
            </a:r>
          </a:p>
          <a:p>
            <a:r>
              <a:rPr lang="en-GB" sz="2000" b="1" dirty="0">
                <a:solidFill>
                  <a:srgbClr val="0070C0"/>
                </a:solidFill>
              </a:rPr>
              <a:t>Re-admissions</a:t>
            </a:r>
          </a:p>
          <a:p>
            <a:r>
              <a:rPr lang="en-GB" sz="2000" b="1" dirty="0">
                <a:solidFill>
                  <a:srgbClr val="0070C0"/>
                </a:solidFill>
              </a:rPr>
              <a:t>Total Bed days stayed </a:t>
            </a:r>
          </a:p>
          <a:p>
            <a:r>
              <a:rPr lang="en-GB" sz="2000" b="1" dirty="0">
                <a:solidFill>
                  <a:srgbClr val="0070C0"/>
                </a:solidFill>
              </a:rPr>
              <a:t>Resulting in a reduction in average length of stay from 9.95 days to 2.25 days </a:t>
            </a:r>
          </a:p>
          <a:p>
            <a:endParaRPr lang="en-GB" sz="2000" b="1" dirty="0">
              <a:solidFill>
                <a:srgbClr val="0070C0"/>
              </a:solidFill>
            </a:endParaRPr>
          </a:p>
        </p:txBody>
      </p:sp>
      <p:pic>
        <p:nvPicPr>
          <p:cNvPr id="5" name="Picture 4" descr="Chart&#10;&#10;Description automatically generated with low confidence">
            <a:extLst>
              <a:ext uri="{FF2B5EF4-FFF2-40B4-BE49-F238E27FC236}">
                <a16:creationId xmlns:a16="http://schemas.microsoft.com/office/drawing/2014/main" id="{30BEC694-2F76-1691-2BF2-ABF394DD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593960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805CB-0621-4D5A-80E5-BDB96D0590A5}"/>
              </a:ext>
            </a:extLst>
          </p:cNvPr>
          <p:cNvSpPr>
            <a:spLocks noGrp="1"/>
          </p:cNvSpPr>
          <p:nvPr>
            <p:ph type="title"/>
          </p:nvPr>
        </p:nvSpPr>
        <p:spPr/>
        <p:txBody>
          <a:bodyP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dirty="0"/>
              <a:t>Patient Experience Virtual Wards</a:t>
            </a:r>
          </a:p>
        </p:txBody>
      </p:sp>
      <p:sp>
        <p:nvSpPr>
          <p:cNvPr id="7" name="Content Placeholder 6">
            <a:extLst>
              <a:ext uri="{FF2B5EF4-FFF2-40B4-BE49-F238E27FC236}">
                <a16:creationId xmlns:a16="http://schemas.microsoft.com/office/drawing/2014/main" id="{0D8F4CC4-9B21-7D90-4F7A-ADF6D73CB46D}"/>
              </a:ext>
            </a:extLst>
          </p:cNvPr>
          <p:cNvSpPr>
            <a:spLocks noGrp="1"/>
          </p:cNvSpPr>
          <p:nvPr>
            <p:ph idx="1"/>
          </p:nvPr>
        </p:nvSpPr>
        <p:spPr>
          <a:xfrm>
            <a:off x="1019148" y="1166019"/>
            <a:ext cx="9875520" cy="4525963"/>
          </a:xfrm>
        </p:spPr>
        <p:txBody>
          <a:bodyPr>
            <a:normAutofit/>
          </a:bodyP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b="1" dirty="0"/>
              <a:t>Respiratory Virtual Ward  Elaine COPD </a:t>
            </a:r>
          </a:p>
          <a:p>
            <a:pPr marL="0" indent="0">
              <a:buNone/>
            </a:pPr>
            <a:endParaRPr lang="en-GB" b="1" dirty="0"/>
          </a:p>
        </p:txBody>
      </p:sp>
      <p:sp>
        <p:nvSpPr>
          <p:cNvPr id="8" name="Speech Bubble: Rectangle with Corners Rounded 7">
            <a:extLst>
              <a:ext uri="{FF2B5EF4-FFF2-40B4-BE49-F238E27FC236}">
                <a16:creationId xmlns:a16="http://schemas.microsoft.com/office/drawing/2014/main" id="{0B66B349-7B2C-76FB-386A-988DC1F6002F}"/>
              </a:ext>
            </a:extLst>
          </p:cNvPr>
          <p:cNvSpPr/>
          <p:nvPr/>
        </p:nvSpPr>
        <p:spPr>
          <a:xfrm>
            <a:off x="903240" y="1882243"/>
            <a:ext cx="10269613" cy="27293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sz="2160" dirty="0">
                <a:solidFill>
                  <a:schemeClr val="bg1"/>
                </a:solidFill>
                <a:effectLst/>
                <a:latin typeface="Arial" panose="020B0604020202020204" pitchFamily="34" charset="0"/>
                <a:ea typeface="Calibri" panose="020F0502020204030204" pitchFamily="34" charset="0"/>
              </a:rPr>
              <a:t>She said: </a:t>
            </a:r>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“I’d heard about virtual wards, though initially I was a bit reticent when I read the information leaflet. However, once it was explained by the nurses, I thought it would be beneficial.</a:t>
            </a:r>
          </a:p>
          <a:p>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“It also meant I could return home quicky instead of taking up bed space from others who may need treatment.</a:t>
            </a:r>
          </a:p>
          <a:p>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“I was monitored for 14 days using the </a:t>
            </a:r>
            <a:r>
              <a:rPr lang="en-GB" sz="144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Luscii</a:t>
            </a:r>
            <a:r>
              <a:rPr lang="en-GB" sz="1440" dirty="0">
                <a:solidFill>
                  <a:schemeClr val="bg1"/>
                </a:solidFill>
                <a:effectLst/>
                <a:latin typeface="Arial" panose="020B0604020202020204" pitchFamily="34" charset="0"/>
                <a:ea typeface="Calibri" panose="020F0502020204030204" pitchFamily="34" charset="0"/>
                <a:cs typeface="Arial" panose="020B0604020202020204" pitchFamily="34" charset="0"/>
              </a:rPr>
              <a:t> App, a remote monitoring platform. The app was pretty straight forward to use, as I would get a daily email reminding me to input my data, such as oxygen saturations, heart rate, or when I was I coughing.”</a:t>
            </a:r>
          </a:p>
          <a:p>
            <a:r>
              <a:rPr lang="en-GB" sz="14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4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4A38EC53-D562-7756-9CA8-1638EA825AE3}"/>
              </a:ext>
            </a:extLst>
          </p:cNvPr>
          <p:cNvSpPr/>
          <p:nvPr/>
        </p:nvSpPr>
        <p:spPr>
          <a:xfrm>
            <a:off x="5238268" y="4138296"/>
            <a:ext cx="5934584" cy="24450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pPr algn="ctr"/>
            <a:endParaRPr lang="en-GB" sz="1440" dirty="0">
              <a:ln>
                <a:solidFill>
                  <a:schemeClr val="bg1"/>
                </a:solidFill>
              </a:ln>
              <a:latin typeface="Arial" panose="020B0604020202020204" pitchFamily="34" charset="0"/>
              <a:cs typeface="Arial" panose="020B0604020202020204" pitchFamily="34" charset="0"/>
            </a:endParaRPr>
          </a:p>
          <a:p>
            <a:pPr algn="ctr"/>
            <a:endParaRPr lang="en-GB" sz="1440" dirty="0">
              <a:ln>
                <a:solidFill>
                  <a:schemeClr val="bg1"/>
                </a:solidFill>
              </a:ln>
              <a:latin typeface="Arial" panose="020B0604020202020204" pitchFamily="34" charset="0"/>
              <a:cs typeface="Arial" panose="020B0604020202020204" pitchFamily="34" charset="0"/>
            </a:endParaRPr>
          </a:p>
          <a:p>
            <a:pPr algn="ctr"/>
            <a:endParaRPr lang="en-GB" sz="1440" dirty="0">
              <a:ln>
                <a:solidFill>
                  <a:schemeClr val="bg1"/>
                </a:solidFill>
              </a:ln>
              <a:latin typeface="Arial" panose="020B0604020202020204" pitchFamily="34" charset="0"/>
              <a:cs typeface="Arial" panose="020B0604020202020204" pitchFamily="34" charset="0"/>
            </a:endParaRPr>
          </a:p>
          <a:p>
            <a:pPr algn="ctr"/>
            <a:r>
              <a:rPr lang="en-GB" sz="1440" dirty="0">
                <a:ln>
                  <a:solidFill>
                    <a:schemeClr val="bg1"/>
                  </a:solidFill>
                </a:ln>
                <a:latin typeface="Arial" panose="020B0604020202020204" pitchFamily="34" charset="0"/>
                <a:cs typeface="Arial" panose="020B0604020202020204" pitchFamily="34" charset="0"/>
              </a:rPr>
              <a:t>Mary </a:t>
            </a:r>
            <a:r>
              <a:rPr lang="en-GB" sz="1440" dirty="0" err="1">
                <a:ln>
                  <a:solidFill>
                    <a:schemeClr val="bg1"/>
                  </a:solidFill>
                </a:ln>
                <a:latin typeface="Arial" panose="020B0604020202020204" pitchFamily="34" charset="0"/>
                <a:cs typeface="Arial" panose="020B0604020202020204" pitchFamily="34" charset="0"/>
              </a:rPr>
              <a:t>Bup</a:t>
            </a:r>
            <a:r>
              <a:rPr lang="en-GB" sz="1440" dirty="0">
                <a:ln>
                  <a:solidFill>
                    <a:schemeClr val="bg1"/>
                  </a:solidFill>
                </a:ln>
                <a:latin typeface="Arial" panose="020B0604020202020204" pitchFamily="34" charset="0"/>
                <a:cs typeface="Arial" panose="020B0604020202020204" pitchFamily="34" charset="0"/>
              </a:rPr>
              <a:t>, Clinical Lead Nurse, STARRS, added</a:t>
            </a:r>
          </a:p>
          <a:p>
            <a:r>
              <a:rPr lang="en-GB" sz="1440" dirty="0">
                <a:ln>
                  <a:solidFill>
                    <a:schemeClr val="bg1"/>
                  </a:solidFill>
                </a:ln>
                <a:latin typeface="Arial" panose="020B0604020202020204" pitchFamily="34" charset="0"/>
                <a:cs typeface="Arial" panose="020B0604020202020204" pitchFamily="34" charset="0"/>
              </a:rPr>
              <a:t>“Elaine’s treatment via the virtual ward has been a positive experience for the team as it allowed us to monitor her condition remotely.</a:t>
            </a:r>
          </a:p>
          <a:p>
            <a:pPr algn="ctr"/>
            <a:endParaRPr lang="en-GB" sz="1440" dirty="0">
              <a:ln>
                <a:solidFill>
                  <a:schemeClr val="bg1"/>
                </a:solidFill>
              </a:ln>
              <a:latin typeface="Arial" panose="020B0604020202020204" pitchFamily="34" charset="0"/>
              <a:cs typeface="Arial" panose="020B0604020202020204" pitchFamily="34" charset="0"/>
            </a:endParaRPr>
          </a:p>
          <a:p>
            <a:pPr algn="ctr"/>
            <a:r>
              <a:rPr lang="en-GB" sz="1440" dirty="0">
                <a:ln>
                  <a:solidFill>
                    <a:schemeClr val="bg1"/>
                  </a:solidFill>
                </a:ln>
                <a:latin typeface="Arial" panose="020B0604020202020204" pitchFamily="34" charset="0"/>
                <a:cs typeface="Arial" panose="020B0604020202020204" pitchFamily="34" charset="0"/>
              </a:rPr>
              <a:t>“By moving her on to the virtual ward, Elaine avoided spending five to six days in hospital, which meant freeing up space on the ward for other patients.”</a:t>
            </a:r>
          </a:p>
          <a:p>
            <a:pPr algn="ctr"/>
            <a:endParaRPr lang="en-GB" sz="1440" dirty="0">
              <a:ln>
                <a:solidFill>
                  <a:schemeClr val="bg1"/>
                </a:solidFill>
              </a:ln>
              <a:latin typeface="Arial" panose="020B0604020202020204" pitchFamily="34" charset="0"/>
              <a:cs typeface="Arial" panose="020B0604020202020204" pitchFamily="34" charset="0"/>
            </a:endParaRPr>
          </a:p>
          <a:p>
            <a:pPr algn="ctr"/>
            <a:endParaRPr lang="en-GB" sz="2770" dirty="0">
              <a:ln>
                <a:solidFill>
                  <a:schemeClr val="bg1"/>
                </a:solidFill>
              </a:ln>
            </a:endParaRPr>
          </a:p>
        </p:txBody>
      </p:sp>
    </p:spTree>
    <p:extLst>
      <p:ext uri="{BB962C8B-B14F-4D97-AF65-F5344CB8AC3E}">
        <p14:creationId xmlns:p14="http://schemas.microsoft.com/office/powerpoint/2010/main" val="1570287638"/>
      </p:ext>
    </p:extLst>
  </p:cSld>
  <p:clrMapOvr>
    <a:masterClrMapping/>
  </p:clrMapOvr>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805CB-0621-4D5A-80E5-BDB96D0590A5}"/>
              </a:ext>
            </a:extLst>
          </p:cNvPr>
          <p:cNvSpPr>
            <a:spLocks noGrp="1"/>
          </p:cNvSpPr>
          <p:nvPr>
            <p:ph type="title"/>
          </p:nvPr>
        </p:nvSpPr>
        <p:spPr/>
        <p:txBody>
          <a:bodyP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dirty="0"/>
              <a:t>Patient Experience Virtual Wards</a:t>
            </a:r>
          </a:p>
        </p:txBody>
      </p:sp>
      <p:sp>
        <p:nvSpPr>
          <p:cNvPr id="7" name="Content Placeholder 6">
            <a:extLst>
              <a:ext uri="{FF2B5EF4-FFF2-40B4-BE49-F238E27FC236}">
                <a16:creationId xmlns:a16="http://schemas.microsoft.com/office/drawing/2014/main" id="{0D8F4CC4-9B21-7D90-4F7A-ADF6D73CB46D}"/>
              </a:ext>
            </a:extLst>
          </p:cNvPr>
          <p:cNvSpPr>
            <a:spLocks noGrp="1"/>
          </p:cNvSpPr>
          <p:nvPr>
            <p:ph idx="1"/>
          </p:nvPr>
        </p:nvSpPr>
        <p:spPr>
          <a:xfrm>
            <a:off x="1158240" y="1114671"/>
            <a:ext cx="9875520" cy="5011494"/>
          </a:xfrm>
        </p:spPr>
        <p:txBody>
          <a:bodyPr>
            <a:normAutofit/>
          </a:bodyP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sz="1920" dirty="0"/>
              <a:t>Diabetes Virtual Ward</a:t>
            </a:r>
          </a:p>
          <a:p>
            <a:pPr marL="0" indent="0">
              <a:buNone/>
            </a:pPr>
            <a:r>
              <a:rPr lang="en-GB" sz="1440" dirty="0">
                <a:effectLst/>
                <a:latin typeface="Arial" panose="020B0604020202020204" pitchFamily="34" charset="0"/>
                <a:ea typeface="Calibri" panose="020F0502020204030204" pitchFamily="34" charset="0"/>
              </a:rPr>
              <a:t>Julian Marshall has been a type 1 diabetic for eight years.</a:t>
            </a:r>
            <a:endParaRPr lang="en-GB" sz="1440" dirty="0">
              <a:effectLst/>
              <a:latin typeface="Calibri" panose="020F0502020204030204" pitchFamily="34" charset="0"/>
              <a:ea typeface="Calibri" panose="020F0502020204030204" pitchFamily="34" charset="0"/>
            </a:endParaRPr>
          </a:p>
          <a:p>
            <a:pPr marL="0" indent="0">
              <a:buNone/>
            </a:pPr>
            <a:r>
              <a:rPr lang="en-GB" sz="1440" dirty="0">
                <a:effectLst/>
                <a:latin typeface="Arial" panose="020B0604020202020204" pitchFamily="34" charset="0"/>
                <a:ea typeface="Calibri" panose="020F0502020204030204" pitchFamily="34" charset="0"/>
              </a:rPr>
              <a:t>During that time he has struggled to understand what he needs to do in order to manage his condition and live a happy, healthy life. Last year, whilst abroad on holiday, he was hospitalised for diabetic ketoacidosis (DKA), which occurs when the body starts to run out of insulin. However, since then, his experience has taken a more positive turn, in part due to virtual ward</a:t>
            </a:r>
            <a:r>
              <a:rPr lang="en-GB" sz="1440" dirty="0">
                <a:ea typeface="Calibri" panose="020F0502020204030204" pitchFamily="34" charset="0"/>
              </a:rPr>
              <a:t>.</a:t>
            </a:r>
            <a:endParaRPr lang="en-GB" sz="1440" dirty="0">
              <a:effectLst/>
              <a:latin typeface="Calibri" panose="020F0502020204030204" pitchFamily="34" charset="0"/>
              <a:ea typeface="Calibri" panose="020F0502020204030204" pitchFamily="34" charset="0"/>
            </a:endParaRPr>
          </a:p>
          <a:p>
            <a:r>
              <a:rPr lang="en-GB" sz="1440" dirty="0"/>
              <a:t> </a:t>
            </a:r>
          </a:p>
          <a:p>
            <a:pPr marL="0" indent="0">
              <a:buNone/>
            </a:pPr>
            <a:endParaRPr lang="en-GB" dirty="0"/>
          </a:p>
        </p:txBody>
      </p:sp>
      <p:sp>
        <p:nvSpPr>
          <p:cNvPr id="2" name="Speech Bubble: Rectangle with Corners Rounded 1">
            <a:extLst>
              <a:ext uri="{FF2B5EF4-FFF2-40B4-BE49-F238E27FC236}">
                <a16:creationId xmlns:a16="http://schemas.microsoft.com/office/drawing/2014/main" id="{702586D8-BF94-8E5C-F3F2-F8FBFED412F8}"/>
              </a:ext>
            </a:extLst>
          </p:cNvPr>
          <p:cNvSpPr/>
          <p:nvPr/>
        </p:nvSpPr>
        <p:spPr>
          <a:xfrm>
            <a:off x="965058" y="2781838"/>
            <a:ext cx="10277341" cy="3801523"/>
          </a:xfrm>
          <a:prstGeom prst="wedgeRoundRectCallout">
            <a:avLst>
              <a:gd name="adj1" fmla="val -17949"/>
              <a:gd name="adj2" fmla="val 57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a:lstStyle>
          <a:p>
            <a:r>
              <a:rPr lang="en-GB" sz="1440" i="1" dirty="0">
                <a:latin typeface="Arial" panose="020B0604020202020204" pitchFamily="34" charset="0"/>
                <a:cs typeface="Arial" panose="020B0604020202020204" pitchFamily="34" charset="0"/>
              </a:rPr>
              <a:t>My recent trip to Northwick Park Hospital was due to more complications. During that visit I felt I was blessed to meet with Denisse. “She is a kind soul and embodies everything I would expect from a nurse. </a:t>
            </a:r>
          </a:p>
          <a:p>
            <a:pPr algn="ctr"/>
            <a:r>
              <a:rPr lang="en-GB" sz="1440" i="1" dirty="0">
                <a:latin typeface="Arial" panose="020B0604020202020204" pitchFamily="34" charset="0"/>
                <a:cs typeface="Arial" panose="020B0604020202020204" pitchFamily="34" charset="0"/>
              </a:rPr>
              <a:t> </a:t>
            </a:r>
          </a:p>
          <a:p>
            <a:r>
              <a:rPr lang="en-GB" sz="1440" i="1" dirty="0">
                <a:latin typeface="Arial" panose="020B0604020202020204" pitchFamily="34" charset="0"/>
                <a:cs typeface="Arial" panose="020B0604020202020204" pitchFamily="34" charset="0"/>
              </a:rPr>
              <a:t>“As far as my experience on the Virtual Ward, it has been by far the best thing I’ve been offered as a form of treatment. </a:t>
            </a:r>
          </a:p>
          <a:p>
            <a:pPr algn="ctr"/>
            <a:endParaRPr lang="en-GB" sz="1440" i="1" dirty="0">
              <a:latin typeface="Arial" panose="020B0604020202020204" pitchFamily="34" charset="0"/>
              <a:cs typeface="Arial" panose="020B0604020202020204" pitchFamily="34" charset="0"/>
            </a:endParaRPr>
          </a:p>
          <a:p>
            <a:pPr algn="ctr"/>
            <a:r>
              <a:rPr lang="en-GB" sz="1440" i="1" dirty="0">
                <a:latin typeface="Arial" panose="020B0604020202020204" pitchFamily="34" charset="0"/>
                <a:cs typeface="Arial" panose="020B0604020202020204" pitchFamily="34" charset="0"/>
              </a:rPr>
              <a:t>“My fiancé and I have spoken at length about how positive it had been in helping me manage my condition. </a:t>
            </a:r>
          </a:p>
          <a:p>
            <a:pPr algn="ctr"/>
            <a:r>
              <a:rPr lang="en-GB" sz="1440" i="1" dirty="0">
                <a:latin typeface="Arial" panose="020B0604020202020204" pitchFamily="34" charset="0"/>
                <a:cs typeface="Arial" panose="020B0604020202020204" pitchFamily="34" charset="0"/>
              </a:rPr>
              <a:t> </a:t>
            </a:r>
          </a:p>
          <a:p>
            <a:r>
              <a:rPr lang="en-GB" sz="1440" i="1" dirty="0">
                <a:latin typeface="Arial" panose="020B0604020202020204" pitchFamily="34" charset="0"/>
                <a:cs typeface="Arial" panose="020B0604020202020204" pitchFamily="34" charset="0"/>
              </a:rPr>
              <a:t>“I used a sensor-based glucose monitoring system, which eliminates the need for painful routine finger pricks. Denisse would call me every day and speak about the sensor scans, as well as going over what I ate, and how much exercise I did.</a:t>
            </a:r>
          </a:p>
          <a:p>
            <a:r>
              <a:rPr lang="en-GB" sz="1440" dirty="0">
                <a:effectLst/>
                <a:latin typeface="Arial" panose="020B0604020202020204" pitchFamily="34" charset="0"/>
                <a:ea typeface="Calibri" panose="020F0502020204030204" pitchFamily="34" charset="0"/>
              </a:rPr>
              <a:t>He added: “The virtual ward was vital in helping me change my attitude towards managing my health, but so was Denisse.</a:t>
            </a:r>
            <a:endParaRPr lang="en-GB" sz="1440" dirty="0">
              <a:effectLst/>
              <a:latin typeface="Calibri" panose="020F0502020204030204" pitchFamily="34" charset="0"/>
              <a:ea typeface="Calibri" panose="020F0502020204030204" pitchFamily="34" charset="0"/>
            </a:endParaRPr>
          </a:p>
          <a:p>
            <a:r>
              <a:rPr lang="en-GB" sz="1440" dirty="0">
                <a:effectLst/>
                <a:latin typeface="Arial" panose="020B0604020202020204" pitchFamily="34" charset="0"/>
                <a:ea typeface="Calibri" panose="020F0502020204030204" pitchFamily="34" charset="0"/>
              </a:rPr>
              <a:t> </a:t>
            </a:r>
            <a:endParaRPr lang="en-GB" sz="1440" dirty="0">
              <a:effectLst/>
              <a:latin typeface="Calibri" panose="020F0502020204030204" pitchFamily="34" charset="0"/>
              <a:ea typeface="Calibri" panose="020F0502020204030204" pitchFamily="34" charset="0"/>
            </a:endParaRPr>
          </a:p>
          <a:p>
            <a:r>
              <a:rPr lang="en-GB" sz="1440" dirty="0">
                <a:effectLst/>
                <a:latin typeface="Arial" panose="020B0604020202020204" pitchFamily="34" charset="0"/>
                <a:ea typeface="Calibri" panose="020F0502020204030204" pitchFamily="34" charset="0"/>
              </a:rPr>
              <a:t>“I cannot thank her enough for her encouragement when I was having a bad day, feeling low, and burnt out. She would lift me out of the hole I was in and tell me how good I was doing.”</a:t>
            </a:r>
            <a:endParaRPr lang="en-GB" sz="1440" dirty="0">
              <a:effectLst/>
              <a:latin typeface="Calibri" panose="020F0502020204030204" pitchFamily="34" charset="0"/>
              <a:ea typeface="Calibri" panose="020F0502020204030204" pitchFamily="34" charset="0"/>
            </a:endParaRPr>
          </a:p>
          <a:p>
            <a:endParaRPr lang="en-GB" sz="1440" i="1" dirty="0"/>
          </a:p>
          <a:p>
            <a:pPr algn="ctr"/>
            <a:r>
              <a:rPr lang="en-GB" sz="1440" i="1" dirty="0"/>
              <a:t> </a:t>
            </a:r>
          </a:p>
        </p:txBody>
      </p:sp>
    </p:spTree>
    <p:extLst>
      <p:ext uri="{BB962C8B-B14F-4D97-AF65-F5344CB8AC3E}">
        <p14:creationId xmlns:p14="http://schemas.microsoft.com/office/powerpoint/2010/main" val="2195617130"/>
      </p:ext>
    </p:extLst>
  </p:cSld>
  <p:clrMapOvr>
    <a:masterClrMapping/>
  </p:clrMapOvr>
  <mc:AlternateContent xmlns:mc="http://schemas.openxmlformats.org/markup-compatibility/2006">
    <mc:Choice xmlns:p14="http://schemas.microsoft.com/office/powerpoint/2010/main" Requires="p14">
      <p:transition p14:dur="250" advClick="0">
        <p:fade/>
      </p:transition>
    </mc:Choice>
    <mc:Fallback>
      <p:transition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16C71B-6879-4594-B20E-67F75E111CE6}"/>
              </a:ext>
            </a:extLst>
          </p:cNvPr>
          <p:cNvSpPr>
            <a:spLocks noChangeArrowheads="1"/>
          </p:cNvSpPr>
          <p:nvPr/>
        </p:nvSpPr>
        <p:spPr bwMode="auto">
          <a:xfrm>
            <a:off x="2885090" y="28535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the Virtual Ward Programme Model</a:t>
            </a:r>
            <a:endParaRPr kumimoji="0" lang="en-GB"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Diagram 2">
            <a:extLst>
              <a:ext uri="{FF2B5EF4-FFF2-40B4-BE49-F238E27FC236}">
                <a16:creationId xmlns:a16="http://schemas.microsoft.com/office/drawing/2014/main" id="{FACB1D16-CC3E-4405-A048-74767E216868}"/>
              </a:ext>
            </a:extLst>
          </p:cNvPr>
          <p:cNvGraphicFramePr/>
          <p:nvPr>
            <p:extLst>
              <p:ext uri="{D42A27DB-BD31-4B8C-83A1-F6EECF244321}">
                <p14:modId xmlns:p14="http://schemas.microsoft.com/office/powerpoint/2010/main" val="773149740"/>
              </p:ext>
            </p:extLst>
          </p:nvPr>
        </p:nvGraphicFramePr>
        <p:xfrm>
          <a:off x="252247" y="1387367"/>
          <a:ext cx="10767849" cy="519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art&#10;&#10;Description automatically generated with low confidence">
            <a:extLst>
              <a:ext uri="{FF2B5EF4-FFF2-40B4-BE49-F238E27FC236}">
                <a16:creationId xmlns:a16="http://schemas.microsoft.com/office/drawing/2014/main" id="{1C60F616-13D1-6982-4C2B-70610FBFA6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6" name="Title 1">
            <a:extLst>
              <a:ext uri="{FF2B5EF4-FFF2-40B4-BE49-F238E27FC236}">
                <a16:creationId xmlns:a16="http://schemas.microsoft.com/office/drawing/2014/main" id="{9646CC83-DC66-4C87-C621-8DFAD96D83EB}"/>
              </a:ext>
            </a:extLst>
          </p:cNvPr>
          <p:cNvSpPr txBox="1">
            <a:spLocks/>
          </p:cNvSpPr>
          <p:nvPr/>
        </p:nvSpPr>
        <p:spPr>
          <a:xfrm>
            <a:off x="3389587" y="277117"/>
            <a:ext cx="5360276" cy="837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2">
                    <a:lumMod val="60000"/>
                    <a:lumOff val="40000"/>
                  </a:schemeClr>
                </a:solidFill>
              </a:rPr>
              <a:t>Existing Challenges </a:t>
            </a:r>
          </a:p>
        </p:txBody>
      </p:sp>
      <p:sp>
        <p:nvSpPr>
          <p:cNvPr id="7" name="TextBox 6">
            <a:extLst>
              <a:ext uri="{FF2B5EF4-FFF2-40B4-BE49-F238E27FC236}">
                <a16:creationId xmlns:a16="http://schemas.microsoft.com/office/drawing/2014/main" id="{39A7EA95-44EC-A222-A8B3-F5C574E90AA9}"/>
              </a:ext>
            </a:extLst>
          </p:cNvPr>
          <p:cNvSpPr txBox="1"/>
          <p:nvPr/>
        </p:nvSpPr>
        <p:spPr>
          <a:xfrm>
            <a:off x="1421524" y="5722881"/>
            <a:ext cx="9348951" cy="369332"/>
          </a:xfrm>
          <a:prstGeom prst="rect">
            <a:avLst/>
          </a:prstGeom>
          <a:noFill/>
        </p:spPr>
        <p:txBody>
          <a:bodyPr wrap="square" rtlCol="0">
            <a:spAutoFit/>
          </a:bodyPr>
          <a:lstStyle/>
          <a:p>
            <a:r>
              <a:rPr lang="en-GB" dirty="0"/>
              <a:t>Use of digital and non-digital pathways – some patients need face to face interventions </a:t>
            </a:r>
          </a:p>
        </p:txBody>
      </p:sp>
    </p:spTree>
    <p:extLst>
      <p:ext uri="{BB962C8B-B14F-4D97-AF65-F5344CB8AC3E}">
        <p14:creationId xmlns:p14="http://schemas.microsoft.com/office/powerpoint/2010/main" val="34396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693173" y="2659559"/>
            <a:ext cx="110651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Questions?</a:t>
            </a:r>
          </a:p>
        </p:txBody>
      </p:sp>
      <p:sp>
        <p:nvSpPr>
          <p:cNvPr id="2" name="TextBox 1"/>
          <p:cNvSpPr txBox="1"/>
          <p:nvPr/>
        </p:nvSpPr>
        <p:spPr>
          <a:xfrm>
            <a:off x="3819526" y="5478005"/>
            <a:ext cx="3962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Version 1.4 Trish Winn </a:t>
            </a:r>
          </a:p>
        </p:txBody>
      </p:sp>
      <p:sp>
        <p:nvSpPr>
          <p:cNvPr id="3" name="Rectangle 2">
            <a:extLst>
              <a:ext uri="{FF2B5EF4-FFF2-40B4-BE49-F238E27FC236}">
                <a16:creationId xmlns:a16="http://schemas.microsoft.com/office/drawing/2014/main" id="{4ADC23C9-7621-6651-6F06-68DD02309A68}"/>
              </a:ext>
            </a:extLst>
          </p:cNvPr>
          <p:cNvSpPr/>
          <p:nvPr/>
        </p:nvSpPr>
        <p:spPr>
          <a:xfrm>
            <a:off x="236484" y="67734"/>
            <a:ext cx="3363968" cy="1075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hart&#10;&#10;Description automatically generated with low confidence">
            <a:extLst>
              <a:ext uri="{FF2B5EF4-FFF2-40B4-BE49-F238E27FC236}">
                <a16:creationId xmlns:a16="http://schemas.microsoft.com/office/drawing/2014/main" id="{E9C1F975-0477-D154-E15A-58CD00BE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210545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827" y="1551398"/>
            <a:ext cx="9781698" cy="1222624"/>
          </a:xfrm>
        </p:spPr>
        <p:txBody>
          <a:bodyPr>
            <a:normAutofit fontScale="90000"/>
          </a:bodyPr>
          <a:lstStyle/>
          <a:p>
            <a:pPr>
              <a:spcBef>
                <a:spcPts val="0"/>
              </a:spcBef>
            </a:pPr>
            <a:br>
              <a:rPr lang="en-GB" sz="4000" dirty="0">
                <a:solidFill>
                  <a:srgbClr val="000000"/>
                </a:solidFill>
                <a:latin typeface="Arial" panose="020B0604020202020204" pitchFamily="34" charset="0"/>
                <a:ea typeface="Calibri"/>
                <a:cs typeface="Arial" panose="020B0604020202020204" pitchFamily="34" charset="0"/>
              </a:rPr>
            </a:br>
            <a:r>
              <a:rPr lang="en-GB" sz="4000" b="1" dirty="0">
                <a:solidFill>
                  <a:srgbClr val="0070C0"/>
                </a:solidFill>
                <a:latin typeface="Arial" panose="020B0604020202020204" pitchFamily="34" charset="0"/>
                <a:ea typeface="Calibri"/>
                <a:cs typeface="Arial" panose="020B0604020202020204" pitchFamily="34" charset="0"/>
              </a:rPr>
              <a:t>Why we need </a:t>
            </a:r>
            <a:r>
              <a:rPr lang="en-GB" sz="3600" b="1" dirty="0">
                <a:solidFill>
                  <a:srgbClr val="0070C0"/>
                </a:solidFill>
                <a:latin typeface="Arial" panose="020B0604020202020204" pitchFamily="34" charset="0"/>
                <a:ea typeface="Calibri"/>
                <a:cs typeface="Arial" panose="020B0604020202020204" pitchFamily="34" charset="0"/>
              </a:rPr>
              <a:t>Virtual Wards? </a:t>
            </a:r>
            <a:r>
              <a:rPr lang="en-GB" sz="3600" b="1" dirty="0">
                <a:solidFill>
                  <a:srgbClr val="0070C0"/>
                </a:solidFill>
                <a:latin typeface="Arial" panose="020B0604020202020204" pitchFamily="34" charset="0"/>
                <a:cs typeface="Arial" panose="020B0604020202020204" pitchFamily="34" charset="0"/>
              </a:rPr>
              <a:t> </a:t>
            </a:r>
            <a:r>
              <a:rPr lang="en-GB" sz="3200" b="1" dirty="0">
                <a:solidFill>
                  <a:srgbClr val="005EB8"/>
                </a:solidFill>
                <a:latin typeface="Arial" panose="020B0604020202020204" pitchFamily="34" charset="0"/>
                <a:cs typeface="Arial" panose="020B0604020202020204" pitchFamily="34" charset="0"/>
              </a:rPr>
              <a:t> </a:t>
            </a:r>
            <a:br>
              <a:rPr lang="en-GB" sz="2000" b="1" dirty="0">
                <a:solidFill>
                  <a:srgbClr val="005EB9"/>
                </a:solidFill>
                <a:latin typeface="Arial" panose="020B0604020202020204" pitchFamily="34" charset="0"/>
                <a:ea typeface="Calibri"/>
                <a:cs typeface="Arial" panose="020B0604020202020204" pitchFamily="34" charset="0"/>
              </a:rPr>
            </a:br>
            <a:endParaRPr lang="en-GB" b="1" dirty="0">
              <a:solidFill>
                <a:srgbClr val="005EB9"/>
              </a:solidFill>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630953" y="2106203"/>
            <a:ext cx="11489127" cy="4284324"/>
          </a:xfrm>
        </p:spPr>
        <p:txBody>
          <a:bodyPr>
            <a:normAutofit fontScale="25000" lnSpcReduction="20000"/>
          </a:bodyPr>
          <a:lstStyle/>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Improved patient experience and outcomes</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Shared decision-making for patients</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Improved patient flow by reducing admissions and length of stay. </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Reduced nosocomial transmission of infections including COVID-19</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Better staff experiences</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Better use of resources (e.g. physical space) </a:t>
            </a:r>
          </a:p>
          <a:p>
            <a:pPr marL="342900" indent="-342900">
              <a:lnSpc>
                <a:spcPct val="170000"/>
              </a:lnSpc>
              <a:spcBef>
                <a:spcPts val="0"/>
              </a:spcBef>
              <a:buFont typeface="Wingdings" panose="05000000000000000000" pitchFamily="2" charset="2"/>
              <a:buChar char="ü"/>
            </a:pPr>
            <a:r>
              <a:rPr lang="en-GB" sz="9600" dirty="0">
                <a:solidFill>
                  <a:schemeClr val="tx1"/>
                </a:solidFill>
                <a:latin typeface="Arial"/>
              </a:rPr>
              <a:t>Sustainable healthcare delivery specially in context of a significant population with long term conditions and frailty</a:t>
            </a:r>
            <a:r>
              <a:rPr lang="en-GB" dirty="0">
                <a:solidFill>
                  <a:schemeClr val="tx1"/>
                </a:solidFill>
                <a:latin typeface="Arial"/>
              </a:rPr>
              <a:t>	</a:t>
            </a:r>
          </a:p>
          <a:p>
            <a:endParaRPr lang="en-GB" sz="3200" dirty="0">
              <a:solidFill>
                <a:srgbClr val="005EB9"/>
              </a:solidFill>
              <a:latin typeface="Arial" panose="020B0604020202020204" pitchFamily="34" charset="0"/>
              <a:cs typeface="Arial" panose="020B0604020202020204" pitchFamily="34" charset="0"/>
            </a:endParaRPr>
          </a:p>
        </p:txBody>
      </p:sp>
      <p:pic>
        <p:nvPicPr>
          <p:cNvPr id="4" name="Picture 3" descr="Chart&#10;&#10;Description automatically generated with low confidence">
            <a:extLst>
              <a:ext uri="{FF2B5EF4-FFF2-40B4-BE49-F238E27FC236}">
                <a16:creationId xmlns:a16="http://schemas.microsoft.com/office/drawing/2014/main" id="{9B11B208-8EA2-29F0-2070-C3262F783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375772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DCEBB79-B0CE-4F4A-8E47-8865CDBE44D0}"/>
              </a:ext>
            </a:extLst>
          </p:cNvPr>
          <p:cNvSpPr txBox="1">
            <a:spLocks/>
          </p:cNvSpPr>
          <p:nvPr/>
        </p:nvSpPr>
        <p:spPr>
          <a:xfrm>
            <a:off x="8891153" y="6493046"/>
            <a:ext cx="2551748" cy="2286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580A8D-61F9-4C34-8E49-45D5CC4208D2}" type="slidenum">
              <a:rPr lang="en-GB" b="1">
                <a:solidFill>
                  <a:srgbClr val="025CB7"/>
                </a:solidFill>
              </a:rPr>
              <a:pPr>
                <a:defRPr/>
              </a:pPr>
              <a:t>4</a:t>
            </a:fld>
            <a:endParaRPr lang="en-GB" b="1" dirty="0">
              <a:solidFill>
                <a:srgbClr val="025CB7"/>
              </a:solidFill>
            </a:endParaRPr>
          </a:p>
        </p:txBody>
      </p:sp>
      <p:sp>
        <p:nvSpPr>
          <p:cNvPr id="7" name="Title 1">
            <a:extLst>
              <a:ext uri="{FF2B5EF4-FFF2-40B4-BE49-F238E27FC236}">
                <a16:creationId xmlns:a16="http://schemas.microsoft.com/office/drawing/2014/main" id="{6A43EFBC-348A-6A4B-9EF3-DB07716F767B}"/>
              </a:ext>
            </a:extLst>
          </p:cNvPr>
          <p:cNvSpPr>
            <a:spLocks noGrp="1"/>
          </p:cNvSpPr>
          <p:nvPr>
            <p:ph type="title" idx="4294967295"/>
          </p:nvPr>
        </p:nvSpPr>
        <p:spPr>
          <a:xfrm>
            <a:off x="3212742" y="1236495"/>
            <a:ext cx="6297899" cy="611188"/>
          </a:xfrm>
          <a:prstGeom prst="rect">
            <a:avLst/>
          </a:prstGeom>
        </p:spPr>
        <p:txBody>
          <a:bodyPr>
            <a:noAutofit/>
          </a:bodyPr>
          <a:lstStyle/>
          <a:p>
            <a:r>
              <a:rPr lang="en-GB" sz="2800" dirty="0">
                <a:solidFill>
                  <a:schemeClr val="tx2"/>
                </a:solidFill>
                <a:latin typeface="Arial" panose="020B0604020202020204" pitchFamily="34" charset="0"/>
                <a:cs typeface="Arial" panose="020B0604020202020204" pitchFamily="34" charset="0"/>
              </a:rPr>
              <a:t>The world of virtual healthcare</a:t>
            </a:r>
          </a:p>
        </p:txBody>
      </p:sp>
      <p:sp>
        <p:nvSpPr>
          <p:cNvPr id="37" name="Rounded Rectangle 36">
            <a:extLst>
              <a:ext uri="{FF2B5EF4-FFF2-40B4-BE49-F238E27FC236}">
                <a16:creationId xmlns:a16="http://schemas.microsoft.com/office/drawing/2014/main" id="{674ED3E5-AD2C-1247-84CC-0FA7CAD26237}"/>
              </a:ext>
            </a:extLst>
          </p:cNvPr>
          <p:cNvSpPr/>
          <p:nvPr/>
        </p:nvSpPr>
        <p:spPr>
          <a:xfrm>
            <a:off x="92467" y="1719046"/>
            <a:ext cx="11825555" cy="5422391"/>
          </a:xfrm>
          <a:prstGeom prst="roundRect">
            <a:avLst>
              <a:gd name="adj" fmla="val 17824"/>
            </a:avLst>
          </a:prstGeom>
          <a:solidFill>
            <a:schemeClr val="bg1">
              <a:lumMod val="75000"/>
              <a:alpha val="10000"/>
            </a:schemeClr>
          </a:solidFill>
          <a:ln w="25400">
            <a:solidFill>
              <a:schemeClr val="tx2">
                <a:alpha val="1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endParaRPr>
          </a:p>
        </p:txBody>
      </p:sp>
      <p:sp>
        <p:nvSpPr>
          <p:cNvPr id="8" name="Rounded Rectangle 7">
            <a:extLst>
              <a:ext uri="{FF2B5EF4-FFF2-40B4-BE49-F238E27FC236}">
                <a16:creationId xmlns:a16="http://schemas.microsoft.com/office/drawing/2014/main" id="{0ACB0B4C-DEA4-C748-A87E-90A556C25E9F}"/>
              </a:ext>
            </a:extLst>
          </p:cNvPr>
          <p:cNvSpPr/>
          <p:nvPr/>
        </p:nvSpPr>
        <p:spPr>
          <a:xfrm>
            <a:off x="7356324" y="1793906"/>
            <a:ext cx="3745116" cy="4698968"/>
          </a:xfrm>
          <a:prstGeom prst="roundRect">
            <a:avLst>
              <a:gd name="adj" fmla="val 18000"/>
            </a:avLst>
          </a:prstGeom>
          <a:gradFill>
            <a:gsLst>
              <a:gs pos="0">
                <a:schemeClr val="bg2">
                  <a:alpha val="10000"/>
                </a:schemeClr>
              </a:gs>
              <a:gs pos="100000">
                <a:schemeClr val="tx2">
                  <a:alpha val="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endParaRPr>
          </a:p>
        </p:txBody>
      </p:sp>
      <p:sp>
        <p:nvSpPr>
          <p:cNvPr id="12" name="TextBox 11">
            <a:extLst>
              <a:ext uri="{FF2B5EF4-FFF2-40B4-BE49-F238E27FC236}">
                <a16:creationId xmlns:a16="http://schemas.microsoft.com/office/drawing/2014/main" id="{CCE39A21-EDE0-3D48-A61F-149DF5CF2833}"/>
              </a:ext>
            </a:extLst>
          </p:cNvPr>
          <p:cNvSpPr txBox="1"/>
          <p:nvPr/>
        </p:nvSpPr>
        <p:spPr>
          <a:xfrm>
            <a:off x="8496951" y="1928810"/>
            <a:ext cx="1463862" cy="276999"/>
          </a:xfrm>
          <a:prstGeom prst="rect">
            <a:avLst/>
          </a:prstGeom>
          <a:noFill/>
        </p:spPr>
        <p:txBody>
          <a:bodyPr wrap="none" rtlCol="0">
            <a:spAutoFit/>
          </a:bodyPr>
          <a:lstStyle/>
          <a:p>
            <a:pPr algn="ctr">
              <a:defRPr/>
            </a:pPr>
            <a:r>
              <a:rPr lang="en-GB" sz="1200" b="1" dirty="0">
                <a:solidFill>
                  <a:srgbClr val="003D95"/>
                </a:solidFill>
                <a:latin typeface="Arial" panose="020B0604020202020204" pitchFamily="34" charset="0"/>
                <a:cs typeface="Arial" panose="020B0604020202020204" pitchFamily="34" charset="0"/>
              </a:rPr>
              <a:t>VIRTUAL WARDS</a:t>
            </a:r>
          </a:p>
        </p:txBody>
      </p:sp>
      <p:sp>
        <p:nvSpPr>
          <p:cNvPr id="14" name="TextBox 13">
            <a:extLst>
              <a:ext uri="{FF2B5EF4-FFF2-40B4-BE49-F238E27FC236}">
                <a16:creationId xmlns:a16="http://schemas.microsoft.com/office/drawing/2014/main" id="{870076D1-8EF2-9143-BD82-DD230FE87559}"/>
              </a:ext>
            </a:extLst>
          </p:cNvPr>
          <p:cNvSpPr txBox="1"/>
          <p:nvPr/>
        </p:nvSpPr>
        <p:spPr>
          <a:xfrm>
            <a:off x="7759750" y="2262009"/>
            <a:ext cx="2938262" cy="495680"/>
          </a:xfrm>
          <a:prstGeom prst="rect">
            <a:avLst/>
          </a:prstGeom>
          <a:noFill/>
        </p:spPr>
        <p:txBody>
          <a:bodyPr wrap="square" rtlCol="0" anchor="ctr">
            <a:noAutofit/>
          </a:bodyPr>
          <a:lstStyle/>
          <a:p>
            <a:pPr algn="ctr">
              <a:defRPr/>
            </a:pPr>
            <a:r>
              <a:rPr lang="en-GB" sz="1200" dirty="0">
                <a:solidFill>
                  <a:srgbClr val="000000">
                    <a:lumMod val="75000"/>
                    <a:lumOff val="25000"/>
                  </a:srgbClr>
                </a:solidFill>
                <a:latin typeface="Arial" panose="020B0604020202020204" pitchFamily="34" charset="0"/>
                <a:cs typeface="Arial" panose="020B0604020202020204" pitchFamily="34" charset="0"/>
              </a:rPr>
              <a:t>Provides </a:t>
            </a:r>
            <a:r>
              <a:rPr lang="en-GB" sz="1200" b="1" dirty="0">
                <a:solidFill>
                  <a:srgbClr val="000000"/>
                </a:solidFill>
                <a:latin typeface="Arial" panose="020B0604020202020204" pitchFamily="34" charset="0"/>
                <a:cs typeface="Arial" panose="020B0604020202020204" pitchFamily="34" charset="0"/>
              </a:rPr>
              <a:t>enhanced healthcare at home </a:t>
            </a:r>
            <a:r>
              <a:rPr lang="en-GB" sz="1200" dirty="0">
                <a:solidFill>
                  <a:srgbClr val="000000">
                    <a:lumMod val="75000"/>
                    <a:lumOff val="25000"/>
                  </a:srgbClr>
                </a:solidFill>
                <a:latin typeface="Arial" panose="020B0604020202020204" pitchFamily="34" charset="0"/>
                <a:cs typeface="Arial" panose="020B0604020202020204" pitchFamily="34" charset="0"/>
              </a:rPr>
              <a:t>as an alternative to NHS bedded care.</a:t>
            </a:r>
          </a:p>
        </p:txBody>
      </p:sp>
      <p:sp>
        <p:nvSpPr>
          <p:cNvPr id="34" name="TextBox 33">
            <a:extLst>
              <a:ext uri="{FF2B5EF4-FFF2-40B4-BE49-F238E27FC236}">
                <a16:creationId xmlns:a16="http://schemas.microsoft.com/office/drawing/2014/main" id="{097166F4-50BF-434E-9174-255B2A0EB255}"/>
              </a:ext>
            </a:extLst>
          </p:cNvPr>
          <p:cNvSpPr txBox="1"/>
          <p:nvPr/>
        </p:nvSpPr>
        <p:spPr>
          <a:xfrm>
            <a:off x="7643070" y="2835336"/>
            <a:ext cx="1130060" cy="247840"/>
          </a:xfrm>
          <a:prstGeom prst="rect">
            <a:avLst/>
          </a:prstGeom>
          <a:noFill/>
        </p:spPr>
        <p:txBody>
          <a:bodyPr wrap="square" rtlCol="0" anchor="ctr">
            <a:noAutofit/>
          </a:bodyPr>
          <a:lstStyle/>
          <a:p>
            <a:pPr>
              <a:defRPr/>
            </a:pPr>
            <a:r>
              <a:rPr lang="en-GB" sz="1200" b="1" dirty="0">
                <a:solidFill>
                  <a:srgbClr val="003D95"/>
                </a:solidFill>
                <a:latin typeface="Arial" panose="020B0604020202020204" pitchFamily="34" charset="0"/>
                <a:cs typeface="Arial" panose="020B0604020202020204" pitchFamily="34" charset="0"/>
              </a:rPr>
              <a:t>EXAMPLES</a:t>
            </a:r>
          </a:p>
        </p:txBody>
      </p:sp>
      <p:cxnSp>
        <p:nvCxnSpPr>
          <p:cNvPr id="35" name="Straight Connector 34">
            <a:extLst>
              <a:ext uri="{FF2B5EF4-FFF2-40B4-BE49-F238E27FC236}">
                <a16:creationId xmlns:a16="http://schemas.microsoft.com/office/drawing/2014/main" id="{48DFBE11-79FD-DB43-8DAE-EAC5C6EBDB7F}"/>
              </a:ext>
            </a:extLst>
          </p:cNvPr>
          <p:cNvCxnSpPr>
            <a:cxnSpLocks/>
          </p:cNvCxnSpPr>
          <p:nvPr/>
        </p:nvCxnSpPr>
        <p:spPr>
          <a:xfrm>
            <a:off x="7728789" y="3110128"/>
            <a:ext cx="296922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93BAFA6C-D31F-8244-BBEC-60C769F739E4}"/>
              </a:ext>
            </a:extLst>
          </p:cNvPr>
          <p:cNvGrpSpPr/>
          <p:nvPr/>
        </p:nvGrpSpPr>
        <p:grpSpPr>
          <a:xfrm>
            <a:off x="7698458" y="3232924"/>
            <a:ext cx="3446187" cy="1081680"/>
            <a:chOff x="7937162" y="3034998"/>
            <a:chExt cx="3704748" cy="1081680"/>
          </a:xfrm>
        </p:grpSpPr>
        <p:sp>
          <p:nvSpPr>
            <p:cNvPr id="38" name="TextBox 37">
              <a:extLst>
                <a:ext uri="{FF2B5EF4-FFF2-40B4-BE49-F238E27FC236}">
                  <a16:creationId xmlns:a16="http://schemas.microsoft.com/office/drawing/2014/main" id="{7EF5D8B6-1903-AA4D-A07C-A1607994DDE6}"/>
                </a:ext>
              </a:extLst>
            </p:cNvPr>
            <p:cNvSpPr txBox="1"/>
            <p:nvPr/>
          </p:nvSpPr>
          <p:spPr>
            <a:xfrm>
              <a:off x="8392879" y="3034998"/>
              <a:ext cx="3249031" cy="1081680"/>
            </a:xfrm>
            <a:prstGeom prst="rect">
              <a:avLst/>
            </a:prstGeom>
            <a:noFill/>
          </p:spPr>
          <p:txBody>
            <a:bodyPr wrap="square" lIns="91440" tIns="45720" rIns="91440" bIns="45720" rtlCol="0" anchor="t">
              <a:noAutofit/>
            </a:bodyPr>
            <a:lstStyle/>
            <a:p>
              <a:pPr>
                <a:spcAft>
                  <a:spcPts val="600"/>
                </a:spcAft>
                <a:defRPr/>
              </a:pPr>
              <a:r>
                <a:rPr lang="en-GB" sz="1200" b="1" dirty="0">
                  <a:solidFill>
                    <a:srgbClr val="000000"/>
                  </a:solidFill>
                  <a:latin typeface="Arial"/>
                  <a:cs typeface="Arial"/>
                </a:rPr>
                <a:t>Acute respiratory infection (ARI) virtual ward</a:t>
              </a:r>
              <a:r>
                <a:rPr lang="en-GB" sz="1200" dirty="0">
                  <a:solidFill>
                    <a:srgbClr val="000000">
                      <a:lumMod val="75000"/>
                      <a:lumOff val="25000"/>
                    </a:srgbClr>
                  </a:solidFill>
                  <a:latin typeface="Arial"/>
                  <a:cs typeface="Arial"/>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a:cs typeface="Arial"/>
                </a:rPr>
                <a:t>supporting ARI (e.g. oxygen saturation monitoring +/- oxygen, IV antibiotic or dexamethasone treatments)</a:t>
              </a:r>
            </a:p>
          </p:txBody>
        </p:sp>
        <p:pic>
          <p:nvPicPr>
            <p:cNvPr id="47" name="Graphic 46" descr="Lungs outline">
              <a:extLst>
                <a:ext uri="{FF2B5EF4-FFF2-40B4-BE49-F238E27FC236}">
                  <a16:creationId xmlns:a16="http://schemas.microsoft.com/office/drawing/2014/main" id="{35CB2832-66E9-BF41-85F3-AE2645EFE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162" y="3263018"/>
              <a:ext cx="428400" cy="428400"/>
            </a:xfrm>
            <a:prstGeom prst="rect">
              <a:avLst/>
            </a:prstGeom>
          </p:spPr>
        </p:pic>
      </p:grpSp>
      <p:grpSp>
        <p:nvGrpSpPr>
          <p:cNvPr id="56" name="Group 55">
            <a:extLst>
              <a:ext uri="{FF2B5EF4-FFF2-40B4-BE49-F238E27FC236}">
                <a16:creationId xmlns:a16="http://schemas.microsoft.com/office/drawing/2014/main" id="{8C95C7B8-0CED-2A4B-A611-17032A8DB17C}"/>
              </a:ext>
            </a:extLst>
          </p:cNvPr>
          <p:cNvGrpSpPr/>
          <p:nvPr/>
        </p:nvGrpSpPr>
        <p:grpSpPr>
          <a:xfrm>
            <a:off x="7698457" y="4323195"/>
            <a:ext cx="3132158" cy="937841"/>
            <a:chOff x="7937162" y="3948619"/>
            <a:chExt cx="3367157" cy="937841"/>
          </a:xfrm>
        </p:grpSpPr>
        <p:sp>
          <p:nvSpPr>
            <p:cNvPr id="41" name="TextBox 40">
              <a:extLst>
                <a:ext uri="{FF2B5EF4-FFF2-40B4-BE49-F238E27FC236}">
                  <a16:creationId xmlns:a16="http://schemas.microsoft.com/office/drawing/2014/main" id="{18117283-3366-6545-847F-37DFEA3DF29D}"/>
                </a:ext>
              </a:extLst>
            </p:cNvPr>
            <p:cNvSpPr txBox="1"/>
            <p:nvPr/>
          </p:nvSpPr>
          <p:spPr>
            <a:xfrm>
              <a:off x="8393430" y="3948619"/>
              <a:ext cx="2910889" cy="937841"/>
            </a:xfrm>
            <a:prstGeom prst="rect">
              <a:avLst/>
            </a:prstGeom>
            <a:noFill/>
          </p:spPr>
          <p:txBody>
            <a:bodyPr wrap="square" rtlCol="0" anchor="t">
              <a:noAutofit/>
            </a:bodyPr>
            <a:lstStyle/>
            <a:p>
              <a:pPr>
                <a:spcAft>
                  <a:spcPts val="600"/>
                </a:spcAft>
                <a:defRPr/>
              </a:pPr>
              <a:r>
                <a:rPr lang="en-GB" sz="1200" b="1" dirty="0">
                  <a:solidFill>
                    <a:srgbClr val="000000"/>
                  </a:solidFill>
                  <a:latin typeface="Arial" panose="020B0604020202020204" pitchFamily="34" charset="0"/>
                  <a:cs typeface="Arial" panose="020B0604020202020204" pitchFamily="34" charset="0"/>
                </a:rPr>
                <a:t>Frailty Hospital-at-Home</a:t>
              </a:r>
              <a:r>
                <a:rPr lang="en-GB" sz="1200" dirty="0">
                  <a:solidFill>
                    <a:srgbClr val="000000">
                      <a:lumMod val="75000"/>
                      <a:lumOff val="25000"/>
                    </a:srgbClr>
                  </a:solidFill>
                  <a:latin typeface="Arial" panose="020B0604020202020204" pitchFamily="34" charset="0"/>
                  <a:cs typeface="Arial" panose="020B0604020202020204" pitchFamily="34" charset="0"/>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supporting frailty conditions that require multi-disciplinary team input and hospital-level care</a:t>
              </a:r>
            </a:p>
          </p:txBody>
        </p:sp>
        <p:pic>
          <p:nvPicPr>
            <p:cNvPr id="49" name="Graphic 48" descr="Man with cane outline">
              <a:extLst>
                <a:ext uri="{FF2B5EF4-FFF2-40B4-BE49-F238E27FC236}">
                  <a16:creationId xmlns:a16="http://schemas.microsoft.com/office/drawing/2014/main" id="{1D62376E-A6FE-014D-90DE-D9446B65B7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7162" y="4165259"/>
              <a:ext cx="428400" cy="428400"/>
            </a:xfrm>
            <a:prstGeom prst="rect">
              <a:avLst/>
            </a:prstGeom>
          </p:spPr>
        </p:pic>
      </p:grpSp>
      <p:grpSp>
        <p:nvGrpSpPr>
          <p:cNvPr id="57" name="Group 56">
            <a:extLst>
              <a:ext uri="{FF2B5EF4-FFF2-40B4-BE49-F238E27FC236}">
                <a16:creationId xmlns:a16="http://schemas.microsoft.com/office/drawing/2014/main" id="{BBC93BFB-4107-9F4C-84F2-91107B0E307A}"/>
              </a:ext>
            </a:extLst>
          </p:cNvPr>
          <p:cNvGrpSpPr/>
          <p:nvPr/>
        </p:nvGrpSpPr>
        <p:grpSpPr>
          <a:xfrm>
            <a:off x="7698543" y="5171469"/>
            <a:ext cx="3200327" cy="1081680"/>
            <a:chOff x="7937162" y="4958662"/>
            <a:chExt cx="3440441" cy="1081680"/>
          </a:xfrm>
        </p:grpSpPr>
        <p:sp>
          <p:nvSpPr>
            <p:cNvPr id="44" name="TextBox 43">
              <a:extLst>
                <a:ext uri="{FF2B5EF4-FFF2-40B4-BE49-F238E27FC236}">
                  <a16:creationId xmlns:a16="http://schemas.microsoft.com/office/drawing/2014/main" id="{6EC177D9-F431-B14A-A2DD-8AD44589624F}"/>
                </a:ext>
              </a:extLst>
            </p:cNvPr>
            <p:cNvSpPr txBox="1"/>
            <p:nvPr/>
          </p:nvSpPr>
          <p:spPr>
            <a:xfrm>
              <a:off x="8392879" y="4958662"/>
              <a:ext cx="2984724" cy="1081680"/>
            </a:xfrm>
            <a:prstGeom prst="rect">
              <a:avLst/>
            </a:prstGeom>
            <a:noFill/>
          </p:spPr>
          <p:txBody>
            <a:bodyPr wrap="square" lIns="91440" tIns="45720" rIns="91440" bIns="45720" rtlCol="0" anchor="t">
              <a:noAutofit/>
            </a:bodyPr>
            <a:lstStyle/>
            <a:p>
              <a:pPr>
                <a:spcAft>
                  <a:spcPts val="600"/>
                </a:spcAft>
                <a:defRPr/>
              </a:pPr>
              <a:r>
                <a:rPr lang="en-GB" sz="1200" b="1" dirty="0">
                  <a:solidFill>
                    <a:srgbClr val="000000"/>
                  </a:solidFill>
                  <a:latin typeface="Arial"/>
                  <a:cs typeface="Arial"/>
                </a:rPr>
                <a:t>Others</a:t>
              </a:r>
              <a:r>
                <a:rPr lang="en-GB" sz="1200" dirty="0">
                  <a:solidFill>
                    <a:srgbClr val="000000">
                      <a:lumMod val="75000"/>
                      <a:lumOff val="25000"/>
                    </a:srgbClr>
                  </a:solidFill>
                  <a:latin typeface="Arial"/>
                  <a:cs typeface="Arial"/>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a:cs typeface="Arial"/>
                </a:rPr>
                <a:t>General medical conditions (e.g. heart failure, infection, COPD)</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a:cs typeface="Arial"/>
                </a:rPr>
                <a:t>Paediatric conditions (e.g. asthma, wheeze, phototherapy)</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a:cs typeface="Arial"/>
                </a:rPr>
                <a:t>End-of-life care</a:t>
              </a:r>
            </a:p>
          </p:txBody>
        </p:sp>
        <p:pic>
          <p:nvPicPr>
            <p:cNvPr id="51" name="Graphic 50" descr="First aid kit outline">
              <a:extLst>
                <a:ext uri="{FF2B5EF4-FFF2-40B4-BE49-F238E27FC236}">
                  <a16:creationId xmlns:a16="http://schemas.microsoft.com/office/drawing/2014/main" id="{BBE6EA4B-8ADC-5548-B3CF-537348C77D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7162" y="5285302"/>
              <a:ext cx="428400" cy="428400"/>
            </a:xfrm>
            <a:prstGeom prst="rect">
              <a:avLst/>
            </a:prstGeom>
          </p:spPr>
        </p:pic>
      </p:grpSp>
      <p:sp>
        <p:nvSpPr>
          <p:cNvPr id="2" name="Rounded Rectangle 1">
            <a:extLst>
              <a:ext uri="{FF2B5EF4-FFF2-40B4-BE49-F238E27FC236}">
                <a16:creationId xmlns:a16="http://schemas.microsoft.com/office/drawing/2014/main" id="{18CBEEE1-FDF0-4143-8388-9764C71F0C00}"/>
              </a:ext>
            </a:extLst>
          </p:cNvPr>
          <p:cNvSpPr/>
          <p:nvPr/>
        </p:nvSpPr>
        <p:spPr>
          <a:xfrm>
            <a:off x="1090560" y="1793906"/>
            <a:ext cx="5905482" cy="4698968"/>
          </a:xfrm>
          <a:prstGeom prst="roundRect">
            <a:avLst>
              <a:gd name="adj" fmla="val 17824"/>
            </a:avLst>
          </a:prstGeom>
          <a:gradFill flip="none" rotWithShape="1">
            <a:gsLst>
              <a:gs pos="0">
                <a:schemeClr val="accent4">
                  <a:alpha val="10000"/>
                </a:schemeClr>
              </a:gs>
              <a:gs pos="59000">
                <a:schemeClr val="accent1">
                  <a:alpha val="1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endParaRPr>
          </a:p>
        </p:txBody>
      </p:sp>
      <p:sp>
        <p:nvSpPr>
          <p:cNvPr id="10" name="TextBox 9">
            <a:extLst>
              <a:ext uri="{FF2B5EF4-FFF2-40B4-BE49-F238E27FC236}">
                <a16:creationId xmlns:a16="http://schemas.microsoft.com/office/drawing/2014/main" id="{258F77AF-18FD-5342-A3E9-CC4383C1A351}"/>
              </a:ext>
            </a:extLst>
          </p:cNvPr>
          <p:cNvSpPr txBox="1"/>
          <p:nvPr/>
        </p:nvSpPr>
        <p:spPr>
          <a:xfrm>
            <a:off x="3380160" y="1929922"/>
            <a:ext cx="1326453" cy="276999"/>
          </a:xfrm>
          <a:prstGeom prst="rect">
            <a:avLst/>
          </a:prstGeom>
          <a:noFill/>
        </p:spPr>
        <p:txBody>
          <a:bodyPr wrap="none" rtlCol="0">
            <a:spAutoFit/>
          </a:bodyPr>
          <a:lstStyle/>
          <a:p>
            <a:pPr algn="ctr">
              <a:defRPr/>
            </a:pPr>
            <a:r>
              <a:rPr lang="en-GB" sz="1200" b="1" dirty="0">
                <a:solidFill>
                  <a:srgbClr val="045EB9"/>
                </a:solidFill>
                <a:latin typeface="Arial" panose="020B0604020202020204" pitchFamily="34" charset="0"/>
                <a:cs typeface="Arial" panose="020B0604020202020204" pitchFamily="34" charset="0"/>
              </a:rPr>
              <a:t>VIRTUAL CARE</a:t>
            </a:r>
          </a:p>
        </p:txBody>
      </p:sp>
      <p:sp>
        <p:nvSpPr>
          <p:cNvPr id="13" name="TextBox 12">
            <a:extLst>
              <a:ext uri="{FF2B5EF4-FFF2-40B4-BE49-F238E27FC236}">
                <a16:creationId xmlns:a16="http://schemas.microsoft.com/office/drawing/2014/main" id="{7CEB9961-C9AF-3E44-A669-0E33C9DDF834}"/>
              </a:ext>
            </a:extLst>
          </p:cNvPr>
          <p:cNvSpPr txBox="1"/>
          <p:nvPr/>
        </p:nvSpPr>
        <p:spPr>
          <a:xfrm>
            <a:off x="2427262" y="2263120"/>
            <a:ext cx="3232088" cy="495680"/>
          </a:xfrm>
          <a:prstGeom prst="rect">
            <a:avLst/>
          </a:prstGeom>
          <a:noFill/>
        </p:spPr>
        <p:txBody>
          <a:bodyPr wrap="square" lIns="91440" tIns="45720" rIns="91440" bIns="45720" rtlCol="0" anchor="ctr">
            <a:noAutofit/>
          </a:bodyPr>
          <a:lstStyle/>
          <a:p>
            <a:pPr algn="ctr">
              <a:defRPr/>
            </a:pPr>
            <a:r>
              <a:rPr lang="en-GB" sz="1200" dirty="0">
                <a:solidFill>
                  <a:srgbClr val="000000">
                    <a:lumMod val="75000"/>
                    <a:lumOff val="25000"/>
                  </a:srgbClr>
                </a:solidFill>
                <a:latin typeface="Arial"/>
                <a:cs typeface="Arial"/>
              </a:rPr>
              <a:t>Provides </a:t>
            </a:r>
            <a:r>
              <a:rPr lang="en-GB" sz="1200" b="1" dirty="0">
                <a:solidFill>
                  <a:srgbClr val="000000"/>
                </a:solidFill>
                <a:latin typeface="Arial"/>
                <a:cs typeface="Arial"/>
              </a:rPr>
              <a:t>enhanced healthcare at home</a:t>
            </a:r>
            <a:r>
              <a:rPr lang="en-GB" sz="1200" dirty="0">
                <a:solidFill>
                  <a:srgbClr val="000000">
                    <a:lumMod val="75000"/>
                    <a:lumOff val="25000"/>
                  </a:srgbClr>
                </a:solidFill>
                <a:latin typeface="Arial"/>
                <a:cs typeface="Arial"/>
              </a:rPr>
              <a:t>, but </a:t>
            </a:r>
            <a:r>
              <a:rPr lang="en-GB" sz="1200" b="1" dirty="0">
                <a:solidFill>
                  <a:srgbClr val="000000"/>
                </a:solidFill>
                <a:latin typeface="Arial"/>
                <a:cs typeface="Arial"/>
              </a:rPr>
              <a:t>not </a:t>
            </a:r>
            <a:r>
              <a:rPr lang="en-GB" sz="1200" dirty="0">
                <a:solidFill>
                  <a:srgbClr val="000000">
                    <a:lumMod val="75000"/>
                    <a:lumOff val="25000"/>
                  </a:srgbClr>
                </a:solidFill>
                <a:latin typeface="Arial"/>
                <a:cs typeface="Arial"/>
              </a:rPr>
              <a:t>as an alternative to NHS bedded care.</a:t>
            </a:r>
          </a:p>
        </p:txBody>
      </p:sp>
      <p:sp>
        <p:nvSpPr>
          <p:cNvPr id="15" name="TextBox 14">
            <a:extLst>
              <a:ext uri="{FF2B5EF4-FFF2-40B4-BE49-F238E27FC236}">
                <a16:creationId xmlns:a16="http://schemas.microsoft.com/office/drawing/2014/main" id="{6931C7A0-C67D-F74B-8EBD-977DC24F72CD}"/>
              </a:ext>
            </a:extLst>
          </p:cNvPr>
          <p:cNvSpPr txBox="1"/>
          <p:nvPr/>
        </p:nvSpPr>
        <p:spPr>
          <a:xfrm>
            <a:off x="1463194" y="2835336"/>
            <a:ext cx="1130060" cy="247840"/>
          </a:xfrm>
          <a:prstGeom prst="rect">
            <a:avLst/>
          </a:prstGeom>
          <a:noFill/>
        </p:spPr>
        <p:txBody>
          <a:bodyPr wrap="square" rtlCol="0" anchor="ctr">
            <a:noAutofit/>
          </a:bodyPr>
          <a:lstStyle/>
          <a:p>
            <a:pPr>
              <a:defRPr/>
            </a:pPr>
            <a:r>
              <a:rPr lang="en-GB" sz="1200" b="1" dirty="0">
                <a:solidFill>
                  <a:srgbClr val="045EB9"/>
                </a:solidFill>
                <a:latin typeface="Arial" panose="020B0604020202020204" pitchFamily="34" charset="0"/>
                <a:cs typeface="Arial" panose="020B0604020202020204" pitchFamily="34" charset="0"/>
              </a:rPr>
              <a:t>EXAMPLES</a:t>
            </a:r>
          </a:p>
        </p:txBody>
      </p:sp>
      <p:sp>
        <p:nvSpPr>
          <p:cNvPr id="19" name="TextBox 18">
            <a:extLst>
              <a:ext uri="{FF2B5EF4-FFF2-40B4-BE49-F238E27FC236}">
                <a16:creationId xmlns:a16="http://schemas.microsoft.com/office/drawing/2014/main" id="{5D477054-E028-524D-BFF4-75F478B82744}"/>
              </a:ext>
            </a:extLst>
          </p:cNvPr>
          <p:cNvSpPr txBox="1"/>
          <p:nvPr/>
        </p:nvSpPr>
        <p:spPr>
          <a:xfrm>
            <a:off x="1933327" y="5548403"/>
            <a:ext cx="4634670" cy="728672"/>
          </a:xfrm>
          <a:prstGeom prst="rect">
            <a:avLst/>
          </a:prstGeom>
          <a:noFill/>
        </p:spPr>
        <p:txBody>
          <a:bodyPr wrap="square" rtlCol="0" anchor="t">
            <a:noAutofit/>
          </a:bodyPr>
          <a:lstStyle/>
          <a:p>
            <a:pPr>
              <a:spcAft>
                <a:spcPts val="600"/>
              </a:spcAft>
              <a:defRPr/>
            </a:pPr>
            <a:r>
              <a:rPr lang="en-GB" sz="1200" b="1" dirty="0">
                <a:solidFill>
                  <a:srgbClr val="000000"/>
                </a:solidFill>
                <a:latin typeface="Arial" panose="020B0604020202020204" pitchFamily="34" charset="0"/>
                <a:cs typeface="Arial" panose="020B0604020202020204" pitchFamily="34" charset="0"/>
              </a:rPr>
              <a:t>Perioperative care</a:t>
            </a:r>
            <a:r>
              <a:rPr lang="en-GB" sz="1200" dirty="0">
                <a:solidFill>
                  <a:srgbClr val="000000">
                    <a:lumMod val="75000"/>
                    <a:lumOff val="25000"/>
                  </a:srgbClr>
                </a:solidFill>
                <a:latin typeface="Arial" panose="020B0604020202020204" pitchFamily="34" charset="0"/>
                <a:cs typeface="Arial" panose="020B0604020202020204" pitchFamily="34" charset="0"/>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assessing pre-operative patients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managing their wounds post-operation</a:t>
            </a:r>
          </a:p>
        </p:txBody>
      </p:sp>
      <p:pic>
        <p:nvPicPr>
          <p:cNvPr id="5" name="Graphic 4" descr="Sling outline">
            <a:extLst>
              <a:ext uri="{FF2B5EF4-FFF2-40B4-BE49-F238E27FC236}">
                <a16:creationId xmlns:a16="http://schemas.microsoft.com/office/drawing/2014/main" id="{B8ECCE40-90F2-694D-A994-824DD1B775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18605" y="5699624"/>
            <a:ext cx="396804" cy="426575"/>
          </a:xfrm>
          <a:prstGeom prst="rect">
            <a:avLst/>
          </a:prstGeom>
        </p:spPr>
      </p:pic>
      <p:sp>
        <p:nvSpPr>
          <p:cNvPr id="18" name="TextBox 17">
            <a:extLst>
              <a:ext uri="{FF2B5EF4-FFF2-40B4-BE49-F238E27FC236}">
                <a16:creationId xmlns:a16="http://schemas.microsoft.com/office/drawing/2014/main" id="{8CB1B879-BEFC-DF47-8D9E-D5EE757F799A}"/>
              </a:ext>
            </a:extLst>
          </p:cNvPr>
          <p:cNvSpPr txBox="1"/>
          <p:nvPr/>
        </p:nvSpPr>
        <p:spPr>
          <a:xfrm>
            <a:off x="1845177" y="5076170"/>
            <a:ext cx="4634670" cy="545335"/>
          </a:xfrm>
          <a:prstGeom prst="rect">
            <a:avLst/>
          </a:prstGeom>
          <a:noFill/>
        </p:spPr>
        <p:txBody>
          <a:bodyPr wrap="square" rtlCol="0" anchor="t">
            <a:noAutofit/>
          </a:bodyPr>
          <a:lstStyle/>
          <a:p>
            <a:pPr>
              <a:spcAft>
                <a:spcPts val="600"/>
              </a:spcAft>
              <a:defRPr/>
            </a:pPr>
            <a:r>
              <a:rPr lang="en-GB" sz="1200" b="1" dirty="0">
                <a:solidFill>
                  <a:srgbClr val="000000"/>
                </a:solidFill>
                <a:latin typeface="Arial" panose="020B0604020202020204" pitchFamily="34" charset="0"/>
                <a:cs typeface="Arial" panose="020B0604020202020204" pitchFamily="34" charset="0"/>
              </a:rPr>
              <a:t>Acute care</a:t>
            </a:r>
            <a:r>
              <a:rPr lang="en-GB" sz="1200" dirty="0">
                <a:solidFill>
                  <a:srgbClr val="000000">
                    <a:lumMod val="75000"/>
                    <a:lumOff val="25000"/>
                  </a:srgbClr>
                </a:solidFill>
                <a:latin typeface="Arial" panose="020B0604020202020204" pitchFamily="34" charset="0"/>
                <a:cs typeface="Arial" panose="020B0604020202020204" pitchFamily="34" charset="0"/>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using virtual consultations with GPs or acute hospitals</a:t>
            </a:r>
          </a:p>
        </p:txBody>
      </p:sp>
      <p:pic>
        <p:nvPicPr>
          <p:cNvPr id="21" name="Graphic 20" descr="Stethoscope outline">
            <a:extLst>
              <a:ext uri="{FF2B5EF4-FFF2-40B4-BE49-F238E27FC236}">
                <a16:creationId xmlns:a16="http://schemas.microsoft.com/office/drawing/2014/main" id="{BB9D77A6-43A1-144E-AEBB-0E0BA25C99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18605" y="4958354"/>
            <a:ext cx="396804" cy="426575"/>
          </a:xfrm>
          <a:prstGeom prst="rect">
            <a:avLst/>
          </a:prstGeom>
        </p:spPr>
      </p:pic>
      <p:sp>
        <p:nvSpPr>
          <p:cNvPr id="17" name="TextBox 16">
            <a:extLst>
              <a:ext uri="{FF2B5EF4-FFF2-40B4-BE49-F238E27FC236}">
                <a16:creationId xmlns:a16="http://schemas.microsoft.com/office/drawing/2014/main" id="{48221E4C-E5D0-694B-BFDC-FFB441CE44B8}"/>
              </a:ext>
            </a:extLst>
          </p:cNvPr>
          <p:cNvSpPr txBox="1"/>
          <p:nvPr/>
        </p:nvSpPr>
        <p:spPr>
          <a:xfrm>
            <a:off x="1933842" y="4065863"/>
            <a:ext cx="4847102" cy="728672"/>
          </a:xfrm>
          <a:prstGeom prst="rect">
            <a:avLst/>
          </a:prstGeom>
          <a:noFill/>
        </p:spPr>
        <p:txBody>
          <a:bodyPr wrap="square" rtlCol="0" anchor="t">
            <a:noAutofit/>
          </a:bodyPr>
          <a:lstStyle/>
          <a:p>
            <a:pPr>
              <a:spcAft>
                <a:spcPts val="600"/>
              </a:spcAft>
              <a:defRPr/>
            </a:pPr>
            <a:r>
              <a:rPr lang="en-GB" sz="1200" b="1" dirty="0">
                <a:solidFill>
                  <a:srgbClr val="000000"/>
                </a:solidFill>
                <a:latin typeface="Arial" panose="020B0604020202020204" pitchFamily="34" charset="0"/>
                <a:cs typeface="Arial" panose="020B0604020202020204" pitchFamily="34" charset="0"/>
              </a:rPr>
              <a:t>Escalating patients</a:t>
            </a:r>
            <a:r>
              <a:rPr lang="en-GB" sz="1200" dirty="0">
                <a:solidFill>
                  <a:srgbClr val="000000">
                    <a:lumMod val="75000"/>
                    <a:lumOff val="25000"/>
                  </a:srgbClr>
                </a:solidFill>
                <a:latin typeface="Arial" panose="020B0604020202020204" pitchFamily="34" charset="0"/>
                <a:cs typeface="Arial" panose="020B0604020202020204" pitchFamily="34" charset="0"/>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using COVID-19 Oximetry @home to identify who needs admission</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using of RESTORE2 in care homes to identify signs of deterioration</a:t>
            </a:r>
          </a:p>
        </p:txBody>
      </p:sp>
      <p:pic>
        <p:nvPicPr>
          <p:cNvPr id="25" name="Graphic 24" descr="Siren outline">
            <a:extLst>
              <a:ext uri="{FF2B5EF4-FFF2-40B4-BE49-F238E27FC236}">
                <a16:creationId xmlns:a16="http://schemas.microsoft.com/office/drawing/2014/main" id="{591B0340-FB7D-C941-A215-DEFF614A001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9119" y="4217084"/>
            <a:ext cx="396804" cy="426575"/>
          </a:xfrm>
          <a:prstGeom prst="rect">
            <a:avLst/>
          </a:prstGeom>
        </p:spPr>
      </p:pic>
      <p:cxnSp>
        <p:nvCxnSpPr>
          <p:cNvPr id="31" name="Straight Connector 30">
            <a:extLst>
              <a:ext uri="{FF2B5EF4-FFF2-40B4-BE49-F238E27FC236}">
                <a16:creationId xmlns:a16="http://schemas.microsoft.com/office/drawing/2014/main" id="{6DA3AE8B-AFFB-BC47-8816-EB529954D753}"/>
              </a:ext>
            </a:extLst>
          </p:cNvPr>
          <p:cNvCxnSpPr>
            <a:cxnSpLocks/>
          </p:cNvCxnSpPr>
          <p:nvPr/>
        </p:nvCxnSpPr>
        <p:spPr>
          <a:xfrm>
            <a:off x="1548908" y="3111239"/>
            <a:ext cx="4969178"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8AB449-8128-C349-A687-B4DAB75EFB33}"/>
              </a:ext>
            </a:extLst>
          </p:cNvPr>
          <p:cNvSpPr txBox="1"/>
          <p:nvPr/>
        </p:nvSpPr>
        <p:spPr>
          <a:xfrm>
            <a:off x="1933327" y="3232924"/>
            <a:ext cx="4634670" cy="728672"/>
          </a:xfrm>
          <a:prstGeom prst="rect">
            <a:avLst/>
          </a:prstGeom>
          <a:noFill/>
        </p:spPr>
        <p:txBody>
          <a:bodyPr wrap="square" rtlCol="0" anchor="t">
            <a:noAutofit/>
          </a:bodyPr>
          <a:lstStyle/>
          <a:p>
            <a:pPr>
              <a:spcAft>
                <a:spcPts val="600"/>
              </a:spcAft>
              <a:defRPr/>
            </a:pPr>
            <a:r>
              <a:rPr lang="en-GB" sz="1200" b="1" dirty="0">
                <a:solidFill>
                  <a:srgbClr val="000000"/>
                </a:solidFill>
                <a:latin typeface="Arial" panose="020B0604020202020204" pitchFamily="34" charset="0"/>
                <a:cs typeface="Arial" panose="020B0604020202020204" pitchFamily="34" charset="0"/>
              </a:rPr>
              <a:t>Stable patients</a:t>
            </a:r>
            <a:r>
              <a:rPr lang="en-GB" sz="1200" dirty="0">
                <a:solidFill>
                  <a:srgbClr val="000000">
                    <a:lumMod val="75000"/>
                    <a:lumOff val="25000"/>
                  </a:srgbClr>
                </a:solidFill>
                <a:latin typeface="Arial" panose="020B0604020202020204" pitchFamily="34" charset="0"/>
                <a:cs typeface="Arial" panose="020B0604020202020204" pitchFamily="34" charset="0"/>
              </a:rPr>
              <a:t>, such as: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monitoring chronic diseases</a:t>
            </a:r>
          </a:p>
          <a:p>
            <a:pPr marL="225425" indent="-165100">
              <a:buClr>
                <a:srgbClr val="005EB8"/>
              </a:buClr>
              <a:buFont typeface="Arial" panose="020B0604020202020204" pitchFamily="34" charset="0"/>
              <a:buChar char="•"/>
              <a:defRPr/>
            </a:pPr>
            <a:r>
              <a:rPr lang="en-GB" sz="1200" dirty="0">
                <a:solidFill>
                  <a:srgbClr val="000000">
                    <a:lumMod val="75000"/>
                    <a:lumOff val="25000"/>
                  </a:srgbClr>
                </a:solidFill>
                <a:latin typeface="Arial" panose="020B0604020202020204" pitchFamily="34" charset="0"/>
                <a:cs typeface="Arial" panose="020B0604020202020204" pitchFamily="34" charset="0"/>
              </a:rPr>
              <a:t>managing long-term conditions</a:t>
            </a:r>
          </a:p>
        </p:txBody>
      </p:sp>
      <p:pic>
        <p:nvPicPr>
          <p:cNvPr id="53" name="Graphic 52" descr="Heart with pulse outline">
            <a:extLst>
              <a:ext uri="{FF2B5EF4-FFF2-40B4-BE49-F238E27FC236}">
                <a16:creationId xmlns:a16="http://schemas.microsoft.com/office/drawing/2014/main" id="{0FBD3FB3-5BEB-0A4D-8AC1-5AEAA3A3A4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97291" y="3383060"/>
            <a:ext cx="398501" cy="428400"/>
          </a:xfrm>
          <a:prstGeom prst="rect">
            <a:avLst/>
          </a:prstGeom>
        </p:spPr>
      </p:pic>
      <p:pic>
        <p:nvPicPr>
          <p:cNvPr id="3" name="Picture 2">
            <a:extLst>
              <a:ext uri="{FF2B5EF4-FFF2-40B4-BE49-F238E27FC236}">
                <a16:creationId xmlns:a16="http://schemas.microsoft.com/office/drawing/2014/main" id="{034B453C-E8F9-78F7-B10D-4FC40F7B4098}"/>
              </a:ext>
            </a:extLst>
          </p:cNvPr>
          <p:cNvPicPr>
            <a:picLocks noChangeAspect="1"/>
          </p:cNvPicPr>
          <p:nvPr/>
        </p:nvPicPr>
        <p:blipFill>
          <a:blip r:embed="rId17"/>
          <a:stretch>
            <a:fillRect/>
          </a:stretch>
        </p:blipFill>
        <p:spPr>
          <a:xfrm>
            <a:off x="116695" y="-35008"/>
            <a:ext cx="3261643" cy="1219306"/>
          </a:xfrm>
          <a:prstGeom prst="rect">
            <a:avLst/>
          </a:prstGeom>
        </p:spPr>
      </p:pic>
    </p:spTree>
    <p:extLst>
      <p:ext uri="{BB962C8B-B14F-4D97-AF65-F5344CB8AC3E}">
        <p14:creationId xmlns:p14="http://schemas.microsoft.com/office/powerpoint/2010/main" val="142805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grpSp>
        <p:nvGrpSpPr>
          <p:cNvPr id="8" name="Group 7"/>
          <p:cNvGrpSpPr/>
          <p:nvPr/>
        </p:nvGrpSpPr>
        <p:grpSpPr>
          <a:xfrm>
            <a:off x="4047151" y="3773383"/>
            <a:ext cx="1080000" cy="1080000"/>
            <a:chOff x="943272" y="4652286"/>
            <a:chExt cx="1440000" cy="1440000"/>
          </a:xfrm>
        </p:grpSpPr>
        <p:sp>
          <p:nvSpPr>
            <p:cNvPr id="9" name="Oval 8"/>
            <p:cNvSpPr/>
            <p:nvPr/>
          </p:nvSpPr>
          <p:spPr>
            <a:xfrm>
              <a:off x="943272" y="4652286"/>
              <a:ext cx="1440000" cy="1440000"/>
            </a:xfrm>
            <a:prstGeom prst="ellipse">
              <a:avLst/>
            </a:prstGeom>
            <a:noFill/>
            <a:ln w="38100" cap="flat" cmpd="sng" algn="ctr">
              <a:solidFill>
                <a:srgbClr val="005EB8"/>
              </a:solidFill>
              <a:prstDash val="solid"/>
              <a:miter lim="800000"/>
            </a:ln>
            <a:effectLst/>
          </p:spPr>
          <p:txBody>
            <a:bodyPr rtlCol="0" anchor="ctr"/>
            <a:lstStyle/>
            <a:p>
              <a:pPr algn="ctr">
                <a:defRPr/>
              </a:pPr>
              <a:endParaRPr lang="en-GB" kern="0" dirty="0"/>
            </a:p>
          </p:txBody>
        </p:sp>
        <p:pic>
          <p:nvPicPr>
            <p:cNvPr id="10" name="Picture 8" descr="C:\Users\PiersM\Downloads\flow-char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99" y="4873679"/>
              <a:ext cx="1009102" cy="1009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992595" y="3761820"/>
            <a:ext cx="1080000" cy="1080000"/>
            <a:chOff x="3418043" y="2878103"/>
            <a:chExt cx="1440000" cy="1440000"/>
          </a:xfrm>
        </p:grpSpPr>
        <p:sp>
          <p:nvSpPr>
            <p:cNvPr id="12" name="Oval 11"/>
            <p:cNvSpPr/>
            <p:nvPr/>
          </p:nvSpPr>
          <p:spPr>
            <a:xfrm>
              <a:off x="3418043" y="2878103"/>
              <a:ext cx="1440000" cy="1440000"/>
            </a:xfrm>
            <a:prstGeom prst="ellipse">
              <a:avLst/>
            </a:prstGeom>
            <a:noFill/>
            <a:ln w="38100" cap="flat" cmpd="sng" algn="ctr">
              <a:solidFill>
                <a:srgbClr val="005EB8"/>
              </a:solidFill>
              <a:prstDash val="solid"/>
              <a:miter lim="800000"/>
            </a:ln>
            <a:effectLst/>
          </p:spPr>
          <p:txBody>
            <a:bodyPr rtlCol="0" anchor="ctr"/>
            <a:lstStyle/>
            <a:p>
              <a:pPr algn="ctr">
                <a:defRPr/>
              </a:pPr>
              <a:endParaRPr lang="en-GB" kern="0" dirty="0"/>
            </a:p>
          </p:txBody>
        </p:sp>
        <p:pic>
          <p:nvPicPr>
            <p:cNvPr id="13" name="Picture 9" descr="C:\Users\PiersM\Downloads\darts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904" y="3059938"/>
              <a:ext cx="947882" cy="947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7087516" y="3644270"/>
            <a:ext cx="1080000" cy="1080000"/>
            <a:chOff x="5811028" y="2727669"/>
            <a:chExt cx="1440000" cy="1440000"/>
          </a:xfrm>
        </p:grpSpPr>
        <p:pic>
          <p:nvPicPr>
            <p:cNvPr id="15" name="Picture 6" descr="C:\Users\PiersM\Downloads\checkl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443" y="3015210"/>
              <a:ext cx="815170" cy="815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811028" y="2727669"/>
              <a:ext cx="1440000" cy="1440000"/>
            </a:xfrm>
            <a:prstGeom prst="ellipse">
              <a:avLst/>
            </a:prstGeom>
            <a:noFill/>
            <a:ln w="38100" cap="flat" cmpd="sng" algn="ctr">
              <a:solidFill>
                <a:srgbClr val="005EB8"/>
              </a:solidFill>
              <a:prstDash val="solid"/>
              <a:miter lim="800000"/>
            </a:ln>
            <a:effectLst/>
          </p:spPr>
          <p:txBody>
            <a:bodyPr rtlCol="0" anchor="ctr"/>
            <a:lstStyle/>
            <a:p>
              <a:pPr algn="ctr">
                <a:defRPr/>
              </a:pPr>
              <a:endParaRPr lang="en-GB" kern="0" dirty="0"/>
            </a:p>
          </p:txBody>
        </p:sp>
      </p:grpSp>
      <p:grpSp>
        <p:nvGrpSpPr>
          <p:cNvPr id="17" name="Group 16"/>
          <p:cNvGrpSpPr/>
          <p:nvPr/>
        </p:nvGrpSpPr>
        <p:grpSpPr>
          <a:xfrm>
            <a:off x="9956617" y="3644270"/>
            <a:ext cx="1080000" cy="1080000"/>
            <a:chOff x="8709232" y="2723230"/>
            <a:chExt cx="1440000" cy="1440000"/>
          </a:xfrm>
        </p:grpSpPr>
        <p:pic>
          <p:nvPicPr>
            <p:cNvPr id="18" name="Picture 3" descr="C:\Users\PiersM\Downloads\solution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724" y="3034161"/>
              <a:ext cx="827016" cy="827016"/>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8709232" y="2723230"/>
              <a:ext cx="1440000" cy="1440000"/>
            </a:xfrm>
            <a:prstGeom prst="ellipse">
              <a:avLst/>
            </a:prstGeom>
            <a:noFill/>
            <a:ln w="38100" cap="flat" cmpd="sng" algn="ctr">
              <a:solidFill>
                <a:srgbClr val="005EB8"/>
              </a:solidFill>
              <a:prstDash val="solid"/>
              <a:miter lim="800000"/>
            </a:ln>
            <a:effectLst/>
          </p:spPr>
          <p:txBody>
            <a:bodyPr rtlCol="0" anchor="ctr"/>
            <a:lstStyle/>
            <a:p>
              <a:pPr algn="ctr">
                <a:defRPr/>
              </a:pPr>
              <a:endParaRPr lang="en-GB" kern="0" dirty="0"/>
            </a:p>
          </p:txBody>
        </p:sp>
      </p:grpSp>
      <p:sp>
        <p:nvSpPr>
          <p:cNvPr id="20" name="Rectangle 19"/>
          <p:cNvSpPr/>
          <p:nvPr/>
        </p:nvSpPr>
        <p:spPr>
          <a:xfrm>
            <a:off x="3487586" y="3034637"/>
            <a:ext cx="2240669" cy="720000"/>
          </a:xfrm>
          <a:prstGeom prst="rect">
            <a:avLst/>
          </a:prstGeom>
          <a:noFill/>
          <a:ln w="12700" cap="flat" cmpd="sng" algn="ctr">
            <a:noFill/>
            <a:prstDash val="solid"/>
            <a:miter lim="800000"/>
          </a:ln>
          <a:effectLst/>
        </p:spPr>
        <p:txBody>
          <a:bodyPr rtlCol="0" anchor="ctr"/>
          <a:lstStyle/>
          <a:p>
            <a:pPr algn="ctr">
              <a:defRPr/>
            </a:pPr>
            <a:r>
              <a:rPr lang="en-GB" b="1" kern="0" dirty="0"/>
              <a:t>To agree operational model</a:t>
            </a:r>
          </a:p>
        </p:txBody>
      </p:sp>
      <p:sp>
        <p:nvSpPr>
          <p:cNvPr id="22" name="Rectangle 21"/>
          <p:cNvSpPr/>
          <p:nvPr/>
        </p:nvSpPr>
        <p:spPr>
          <a:xfrm>
            <a:off x="6600700" y="2984621"/>
            <a:ext cx="2439261" cy="720000"/>
          </a:xfrm>
          <a:prstGeom prst="rect">
            <a:avLst/>
          </a:prstGeom>
          <a:noFill/>
          <a:ln w="12700" cap="flat" cmpd="sng" algn="ctr">
            <a:noFill/>
            <a:prstDash val="solid"/>
            <a:miter lim="800000"/>
          </a:ln>
          <a:effectLst/>
        </p:spPr>
        <p:txBody>
          <a:bodyPr rtlCol="0" anchor="ctr"/>
          <a:lstStyle/>
          <a:p>
            <a:pPr>
              <a:defRPr/>
            </a:pPr>
            <a:r>
              <a:rPr lang="en-GB" b="1" kern="0" dirty="0"/>
              <a:t>Develop Business Case &amp; Implementation Plan</a:t>
            </a:r>
          </a:p>
        </p:txBody>
      </p:sp>
      <p:sp>
        <p:nvSpPr>
          <p:cNvPr id="23" name="Rectangle 22"/>
          <p:cNvSpPr/>
          <p:nvPr/>
        </p:nvSpPr>
        <p:spPr>
          <a:xfrm>
            <a:off x="9786144" y="2984621"/>
            <a:ext cx="2017462" cy="720000"/>
          </a:xfrm>
          <a:prstGeom prst="rect">
            <a:avLst/>
          </a:prstGeom>
          <a:noFill/>
          <a:ln w="12700" cap="flat" cmpd="sng" algn="ctr">
            <a:noFill/>
            <a:prstDash val="solid"/>
            <a:miter lim="800000"/>
          </a:ln>
          <a:effectLst/>
        </p:spPr>
        <p:txBody>
          <a:bodyPr rtlCol="0" anchor="ctr"/>
          <a:lstStyle/>
          <a:p>
            <a:pPr>
              <a:defRPr/>
            </a:pPr>
            <a:r>
              <a:rPr lang="en-GB" b="1" kern="0" dirty="0"/>
              <a:t>Implement</a:t>
            </a:r>
          </a:p>
        </p:txBody>
      </p:sp>
      <p:sp>
        <p:nvSpPr>
          <p:cNvPr id="2" name="Right Arrow 1"/>
          <p:cNvSpPr/>
          <p:nvPr/>
        </p:nvSpPr>
        <p:spPr>
          <a:xfrm>
            <a:off x="2542325" y="3893081"/>
            <a:ext cx="1276821" cy="582385"/>
          </a:xfrm>
          <a:prstGeom prst="rightArrow">
            <a:avLst/>
          </a:prstGeom>
          <a:solidFill>
            <a:srgbClr val="005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Right Arrow 24"/>
          <p:cNvSpPr/>
          <p:nvPr/>
        </p:nvSpPr>
        <p:spPr>
          <a:xfrm>
            <a:off x="5485571" y="3883753"/>
            <a:ext cx="1308732" cy="601034"/>
          </a:xfrm>
          <a:prstGeom prst="rightArrow">
            <a:avLst/>
          </a:prstGeom>
          <a:solidFill>
            <a:srgbClr val="005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Right Arrow 25"/>
          <p:cNvSpPr/>
          <p:nvPr/>
        </p:nvSpPr>
        <p:spPr>
          <a:xfrm>
            <a:off x="8460728" y="3901905"/>
            <a:ext cx="1202673" cy="564730"/>
          </a:xfrm>
          <a:prstGeom prst="rightArrow">
            <a:avLst/>
          </a:prstGeom>
          <a:solidFill>
            <a:srgbClr val="005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TextBox 26"/>
          <p:cNvSpPr txBox="1"/>
          <p:nvPr/>
        </p:nvSpPr>
        <p:spPr>
          <a:xfrm>
            <a:off x="992595" y="2637387"/>
            <a:ext cx="1673525" cy="461665"/>
          </a:xfrm>
          <a:prstGeom prst="rect">
            <a:avLst/>
          </a:prstGeom>
          <a:noFill/>
        </p:spPr>
        <p:txBody>
          <a:bodyPr wrap="square" rtlCol="0">
            <a:spAutoFit/>
          </a:bodyPr>
          <a:lstStyle/>
          <a:p>
            <a:pPr algn="ctr">
              <a:defRPr/>
            </a:pPr>
            <a:r>
              <a:rPr lang="en-GB" sz="2400" b="1" i="1" kern="0" dirty="0"/>
              <a:t>June-July </a:t>
            </a:r>
            <a:r>
              <a:rPr lang="en-GB" sz="2000" b="1" i="1" kern="0" dirty="0"/>
              <a:t> </a:t>
            </a:r>
          </a:p>
        </p:txBody>
      </p:sp>
      <p:sp>
        <p:nvSpPr>
          <p:cNvPr id="28" name="TextBox 27"/>
          <p:cNvSpPr txBox="1"/>
          <p:nvPr/>
        </p:nvSpPr>
        <p:spPr>
          <a:xfrm>
            <a:off x="3783138" y="2637387"/>
            <a:ext cx="1673525" cy="461665"/>
          </a:xfrm>
          <a:prstGeom prst="rect">
            <a:avLst/>
          </a:prstGeom>
          <a:noFill/>
        </p:spPr>
        <p:txBody>
          <a:bodyPr wrap="square" rtlCol="0">
            <a:spAutoFit/>
          </a:bodyPr>
          <a:lstStyle/>
          <a:p>
            <a:pPr algn="ctr">
              <a:defRPr/>
            </a:pPr>
            <a:r>
              <a:rPr lang="en-GB" sz="2400" b="1" i="1" kern="0" dirty="0"/>
              <a:t>Aug-Sept</a:t>
            </a:r>
          </a:p>
        </p:txBody>
      </p:sp>
      <p:sp>
        <p:nvSpPr>
          <p:cNvPr id="29" name="TextBox 28"/>
          <p:cNvSpPr txBox="1"/>
          <p:nvPr/>
        </p:nvSpPr>
        <p:spPr>
          <a:xfrm>
            <a:off x="6857074" y="2637387"/>
            <a:ext cx="1893957" cy="461665"/>
          </a:xfrm>
          <a:prstGeom prst="rect">
            <a:avLst/>
          </a:prstGeom>
          <a:noFill/>
        </p:spPr>
        <p:txBody>
          <a:bodyPr wrap="square" rtlCol="0">
            <a:spAutoFit/>
          </a:bodyPr>
          <a:lstStyle/>
          <a:p>
            <a:pPr algn="ctr">
              <a:defRPr/>
            </a:pPr>
            <a:r>
              <a:rPr lang="en-GB" sz="2400" b="1" i="1" kern="0" dirty="0"/>
              <a:t>Sept-Oct</a:t>
            </a:r>
            <a:r>
              <a:rPr lang="en-GB" sz="2000" b="1" i="1" kern="0" dirty="0"/>
              <a:t> </a:t>
            </a:r>
          </a:p>
        </p:txBody>
      </p:sp>
      <p:sp>
        <p:nvSpPr>
          <p:cNvPr id="30" name="TextBox 29"/>
          <p:cNvSpPr txBox="1"/>
          <p:nvPr/>
        </p:nvSpPr>
        <p:spPr>
          <a:xfrm>
            <a:off x="9078559" y="2637387"/>
            <a:ext cx="2675210" cy="461665"/>
          </a:xfrm>
          <a:prstGeom prst="rect">
            <a:avLst/>
          </a:prstGeom>
          <a:noFill/>
        </p:spPr>
        <p:txBody>
          <a:bodyPr wrap="square" rtlCol="0">
            <a:spAutoFit/>
          </a:bodyPr>
          <a:lstStyle/>
          <a:p>
            <a:pPr algn="ctr">
              <a:defRPr/>
            </a:pPr>
            <a:r>
              <a:rPr lang="en-GB" sz="2400" b="1" i="1" kern="0" dirty="0"/>
              <a:t>October onwards </a:t>
            </a:r>
          </a:p>
        </p:txBody>
      </p:sp>
      <p:sp>
        <p:nvSpPr>
          <p:cNvPr id="35" name="Rectangle 34"/>
          <p:cNvSpPr/>
          <p:nvPr/>
        </p:nvSpPr>
        <p:spPr>
          <a:xfrm>
            <a:off x="660428" y="3034637"/>
            <a:ext cx="1932607" cy="720000"/>
          </a:xfrm>
          <a:prstGeom prst="rect">
            <a:avLst/>
          </a:prstGeom>
          <a:noFill/>
          <a:ln w="12700" cap="flat" cmpd="sng" algn="ctr">
            <a:noFill/>
            <a:prstDash val="solid"/>
            <a:miter lim="800000"/>
          </a:ln>
          <a:effectLst/>
        </p:spPr>
        <p:txBody>
          <a:bodyPr rtlCol="0" anchor="ctr"/>
          <a:lstStyle/>
          <a:p>
            <a:pPr algn="ctr">
              <a:defRPr/>
            </a:pPr>
            <a:r>
              <a:rPr lang="en-GB" b="1" kern="0" dirty="0"/>
              <a:t>Explore Clinical Pathways</a:t>
            </a:r>
          </a:p>
        </p:txBody>
      </p:sp>
      <p:sp>
        <p:nvSpPr>
          <p:cNvPr id="37" name="Title 1"/>
          <p:cNvSpPr txBox="1">
            <a:spLocks/>
          </p:cNvSpPr>
          <p:nvPr/>
        </p:nvSpPr>
        <p:spPr>
          <a:xfrm>
            <a:off x="811036" y="1513670"/>
            <a:ext cx="10569928" cy="641728"/>
          </a:xfrm>
          <a:prstGeom prst="rect">
            <a:avLst/>
          </a:prstGeom>
        </p:spPr>
        <p:txBody>
          <a:bodyPr anchor="t">
            <a:noAutofit/>
          </a:bodyPr>
          <a:lstStyle>
            <a:defPPr>
              <a:defRPr lang="en-US"/>
            </a:defPPr>
            <a:lvl1pPr>
              <a:lnSpc>
                <a:spcPct val="90000"/>
              </a:lnSpc>
              <a:spcBef>
                <a:spcPct val="0"/>
              </a:spcBef>
              <a:buNone/>
              <a:defRPr sz="2000" b="1">
                <a:solidFill>
                  <a:srgbClr val="005EB8"/>
                </a:solidFill>
                <a:latin typeface="Arial"/>
                <a:ea typeface="+mj-ea"/>
                <a:cs typeface="Arial"/>
              </a:defRPr>
            </a:lvl1pPr>
          </a:lstStyle>
          <a:p>
            <a:r>
              <a:rPr lang="en-GB" sz="2400" dirty="0">
                <a:solidFill>
                  <a:schemeClr val="tx1"/>
                </a:solidFill>
              </a:rPr>
              <a:t>Our Planning through FY 21-22 | </a:t>
            </a:r>
            <a:r>
              <a:rPr lang="en-GB" sz="2400" b="0" dirty="0">
                <a:solidFill>
                  <a:schemeClr val="tx1"/>
                </a:solidFill>
              </a:rPr>
              <a:t>To rapidly explore, score and stand-up virtual wards across select clinical pathways </a:t>
            </a:r>
          </a:p>
        </p:txBody>
      </p:sp>
      <p:pic>
        <p:nvPicPr>
          <p:cNvPr id="3" name="Picture 2" descr="Chart&#10;&#10;Description automatically generated with low confidence">
            <a:extLst>
              <a:ext uri="{FF2B5EF4-FFF2-40B4-BE49-F238E27FC236}">
                <a16:creationId xmlns:a16="http://schemas.microsoft.com/office/drawing/2014/main" id="{08CD61BA-AF3A-DF5D-EAB3-5D5F5824BC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297573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D2D6-1DF3-439B-91ED-FD8A217D8177}"/>
              </a:ext>
            </a:extLst>
          </p:cNvPr>
          <p:cNvSpPr>
            <a:spLocks noGrp="1"/>
          </p:cNvSpPr>
          <p:nvPr>
            <p:ph type="title"/>
          </p:nvPr>
        </p:nvSpPr>
        <p:spPr>
          <a:xfrm>
            <a:off x="268416" y="1294628"/>
            <a:ext cx="9235179" cy="582843"/>
          </a:xfrm>
        </p:spPr>
        <p:txBody>
          <a:bodyPr/>
          <a:lstStyle/>
          <a:p>
            <a:r>
              <a:rPr lang="en-GB" sz="3200" b="1" dirty="0">
                <a:solidFill>
                  <a:srgbClr val="0070C0"/>
                </a:solidFill>
                <a:latin typeface="Arial" panose="020B0604020202020204" pitchFamily="34" charset="0"/>
                <a:cs typeface="Arial" panose="020B0604020202020204" pitchFamily="34" charset="0"/>
              </a:rPr>
              <a:t>Virtual Ward Pathways:</a:t>
            </a:r>
          </a:p>
        </p:txBody>
      </p:sp>
      <p:sp>
        <p:nvSpPr>
          <p:cNvPr id="3" name="Title 1">
            <a:extLst>
              <a:ext uri="{FF2B5EF4-FFF2-40B4-BE49-F238E27FC236}">
                <a16:creationId xmlns:a16="http://schemas.microsoft.com/office/drawing/2014/main" id="{F73DAA99-1625-476A-8879-D1A9492E5319}"/>
              </a:ext>
            </a:extLst>
          </p:cNvPr>
          <p:cNvSpPr txBox="1">
            <a:spLocks/>
          </p:cNvSpPr>
          <p:nvPr/>
        </p:nvSpPr>
        <p:spPr>
          <a:xfrm>
            <a:off x="3493213" y="2591872"/>
            <a:ext cx="7185485" cy="582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70C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F90D116-8964-43D5-8727-04BE1AA732B9}"/>
              </a:ext>
            </a:extLst>
          </p:cNvPr>
          <p:cNvSpPr txBox="1">
            <a:spLocks/>
          </p:cNvSpPr>
          <p:nvPr/>
        </p:nvSpPr>
        <p:spPr>
          <a:xfrm>
            <a:off x="1304393" y="2616172"/>
            <a:ext cx="8840048" cy="3353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solidFill>
                <a:srgbClr val="0070C0"/>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3FAC9D2A-CBAD-4019-8BDD-CD8370EEC5A9}"/>
              </a:ext>
            </a:extLst>
          </p:cNvPr>
          <p:cNvGraphicFramePr>
            <a:graphicFrameLocks noGrp="1"/>
          </p:cNvGraphicFramePr>
          <p:nvPr>
            <p:extLst>
              <p:ext uri="{D42A27DB-BD31-4B8C-83A1-F6EECF244321}">
                <p14:modId xmlns:p14="http://schemas.microsoft.com/office/powerpoint/2010/main" val="3207763699"/>
              </p:ext>
            </p:extLst>
          </p:nvPr>
        </p:nvGraphicFramePr>
        <p:xfrm>
          <a:off x="89043" y="1925581"/>
          <a:ext cx="12102957" cy="4762571"/>
        </p:xfrm>
        <a:graphic>
          <a:graphicData uri="http://schemas.openxmlformats.org/drawingml/2006/table">
            <a:tbl>
              <a:tblPr firstRow="1" bandRow="1">
                <a:tableStyleId>{69CF1AB2-1976-4502-BF36-3FF5EA218861}</a:tableStyleId>
              </a:tblPr>
              <a:tblGrid>
                <a:gridCol w="1594857">
                  <a:extLst>
                    <a:ext uri="{9D8B030D-6E8A-4147-A177-3AD203B41FA5}">
                      <a16:colId xmlns:a16="http://schemas.microsoft.com/office/drawing/2014/main" val="3738048907"/>
                    </a:ext>
                  </a:extLst>
                </a:gridCol>
                <a:gridCol w="2658645">
                  <a:extLst>
                    <a:ext uri="{9D8B030D-6E8A-4147-A177-3AD203B41FA5}">
                      <a16:colId xmlns:a16="http://schemas.microsoft.com/office/drawing/2014/main" val="3234197203"/>
                    </a:ext>
                  </a:extLst>
                </a:gridCol>
                <a:gridCol w="7849455">
                  <a:extLst>
                    <a:ext uri="{9D8B030D-6E8A-4147-A177-3AD203B41FA5}">
                      <a16:colId xmlns:a16="http://schemas.microsoft.com/office/drawing/2014/main" val="3262742589"/>
                    </a:ext>
                  </a:extLst>
                </a:gridCol>
              </a:tblGrid>
              <a:tr h="460338">
                <a:tc>
                  <a:txBody>
                    <a:bodyPr/>
                    <a:lstStyle/>
                    <a:p>
                      <a:r>
                        <a:rPr lang="en-GB" sz="1800" dirty="0">
                          <a:solidFill>
                            <a:schemeClr val="tx1"/>
                          </a:solidFill>
                          <a:latin typeface="Arial" panose="020B0604020202020204" pitchFamily="34" charset="0"/>
                          <a:cs typeface="Arial" panose="020B0604020202020204" pitchFamily="34" charset="0"/>
                        </a:rPr>
                        <a:t>Pathway</a:t>
                      </a:r>
                    </a:p>
                  </a:txBody>
                  <a:tcPr/>
                </a:tc>
                <a:tc>
                  <a:txBody>
                    <a:bodyPr/>
                    <a:lstStyle/>
                    <a:p>
                      <a:r>
                        <a:rPr lang="en-GB" sz="2000" dirty="0">
                          <a:solidFill>
                            <a:schemeClr val="tx1"/>
                          </a:solidFill>
                          <a:latin typeface="Arial" panose="020B0604020202020204" pitchFamily="34" charset="0"/>
                          <a:cs typeface="Arial" panose="020B0604020202020204" pitchFamily="34" charset="0"/>
                        </a:rPr>
                        <a:t>Current Status</a:t>
                      </a:r>
                    </a:p>
                  </a:txBody>
                  <a:tcPr/>
                </a:tc>
                <a:tc>
                  <a:txBody>
                    <a:bodyPr/>
                    <a:lstStyle/>
                    <a:p>
                      <a:r>
                        <a:rPr lang="en-GB" sz="2000" dirty="0">
                          <a:solidFill>
                            <a:schemeClr val="tx1"/>
                          </a:solidFill>
                          <a:latin typeface="Arial" panose="020B0604020202020204" pitchFamily="34" charset="0"/>
                          <a:cs typeface="Arial" panose="020B0604020202020204" pitchFamily="34" charset="0"/>
                        </a:rPr>
                        <a:t>             Planned steps</a:t>
                      </a:r>
                    </a:p>
                  </a:txBody>
                  <a:tcPr/>
                </a:tc>
                <a:extLst>
                  <a:ext uri="{0D108BD9-81ED-4DB2-BD59-A6C34878D82A}">
                    <a16:rowId xmlns:a16="http://schemas.microsoft.com/office/drawing/2014/main" val="1262870497"/>
                  </a:ext>
                </a:extLst>
              </a:tr>
              <a:tr h="65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Heart Failure</a:t>
                      </a:r>
                    </a:p>
                  </a:txBody>
                  <a:tcPr/>
                </a:tc>
                <a:tc>
                  <a:txBody>
                    <a:bodyPr/>
                    <a:lstStyle/>
                    <a:p>
                      <a:r>
                        <a:rPr lang="en-GB" sz="1600" dirty="0">
                          <a:solidFill>
                            <a:schemeClr val="tx1"/>
                          </a:solidFill>
                          <a:latin typeface="Arial" panose="020B0604020202020204" pitchFamily="34" charset="0"/>
                          <a:cs typeface="Arial" panose="020B0604020202020204" pitchFamily="34" charset="0"/>
                        </a:rPr>
                        <a:t>Operational since July 21</a:t>
                      </a:r>
                    </a:p>
                  </a:txBody>
                  <a:tcPr/>
                </a:tc>
                <a:tc>
                  <a:txBody>
                    <a:bodyPr/>
                    <a:lstStyle/>
                    <a:p>
                      <a:r>
                        <a:rPr lang="en-GB" sz="1600" dirty="0">
                          <a:solidFill>
                            <a:schemeClr val="tx1"/>
                          </a:solidFill>
                          <a:latin typeface="Arial" panose="020B0604020202020204" pitchFamily="34" charset="0"/>
                          <a:cs typeface="Arial" panose="020B0604020202020204" pitchFamily="34" charset="0"/>
                        </a:rPr>
                        <a:t>7 day patient pathway </a:t>
                      </a:r>
                    </a:p>
                  </a:txBody>
                  <a:tcPr/>
                </a:tc>
                <a:extLst>
                  <a:ext uri="{0D108BD9-81ED-4DB2-BD59-A6C34878D82A}">
                    <a16:rowId xmlns:a16="http://schemas.microsoft.com/office/drawing/2014/main" val="1530290891"/>
                  </a:ext>
                </a:extLst>
              </a:tr>
              <a:tr h="61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COVID</a:t>
                      </a:r>
                    </a:p>
                  </a:txBody>
                  <a:tcPr/>
                </a:tc>
                <a:tc>
                  <a:txBody>
                    <a:bodyPr/>
                    <a:lstStyle/>
                    <a:p>
                      <a:r>
                        <a:rPr lang="en-GB" sz="1600" dirty="0">
                          <a:solidFill>
                            <a:schemeClr val="tx1"/>
                          </a:solidFill>
                          <a:latin typeface="Arial" panose="020B0604020202020204" pitchFamily="34" charset="0"/>
                          <a:cs typeface="Arial" panose="020B0604020202020204" pitchFamily="34" charset="0"/>
                        </a:rPr>
                        <a:t>Operational since Jan 21</a:t>
                      </a:r>
                    </a:p>
                  </a:txBody>
                  <a:tcPr/>
                </a:tc>
                <a:tc>
                  <a:txBody>
                    <a:bodyPr/>
                    <a:lstStyle/>
                    <a:p>
                      <a:r>
                        <a:rPr lang="en-GB" sz="1600" dirty="0">
                          <a:solidFill>
                            <a:schemeClr val="tx1"/>
                          </a:solidFill>
                          <a:latin typeface="Arial" panose="020B0604020202020204" pitchFamily="34" charset="0"/>
                          <a:cs typeface="Arial" panose="020B0604020202020204" pitchFamily="34" charset="0"/>
                        </a:rPr>
                        <a:t>Cover available to manage up to 30 patients</a:t>
                      </a:r>
                    </a:p>
                    <a:p>
                      <a:r>
                        <a:rPr lang="en-GB" sz="1600" dirty="0">
                          <a:solidFill>
                            <a:schemeClr val="tx1"/>
                          </a:solidFill>
                          <a:latin typeface="Arial" panose="020B0604020202020204" pitchFamily="34" charset="0"/>
                          <a:cs typeface="Arial" panose="020B0604020202020204" pitchFamily="34" charset="0"/>
                        </a:rPr>
                        <a:t>Staff proving other support during low activity</a:t>
                      </a:r>
                    </a:p>
                  </a:txBody>
                  <a:tcPr/>
                </a:tc>
                <a:extLst>
                  <a:ext uri="{0D108BD9-81ED-4DB2-BD59-A6C34878D82A}">
                    <a16:rowId xmlns:a16="http://schemas.microsoft.com/office/drawing/2014/main" val="2194099384"/>
                  </a:ext>
                </a:extLst>
              </a:tr>
              <a:tr h="881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Respiratory</a:t>
                      </a:r>
                    </a:p>
                  </a:txBody>
                  <a:tcPr/>
                </a:tc>
                <a:tc>
                  <a:txBody>
                    <a:bodyPr/>
                    <a:lstStyle/>
                    <a:p>
                      <a:r>
                        <a:rPr lang="en-GB" sz="1600" dirty="0">
                          <a:solidFill>
                            <a:schemeClr val="tx1"/>
                          </a:solidFill>
                          <a:latin typeface="Arial" panose="020B0604020202020204" pitchFamily="34" charset="0"/>
                          <a:cs typeface="Arial" panose="020B0604020202020204" pitchFamily="34" charset="0"/>
                        </a:rPr>
                        <a:t>Operational since Dec 2022</a:t>
                      </a:r>
                    </a:p>
                  </a:txBody>
                  <a:tcPr/>
                </a:tc>
                <a:tc>
                  <a:txBody>
                    <a:bodyPr/>
                    <a:lstStyle/>
                    <a:p>
                      <a:r>
                        <a:rPr lang="en-GB" sz="1600" dirty="0">
                          <a:solidFill>
                            <a:schemeClr val="tx1"/>
                          </a:solidFill>
                          <a:latin typeface="Arial" panose="020B0604020202020204" pitchFamily="34" charset="0"/>
                          <a:cs typeface="Arial" panose="020B0604020202020204" pitchFamily="34" charset="0"/>
                        </a:rPr>
                        <a:t>Recruitment of Staff delayed the programme start.  Presently fully staffed and working with early supported discharge team  average of 30 patients</a:t>
                      </a:r>
                    </a:p>
                  </a:txBody>
                  <a:tcPr/>
                </a:tc>
                <a:extLst>
                  <a:ext uri="{0D108BD9-81ED-4DB2-BD59-A6C34878D82A}">
                    <a16:rowId xmlns:a16="http://schemas.microsoft.com/office/drawing/2014/main" val="586336169"/>
                  </a:ext>
                </a:extLst>
              </a:tr>
              <a:tr h="515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IBD</a:t>
                      </a:r>
                    </a:p>
                  </a:txBody>
                  <a:tcPr/>
                </a:tc>
                <a:tc>
                  <a:txBody>
                    <a:bodyPr/>
                    <a:lstStyle/>
                    <a:p>
                      <a:r>
                        <a:rPr lang="en-GB" sz="1600" dirty="0">
                          <a:solidFill>
                            <a:schemeClr val="tx1"/>
                          </a:solidFill>
                          <a:latin typeface="Arial" panose="020B0604020202020204" pitchFamily="34" charset="0"/>
                          <a:cs typeface="Arial" panose="020B0604020202020204" pitchFamily="34" charset="0"/>
                        </a:rPr>
                        <a:t>Working with Sector to identify virtual ward cohort </a:t>
                      </a:r>
                    </a:p>
                  </a:txBody>
                  <a:tcPr/>
                </a:tc>
                <a:tc>
                  <a:txBody>
                    <a:bodyPr/>
                    <a:lstStyle/>
                    <a:p>
                      <a:r>
                        <a:rPr lang="en-GB" sz="1600" dirty="0">
                          <a:solidFill>
                            <a:schemeClr val="tx1"/>
                          </a:solidFill>
                          <a:latin typeface="Arial" panose="020B0604020202020204" pitchFamily="34" charset="0"/>
                          <a:cs typeface="Arial" panose="020B0604020202020204" pitchFamily="34" charset="0"/>
                        </a:rPr>
                        <a:t>Digital pathway configuration in development, SOP draft ready</a:t>
                      </a:r>
                    </a:p>
                  </a:txBody>
                  <a:tcPr/>
                </a:tc>
                <a:extLst>
                  <a:ext uri="{0D108BD9-81ED-4DB2-BD59-A6C34878D82A}">
                    <a16:rowId xmlns:a16="http://schemas.microsoft.com/office/drawing/2014/main" val="1577403126"/>
                  </a:ext>
                </a:extLst>
              </a:tr>
              <a:tr h="747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Diabetes</a:t>
                      </a:r>
                    </a:p>
                  </a:txBody>
                  <a:tcPr/>
                </a:tc>
                <a:tc>
                  <a:txBody>
                    <a:bodyPr/>
                    <a:lstStyle/>
                    <a:p>
                      <a:r>
                        <a:rPr lang="en-GB" sz="1600" dirty="0">
                          <a:solidFill>
                            <a:schemeClr val="tx1"/>
                          </a:solidFill>
                          <a:latin typeface="Arial" panose="020B0604020202020204" pitchFamily="34" charset="0"/>
                          <a:cs typeface="Arial" panose="020B0604020202020204" pitchFamily="34" charset="0"/>
                        </a:rPr>
                        <a:t>Operational since Dec 2022</a:t>
                      </a:r>
                    </a:p>
                  </a:txBody>
                  <a:tcPr/>
                </a:tc>
                <a:tc>
                  <a:txBody>
                    <a:bodyPr/>
                    <a:lstStyle/>
                    <a:p>
                      <a:r>
                        <a:rPr lang="en-GB" sz="1600" dirty="0">
                          <a:solidFill>
                            <a:schemeClr val="tx1"/>
                          </a:solidFill>
                          <a:latin typeface="Arial" panose="020B0604020202020204" pitchFamily="34" charset="0"/>
                          <a:cs typeface="Arial" panose="020B0604020202020204" pitchFamily="34" charset="0"/>
                        </a:rPr>
                        <a:t>Leading Trust for standardisation of care for NW London ICB. Patient feedback has been amazing. Average of 15 patients </a:t>
                      </a:r>
                    </a:p>
                  </a:txBody>
                  <a:tcPr/>
                </a:tc>
                <a:extLst>
                  <a:ext uri="{0D108BD9-81ED-4DB2-BD59-A6C34878D82A}">
                    <a16:rowId xmlns:a16="http://schemas.microsoft.com/office/drawing/2014/main" val="839115586"/>
                  </a:ext>
                </a:extLst>
              </a:tr>
              <a:tr h="747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Acute Infection </a:t>
                      </a:r>
                    </a:p>
                  </a:txBody>
                  <a:tcPr/>
                </a:tc>
                <a:tc>
                  <a:txBody>
                    <a:bodyPr/>
                    <a:lstStyle/>
                    <a:p>
                      <a:r>
                        <a:rPr lang="en-GB" sz="1600" dirty="0">
                          <a:solidFill>
                            <a:schemeClr val="tx1"/>
                          </a:solidFill>
                          <a:latin typeface="Arial" panose="020B0604020202020204" pitchFamily="34" charset="0"/>
                          <a:cs typeface="Arial" panose="020B0604020202020204" pitchFamily="34" charset="0"/>
                        </a:rPr>
                        <a:t>Operational since Jan 2023 </a:t>
                      </a:r>
                    </a:p>
                  </a:txBody>
                  <a:tcPr/>
                </a:tc>
                <a:tc>
                  <a:txBody>
                    <a:bodyPr/>
                    <a:lstStyle/>
                    <a:p>
                      <a:r>
                        <a:rPr lang="en-GB" sz="1600" dirty="0">
                          <a:solidFill>
                            <a:schemeClr val="tx1"/>
                          </a:solidFill>
                          <a:latin typeface="Arial" panose="020B0604020202020204" pitchFamily="34" charset="0"/>
                          <a:cs typeface="Arial" panose="020B0604020202020204" pitchFamily="34" charset="0"/>
                        </a:rPr>
                        <a:t>Development of IV Monitoring of patients on high level antibiotic therapy administering QDS Therapy and review.  Small patient cohort but average hospital stay 2-6 weeks.  </a:t>
                      </a:r>
                    </a:p>
                  </a:txBody>
                  <a:tcPr/>
                </a:tc>
                <a:extLst>
                  <a:ext uri="{0D108BD9-81ED-4DB2-BD59-A6C34878D82A}">
                    <a16:rowId xmlns:a16="http://schemas.microsoft.com/office/drawing/2014/main" val="3479297483"/>
                  </a:ext>
                </a:extLst>
              </a:tr>
            </a:tbl>
          </a:graphicData>
        </a:graphic>
      </p:graphicFrame>
      <p:pic>
        <p:nvPicPr>
          <p:cNvPr id="5" name="Picture 4" descr="Chart&#10;&#10;Description automatically generated with low confidence">
            <a:extLst>
              <a:ext uri="{FF2B5EF4-FFF2-40B4-BE49-F238E27FC236}">
                <a16:creationId xmlns:a16="http://schemas.microsoft.com/office/drawing/2014/main" id="{B58C2248-88CE-4203-4328-11923F381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341962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2042" y="2219700"/>
            <a:ext cx="10355692" cy="4443091"/>
          </a:xfrm>
          <a:prstGeom prst="rect">
            <a:avLst/>
          </a:prstGeom>
          <a:solidFill>
            <a:srgbClr val="005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300"/>
              </a:spcAft>
              <a:buAutoNum type="arabicPeriod"/>
            </a:pPr>
            <a:endParaRPr lang="en-GB" dirty="0">
              <a:solidFill>
                <a:schemeClr val="bg1"/>
              </a:solidFill>
            </a:endParaRPr>
          </a:p>
        </p:txBody>
      </p:sp>
      <p:sp>
        <p:nvSpPr>
          <p:cNvPr id="6" name="Footer Placeholder 4"/>
          <p:cNvSpPr txBox="1">
            <a:spLocks/>
          </p:cNvSpPr>
          <p:nvPr/>
        </p:nvSpPr>
        <p:spPr>
          <a:xfrm>
            <a:off x="861647" y="-2254"/>
            <a:ext cx="10468708" cy="501649"/>
          </a:xfrm>
          <a:prstGeom prst="rect">
            <a:avLst/>
          </a:prstGeom>
        </p:spPr>
        <p:txBody>
          <a:bodyPr vert="horz" lIns="91429" tIns="45715" rIns="91429" bIns="45715" rtlCol="0" anchor="ctr"/>
          <a:lstStyle>
            <a:defPPr>
              <a:defRPr lang="en-US"/>
            </a:defPPr>
            <a:lvl1pPr marL="0" algn="ctr" defTabSz="457146" rtl="0" eaLnBrk="1" latinLnBrk="0" hangingPunct="1">
              <a:defRPr sz="12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a:lstStyle>
          <a:p>
            <a:endParaRPr lang="en-US" dirty="0"/>
          </a:p>
        </p:txBody>
      </p:sp>
      <p:sp>
        <p:nvSpPr>
          <p:cNvPr id="7" name="Title 1"/>
          <p:cNvSpPr txBox="1">
            <a:spLocks/>
          </p:cNvSpPr>
          <p:nvPr/>
        </p:nvSpPr>
        <p:spPr>
          <a:xfrm>
            <a:off x="760251" y="1485023"/>
            <a:ext cx="11341099" cy="641728"/>
          </a:xfrm>
          <a:prstGeom prst="rect">
            <a:avLst/>
          </a:prstGeom>
        </p:spPr>
        <p:txBody>
          <a:bodyPr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05EB8"/>
                </a:solidFill>
                <a:latin typeface="Arial"/>
                <a:cs typeface="Arial"/>
              </a:rPr>
              <a:t>Virtual Ward Pathways | </a:t>
            </a:r>
            <a:r>
              <a:rPr lang="en-GB" sz="2400" dirty="0">
                <a:solidFill>
                  <a:srgbClr val="005EB8"/>
                </a:solidFill>
                <a:latin typeface="Arial"/>
                <a:cs typeface="Arial"/>
              </a:rPr>
              <a:t>Numerous Pathways have been identified within LNWH</a:t>
            </a:r>
          </a:p>
        </p:txBody>
      </p:sp>
      <p:sp>
        <p:nvSpPr>
          <p:cNvPr id="9" name="Rectangle 8"/>
          <p:cNvSpPr/>
          <p:nvPr/>
        </p:nvSpPr>
        <p:spPr>
          <a:xfrm>
            <a:off x="1266500" y="2260994"/>
            <a:ext cx="3460049" cy="2870016"/>
          </a:xfrm>
          <a:prstGeom prst="rect">
            <a:avLst/>
          </a:prstGeom>
        </p:spPr>
        <p:txBody>
          <a:bodyPr wrap="square">
            <a:spAutoFit/>
          </a:bodyPr>
          <a:lstStyle/>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Heart Failure</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Atrial Fibrillation</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COPD</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Interstitial Lung Disease</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Bronchiectasis</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Low risk pneumonia</a:t>
            </a:r>
          </a:p>
        </p:txBody>
      </p:sp>
      <p:sp>
        <p:nvSpPr>
          <p:cNvPr id="10" name="Title 1"/>
          <p:cNvSpPr txBox="1">
            <a:spLocks/>
          </p:cNvSpPr>
          <p:nvPr/>
        </p:nvSpPr>
        <p:spPr>
          <a:xfrm>
            <a:off x="556081" y="6001095"/>
            <a:ext cx="11210471" cy="762396"/>
          </a:xfrm>
          <a:prstGeom prst="rect">
            <a:avLst/>
          </a:prstGeom>
        </p:spPr>
        <p:txBody>
          <a:bodyPr vert="horz" lIns="91429" tIns="45715" rIns="91429" bIns="45715" rtlCol="0" anchor="ctr">
            <a:noAutofit/>
          </a:bodyPr>
          <a:lstStyle>
            <a:lvl1pPr algn="ctr" defTabSz="457146"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70C0"/>
              </a:solidFill>
              <a:latin typeface="Arial"/>
              <a:cs typeface="Arial"/>
            </a:endParaRPr>
          </a:p>
        </p:txBody>
      </p:sp>
      <p:sp>
        <p:nvSpPr>
          <p:cNvPr id="12" name="Rectangle 11"/>
          <p:cNvSpPr/>
          <p:nvPr/>
        </p:nvSpPr>
        <p:spPr>
          <a:xfrm>
            <a:off x="5471859" y="2260994"/>
            <a:ext cx="5685875" cy="3647152"/>
          </a:xfrm>
          <a:prstGeom prst="rect">
            <a:avLst/>
          </a:prstGeom>
        </p:spPr>
        <p:txBody>
          <a:bodyPr wrap="square">
            <a:spAutoFit/>
          </a:bodyPr>
          <a:lstStyle/>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IBD</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Frailty</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COVID patients</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Sickle Cell </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Diabetes</a:t>
            </a:r>
          </a:p>
          <a:p>
            <a:pPr marL="285750" indent="-285750">
              <a:spcAft>
                <a:spcPts val="300"/>
              </a:spcAft>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Conditions requiring intravenous antibiotics in otherwise clinically stable and improving patient</a:t>
            </a:r>
          </a:p>
          <a:p>
            <a:pPr>
              <a:spcAft>
                <a:spcPts val="300"/>
              </a:spcAft>
            </a:pPr>
            <a:endParaRPr lang="en-GB" sz="2400" dirty="0">
              <a:solidFill>
                <a:schemeClr val="bg1"/>
              </a:solidFill>
              <a:latin typeface="Arial" panose="020B0604020202020204" pitchFamily="34" charset="0"/>
              <a:cs typeface="Arial" panose="020B0604020202020204" pitchFamily="34" charset="0"/>
            </a:endParaRPr>
          </a:p>
        </p:txBody>
      </p:sp>
      <p:pic>
        <p:nvPicPr>
          <p:cNvPr id="2" name="Picture 1" descr="Chart&#10;&#10;Description automatically generated with low confidence">
            <a:extLst>
              <a:ext uri="{FF2B5EF4-FFF2-40B4-BE49-F238E27FC236}">
                <a16:creationId xmlns:a16="http://schemas.microsoft.com/office/drawing/2014/main" id="{82E70B0B-DA48-1310-9BB1-F60C79952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379515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17A1-766E-4B26-B7AA-A67374C04CFA}"/>
              </a:ext>
            </a:extLst>
          </p:cNvPr>
          <p:cNvSpPr>
            <a:spLocks noGrp="1"/>
          </p:cNvSpPr>
          <p:nvPr>
            <p:ph type="title"/>
          </p:nvPr>
        </p:nvSpPr>
        <p:spPr>
          <a:xfrm>
            <a:off x="3389587" y="277117"/>
            <a:ext cx="5360276" cy="837128"/>
          </a:xfrm>
        </p:spPr>
        <p:txBody>
          <a:bodyPr/>
          <a:lstStyle/>
          <a:p>
            <a:r>
              <a:rPr lang="en-GB" b="1" dirty="0">
                <a:solidFill>
                  <a:schemeClr val="tx2">
                    <a:lumMod val="60000"/>
                    <a:lumOff val="40000"/>
                  </a:schemeClr>
                </a:solidFill>
              </a:rPr>
              <a:t>Changing the Culture </a:t>
            </a:r>
          </a:p>
        </p:txBody>
      </p:sp>
      <p:sp>
        <p:nvSpPr>
          <p:cNvPr id="4" name="Content Placeholder 4">
            <a:extLst>
              <a:ext uri="{FF2B5EF4-FFF2-40B4-BE49-F238E27FC236}">
                <a16:creationId xmlns:a16="http://schemas.microsoft.com/office/drawing/2014/main" id="{0A3EF4DF-A3F7-3E72-DAFC-26D0550AF29A}"/>
              </a:ext>
            </a:extLst>
          </p:cNvPr>
          <p:cNvSpPr txBox="1">
            <a:spLocks/>
          </p:cNvSpPr>
          <p:nvPr/>
        </p:nvSpPr>
        <p:spPr>
          <a:xfrm>
            <a:off x="254552" y="1926494"/>
            <a:ext cx="5815173" cy="409478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accent6">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accent6">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accent6">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900" dirty="0">
                <a:solidFill>
                  <a:schemeClr val="tx1"/>
                </a:solidFill>
                <a:latin typeface="Arial" panose="020B0604020202020204" pitchFamily="34" charset="0"/>
                <a:cs typeface="Arial" panose="020B0604020202020204" pitchFamily="34" charset="0"/>
              </a:rPr>
              <a:t>Cross specialist and cross organisation working within existing resources</a:t>
            </a:r>
          </a:p>
          <a:p>
            <a:r>
              <a:rPr lang="en-GB" sz="1900" dirty="0">
                <a:solidFill>
                  <a:schemeClr val="tx1"/>
                </a:solidFill>
                <a:latin typeface="Arial" panose="020B0604020202020204" pitchFamily="34" charset="0"/>
                <a:cs typeface="Arial" panose="020B0604020202020204" pitchFamily="34" charset="0"/>
              </a:rPr>
              <a:t>Building new pathways without agreed funding approach</a:t>
            </a:r>
          </a:p>
          <a:p>
            <a:r>
              <a:rPr lang="en-GB" sz="1900" dirty="0">
                <a:solidFill>
                  <a:schemeClr val="tx1"/>
                </a:solidFill>
                <a:latin typeface="Arial" panose="020B0604020202020204" pitchFamily="34" charset="0"/>
                <a:cs typeface="Arial" panose="020B0604020202020204" pitchFamily="34" charset="0"/>
              </a:rPr>
              <a:t>Oversight, assurance and support for planning &amp; delivery</a:t>
            </a:r>
          </a:p>
          <a:p>
            <a:r>
              <a:rPr lang="en-GB" sz="1900" dirty="0">
                <a:solidFill>
                  <a:schemeClr val="tx1"/>
                </a:solidFill>
                <a:latin typeface="Arial" panose="020B0604020202020204" pitchFamily="34" charset="0"/>
                <a:cs typeface="Arial" panose="020B0604020202020204" pitchFamily="34" charset="0"/>
              </a:rPr>
              <a:t>Maximising benefits due to resource constraints including community support</a:t>
            </a:r>
          </a:p>
          <a:p>
            <a:r>
              <a:rPr lang="en-GB" sz="1900" dirty="0">
                <a:solidFill>
                  <a:schemeClr val="tx1"/>
                </a:solidFill>
                <a:latin typeface="Arial" panose="020B0604020202020204" pitchFamily="34" charset="0"/>
                <a:cs typeface="Arial" panose="020B0604020202020204" pitchFamily="34" charset="0"/>
              </a:rPr>
              <a:t>Constraints to address equality</a:t>
            </a:r>
          </a:p>
          <a:p>
            <a:r>
              <a:rPr lang="en-GB" sz="1900" dirty="0">
                <a:solidFill>
                  <a:schemeClr val="tx1"/>
                </a:solidFill>
                <a:latin typeface="Arial" panose="020B0604020202020204" pitchFamily="34" charset="0"/>
                <a:cs typeface="Arial" panose="020B0604020202020204" pitchFamily="34" charset="0"/>
              </a:rPr>
              <a:t>Compliance and risk management including risks due to digital ways, equipment management </a:t>
            </a:r>
          </a:p>
          <a:p>
            <a:r>
              <a:rPr lang="en-GB" sz="1900" dirty="0">
                <a:solidFill>
                  <a:schemeClr val="tx1"/>
                </a:solidFill>
                <a:latin typeface="Arial" panose="020B0604020202020204" pitchFamily="34" charset="0"/>
                <a:cs typeface="Arial" panose="020B0604020202020204" pitchFamily="34" charset="0"/>
              </a:rPr>
              <a:t>Pandemic priority slowed pace and delivery </a:t>
            </a:r>
          </a:p>
          <a:p>
            <a:endParaRPr lang="en-GB" dirty="0"/>
          </a:p>
          <a:p>
            <a:endParaRPr lang="en-GB" dirty="0"/>
          </a:p>
        </p:txBody>
      </p:sp>
      <p:sp>
        <p:nvSpPr>
          <p:cNvPr id="6" name="Title 1">
            <a:extLst>
              <a:ext uri="{FF2B5EF4-FFF2-40B4-BE49-F238E27FC236}">
                <a16:creationId xmlns:a16="http://schemas.microsoft.com/office/drawing/2014/main" id="{672B7F8F-ACF3-E4D5-906A-EF636177CF16}"/>
              </a:ext>
            </a:extLst>
          </p:cNvPr>
          <p:cNvSpPr txBox="1">
            <a:spLocks/>
          </p:cNvSpPr>
          <p:nvPr/>
        </p:nvSpPr>
        <p:spPr>
          <a:xfrm>
            <a:off x="123821" y="1255201"/>
            <a:ext cx="4428162" cy="671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70C0"/>
                </a:solidFill>
                <a:latin typeface="Arial" panose="020B0604020202020204" pitchFamily="34" charset="0"/>
                <a:cs typeface="Arial" panose="020B0604020202020204" pitchFamily="34" charset="0"/>
              </a:rPr>
              <a:t> </a:t>
            </a:r>
            <a:r>
              <a:rPr lang="en-GB" sz="2400" b="1" dirty="0">
                <a:solidFill>
                  <a:srgbClr val="0070C0"/>
                </a:solidFill>
                <a:latin typeface="Arial" panose="020B0604020202020204" pitchFamily="34" charset="0"/>
                <a:cs typeface="Arial" panose="020B0604020202020204" pitchFamily="34" charset="0"/>
              </a:rPr>
              <a:t>Challenges</a:t>
            </a:r>
          </a:p>
        </p:txBody>
      </p:sp>
      <p:sp>
        <p:nvSpPr>
          <p:cNvPr id="7" name="Title 1">
            <a:extLst>
              <a:ext uri="{FF2B5EF4-FFF2-40B4-BE49-F238E27FC236}">
                <a16:creationId xmlns:a16="http://schemas.microsoft.com/office/drawing/2014/main" id="{C0B2C1FE-BB44-8428-B230-24148799E136}"/>
              </a:ext>
            </a:extLst>
          </p:cNvPr>
          <p:cNvSpPr txBox="1">
            <a:spLocks/>
          </p:cNvSpPr>
          <p:nvPr/>
        </p:nvSpPr>
        <p:spPr>
          <a:xfrm>
            <a:off x="7509286" y="1415688"/>
            <a:ext cx="4428162" cy="427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070C0"/>
                </a:solidFill>
                <a:latin typeface="Arial" panose="020B0604020202020204" pitchFamily="34" charset="0"/>
                <a:cs typeface="Arial" panose="020B0604020202020204" pitchFamily="34" charset="0"/>
              </a:rPr>
              <a:t>What we did </a:t>
            </a:r>
          </a:p>
        </p:txBody>
      </p:sp>
      <p:graphicFrame>
        <p:nvGraphicFramePr>
          <p:cNvPr id="8" name="Content Placeholder 3">
            <a:extLst>
              <a:ext uri="{FF2B5EF4-FFF2-40B4-BE49-F238E27FC236}">
                <a16:creationId xmlns:a16="http://schemas.microsoft.com/office/drawing/2014/main" id="{A58B3021-6942-4EDB-74F3-52DA5896B34E}"/>
              </a:ext>
            </a:extLst>
          </p:cNvPr>
          <p:cNvGraphicFramePr>
            <a:graphicFrameLocks/>
          </p:cNvGraphicFramePr>
          <p:nvPr>
            <p:extLst>
              <p:ext uri="{D42A27DB-BD31-4B8C-83A1-F6EECF244321}">
                <p14:modId xmlns:p14="http://schemas.microsoft.com/office/powerpoint/2010/main" val="2962016322"/>
              </p:ext>
            </p:extLst>
          </p:nvPr>
        </p:nvGraphicFramePr>
        <p:xfrm>
          <a:off x="6229263" y="1812096"/>
          <a:ext cx="5595529" cy="4934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Chart&#10;&#10;Description automatically generated with low confidence">
            <a:extLst>
              <a:ext uri="{FF2B5EF4-FFF2-40B4-BE49-F238E27FC236}">
                <a16:creationId xmlns:a16="http://schemas.microsoft.com/office/drawing/2014/main" id="{860DAAA1-B795-CDA8-2109-E8A3E33732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Tree>
    <p:extLst>
      <p:ext uri="{BB962C8B-B14F-4D97-AF65-F5344CB8AC3E}">
        <p14:creationId xmlns:p14="http://schemas.microsoft.com/office/powerpoint/2010/main" val="194248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16C71B-6879-4594-B20E-67F75E111CE6}"/>
              </a:ext>
            </a:extLst>
          </p:cNvPr>
          <p:cNvSpPr>
            <a:spLocks noChangeArrowheads="1"/>
          </p:cNvSpPr>
          <p:nvPr/>
        </p:nvSpPr>
        <p:spPr bwMode="auto">
          <a:xfrm>
            <a:off x="2885090" y="28535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the Virtual Ward Programme Model</a:t>
            </a:r>
            <a:endParaRPr kumimoji="0" lang="en-GB"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Diagram 2">
            <a:extLst>
              <a:ext uri="{FF2B5EF4-FFF2-40B4-BE49-F238E27FC236}">
                <a16:creationId xmlns:a16="http://schemas.microsoft.com/office/drawing/2014/main" id="{FACB1D16-CC3E-4405-A048-74767E216868}"/>
              </a:ext>
            </a:extLst>
          </p:cNvPr>
          <p:cNvGraphicFramePr/>
          <p:nvPr>
            <p:extLst>
              <p:ext uri="{D42A27DB-BD31-4B8C-83A1-F6EECF244321}">
                <p14:modId xmlns:p14="http://schemas.microsoft.com/office/powerpoint/2010/main" val="3637986757"/>
              </p:ext>
            </p:extLst>
          </p:nvPr>
        </p:nvGraphicFramePr>
        <p:xfrm>
          <a:off x="252247" y="1387367"/>
          <a:ext cx="10767849" cy="478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8E0B237-7FD9-4A27-85C8-95441AB5D857}"/>
              </a:ext>
            </a:extLst>
          </p:cNvPr>
          <p:cNvSpPr>
            <a:spLocks noChangeArrowheads="1"/>
          </p:cNvSpPr>
          <p:nvPr/>
        </p:nvSpPr>
        <p:spPr bwMode="auto">
          <a:xfrm>
            <a:off x="2885090" y="57110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descr="Chart&#10;&#10;Description automatically generated with low confidence">
            <a:extLst>
              <a:ext uri="{FF2B5EF4-FFF2-40B4-BE49-F238E27FC236}">
                <a16:creationId xmlns:a16="http://schemas.microsoft.com/office/drawing/2014/main" id="{1C60F616-13D1-6982-4C2B-70610FBFA6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55"/>
            <a:ext cx="3259394" cy="1222097"/>
          </a:xfrm>
          <a:prstGeom prst="rect">
            <a:avLst/>
          </a:prstGeom>
        </p:spPr>
      </p:pic>
      <p:sp>
        <p:nvSpPr>
          <p:cNvPr id="6" name="Title 1">
            <a:extLst>
              <a:ext uri="{FF2B5EF4-FFF2-40B4-BE49-F238E27FC236}">
                <a16:creationId xmlns:a16="http://schemas.microsoft.com/office/drawing/2014/main" id="{9646CC83-DC66-4C87-C621-8DFAD96D83EB}"/>
              </a:ext>
            </a:extLst>
          </p:cNvPr>
          <p:cNvSpPr txBox="1">
            <a:spLocks/>
          </p:cNvSpPr>
          <p:nvPr/>
        </p:nvSpPr>
        <p:spPr>
          <a:xfrm>
            <a:off x="3389587" y="277117"/>
            <a:ext cx="5360276" cy="837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75000"/>
                  </a:schemeClr>
                </a:solidFill>
              </a:rPr>
              <a:t>Changing the Culture </a:t>
            </a:r>
          </a:p>
        </p:txBody>
      </p:sp>
    </p:spTree>
    <p:extLst>
      <p:ext uri="{BB962C8B-B14F-4D97-AF65-F5344CB8AC3E}">
        <p14:creationId xmlns:p14="http://schemas.microsoft.com/office/powerpoint/2010/main" val="38971932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222</TotalTime>
  <Words>2426</Words>
  <Application>Microsoft Office PowerPoint</Application>
  <PresentationFormat>Widescreen</PresentationFormat>
  <Paragraphs>363</Paragraphs>
  <Slides>26</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Calibri</vt:lpstr>
      <vt:lpstr>Calibri Light</vt:lpstr>
      <vt:lpstr>Libre Franklin Medium</vt:lpstr>
      <vt:lpstr>Wingdings</vt:lpstr>
      <vt:lpstr>Custom Design</vt:lpstr>
      <vt:lpstr>5_Custom Design</vt:lpstr>
      <vt:lpstr>Office Theme</vt:lpstr>
      <vt:lpstr>Office Theme</vt:lpstr>
      <vt:lpstr>Office Theme</vt:lpstr>
      <vt:lpstr>PowerPoint Presentation</vt:lpstr>
      <vt:lpstr>PowerPoint Presentation</vt:lpstr>
      <vt:lpstr> Why we need Virtual Wards?    </vt:lpstr>
      <vt:lpstr>The world of virtual healthcare</vt:lpstr>
      <vt:lpstr>PowerPoint Presentation</vt:lpstr>
      <vt:lpstr>Virtual Ward Pathways:</vt:lpstr>
      <vt:lpstr>PowerPoint Presentation</vt:lpstr>
      <vt:lpstr>Changing the Culture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the barriers to accessing digital care</vt:lpstr>
      <vt:lpstr>PowerPoint Presentation</vt:lpstr>
      <vt:lpstr>A glance at Heart Failure Virtual Ward Benefit Summary |  </vt:lpstr>
      <vt:lpstr>What are the key benefits?</vt:lpstr>
      <vt:lpstr>Patient Experience Virtual Wards</vt:lpstr>
      <vt:lpstr>Patient Experience Virtual Wards</vt:lpstr>
      <vt:lpstr>PowerPoint Presentation</vt:lpstr>
      <vt:lpstr>PowerPoint Presentation</vt:lpstr>
    </vt:vector>
  </TitlesOfParts>
  <Company>London North West University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WINN, Trish (LONDON NORTH WEST UNIVERSITY HEALTHCARE NHS TRUST)</dc:creator>
  <cp:lastModifiedBy>WINN, Trish (LONDON NORTH WEST UNIVERSITY HEALTHCARE NHS TRUST)</cp:lastModifiedBy>
  <cp:revision>1</cp:revision>
  <dcterms:created xsi:type="dcterms:W3CDTF">2023-04-14T09:00:42Z</dcterms:created>
  <dcterms:modified xsi:type="dcterms:W3CDTF">2023-04-14T12:43:39Z</dcterms:modified>
</cp:coreProperties>
</file>