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10" r:id="rId3"/>
    <p:sldId id="322" r:id="rId4"/>
    <p:sldId id="262" r:id="rId5"/>
    <p:sldId id="282" r:id="rId6"/>
    <p:sldId id="323" r:id="rId7"/>
    <p:sldId id="318" r:id="rId8"/>
    <p:sldId id="265" r:id="rId9"/>
    <p:sldId id="284" r:id="rId10"/>
    <p:sldId id="307" r:id="rId11"/>
    <p:sldId id="314" r:id="rId12"/>
    <p:sldId id="315" r:id="rId13"/>
    <p:sldId id="325" r:id="rId14"/>
    <p:sldId id="317" r:id="rId15"/>
    <p:sldId id="324" r:id="rId16"/>
    <p:sldId id="266" r:id="rId17"/>
    <p:sldId id="267" r:id="rId18"/>
    <p:sldId id="300" r:id="rId19"/>
    <p:sldId id="302" r:id="rId20"/>
    <p:sldId id="268" r:id="rId21"/>
    <p:sldId id="269" r:id="rId22"/>
    <p:sldId id="311" r:id="rId23"/>
    <p:sldId id="313" r:id="rId24"/>
    <p:sldId id="31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6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CCA9A-189C-4D71-95BD-24B51D27019B}" type="datetimeFigureOut">
              <a:rPr lang="en-US" smtClean="0"/>
              <a:pPr/>
              <a:t>4/30/2023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8801F-B449-4528-BBD1-8CD5A7FCC9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A55DC-B012-4BE4-8E62-8D473BDBECE0}" type="datetimeFigureOut">
              <a:rPr lang="en-US" smtClean="0"/>
              <a:pPr/>
              <a:t>4/30/2023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A7C78-EA9B-41A3-8CDC-BBEBB9D62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4A7C78-EA9B-41A3-8CDC-BBEBB9D62D4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4A7C78-EA9B-41A3-8CDC-BBEBB9D62D4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4A7C78-EA9B-41A3-8CDC-BBEBB9D62D4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F000-E6E6-4CB6-9279-E97CC5AAA11C}" type="datetimeFigureOut">
              <a:rPr lang="en-US" smtClean="0"/>
              <a:pPr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1555-E116-4890-812A-AEC4D85D0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F000-E6E6-4CB6-9279-E97CC5AAA11C}" type="datetimeFigureOut">
              <a:rPr lang="en-US" smtClean="0"/>
              <a:pPr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1555-E116-4890-812A-AEC4D85D0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F000-E6E6-4CB6-9279-E97CC5AAA11C}" type="datetimeFigureOut">
              <a:rPr lang="en-US" smtClean="0"/>
              <a:pPr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1555-E116-4890-812A-AEC4D85D0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F000-E6E6-4CB6-9279-E97CC5AAA11C}" type="datetimeFigureOut">
              <a:rPr lang="en-US" smtClean="0"/>
              <a:pPr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1555-E116-4890-812A-AEC4D85D0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F000-E6E6-4CB6-9279-E97CC5AAA11C}" type="datetimeFigureOut">
              <a:rPr lang="en-US" smtClean="0"/>
              <a:pPr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1555-E116-4890-812A-AEC4D85D0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F000-E6E6-4CB6-9279-E97CC5AAA11C}" type="datetimeFigureOut">
              <a:rPr lang="en-US" smtClean="0"/>
              <a:pPr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1555-E116-4890-812A-AEC4D85D0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F000-E6E6-4CB6-9279-E97CC5AAA11C}" type="datetimeFigureOut">
              <a:rPr lang="en-US" smtClean="0"/>
              <a:pPr/>
              <a:t>4/30/2023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1555-E116-4890-812A-AEC4D85D0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F000-E6E6-4CB6-9279-E97CC5AAA11C}" type="datetimeFigureOut">
              <a:rPr lang="en-US" smtClean="0"/>
              <a:pPr/>
              <a:t>4/30/2023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1555-E116-4890-812A-AEC4D85D0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F000-E6E6-4CB6-9279-E97CC5AAA11C}" type="datetimeFigureOut">
              <a:rPr lang="en-US" smtClean="0"/>
              <a:pPr/>
              <a:t>4/30/2023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1555-E116-4890-812A-AEC4D85D0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F000-E6E6-4CB6-9279-E97CC5AAA11C}" type="datetimeFigureOut">
              <a:rPr lang="en-US" smtClean="0"/>
              <a:pPr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1555-E116-4890-812A-AEC4D85D0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F000-E6E6-4CB6-9279-E97CC5AAA11C}" type="datetimeFigureOut">
              <a:rPr lang="en-US" smtClean="0"/>
              <a:pPr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1555-E116-4890-812A-AEC4D85D0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FF000-E6E6-4CB6-9279-E97CC5AAA11C}" type="datetimeFigureOut">
              <a:rPr lang="en-US" smtClean="0"/>
              <a:pPr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81555-E116-4890-812A-AEC4D85D0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udiciary.uk/related-offices-and-bodies/office-chief-coroner/https-www-judiciary-uk-subject-community-health-care-and-emergency-services-related-deaths/" TargetMode="External"/><Relationship Id="rId2" Type="http://schemas.openxmlformats.org/officeDocument/2006/relationships/hyperlink" Target="https://assets.publishing.service.gov.uk/government/uploads/system/uploads/attachment_data/file/363879/guide-to-coroner-servic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esolution.nhs.uk/resources/inquests-a-guide-for-health-providers/" TargetMode="External"/><Relationship Id="rId5" Type="http://schemas.openxmlformats.org/officeDocument/2006/relationships/hyperlink" Target="https://www.medicalprotection.org/uk/articles/inquests-england" TargetMode="External"/><Relationship Id="rId4" Type="http://schemas.openxmlformats.org/officeDocument/2006/relationships/hyperlink" Target="https://www.themdu.com/guidance-and-advice/guides/coroners-inquiries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743199"/>
          </a:xfrm>
        </p:spPr>
        <p:txBody>
          <a:bodyPr>
            <a:noAutofit/>
          </a:bodyPr>
          <a:lstStyle/>
          <a:p>
            <a:r>
              <a:rPr lang="en-GB" sz="6600" dirty="0" smtClean="0"/>
              <a:t>Preparing for and giving evidence at a Coroner’s Inquest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981200"/>
          </a:xfrm>
        </p:spPr>
        <p:txBody>
          <a:bodyPr/>
          <a:lstStyle/>
          <a:p>
            <a:r>
              <a:rPr lang="en-US" dirty="0" smtClean="0"/>
              <a:t>Mike O’Connell</a:t>
            </a:r>
          </a:p>
          <a:p>
            <a:r>
              <a:rPr lang="en-US" dirty="0" smtClean="0"/>
              <a:t>Legal Services Practitioner</a:t>
            </a:r>
          </a:p>
          <a:p>
            <a:r>
              <a:rPr lang="en-US" dirty="0" smtClean="0"/>
              <a:t>25 May </a:t>
            </a:r>
            <a:r>
              <a:rPr lang="en-US" dirty="0" smtClean="0"/>
              <a:t>2023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inquest – court layout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1" y="1600200"/>
            <a:ext cx="6705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67 yo female.  Admitted via ED.  Noted allergic to Penicillin (YAS + ED records). </a:t>
            </a:r>
            <a:r>
              <a:rPr lang="el-GR" dirty="0" smtClean="0"/>
              <a:t>Δ</a:t>
            </a:r>
            <a:r>
              <a:rPr lang="en-GB" dirty="0" smtClean="0"/>
              <a:t> chest infection → exacerbation of asthma.  To MAU.  </a:t>
            </a:r>
          </a:p>
          <a:p>
            <a:r>
              <a:rPr lang="en-GB" dirty="0" smtClean="0"/>
              <a:t>Seen by FY1 on call.  Requires IV antibiotics.  </a:t>
            </a:r>
          </a:p>
          <a:p>
            <a:r>
              <a:rPr lang="en-GB" dirty="0" smtClean="0"/>
              <a:t>No indication on clerking notes or prescription sheet of any allergies.  FY1 prescribed + RN  gave Amoxycillin.  </a:t>
            </a:r>
            <a:endParaRPr lang="en-US" dirty="0" smtClean="0"/>
          </a:p>
          <a:p>
            <a:r>
              <a:rPr lang="en-GB" dirty="0" smtClean="0"/>
              <a:t>5 minutes later patient collapsed → CPR → HDU → ICU at tertiary centre. Died 5 days later.</a:t>
            </a:r>
          </a:p>
          <a:p>
            <a:pPr lvl="0"/>
            <a:r>
              <a:rPr lang="en-GB" dirty="0" smtClean="0"/>
              <a:t>Coroner informed.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dirty="0" smtClean="0"/>
              <a:t>Case study 1 -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GB" b="1" dirty="0" smtClean="0"/>
              <a:t>Incident Report </a:t>
            </a:r>
            <a:r>
              <a:rPr lang="en-GB" dirty="0" smtClean="0"/>
              <a:t>→ SI → RCA (within 6 weeks).</a:t>
            </a:r>
          </a:p>
          <a:p>
            <a:pPr lvl="0"/>
            <a:r>
              <a:rPr lang="en-GB" b="1" dirty="0" smtClean="0"/>
              <a:t>Meeting</a:t>
            </a:r>
            <a:r>
              <a:rPr lang="en-GB" dirty="0" smtClean="0"/>
              <a:t> with family - RCA shared. </a:t>
            </a:r>
            <a:endParaRPr lang="en-US" dirty="0" smtClean="0"/>
          </a:p>
          <a:p>
            <a:pPr lvl="0"/>
            <a:r>
              <a:rPr lang="en-GB" b="1" dirty="0" smtClean="0"/>
              <a:t>Inquest</a:t>
            </a:r>
            <a:r>
              <a:rPr lang="en-GB" dirty="0" smtClean="0"/>
              <a:t> (8 months after death).  Only lasted 2 hours. Misadventure.  No ‘Neglect’ rider.  Family – no questions, as RCA shared, so no surprises.  </a:t>
            </a:r>
          </a:p>
          <a:p>
            <a:pPr lvl="0"/>
            <a:r>
              <a:rPr lang="en-GB" dirty="0" smtClean="0"/>
              <a:t>No Reg 28/PFD announcement.  Coroner satisfied that Trust’s reaction to incident was swift and appropriate and a Reg 28/PFD announcement would serve no purpose.  </a:t>
            </a:r>
            <a:endParaRPr lang="en-US" dirty="0" smtClean="0"/>
          </a:p>
          <a:p>
            <a:pPr lvl="0"/>
            <a:r>
              <a:rPr lang="en-GB" b="1" dirty="0" smtClean="0"/>
              <a:t>Claim</a:t>
            </a:r>
            <a:r>
              <a:rPr lang="en-GB" dirty="0" smtClean="0"/>
              <a:t> (2 years after death).  Letter of Claim → NHSR.  Liability admitted promptly.  Settled within a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GB" dirty="0" smtClean="0"/>
              <a:t>Case study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43 yo male.  To ED by Police.  Picked up previous day for reasons of personal safety, mute, not eating, walked yesterday, not today.  Seen by FY1.  No letter from Police doctor.  </a:t>
            </a:r>
          </a:p>
          <a:p>
            <a:r>
              <a:rPr lang="en-GB" dirty="0" smtClean="0"/>
              <a:t>Attempts to obtain collateral history; Police surgeon not available. GP:  h/o depression, cannabis use, alcohol problems.  </a:t>
            </a:r>
          </a:p>
          <a:p>
            <a:r>
              <a:rPr lang="en-GB" dirty="0" smtClean="0"/>
              <a:t>FY1 attempts to examine patient, who pushes doctor’s arm away.  Assessed by Psychiatric FY2:  pulse 143, blood results = ?infection, recommends review by medics.  Bed booked on MAU (5+ hours after arrival). </a:t>
            </a:r>
          </a:p>
          <a:p>
            <a:r>
              <a:rPr lang="en-GB" dirty="0" smtClean="0"/>
              <a:t>Admitted to MAU (after 13 hours in ED), Medics noted right sided weakness.  CT = acute subarachnoid  haemorrhage → tertiary centre.  Died 10 days later.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GB" dirty="0" smtClean="0"/>
              <a:t>Case study 2 -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GB" b="1" dirty="0" smtClean="0"/>
              <a:t>Coroner</a:t>
            </a:r>
            <a:r>
              <a:rPr lang="en-GB" dirty="0" smtClean="0"/>
              <a:t> informed.</a:t>
            </a:r>
            <a:endParaRPr lang="en-US" dirty="0" smtClean="0"/>
          </a:p>
          <a:p>
            <a:pPr lvl="0"/>
            <a:r>
              <a:rPr lang="en-GB" b="1" dirty="0" smtClean="0"/>
              <a:t>Incident Report </a:t>
            </a:r>
            <a:r>
              <a:rPr lang="en-GB" dirty="0" smtClean="0"/>
              <a:t>(MAU SpR:  Delay in accurate assessment delayed diagnosis and appropriate management, and delayed neurosurgical referral.  Patient </a:t>
            </a:r>
            <a:r>
              <a:rPr lang="en-GB" u="sng" dirty="0" smtClean="0"/>
              <a:t>may</a:t>
            </a:r>
            <a:r>
              <a:rPr lang="en-GB" dirty="0" smtClean="0"/>
              <a:t> have suffered harm because of this) → </a:t>
            </a:r>
            <a:r>
              <a:rPr lang="en-GB" b="1" dirty="0" smtClean="0"/>
              <a:t>SI</a:t>
            </a:r>
            <a:r>
              <a:rPr lang="en-GB" dirty="0" smtClean="0"/>
              <a:t> → </a:t>
            </a:r>
            <a:r>
              <a:rPr lang="en-GB" b="1" dirty="0" smtClean="0"/>
              <a:t>RCA.</a:t>
            </a:r>
            <a:endParaRPr lang="en-US" b="1" dirty="0" smtClean="0"/>
          </a:p>
          <a:p>
            <a:pPr lvl="0"/>
            <a:r>
              <a:rPr lang="en-GB" b="1" dirty="0" smtClean="0"/>
              <a:t>IPCC </a:t>
            </a:r>
            <a:r>
              <a:rPr lang="en-GB" dirty="0" smtClean="0"/>
              <a:t>investigation (of Police + ED).  Over 18 months, interviewed circa 37 staff.</a:t>
            </a:r>
          </a:p>
          <a:p>
            <a:pPr lvl="0"/>
            <a:r>
              <a:rPr lang="en-GB" dirty="0" smtClean="0"/>
              <a:t>“Independent” medical expert witness – delays </a:t>
            </a:r>
            <a:r>
              <a:rPr lang="en-GB" b="1" dirty="0" smtClean="0"/>
              <a:t>may</a:t>
            </a:r>
            <a:r>
              <a:rPr lang="en-GB" dirty="0" smtClean="0"/>
              <a:t> have contributed to death → </a:t>
            </a:r>
          </a:p>
          <a:p>
            <a:pPr lvl="0"/>
            <a:r>
              <a:rPr lang="en-GB" dirty="0" smtClean="0"/>
              <a:t>3 ED doctors + 2 Nurses in charge of shifts interviewed under caution at Police Station, potential gross negligence manslaughter charge.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dirty="0" smtClean="0"/>
              <a:t>Case study 2 -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GB" dirty="0" smtClean="0"/>
              <a:t>To </a:t>
            </a:r>
            <a:r>
              <a:rPr lang="en-GB" b="1" dirty="0" smtClean="0"/>
              <a:t>CPS</a:t>
            </a:r>
            <a:r>
              <a:rPr lang="en-GB" dirty="0" smtClean="0"/>
              <a:t> (after 18 months) → no criminal proceedings (almost a year later).</a:t>
            </a:r>
            <a:endParaRPr lang="en-GB" b="1" dirty="0" smtClean="0"/>
          </a:p>
          <a:p>
            <a:r>
              <a:rPr lang="en-GB" b="1" dirty="0" smtClean="0"/>
              <a:t>GMC</a:t>
            </a:r>
            <a:r>
              <a:rPr lang="en-GB" dirty="0" smtClean="0"/>
              <a:t> referral (3 doctors) + </a:t>
            </a:r>
            <a:r>
              <a:rPr lang="en-GB" b="1" dirty="0" smtClean="0"/>
              <a:t>NMC</a:t>
            </a:r>
            <a:r>
              <a:rPr lang="en-GB" dirty="0" smtClean="0"/>
              <a:t> (2 nurses).</a:t>
            </a:r>
          </a:p>
          <a:p>
            <a:pPr lvl="0"/>
            <a:r>
              <a:rPr lang="en-GB" b="1" dirty="0" smtClean="0"/>
              <a:t>Inquest </a:t>
            </a:r>
            <a:r>
              <a:rPr lang="en-GB" dirty="0" smtClean="0"/>
              <a:t>held 4 ½ years after death (6 weeks + 2 days). Town Hall.  15 advocates (for family, FMEs, Police Officers, Chief Constable, Doctors, Trust).  61 witnesses (inc 5 statements read out).</a:t>
            </a:r>
          </a:p>
          <a:p>
            <a:pPr lvl="0"/>
            <a:r>
              <a:rPr lang="en-GB" dirty="0" smtClean="0"/>
              <a:t>Narrative conclusion (6 pages typed A4).  Medical cause of death: 1a Spontaneous Subarachnoid Haemorrhage  1b Ruptured Cerebral Artery Aneurysm.</a:t>
            </a:r>
          </a:p>
          <a:p>
            <a:r>
              <a:rPr lang="en-GB" b="1" dirty="0" smtClean="0"/>
              <a:t>Discuss – small breakout groups</a:t>
            </a:r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The Inquest: Running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HM Coroner: Introduction</a:t>
            </a:r>
            <a:endParaRPr lang="en-US" dirty="0" smtClean="0"/>
          </a:p>
          <a:p>
            <a:r>
              <a:rPr lang="en-US" dirty="0" smtClean="0"/>
              <a:t>Family</a:t>
            </a:r>
          </a:p>
          <a:p>
            <a:r>
              <a:rPr lang="en-US" dirty="0" smtClean="0"/>
              <a:t>Pathologist/Post-mortem</a:t>
            </a:r>
          </a:p>
          <a:p>
            <a:r>
              <a:rPr lang="en-US" dirty="0" smtClean="0"/>
              <a:t>Clinical staff (chronological order)</a:t>
            </a:r>
          </a:p>
          <a:p>
            <a:r>
              <a:rPr lang="en-US" dirty="0" smtClean="0"/>
              <a:t>Child Death Review lead?</a:t>
            </a:r>
          </a:p>
          <a:p>
            <a:r>
              <a:rPr lang="en-US" dirty="0" smtClean="0"/>
              <a:t>Safeguarding adults reviewer?</a:t>
            </a:r>
          </a:p>
          <a:p>
            <a:r>
              <a:rPr lang="en-US" dirty="0" smtClean="0"/>
              <a:t>Trust incident lead investigator</a:t>
            </a:r>
          </a:p>
          <a:p>
            <a:r>
              <a:rPr lang="en-US" dirty="0" smtClean="0"/>
              <a:t>Expert witness?</a:t>
            </a:r>
          </a:p>
          <a:p>
            <a:r>
              <a:rPr lang="en-US" dirty="0" smtClean="0"/>
              <a:t>Clinical reviewer/Prison governor??</a:t>
            </a:r>
          </a:p>
          <a:p>
            <a:r>
              <a:rPr lang="en-US" dirty="0" smtClean="0"/>
              <a:t>Police???</a:t>
            </a:r>
          </a:p>
          <a:p>
            <a:r>
              <a:rPr lang="en-US" dirty="0" smtClean="0"/>
              <a:t>HM Coroner: Summing up/Conclusion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Inquest: Giving evidence (Process)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Behave professionally</a:t>
            </a:r>
          </a:p>
          <a:p>
            <a:r>
              <a:rPr lang="en-US" dirty="0" smtClean="0"/>
              <a:t>Switch off mobile phones</a:t>
            </a:r>
          </a:p>
          <a:p>
            <a:r>
              <a:rPr lang="en-US" dirty="0" smtClean="0"/>
              <a:t>Entering the witness box</a:t>
            </a:r>
          </a:p>
          <a:p>
            <a:r>
              <a:rPr lang="en-US" dirty="0" smtClean="0"/>
              <a:t>Swearing the oath</a:t>
            </a:r>
          </a:p>
          <a:p>
            <a:r>
              <a:rPr lang="en-US" dirty="0" smtClean="0"/>
              <a:t>HM Coroner/your statement</a:t>
            </a:r>
          </a:p>
          <a:p>
            <a:r>
              <a:rPr lang="en-US" dirty="0" smtClean="0"/>
              <a:t>Questions (family/lawyers)</a:t>
            </a:r>
          </a:p>
          <a:p>
            <a:r>
              <a:rPr lang="en-US" dirty="0" smtClean="0"/>
              <a:t>Release!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Remote participation in Coronial hearings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382000" cy="4449763"/>
          </a:xfrm>
        </p:spPr>
        <p:txBody>
          <a:bodyPr/>
          <a:lstStyle/>
          <a:p>
            <a:r>
              <a:rPr lang="en-GB" dirty="0" smtClean="0"/>
              <a:t>Chief Coroner’s Guidance 38: 11 June 2020</a:t>
            </a:r>
          </a:p>
          <a:p>
            <a:r>
              <a:rPr lang="en-US" dirty="0" smtClean="0"/>
              <a:t>Already allowed - The Coroners (Inquest) Rules 2013 – to improve the quality of the evidence given by the witness or allow the inquest to proceed more expediently</a:t>
            </a:r>
            <a:endParaRPr lang="en-GB" dirty="0" smtClean="0"/>
          </a:p>
          <a:p>
            <a:r>
              <a:rPr lang="en-GB" dirty="0" smtClean="0"/>
              <a:t>HM Coroner must be in court</a:t>
            </a:r>
          </a:p>
          <a:p>
            <a:r>
              <a:rPr lang="en-GB" dirty="0" smtClean="0"/>
              <a:t>= Partially remote hearing</a:t>
            </a:r>
          </a:p>
          <a:p>
            <a:r>
              <a:rPr lang="en-GB" dirty="0" smtClean="0"/>
              <a:t>No broadcasting/</a:t>
            </a:r>
            <a:r>
              <a:rPr lang="en-GB" dirty="0" err="1" smtClean="0"/>
              <a:t>livestreaming</a:t>
            </a:r>
            <a:r>
              <a:rPr lang="en-GB" dirty="0" smtClean="0"/>
              <a:t>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Inquest: Giving evidence (remote)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r>
              <a:rPr lang="en-GB" dirty="0" smtClean="0"/>
              <a:t>Quiet/private location</a:t>
            </a:r>
          </a:p>
          <a:p>
            <a:r>
              <a:rPr lang="en-GB" dirty="0" smtClean="0"/>
              <a:t>Good Wi-Fi</a:t>
            </a:r>
          </a:p>
          <a:p>
            <a:r>
              <a:rPr lang="en-GB" dirty="0" smtClean="0"/>
              <a:t>Appropriate background</a:t>
            </a:r>
          </a:p>
          <a:p>
            <a:r>
              <a:rPr lang="en-GB" dirty="0" smtClean="0"/>
              <a:t>Have notes accessible</a:t>
            </a:r>
          </a:p>
          <a:p>
            <a:r>
              <a:rPr lang="en-GB" dirty="0" smtClean="0"/>
              <a:t>Location is an extension of the court room</a:t>
            </a:r>
          </a:p>
          <a:p>
            <a:r>
              <a:rPr lang="en-GB" dirty="0" smtClean="0"/>
              <a:t>Microphone on mute (unless speaking)</a:t>
            </a:r>
          </a:p>
          <a:p>
            <a:r>
              <a:rPr lang="en-GB" dirty="0" smtClean="0"/>
              <a:t>Oath → bring own religious text</a:t>
            </a:r>
          </a:p>
          <a:p>
            <a:r>
              <a:rPr lang="en-GB" dirty="0" smtClean="0"/>
              <a:t>Arrangements agreed with Coroner’s office</a:t>
            </a:r>
            <a:endParaRPr lang="en-GB" sz="39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Topics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 smtClean="0"/>
              <a:t>how to provide a good witness statement</a:t>
            </a:r>
          </a:p>
          <a:p>
            <a:r>
              <a:rPr lang="en-US" dirty="0" smtClean="0"/>
              <a:t>preparing yourself/your staff for an inquest</a:t>
            </a:r>
          </a:p>
          <a:p>
            <a:r>
              <a:rPr lang="en-US" dirty="0" smtClean="0"/>
              <a:t>how an inquest works in practice</a:t>
            </a:r>
          </a:p>
          <a:p>
            <a:r>
              <a:rPr lang="en-US" dirty="0" smtClean="0"/>
              <a:t>giving effective evidence in court</a:t>
            </a:r>
          </a:p>
          <a:p>
            <a:r>
              <a:rPr lang="en-US" dirty="0" smtClean="0"/>
              <a:t>inquest conclusions and links with Patient Safety Incident investigations</a:t>
            </a:r>
          </a:p>
          <a:p>
            <a:r>
              <a:rPr lang="en-GB" dirty="0" smtClean="0"/>
              <a:t>For witnesses </a:t>
            </a:r>
            <a:r>
              <a:rPr lang="en-GB" b="1" dirty="0" smtClean="0"/>
              <a:t>and</a:t>
            </a:r>
            <a:r>
              <a:rPr lang="en-GB" dirty="0" smtClean="0"/>
              <a:t> those supporting them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Inquest: Giving evidence                 (Practical tips)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Take. Your. Time.</a:t>
            </a:r>
          </a:p>
          <a:p>
            <a:r>
              <a:rPr lang="en-US" dirty="0" smtClean="0"/>
              <a:t>Tell the truth</a:t>
            </a:r>
          </a:p>
          <a:p>
            <a:r>
              <a:rPr lang="en-US" dirty="0" smtClean="0"/>
              <a:t>Face HM Coroner</a:t>
            </a:r>
          </a:p>
          <a:p>
            <a:r>
              <a:rPr lang="en-US" dirty="0" smtClean="0"/>
              <a:t>Understand the question</a:t>
            </a:r>
          </a:p>
          <a:p>
            <a:r>
              <a:rPr lang="en-US" dirty="0" smtClean="0"/>
              <a:t>Brevity is okay</a:t>
            </a:r>
          </a:p>
          <a:p>
            <a:r>
              <a:rPr lang="en-US" dirty="0" smtClean="0"/>
              <a:t>Listen, consider, answer</a:t>
            </a:r>
          </a:p>
          <a:p>
            <a:r>
              <a:rPr lang="en-US" dirty="0" smtClean="0"/>
              <a:t>Be clear where you can be</a:t>
            </a:r>
          </a:p>
          <a:p>
            <a:r>
              <a:rPr lang="en-US" dirty="0" smtClean="0"/>
              <a:t>Speak clearly, slowly, loudly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Inquest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72000"/>
          </a:xfrm>
        </p:spPr>
        <p:txBody>
          <a:bodyPr>
            <a:normAutofit fontScale="92500"/>
          </a:bodyPr>
          <a:lstStyle/>
          <a:p>
            <a:r>
              <a:rPr lang="en-GB" sz="3600" dirty="0" smtClean="0"/>
              <a:t>Summing up</a:t>
            </a:r>
            <a:endParaRPr lang="en-US" sz="3600" dirty="0" smtClean="0"/>
          </a:p>
          <a:p>
            <a:r>
              <a:rPr lang="en-US" sz="3600" b="1" dirty="0" smtClean="0"/>
              <a:t>Short-form</a:t>
            </a:r>
            <a:r>
              <a:rPr lang="en-US" sz="3600" dirty="0" smtClean="0"/>
              <a:t> (Accident; misadventure; suicide; natural causes; neglect; alcohol/drug related; unlawful killing; industrial disease; stillbirth; road traffic collision; open)</a:t>
            </a:r>
          </a:p>
          <a:p>
            <a:r>
              <a:rPr lang="en-US" sz="3600" b="1" dirty="0" smtClean="0"/>
              <a:t>Narrative</a:t>
            </a:r>
          </a:p>
          <a:p>
            <a:r>
              <a:rPr lang="en-GB" sz="3600" dirty="0" smtClean="0"/>
              <a:t>Record of Inquest</a:t>
            </a:r>
            <a:endParaRPr lang="en-US" sz="3600" dirty="0" smtClean="0"/>
          </a:p>
          <a:p>
            <a:r>
              <a:rPr lang="en-GB" sz="3600" dirty="0" smtClean="0"/>
              <a:t>Reports to Prevent Future Deaths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have we covered today?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dirty="0" smtClean="0"/>
              <a:t>how to provide a good witness statement</a:t>
            </a:r>
          </a:p>
          <a:p>
            <a:r>
              <a:rPr lang="en-US" dirty="0" smtClean="0"/>
              <a:t>preparing yourself/your staff for an inquest</a:t>
            </a:r>
          </a:p>
          <a:p>
            <a:r>
              <a:rPr lang="en-US" dirty="0" smtClean="0"/>
              <a:t>how an inquest works in practice</a:t>
            </a:r>
          </a:p>
          <a:p>
            <a:r>
              <a:rPr lang="en-US" dirty="0" smtClean="0"/>
              <a:t>giving effective evidence in court</a:t>
            </a:r>
          </a:p>
          <a:p>
            <a:r>
              <a:rPr lang="en-US" dirty="0" smtClean="0"/>
              <a:t>inquest conclusions and links with Patient Safety Incident investigations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638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Guide to Coroner Services (MoJ) </a:t>
            </a:r>
            <a:r>
              <a:rPr lang="en-US" dirty="0" smtClean="0">
                <a:hlinkClick r:id="rId2"/>
              </a:rPr>
              <a:t>https://assets.publishing.service.gov.uk/government/uploads/system/uploads/attachment_data/file/363879/guide-to-coroner-service.pdf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Reports to Prevent Future Deaths – Office of the Chief Coroner </a:t>
            </a:r>
            <a:r>
              <a:rPr lang="en-US" u="sng" dirty="0" smtClean="0">
                <a:hlinkClick r:id="rId3"/>
              </a:rPr>
              <a:t>https://www.judiciary.uk/related-offices-and-bodies/office-chief-coroner/https-www-judiciary-uk-subject-community-health-care-and-emergency-services-related-deaths/</a:t>
            </a:r>
            <a:r>
              <a:rPr lang="en-US" dirty="0" smtClean="0"/>
              <a:t>  </a:t>
            </a:r>
          </a:p>
          <a:p>
            <a:r>
              <a:rPr lang="en-US" dirty="0" smtClean="0"/>
              <a:t>Coroners’ inquiries (MDU) </a:t>
            </a:r>
            <a:r>
              <a:rPr lang="en-US" dirty="0" smtClean="0">
                <a:hlinkClick r:id="rId4"/>
              </a:rPr>
              <a:t>https://www.themdu.com/guidance-and-advice/guides/coroners-inquiries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Factsheets: Inquests (MPS) </a:t>
            </a:r>
            <a:r>
              <a:rPr lang="en-US" dirty="0" smtClean="0">
                <a:hlinkClick r:id="rId5"/>
              </a:rPr>
              <a:t>https://www.medicalprotection.org/uk/articles/inquests-england</a:t>
            </a:r>
            <a:r>
              <a:rPr lang="en-US" dirty="0" smtClean="0"/>
              <a:t> </a:t>
            </a:r>
          </a:p>
          <a:p>
            <a:r>
              <a:rPr lang="en-GB" dirty="0" smtClean="0"/>
              <a:t>Inquests: a guide for health providers (NHS Resolution) </a:t>
            </a:r>
            <a:r>
              <a:rPr lang="en-GB" dirty="0" smtClean="0">
                <a:hlinkClick r:id="rId6"/>
              </a:rPr>
              <a:t>https://resolution.nhs.uk/resources/inquests-a-guide-for-health-providers/</a:t>
            </a:r>
            <a:r>
              <a:rPr lang="en-GB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Autofit/>
          </a:bodyPr>
          <a:lstStyle/>
          <a:p>
            <a:r>
              <a:rPr lang="en-GB" sz="8000" dirty="0" smtClean="0"/>
              <a:t>Questions?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Not</a:t>
            </a:r>
            <a:r>
              <a:rPr lang="en-US" dirty="0" smtClean="0"/>
              <a:t> a lawyer</a:t>
            </a:r>
          </a:p>
          <a:p>
            <a:r>
              <a:rPr lang="en-US" dirty="0" smtClean="0"/>
              <a:t>But, Head of Legal Services 24 years</a:t>
            </a:r>
          </a:p>
          <a:p>
            <a:r>
              <a:rPr lang="en-US" dirty="0" smtClean="0"/>
              <a:t>NHS Acute Trust, maternity, 3 hospital sites, community services</a:t>
            </a:r>
          </a:p>
          <a:p>
            <a:r>
              <a:rPr lang="en-US" dirty="0" smtClean="0"/>
              <a:t>Well known to Trust senior medics and nurses, complaints manager, governance managers, and NHS Resolution case managers</a:t>
            </a:r>
          </a:p>
          <a:p>
            <a:r>
              <a:rPr lang="en-GB" dirty="0" smtClean="0"/>
              <a:t>Plus 2 local coroners, and more!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Providing a good witness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smtClean="0"/>
              <a:t>Request from Coroner’s office/via Trust</a:t>
            </a:r>
          </a:p>
          <a:p>
            <a:r>
              <a:rPr lang="en-US" dirty="0" smtClean="0"/>
              <a:t>Access to records</a:t>
            </a:r>
          </a:p>
          <a:p>
            <a:r>
              <a:rPr lang="en-US" dirty="0" smtClean="0"/>
              <a:t>Trust guidance/template?</a:t>
            </a:r>
          </a:p>
          <a:p>
            <a:r>
              <a:rPr lang="en-US" dirty="0" smtClean="0"/>
              <a:t>Take time/care</a:t>
            </a:r>
          </a:p>
          <a:p>
            <a:r>
              <a:rPr lang="en-US" b="1" dirty="0" smtClean="0"/>
              <a:t>Attention to detail</a:t>
            </a:r>
          </a:p>
          <a:p>
            <a:r>
              <a:rPr lang="en-US" dirty="0" smtClean="0"/>
              <a:t>“A good statement may mean that you do not have to give evidence.”</a:t>
            </a:r>
            <a:endParaRPr lang="en-US" b="1" dirty="0" smtClean="0"/>
          </a:p>
          <a:p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Witness statement -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Patient details</a:t>
            </a:r>
          </a:p>
          <a:p>
            <a:r>
              <a:rPr lang="en-US" dirty="0" smtClean="0"/>
              <a:t>Full name, professional address, qualifications</a:t>
            </a:r>
          </a:p>
          <a:p>
            <a:r>
              <a:rPr lang="en-US" dirty="0" smtClean="0"/>
              <a:t>Purpose of statement</a:t>
            </a:r>
          </a:p>
          <a:p>
            <a:r>
              <a:rPr lang="en-US" dirty="0" smtClean="0"/>
              <a:t>Material viewed</a:t>
            </a:r>
          </a:p>
          <a:p>
            <a:r>
              <a:rPr lang="en-US" dirty="0" smtClean="0"/>
              <a:t>Job title and role</a:t>
            </a:r>
          </a:p>
          <a:p>
            <a:r>
              <a:rPr lang="en-US" dirty="0" smtClean="0"/>
              <a:t>Summary of involvement</a:t>
            </a:r>
          </a:p>
          <a:p>
            <a:r>
              <a:rPr lang="en-US" dirty="0" smtClean="0"/>
              <a:t>Context</a:t>
            </a:r>
          </a:p>
          <a:p>
            <a:r>
              <a:rPr lang="en-US" b="1" dirty="0" smtClean="0"/>
              <a:t>Chronology</a:t>
            </a:r>
          </a:p>
          <a:p>
            <a:r>
              <a:rPr lang="en-US" dirty="0" smtClean="0"/>
              <a:t>Statement of Truth </a:t>
            </a:r>
          </a:p>
          <a:p>
            <a:r>
              <a:rPr lang="en-US" dirty="0" smtClean="0"/>
              <a:t>Date and signature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Witness statement - chronology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958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Set out what is gleaned from the records</a:t>
            </a:r>
          </a:p>
          <a:p>
            <a:r>
              <a:rPr lang="en-GB" dirty="0" smtClean="0"/>
              <a:t>Detail your specific involvement</a:t>
            </a:r>
          </a:p>
          <a:p>
            <a:r>
              <a:rPr lang="en-GB" dirty="0" smtClean="0"/>
              <a:t>In chronological order</a:t>
            </a:r>
          </a:p>
          <a:p>
            <a:r>
              <a:rPr lang="en-GB" dirty="0" smtClean="0"/>
              <a:t>What you saw, what you did, what you asked others to do</a:t>
            </a:r>
          </a:p>
          <a:p>
            <a:r>
              <a:rPr lang="en-GB" dirty="0" smtClean="0"/>
              <a:t>When referring to other staff, detail their names and roles</a:t>
            </a:r>
          </a:p>
          <a:p>
            <a:r>
              <a:rPr lang="en-GB" dirty="0" smtClean="0"/>
              <a:t>Detail examinations, observations, investigations </a:t>
            </a:r>
            <a:r>
              <a:rPr lang="en-GB" b="1" dirty="0" smtClean="0"/>
              <a:t>and</a:t>
            </a:r>
            <a:r>
              <a:rPr lang="en-GB" dirty="0" smtClean="0"/>
              <a:t> their outcomes</a:t>
            </a:r>
          </a:p>
          <a:p>
            <a:r>
              <a:rPr lang="en-GB" b="1" dirty="0" smtClean="0"/>
              <a:t>And </a:t>
            </a:r>
            <a:r>
              <a:rPr lang="en-GB" dirty="0" smtClean="0"/>
              <a:t>when you last saw the patient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Witness statement -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GB" dirty="0" smtClean="0"/>
              <a:t>Headed notepaper</a:t>
            </a:r>
          </a:p>
          <a:p>
            <a:r>
              <a:rPr lang="en-GB" dirty="0" smtClean="0"/>
              <a:t>Not all one paragraph</a:t>
            </a:r>
          </a:p>
          <a:p>
            <a:r>
              <a:rPr lang="en-GB" dirty="0" smtClean="0"/>
              <a:t>2 or 3 lines per sentence</a:t>
            </a:r>
          </a:p>
          <a:p>
            <a:r>
              <a:rPr lang="en-GB" dirty="0" smtClean="0"/>
              <a:t>3 or 4 sentences per paragraph</a:t>
            </a:r>
          </a:p>
          <a:p>
            <a:r>
              <a:rPr lang="en-GB" dirty="0" smtClean="0"/>
              <a:t>Numbered paragraphs</a:t>
            </a:r>
          </a:p>
          <a:p>
            <a:r>
              <a:rPr lang="en-GB" dirty="0" smtClean="0"/>
              <a:t>Numbered pages</a:t>
            </a:r>
          </a:p>
          <a:p>
            <a:r>
              <a:rPr lang="en-GB" dirty="0" smtClean="0"/>
              <a:t>Explain abbreviations/terminology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for the Inquest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smtClean="0"/>
              <a:t>Court location</a:t>
            </a:r>
          </a:p>
          <a:p>
            <a:r>
              <a:rPr lang="en-US" dirty="0" smtClean="0"/>
              <a:t>Travel</a:t>
            </a:r>
          </a:p>
          <a:p>
            <a:r>
              <a:rPr lang="en-US" dirty="0" smtClean="0"/>
              <a:t>Dress appropriately</a:t>
            </a:r>
          </a:p>
          <a:p>
            <a:r>
              <a:rPr lang="en-US" dirty="0" smtClean="0"/>
              <a:t>Familiarisation with statement/records</a:t>
            </a:r>
          </a:p>
          <a:p>
            <a:r>
              <a:rPr lang="en-US" dirty="0" smtClean="0"/>
              <a:t>Gap between events and hearing</a:t>
            </a:r>
          </a:p>
          <a:p>
            <a:r>
              <a:rPr lang="en-US" dirty="0" smtClean="0"/>
              <a:t>Length of hearing</a:t>
            </a:r>
          </a:p>
          <a:p>
            <a:r>
              <a:rPr lang="en-US" dirty="0" smtClean="0"/>
              <a:t>Rota/cover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for the Inquest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n-US" dirty="0" smtClean="0"/>
              <a:t>Addressing HM Coroner</a:t>
            </a:r>
          </a:p>
          <a:p>
            <a:r>
              <a:rPr lang="en-US" dirty="0" smtClean="0"/>
              <a:t>Jury?</a:t>
            </a:r>
          </a:p>
          <a:p>
            <a:r>
              <a:rPr lang="en-US" dirty="0" smtClean="0"/>
              <a:t>Press</a:t>
            </a:r>
          </a:p>
          <a:p>
            <a:r>
              <a:rPr lang="en-US" dirty="0" smtClean="0"/>
              <a:t>Support at inquest</a:t>
            </a:r>
          </a:p>
          <a:p>
            <a:r>
              <a:rPr lang="en-US" dirty="0" smtClean="0"/>
              <a:t>Case by case</a:t>
            </a:r>
          </a:p>
          <a:p>
            <a:r>
              <a:rPr lang="en-US" dirty="0" smtClean="0"/>
              <a:t>Informal hearing?!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5214</TotalTime>
  <Words>1127</Words>
  <Application>Microsoft Office PowerPoint</Application>
  <PresentationFormat>On-screen Show (4:3)</PresentationFormat>
  <Paragraphs>164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Preparing for and giving evidence at a Coroner’s Inquest</vt:lpstr>
      <vt:lpstr>Topics for today</vt:lpstr>
      <vt:lpstr>The Disclaimer</vt:lpstr>
      <vt:lpstr>Providing a good witness statement</vt:lpstr>
      <vt:lpstr>Witness statement - content</vt:lpstr>
      <vt:lpstr>Witness statement - chronology</vt:lpstr>
      <vt:lpstr>Witness statement - format</vt:lpstr>
      <vt:lpstr>Preparing for the Inquest (1)</vt:lpstr>
      <vt:lpstr>Preparing for the Inquest (2)</vt:lpstr>
      <vt:lpstr>The inquest – court layout</vt:lpstr>
      <vt:lpstr>Case study 1</vt:lpstr>
      <vt:lpstr>Case study 1 - process</vt:lpstr>
      <vt:lpstr>Case study 2</vt:lpstr>
      <vt:lpstr>Case study 2 - process</vt:lpstr>
      <vt:lpstr>Case study 2 - process</vt:lpstr>
      <vt:lpstr>The Inquest: Running order</vt:lpstr>
      <vt:lpstr>Inquest: Giving evidence (Process)</vt:lpstr>
      <vt:lpstr>Remote participation in Coronial hearings</vt:lpstr>
      <vt:lpstr>Inquest: Giving evidence (remote)</vt:lpstr>
      <vt:lpstr>Inquest: Giving evidence                 (Practical tips)</vt:lpstr>
      <vt:lpstr>Inquest conclusion</vt:lpstr>
      <vt:lpstr>What have we covered today?</vt:lpstr>
      <vt:lpstr>Further reading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</dc:creator>
  <cp:lastModifiedBy>Mike</cp:lastModifiedBy>
  <cp:revision>332</cp:revision>
  <dcterms:created xsi:type="dcterms:W3CDTF">2017-10-19T09:43:30Z</dcterms:created>
  <dcterms:modified xsi:type="dcterms:W3CDTF">2023-04-30T18:03:52Z</dcterms:modified>
</cp:coreProperties>
</file>