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29"/>
  </p:notesMasterIdLst>
  <p:handoutMasterIdLst>
    <p:handoutMasterId r:id="rId30"/>
  </p:handoutMasterIdLst>
  <p:sldIdLst>
    <p:sldId id="256" r:id="rId2"/>
    <p:sldId id="257" r:id="rId3"/>
    <p:sldId id="306" r:id="rId4"/>
    <p:sldId id="282" r:id="rId5"/>
    <p:sldId id="331" r:id="rId6"/>
    <p:sldId id="332" r:id="rId7"/>
    <p:sldId id="329" r:id="rId8"/>
    <p:sldId id="326" r:id="rId9"/>
    <p:sldId id="327" r:id="rId10"/>
    <p:sldId id="280" r:id="rId11"/>
    <p:sldId id="322" r:id="rId12"/>
    <p:sldId id="321" r:id="rId13"/>
    <p:sldId id="276" r:id="rId14"/>
    <p:sldId id="295" r:id="rId15"/>
    <p:sldId id="296" r:id="rId16"/>
    <p:sldId id="336" r:id="rId17"/>
    <p:sldId id="283" r:id="rId18"/>
    <p:sldId id="288" r:id="rId19"/>
    <p:sldId id="290" r:id="rId20"/>
    <p:sldId id="300" r:id="rId21"/>
    <p:sldId id="297" r:id="rId22"/>
    <p:sldId id="315" r:id="rId23"/>
    <p:sldId id="299" r:id="rId24"/>
    <p:sldId id="313" r:id="rId25"/>
    <p:sldId id="316" r:id="rId26"/>
    <p:sldId id="334" r:id="rId27"/>
    <p:sldId id="273" r:id="rId28"/>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94"/>
  </p:normalViewPr>
  <p:slideViewPr>
    <p:cSldViewPr>
      <p:cViewPr varScale="1">
        <p:scale>
          <a:sx n="121" d="100"/>
          <a:sy n="121" d="100"/>
        </p:scale>
        <p:origin x="2560" y="176"/>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EAB06D2-E3B5-954A-A99A-DB0A0D0231E0}" type="datetimeFigureOut">
              <a:rPr lang="en-US" smtClean="0"/>
              <a:t>5/12/23</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DC237D6-80EC-8240-97A9-3D9406A2D28D}" type="slidenum">
              <a:rPr lang="en-US" smtClean="0"/>
              <a:t>‹#›</a:t>
            </a:fld>
            <a:endParaRPr lang="en-US"/>
          </a:p>
        </p:txBody>
      </p:sp>
    </p:spTree>
    <p:extLst>
      <p:ext uri="{BB962C8B-B14F-4D97-AF65-F5344CB8AC3E}">
        <p14:creationId xmlns:p14="http://schemas.microsoft.com/office/powerpoint/2010/main" val="281746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8AD4EFF7-74F9-4432-8216-C496DF7528D4}" type="datetimeFigureOut">
              <a:rPr lang="en-GB" smtClean="0"/>
              <a:t>12/05/2023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0DAE376C-1DE8-4D8B-9CDF-9C021DC6BD9F}" type="slidenum">
              <a:rPr lang="en-GB" smtClean="0"/>
              <a:t>‹#›</a:t>
            </a:fld>
            <a:endParaRPr lang="en-GB"/>
          </a:p>
        </p:txBody>
      </p:sp>
    </p:spTree>
    <p:extLst>
      <p:ext uri="{BB962C8B-B14F-4D97-AF65-F5344CB8AC3E}">
        <p14:creationId xmlns:p14="http://schemas.microsoft.com/office/powerpoint/2010/main" val="49681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AE376C-1DE8-4D8B-9CDF-9C021DC6BD9F}" type="slidenum">
              <a:rPr lang="en-GB" smtClean="0"/>
              <a:t>16</a:t>
            </a:fld>
            <a:endParaRPr lang="en-GB"/>
          </a:p>
        </p:txBody>
      </p:sp>
    </p:spTree>
    <p:extLst>
      <p:ext uri="{BB962C8B-B14F-4D97-AF65-F5344CB8AC3E}">
        <p14:creationId xmlns:p14="http://schemas.microsoft.com/office/powerpoint/2010/main" val="3224524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11" name="Date Placeholder 10"/>
          <p:cNvSpPr>
            <a:spLocks noGrp="1"/>
          </p:cNvSpPr>
          <p:nvPr>
            <p:ph type="dt" sz="half" idx="10"/>
          </p:nvPr>
        </p:nvSpPr>
        <p:spPr bwMode="black"/>
        <p:txBody>
          <a:bodyPr/>
          <a:lstStyle/>
          <a:p>
            <a:fld id="{04B55FDE-AFD6-46FD-840C-9E88E32DDDC0}" type="datetimeFigureOut">
              <a:rPr lang="en-GB" smtClean="0"/>
              <a:t>12/05/2023</a:t>
            </a:fld>
            <a:endParaRPr lang="en-GB"/>
          </a:p>
        </p:txBody>
      </p:sp>
      <p:sp>
        <p:nvSpPr>
          <p:cNvPr id="17" name="Slide Number Placeholder 16"/>
          <p:cNvSpPr>
            <a:spLocks noGrp="1"/>
          </p:cNvSpPr>
          <p:nvPr>
            <p:ph type="sldNum" sz="quarter" idx="11"/>
          </p:nvPr>
        </p:nvSpPr>
        <p:spPr/>
        <p:txBody>
          <a:bodyPr/>
          <a:lstStyle/>
          <a:p>
            <a:fld id="{9A879C1B-0942-4ACD-B5F8-9E8D202785A7}" type="slidenum">
              <a:rPr lang="en-GB" smtClean="0"/>
              <a:t>‹#›</a:t>
            </a:fld>
            <a:endParaRPr lang="en-GB"/>
          </a:p>
        </p:txBody>
      </p:sp>
      <p:sp>
        <p:nvSpPr>
          <p:cNvPr id="19" name="Footer Placeholder 18"/>
          <p:cNvSpPr>
            <a:spLocks noGrp="1"/>
          </p:cNvSpPr>
          <p:nvPr>
            <p:ph type="ftr" sz="quarter" idx="12"/>
          </p:nvPr>
        </p:nvSpPr>
        <p:spPr/>
        <p:txBody>
          <a:body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B55FDE-AFD6-46FD-840C-9E88E32DDDC0}" type="datetimeFigureOut">
              <a:rPr lang="en-GB" smtClean="0"/>
              <a:t>12/05/2023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79C1B-0942-4ACD-B5F8-9E8D202785A7}"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B55FDE-AFD6-46FD-840C-9E88E32DDDC0}" type="datetimeFigureOut">
              <a:rPr lang="en-GB" smtClean="0"/>
              <a:t>12/05/2023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A879C1B-0942-4ACD-B5F8-9E8D202785A7}" type="slidenum">
              <a:rPr lang="en-GB" smtClean="0"/>
              <a:t>‹#›</a:t>
            </a:fld>
            <a:endParaRPr lang="en-GB"/>
          </a:p>
        </p:txBody>
      </p:sp>
      <p:sp>
        <p:nvSpPr>
          <p:cNvPr id="2" name="Vertical Title 1"/>
          <p:cNvSpPr>
            <a:spLocks noGrp="1"/>
          </p:cNvSpPr>
          <p:nvPr>
            <p:ph type="title" orient="vert"/>
          </p:nvPr>
        </p:nvSpPr>
        <p:spPr>
          <a:xfrm>
            <a:off x="7239000" y="914401"/>
            <a:ext cx="926980" cy="5029200"/>
          </a:xfrm>
        </p:spPr>
        <p:txBody>
          <a:bodyPr vert="eaVert"/>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4"/>
          </p:nvPr>
        </p:nvSpPr>
        <p:spPr/>
        <p:txBody>
          <a:bodyPr/>
          <a:lstStyle/>
          <a:p>
            <a:fld id="{04B55FDE-AFD6-46FD-840C-9E88E32DDDC0}" type="datetimeFigureOut">
              <a:rPr lang="en-GB" smtClean="0"/>
              <a:t>12/05/2023</a:t>
            </a:fld>
            <a:endParaRPr lang="en-GB"/>
          </a:p>
        </p:txBody>
      </p:sp>
      <p:sp>
        <p:nvSpPr>
          <p:cNvPr id="12" name="Slide Number Placeholder 11"/>
          <p:cNvSpPr>
            <a:spLocks noGrp="1"/>
          </p:cNvSpPr>
          <p:nvPr>
            <p:ph type="sldNum" sz="quarter" idx="15"/>
          </p:nvPr>
        </p:nvSpPr>
        <p:spPr/>
        <p:txBody>
          <a:bodyPr/>
          <a:lstStyle/>
          <a:p>
            <a:fld id="{9A879C1B-0942-4ACD-B5F8-9E8D202785A7}" type="slidenum">
              <a:rPr lang="en-GB" smtClean="0"/>
              <a:t>‹#›</a:t>
            </a:fld>
            <a:endParaRPr lang="en-GB"/>
          </a:p>
        </p:txBody>
      </p:sp>
      <p:sp>
        <p:nvSpPr>
          <p:cNvPr id="13" name="Footer Placeholder 12"/>
          <p:cNvSpPr>
            <a:spLocks noGrp="1"/>
          </p:cNvSpPr>
          <p:nvPr>
            <p:ph type="ftr" sz="quarter" idx="16"/>
          </p:nvPr>
        </p:nvSpPr>
        <p:spPr/>
        <p:txBody>
          <a:bodyPr/>
          <a:lstStyle/>
          <a:p>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12"/>
          <p:cNvSpPr>
            <a:spLocks noGrp="1"/>
          </p:cNvSpPr>
          <p:nvPr>
            <p:ph type="dt" sz="half" idx="10"/>
          </p:nvPr>
        </p:nvSpPr>
        <p:spPr/>
        <p:txBody>
          <a:bodyPr/>
          <a:lstStyle/>
          <a:p>
            <a:fld id="{04B55FDE-AFD6-46FD-840C-9E88E32DDDC0}" type="datetimeFigureOut">
              <a:rPr lang="en-GB" smtClean="0"/>
              <a:t>12/05/2023</a:t>
            </a:fld>
            <a:endParaRPr lang="en-GB"/>
          </a:p>
        </p:txBody>
      </p:sp>
      <p:sp>
        <p:nvSpPr>
          <p:cNvPr id="14" name="Slide Number Placeholder 13"/>
          <p:cNvSpPr>
            <a:spLocks noGrp="1"/>
          </p:cNvSpPr>
          <p:nvPr>
            <p:ph type="sldNum" sz="quarter" idx="11"/>
          </p:nvPr>
        </p:nvSpPr>
        <p:spPr/>
        <p:txBody>
          <a:bodyPr/>
          <a:lstStyle/>
          <a:p>
            <a:fld id="{9A879C1B-0942-4ACD-B5F8-9E8D202785A7}" type="slidenum">
              <a:rPr lang="en-GB" smtClean="0"/>
              <a:t>‹#›</a:t>
            </a:fld>
            <a:endParaRPr lang="en-GB"/>
          </a:p>
        </p:txBody>
      </p:sp>
      <p:sp>
        <p:nvSpPr>
          <p:cNvPr id="15" name="Footer Placeholder 14"/>
          <p:cNvSpPr>
            <a:spLocks noGrp="1"/>
          </p:cNvSpPr>
          <p:nvPr>
            <p:ph type="ftr" sz="quarter" idx="12"/>
          </p:nvPr>
        </p:nvSpPr>
        <p:spPr/>
        <p:txBody>
          <a:bodyPr/>
          <a:lstStyle/>
          <a:p>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5"/>
          </p:nvPr>
        </p:nvSpPr>
        <p:spPr/>
        <p:txBody>
          <a:bodyPr/>
          <a:lstStyle/>
          <a:p>
            <a:fld id="{04B55FDE-AFD6-46FD-840C-9E88E32DDDC0}" type="datetimeFigureOut">
              <a:rPr lang="en-GB" smtClean="0"/>
              <a:t>12/05/2023</a:t>
            </a:fld>
            <a:endParaRPr lang="en-GB"/>
          </a:p>
        </p:txBody>
      </p:sp>
      <p:sp>
        <p:nvSpPr>
          <p:cNvPr id="12" name="Slide Number Placeholder 11"/>
          <p:cNvSpPr>
            <a:spLocks noGrp="1"/>
          </p:cNvSpPr>
          <p:nvPr>
            <p:ph type="sldNum" sz="quarter" idx="16"/>
          </p:nvPr>
        </p:nvSpPr>
        <p:spPr/>
        <p:txBody>
          <a:bodyPr/>
          <a:lstStyle/>
          <a:p>
            <a:fld id="{9A879C1B-0942-4ACD-B5F8-9E8D202785A7}" type="slidenum">
              <a:rPr lang="en-GB" smtClean="0"/>
              <a:t>‹#›</a:t>
            </a:fld>
            <a:endParaRPr lang="en-GB"/>
          </a:p>
        </p:txBody>
      </p:sp>
      <p:sp>
        <p:nvSpPr>
          <p:cNvPr id="13" name="Footer Placeholder 12"/>
          <p:cNvSpPr>
            <a:spLocks noGrp="1"/>
          </p:cNvSpPr>
          <p:nvPr>
            <p:ph type="ftr" sz="quarter" idx="17"/>
          </p:nvPr>
        </p:nvSpPr>
        <p:spPr/>
        <p:txBody>
          <a:bodyPr/>
          <a:lstStyle/>
          <a:p>
            <a:endParaRPr lang="en-GB"/>
          </a:p>
        </p:txBody>
      </p:sp>
      <p:sp>
        <p:nvSpPr>
          <p:cNvPr id="16" name="Title 1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a:t>Click to edit Master text styles</a:t>
            </a:r>
          </a:p>
        </p:txBody>
      </p:sp>
      <p:sp>
        <p:nvSpPr>
          <p:cNvPr id="11" name="Date Placeholder 10"/>
          <p:cNvSpPr>
            <a:spLocks noGrp="1"/>
          </p:cNvSpPr>
          <p:nvPr>
            <p:ph type="dt" sz="half" idx="16"/>
          </p:nvPr>
        </p:nvSpPr>
        <p:spPr/>
        <p:txBody>
          <a:bodyPr/>
          <a:lstStyle/>
          <a:p>
            <a:fld id="{04B55FDE-AFD6-46FD-840C-9E88E32DDDC0}" type="datetimeFigureOut">
              <a:rPr lang="en-GB" smtClean="0"/>
              <a:t>12/05/2023</a:t>
            </a:fld>
            <a:endParaRPr lang="en-GB"/>
          </a:p>
        </p:txBody>
      </p:sp>
      <p:sp>
        <p:nvSpPr>
          <p:cNvPr id="12" name="Slide Number Placeholder 11"/>
          <p:cNvSpPr>
            <a:spLocks noGrp="1"/>
          </p:cNvSpPr>
          <p:nvPr>
            <p:ph type="sldNum" sz="quarter" idx="17"/>
          </p:nvPr>
        </p:nvSpPr>
        <p:spPr/>
        <p:txBody>
          <a:bodyPr/>
          <a:lstStyle/>
          <a:p>
            <a:fld id="{9A879C1B-0942-4ACD-B5F8-9E8D202785A7}" type="slidenum">
              <a:rPr lang="en-GB" smtClean="0"/>
              <a:t>‹#›</a:t>
            </a:fld>
            <a:endParaRPr lang="en-GB"/>
          </a:p>
        </p:txBody>
      </p:sp>
      <p:sp>
        <p:nvSpPr>
          <p:cNvPr id="13" name="Footer Placeholder 12"/>
          <p:cNvSpPr>
            <a:spLocks noGrp="1"/>
          </p:cNvSpPr>
          <p:nvPr>
            <p:ph type="ftr" sz="quarter" idx="18"/>
          </p:nvPr>
        </p:nvSpPr>
        <p:spPr/>
        <p:txBody>
          <a:bodyPr/>
          <a:lstStyle/>
          <a:p>
            <a:endParaRPr lang="en-GB"/>
          </a:p>
        </p:txBody>
      </p:sp>
      <p:sp>
        <p:nvSpPr>
          <p:cNvPr id="18" name="Title 1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5" name="Date Placeholder 14"/>
          <p:cNvSpPr>
            <a:spLocks noGrp="1"/>
          </p:cNvSpPr>
          <p:nvPr>
            <p:ph type="dt" sz="half" idx="10"/>
          </p:nvPr>
        </p:nvSpPr>
        <p:spPr/>
        <p:txBody>
          <a:bodyPr/>
          <a:lstStyle/>
          <a:p>
            <a:fld id="{04B55FDE-AFD6-46FD-840C-9E88E32DDDC0}" type="datetimeFigureOut">
              <a:rPr lang="en-GB" smtClean="0"/>
              <a:t>12/05/2023</a:t>
            </a:fld>
            <a:endParaRPr lang="en-GB"/>
          </a:p>
        </p:txBody>
      </p:sp>
      <p:sp>
        <p:nvSpPr>
          <p:cNvPr id="16" name="Slide Number Placeholder 15"/>
          <p:cNvSpPr>
            <a:spLocks noGrp="1"/>
          </p:cNvSpPr>
          <p:nvPr>
            <p:ph type="sldNum" sz="quarter" idx="11"/>
          </p:nvPr>
        </p:nvSpPr>
        <p:spPr/>
        <p:txBody>
          <a:bodyPr/>
          <a:lstStyle/>
          <a:p>
            <a:fld id="{9A879C1B-0942-4ACD-B5F8-9E8D202785A7}" type="slidenum">
              <a:rPr lang="en-GB" smtClean="0"/>
              <a:t>‹#›</a:t>
            </a:fld>
            <a:endParaRPr lang="en-GB"/>
          </a:p>
        </p:txBody>
      </p:sp>
      <p:sp>
        <p:nvSpPr>
          <p:cNvPr id="17" name="Footer Placeholder 16"/>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B55FDE-AFD6-46FD-840C-9E88E32DDDC0}" type="datetimeFigureOut">
              <a:rPr lang="en-GB" smtClean="0"/>
              <a:t>12/05/2023</a:t>
            </a:fld>
            <a:endParaRPr lang="en-GB"/>
          </a:p>
        </p:txBody>
      </p:sp>
      <p:sp>
        <p:nvSpPr>
          <p:cNvPr id="8" name="Slide Number Placeholder 7"/>
          <p:cNvSpPr>
            <a:spLocks noGrp="1"/>
          </p:cNvSpPr>
          <p:nvPr>
            <p:ph type="sldNum" sz="quarter" idx="11"/>
          </p:nvPr>
        </p:nvSpPr>
        <p:spPr/>
        <p:txBody>
          <a:bodyPr/>
          <a:lstStyle/>
          <a:p>
            <a:fld id="{9A879C1B-0942-4ACD-B5F8-9E8D202785A7}"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16" name="Date Placeholder 15"/>
          <p:cNvSpPr>
            <a:spLocks noGrp="1"/>
          </p:cNvSpPr>
          <p:nvPr>
            <p:ph type="dt" sz="half" idx="15"/>
          </p:nvPr>
        </p:nvSpPr>
        <p:spPr/>
        <p:txBody>
          <a:bodyPr/>
          <a:lstStyle/>
          <a:p>
            <a:fld id="{04B55FDE-AFD6-46FD-840C-9E88E32DDDC0}" type="datetimeFigureOut">
              <a:rPr lang="en-GB" smtClean="0"/>
              <a:t>12/05/2023</a:t>
            </a:fld>
            <a:endParaRPr lang="en-GB"/>
          </a:p>
        </p:txBody>
      </p:sp>
      <p:sp>
        <p:nvSpPr>
          <p:cNvPr id="19" name="Slide Number Placeholder 18"/>
          <p:cNvSpPr>
            <a:spLocks noGrp="1"/>
          </p:cNvSpPr>
          <p:nvPr>
            <p:ph type="sldNum" sz="quarter" idx="16"/>
          </p:nvPr>
        </p:nvSpPr>
        <p:spPr/>
        <p:txBody>
          <a:bodyPr/>
          <a:lstStyle/>
          <a:p>
            <a:fld id="{9A879C1B-0942-4ACD-B5F8-9E8D202785A7}" type="slidenum">
              <a:rPr lang="en-GB" smtClean="0"/>
              <a:t>‹#›</a:t>
            </a:fld>
            <a:endParaRPr lang="en-GB"/>
          </a:p>
        </p:txBody>
      </p:sp>
      <p:sp>
        <p:nvSpPr>
          <p:cNvPr id="23" name="Footer Placeholder 22"/>
          <p:cNvSpPr>
            <a:spLocks noGrp="1"/>
          </p:cNvSpPr>
          <p:nvPr>
            <p:ph type="ftr" sz="quarter" idx="17"/>
          </p:nvPr>
        </p:nvSpPr>
        <p:spPr/>
        <p:txBody>
          <a:bodyPr/>
          <a:lstStyle/>
          <a:p>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a:t>Click to edit Master text styles</a:t>
            </a:r>
          </a:p>
        </p:txBody>
      </p:sp>
      <p:sp>
        <p:nvSpPr>
          <p:cNvPr id="12" name="Title 11"/>
          <p:cNvSpPr>
            <a:spLocks noGrp="1"/>
          </p:cNvSpPr>
          <p:nvPr>
            <p:ph type="title"/>
          </p:nvPr>
        </p:nvSpPr>
        <p:spPr>
          <a:xfrm>
            <a:off x="2514600" y="975360"/>
            <a:ext cx="4114800" cy="701040"/>
          </a:xfrm>
        </p:spPr>
        <p:txBody>
          <a:bodyPr/>
          <a:lstStyle/>
          <a:p>
            <a:r>
              <a:rPr lang="en-US"/>
              <a:t>Click to edit Master title style</a:t>
            </a:r>
          </a:p>
        </p:txBody>
      </p:sp>
      <p:sp>
        <p:nvSpPr>
          <p:cNvPr id="13" name="Date Placeholder 12"/>
          <p:cNvSpPr>
            <a:spLocks noGrp="1"/>
          </p:cNvSpPr>
          <p:nvPr>
            <p:ph type="dt" sz="half" idx="14"/>
          </p:nvPr>
        </p:nvSpPr>
        <p:spPr>
          <a:xfrm>
            <a:off x="2981325" y="273180"/>
            <a:ext cx="3181350" cy="292100"/>
          </a:xfrm>
        </p:spPr>
        <p:txBody>
          <a:bodyPr/>
          <a:lstStyle/>
          <a:p>
            <a:fld id="{04B55FDE-AFD6-46FD-840C-9E88E32DDDC0}" type="datetimeFigureOut">
              <a:rPr lang="en-GB" smtClean="0"/>
              <a:t>12/05/2023</a:t>
            </a:fld>
            <a:endParaRPr lang="en-GB"/>
          </a:p>
        </p:txBody>
      </p:sp>
      <p:sp>
        <p:nvSpPr>
          <p:cNvPr id="14" name="Slide Number Placeholder 13"/>
          <p:cNvSpPr>
            <a:spLocks noGrp="1"/>
          </p:cNvSpPr>
          <p:nvPr>
            <p:ph type="sldNum" sz="quarter" idx="15"/>
          </p:nvPr>
        </p:nvSpPr>
        <p:spPr>
          <a:xfrm>
            <a:off x="4038600" y="6172200"/>
            <a:ext cx="1066800" cy="304800"/>
          </a:xfrm>
        </p:spPr>
        <p:txBody>
          <a:bodyPr/>
          <a:lstStyle/>
          <a:p>
            <a:fld id="{9A879C1B-0942-4ACD-B5F8-9E8D202785A7}" type="slidenum">
              <a:rPr lang="en-GB" smtClean="0"/>
              <a:t>‹#›</a:t>
            </a:fld>
            <a:endParaRPr lang="en-GB"/>
          </a:p>
        </p:txBody>
      </p:sp>
      <p:sp>
        <p:nvSpPr>
          <p:cNvPr id="15" name="Footer Placeholder 14"/>
          <p:cNvSpPr>
            <a:spLocks noGrp="1"/>
          </p:cNvSpPr>
          <p:nvPr>
            <p:ph type="ftr" sz="quarter" idx="16"/>
          </p:nvPr>
        </p:nvSpPr>
        <p:spPr>
          <a:xfrm>
            <a:off x="1447800" y="6486525"/>
            <a:ext cx="6248400" cy="292100"/>
          </a:xfrm>
        </p:spPr>
        <p:txBody>
          <a:bodyPr/>
          <a:lstStyle/>
          <a:p>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04B55FDE-AFD6-46FD-840C-9E88E32DDDC0}" type="datetimeFigureOut">
              <a:rPr lang="en-GB" smtClean="0"/>
              <a:t>12/05/2023</a:t>
            </a:fld>
            <a:endParaRPr lang="en-GB"/>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GB"/>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9A879C1B-0942-4ACD-B5F8-9E8D202785A7}" type="slidenum">
              <a:rPr lang="en-GB" smtClean="0"/>
              <a:t>‹#›</a:t>
            </a:fld>
            <a:endParaRPr lang="en-GB"/>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348880"/>
            <a:ext cx="5184576" cy="2736304"/>
          </a:xfrm>
        </p:spPr>
        <p:txBody>
          <a:bodyPr/>
          <a:lstStyle/>
          <a:p>
            <a:pPr algn="l"/>
            <a:r>
              <a:rPr lang="en-GB" sz="2800" b="1" dirty="0">
                <a:solidFill>
                  <a:schemeClr val="tx1"/>
                </a:solidFill>
              </a:rPr>
              <a:t>The Coroner’s Investigation and the Inquest</a:t>
            </a:r>
          </a:p>
          <a:p>
            <a:pPr algn="l"/>
            <a:endParaRPr lang="en-GB" sz="2400" dirty="0">
              <a:solidFill>
                <a:schemeClr val="tx1"/>
              </a:solidFill>
            </a:endParaRPr>
          </a:p>
          <a:p>
            <a:pPr algn="l"/>
            <a:endParaRPr lang="en-GB" sz="2400" dirty="0">
              <a:solidFill>
                <a:schemeClr val="tx1"/>
              </a:solidFill>
            </a:endParaRPr>
          </a:p>
          <a:p>
            <a:pPr algn="l"/>
            <a:r>
              <a:rPr lang="en-GB" sz="1800" dirty="0">
                <a:solidFill>
                  <a:schemeClr val="tx1"/>
                </a:solidFill>
              </a:rPr>
              <a:t>HM Area Coroner, Nadia Persaud</a:t>
            </a:r>
          </a:p>
          <a:p>
            <a:pPr algn="l"/>
            <a:r>
              <a:rPr lang="en-GB" sz="1800" dirty="0">
                <a:solidFill>
                  <a:schemeClr val="tx1"/>
                </a:solidFill>
              </a:rPr>
              <a:t>East London</a:t>
            </a:r>
          </a:p>
          <a:p>
            <a:pPr algn="l"/>
            <a:r>
              <a:rPr lang="en-GB" sz="1800" dirty="0">
                <a:solidFill>
                  <a:schemeClr val="tx1"/>
                </a:solidFill>
              </a:rPr>
              <a:t>25 May 2023</a:t>
            </a:r>
          </a:p>
          <a:p>
            <a:pPr algn="l"/>
            <a:endParaRPr lang="en-GB" sz="1800" dirty="0">
              <a:solidFill>
                <a:schemeClr val="tx1"/>
              </a:solidFill>
            </a:endParaRPr>
          </a:p>
          <a:p>
            <a:pPr algn="l"/>
            <a:endParaRPr lang="en-GB" sz="1800"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103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92C8AB-E838-1343-B8E1-4472DCDE0FB5}"/>
              </a:ext>
            </a:extLst>
          </p:cNvPr>
          <p:cNvSpPr>
            <a:spLocks noGrp="1"/>
          </p:cNvSpPr>
          <p:nvPr>
            <p:ph sz="quarter" idx="13"/>
          </p:nvPr>
        </p:nvSpPr>
        <p:spPr/>
        <p:txBody>
          <a:bodyPr>
            <a:normAutofit lnSpcReduction="10000"/>
          </a:bodyPr>
          <a:lstStyle/>
          <a:p>
            <a:r>
              <a:rPr lang="en-US" dirty="0"/>
              <a:t>EVIDENCE FOR AN INQUEST</a:t>
            </a:r>
          </a:p>
          <a:p>
            <a:endParaRPr lang="en-US" dirty="0"/>
          </a:p>
          <a:p>
            <a:pPr marL="342900" indent="-342900" algn="l">
              <a:buFont typeface="Arial" panose="020B0604020202020204" pitchFamily="34" charset="0"/>
              <a:buChar char="•"/>
            </a:pPr>
            <a:r>
              <a:rPr lang="en-US" dirty="0"/>
              <a:t>Gather evidence such as electronic and paper records; section papers; professional emails between teams/services; referral letters; nursing charts; photographs; text messages; notes of intention; CCTV evidence; audio recordings of emergency calls; policies and procedures - anything relevant to the circumstances surrounding the death </a:t>
            </a:r>
          </a:p>
          <a:p>
            <a:pPr marL="342900" indent="-342900" algn="l">
              <a:buFont typeface="Arial" panose="020B0604020202020204" pitchFamily="34" charset="0"/>
              <a:buChar char="•"/>
            </a:pPr>
            <a:r>
              <a:rPr lang="en-US" dirty="0"/>
              <a:t>Statements from key witnesses</a:t>
            </a:r>
          </a:p>
          <a:p>
            <a:pPr marL="342900" indent="-342900" algn="l">
              <a:buFont typeface="Arial" panose="020B0604020202020204" pitchFamily="34" charset="0"/>
              <a:buChar char="•"/>
            </a:pPr>
            <a:r>
              <a:rPr lang="en-US" dirty="0"/>
              <a:t>Internal organization governance reports</a:t>
            </a:r>
          </a:p>
          <a:p>
            <a:pPr marL="342900" indent="-342900" algn="l">
              <a:buFont typeface="Arial" panose="020B0604020202020204" pitchFamily="34" charset="0"/>
              <a:buChar char="•"/>
            </a:pPr>
            <a:r>
              <a:rPr lang="en-US" dirty="0"/>
              <a:t>Request police overview reports</a:t>
            </a:r>
          </a:p>
          <a:p>
            <a:pPr marL="342900" indent="-342900" algn="l">
              <a:buFont typeface="Arial" panose="020B0604020202020204" pitchFamily="34" charset="0"/>
              <a:buChar char="•"/>
            </a:pPr>
            <a:r>
              <a:rPr lang="en-US" dirty="0"/>
              <a:t>Liaise with other investigators e.g., HSE; CCG; HSIB, Domestic Homicide Reviewers</a:t>
            </a:r>
          </a:p>
          <a:p>
            <a:pPr marL="342900" indent="-342900" algn="l">
              <a:buFont typeface="Arial" panose="020B0604020202020204" pitchFamily="34" charset="0"/>
              <a:buChar char="•"/>
            </a:pPr>
            <a:endParaRPr lang="en-US" dirty="0"/>
          </a:p>
        </p:txBody>
      </p:sp>
      <p:pic>
        <p:nvPicPr>
          <p:cNvPr id="4" name="Picture 2">
            <a:extLst>
              <a:ext uri="{FF2B5EF4-FFF2-40B4-BE49-F238E27FC236}">
                <a16:creationId xmlns:a16="http://schemas.microsoft.com/office/drawing/2014/main" id="{171A3EAD-BBC9-E641-8EEC-AB6060F0F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28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7C81ED-373F-70D6-FCCD-795DB1C0B23C}"/>
              </a:ext>
            </a:extLst>
          </p:cNvPr>
          <p:cNvSpPr>
            <a:spLocks noGrp="1"/>
          </p:cNvSpPr>
          <p:nvPr>
            <p:ph sz="quarter" idx="13"/>
          </p:nvPr>
        </p:nvSpPr>
        <p:spPr/>
        <p:txBody>
          <a:bodyPr/>
          <a:lstStyle/>
          <a:p>
            <a:r>
              <a:rPr lang="en-US" dirty="0"/>
              <a:t>DOES THE SI ASSIST THE INQUEST?</a:t>
            </a:r>
          </a:p>
          <a:p>
            <a:pPr algn="l"/>
            <a:endParaRPr lang="en-US" dirty="0"/>
          </a:p>
          <a:p>
            <a:pPr marL="342900" indent="-342900" algn="l">
              <a:buFont typeface="Arial" panose="020B0604020202020204" pitchFamily="34" charset="0"/>
              <a:buChar char="•"/>
            </a:pPr>
            <a:r>
              <a:rPr lang="en-US" dirty="0"/>
              <a:t>Provides a chronology of events </a:t>
            </a:r>
          </a:p>
          <a:p>
            <a:pPr marL="342900" indent="-342900" algn="l">
              <a:buFont typeface="Arial" panose="020B0604020202020204" pitchFamily="34" charset="0"/>
              <a:buChar char="•"/>
            </a:pPr>
            <a:r>
              <a:rPr lang="en-US" dirty="0"/>
              <a:t>Provides an explanation of the services involved with the care of the deceased</a:t>
            </a:r>
          </a:p>
          <a:p>
            <a:pPr marL="342900" indent="-342900" algn="l">
              <a:buFont typeface="Arial" panose="020B0604020202020204" pitchFamily="34" charset="0"/>
              <a:buChar char="•"/>
            </a:pPr>
            <a:r>
              <a:rPr lang="en-US" dirty="0"/>
              <a:t>Assists in the identification of key issues</a:t>
            </a:r>
          </a:p>
          <a:p>
            <a:pPr marL="342900" indent="-342900" algn="l">
              <a:buFont typeface="Arial" panose="020B0604020202020204" pitchFamily="34" charset="0"/>
              <a:buChar char="•"/>
            </a:pPr>
            <a:r>
              <a:rPr lang="en-US" dirty="0"/>
              <a:t>Assists in the identification of relevant governance material</a:t>
            </a:r>
          </a:p>
          <a:p>
            <a:pPr marL="342900" indent="-342900" algn="l">
              <a:buFont typeface="Arial" panose="020B0604020202020204" pitchFamily="34" charset="0"/>
              <a:buChar char="•"/>
            </a:pPr>
            <a:r>
              <a:rPr lang="en-US" dirty="0"/>
              <a:t>Provides the coroner with the understanding of the </a:t>
            </a:r>
            <a:r>
              <a:rPr lang="en-US" dirty="0" err="1"/>
              <a:t>organisation’s</a:t>
            </a:r>
            <a:r>
              <a:rPr lang="en-US" dirty="0"/>
              <a:t> view of the care provided to the deceased</a:t>
            </a:r>
          </a:p>
          <a:p>
            <a:pPr marL="342900" indent="-342900" algn="l">
              <a:buFont typeface="Arial" panose="020B0604020202020204" pitchFamily="34" charset="0"/>
              <a:buChar char="•"/>
            </a:pPr>
            <a:r>
              <a:rPr lang="en-US" dirty="0"/>
              <a:t>Assists the coroner with the question of preventing future deaths  </a:t>
            </a:r>
          </a:p>
        </p:txBody>
      </p:sp>
      <p:pic>
        <p:nvPicPr>
          <p:cNvPr id="4" name="Picture 2">
            <a:extLst>
              <a:ext uri="{FF2B5EF4-FFF2-40B4-BE49-F238E27FC236}">
                <a16:creationId xmlns:a16="http://schemas.microsoft.com/office/drawing/2014/main" id="{E189F44E-C48C-EAA2-CB08-19DE3C9FA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623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r>
              <a:rPr lang="en-US" dirty="0"/>
              <a:t>GOOD WITNESS EVIDENCE</a:t>
            </a:r>
          </a:p>
          <a:p>
            <a:pPr algn="l"/>
            <a:endParaRPr lang="en-US" dirty="0"/>
          </a:p>
          <a:p>
            <a:pPr algn="l"/>
            <a:r>
              <a:rPr lang="en-US" dirty="0"/>
              <a:t>Impression of a witness starts before the witness box</a:t>
            </a:r>
          </a:p>
          <a:p>
            <a:pPr marL="342900" indent="-342900" algn="l">
              <a:buFont typeface="Arial"/>
              <a:buChar char="•"/>
            </a:pPr>
            <a:r>
              <a:rPr lang="en-US" dirty="0"/>
              <a:t>Full and legible contemporaneous records</a:t>
            </a:r>
          </a:p>
          <a:p>
            <a:pPr marL="342900" indent="-342900" algn="l">
              <a:buFont typeface="Arial"/>
              <a:buChar char="•"/>
            </a:pPr>
            <a:r>
              <a:rPr lang="en-US" dirty="0"/>
              <a:t>Timely, accurate, presentable witness statement</a:t>
            </a:r>
          </a:p>
          <a:p>
            <a:pPr marL="342900" indent="-342900" algn="l">
              <a:buFont typeface="Arial"/>
              <a:buChar char="•"/>
            </a:pPr>
            <a:endParaRPr lang="en-US" dirty="0"/>
          </a:p>
          <a:p>
            <a:pPr algn="l"/>
            <a:r>
              <a:rPr lang="en-US" dirty="0"/>
              <a:t>In the witness box:</a:t>
            </a:r>
          </a:p>
          <a:p>
            <a:pPr marL="342900" indent="-342900" algn="l">
              <a:buFont typeface="Arial"/>
              <a:buChar char="•"/>
            </a:pPr>
            <a:r>
              <a:rPr lang="en-US" dirty="0"/>
              <a:t>Dress and </a:t>
            </a:r>
            <a:r>
              <a:rPr lang="en-US" dirty="0" err="1"/>
              <a:t>demeanour</a:t>
            </a:r>
            <a:endParaRPr lang="en-US" dirty="0"/>
          </a:p>
          <a:p>
            <a:pPr marL="342900" indent="-342900" algn="l">
              <a:buFont typeface="Arial"/>
              <a:buChar char="•"/>
            </a:pPr>
            <a:r>
              <a:rPr lang="en-US" dirty="0"/>
              <a:t>Direct answers to the Coroner, not the family or other IPs</a:t>
            </a:r>
          </a:p>
          <a:p>
            <a:pPr marL="342900" indent="-342900" algn="l">
              <a:buFont typeface="Arial"/>
              <a:buChar char="•"/>
            </a:pPr>
            <a:r>
              <a:rPr lang="en-US" dirty="0"/>
              <a:t>Address the Coroner as Sir or Ma’am</a:t>
            </a:r>
          </a:p>
          <a:p>
            <a:pPr marL="342900" indent="-342900" algn="l">
              <a:buFont typeface="Arial"/>
              <a:buChar char="•"/>
            </a:pPr>
            <a:r>
              <a:rPr lang="en-US" dirty="0"/>
              <a:t>Be prepared!  Have statement and records with you</a:t>
            </a:r>
          </a:p>
          <a:p>
            <a:pPr marL="342900" indent="-342900" algn="l">
              <a:buFont typeface="Arial"/>
              <a:buChar char="•"/>
            </a:pPr>
            <a:r>
              <a:rPr lang="en-US" dirty="0"/>
              <a:t>Read statement and records before entering the witness box</a:t>
            </a:r>
          </a:p>
          <a:p>
            <a:pPr marL="342900" indent="-342900" algn="l">
              <a:buFont typeface="Arial"/>
              <a:buChar char="•"/>
            </a:pPr>
            <a:endParaRPr lang="en-US" dirty="0"/>
          </a:p>
          <a:p>
            <a:pPr marL="342900" indent="-342900" algn="l">
              <a:buFont typeface="Arial"/>
              <a:buChar char="•"/>
            </a:pPr>
            <a:endParaRPr lang="en-US" dirty="0"/>
          </a:p>
          <a:p>
            <a:pPr marL="342900" indent="-342900" algn="l">
              <a:buFont typeface="Arial"/>
              <a:buChar char="•"/>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997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GOOD WITNESS EVIDENCE</a:t>
            </a:r>
          </a:p>
          <a:p>
            <a:endParaRPr lang="en-US" dirty="0"/>
          </a:p>
          <a:p>
            <a:pPr marL="342900" indent="-342900" algn="l">
              <a:buFont typeface="Arial"/>
              <a:buChar char="•"/>
            </a:pPr>
            <a:r>
              <a:rPr lang="en-US" dirty="0"/>
              <a:t>Use lay language</a:t>
            </a:r>
          </a:p>
          <a:p>
            <a:pPr marL="342900" indent="-342900" algn="l">
              <a:buFont typeface="Arial"/>
              <a:buChar char="•"/>
            </a:pPr>
            <a:r>
              <a:rPr lang="en-US" dirty="0"/>
              <a:t>Take care with language (e.g., ”commit” suicide)</a:t>
            </a:r>
          </a:p>
          <a:p>
            <a:pPr marL="342900" indent="-342900" algn="l">
              <a:buFont typeface="Arial"/>
              <a:buChar char="•"/>
            </a:pPr>
            <a:r>
              <a:rPr lang="en-US" dirty="0"/>
              <a:t>Use post it notes/tabs to find the right records</a:t>
            </a:r>
          </a:p>
          <a:p>
            <a:pPr marL="342900" indent="-342900" algn="l">
              <a:buFont typeface="Arial"/>
              <a:buChar char="•"/>
            </a:pPr>
            <a:r>
              <a:rPr lang="en-US" dirty="0"/>
              <a:t>Know the relevant local policies in place</a:t>
            </a:r>
          </a:p>
          <a:p>
            <a:pPr marL="342900" indent="-342900" algn="l">
              <a:buFont typeface="Arial"/>
              <a:buChar char="•"/>
            </a:pPr>
            <a:r>
              <a:rPr lang="en-US" dirty="0"/>
              <a:t>Know the relevant national policies in place</a:t>
            </a:r>
          </a:p>
          <a:p>
            <a:pPr marL="342900" indent="-342900" algn="l">
              <a:buFont typeface="Arial"/>
              <a:buChar char="•"/>
            </a:pPr>
            <a:r>
              <a:rPr lang="en-US" dirty="0"/>
              <a:t>Ensure you are up to date with all changes in practice/procedure</a:t>
            </a:r>
          </a:p>
          <a:p>
            <a:pPr marL="342900" indent="-342900" algn="l">
              <a:buFont typeface="Arial"/>
              <a:buChar char="•"/>
            </a:pPr>
            <a:r>
              <a:rPr lang="en-US" dirty="0"/>
              <a:t>Remain calm – do not get defensive or angry</a:t>
            </a:r>
          </a:p>
          <a:p>
            <a:pPr algn="l"/>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89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oners Court - History and Function | Coroners Inquest Barristers">
            <a:extLst>
              <a:ext uri="{FF2B5EF4-FFF2-40B4-BE49-F238E27FC236}">
                <a16:creationId xmlns:a16="http://schemas.microsoft.com/office/drawing/2014/main" id="{C8ACF01E-F2E7-4E4D-86CA-AF392A7C2409}"/>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60584" y="2060848"/>
            <a:ext cx="2979631" cy="22404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A Coroner's Inquest? - Funeral Guide">
            <a:extLst>
              <a:ext uri="{FF2B5EF4-FFF2-40B4-BE49-F238E27FC236}">
                <a16:creationId xmlns:a16="http://schemas.microsoft.com/office/drawing/2014/main" id="{F0A5E2B0-7AFA-1642-A27A-0F6B502A8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060848"/>
            <a:ext cx="2991180" cy="224049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a:extLst>
              <a:ext uri="{FF2B5EF4-FFF2-40B4-BE49-F238E27FC236}">
                <a16:creationId xmlns:a16="http://schemas.microsoft.com/office/drawing/2014/main" id="{5E875A4B-387A-5943-A122-AFC417CE98A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FD3A7B0-3EB0-134F-804E-1885BB3EAE98}"/>
              </a:ext>
            </a:extLst>
          </p:cNvPr>
          <p:cNvPicPr>
            <a:picLocks noChangeAspect="1"/>
          </p:cNvPicPr>
          <p:nvPr/>
        </p:nvPicPr>
        <p:blipFill>
          <a:blip r:embed="rId4"/>
          <a:stretch>
            <a:fillRect/>
          </a:stretch>
        </p:blipFill>
        <p:spPr>
          <a:xfrm rot="5400000">
            <a:off x="3397119" y="4036011"/>
            <a:ext cx="2044961" cy="2991178"/>
          </a:xfrm>
          <a:prstGeom prst="rect">
            <a:avLst/>
          </a:prstGeom>
        </p:spPr>
      </p:pic>
      <p:pic>
        <p:nvPicPr>
          <p:cNvPr id="9" name="Picture 2">
            <a:extLst>
              <a:ext uri="{FF2B5EF4-FFF2-40B4-BE49-F238E27FC236}">
                <a16:creationId xmlns:a16="http://schemas.microsoft.com/office/drawing/2014/main" id="{B40F78E9-D81C-E345-986A-A2D897F1C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087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ow Long Can You Access Microsoft Teams Meeting Chat? | by Darrell as a  Service | REgarding 365">
            <a:extLst>
              <a:ext uri="{FF2B5EF4-FFF2-40B4-BE49-F238E27FC236}">
                <a16:creationId xmlns:a16="http://schemas.microsoft.com/office/drawing/2014/main" id="{8BF452A9-5B3A-014D-B9DF-2AD022AA2CB0}"/>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07600" y="2924944"/>
            <a:ext cx="4213035" cy="2359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22FE99F-55EB-FE42-B65F-1CF498823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8506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dirty="0"/>
              <a:t>JURY</a:t>
            </a:r>
          </a:p>
          <a:p>
            <a:endParaRPr lang="en-US" dirty="0"/>
          </a:p>
          <a:p>
            <a:pPr algn="l"/>
            <a:r>
              <a:rPr lang="en-US" dirty="0"/>
              <a:t>Most cases are heard by a Coroner alone.  Certain cases require a jury. These are:</a:t>
            </a:r>
          </a:p>
          <a:p>
            <a:pPr algn="l"/>
            <a:endParaRPr lang="en-US" dirty="0"/>
          </a:p>
          <a:p>
            <a:pPr marL="342900" indent="-342900" algn="l">
              <a:buFont typeface="Arial"/>
              <a:buChar char="•"/>
            </a:pPr>
            <a:r>
              <a:rPr lang="en-US" dirty="0"/>
              <a:t>Deceased died in custody or state detention and the cause of death is violent; unnatural or unknown</a:t>
            </a:r>
          </a:p>
          <a:p>
            <a:pPr marL="342900" indent="-342900" algn="l">
              <a:buFont typeface="Arial"/>
              <a:buChar char="•"/>
            </a:pPr>
            <a:r>
              <a:rPr lang="en-US" dirty="0"/>
              <a:t>Death is due to the act or omission of a police officer in the execution of their duties</a:t>
            </a:r>
          </a:p>
          <a:p>
            <a:pPr marL="342900" indent="-342900" algn="l">
              <a:buFont typeface="Arial"/>
              <a:buChar char="•"/>
            </a:pPr>
            <a:r>
              <a:rPr lang="en-US" dirty="0"/>
              <a:t>Death is caused by a </a:t>
            </a:r>
            <a:r>
              <a:rPr lang="en-US" dirty="0" err="1"/>
              <a:t>notifiable</a:t>
            </a:r>
            <a:r>
              <a:rPr lang="en-US" dirty="0"/>
              <a:t> accident, poisoning or disease</a:t>
            </a:r>
          </a:p>
          <a:p>
            <a:pPr algn="l"/>
            <a:endParaRPr lang="en-US" dirty="0"/>
          </a:p>
          <a:p>
            <a:pPr algn="l"/>
            <a:r>
              <a:rPr lang="en-US" dirty="0"/>
              <a:t>The Coroner also has a discretion to call a jury (if sufficient reason)</a:t>
            </a:r>
          </a:p>
          <a:p>
            <a:pPr algn="l"/>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15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r>
              <a:rPr lang="en-US" dirty="0"/>
              <a:t>INQUEST CONCLUSIONS</a:t>
            </a:r>
          </a:p>
          <a:p>
            <a:endParaRPr lang="en-US" dirty="0"/>
          </a:p>
          <a:p>
            <a:pPr algn="l"/>
            <a:r>
              <a:rPr lang="en-US" dirty="0"/>
              <a:t>The usual inquest outcomes are:</a:t>
            </a:r>
          </a:p>
          <a:p>
            <a:pPr marL="342900" indent="-342900" algn="l">
              <a:buFont typeface="Arial"/>
              <a:buChar char="•"/>
            </a:pPr>
            <a:r>
              <a:rPr lang="en-US" dirty="0"/>
              <a:t>Natural causes</a:t>
            </a:r>
          </a:p>
          <a:p>
            <a:pPr marL="342900" indent="-342900" algn="l">
              <a:buFont typeface="Arial"/>
              <a:buChar char="•"/>
            </a:pPr>
            <a:r>
              <a:rPr lang="en-US" dirty="0"/>
              <a:t>Accidental death</a:t>
            </a:r>
          </a:p>
          <a:p>
            <a:pPr marL="342900" indent="-342900" algn="l">
              <a:buFont typeface="Arial"/>
              <a:buChar char="•"/>
            </a:pPr>
            <a:r>
              <a:rPr lang="en-US" dirty="0"/>
              <a:t>Suicide</a:t>
            </a:r>
          </a:p>
          <a:p>
            <a:pPr marL="342900" indent="-342900" algn="l">
              <a:buFont typeface="Arial"/>
              <a:buChar char="•"/>
            </a:pPr>
            <a:r>
              <a:rPr lang="en-US" dirty="0"/>
              <a:t>Drug related – alcohol related, or a combination of both of these</a:t>
            </a:r>
          </a:p>
          <a:p>
            <a:pPr marL="342900" indent="-342900" algn="l">
              <a:buFont typeface="Arial"/>
              <a:buChar char="•"/>
            </a:pPr>
            <a:r>
              <a:rPr lang="en-US" dirty="0"/>
              <a:t>Lawful or unlawful killing</a:t>
            </a:r>
          </a:p>
          <a:p>
            <a:pPr marL="342900" indent="-342900" algn="l">
              <a:buFont typeface="Arial"/>
              <a:buChar char="•"/>
            </a:pPr>
            <a:r>
              <a:rPr lang="en-US" dirty="0"/>
              <a:t>Road traffic collision</a:t>
            </a:r>
          </a:p>
          <a:p>
            <a:pPr marL="342900" indent="-342900" algn="l">
              <a:buFont typeface="Arial"/>
              <a:buChar char="•"/>
            </a:pPr>
            <a:r>
              <a:rPr lang="en-US" dirty="0"/>
              <a:t>Narrative conclusion</a:t>
            </a:r>
          </a:p>
          <a:p>
            <a:pPr marL="342900" indent="-342900" algn="l">
              <a:buFont typeface="Arial"/>
              <a:buChar char="•"/>
            </a:pPr>
            <a:r>
              <a:rPr lang="en-US" dirty="0"/>
              <a:t>A rider of neglect may be added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826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ARTICLE 2</a:t>
            </a:r>
          </a:p>
          <a:p>
            <a:endParaRPr lang="en-US" dirty="0"/>
          </a:p>
          <a:p>
            <a:pPr marL="342900" indent="-342900" algn="l">
              <a:buFont typeface="Arial"/>
              <a:buChar char="•"/>
            </a:pPr>
            <a:r>
              <a:rPr lang="en-US" dirty="0"/>
              <a:t>Right to Life (ECHR)</a:t>
            </a:r>
          </a:p>
          <a:p>
            <a:pPr marL="342900" indent="-342900" algn="l">
              <a:buFont typeface="Arial"/>
              <a:buChar char="•"/>
            </a:pPr>
            <a:r>
              <a:rPr lang="en-US" dirty="0"/>
              <a:t>3 limbs –negative; positive; investigative</a:t>
            </a:r>
          </a:p>
          <a:p>
            <a:pPr marL="342900" indent="-342900" algn="l">
              <a:buFont typeface="Arial"/>
              <a:buChar char="•"/>
            </a:pPr>
            <a:r>
              <a:rPr lang="en-US" dirty="0"/>
              <a:t>General obligation</a:t>
            </a:r>
          </a:p>
          <a:p>
            <a:pPr marL="342900" indent="-342900" algn="l">
              <a:buFont typeface="Arial"/>
              <a:buChar char="•"/>
            </a:pPr>
            <a:r>
              <a:rPr lang="en-US" dirty="0"/>
              <a:t>Operational obligation</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067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ARTICLE 2 PROCEDURAL OBLIGATIONS</a:t>
            </a:r>
          </a:p>
          <a:p>
            <a:endParaRPr lang="en-US" dirty="0"/>
          </a:p>
          <a:p>
            <a:pPr marL="342900" indent="-342900" algn="l">
              <a:buFont typeface="Arial"/>
              <a:buChar char="•"/>
            </a:pPr>
            <a:r>
              <a:rPr lang="en-US" dirty="0"/>
              <a:t>Full facts are brought to light</a:t>
            </a:r>
          </a:p>
          <a:p>
            <a:pPr marL="342900" indent="-342900" algn="l">
              <a:buFont typeface="Arial"/>
              <a:buChar char="•"/>
            </a:pPr>
            <a:r>
              <a:rPr lang="en-US" dirty="0"/>
              <a:t>Culpable and discreditable conduct is exposed and brought to public notice and those responsible are held accountable</a:t>
            </a:r>
          </a:p>
          <a:p>
            <a:pPr marL="342900" indent="-342900" algn="l">
              <a:buFont typeface="Arial"/>
              <a:buChar char="•"/>
            </a:pPr>
            <a:r>
              <a:rPr lang="en-US" dirty="0"/>
              <a:t>Suspicion of deliberate wrongdoing is allayed</a:t>
            </a:r>
          </a:p>
          <a:p>
            <a:pPr marL="342900" indent="-342900" algn="l">
              <a:buFont typeface="Arial"/>
              <a:buChar char="•"/>
            </a:pPr>
            <a:r>
              <a:rPr lang="en-US" dirty="0"/>
              <a:t>Identify and rectify dangerous procedures</a:t>
            </a:r>
          </a:p>
          <a:p>
            <a:pPr marL="342900" indent="-342900" algn="l">
              <a:buFont typeface="Arial"/>
              <a:buChar char="•"/>
            </a:pPr>
            <a:r>
              <a:rPr lang="en-US" dirty="0"/>
              <a:t>Ensure that lessons are learnt, which may save future lives</a:t>
            </a:r>
          </a:p>
          <a:p>
            <a:pPr marL="342900" indent="-342900" algn="l">
              <a:buFont typeface="Arial"/>
              <a:buChar char="•"/>
            </a:pPr>
            <a:endParaRPr lang="en-US" dirty="0"/>
          </a:p>
          <a:p>
            <a:pPr algn="l"/>
            <a:r>
              <a:rPr lang="en-US" i="1" dirty="0"/>
              <a:t>R (on the application of Amin) v </a:t>
            </a:r>
            <a:r>
              <a:rPr lang="en-US" i="1" dirty="0" err="1"/>
              <a:t>SoS</a:t>
            </a:r>
            <a:r>
              <a:rPr lang="en-US" i="1" dirty="0"/>
              <a:t> for Home Department </a:t>
            </a:r>
            <a:r>
              <a:rPr lang="en-US" dirty="0"/>
              <a:t>2004</a:t>
            </a:r>
            <a:r>
              <a:rPr lang="en-US" i="1" dirty="0"/>
              <a:t> </a:t>
            </a:r>
            <a:r>
              <a:rPr lang="en-US" dirty="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7451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OVERVIEW</a:t>
            </a:r>
          </a:p>
          <a:p>
            <a:endParaRPr lang="en-US" dirty="0"/>
          </a:p>
          <a:p>
            <a:pPr marL="342900" indent="-342900" algn="l">
              <a:buFont typeface="Arial" panose="020B0604020202020204" pitchFamily="34" charset="0"/>
              <a:buChar char="•"/>
            </a:pPr>
            <a:r>
              <a:rPr lang="en-US" sz="1800" dirty="0"/>
              <a:t>Inquests</a:t>
            </a:r>
          </a:p>
          <a:p>
            <a:pPr marL="342900" indent="-342900" algn="l">
              <a:buFont typeface="Arial" panose="020B0604020202020204" pitchFamily="34" charset="0"/>
              <a:buChar char="•"/>
            </a:pPr>
            <a:r>
              <a:rPr lang="en-US" sz="1800" dirty="0"/>
              <a:t>What the Coroner must and must not do</a:t>
            </a:r>
          </a:p>
          <a:p>
            <a:pPr marL="342900" indent="-342900" algn="l">
              <a:buFont typeface="Arial" panose="020B0604020202020204" pitchFamily="34" charset="0"/>
              <a:buChar char="•"/>
            </a:pPr>
            <a:r>
              <a:rPr lang="en-US" sz="1800" dirty="0"/>
              <a:t>Interested persons and their role</a:t>
            </a:r>
          </a:p>
          <a:p>
            <a:pPr marL="342900" indent="-342900" algn="l">
              <a:buFont typeface="Arial" panose="020B0604020202020204" pitchFamily="34" charset="0"/>
              <a:buChar char="•"/>
            </a:pPr>
            <a:r>
              <a:rPr lang="en-US" sz="1800" dirty="0"/>
              <a:t>Disclosure and information sharing</a:t>
            </a:r>
          </a:p>
          <a:p>
            <a:pPr marL="342900" indent="-342900" algn="l">
              <a:buFont typeface="Arial" panose="020B0604020202020204" pitchFamily="34" charset="0"/>
              <a:buChar char="•"/>
            </a:pPr>
            <a:r>
              <a:rPr lang="en-US" sz="1800" dirty="0"/>
              <a:t>What happens at the inquest</a:t>
            </a:r>
          </a:p>
          <a:p>
            <a:pPr marL="342900" indent="-342900" algn="l">
              <a:buFont typeface="Arial" panose="020B0604020202020204" pitchFamily="34" charset="0"/>
              <a:buChar char="•"/>
            </a:pPr>
            <a:r>
              <a:rPr lang="en-US" sz="1800" dirty="0"/>
              <a:t>Coronial conclusions</a:t>
            </a:r>
          </a:p>
          <a:p>
            <a:pPr marL="342900" indent="-342900" algn="l">
              <a:buFont typeface="Arial" panose="020B0604020202020204" pitchFamily="34" charset="0"/>
              <a:buChar char="•"/>
            </a:pPr>
            <a:r>
              <a:rPr lang="en-US" sz="1800" dirty="0"/>
              <a:t>What happens after the Inquest</a:t>
            </a:r>
          </a:p>
          <a:p>
            <a:pPr marL="342900" indent="-342900" algn="l">
              <a:buFont typeface="Arial" panose="020B0604020202020204" pitchFamily="34" charset="0"/>
              <a:buChar char="•"/>
            </a:pPr>
            <a:r>
              <a:rPr lang="en-US" sz="1800" dirty="0"/>
              <a:t>Preventing Future Deaths</a:t>
            </a:r>
          </a:p>
          <a:p>
            <a:pPr algn="l"/>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987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EDC95-9F72-3C4B-BE12-15C5B4A0B47A}"/>
              </a:ext>
            </a:extLst>
          </p:cNvPr>
          <p:cNvSpPr>
            <a:spLocks noGrp="1"/>
          </p:cNvSpPr>
          <p:nvPr>
            <p:ph sz="quarter" idx="13"/>
          </p:nvPr>
        </p:nvSpPr>
        <p:spPr/>
        <p:txBody>
          <a:bodyPr>
            <a:normAutofit/>
          </a:bodyPr>
          <a:lstStyle/>
          <a:p>
            <a:r>
              <a:rPr lang="en-US" dirty="0"/>
              <a:t>PREVENTING FUTURE DEATHS</a:t>
            </a:r>
          </a:p>
          <a:p>
            <a:endParaRPr lang="en-US" dirty="0"/>
          </a:p>
          <a:p>
            <a:r>
              <a:rPr lang="en-GB" dirty="0"/>
              <a:t>The Coroner has a duty to write a report following an inquest if it appears there is a risk of other deaths occurring in similar circumstances.  This is known as a 'report under regulation 28' or a Preventing Future Deaths report. </a:t>
            </a:r>
          </a:p>
          <a:p>
            <a:r>
              <a:rPr lang="en-GB" dirty="0"/>
              <a:t>The report is sent to the people or organisations who are in a position to take action to reduce the risk.  They must reply within 56 days.</a:t>
            </a:r>
          </a:p>
          <a:p>
            <a:r>
              <a:rPr lang="en-GB" dirty="0"/>
              <a:t>A copy of the report and the replies will be sent to the family, Chief Coroner and other interested persons/organisations</a:t>
            </a:r>
            <a:br>
              <a:rPr lang="en-GB" dirty="0"/>
            </a:br>
            <a:endParaRPr lang="en-GB" dirty="0"/>
          </a:p>
          <a:p>
            <a:endParaRPr lang="en-US" dirty="0"/>
          </a:p>
        </p:txBody>
      </p:sp>
      <p:pic>
        <p:nvPicPr>
          <p:cNvPr id="4" name="Picture 2">
            <a:extLst>
              <a:ext uri="{FF2B5EF4-FFF2-40B4-BE49-F238E27FC236}">
                <a16:creationId xmlns:a16="http://schemas.microsoft.com/office/drawing/2014/main" id="{EAADBCFD-C3F3-7B49-B68A-EA7D8E3CF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528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a:p>
            <a:r>
              <a:rPr lang="en-US" dirty="0"/>
              <a:t>Schedule 5 CJA 2009</a:t>
            </a:r>
          </a:p>
          <a:p>
            <a:r>
              <a:rPr lang="en-US" dirty="0"/>
              <a:t>Action to prevent other deaths</a:t>
            </a:r>
            <a:endParaRPr lang="en-US" i="1" dirty="0"/>
          </a:p>
          <a:p>
            <a:endParaRPr lang="en-US" i="1" dirty="0"/>
          </a:p>
          <a:p>
            <a:pPr algn="l"/>
            <a:r>
              <a:rPr lang="en-US" i="1" dirty="0"/>
              <a:t>Where a senior coroner has been conducting an investigation under this Part, into a person’s death and anything revealed by the investigation gives rise to a concern that circumstances creating a risk of other deaths will occur, or will continue to exist in the future, and in the coroner’s opinion action should be taken  to prevent the occurrence of such circumstances, or to eliminate or reduce the risk of death created by such circumstances, the coroner</a:t>
            </a:r>
            <a:r>
              <a:rPr lang="en-US" b="1" i="1" dirty="0"/>
              <a:t> </a:t>
            </a:r>
            <a:r>
              <a:rPr lang="en-US" i="1" dirty="0"/>
              <a:t>must</a:t>
            </a:r>
            <a:r>
              <a:rPr lang="en-US" b="1" i="1" dirty="0"/>
              <a:t> </a:t>
            </a:r>
            <a:r>
              <a:rPr lang="en-US" i="1" dirty="0"/>
              <a:t>report the matter to a person the coroner believes may have power to take such action.  </a:t>
            </a:r>
            <a:r>
              <a:rPr lang="en-US" dirty="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47293"/>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069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342900" indent="-342900" algn="l">
              <a:buFont typeface="Arial"/>
              <a:buChar char="•"/>
            </a:pPr>
            <a:r>
              <a:rPr lang="en-US" dirty="0"/>
              <a:t>Anything revealed by the investigation </a:t>
            </a:r>
          </a:p>
          <a:p>
            <a:pPr marL="342900" indent="-342900" algn="l">
              <a:buFont typeface="Arial"/>
              <a:buChar char="•"/>
            </a:pPr>
            <a:r>
              <a:rPr lang="en-US" dirty="0"/>
              <a:t>Concern of circumstances creating the risk that other deaths will occur or will continue to exist in the future</a:t>
            </a:r>
          </a:p>
          <a:p>
            <a:pPr marL="342900" indent="-342900" algn="l">
              <a:buFont typeface="Arial"/>
              <a:buChar char="•"/>
            </a:pPr>
            <a:r>
              <a:rPr lang="en-US" dirty="0"/>
              <a:t>In the Coroner’s opinion, action should be taken to prevent the occurrence of such circumstances or eliminate the risk or reduce the risk of deaths created by such circumstances</a:t>
            </a:r>
          </a:p>
          <a:p>
            <a:pPr marL="342900" indent="-342900" algn="l">
              <a:buFont typeface="Arial"/>
              <a:buChar char="•"/>
            </a:pPr>
            <a:r>
              <a:rPr lang="en-US" dirty="0"/>
              <a:t>Report the matter to a person the coroner considers has the power to take such action</a:t>
            </a:r>
          </a:p>
          <a:p>
            <a:pPr marL="342900" indent="-342900" algn="l">
              <a:buFont typeface="Arial"/>
              <a:buChar char="•"/>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47293"/>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531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PREVENTING FUTURE DEATHS</a:t>
            </a:r>
          </a:p>
          <a:p>
            <a:endParaRPr lang="en-US" dirty="0"/>
          </a:p>
          <a:p>
            <a:pPr marL="342900" indent="-342900" algn="l">
              <a:buFont typeface="Arial"/>
              <a:buChar char="•"/>
            </a:pPr>
            <a:r>
              <a:rPr lang="en-US" dirty="0"/>
              <a:t>A PFD is not a punitive measure – it is a public interest tool for learning</a:t>
            </a:r>
          </a:p>
          <a:p>
            <a:pPr marL="342900" indent="-342900" algn="l">
              <a:buFont typeface="Arial"/>
              <a:buChar char="•"/>
            </a:pPr>
            <a:r>
              <a:rPr lang="en-US" dirty="0"/>
              <a:t>The fact of a PFD report is not an indication that the </a:t>
            </a:r>
            <a:r>
              <a:rPr lang="en-US" dirty="0" err="1"/>
              <a:t>organisation’s</a:t>
            </a:r>
            <a:r>
              <a:rPr lang="en-US" dirty="0"/>
              <a:t> internal investigation has failed</a:t>
            </a:r>
          </a:p>
          <a:p>
            <a:pPr marL="342900" indent="-342900" algn="l">
              <a:buFont typeface="Arial"/>
              <a:buChar char="•"/>
            </a:pPr>
            <a:r>
              <a:rPr lang="en-US" dirty="0"/>
              <a:t>Inquest provides the perfect opportunity for learning.  Bishop Jones stated that </a:t>
            </a:r>
            <a:r>
              <a:rPr lang="en-US" i="1" dirty="0"/>
              <a:t>there needs to be a cultural shift and public bodies need to approach inquests as an opportunity to learn</a:t>
            </a:r>
          </a:p>
          <a:p>
            <a:pPr marL="342900" indent="-342900" algn="l">
              <a:buFont typeface="Arial"/>
              <a:buChar char="•"/>
            </a:pPr>
            <a:r>
              <a:rPr lang="en-US" dirty="0"/>
              <a:t>Proactive involvement by the specialists in determining the content of the PFD report is likely to improve the quality</a:t>
            </a:r>
          </a:p>
          <a:p>
            <a:pPr algn="l"/>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47293"/>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38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PREVENTING FUTURE DEATHS</a:t>
            </a:r>
          </a:p>
          <a:p>
            <a:pPr marL="342900" indent="-342900" algn="l">
              <a:buFont typeface="Arial"/>
              <a:buChar char="•"/>
            </a:pPr>
            <a:endParaRPr lang="en-US" dirty="0"/>
          </a:p>
          <a:p>
            <a:pPr marL="342900" indent="-342900" algn="l">
              <a:buFont typeface="Arial"/>
              <a:buChar char="•"/>
            </a:pPr>
            <a:r>
              <a:rPr lang="en-US" dirty="0"/>
              <a:t>Dame </a:t>
            </a:r>
            <a:r>
              <a:rPr lang="en-US" dirty="0" err="1"/>
              <a:t>Elish</a:t>
            </a:r>
            <a:r>
              <a:rPr lang="en-US" dirty="0"/>
              <a:t> </a:t>
            </a:r>
            <a:r>
              <a:rPr lang="en-US" dirty="0" err="1"/>
              <a:t>Angiolini</a:t>
            </a:r>
            <a:r>
              <a:rPr lang="en-US" dirty="0"/>
              <a:t> (Death in Custody Review), recommended an Office for Article 2 Compliance </a:t>
            </a:r>
          </a:p>
          <a:p>
            <a:pPr marL="342900" indent="-342900" algn="l">
              <a:buFont typeface="Arial"/>
              <a:buChar char="•"/>
            </a:pPr>
            <a:r>
              <a:rPr lang="en-US" dirty="0"/>
              <a:t>Chief Coroner’s office publish reports.  Is there scope for greater analysis and wider sharing of good practice?</a:t>
            </a:r>
          </a:p>
          <a:p>
            <a:pPr marL="342900" indent="-342900" algn="l">
              <a:buFont typeface="Arial"/>
              <a:buChar char="•"/>
            </a:pPr>
            <a:r>
              <a:rPr lang="en-US" dirty="0"/>
              <a:t>SAGE journal, analysis of PFDs from 2016-2019; </a:t>
            </a:r>
            <a:r>
              <a:rPr lang="en-US" dirty="0" err="1"/>
              <a:t>Beachcrofts</a:t>
            </a:r>
            <a:r>
              <a:rPr lang="en-US" dirty="0"/>
              <a:t> Solicitors healthcare related PFDs in 2021 and ONS review of suicide inquest PFDs, published in 2023 </a:t>
            </a:r>
          </a:p>
          <a:p>
            <a:pPr marL="342900" indent="-342900" algn="l">
              <a:buFont typeface="Arial"/>
              <a:buChar char="•"/>
            </a:pPr>
            <a:r>
              <a:rPr lang="en-US" dirty="0"/>
              <a:t>Chief Coroner’s guidance on PFDs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47293"/>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330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CAN A PFD REPORT BE CHALLENGED?</a:t>
            </a:r>
          </a:p>
          <a:p>
            <a:endParaRPr lang="en-US" dirty="0"/>
          </a:p>
          <a:p>
            <a:endParaRPr lang="en-US" dirty="0"/>
          </a:p>
          <a:p>
            <a:r>
              <a:rPr lang="en-US" i="1" dirty="0"/>
              <a:t>R (</a:t>
            </a:r>
            <a:r>
              <a:rPr lang="en-US" i="1" dirty="0" err="1"/>
              <a:t>Siddique</a:t>
            </a:r>
            <a:r>
              <a:rPr lang="en-US" i="1" dirty="0"/>
              <a:t> &amp; </a:t>
            </a:r>
            <a:r>
              <a:rPr lang="en-US" i="1" dirty="0" err="1"/>
              <a:t>Dr</a:t>
            </a:r>
            <a:r>
              <a:rPr lang="en-US" i="1" dirty="0"/>
              <a:t> </a:t>
            </a:r>
            <a:r>
              <a:rPr lang="en-US" i="1" dirty="0" err="1"/>
              <a:t>Paeprer-Rohricht</a:t>
            </a:r>
            <a:r>
              <a:rPr lang="en-US" i="1" dirty="0"/>
              <a:t> v HM Assistant Coroner for East London) </a:t>
            </a:r>
            <a:r>
              <a:rPr lang="en-US" dirty="0"/>
              <a:t>[2017]</a:t>
            </a:r>
          </a:p>
          <a:p>
            <a:endParaRPr lang="en-US" dirty="0"/>
          </a:p>
          <a:p>
            <a:pPr algn="l"/>
            <a:r>
              <a:rPr lang="en-US" dirty="0"/>
              <a:t>If the recipient of a PFD report disagrees with factual content of the Report, they should highlight this in their response.  A Coroner cannot withdraw a PFD report.   </a:t>
            </a:r>
          </a:p>
          <a:p>
            <a:endParaRPr lang="en-US"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47293"/>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755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lnSpcReduction="10000"/>
          </a:bodyPr>
          <a:lstStyle/>
          <a:p>
            <a:endParaRPr lang="en-US" dirty="0"/>
          </a:p>
          <a:p>
            <a:r>
              <a:rPr lang="en-US" dirty="0"/>
              <a:t>CAN AN INTERESTED PERSON INSIST THAT A PFD REPORT IS WRITTEN? </a:t>
            </a:r>
            <a:endParaRPr lang="en-US" sz="1800" i="1" dirty="0"/>
          </a:p>
          <a:p>
            <a:r>
              <a:rPr lang="en-US" sz="1800" i="1" dirty="0"/>
              <a:t>R v </a:t>
            </a:r>
            <a:r>
              <a:rPr lang="en-US" sz="1800" i="1" dirty="0" err="1"/>
              <a:t>Diarra</a:t>
            </a:r>
            <a:r>
              <a:rPr lang="en-US" sz="1800" i="1" dirty="0"/>
              <a:t> Dillon and HM Assistant Coroner for Rutland and North Leicestershire and others</a:t>
            </a:r>
            <a:r>
              <a:rPr lang="en-US" sz="1800" dirty="0"/>
              <a:t> [2022]</a:t>
            </a:r>
          </a:p>
          <a:p>
            <a:pPr marL="342900" indent="-342900" algn="l">
              <a:buFont typeface="Arial" panose="020B0604020202020204" pitchFamily="34" charset="0"/>
              <a:buChar char="•"/>
            </a:pPr>
            <a:r>
              <a:rPr lang="en-US" sz="1800" dirty="0"/>
              <a:t>No interested person has the right to be heard or to call evidence simply around the question of preventing future deaths.  PFD reports are ancillary to the coronial investigation. </a:t>
            </a:r>
          </a:p>
          <a:p>
            <a:pPr marL="342900" indent="-342900" algn="l">
              <a:buFont typeface="Arial" panose="020B0604020202020204" pitchFamily="34" charset="0"/>
              <a:buChar char="•"/>
            </a:pPr>
            <a:r>
              <a:rPr lang="en-US" sz="1800" dirty="0"/>
              <a:t>There is a significant subjective element to the Coroner’s decision as to whether action should be be taken to prevent the occurrence or continuation of circumstances creating a risk of death.  </a:t>
            </a:r>
          </a:p>
          <a:p>
            <a:pPr marL="342900" indent="-342900" algn="l">
              <a:buFont typeface="Arial" panose="020B0604020202020204" pitchFamily="34" charset="0"/>
              <a:buChar char="•"/>
            </a:pPr>
            <a:r>
              <a:rPr lang="en-US" sz="1800" dirty="0"/>
              <a:t>There may be circumstances where local action has been taken, but a PFD may still be written to a national organization to highlight issues more widely.</a:t>
            </a:r>
          </a:p>
          <a:p>
            <a:pPr marL="342900" indent="-342900" algn="l">
              <a:buFont typeface="Arial" panose="020B0604020202020204" pitchFamily="34" charset="0"/>
              <a:buChar char="•"/>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6378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a:p>
            <a:endParaRPr lang="en-US" dirty="0"/>
          </a:p>
          <a:p>
            <a:endParaRPr lang="en-US" dirty="0"/>
          </a:p>
          <a:p>
            <a:endParaRPr lang="en-US" dirty="0"/>
          </a:p>
          <a:p>
            <a:r>
              <a:rPr lang="en-US"/>
              <a:t>THANK YOU FOR LISTENING AND </a:t>
            </a:r>
          </a:p>
          <a:p>
            <a:r>
              <a:rPr lang="en-US"/>
              <a:t>ANY QUESTIONS</a:t>
            </a:r>
            <a:r>
              <a:rPr lang="en-US" dirty="0"/>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401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WHAT IS AN INQUEST?</a:t>
            </a:r>
          </a:p>
          <a:p>
            <a:endParaRPr lang="en-US" dirty="0"/>
          </a:p>
          <a:p>
            <a:pPr algn="l"/>
            <a:r>
              <a:rPr lang="en-US" dirty="0"/>
              <a:t>An inquest is an inquisitorial process for which the coroner is entirely responsible.  There are no parties to an inquest.  The rules allow various people to participate as interested persons.  There are no pleadings</a:t>
            </a:r>
            <a:r>
              <a:rPr lang="is-IS" dirty="0"/>
              <a:t> in cases whose facts might engage civil liability and no indictment where criminal responsibility is suspected or clear.  The inquest is not an adversarial proceeding.  A coroner is a judicial officer working within a statutory framework.  </a:t>
            </a:r>
          </a:p>
          <a:p>
            <a:pPr algn="l"/>
            <a:endParaRPr lang="is-IS" i="1" dirty="0"/>
          </a:p>
          <a:p>
            <a:pPr algn="l"/>
            <a:r>
              <a:rPr lang="is-IS" i="1" dirty="0"/>
              <a:t>R (Hambleton) v Coroner for the Birmingham Inquests </a:t>
            </a:r>
            <a:r>
              <a:rPr lang="is-IS" dirty="0"/>
              <a:t>[2018] EWCA Civ 2081</a:t>
            </a:r>
            <a:r>
              <a:rPr lang="is-IS" i="1" dirty="0"/>
              <a:t> </a:t>
            </a:r>
            <a:r>
              <a:rPr lang="en-US" i="1" dirty="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647293"/>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541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INQUESTS</a:t>
            </a:r>
          </a:p>
          <a:p>
            <a:endParaRPr lang="en-US" dirty="0"/>
          </a:p>
          <a:p>
            <a:pPr marL="342900" indent="-342900" algn="l">
              <a:buFont typeface="Arial"/>
              <a:buChar char="•"/>
            </a:pPr>
            <a:r>
              <a:rPr lang="en-US" dirty="0"/>
              <a:t>Explores the questions of who the deceased was; how, where and when they came by their death</a:t>
            </a:r>
          </a:p>
          <a:p>
            <a:pPr marL="342900" indent="-342900" algn="l">
              <a:buFont typeface="Arial"/>
              <a:buChar char="•"/>
            </a:pPr>
            <a:r>
              <a:rPr lang="en-US" dirty="0"/>
              <a:t>Does not determine liability </a:t>
            </a:r>
          </a:p>
          <a:p>
            <a:pPr marL="342900" indent="-342900" algn="l">
              <a:buFont typeface="Arial"/>
              <a:buChar char="•"/>
            </a:pPr>
            <a:r>
              <a:rPr lang="en-US" dirty="0"/>
              <a:t>Witnesses are summoned to attend the inquest hearing</a:t>
            </a:r>
          </a:p>
          <a:p>
            <a:pPr marL="342900" indent="-342900" algn="l">
              <a:buFont typeface="Arial"/>
              <a:buChar char="•"/>
            </a:pPr>
            <a:r>
              <a:rPr lang="en-US" dirty="0"/>
              <a:t>The Coroner can compel evidence to be provided - Schedule 5 of the 2009 Act</a:t>
            </a:r>
          </a:p>
          <a:p>
            <a:pPr marL="342900" indent="-342900" algn="l">
              <a:buFont typeface="Arial"/>
              <a:buChar char="•"/>
            </a:pPr>
            <a:r>
              <a:rPr lang="en-US" dirty="0"/>
              <a:t>Offences are set out under Schedule 6 of the 2009 Act</a:t>
            </a:r>
          </a:p>
          <a:p>
            <a:pPr marL="342900" indent="-342900" algn="l">
              <a:buFont typeface="Arial"/>
              <a:buChar char="•"/>
            </a:pPr>
            <a:r>
              <a:rPr lang="en-US" dirty="0"/>
              <a:t>Open hearings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05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a:p>
            <a:r>
              <a:rPr lang="en-US" dirty="0"/>
              <a:t>WHAT A CORONER MUST DO</a:t>
            </a:r>
          </a:p>
          <a:p>
            <a:endParaRPr lang="en-US" dirty="0"/>
          </a:p>
          <a:p>
            <a:pPr marL="342900" indent="-342900" algn="l">
              <a:buFont typeface="Arial" panose="020B0604020202020204" pitchFamily="34" charset="0"/>
              <a:buChar char="•"/>
            </a:pPr>
            <a:r>
              <a:rPr lang="en-US" dirty="0"/>
              <a:t>Conduct a full, fair and fearless inquiry</a:t>
            </a:r>
          </a:p>
          <a:p>
            <a:pPr marL="342900" indent="-342900" algn="l">
              <a:buFont typeface="Arial" panose="020B0604020202020204" pitchFamily="34" charset="0"/>
              <a:buChar char="•"/>
            </a:pPr>
            <a:r>
              <a:rPr lang="en-US" dirty="0"/>
              <a:t>Comply with the Coroners and Justice Act 2009 and associated Rules and Regulations</a:t>
            </a:r>
          </a:p>
          <a:p>
            <a:pPr marL="342900" indent="-342900" algn="l">
              <a:buFont typeface="Arial" panose="020B0604020202020204" pitchFamily="34" charset="0"/>
              <a:buChar char="•"/>
            </a:pPr>
            <a:r>
              <a:rPr lang="en-US" dirty="0"/>
              <a:t>Comply with the guidance from the Chief Coroner, unless there are clear and justified reasons for deviating</a:t>
            </a:r>
          </a:p>
          <a:p>
            <a:pPr marL="342900" indent="-342900" algn="l">
              <a:buFont typeface="Arial" panose="020B0604020202020204" pitchFamily="34" charset="0"/>
              <a:buChar char="•"/>
            </a:pPr>
            <a:r>
              <a:rPr lang="en-US" dirty="0"/>
              <a:t>Abide by the Judicial Oath and Code of Conduct</a:t>
            </a:r>
          </a:p>
          <a:p>
            <a:pPr marL="342900" indent="-342900" algn="l">
              <a:buFont typeface="Arial" panose="020B0604020202020204" pitchFamily="34" charset="0"/>
              <a:buChar char="•"/>
            </a:pPr>
            <a:r>
              <a:rPr lang="en-US" dirty="0"/>
              <a:t>Keep a recording of proceedings (for at least 15 years)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134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a:p>
            <a:r>
              <a:rPr lang="en-US" dirty="0"/>
              <a:t>WHAT A CORONER MUST NOT DO</a:t>
            </a:r>
          </a:p>
          <a:p>
            <a:endParaRPr lang="en-US" dirty="0"/>
          </a:p>
          <a:p>
            <a:pPr marL="342900" indent="-342900" algn="l">
              <a:buFont typeface="Arial" panose="020B0604020202020204" pitchFamily="34" charset="0"/>
              <a:buChar char="•"/>
            </a:pPr>
            <a:r>
              <a:rPr lang="en-US" dirty="0"/>
              <a:t>Appear to determine criminal liability on the part of a named person</a:t>
            </a:r>
          </a:p>
          <a:p>
            <a:pPr marL="342900" indent="-342900" algn="l">
              <a:buFont typeface="Arial" panose="020B0604020202020204" pitchFamily="34" charset="0"/>
              <a:buChar char="•"/>
            </a:pPr>
            <a:r>
              <a:rPr lang="en-US" dirty="0"/>
              <a:t>Appear to determine civil liability</a:t>
            </a:r>
          </a:p>
          <a:p>
            <a:pPr marL="342900" indent="-342900" algn="l">
              <a:buFont typeface="Arial" panose="020B0604020202020204" pitchFamily="34" charset="0"/>
              <a:buChar char="•"/>
            </a:pPr>
            <a:r>
              <a:rPr lang="en-US" dirty="0"/>
              <a:t>The coroner must not allow interested persons to become adversarial – the coroner must set the inquisitorial tone for the inquest</a:t>
            </a:r>
          </a:p>
          <a:p>
            <a:pPr algn="l"/>
            <a:endParaRPr lang="en-US" dirty="0"/>
          </a:p>
          <a:p>
            <a:endParaRPr lang="en-US" dirty="0"/>
          </a:p>
          <a:p>
            <a:endParaRPr lang="en-US"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22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A4CA48-0EE0-3B21-C042-E82FB48A0047}"/>
              </a:ext>
            </a:extLst>
          </p:cNvPr>
          <p:cNvSpPr>
            <a:spLocks noGrp="1"/>
          </p:cNvSpPr>
          <p:nvPr>
            <p:ph sz="quarter" idx="13"/>
          </p:nvPr>
        </p:nvSpPr>
        <p:spPr/>
        <p:txBody>
          <a:bodyPr/>
          <a:lstStyle/>
          <a:p>
            <a:r>
              <a:rPr lang="en-US" dirty="0"/>
              <a:t>RIGHTS OF INTERESTED PERSONS</a:t>
            </a:r>
          </a:p>
          <a:p>
            <a:endParaRPr lang="en-US" dirty="0"/>
          </a:p>
          <a:p>
            <a:pPr marL="342900" indent="-342900" algn="l">
              <a:buFont typeface="Arial" panose="020B0604020202020204" pitchFamily="34" charset="0"/>
              <a:buChar char="•"/>
            </a:pPr>
            <a:r>
              <a:rPr lang="en-US" dirty="0"/>
              <a:t>Right to disclosure of relevant inquest documentation</a:t>
            </a:r>
          </a:p>
          <a:p>
            <a:pPr marL="342900" indent="-342900" algn="l">
              <a:buFont typeface="Arial" panose="020B0604020202020204" pitchFamily="34" charset="0"/>
              <a:buChar char="•"/>
            </a:pPr>
            <a:r>
              <a:rPr lang="en-US" dirty="0"/>
              <a:t>Right to make submissions to the coroner in relation to the evidence and procedure at the inquest</a:t>
            </a:r>
          </a:p>
          <a:p>
            <a:pPr marL="342900" indent="-342900" algn="l">
              <a:buFont typeface="Arial" panose="020B0604020202020204" pitchFamily="34" charset="0"/>
              <a:buChar char="•"/>
            </a:pPr>
            <a:r>
              <a:rPr lang="en-US" dirty="0"/>
              <a:t>Right to examine witnesses</a:t>
            </a:r>
          </a:p>
          <a:p>
            <a:pPr marL="342900" indent="-342900" algn="l">
              <a:buFont typeface="Arial" panose="020B0604020202020204" pitchFamily="34" charset="0"/>
              <a:buChar char="•"/>
            </a:pPr>
            <a:r>
              <a:rPr lang="en-US" dirty="0"/>
              <a:t>Right to be legally represented at the hearing</a:t>
            </a:r>
          </a:p>
        </p:txBody>
      </p:sp>
      <p:pic>
        <p:nvPicPr>
          <p:cNvPr id="4" name="Picture 2">
            <a:extLst>
              <a:ext uri="{FF2B5EF4-FFF2-40B4-BE49-F238E27FC236}">
                <a16:creationId xmlns:a16="http://schemas.microsoft.com/office/drawing/2014/main" id="{9D1793FD-8ED9-DCA8-1158-B04C6417A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793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48210-5B48-13A3-11F3-7C833ECC0468}"/>
              </a:ext>
            </a:extLst>
          </p:cNvPr>
          <p:cNvSpPr>
            <a:spLocks noGrp="1"/>
          </p:cNvSpPr>
          <p:nvPr>
            <p:ph sz="quarter" idx="13"/>
          </p:nvPr>
        </p:nvSpPr>
        <p:spPr/>
        <p:txBody>
          <a:bodyPr>
            <a:normAutofit fontScale="92500" lnSpcReduction="20000"/>
          </a:bodyPr>
          <a:lstStyle/>
          <a:p>
            <a:r>
              <a:rPr lang="en-US" dirty="0"/>
              <a:t>ROLE OF INTERESTED PERSONS</a:t>
            </a:r>
          </a:p>
          <a:p>
            <a:endParaRPr lang="en-US" dirty="0"/>
          </a:p>
          <a:p>
            <a:pPr marL="342900" indent="-342900" algn="l">
              <a:buFont typeface="Arial" panose="020B0604020202020204" pitchFamily="34" charset="0"/>
              <a:buChar char="•"/>
            </a:pPr>
            <a:r>
              <a:rPr lang="en-US" dirty="0"/>
              <a:t>To assist the coroner in determining the answers to the four statutory questions</a:t>
            </a:r>
          </a:p>
          <a:p>
            <a:pPr marL="342900" indent="-342900" algn="l">
              <a:buFont typeface="Arial" panose="020B0604020202020204" pitchFamily="34" charset="0"/>
              <a:buChar char="•"/>
            </a:pPr>
            <a:r>
              <a:rPr lang="en-US" dirty="0"/>
              <a:t>To assist the coroner in identifying learning from inquest evidence</a:t>
            </a:r>
          </a:p>
          <a:p>
            <a:pPr marL="342900" indent="-342900" algn="l">
              <a:buFont typeface="Arial" panose="020B0604020202020204" pitchFamily="34" charset="0"/>
              <a:buChar char="•"/>
            </a:pPr>
            <a:r>
              <a:rPr lang="en-US" dirty="0"/>
              <a:t>To disclose relevant information to the court in a timely manner</a:t>
            </a:r>
          </a:p>
          <a:p>
            <a:pPr marL="342900" indent="-342900" algn="l">
              <a:buFont typeface="Arial" panose="020B0604020202020204" pitchFamily="34" charset="0"/>
              <a:buChar char="•"/>
            </a:pPr>
            <a:r>
              <a:rPr lang="en-US" dirty="0"/>
              <a:t>To provide evidence with openness and honesty</a:t>
            </a:r>
          </a:p>
          <a:p>
            <a:pPr marL="342900" indent="-342900" algn="l">
              <a:buFont typeface="Arial" panose="020B0604020202020204" pitchFamily="34" charset="0"/>
              <a:buChar char="•"/>
            </a:pPr>
            <a:r>
              <a:rPr lang="en-US" dirty="0"/>
              <a:t>Assist in ensuring equality of interested persons (in light of limited availability of legal aid)</a:t>
            </a:r>
          </a:p>
          <a:p>
            <a:pPr marL="342900" indent="-342900" algn="l">
              <a:buFont typeface="Arial" panose="020B0604020202020204" pitchFamily="34" charset="0"/>
              <a:buChar char="•"/>
            </a:pPr>
            <a:endParaRPr lang="en-US" dirty="0"/>
          </a:p>
          <a:p>
            <a:pPr algn="l"/>
            <a:r>
              <a:rPr lang="en-US" dirty="0"/>
              <a:t>See Annex A to the </a:t>
            </a:r>
            <a:r>
              <a:rPr lang="en-US" dirty="0" err="1"/>
              <a:t>MoJ</a:t>
            </a:r>
            <a:r>
              <a:rPr lang="en-US" dirty="0"/>
              <a:t> Guidance on Coroner Services for Bereaved People</a:t>
            </a:r>
          </a:p>
          <a:p>
            <a:pPr algn="l"/>
            <a:endParaRPr lang="en-US" dirty="0"/>
          </a:p>
          <a:p>
            <a:pPr algn="l"/>
            <a:r>
              <a:rPr lang="en-US" dirty="0"/>
              <a:t>  </a:t>
            </a:r>
          </a:p>
          <a:p>
            <a:pPr marL="342900" indent="-342900" algn="l">
              <a:buFont typeface="Arial" panose="020B0604020202020204" pitchFamily="34" charset="0"/>
              <a:buChar char="•"/>
            </a:pPr>
            <a:endParaRPr lang="en-US" dirty="0"/>
          </a:p>
        </p:txBody>
      </p:sp>
      <p:pic>
        <p:nvPicPr>
          <p:cNvPr id="4" name="Picture 2">
            <a:extLst>
              <a:ext uri="{FF2B5EF4-FFF2-40B4-BE49-F238E27FC236}">
                <a16:creationId xmlns:a16="http://schemas.microsoft.com/office/drawing/2014/main" id="{BED0BC64-8097-E0E6-D889-F3AC4B564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771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6CFFAC-79A9-558C-33C4-B989F18BAED6}"/>
              </a:ext>
            </a:extLst>
          </p:cNvPr>
          <p:cNvSpPr>
            <a:spLocks noGrp="1"/>
          </p:cNvSpPr>
          <p:nvPr>
            <p:ph sz="quarter" idx="13"/>
          </p:nvPr>
        </p:nvSpPr>
        <p:spPr/>
        <p:txBody>
          <a:bodyPr/>
          <a:lstStyle/>
          <a:p>
            <a:r>
              <a:rPr lang="en-US" dirty="0"/>
              <a:t>DISCLOSURE AND INFORMATION SHARING</a:t>
            </a:r>
          </a:p>
          <a:p>
            <a:endParaRPr lang="en-US" dirty="0"/>
          </a:p>
          <a:p>
            <a:pPr marL="342900" indent="-342900" algn="l">
              <a:buFont typeface="Arial" panose="020B0604020202020204" pitchFamily="34" charset="0"/>
              <a:buChar char="•"/>
            </a:pPr>
            <a:r>
              <a:rPr lang="en-US" dirty="0"/>
              <a:t>Coroners Inquests Rules – Rule 13 – disclosure to interested persons</a:t>
            </a:r>
          </a:p>
          <a:p>
            <a:pPr marL="342900" indent="-342900" algn="l">
              <a:buFont typeface="Arial" panose="020B0604020202020204" pitchFamily="34" charset="0"/>
              <a:buChar char="•"/>
            </a:pPr>
            <a:r>
              <a:rPr lang="en-US" dirty="0"/>
              <a:t>Rule 15 – restrictions on disclosure </a:t>
            </a:r>
          </a:p>
          <a:p>
            <a:pPr marL="342900" indent="-342900" algn="l">
              <a:buFont typeface="Arial" panose="020B0604020202020204" pitchFamily="34" charset="0"/>
              <a:buChar char="•"/>
            </a:pPr>
            <a:r>
              <a:rPr lang="en-US" dirty="0"/>
              <a:t>Sensitive material may be scrutinized by the coroner before wider disclosure to interested persons </a:t>
            </a:r>
          </a:p>
          <a:p>
            <a:pPr marL="342900" indent="-342900" algn="l">
              <a:buFont typeface="Arial" panose="020B0604020202020204" pitchFamily="34" charset="0"/>
              <a:buChar char="•"/>
            </a:pPr>
            <a:r>
              <a:rPr lang="en-US" dirty="0"/>
              <a:t>Coroner can compel evidence under Schedule 5 of the CJA 2009</a:t>
            </a:r>
          </a:p>
          <a:p>
            <a:pPr marL="342900" indent="-342900" algn="l">
              <a:buFont typeface="Arial" panose="020B0604020202020204" pitchFamily="34" charset="0"/>
              <a:buChar char="•"/>
            </a:pPr>
            <a:r>
              <a:rPr lang="en-US" dirty="0"/>
              <a:t>Chief Coroner Guidance No.44 - Disclosure</a:t>
            </a:r>
          </a:p>
        </p:txBody>
      </p:sp>
      <p:pic>
        <p:nvPicPr>
          <p:cNvPr id="4" name="Picture 2">
            <a:extLst>
              <a:ext uri="{FF2B5EF4-FFF2-40B4-BE49-F238E27FC236}">
                <a16:creationId xmlns:a16="http://schemas.microsoft.com/office/drawing/2014/main" id="{363458CA-F7A8-8C13-70AF-5D58B89AC7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764704"/>
            <a:ext cx="1209675"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828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3669</TotalTime>
  <Words>1603</Words>
  <Application>Microsoft Macintosh PowerPoint</Application>
  <PresentationFormat>On-screen Show (4:3)</PresentationFormat>
  <Paragraphs>186</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Garamond</vt:lpstr>
      <vt:lpstr>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Clifton</dc:creator>
  <cp:lastModifiedBy>Nadia Persaud</cp:lastModifiedBy>
  <cp:revision>71</cp:revision>
  <cp:lastPrinted>2022-04-22T11:22:34Z</cp:lastPrinted>
  <dcterms:created xsi:type="dcterms:W3CDTF">2015-04-29T13:32:11Z</dcterms:created>
  <dcterms:modified xsi:type="dcterms:W3CDTF">2023-05-12T11:28:42Z</dcterms:modified>
</cp:coreProperties>
</file>