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1" r:id="rId2"/>
    <p:sldId id="262" r:id="rId3"/>
    <p:sldId id="264" r:id="rId4"/>
    <p:sldId id="374" r:id="rId5"/>
    <p:sldId id="371" r:id="rId6"/>
    <p:sldId id="372" r:id="rId7"/>
    <p:sldId id="263" r:id="rId8"/>
    <p:sldId id="265" r:id="rId9"/>
    <p:sldId id="266" r:id="rId10"/>
    <p:sldId id="375" r:id="rId11"/>
    <p:sldId id="377" r:id="rId12"/>
    <p:sldId id="3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4242"/>
    <a:srgbClr val="FFB81C"/>
    <a:srgbClr val="009639"/>
    <a:srgbClr val="AE2573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9883" autoAdjust="0"/>
  </p:normalViewPr>
  <p:slideViewPr>
    <p:cSldViewPr snapToGrid="0" snapToObjects="1">
      <p:cViewPr varScale="1">
        <p:scale>
          <a:sx n="67" d="100"/>
          <a:sy n="67" d="100"/>
        </p:scale>
        <p:origin x="62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9C80EF-DB85-44E8-9E1F-F994984E471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14934A8-D8B8-4A53-A4D7-1363D90D1E05}">
      <dgm:prSet phldrT="[Text]"/>
      <dgm:spPr/>
      <dgm:t>
        <a:bodyPr/>
        <a:lstStyle/>
        <a:p>
          <a:r>
            <a:rPr lang="en-GB" dirty="0"/>
            <a:t>Culture</a:t>
          </a:r>
        </a:p>
      </dgm:t>
    </dgm:pt>
    <dgm:pt modelId="{ADBC8F30-3453-4685-A191-FDAC445352C4}" type="parTrans" cxnId="{7A32228C-9310-4098-9CCF-A576346D8E09}">
      <dgm:prSet/>
      <dgm:spPr/>
      <dgm:t>
        <a:bodyPr/>
        <a:lstStyle/>
        <a:p>
          <a:endParaRPr lang="en-GB"/>
        </a:p>
      </dgm:t>
    </dgm:pt>
    <dgm:pt modelId="{958144DB-F244-4390-A693-B7FE97C5448C}" type="sibTrans" cxnId="{7A32228C-9310-4098-9CCF-A576346D8E09}">
      <dgm:prSet/>
      <dgm:spPr/>
      <dgm:t>
        <a:bodyPr/>
        <a:lstStyle/>
        <a:p>
          <a:endParaRPr lang="en-GB"/>
        </a:p>
      </dgm:t>
    </dgm:pt>
    <dgm:pt modelId="{A022ADED-A754-405B-A1EC-B3C7BE4AD26F}">
      <dgm:prSet phldrT="[Text]"/>
      <dgm:spPr/>
      <dgm:t>
        <a:bodyPr/>
        <a:lstStyle/>
        <a:p>
          <a:r>
            <a:rPr lang="en-GB" dirty="0"/>
            <a:t>Values</a:t>
          </a:r>
        </a:p>
      </dgm:t>
    </dgm:pt>
    <dgm:pt modelId="{67970E55-24A5-4DEB-A557-63EC696504B8}" type="parTrans" cxnId="{C46FB05E-6B74-4643-9CA1-8D1A9E22D30F}">
      <dgm:prSet/>
      <dgm:spPr/>
      <dgm:t>
        <a:bodyPr/>
        <a:lstStyle/>
        <a:p>
          <a:endParaRPr lang="en-GB"/>
        </a:p>
      </dgm:t>
    </dgm:pt>
    <dgm:pt modelId="{504BEF87-0CA7-42CC-B405-B4135FB354CA}" type="sibTrans" cxnId="{C46FB05E-6B74-4643-9CA1-8D1A9E22D30F}">
      <dgm:prSet/>
      <dgm:spPr/>
      <dgm:t>
        <a:bodyPr/>
        <a:lstStyle/>
        <a:p>
          <a:endParaRPr lang="en-GB"/>
        </a:p>
      </dgm:t>
    </dgm:pt>
    <dgm:pt modelId="{57195C8D-0F2B-4F73-9AED-29073690BC4C}">
      <dgm:prSet phldrT="[Text]"/>
      <dgm:spPr/>
      <dgm:t>
        <a:bodyPr/>
        <a:lstStyle/>
        <a:p>
          <a:r>
            <a:rPr lang="en-GB" dirty="0"/>
            <a:t>Attitudes</a:t>
          </a:r>
        </a:p>
      </dgm:t>
    </dgm:pt>
    <dgm:pt modelId="{DE58A177-B9D8-4857-9340-B085E368B115}" type="parTrans" cxnId="{34CCB601-0EAC-494E-B569-2F9B116FB851}">
      <dgm:prSet/>
      <dgm:spPr/>
      <dgm:t>
        <a:bodyPr/>
        <a:lstStyle/>
        <a:p>
          <a:endParaRPr lang="en-GB"/>
        </a:p>
      </dgm:t>
    </dgm:pt>
    <dgm:pt modelId="{32D4AF06-DF15-40DA-A8A9-3137015BCEB2}" type="sibTrans" cxnId="{34CCB601-0EAC-494E-B569-2F9B116FB851}">
      <dgm:prSet/>
      <dgm:spPr/>
      <dgm:t>
        <a:bodyPr/>
        <a:lstStyle/>
        <a:p>
          <a:endParaRPr lang="en-GB"/>
        </a:p>
      </dgm:t>
    </dgm:pt>
    <dgm:pt modelId="{341A9D86-BCDC-4F3B-8667-D51CC2643D27}">
      <dgm:prSet phldrT="[Text]"/>
      <dgm:spPr/>
      <dgm:t>
        <a:bodyPr/>
        <a:lstStyle/>
        <a:p>
          <a:r>
            <a:rPr lang="en-GB" dirty="0"/>
            <a:t>Behaviours</a:t>
          </a:r>
        </a:p>
      </dgm:t>
    </dgm:pt>
    <dgm:pt modelId="{FD374590-9389-4901-9A60-CF0A29635DA9}" type="parTrans" cxnId="{BB5B41DA-AD21-4CDF-92A5-A8DCE1954C3B}">
      <dgm:prSet/>
      <dgm:spPr/>
      <dgm:t>
        <a:bodyPr/>
        <a:lstStyle/>
        <a:p>
          <a:endParaRPr lang="en-GB"/>
        </a:p>
      </dgm:t>
    </dgm:pt>
    <dgm:pt modelId="{3FC83993-AD09-4231-9549-1021AE745CF4}" type="sibTrans" cxnId="{BB5B41DA-AD21-4CDF-92A5-A8DCE1954C3B}">
      <dgm:prSet/>
      <dgm:spPr/>
      <dgm:t>
        <a:bodyPr/>
        <a:lstStyle/>
        <a:p>
          <a:endParaRPr lang="en-GB"/>
        </a:p>
      </dgm:t>
    </dgm:pt>
    <dgm:pt modelId="{D1CBBEA2-5DC5-4C17-B183-BE1AC6763911}" type="pres">
      <dgm:prSet presAssocID="{CD9C80EF-DB85-44E8-9E1F-F994984E4719}" presName="cycle" presStyleCnt="0">
        <dgm:presLayoutVars>
          <dgm:dir/>
          <dgm:resizeHandles val="exact"/>
        </dgm:presLayoutVars>
      </dgm:prSet>
      <dgm:spPr/>
    </dgm:pt>
    <dgm:pt modelId="{317BCB5B-A4EB-49F8-A187-F6035D4F0F49}" type="pres">
      <dgm:prSet presAssocID="{714934A8-D8B8-4A53-A4D7-1363D90D1E05}" presName="node" presStyleLbl="node1" presStyleIdx="0" presStyleCnt="4">
        <dgm:presLayoutVars>
          <dgm:bulletEnabled val="1"/>
        </dgm:presLayoutVars>
      </dgm:prSet>
      <dgm:spPr/>
    </dgm:pt>
    <dgm:pt modelId="{25E9652B-C83F-4A06-9075-ED07B9207D4B}" type="pres">
      <dgm:prSet presAssocID="{958144DB-F244-4390-A693-B7FE97C5448C}" presName="sibTrans" presStyleLbl="sibTrans2D1" presStyleIdx="0" presStyleCnt="4"/>
      <dgm:spPr/>
    </dgm:pt>
    <dgm:pt modelId="{6FB5B3EA-ABAA-415C-AFC0-56E5F94ABA12}" type="pres">
      <dgm:prSet presAssocID="{958144DB-F244-4390-A693-B7FE97C5448C}" presName="connectorText" presStyleLbl="sibTrans2D1" presStyleIdx="0" presStyleCnt="4"/>
      <dgm:spPr/>
    </dgm:pt>
    <dgm:pt modelId="{FDD96D18-BA23-483C-B867-9CD845C66021}" type="pres">
      <dgm:prSet presAssocID="{A022ADED-A754-405B-A1EC-B3C7BE4AD26F}" presName="node" presStyleLbl="node1" presStyleIdx="1" presStyleCnt="4">
        <dgm:presLayoutVars>
          <dgm:bulletEnabled val="1"/>
        </dgm:presLayoutVars>
      </dgm:prSet>
      <dgm:spPr/>
    </dgm:pt>
    <dgm:pt modelId="{52D3D142-CF7A-4DBA-97CB-0CF43B230CDE}" type="pres">
      <dgm:prSet presAssocID="{504BEF87-0CA7-42CC-B405-B4135FB354CA}" presName="sibTrans" presStyleLbl="sibTrans2D1" presStyleIdx="1" presStyleCnt="4"/>
      <dgm:spPr/>
    </dgm:pt>
    <dgm:pt modelId="{2B414CFA-A8D3-48BD-933A-C8F02FAB1341}" type="pres">
      <dgm:prSet presAssocID="{504BEF87-0CA7-42CC-B405-B4135FB354CA}" presName="connectorText" presStyleLbl="sibTrans2D1" presStyleIdx="1" presStyleCnt="4"/>
      <dgm:spPr/>
    </dgm:pt>
    <dgm:pt modelId="{54E407B3-AD40-4C0A-9369-DC456E96ADBA}" type="pres">
      <dgm:prSet presAssocID="{57195C8D-0F2B-4F73-9AED-29073690BC4C}" presName="node" presStyleLbl="node1" presStyleIdx="2" presStyleCnt="4">
        <dgm:presLayoutVars>
          <dgm:bulletEnabled val="1"/>
        </dgm:presLayoutVars>
      </dgm:prSet>
      <dgm:spPr/>
    </dgm:pt>
    <dgm:pt modelId="{06EF7EF5-D643-4534-BC33-7FD9DC900335}" type="pres">
      <dgm:prSet presAssocID="{32D4AF06-DF15-40DA-A8A9-3137015BCEB2}" presName="sibTrans" presStyleLbl="sibTrans2D1" presStyleIdx="2" presStyleCnt="4"/>
      <dgm:spPr/>
    </dgm:pt>
    <dgm:pt modelId="{8B5D56D8-C28C-4EEC-8862-B2A4FF7AFD5B}" type="pres">
      <dgm:prSet presAssocID="{32D4AF06-DF15-40DA-A8A9-3137015BCEB2}" presName="connectorText" presStyleLbl="sibTrans2D1" presStyleIdx="2" presStyleCnt="4"/>
      <dgm:spPr/>
    </dgm:pt>
    <dgm:pt modelId="{EB3CBD76-2BD3-4F07-AA2C-035152DE5919}" type="pres">
      <dgm:prSet presAssocID="{341A9D86-BCDC-4F3B-8667-D51CC2643D27}" presName="node" presStyleLbl="node1" presStyleIdx="3" presStyleCnt="4">
        <dgm:presLayoutVars>
          <dgm:bulletEnabled val="1"/>
        </dgm:presLayoutVars>
      </dgm:prSet>
      <dgm:spPr/>
    </dgm:pt>
    <dgm:pt modelId="{A88B7A07-2481-4EFA-86D6-E81170F9ECB9}" type="pres">
      <dgm:prSet presAssocID="{3FC83993-AD09-4231-9549-1021AE745CF4}" presName="sibTrans" presStyleLbl="sibTrans2D1" presStyleIdx="3" presStyleCnt="4"/>
      <dgm:spPr/>
    </dgm:pt>
    <dgm:pt modelId="{994535CE-A82D-4841-A38B-56F73B4ACAC7}" type="pres">
      <dgm:prSet presAssocID="{3FC83993-AD09-4231-9549-1021AE745CF4}" presName="connectorText" presStyleLbl="sibTrans2D1" presStyleIdx="3" presStyleCnt="4"/>
      <dgm:spPr/>
    </dgm:pt>
  </dgm:ptLst>
  <dgm:cxnLst>
    <dgm:cxn modelId="{34CCB601-0EAC-494E-B569-2F9B116FB851}" srcId="{CD9C80EF-DB85-44E8-9E1F-F994984E4719}" destId="{57195C8D-0F2B-4F73-9AED-29073690BC4C}" srcOrd="2" destOrd="0" parTransId="{DE58A177-B9D8-4857-9340-B085E368B115}" sibTransId="{32D4AF06-DF15-40DA-A8A9-3137015BCEB2}"/>
    <dgm:cxn modelId="{64AA6C22-6B26-4CD7-A7B2-897CA4C692E4}" type="presOf" srcId="{32D4AF06-DF15-40DA-A8A9-3137015BCEB2}" destId="{8B5D56D8-C28C-4EEC-8862-B2A4FF7AFD5B}" srcOrd="1" destOrd="0" presId="urn:microsoft.com/office/officeart/2005/8/layout/cycle2"/>
    <dgm:cxn modelId="{36DBA426-1266-4E9D-B84D-D02CB835E857}" type="presOf" srcId="{3FC83993-AD09-4231-9549-1021AE745CF4}" destId="{A88B7A07-2481-4EFA-86D6-E81170F9ECB9}" srcOrd="0" destOrd="0" presId="urn:microsoft.com/office/officeart/2005/8/layout/cycle2"/>
    <dgm:cxn modelId="{C3BCEC27-C518-4AAD-AEB4-A877C71FAF2C}" type="presOf" srcId="{341A9D86-BCDC-4F3B-8667-D51CC2643D27}" destId="{EB3CBD76-2BD3-4F07-AA2C-035152DE5919}" srcOrd="0" destOrd="0" presId="urn:microsoft.com/office/officeart/2005/8/layout/cycle2"/>
    <dgm:cxn modelId="{C46FB05E-6B74-4643-9CA1-8D1A9E22D30F}" srcId="{CD9C80EF-DB85-44E8-9E1F-F994984E4719}" destId="{A022ADED-A754-405B-A1EC-B3C7BE4AD26F}" srcOrd="1" destOrd="0" parTransId="{67970E55-24A5-4DEB-A557-63EC696504B8}" sibTransId="{504BEF87-0CA7-42CC-B405-B4135FB354CA}"/>
    <dgm:cxn modelId="{DD4F6C41-6573-413A-B30C-C99F1CEF2CD5}" type="presOf" srcId="{714934A8-D8B8-4A53-A4D7-1363D90D1E05}" destId="{317BCB5B-A4EB-49F8-A187-F6035D4F0F49}" srcOrd="0" destOrd="0" presId="urn:microsoft.com/office/officeart/2005/8/layout/cycle2"/>
    <dgm:cxn modelId="{3BD8AF65-15DD-459F-8720-8F47AA5DB076}" type="presOf" srcId="{A022ADED-A754-405B-A1EC-B3C7BE4AD26F}" destId="{FDD96D18-BA23-483C-B867-9CD845C66021}" srcOrd="0" destOrd="0" presId="urn:microsoft.com/office/officeart/2005/8/layout/cycle2"/>
    <dgm:cxn modelId="{7F871D67-20D4-43C8-BE9B-70263D85988C}" type="presOf" srcId="{958144DB-F244-4390-A693-B7FE97C5448C}" destId="{6FB5B3EA-ABAA-415C-AFC0-56E5F94ABA12}" srcOrd="1" destOrd="0" presId="urn:microsoft.com/office/officeart/2005/8/layout/cycle2"/>
    <dgm:cxn modelId="{3107734B-F129-49FE-B46D-0104BBFEDBE5}" type="presOf" srcId="{57195C8D-0F2B-4F73-9AED-29073690BC4C}" destId="{54E407B3-AD40-4C0A-9369-DC456E96ADBA}" srcOrd="0" destOrd="0" presId="urn:microsoft.com/office/officeart/2005/8/layout/cycle2"/>
    <dgm:cxn modelId="{7A32228C-9310-4098-9CCF-A576346D8E09}" srcId="{CD9C80EF-DB85-44E8-9E1F-F994984E4719}" destId="{714934A8-D8B8-4A53-A4D7-1363D90D1E05}" srcOrd="0" destOrd="0" parTransId="{ADBC8F30-3453-4685-A191-FDAC445352C4}" sibTransId="{958144DB-F244-4390-A693-B7FE97C5448C}"/>
    <dgm:cxn modelId="{C2720291-6B38-4F24-B5B4-30E862402645}" type="presOf" srcId="{CD9C80EF-DB85-44E8-9E1F-F994984E4719}" destId="{D1CBBEA2-5DC5-4C17-B183-BE1AC6763911}" srcOrd="0" destOrd="0" presId="urn:microsoft.com/office/officeart/2005/8/layout/cycle2"/>
    <dgm:cxn modelId="{2B62A29C-50F7-42F8-A4A8-B979CF0B8136}" type="presOf" srcId="{3FC83993-AD09-4231-9549-1021AE745CF4}" destId="{994535CE-A82D-4841-A38B-56F73B4ACAC7}" srcOrd="1" destOrd="0" presId="urn:microsoft.com/office/officeart/2005/8/layout/cycle2"/>
    <dgm:cxn modelId="{55EADFBA-EA9A-4312-B0B4-E7CF267FF138}" type="presOf" srcId="{32D4AF06-DF15-40DA-A8A9-3137015BCEB2}" destId="{06EF7EF5-D643-4534-BC33-7FD9DC900335}" srcOrd="0" destOrd="0" presId="urn:microsoft.com/office/officeart/2005/8/layout/cycle2"/>
    <dgm:cxn modelId="{1E5BF5C4-E306-4291-A634-DCAEC3DF27F6}" type="presOf" srcId="{958144DB-F244-4390-A693-B7FE97C5448C}" destId="{25E9652B-C83F-4A06-9075-ED07B9207D4B}" srcOrd="0" destOrd="0" presId="urn:microsoft.com/office/officeart/2005/8/layout/cycle2"/>
    <dgm:cxn modelId="{BAE72BCD-FE2B-4CA5-B3AE-5A39905E5E07}" type="presOf" srcId="{504BEF87-0CA7-42CC-B405-B4135FB354CA}" destId="{2B414CFA-A8D3-48BD-933A-C8F02FAB1341}" srcOrd="1" destOrd="0" presId="urn:microsoft.com/office/officeart/2005/8/layout/cycle2"/>
    <dgm:cxn modelId="{BB5B41DA-AD21-4CDF-92A5-A8DCE1954C3B}" srcId="{CD9C80EF-DB85-44E8-9E1F-F994984E4719}" destId="{341A9D86-BCDC-4F3B-8667-D51CC2643D27}" srcOrd="3" destOrd="0" parTransId="{FD374590-9389-4901-9A60-CF0A29635DA9}" sibTransId="{3FC83993-AD09-4231-9549-1021AE745CF4}"/>
    <dgm:cxn modelId="{1D6107F6-CA6E-4CA1-9B72-F507EBF0440C}" type="presOf" srcId="{504BEF87-0CA7-42CC-B405-B4135FB354CA}" destId="{52D3D142-CF7A-4DBA-97CB-0CF43B230CDE}" srcOrd="0" destOrd="0" presId="urn:microsoft.com/office/officeart/2005/8/layout/cycle2"/>
    <dgm:cxn modelId="{804A2FE5-99D1-499C-8FD0-06C221958E67}" type="presParOf" srcId="{D1CBBEA2-5DC5-4C17-B183-BE1AC6763911}" destId="{317BCB5B-A4EB-49F8-A187-F6035D4F0F49}" srcOrd="0" destOrd="0" presId="urn:microsoft.com/office/officeart/2005/8/layout/cycle2"/>
    <dgm:cxn modelId="{EA70AB1D-4B19-4366-B520-6188ACCFFC80}" type="presParOf" srcId="{D1CBBEA2-5DC5-4C17-B183-BE1AC6763911}" destId="{25E9652B-C83F-4A06-9075-ED07B9207D4B}" srcOrd="1" destOrd="0" presId="urn:microsoft.com/office/officeart/2005/8/layout/cycle2"/>
    <dgm:cxn modelId="{A3EB18A2-8D63-47CD-8C00-BA139D5BACED}" type="presParOf" srcId="{25E9652B-C83F-4A06-9075-ED07B9207D4B}" destId="{6FB5B3EA-ABAA-415C-AFC0-56E5F94ABA12}" srcOrd="0" destOrd="0" presId="urn:microsoft.com/office/officeart/2005/8/layout/cycle2"/>
    <dgm:cxn modelId="{5C56A576-9E22-4DCB-9B6F-5AF9BB66D3C3}" type="presParOf" srcId="{D1CBBEA2-5DC5-4C17-B183-BE1AC6763911}" destId="{FDD96D18-BA23-483C-B867-9CD845C66021}" srcOrd="2" destOrd="0" presId="urn:microsoft.com/office/officeart/2005/8/layout/cycle2"/>
    <dgm:cxn modelId="{4038BDEE-5E55-4FAB-A5F9-9E0B64B32EA6}" type="presParOf" srcId="{D1CBBEA2-5DC5-4C17-B183-BE1AC6763911}" destId="{52D3D142-CF7A-4DBA-97CB-0CF43B230CDE}" srcOrd="3" destOrd="0" presId="urn:microsoft.com/office/officeart/2005/8/layout/cycle2"/>
    <dgm:cxn modelId="{C9C96245-2432-4785-8F83-E803F1F9101B}" type="presParOf" srcId="{52D3D142-CF7A-4DBA-97CB-0CF43B230CDE}" destId="{2B414CFA-A8D3-48BD-933A-C8F02FAB1341}" srcOrd="0" destOrd="0" presId="urn:microsoft.com/office/officeart/2005/8/layout/cycle2"/>
    <dgm:cxn modelId="{FA7604C7-0B7D-4119-A54B-C49C392D5353}" type="presParOf" srcId="{D1CBBEA2-5DC5-4C17-B183-BE1AC6763911}" destId="{54E407B3-AD40-4C0A-9369-DC456E96ADBA}" srcOrd="4" destOrd="0" presId="urn:microsoft.com/office/officeart/2005/8/layout/cycle2"/>
    <dgm:cxn modelId="{E4832967-8823-49E3-8E70-16F06214277F}" type="presParOf" srcId="{D1CBBEA2-5DC5-4C17-B183-BE1AC6763911}" destId="{06EF7EF5-D643-4534-BC33-7FD9DC900335}" srcOrd="5" destOrd="0" presId="urn:microsoft.com/office/officeart/2005/8/layout/cycle2"/>
    <dgm:cxn modelId="{1B606D4D-0A54-46AE-B871-80F1F177A89D}" type="presParOf" srcId="{06EF7EF5-D643-4534-BC33-7FD9DC900335}" destId="{8B5D56D8-C28C-4EEC-8862-B2A4FF7AFD5B}" srcOrd="0" destOrd="0" presId="urn:microsoft.com/office/officeart/2005/8/layout/cycle2"/>
    <dgm:cxn modelId="{AFB0D91D-DCB5-43C4-9E72-3B976C36490B}" type="presParOf" srcId="{D1CBBEA2-5DC5-4C17-B183-BE1AC6763911}" destId="{EB3CBD76-2BD3-4F07-AA2C-035152DE5919}" srcOrd="6" destOrd="0" presId="urn:microsoft.com/office/officeart/2005/8/layout/cycle2"/>
    <dgm:cxn modelId="{BA5A491F-689A-4AE5-BABD-CAFBFA6820E3}" type="presParOf" srcId="{D1CBBEA2-5DC5-4C17-B183-BE1AC6763911}" destId="{A88B7A07-2481-4EFA-86D6-E81170F9ECB9}" srcOrd="7" destOrd="0" presId="urn:microsoft.com/office/officeart/2005/8/layout/cycle2"/>
    <dgm:cxn modelId="{0B8004E9-31C5-40C8-9D49-92406A7DA557}" type="presParOf" srcId="{A88B7A07-2481-4EFA-86D6-E81170F9ECB9}" destId="{994535CE-A82D-4841-A38B-56F73B4ACA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BCB5B-A4EB-49F8-A187-F6035D4F0F49}">
      <dsp:nvSpPr>
        <dsp:cNvPr id="0" name=""/>
        <dsp:cNvSpPr/>
      </dsp:nvSpPr>
      <dsp:spPr>
        <a:xfrm>
          <a:off x="1895028" y="1238"/>
          <a:ext cx="1391542" cy="1391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Culture</a:t>
          </a:r>
        </a:p>
      </dsp:txBody>
      <dsp:txXfrm>
        <a:off x="2098815" y="205025"/>
        <a:ext cx="983968" cy="983968"/>
      </dsp:txXfrm>
    </dsp:sp>
    <dsp:sp modelId="{25E9652B-C83F-4A06-9075-ED07B9207D4B}">
      <dsp:nvSpPr>
        <dsp:cNvPr id="0" name=""/>
        <dsp:cNvSpPr/>
      </dsp:nvSpPr>
      <dsp:spPr>
        <a:xfrm rot="2700000">
          <a:off x="3137316" y="1194096"/>
          <a:ext cx="370786" cy="469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3153606" y="1248697"/>
        <a:ext cx="259550" cy="281787"/>
      </dsp:txXfrm>
    </dsp:sp>
    <dsp:sp modelId="{FDD96D18-BA23-483C-B867-9CD845C66021}">
      <dsp:nvSpPr>
        <dsp:cNvPr id="0" name=""/>
        <dsp:cNvSpPr/>
      </dsp:nvSpPr>
      <dsp:spPr>
        <a:xfrm>
          <a:off x="3373687" y="1479897"/>
          <a:ext cx="1391542" cy="1391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Values</a:t>
          </a:r>
        </a:p>
      </dsp:txBody>
      <dsp:txXfrm>
        <a:off x="3577474" y="1683684"/>
        <a:ext cx="983968" cy="983968"/>
      </dsp:txXfrm>
    </dsp:sp>
    <dsp:sp modelId="{52D3D142-CF7A-4DBA-97CB-0CF43B230CDE}">
      <dsp:nvSpPr>
        <dsp:cNvPr id="0" name=""/>
        <dsp:cNvSpPr/>
      </dsp:nvSpPr>
      <dsp:spPr>
        <a:xfrm rot="8100000">
          <a:off x="3152156" y="2672755"/>
          <a:ext cx="370786" cy="469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3247102" y="2727356"/>
        <a:ext cx="259550" cy="281787"/>
      </dsp:txXfrm>
    </dsp:sp>
    <dsp:sp modelId="{54E407B3-AD40-4C0A-9369-DC456E96ADBA}">
      <dsp:nvSpPr>
        <dsp:cNvPr id="0" name=""/>
        <dsp:cNvSpPr/>
      </dsp:nvSpPr>
      <dsp:spPr>
        <a:xfrm>
          <a:off x="1895028" y="2958556"/>
          <a:ext cx="1391542" cy="1391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Attitudes</a:t>
          </a:r>
        </a:p>
      </dsp:txBody>
      <dsp:txXfrm>
        <a:off x="2098815" y="3162343"/>
        <a:ext cx="983968" cy="983968"/>
      </dsp:txXfrm>
    </dsp:sp>
    <dsp:sp modelId="{06EF7EF5-D643-4534-BC33-7FD9DC900335}">
      <dsp:nvSpPr>
        <dsp:cNvPr id="0" name=""/>
        <dsp:cNvSpPr/>
      </dsp:nvSpPr>
      <dsp:spPr>
        <a:xfrm rot="13500000">
          <a:off x="1673497" y="2687596"/>
          <a:ext cx="370786" cy="469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1768443" y="2820853"/>
        <a:ext cx="259550" cy="281787"/>
      </dsp:txXfrm>
    </dsp:sp>
    <dsp:sp modelId="{EB3CBD76-2BD3-4F07-AA2C-035152DE5919}">
      <dsp:nvSpPr>
        <dsp:cNvPr id="0" name=""/>
        <dsp:cNvSpPr/>
      </dsp:nvSpPr>
      <dsp:spPr>
        <a:xfrm>
          <a:off x="416369" y="1479897"/>
          <a:ext cx="1391542" cy="1391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Behaviours</a:t>
          </a:r>
        </a:p>
      </dsp:txBody>
      <dsp:txXfrm>
        <a:off x="620156" y="1683684"/>
        <a:ext cx="983968" cy="983968"/>
      </dsp:txXfrm>
    </dsp:sp>
    <dsp:sp modelId="{A88B7A07-2481-4EFA-86D6-E81170F9ECB9}">
      <dsp:nvSpPr>
        <dsp:cNvPr id="0" name=""/>
        <dsp:cNvSpPr/>
      </dsp:nvSpPr>
      <dsp:spPr>
        <a:xfrm rot="18900000">
          <a:off x="1658656" y="1208936"/>
          <a:ext cx="370786" cy="469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1674946" y="1342193"/>
        <a:ext cx="259550" cy="281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12544-D1F9-4C99-8F89-A5504AF7BE3A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9598C-527A-48FA-8451-0E39D264A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45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09FA-475E-E64C-B2A8-9242E8980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0E830-DAFB-E242-93CB-550D5A1F4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721A3-33D2-6444-A1CA-29D0DFCE99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65EA3-17E7-0349-9477-DCFF6AAB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2CACD-9A01-F74F-BE45-00F4E4F0E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82" y="218821"/>
            <a:ext cx="695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27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913B-241F-7645-A5E0-DCFD532A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85A1E-4F59-D24E-B486-A4A8E9BB1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C6EE0-C5F1-0947-9105-73E91567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6ACB-170D-DC45-8C46-88B72A68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46815-8517-DE4C-8D4C-1E34D03D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9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96016-2553-5F4D-A64D-E47C4A6E09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8F346-6C50-2942-A1E5-3B20B4A0E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B407C-FD1D-BF42-B756-DFCB434A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46F81-9189-A84D-83E5-771A858A0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3EFD3-8522-D14E-9745-23A14B98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6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2CFDE-278D-9846-B1F9-C572AC56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E9200-D74C-6449-A41D-A445CC6BF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5D527-6A31-2E4C-91DD-3D4FA53B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2DA32-3C14-5742-9350-91E13EF8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5B7B4-F811-0F4D-AB35-27F4A322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8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7EB15-A301-E846-923E-54AD19AD3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85C25-D5BB-1449-B087-F1D26A85B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3BA87-2AE3-A64C-9B2E-D529D6DED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F4514-5614-5D4F-9C70-0F9DAF89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B325D-B8B3-CE4C-BA95-8C0FC9EB8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DA2C3-498E-ED46-B033-4658B0E92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0CAEB-ECAC-AA4E-AB5C-B98D3E6F1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0DF37-6248-874D-B864-AF420EDB0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04DC7-606C-8741-A53C-D81918A6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A37D0-915F-DC46-843C-7A65F5DB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0F1AE-84E6-0B42-A1AE-E117EA25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6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56F9F-0CBD-5448-BA3A-ABC41568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26245-F999-8346-B2AC-39E7EEDF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6F611-3D1E-0945-97CF-17460F17C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C330B-26C5-3B42-BCE4-EF51266C3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C9832-79C6-224B-BF5E-0891373DE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4892C4-C888-BF4B-B9E6-3BB67CA9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3D927F-0704-D24E-8F74-B2646A12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36CADD-7D03-3D42-9BE0-BECF7825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9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DD4C-34E2-1345-B29E-F118A71B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DEE073-53A5-6C49-B6E1-B11D5545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0B8D5-9C4D-E047-87AD-2C68DC30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F99DC-10CF-6A4E-9006-4C746F40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5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E03AD-D100-8644-8474-2243284487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16864-616D-8D49-87AD-71AEC653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96753-C616-9A4B-9146-AD8E0D6A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3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7F28-3F6B-9548-ADDD-1A41E8336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3C3D-B84C-5347-9ED3-787C6247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16C57-4034-D549-9EAB-8E2AF0571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6A458-0FDB-3548-9AB9-48F39A9C5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61BE5-6974-2145-AFFD-A6F8D84E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8AB06-7269-A54E-9A5D-E933CFC7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2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317A-F35B-B043-9579-C2C61610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0459F-3067-904E-B742-507353055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CE162-E8CF-C347-B8BE-70A614BE2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70C7C-D3CD-C74D-97ED-7102B0A089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79B1D-0422-B243-8F39-F95D7D97837E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853C1-437F-DF48-B7EF-B41C3A6C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59EFC-7BA0-F249-8266-2177FA9C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81D07-2CA1-9F4A-B336-9CDBAFFA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0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19F26-2FD7-F744-8260-4E860E12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336" y="365125"/>
            <a:ext cx="7766304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11D1A-E569-9344-B9A6-E6F919588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3885" y="1825625"/>
            <a:ext cx="11328935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733" y="190999"/>
            <a:ext cx="2248214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6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E2573"/>
        </a:buClr>
        <a:buSzPct val="100000"/>
        <a:buFont typeface="Arial" panose="020B0604020202020204" pitchFamily="34" charset="0"/>
        <a:buChar char="•"/>
        <a:defRPr sz="2400" kern="1200">
          <a:solidFill>
            <a:srgbClr val="42424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81C"/>
        </a:buClr>
        <a:buFont typeface="Arial" panose="020B0604020202020204" pitchFamily="34" charset="0"/>
        <a:buChar char="•"/>
        <a:defRPr sz="2000" kern="1200">
          <a:solidFill>
            <a:srgbClr val="42424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639"/>
        </a:buClr>
        <a:buFont typeface="Arial" panose="020B0604020202020204" pitchFamily="34" charset="0"/>
        <a:buChar char="•"/>
        <a:defRPr sz="1800" kern="1200">
          <a:solidFill>
            <a:srgbClr val="42424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EB8"/>
        </a:buClr>
        <a:buFont typeface="Arial" panose="020B0604020202020204" pitchFamily="34" charset="0"/>
        <a:buChar char="•"/>
        <a:defRPr sz="1600" kern="1200">
          <a:solidFill>
            <a:srgbClr val="42424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2424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459E-D4E8-48B8-8C2E-EA05F8FFB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Managing and Supporting Doctors in Difficulty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63877E-0905-42D9-B6A9-5A01B0DC9A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Mr Stephen Parker</a:t>
            </a:r>
          </a:p>
          <a:p>
            <a:r>
              <a:rPr lang="en-GB" dirty="0"/>
              <a:t>Medical Director </a:t>
            </a:r>
          </a:p>
          <a:p>
            <a:r>
              <a:rPr lang="en-GB" dirty="0"/>
              <a:t>Isle of Wight NHS Trust</a:t>
            </a:r>
          </a:p>
        </p:txBody>
      </p:sp>
    </p:spTree>
    <p:extLst>
      <p:ext uri="{BB962C8B-B14F-4D97-AF65-F5344CB8AC3E}">
        <p14:creationId xmlns:p14="http://schemas.microsoft.com/office/powerpoint/2010/main" val="3992675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F6A5-A4EE-B872-2CC6-C3E77C8F3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Make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5AB10-86A9-8B0E-0F5F-45EACC2FC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Patient and practitioner safety are priority</a:t>
            </a:r>
          </a:p>
          <a:p>
            <a:r>
              <a:rPr lang="en-GB" dirty="0"/>
              <a:t>Decide whether you have the knowledge and capability to deal with the problem</a:t>
            </a:r>
          </a:p>
          <a:p>
            <a:r>
              <a:rPr lang="en-GB" dirty="0"/>
              <a:t>Know you local policies and be accompanied by HR is possible</a:t>
            </a:r>
          </a:p>
          <a:p>
            <a:r>
              <a:rPr lang="en-GB" dirty="0"/>
              <a:t>Don’t be afraid to ask for help</a:t>
            </a:r>
          </a:p>
          <a:p>
            <a:pPr lvl="1"/>
            <a:r>
              <a:rPr lang="en-GB" dirty="0"/>
              <a:t>Divisional or Medical Director</a:t>
            </a:r>
          </a:p>
          <a:p>
            <a:pPr lvl="1"/>
            <a:r>
              <a:rPr lang="en-GB" dirty="0"/>
              <a:t>HR support</a:t>
            </a:r>
          </a:p>
          <a:p>
            <a:pPr lvl="1"/>
            <a:r>
              <a:rPr lang="en-GB" dirty="0"/>
              <a:t>Practitioner Performance Advise Service</a:t>
            </a:r>
          </a:p>
          <a:p>
            <a:pPr lvl="1"/>
            <a:r>
              <a:rPr lang="en-GB" dirty="0"/>
              <a:t>Deanery for trainees</a:t>
            </a:r>
          </a:p>
          <a:p>
            <a:r>
              <a:rPr lang="en-GB" dirty="0"/>
              <a:t>If unsure be prepared to pause a conversation and reconvene</a:t>
            </a:r>
          </a:p>
          <a:p>
            <a:r>
              <a:rPr lang="en-GB" dirty="0"/>
              <a:t>Try and remediate within a supportive environment</a:t>
            </a:r>
          </a:p>
          <a:p>
            <a:r>
              <a:rPr lang="en-GB" dirty="0"/>
              <a:t>Record you decisions and plan a further scheduled meeting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106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7683A-AA1F-33A1-71A8-CB7113A4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Dido Harding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D6E9F-7E98-BF11-DD90-7EE5B2150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17" y="1825625"/>
            <a:ext cx="7467703" cy="4351338"/>
          </a:xfrm>
        </p:spPr>
        <p:txBody>
          <a:bodyPr>
            <a:normAutofit/>
          </a:bodyPr>
          <a:lstStyle/>
          <a:p>
            <a:r>
              <a:rPr lang="en-GB"/>
              <a:t>Investigations aligned to best practice and undertaken with compassion with safeguards for individuals dignity, health and wellbeing</a:t>
            </a:r>
          </a:p>
          <a:p>
            <a:r>
              <a:rPr lang="en-GB"/>
              <a:t>NHSI guidance</a:t>
            </a:r>
          </a:p>
          <a:p>
            <a:pPr lvl="1"/>
            <a:r>
              <a:rPr lang="en-GB"/>
              <a:t>Adhere to best practice </a:t>
            </a:r>
          </a:p>
          <a:p>
            <a:pPr lvl="1"/>
            <a:r>
              <a:rPr lang="en-GB"/>
              <a:t>Apply rigorous decision-making methodology – formal process as last resort</a:t>
            </a:r>
          </a:p>
          <a:p>
            <a:pPr lvl="1"/>
            <a:r>
              <a:rPr lang="en-GB"/>
              <a:t>Ensure case investigators and managers are trained</a:t>
            </a:r>
          </a:p>
          <a:p>
            <a:pPr lvl="1"/>
            <a:r>
              <a:rPr lang="en-GB"/>
              <a:t>Assign sufficient resource – mainly time</a:t>
            </a:r>
          </a:p>
          <a:p>
            <a:pPr lvl="1"/>
            <a:r>
              <a:rPr lang="en-GB"/>
              <a:t>Exclusions should be proportionate and a last resort</a:t>
            </a:r>
          </a:p>
          <a:p>
            <a:pPr lvl="1"/>
            <a:r>
              <a:rPr lang="en-GB"/>
              <a:t>Safeguarding of health and wellbeing paramount</a:t>
            </a:r>
          </a:p>
          <a:p>
            <a:pPr lvl="1"/>
            <a:r>
              <a:rPr lang="en-GB"/>
              <a:t>Board level oversight</a:t>
            </a:r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01389-DFB8-A625-74ED-9766D8379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068" y="1825625"/>
            <a:ext cx="3164829" cy="316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04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87D60-CF36-6710-6C59-E866BFD9C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D6A96-0F74-7747-C5C2-6867C02E7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Managing and supporting doctors in difficulty is one of the biggest challenges for any clinical leader</a:t>
            </a:r>
          </a:p>
          <a:p>
            <a:r>
              <a:rPr lang="en-GB" dirty="0"/>
              <a:t>Work within a just culture</a:t>
            </a:r>
          </a:p>
          <a:p>
            <a:r>
              <a:rPr lang="en-GB" dirty="0"/>
              <a:t>Need to commit time to understand the issues and provide support</a:t>
            </a:r>
          </a:p>
          <a:p>
            <a:r>
              <a:rPr lang="en-GB" dirty="0"/>
              <a:t>Assess all the information available to you</a:t>
            </a:r>
          </a:p>
          <a:p>
            <a:r>
              <a:rPr lang="en-GB" dirty="0"/>
              <a:t>Avoid being judgemental</a:t>
            </a:r>
          </a:p>
          <a:p>
            <a:r>
              <a:rPr lang="en-GB" dirty="0"/>
              <a:t>Make and document a plan</a:t>
            </a:r>
          </a:p>
          <a:p>
            <a:r>
              <a:rPr lang="en-GB" dirty="0"/>
              <a:t>Build a relation and keep regular contact with doctor</a:t>
            </a:r>
          </a:p>
          <a:p>
            <a:r>
              <a:rPr lang="en-GB" dirty="0"/>
              <a:t>Absolute focus on health and wellbeing</a:t>
            </a:r>
          </a:p>
        </p:txBody>
      </p:sp>
    </p:spTree>
    <p:extLst>
      <p:ext uri="{BB962C8B-B14F-4D97-AF65-F5344CB8AC3E}">
        <p14:creationId xmlns:p14="http://schemas.microsoft.com/office/powerpoint/2010/main" val="369780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38C15-B110-0F9A-F174-A8E01260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82650-D150-59A4-D41E-D4AB3264E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impact of organisational culture on behaviour and performance</a:t>
            </a:r>
          </a:p>
          <a:p>
            <a:r>
              <a:rPr lang="en-GB" dirty="0"/>
              <a:t>The importance of embedding a Just Culture in organisations</a:t>
            </a:r>
          </a:p>
          <a:p>
            <a:r>
              <a:rPr lang="en-GB" dirty="0"/>
              <a:t>What do we actually mean by a doctor in difficulty?</a:t>
            </a:r>
          </a:p>
          <a:p>
            <a:r>
              <a:rPr lang="en-GB" dirty="0"/>
              <a:t>How do you recognise and understand the problem</a:t>
            </a:r>
          </a:p>
          <a:p>
            <a:r>
              <a:rPr lang="en-GB" dirty="0"/>
              <a:t>What initial actions need to be considered </a:t>
            </a:r>
          </a:p>
          <a:p>
            <a:r>
              <a:rPr lang="en-GB" dirty="0"/>
              <a:t>How to come up with a plan to address the issues</a:t>
            </a:r>
          </a:p>
          <a:p>
            <a:r>
              <a:rPr lang="en-GB" dirty="0"/>
              <a:t>Baroness Dido Harding review and recommendations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94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ED26-B844-C4FE-8498-D5D7CBA8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Influences on behaviour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26BB2-A689-A8B1-F57F-24D4852E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We work in complex system and individuals don’t work in isolation</a:t>
            </a:r>
          </a:p>
          <a:p>
            <a:r>
              <a:rPr lang="en-GB" dirty="0"/>
              <a:t>Behaviours are the results of multiple competing human factors</a:t>
            </a:r>
          </a:p>
          <a:p>
            <a:pPr lvl="1"/>
            <a:r>
              <a:rPr lang="en-GB" dirty="0"/>
              <a:t>Individual</a:t>
            </a:r>
          </a:p>
          <a:p>
            <a:pPr lvl="1"/>
            <a:r>
              <a:rPr lang="en-GB" dirty="0"/>
              <a:t>Task-related</a:t>
            </a:r>
          </a:p>
          <a:p>
            <a:pPr lvl="1"/>
            <a:r>
              <a:rPr lang="en-GB" dirty="0"/>
              <a:t>Organisational</a:t>
            </a:r>
          </a:p>
          <a:p>
            <a:pPr lvl="1"/>
            <a:r>
              <a:rPr lang="en-GB" dirty="0"/>
              <a:t>Environmental</a:t>
            </a:r>
          </a:p>
          <a:p>
            <a:r>
              <a:rPr lang="en-GB" dirty="0"/>
              <a:t>Adverse events and poor outcomes are invariably multifactorial</a:t>
            </a:r>
          </a:p>
          <a:p>
            <a:r>
              <a:rPr lang="en-GB" dirty="0"/>
              <a:t>Healthcare professionals (as humans) prone to error</a:t>
            </a:r>
          </a:p>
          <a:p>
            <a:r>
              <a:rPr lang="en-GB" dirty="0"/>
              <a:t>Systems that depend on perfect human performance are inherently flawed</a:t>
            </a:r>
          </a:p>
          <a:p>
            <a:r>
              <a:rPr lang="en-GB" dirty="0"/>
              <a:t>Systems should be designed so that it is easy to do the right thing</a:t>
            </a:r>
          </a:p>
          <a:p>
            <a:r>
              <a:rPr lang="en-GB" dirty="0"/>
              <a:t>Create a culture where human error is seen as a source of important learning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81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C4B29-5D40-0969-14EC-DA035037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culture on behaviour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550C54A-CDD7-F7EE-B47A-2E62F013E35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4982779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4D7AB-A817-3C01-BBAA-8FD0262B44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Organisational culture is ‘how we do things round here’.  </a:t>
            </a:r>
          </a:p>
          <a:p>
            <a:r>
              <a:rPr lang="en-GB" dirty="0"/>
              <a:t>It represents the collective values and beliefs of the people who work in the organisation and is influenced by its history, key individuals, strategy, constraints and circumstances. </a:t>
            </a:r>
          </a:p>
          <a:p>
            <a:r>
              <a:rPr lang="en-GB" dirty="0"/>
              <a:t>Organisational values are important in defining the cultures</a:t>
            </a:r>
          </a:p>
          <a:p>
            <a:r>
              <a:rPr lang="en-GB" dirty="0"/>
              <a:t>Leaders need to display those values</a:t>
            </a:r>
          </a:p>
        </p:txBody>
      </p:sp>
    </p:spTree>
    <p:extLst>
      <p:ext uri="{BB962C8B-B14F-4D97-AF65-F5344CB8AC3E}">
        <p14:creationId xmlns:p14="http://schemas.microsoft.com/office/powerpoint/2010/main" val="308590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47B3-45B5-4B38-B1E8-AE828A6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Just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A7181-DC24-406D-B27E-3F957E7F0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a just culture</a:t>
            </a:r>
          </a:p>
          <a:p>
            <a:pPr lvl="1"/>
            <a:r>
              <a:rPr lang="en-GB" dirty="0"/>
              <a:t>A just and learning culture has a balance of fairness and justice whilst learning and taking responsibility for actions</a:t>
            </a:r>
          </a:p>
          <a:p>
            <a:pPr lvl="1"/>
            <a:r>
              <a:rPr lang="en-GB" dirty="0"/>
              <a:t>Considers wider systemic issues where things go wrong</a:t>
            </a:r>
          </a:p>
          <a:p>
            <a:pPr lvl="1"/>
            <a:r>
              <a:rPr lang="en-GB" dirty="0"/>
              <a:t>It is not about blame</a:t>
            </a:r>
          </a:p>
          <a:p>
            <a:pPr lvl="1"/>
            <a:r>
              <a:rPr lang="en-GB" dirty="0"/>
              <a:t>it is also not about an absence of responsibility and accountability</a:t>
            </a:r>
          </a:p>
          <a:p>
            <a:r>
              <a:rPr lang="en-GB" dirty="0"/>
              <a:t>Organisations with a just culture:</a:t>
            </a:r>
          </a:p>
          <a:p>
            <a:pPr lvl="1"/>
            <a:r>
              <a:rPr lang="en-GB" dirty="0"/>
              <a:t>know incidents are rarely down to one individual</a:t>
            </a:r>
          </a:p>
          <a:p>
            <a:pPr lvl="1"/>
            <a:r>
              <a:rPr lang="en-GB" dirty="0"/>
              <a:t>have a fair process to decide culpability</a:t>
            </a:r>
          </a:p>
          <a:p>
            <a:pPr lvl="1"/>
            <a:r>
              <a:rPr lang="en-GB" dirty="0"/>
              <a:t>learn from incidents</a:t>
            </a:r>
          </a:p>
          <a:p>
            <a:pPr lvl="1"/>
            <a:r>
              <a:rPr lang="en-GB" dirty="0"/>
              <a:t>promote the well-being of their staff</a:t>
            </a:r>
          </a:p>
          <a:p>
            <a:pPr lvl="1"/>
            <a:r>
              <a:rPr lang="en-GB" dirty="0"/>
              <a:t>Support staff through any investigative process</a:t>
            </a:r>
          </a:p>
        </p:txBody>
      </p:sp>
    </p:spTree>
    <p:extLst>
      <p:ext uri="{BB962C8B-B14F-4D97-AF65-F5344CB8AC3E}">
        <p14:creationId xmlns:p14="http://schemas.microsoft.com/office/powerpoint/2010/main" val="188626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6A2FA-A499-4112-963F-B1D3AFBDF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Just Cultures have a fair process to decide culpability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181B3-BEF4-41FD-9409-7C4ED1E3D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NHS Just Culture Guide </a:t>
            </a:r>
            <a:r>
              <a:rPr lang="en-GB" dirty="0"/>
              <a:t>supports conversations about whether a staff member involved in a patient safety incident requires specific individual support 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Deliberate harm – was there any intention to cause harm?</a:t>
            </a:r>
          </a:p>
          <a:p>
            <a:pPr lvl="1"/>
            <a:r>
              <a:rPr lang="en-GB" dirty="0"/>
              <a:t>Health – are there indications of substance abuse, physical or mental ill health?</a:t>
            </a:r>
          </a:p>
          <a:p>
            <a:pPr lvl="1"/>
            <a:r>
              <a:rPr lang="en-GB" dirty="0"/>
              <a:t>Foresight – did the individual depart from a routinely used protocol?</a:t>
            </a:r>
          </a:p>
          <a:p>
            <a:pPr lvl="1"/>
            <a:r>
              <a:rPr lang="en-GB" dirty="0"/>
              <a:t>Substitution – did the individual behave as a peer might have done?</a:t>
            </a:r>
          </a:p>
          <a:p>
            <a:pPr lvl="1"/>
            <a:r>
              <a:rPr lang="en-GB" dirty="0"/>
              <a:t>Mitigating circumstances – were there any significant mitigating circumstances?</a:t>
            </a:r>
          </a:p>
        </p:txBody>
      </p:sp>
    </p:spTree>
    <p:extLst>
      <p:ext uri="{BB962C8B-B14F-4D97-AF65-F5344CB8AC3E}">
        <p14:creationId xmlns:p14="http://schemas.microsoft.com/office/powerpoint/2010/main" val="347178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55513-62ED-AFD5-8955-C18097162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Doctors in difficulty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F5563-870B-71D3-B619-41778DA4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doctor who has caused concern to colleagues about their ability to carry out their duties and the impact it is having on others.</a:t>
            </a:r>
          </a:p>
          <a:p>
            <a:r>
              <a:rPr lang="en-GB" dirty="0"/>
              <a:t>We have all probably been a doctor in difficulty to some extent at some point in our careers</a:t>
            </a:r>
          </a:p>
          <a:p>
            <a:r>
              <a:rPr lang="en-GB" dirty="0"/>
              <a:t>Need to differentiate</a:t>
            </a:r>
          </a:p>
          <a:p>
            <a:pPr lvl="1"/>
            <a:r>
              <a:rPr lang="en-GB" dirty="0"/>
              <a:t>Doctors in difficulty</a:t>
            </a:r>
          </a:p>
          <a:p>
            <a:pPr lvl="1"/>
            <a:r>
              <a:rPr lang="en-GB" dirty="0"/>
              <a:t>Doctors with difficulties</a:t>
            </a:r>
          </a:p>
          <a:p>
            <a:pPr lvl="1"/>
            <a:r>
              <a:rPr lang="en-GB" dirty="0"/>
              <a:t>Difficult doctors</a:t>
            </a:r>
          </a:p>
          <a:p>
            <a:r>
              <a:rPr lang="en-GB" dirty="0"/>
              <a:t>Need to understand the context in which the behaviour occurs and are reported</a:t>
            </a:r>
          </a:p>
          <a:p>
            <a:r>
              <a:rPr lang="en-GB" dirty="0"/>
              <a:t>Responses need to be proportionate and appropriate</a:t>
            </a:r>
          </a:p>
          <a:p>
            <a:r>
              <a:rPr lang="en-GB" dirty="0"/>
              <a:t>Recognise that you are acting as a manager who happens to be a doctor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28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604F-EBD6-64A8-FED6-73140361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Identifying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D36FA-0CA1-3CE8-24FB-A3DF6B0F3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Potential problems can be might identified by multiple routes</a:t>
            </a:r>
          </a:p>
          <a:p>
            <a:pPr lvl="1"/>
            <a:r>
              <a:rPr lang="en-GB" dirty="0"/>
              <a:t>Self reporting</a:t>
            </a:r>
          </a:p>
          <a:p>
            <a:pPr lvl="1"/>
            <a:r>
              <a:rPr lang="en-GB" dirty="0"/>
              <a:t>Feedback from colleagues</a:t>
            </a:r>
          </a:p>
          <a:p>
            <a:pPr lvl="1"/>
            <a:r>
              <a:rPr lang="en-GB" dirty="0"/>
              <a:t>Poor clinical performance</a:t>
            </a:r>
          </a:p>
          <a:p>
            <a:pPr lvl="1"/>
            <a:r>
              <a:rPr lang="en-GB" dirty="0"/>
              <a:t>Clinical incidents</a:t>
            </a:r>
          </a:p>
          <a:p>
            <a:pPr lvl="1"/>
            <a:r>
              <a:rPr lang="en-GB" dirty="0"/>
              <a:t>Complaints from patients</a:t>
            </a:r>
          </a:p>
          <a:p>
            <a:pPr lvl="1"/>
            <a:r>
              <a:rPr lang="en-GB" dirty="0"/>
              <a:t>Safeguarding concerns</a:t>
            </a:r>
          </a:p>
          <a:p>
            <a:pPr lvl="1"/>
            <a:r>
              <a:rPr lang="en-GB" dirty="0"/>
              <a:t>Police involvement</a:t>
            </a:r>
          </a:p>
          <a:p>
            <a:pPr lvl="1"/>
            <a:r>
              <a:rPr lang="en-GB" dirty="0"/>
              <a:t>Failure of professional development</a:t>
            </a:r>
          </a:p>
          <a:p>
            <a:pPr lvl="1"/>
            <a:r>
              <a:rPr lang="en-GB" dirty="0"/>
              <a:t>Failure of exams</a:t>
            </a:r>
          </a:p>
          <a:p>
            <a:pPr lvl="1"/>
            <a:r>
              <a:rPr lang="en-GB" dirty="0"/>
              <a:t>Extended periods of sickness</a:t>
            </a:r>
          </a:p>
        </p:txBody>
      </p:sp>
    </p:spTree>
    <p:extLst>
      <p:ext uri="{BB962C8B-B14F-4D97-AF65-F5344CB8AC3E}">
        <p14:creationId xmlns:p14="http://schemas.microsoft.com/office/powerpoint/2010/main" val="397215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8CB4B-59A6-01B4-34C8-27620D72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70D6-5746-46F4-81EB-3C1804E94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two situations are the same and there is no simple algorithm</a:t>
            </a:r>
          </a:p>
          <a:p>
            <a:r>
              <a:rPr lang="en-GB" dirty="0"/>
              <a:t>Be prepared to have an open, honest and courageous conversation</a:t>
            </a:r>
          </a:p>
          <a:p>
            <a:r>
              <a:rPr lang="en-GB" dirty="0"/>
              <a:t>Allow doctor to be accompanied if they wish</a:t>
            </a:r>
          </a:p>
          <a:p>
            <a:r>
              <a:rPr lang="en-GB" dirty="0"/>
              <a:t>Have it at the earliest opportunity but try and get as much information as possible</a:t>
            </a:r>
          </a:p>
          <a:p>
            <a:r>
              <a:rPr lang="en-GB" dirty="0"/>
              <a:t>Be prepared for all sorts of emotional responses</a:t>
            </a:r>
          </a:p>
          <a:p>
            <a:r>
              <a:rPr lang="en-GB" dirty="0"/>
              <a:t>Be able to both challenge and support but don’t be judgmental</a:t>
            </a:r>
          </a:p>
          <a:p>
            <a:r>
              <a:rPr lang="en-GB" dirty="0"/>
              <a:t>Health and wellbeing support are vital</a:t>
            </a:r>
          </a:p>
          <a:p>
            <a:r>
              <a:rPr lang="en-GB" dirty="0"/>
              <a:t>May need to make some rapid decisions about escalation / exclusion</a:t>
            </a:r>
          </a:p>
          <a:p>
            <a:r>
              <a:rPr lang="en-GB" dirty="0"/>
              <a:t>Ere on the side of caution but don’t jump to conclusions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78463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- Cop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1EC3F8DE-F2B1-EF4C-9299-1C43FE9CA97F}" vid="{89DB7741-B878-9541-A9DC-996ED0CA02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838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Powerpoint template - Copy</vt:lpstr>
      <vt:lpstr>Managing and Supporting Doctors in Difficulty</vt:lpstr>
      <vt:lpstr>Introduction</vt:lpstr>
      <vt:lpstr>Influences on behaviour</vt:lpstr>
      <vt:lpstr>Impact of culture on behaviour</vt:lpstr>
      <vt:lpstr>Just Culture</vt:lpstr>
      <vt:lpstr>Just Cultures have a fair process to decide culpability</vt:lpstr>
      <vt:lpstr>Doctors in difficulty</vt:lpstr>
      <vt:lpstr>Identifying the problem</vt:lpstr>
      <vt:lpstr>Understanding the problem</vt:lpstr>
      <vt:lpstr>Make a plan</vt:lpstr>
      <vt:lpstr>Dido Harding recommendations</vt:lpstr>
      <vt:lpstr>Conclusions</vt:lpstr>
    </vt:vector>
  </TitlesOfParts>
  <Company>Isle of Wight 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Rodwell Jo</dc:creator>
  <cp:lastModifiedBy>PARKER, Steve (ISLE OF WIGHT NHS TRUST)</cp:lastModifiedBy>
  <cp:revision>25</cp:revision>
  <dcterms:created xsi:type="dcterms:W3CDTF">2020-07-04T17:06:04Z</dcterms:created>
  <dcterms:modified xsi:type="dcterms:W3CDTF">2023-05-01T09:38:23Z</dcterms:modified>
</cp:coreProperties>
</file>