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notesMasterIdLst>
    <p:notesMasterId r:id="rId16"/>
  </p:notesMasterIdLst>
  <p:sldIdLst>
    <p:sldId id="264" r:id="rId2"/>
    <p:sldId id="339" r:id="rId3"/>
    <p:sldId id="319" r:id="rId4"/>
    <p:sldId id="316" r:id="rId5"/>
    <p:sldId id="320" r:id="rId6"/>
    <p:sldId id="328" r:id="rId7"/>
    <p:sldId id="322" r:id="rId8"/>
    <p:sldId id="337" r:id="rId9"/>
    <p:sldId id="330" r:id="rId10"/>
    <p:sldId id="332" r:id="rId11"/>
    <p:sldId id="334" r:id="rId12"/>
    <p:sldId id="335" r:id="rId13"/>
    <p:sldId id="329" r:id="rId14"/>
    <p:sldId id="265" r:id="rId15"/>
  </p:sldIdLst>
  <p:sldSz cx="12192000" cy="6858000"/>
  <p:notesSz cx="6797675" cy="9926638"/>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5A0066"/>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22" autoAdjust="0"/>
    <p:restoredTop sz="93505" autoAdjust="0"/>
  </p:normalViewPr>
  <p:slideViewPr>
    <p:cSldViewPr snapToGrid="0">
      <p:cViewPr varScale="1">
        <p:scale>
          <a:sx n="45" d="100"/>
          <a:sy n="45" d="100"/>
        </p:scale>
        <p:origin x="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46E111-A09E-4798-906F-41642646CE3B}" type="doc">
      <dgm:prSet loTypeId="urn:microsoft.com/office/officeart/2005/8/layout/rings+Icon" loCatId="relationship" qsTypeId="urn:microsoft.com/office/officeart/2005/8/quickstyle/simple1" qsCatId="simple" csTypeId="urn:microsoft.com/office/officeart/2005/8/colors/colorful1" csCatId="colorful" phldr="1"/>
      <dgm:spPr/>
    </dgm:pt>
    <dgm:pt modelId="{DF809E09-A496-47FF-9D49-1571AD85A8EA}">
      <dgm:prSet phldrT="[Text]"/>
      <dgm:spPr/>
      <dgm:t>
        <a:bodyPr/>
        <a:lstStyle/>
        <a:p>
          <a:r>
            <a:rPr lang="en-GB" dirty="0"/>
            <a:t>Dynamic Regulation</a:t>
          </a:r>
        </a:p>
      </dgm:t>
    </dgm:pt>
    <dgm:pt modelId="{4359BCFF-13B9-4AD3-BFE2-BA7EE35292B4}" type="parTrans" cxnId="{6F3AA26E-FB56-48AA-99A8-5532C5B8168A}">
      <dgm:prSet/>
      <dgm:spPr/>
      <dgm:t>
        <a:bodyPr/>
        <a:lstStyle/>
        <a:p>
          <a:endParaRPr lang="en-GB"/>
        </a:p>
      </dgm:t>
    </dgm:pt>
    <dgm:pt modelId="{E225A099-485A-483D-8F3A-7F2C34CE9A76}" type="sibTrans" cxnId="{6F3AA26E-FB56-48AA-99A8-5532C5B8168A}">
      <dgm:prSet/>
      <dgm:spPr/>
      <dgm:t>
        <a:bodyPr/>
        <a:lstStyle/>
        <a:p>
          <a:endParaRPr lang="en-GB"/>
        </a:p>
      </dgm:t>
    </dgm:pt>
    <dgm:pt modelId="{ACB62E93-3E2D-44F7-9CE4-69E3E9C8DC99}">
      <dgm:prSet phldrT="[Text]"/>
      <dgm:spPr/>
      <dgm:t>
        <a:bodyPr/>
        <a:lstStyle/>
        <a:p>
          <a:r>
            <a:rPr lang="en-GB" dirty="0"/>
            <a:t>A single assessment framework  </a:t>
          </a:r>
        </a:p>
      </dgm:t>
    </dgm:pt>
    <dgm:pt modelId="{ECD6CC9E-2FD7-4971-9779-7EEA8F4A9AE8}" type="parTrans" cxnId="{FB0AF6B2-AEB1-454D-8C33-3F6D12C81147}">
      <dgm:prSet/>
      <dgm:spPr/>
      <dgm:t>
        <a:bodyPr/>
        <a:lstStyle/>
        <a:p>
          <a:endParaRPr lang="en-GB"/>
        </a:p>
      </dgm:t>
    </dgm:pt>
    <dgm:pt modelId="{882C2732-5541-4F17-B4E8-372EF5E0D7DC}" type="sibTrans" cxnId="{FB0AF6B2-AEB1-454D-8C33-3F6D12C81147}">
      <dgm:prSet/>
      <dgm:spPr/>
      <dgm:t>
        <a:bodyPr/>
        <a:lstStyle/>
        <a:p>
          <a:endParaRPr lang="en-GB"/>
        </a:p>
      </dgm:t>
    </dgm:pt>
    <dgm:pt modelId="{D1E1071F-7A23-45E7-90E4-71674A2D1FBD}">
      <dgm:prSet phldrT="[Text]"/>
      <dgm:spPr/>
      <dgm:t>
        <a:bodyPr/>
        <a:lstStyle/>
        <a:p>
          <a:r>
            <a:rPr lang="en-GB" dirty="0"/>
            <a:t>Data Led </a:t>
          </a:r>
        </a:p>
        <a:p>
          <a:r>
            <a:rPr lang="en-GB" dirty="0"/>
            <a:t>- People’s experiences </a:t>
          </a:r>
        </a:p>
        <a:p>
          <a:r>
            <a:rPr lang="en-GB" dirty="0"/>
            <a:t>- Care </a:t>
          </a:r>
          <a:r>
            <a:rPr lang="en-GB" b="0" dirty="0"/>
            <a:t>integration</a:t>
          </a:r>
        </a:p>
        <a:p>
          <a:r>
            <a:rPr lang="en-GB" dirty="0"/>
            <a:t>-Culture of safety through learning   </a:t>
          </a:r>
        </a:p>
      </dgm:t>
    </dgm:pt>
    <dgm:pt modelId="{81501BEA-96C7-479D-AC22-584699B3FD4F}" type="parTrans" cxnId="{AD096385-D291-4C45-8F83-C9CAF1F38DCD}">
      <dgm:prSet/>
      <dgm:spPr/>
      <dgm:t>
        <a:bodyPr/>
        <a:lstStyle/>
        <a:p>
          <a:endParaRPr lang="en-GB"/>
        </a:p>
      </dgm:t>
    </dgm:pt>
    <dgm:pt modelId="{761EBD0D-0F03-47F0-A0C1-8CEB844D2146}" type="sibTrans" cxnId="{AD096385-D291-4C45-8F83-C9CAF1F38DCD}">
      <dgm:prSet/>
      <dgm:spPr/>
      <dgm:t>
        <a:bodyPr/>
        <a:lstStyle/>
        <a:p>
          <a:endParaRPr lang="en-GB"/>
        </a:p>
      </dgm:t>
    </dgm:pt>
    <dgm:pt modelId="{7B90290D-E325-456D-BEE9-CB4D299DBA68}" type="pres">
      <dgm:prSet presAssocID="{2B46E111-A09E-4798-906F-41642646CE3B}" presName="Name0" presStyleCnt="0">
        <dgm:presLayoutVars>
          <dgm:chMax val="7"/>
          <dgm:dir/>
          <dgm:resizeHandles val="exact"/>
        </dgm:presLayoutVars>
      </dgm:prSet>
      <dgm:spPr/>
    </dgm:pt>
    <dgm:pt modelId="{D420B41B-31C9-4450-B302-FD907D9A1788}" type="pres">
      <dgm:prSet presAssocID="{2B46E111-A09E-4798-906F-41642646CE3B}" presName="ellipse1" presStyleLbl="vennNode1" presStyleIdx="0" presStyleCnt="3">
        <dgm:presLayoutVars>
          <dgm:bulletEnabled val="1"/>
        </dgm:presLayoutVars>
      </dgm:prSet>
      <dgm:spPr/>
      <dgm:t>
        <a:bodyPr/>
        <a:lstStyle/>
        <a:p>
          <a:endParaRPr lang="en-GB"/>
        </a:p>
      </dgm:t>
    </dgm:pt>
    <dgm:pt modelId="{E9DC89D0-6644-40C7-A879-7859C3FF5945}" type="pres">
      <dgm:prSet presAssocID="{2B46E111-A09E-4798-906F-41642646CE3B}" presName="ellipse2" presStyleLbl="vennNode1" presStyleIdx="1" presStyleCnt="3">
        <dgm:presLayoutVars>
          <dgm:bulletEnabled val="1"/>
        </dgm:presLayoutVars>
      </dgm:prSet>
      <dgm:spPr/>
      <dgm:t>
        <a:bodyPr/>
        <a:lstStyle/>
        <a:p>
          <a:endParaRPr lang="en-GB"/>
        </a:p>
      </dgm:t>
    </dgm:pt>
    <dgm:pt modelId="{FA4989E7-A098-4918-B9B1-419CF6FCB066}" type="pres">
      <dgm:prSet presAssocID="{2B46E111-A09E-4798-906F-41642646CE3B}" presName="ellipse3" presStyleLbl="vennNode1" presStyleIdx="2" presStyleCnt="3">
        <dgm:presLayoutVars>
          <dgm:bulletEnabled val="1"/>
        </dgm:presLayoutVars>
      </dgm:prSet>
      <dgm:spPr/>
      <dgm:t>
        <a:bodyPr/>
        <a:lstStyle/>
        <a:p>
          <a:endParaRPr lang="en-GB"/>
        </a:p>
      </dgm:t>
    </dgm:pt>
  </dgm:ptLst>
  <dgm:cxnLst>
    <dgm:cxn modelId="{65CF0B48-AB1F-4607-A964-2BC4EEFA7BDE}" type="presOf" srcId="{ACB62E93-3E2D-44F7-9CE4-69E3E9C8DC99}" destId="{E9DC89D0-6644-40C7-A879-7859C3FF5945}" srcOrd="0" destOrd="0" presId="urn:microsoft.com/office/officeart/2005/8/layout/rings+Icon"/>
    <dgm:cxn modelId="{DF15DF8C-F1E8-4D31-B769-52A495C7FCA5}" type="presOf" srcId="{DF809E09-A496-47FF-9D49-1571AD85A8EA}" destId="{D420B41B-31C9-4450-B302-FD907D9A1788}" srcOrd="0" destOrd="0" presId="urn:microsoft.com/office/officeart/2005/8/layout/rings+Icon"/>
    <dgm:cxn modelId="{3CBB24D1-C919-46FD-8154-9912ADA5384B}" type="presOf" srcId="{2B46E111-A09E-4798-906F-41642646CE3B}" destId="{7B90290D-E325-456D-BEE9-CB4D299DBA68}" srcOrd="0" destOrd="0" presId="urn:microsoft.com/office/officeart/2005/8/layout/rings+Icon"/>
    <dgm:cxn modelId="{6F3AA26E-FB56-48AA-99A8-5532C5B8168A}" srcId="{2B46E111-A09E-4798-906F-41642646CE3B}" destId="{DF809E09-A496-47FF-9D49-1571AD85A8EA}" srcOrd="0" destOrd="0" parTransId="{4359BCFF-13B9-4AD3-BFE2-BA7EE35292B4}" sibTransId="{E225A099-485A-483D-8F3A-7F2C34CE9A76}"/>
    <dgm:cxn modelId="{FB0AF6B2-AEB1-454D-8C33-3F6D12C81147}" srcId="{2B46E111-A09E-4798-906F-41642646CE3B}" destId="{ACB62E93-3E2D-44F7-9CE4-69E3E9C8DC99}" srcOrd="1" destOrd="0" parTransId="{ECD6CC9E-2FD7-4971-9779-7EEA8F4A9AE8}" sibTransId="{882C2732-5541-4F17-B4E8-372EF5E0D7DC}"/>
    <dgm:cxn modelId="{084E5758-ABCC-400C-B223-185F96B45806}" type="presOf" srcId="{D1E1071F-7A23-45E7-90E4-71674A2D1FBD}" destId="{FA4989E7-A098-4918-B9B1-419CF6FCB066}" srcOrd="0" destOrd="0" presId="urn:microsoft.com/office/officeart/2005/8/layout/rings+Icon"/>
    <dgm:cxn modelId="{AD096385-D291-4C45-8F83-C9CAF1F38DCD}" srcId="{2B46E111-A09E-4798-906F-41642646CE3B}" destId="{D1E1071F-7A23-45E7-90E4-71674A2D1FBD}" srcOrd="2" destOrd="0" parTransId="{81501BEA-96C7-479D-AC22-584699B3FD4F}" sibTransId="{761EBD0D-0F03-47F0-A0C1-8CEB844D2146}"/>
    <dgm:cxn modelId="{7475FBDA-0557-4648-A308-C62817C328C4}" type="presParOf" srcId="{7B90290D-E325-456D-BEE9-CB4D299DBA68}" destId="{D420B41B-31C9-4450-B302-FD907D9A1788}" srcOrd="0" destOrd="0" presId="urn:microsoft.com/office/officeart/2005/8/layout/rings+Icon"/>
    <dgm:cxn modelId="{C64017BE-635A-4CA5-98A7-1474F09010C2}" type="presParOf" srcId="{7B90290D-E325-456D-BEE9-CB4D299DBA68}" destId="{E9DC89D0-6644-40C7-A879-7859C3FF5945}" srcOrd="1" destOrd="0" presId="urn:microsoft.com/office/officeart/2005/8/layout/rings+Icon"/>
    <dgm:cxn modelId="{CC31E7BD-3E6A-41F7-B2D0-D9EBC4E38505}" type="presParOf" srcId="{7B90290D-E325-456D-BEE9-CB4D299DBA68}" destId="{FA4989E7-A098-4918-B9B1-419CF6FCB066}" srcOrd="2" destOrd="0" presId="urn:microsoft.com/office/officeart/2005/8/layout/rings+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9E97C19B-3BCB-4D26-8E49-BB2E25FA2336}" type="datetimeFigureOut">
              <a:rPr lang="en-GB" smtClean="0"/>
              <a:t>24/05/2023</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C53898B-91F9-4F87-B92B-51D2C0C5B534}" type="slidenum">
              <a:rPr lang="en-GB" smtClean="0"/>
              <a:t>‹#›</a:t>
            </a:fld>
            <a:endParaRPr lang="en-GB"/>
          </a:p>
        </p:txBody>
      </p:sp>
    </p:spTree>
    <p:extLst>
      <p:ext uri="{BB962C8B-B14F-4D97-AF65-F5344CB8AC3E}">
        <p14:creationId xmlns:p14="http://schemas.microsoft.com/office/powerpoint/2010/main" val="3943841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C53898B-91F9-4F87-B92B-51D2C0C5B534}" type="slidenum">
              <a:rPr lang="en-GB" smtClean="0"/>
              <a:t>1</a:t>
            </a:fld>
            <a:endParaRPr lang="en-GB"/>
          </a:p>
        </p:txBody>
      </p:sp>
    </p:spTree>
    <p:extLst>
      <p:ext uri="{BB962C8B-B14F-4D97-AF65-F5344CB8AC3E}">
        <p14:creationId xmlns:p14="http://schemas.microsoft.com/office/powerpoint/2010/main" val="3786964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Dynamic – inspections are not driven by a previous rating.  Moving away from an inspection at a single point in time. </a:t>
            </a:r>
          </a:p>
          <a:p>
            <a:r>
              <a:rPr lang="en-GB" dirty="0"/>
              <a:t>Central to approach – frequently assessing providers -  giving the CQC an updated view on quality </a:t>
            </a:r>
          </a:p>
          <a:p>
            <a:r>
              <a:rPr lang="en-GB" dirty="0"/>
              <a:t>Golden thread – registration through to monitoring and inspection </a:t>
            </a:r>
          </a:p>
        </p:txBody>
      </p:sp>
      <p:sp>
        <p:nvSpPr>
          <p:cNvPr id="4" name="Slide Number Placeholder 3"/>
          <p:cNvSpPr>
            <a:spLocks noGrp="1"/>
          </p:cNvSpPr>
          <p:nvPr>
            <p:ph type="sldNum" sz="quarter" idx="5"/>
          </p:nvPr>
        </p:nvSpPr>
        <p:spPr/>
        <p:txBody>
          <a:bodyPr/>
          <a:lstStyle/>
          <a:p>
            <a:fld id="{3C53898B-91F9-4F87-B92B-51D2C0C5B534}" type="slidenum">
              <a:rPr lang="en-GB" smtClean="0"/>
              <a:t>2</a:t>
            </a:fld>
            <a:endParaRPr lang="en-GB"/>
          </a:p>
        </p:txBody>
      </p:sp>
    </p:spTree>
    <p:extLst>
      <p:ext uri="{BB962C8B-B14F-4D97-AF65-F5344CB8AC3E}">
        <p14:creationId xmlns:p14="http://schemas.microsoft.com/office/powerpoint/2010/main" val="3779576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200"/>
              </a:spcAft>
            </a:pPr>
            <a:r>
              <a:rPr lang="en-GB" sz="1100" b="1" dirty="0"/>
              <a:t>Approach to assessment</a:t>
            </a:r>
          </a:p>
          <a:p>
            <a:pPr lvl="1">
              <a:spcAft>
                <a:spcPts val="200"/>
              </a:spcAft>
            </a:pPr>
            <a:r>
              <a:rPr lang="en-GB" sz="1100" dirty="0"/>
              <a:t>Multi point assessments (ratings may change more often – no more point-in-time ratings following a set-piece inspection) </a:t>
            </a:r>
          </a:p>
          <a:p>
            <a:pPr lvl="1">
              <a:spcAft>
                <a:spcPts val="200"/>
              </a:spcAft>
            </a:pPr>
            <a:r>
              <a:rPr lang="en-GB" sz="1100" dirty="0"/>
              <a:t>Expanding sources of information from those experiencing care, care workers </a:t>
            </a:r>
          </a:p>
          <a:p>
            <a:pPr lvl="1">
              <a:spcAft>
                <a:spcPts val="200"/>
              </a:spcAft>
            </a:pPr>
            <a:r>
              <a:rPr lang="en-GB" sz="1100" dirty="0"/>
              <a:t>Dynamic dashboards help inform regulatory action</a:t>
            </a:r>
          </a:p>
          <a:p>
            <a:pPr lvl="1">
              <a:spcAft>
                <a:spcPts val="200"/>
              </a:spcAft>
            </a:pPr>
            <a:r>
              <a:rPr lang="en-GB" sz="1100" dirty="0"/>
              <a:t>User friendly content made available to the public  </a:t>
            </a:r>
          </a:p>
          <a:p>
            <a:pPr lvl="1">
              <a:spcAft>
                <a:spcPts val="200"/>
              </a:spcAft>
            </a:pPr>
            <a:r>
              <a:rPr lang="en-GB" sz="1100" dirty="0"/>
              <a:t>Long narrative inspection reports are to be replaced with scores, short statements and benchmarking provision and outcomes against other comparable providers</a:t>
            </a:r>
          </a:p>
          <a:p>
            <a:pPr lvl="1">
              <a:spcAft>
                <a:spcPts val="200"/>
              </a:spcAft>
            </a:pPr>
            <a:r>
              <a:rPr lang="en-GB" sz="1100" dirty="0"/>
              <a:t>5 key questions as to whether services are Safe, Effective, Caring, Responsive and Well-led will remain but with new </a:t>
            </a:r>
            <a:br>
              <a:rPr lang="en-GB" sz="1100" dirty="0"/>
            </a:br>
            <a:r>
              <a:rPr lang="en-GB" sz="1100" dirty="0"/>
              <a:t>‘I statements’</a:t>
            </a:r>
          </a:p>
          <a:p>
            <a:pPr lvl="1">
              <a:spcAft>
                <a:spcPts val="200"/>
              </a:spcAft>
            </a:pPr>
            <a:r>
              <a:rPr lang="en-GB" sz="1100" dirty="0"/>
              <a:t>Replacement of Key Lines of Enquiry (KLOE) with 34 Quality Statements </a:t>
            </a:r>
          </a:p>
          <a:p>
            <a:pPr lvl="1">
              <a:spcAft>
                <a:spcPts val="200"/>
              </a:spcAft>
            </a:pPr>
            <a:r>
              <a:rPr lang="en-GB" sz="1100" dirty="0"/>
              <a:t>Assessment of provider policies, processes, procedures will now be done through remote collection of data by CQC – and not on-site</a:t>
            </a:r>
          </a:p>
          <a:p>
            <a:pPr lvl="1">
              <a:spcAft>
                <a:spcPts val="200"/>
              </a:spcAft>
            </a:pPr>
            <a:r>
              <a:rPr lang="en-GB" sz="1100" dirty="0"/>
              <a:t>Inspection / observation of care will continue to remain an important part of the CQC’s assessment of service</a:t>
            </a:r>
          </a:p>
          <a:p>
            <a:pPr lvl="1">
              <a:spcAft>
                <a:spcPts val="200"/>
              </a:spcAft>
            </a:pPr>
            <a:r>
              <a:rPr lang="en-GB" sz="1100" dirty="0"/>
              <a:t>More focus on outcomes</a:t>
            </a:r>
          </a:p>
          <a:p>
            <a:endParaRPr lang="en-GB" dirty="0"/>
          </a:p>
        </p:txBody>
      </p:sp>
      <p:sp>
        <p:nvSpPr>
          <p:cNvPr id="4" name="Slide Number Placeholder 3"/>
          <p:cNvSpPr>
            <a:spLocks noGrp="1"/>
          </p:cNvSpPr>
          <p:nvPr>
            <p:ph type="sldNum" sz="quarter" idx="5"/>
          </p:nvPr>
        </p:nvSpPr>
        <p:spPr/>
        <p:txBody>
          <a:bodyPr/>
          <a:lstStyle/>
          <a:p>
            <a:fld id="{3C53898B-91F9-4F87-B92B-51D2C0C5B534}" type="slidenum">
              <a:rPr lang="en-GB" smtClean="0"/>
              <a:t>3</a:t>
            </a:fld>
            <a:endParaRPr lang="en-GB"/>
          </a:p>
        </p:txBody>
      </p:sp>
    </p:spTree>
    <p:extLst>
      <p:ext uri="{BB962C8B-B14F-4D97-AF65-F5344CB8AC3E}">
        <p14:creationId xmlns:p14="http://schemas.microsoft.com/office/powerpoint/2010/main" val="1653493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C53898B-91F9-4F87-B92B-51D2C0C5B534}" type="slidenum">
              <a:rPr lang="en-GB" smtClean="0"/>
              <a:t>4</a:t>
            </a:fld>
            <a:endParaRPr lang="en-GB"/>
          </a:p>
        </p:txBody>
      </p:sp>
    </p:spTree>
    <p:extLst>
      <p:ext uri="{BB962C8B-B14F-4D97-AF65-F5344CB8AC3E}">
        <p14:creationId xmlns:p14="http://schemas.microsoft.com/office/powerpoint/2010/main" val="3661927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C53898B-91F9-4F87-B92B-51D2C0C5B534}" type="slidenum">
              <a:rPr lang="en-GB" smtClean="0"/>
              <a:t>5</a:t>
            </a:fld>
            <a:endParaRPr lang="en-GB"/>
          </a:p>
        </p:txBody>
      </p:sp>
    </p:spTree>
    <p:extLst>
      <p:ext uri="{BB962C8B-B14F-4D97-AF65-F5344CB8AC3E}">
        <p14:creationId xmlns:p14="http://schemas.microsoft.com/office/powerpoint/2010/main" val="310546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effectLst/>
              </a:rPr>
              <a:t>The stages applied to produce a key question and overall rating for a service:</a:t>
            </a:r>
          </a:p>
          <a:p>
            <a:endParaRPr lang="en-GB" dirty="0"/>
          </a:p>
        </p:txBody>
      </p:sp>
      <p:sp>
        <p:nvSpPr>
          <p:cNvPr id="4" name="Slide Number Placeholder 3"/>
          <p:cNvSpPr>
            <a:spLocks noGrp="1"/>
          </p:cNvSpPr>
          <p:nvPr>
            <p:ph type="sldNum" sz="quarter" idx="5"/>
          </p:nvPr>
        </p:nvSpPr>
        <p:spPr/>
        <p:txBody>
          <a:bodyPr/>
          <a:lstStyle/>
          <a:p>
            <a:fld id="{3C53898B-91F9-4F87-B92B-51D2C0C5B534}" type="slidenum">
              <a:rPr lang="en-GB" smtClean="0"/>
              <a:t>6</a:t>
            </a:fld>
            <a:endParaRPr lang="en-GB"/>
          </a:p>
        </p:txBody>
      </p:sp>
    </p:spTree>
    <p:extLst>
      <p:ext uri="{BB962C8B-B14F-4D97-AF65-F5344CB8AC3E}">
        <p14:creationId xmlns:p14="http://schemas.microsoft.com/office/powerpoint/2010/main" val="1167255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Importance of getting it right – without doubt, safeguarding adults in care is a key focus for the CQC</a:t>
            </a:r>
          </a:p>
          <a:p>
            <a:endParaRPr lang="en-GB" dirty="0"/>
          </a:p>
          <a:p>
            <a:r>
              <a:rPr lang="en-GB" dirty="0"/>
              <a:t>The Safeguarding Adults 2019 Annual report reported that care homes (with / without nursing) accounted for 34% of all safeguarding enquiries conducted under s.42</a:t>
            </a:r>
          </a:p>
          <a:p>
            <a:endParaRPr lang="en-GB" dirty="0"/>
          </a:p>
          <a:p>
            <a:r>
              <a:rPr lang="en-GB" dirty="0"/>
              <a:t>Care homes often struggle to understand:</a:t>
            </a:r>
          </a:p>
          <a:p>
            <a:endParaRPr lang="en-GB" dirty="0"/>
          </a:p>
          <a:p>
            <a:pPr marL="171450" indent="-171450">
              <a:buFontTx/>
              <a:buChar char="-"/>
            </a:pPr>
            <a:r>
              <a:rPr lang="en-GB" dirty="0"/>
              <a:t>The difference between safeguarding issues and poor practice </a:t>
            </a:r>
          </a:p>
          <a:p>
            <a:pPr marL="171450" indent="-171450">
              <a:buFontTx/>
              <a:buChar char="-"/>
            </a:pPr>
            <a:r>
              <a:rPr lang="en-GB" dirty="0"/>
              <a:t>When and how to make referrals to the local authority </a:t>
            </a:r>
          </a:p>
        </p:txBody>
      </p:sp>
      <p:sp>
        <p:nvSpPr>
          <p:cNvPr id="4" name="Slide Number Placeholder 3"/>
          <p:cNvSpPr>
            <a:spLocks noGrp="1"/>
          </p:cNvSpPr>
          <p:nvPr>
            <p:ph type="sldNum" sz="quarter" idx="5"/>
          </p:nvPr>
        </p:nvSpPr>
        <p:spPr/>
        <p:txBody>
          <a:bodyPr/>
          <a:lstStyle/>
          <a:p>
            <a:fld id="{3C53898B-91F9-4F87-B92B-51D2C0C5B534}" type="slidenum">
              <a:rPr lang="en-GB" smtClean="0"/>
              <a:t>9</a:t>
            </a:fld>
            <a:endParaRPr lang="en-GB"/>
          </a:p>
        </p:txBody>
      </p:sp>
    </p:spTree>
    <p:extLst>
      <p:ext uri="{BB962C8B-B14F-4D97-AF65-F5344CB8AC3E}">
        <p14:creationId xmlns:p14="http://schemas.microsoft.com/office/powerpoint/2010/main" val="30990716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C53898B-91F9-4F87-B92B-51D2C0C5B534}" type="slidenum">
              <a:rPr lang="en-GB" smtClean="0"/>
              <a:t>14</a:t>
            </a:fld>
            <a:endParaRPr lang="en-GB"/>
          </a:p>
        </p:txBody>
      </p:sp>
    </p:spTree>
    <p:extLst>
      <p:ext uri="{BB962C8B-B14F-4D97-AF65-F5344CB8AC3E}">
        <p14:creationId xmlns:p14="http://schemas.microsoft.com/office/powerpoint/2010/main" val="1368896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mailto:preferences@mills-reeve.com?subject=Preferences%20Request" TargetMode="External"/><Relationship Id="rId4" Type="http://schemas.openxmlformats.org/officeDocument/2006/relationships/hyperlink" Target="http://www.preferences.mills-reeve.com/" TargetMode="Externa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Slide">
    <p:spTree>
      <p:nvGrpSpPr>
        <p:cNvPr id="1" name=""/>
        <p:cNvGrpSpPr/>
        <p:nvPr/>
      </p:nvGrpSpPr>
      <p:grpSpPr>
        <a:xfrm>
          <a:off x="0" y="0"/>
          <a:ext cx="0" cy="0"/>
          <a:chOff x="0" y="0"/>
          <a:chExt cx="0" cy="0"/>
        </a:xfrm>
      </p:grpSpPr>
      <p:pic>
        <p:nvPicPr>
          <p:cNvPr id="5"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789988" y="560388"/>
            <a:ext cx="29337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hasCustomPrompt="1"/>
          </p:nvPr>
        </p:nvSpPr>
        <p:spPr>
          <a:xfrm>
            <a:off x="335999" y="1637084"/>
            <a:ext cx="7330894" cy="1982999"/>
          </a:xfrm>
        </p:spPr>
        <p:txBody>
          <a:bodyPr anchor="t">
            <a:normAutofit/>
          </a:bodyPr>
          <a:lstStyle>
            <a:lvl1pPr>
              <a:defRPr sz="6000" baseline="0">
                <a:solidFill>
                  <a:schemeClr val="tx1"/>
                </a:solidFill>
              </a:defRPr>
            </a:lvl1pPr>
          </a:lstStyle>
          <a:p>
            <a:r>
              <a:rPr lang="en-US" dirty="0"/>
              <a:t>Click to add Main title</a:t>
            </a:r>
            <a:endParaRPr lang="en-GB" dirty="0"/>
          </a:p>
        </p:txBody>
      </p:sp>
      <p:sp>
        <p:nvSpPr>
          <p:cNvPr id="3" name="Subtitle 2"/>
          <p:cNvSpPr>
            <a:spLocks noGrp="1"/>
          </p:cNvSpPr>
          <p:nvPr>
            <p:ph type="subTitle" idx="1" hasCustomPrompt="1"/>
          </p:nvPr>
        </p:nvSpPr>
        <p:spPr>
          <a:xfrm>
            <a:off x="336000" y="4063488"/>
            <a:ext cx="5923514" cy="585024"/>
          </a:xfrm>
        </p:spPr>
        <p:txBody>
          <a:bodyPr>
            <a:normAutofit/>
          </a:bodyPr>
          <a:lstStyle>
            <a:lvl1pPr marL="0" indent="0" algn="l">
              <a:buNone/>
              <a:defRPr sz="2400" b="1"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Presenter(s)</a:t>
            </a:r>
            <a:endParaRPr lang="en-GB" dirty="0"/>
          </a:p>
        </p:txBody>
      </p:sp>
      <p:sp>
        <p:nvSpPr>
          <p:cNvPr id="8" name="Text Placeholder 7"/>
          <p:cNvSpPr>
            <a:spLocks noGrp="1"/>
          </p:cNvSpPr>
          <p:nvPr>
            <p:ph type="body" sz="quarter" idx="13" hasCustomPrompt="1"/>
          </p:nvPr>
        </p:nvSpPr>
        <p:spPr>
          <a:xfrm>
            <a:off x="335998" y="4969833"/>
            <a:ext cx="5923516" cy="574675"/>
          </a:xfrm>
        </p:spPr>
        <p:txBody>
          <a:bodyPr/>
          <a:lstStyle>
            <a:lvl1pPr marL="0" indent="0">
              <a:buNone/>
              <a:defRPr sz="2400" b="0" baseline="0">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US" dirty="0"/>
              <a:t>Click to add Date</a:t>
            </a:r>
          </a:p>
        </p:txBody>
      </p:sp>
      <p:pic>
        <p:nvPicPr>
          <p:cNvPr id="7" name="Picture 6" descr="Graphical user interface, icon&#10;&#10;Description automatically generated">
            <a:extLst>
              <a:ext uri="{FF2B5EF4-FFF2-40B4-BE49-F238E27FC236}">
                <a16:creationId xmlns:a16="http://schemas.microsoft.com/office/drawing/2014/main" xmlns="" id="{7043CD2C-DD4B-437E-862B-A615A33FC75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26967" y="2854800"/>
            <a:ext cx="5665033" cy="4003200"/>
          </a:xfrm>
          <a:prstGeom prst="rect">
            <a:avLst/>
          </a:prstGeom>
        </p:spPr>
      </p:pic>
    </p:spTree>
    <p:extLst>
      <p:ext uri="{BB962C8B-B14F-4D97-AF65-F5344CB8AC3E}">
        <p14:creationId xmlns:p14="http://schemas.microsoft.com/office/powerpoint/2010/main" val="1788743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Slide_AeroDefence">
    <p:spTree>
      <p:nvGrpSpPr>
        <p:cNvPr id="1" name=""/>
        <p:cNvGrpSpPr/>
        <p:nvPr/>
      </p:nvGrpSpPr>
      <p:grpSpPr>
        <a:xfrm>
          <a:off x="0" y="0"/>
          <a:ext cx="0" cy="0"/>
          <a:chOff x="0" y="0"/>
          <a:chExt cx="0" cy="0"/>
        </a:xfrm>
      </p:grpSpPr>
      <p:pic>
        <p:nvPicPr>
          <p:cNvPr id="5"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26500" y="474663"/>
            <a:ext cx="29337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85050" y="2562225"/>
            <a:ext cx="4510088" cy="451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hasCustomPrompt="1"/>
          </p:nvPr>
        </p:nvSpPr>
        <p:spPr>
          <a:xfrm>
            <a:off x="335999" y="1637084"/>
            <a:ext cx="7330894" cy="1982999"/>
          </a:xfrm>
        </p:spPr>
        <p:txBody>
          <a:bodyPr anchor="t">
            <a:normAutofit/>
          </a:bodyPr>
          <a:lstStyle>
            <a:lvl1pPr>
              <a:defRPr sz="6000" baseline="0">
                <a:solidFill>
                  <a:schemeClr val="tx1"/>
                </a:solidFill>
              </a:defRPr>
            </a:lvl1pPr>
          </a:lstStyle>
          <a:p>
            <a:r>
              <a:rPr lang="en-US" dirty="0"/>
              <a:t>Click to add Main title</a:t>
            </a:r>
            <a:endParaRPr lang="en-GB" dirty="0"/>
          </a:p>
        </p:txBody>
      </p:sp>
      <p:sp>
        <p:nvSpPr>
          <p:cNvPr id="3" name="Subtitle 2"/>
          <p:cNvSpPr>
            <a:spLocks noGrp="1"/>
          </p:cNvSpPr>
          <p:nvPr>
            <p:ph type="subTitle" idx="1" hasCustomPrompt="1"/>
          </p:nvPr>
        </p:nvSpPr>
        <p:spPr>
          <a:xfrm>
            <a:off x="336000" y="4063488"/>
            <a:ext cx="5923514" cy="585024"/>
          </a:xfrm>
        </p:spPr>
        <p:txBody>
          <a:bodyPr>
            <a:normAutofit/>
          </a:bodyPr>
          <a:lstStyle>
            <a:lvl1pPr marL="0" indent="0" algn="l">
              <a:buNone/>
              <a:defRPr sz="24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Presenter(s)</a:t>
            </a:r>
            <a:endParaRPr lang="en-GB" dirty="0"/>
          </a:p>
        </p:txBody>
      </p:sp>
      <p:sp>
        <p:nvSpPr>
          <p:cNvPr id="8" name="Text Placeholder 7"/>
          <p:cNvSpPr>
            <a:spLocks noGrp="1"/>
          </p:cNvSpPr>
          <p:nvPr>
            <p:ph type="body" sz="quarter" idx="13" hasCustomPrompt="1"/>
          </p:nvPr>
        </p:nvSpPr>
        <p:spPr>
          <a:xfrm>
            <a:off x="335998" y="4969833"/>
            <a:ext cx="5923516" cy="574675"/>
          </a:xfrm>
        </p:spPr>
        <p:txBody>
          <a:bodyPr/>
          <a:lstStyle>
            <a:lvl1pPr marL="0" indent="0">
              <a:buNone/>
              <a:defRPr sz="2400" b="0" baseline="0">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US" dirty="0"/>
              <a:t>Click to add Date</a:t>
            </a:r>
          </a:p>
        </p:txBody>
      </p:sp>
    </p:spTree>
    <p:extLst>
      <p:ext uri="{BB962C8B-B14F-4D97-AF65-F5344CB8AC3E}">
        <p14:creationId xmlns:p14="http://schemas.microsoft.com/office/powerpoint/2010/main" val="3388548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Slide_Automotive">
    <p:spTree>
      <p:nvGrpSpPr>
        <p:cNvPr id="1" name=""/>
        <p:cNvGrpSpPr/>
        <p:nvPr/>
      </p:nvGrpSpPr>
      <p:grpSpPr>
        <a:xfrm>
          <a:off x="0" y="0"/>
          <a:ext cx="0" cy="0"/>
          <a:chOff x="0" y="0"/>
          <a:chExt cx="0" cy="0"/>
        </a:xfrm>
      </p:grpSpPr>
      <p:pic>
        <p:nvPicPr>
          <p:cNvPr id="5"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26500" y="474663"/>
            <a:ext cx="29337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145338" y="2846388"/>
            <a:ext cx="4545012" cy="454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hasCustomPrompt="1"/>
          </p:nvPr>
        </p:nvSpPr>
        <p:spPr>
          <a:xfrm>
            <a:off x="335999" y="1637084"/>
            <a:ext cx="7330894" cy="1982999"/>
          </a:xfrm>
        </p:spPr>
        <p:txBody>
          <a:bodyPr anchor="t">
            <a:normAutofit/>
          </a:bodyPr>
          <a:lstStyle>
            <a:lvl1pPr>
              <a:defRPr sz="6000" baseline="0">
                <a:solidFill>
                  <a:schemeClr val="tx1"/>
                </a:solidFill>
              </a:defRPr>
            </a:lvl1pPr>
          </a:lstStyle>
          <a:p>
            <a:r>
              <a:rPr lang="en-US" dirty="0"/>
              <a:t>Click to add Main title</a:t>
            </a:r>
            <a:endParaRPr lang="en-GB" dirty="0"/>
          </a:p>
        </p:txBody>
      </p:sp>
      <p:sp>
        <p:nvSpPr>
          <p:cNvPr id="3" name="Subtitle 2"/>
          <p:cNvSpPr>
            <a:spLocks noGrp="1"/>
          </p:cNvSpPr>
          <p:nvPr>
            <p:ph type="subTitle" idx="1" hasCustomPrompt="1"/>
          </p:nvPr>
        </p:nvSpPr>
        <p:spPr>
          <a:xfrm>
            <a:off x="336000" y="4063488"/>
            <a:ext cx="5923514" cy="585024"/>
          </a:xfrm>
        </p:spPr>
        <p:txBody>
          <a:bodyPr>
            <a:normAutofit/>
          </a:bodyPr>
          <a:lstStyle>
            <a:lvl1pPr marL="0" indent="0" algn="l">
              <a:buNone/>
              <a:defRPr sz="24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Presenter(s)</a:t>
            </a:r>
            <a:endParaRPr lang="en-GB" dirty="0"/>
          </a:p>
        </p:txBody>
      </p:sp>
      <p:sp>
        <p:nvSpPr>
          <p:cNvPr id="8" name="Text Placeholder 7"/>
          <p:cNvSpPr>
            <a:spLocks noGrp="1"/>
          </p:cNvSpPr>
          <p:nvPr>
            <p:ph type="body" sz="quarter" idx="13" hasCustomPrompt="1"/>
          </p:nvPr>
        </p:nvSpPr>
        <p:spPr>
          <a:xfrm>
            <a:off x="335998" y="4969833"/>
            <a:ext cx="5923516" cy="574675"/>
          </a:xfrm>
        </p:spPr>
        <p:txBody>
          <a:bodyPr/>
          <a:lstStyle>
            <a:lvl1pPr marL="0" indent="0">
              <a:buNone/>
              <a:defRPr sz="2400" b="0" baseline="0">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US" dirty="0"/>
              <a:t>Click to add Date</a:t>
            </a:r>
          </a:p>
        </p:txBody>
      </p:sp>
    </p:spTree>
    <p:extLst>
      <p:ext uri="{BB962C8B-B14F-4D97-AF65-F5344CB8AC3E}">
        <p14:creationId xmlns:p14="http://schemas.microsoft.com/office/powerpoint/2010/main" val="40928473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Slide_Education">
    <p:spTree>
      <p:nvGrpSpPr>
        <p:cNvPr id="1" name=""/>
        <p:cNvGrpSpPr/>
        <p:nvPr/>
      </p:nvGrpSpPr>
      <p:grpSpPr>
        <a:xfrm>
          <a:off x="0" y="0"/>
          <a:ext cx="0" cy="0"/>
          <a:chOff x="0" y="0"/>
          <a:chExt cx="0" cy="0"/>
        </a:xfrm>
      </p:grpSpPr>
      <p:pic>
        <p:nvPicPr>
          <p:cNvPr id="5"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26500" y="474663"/>
            <a:ext cx="29337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67625" y="2441575"/>
            <a:ext cx="4657725" cy="465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hasCustomPrompt="1"/>
          </p:nvPr>
        </p:nvSpPr>
        <p:spPr>
          <a:xfrm>
            <a:off x="335999" y="1637084"/>
            <a:ext cx="7330894" cy="1982999"/>
          </a:xfrm>
        </p:spPr>
        <p:txBody>
          <a:bodyPr anchor="t">
            <a:normAutofit/>
          </a:bodyPr>
          <a:lstStyle>
            <a:lvl1pPr>
              <a:defRPr sz="6000" baseline="0">
                <a:solidFill>
                  <a:schemeClr val="tx1"/>
                </a:solidFill>
              </a:defRPr>
            </a:lvl1pPr>
          </a:lstStyle>
          <a:p>
            <a:r>
              <a:rPr lang="en-US" dirty="0"/>
              <a:t>Click to add Main title</a:t>
            </a:r>
            <a:endParaRPr lang="en-GB" dirty="0"/>
          </a:p>
        </p:txBody>
      </p:sp>
      <p:sp>
        <p:nvSpPr>
          <p:cNvPr id="3" name="Subtitle 2"/>
          <p:cNvSpPr>
            <a:spLocks noGrp="1"/>
          </p:cNvSpPr>
          <p:nvPr>
            <p:ph type="subTitle" idx="1" hasCustomPrompt="1"/>
          </p:nvPr>
        </p:nvSpPr>
        <p:spPr>
          <a:xfrm>
            <a:off x="336000" y="4063488"/>
            <a:ext cx="5923514" cy="585024"/>
          </a:xfrm>
        </p:spPr>
        <p:txBody>
          <a:bodyPr>
            <a:normAutofit/>
          </a:bodyPr>
          <a:lstStyle>
            <a:lvl1pPr marL="0" indent="0" algn="l">
              <a:buNone/>
              <a:defRPr sz="24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Presenter(s)</a:t>
            </a:r>
            <a:endParaRPr lang="en-GB" dirty="0"/>
          </a:p>
        </p:txBody>
      </p:sp>
      <p:sp>
        <p:nvSpPr>
          <p:cNvPr id="8" name="Text Placeholder 7"/>
          <p:cNvSpPr>
            <a:spLocks noGrp="1"/>
          </p:cNvSpPr>
          <p:nvPr>
            <p:ph type="body" sz="quarter" idx="13" hasCustomPrompt="1"/>
          </p:nvPr>
        </p:nvSpPr>
        <p:spPr>
          <a:xfrm>
            <a:off x="335998" y="4969833"/>
            <a:ext cx="5923516" cy="574675"/>
          </a:xfrm>
        </p:spPr>
        <p:txBody>
          <a:bodyPr/>
          <a:lstStyle>
            <a:lvl1pPr marL="0" indent="0">
              <a:buNone/>
              <a:defRPr sz="2400" b="0" baseline="0">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US" dirty="0"/>
              <a:t>Click to add Date</a:t>
            </a:r>
          </a:p>
        </p:txBody>
      </p:sp>
    </p:spTree>
    <p:extLst>
      <p:ext uri="{BB962C8B-B14F-4D97-AF65-F5344CB8AC3E}">
        <p14:creationId xmlns:p14="http://schemas.microsoft.com/office/powerpoint/2010/main" val="1417742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Slide_Charities">
    <p:spTree>
      <p:nvGrpSpPr>
        <p:cNvPr id="1" name=""/>
        <p:cNvGrpSpPr/>
        <p:nvPr/>
      </p:nvGrpSpPr>
      <p:grpSpPr>
        <a:xfrm>
          <a:off x="0" y="0"/>
          <a:ext cx="0" cy="0"/>
          <a:chOff x="0" y="0"/>
          <a:chExt cx="0" cy="0"/>
        </a:xfrm>
      </p:grpSpPr>
      <p:pic>
        <p:nvPicPr>
          <p:cNvPr id="5"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26500" y="474663"/>
            <a:ext cx="29337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248650" y="2735263"/>
            <a:ext cx="3511550" cy="350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hasCustomPrompt="1"/>
          </p:nvPr>
        </p:nvSpPr>
        <p:spPr>
          <a:xfrm>
            <a:off x="335999" y="1637084"/>
            <a:ext cx="7330894" cy="1982999"/>
          </a:xfrm>
        </p:spPr>
        <p:txBody>
          <a:bodyPr anchor="t">
            <a:normAutofit/>
          </a:bodyPr>
          <a:lstStyle>
            <a:lvl1pPr>
              <a:defRPr sz="6000" baseline="0">
                <a:solidFill>
                  <a:schemeClr val="tx1"/>
                </a:solidFill>
              </a:defRPr>
            </a:lvl1pPr>
          </a:lstStyle>
          <a:p>
            <a:r>
              <a:rPr lang="en-US" dirty="0"/>
              <a:t>Click to add Main title</a:t>
            </a:r>
            <a:endParaRPr lang="en-GB" dirty="0"/>
          </a:p>
        </p:txBody>
      </p:sp>
      <p:sp>
        <p:nvSpPr>
          <p:cNvPr id="3" name="Subtitle 2"/>
          <p:cNvSpPr>
            <a:spLocks noGrp="1"/>
          </p:cNvSpPr>
          <p:nvPr>
            <p:ph type="subTitle" idx="1" hasCustomPrompt="1"/>
          </p:nvPr>
        </p:nvSpPr>
        <p:spPr>
          <a:xfrm>
            <a:off x="336000" y="4063488"/>
            <a:ext cx="5923514" cy="585024"/>
          </a:xfrm>
        </p:spPr>
        <p:txBody>
          <a:bodyPr>
            <a:normAutofit/>
          </a:bodyPr>
          <a:lstStyle>
            <a:lvl1pPr marL="0" indent="0" algn="l">
              <a:buNone/>
              <a:defRPr sz="24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Presenter(s)</a:t>
            </a:r>
            <a:endParaRPr lang="en-GB" dirty="0"/>
          </a:p>
        </p:txBody>
      </p:sp>
      <p:sp>
        <p:nvSpPr>
          <p:cNvPr id="8" name="Text Placeholder 7"/>
          <p:cNvSpPr>
            <a:spLocks noGrp="1"/>
          </p:cNvSpPr>
          <p:nvPr>
            <p:ph type="body" sz="quarter" idx="13" hasCustomPrompt="1"/>
          </p:nvPr>
        </p:nvSpPr>
        <p:spPr>
          <a:xfrm>
            <a:off x="335998" y="4969833"/>
            <a:ext cx="5923516" cy="574675"/>
          </a:xfrm>
        </p:spPr>
        <p:txBody>
          <a:bodyPr/>
          <a:lstStyle>
            <a:lvl1pPr marL="0" indent="0">
              <a:buNone/>
              <a:defRPr sz="2400" b="0" baseline="0">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US" dirty="0"/>
              <a:t>Click to add Date</a:t>
            </a:r>
          </a:p>
        </p:txBody>
      </p:sp>
    </p:spTree>
    <p:extLst>
      <p:ext uri="{BB962C8B-B14F-4D97-AF65-F5344CB8AC3E}">
        <p14:creationId xmlns:p14="http://schemas.microsoft.com/office/powerpoint/2010/main" val="35650401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Slide_FoodAgri">
    <p:spTree>
      <p:nvGrpSpPr>
        <p:cNvPr id="1" name=""/>
        <p:cNvGrpSpPr/>
        <p:nvPr/>
      </p:nvGrpSpPr>
      <p:grpSpPr>
        <a:xfrm>
          <a:off x="0" y="0"/>
          <a:ext cx="0" cy="0"/>
          <a:chOff x="0" y="0"/>
          <a:chExt cx="0" cy="0"/>
        </a:xfrm>
      </p:grpSpPr>
      <p:pic>
        <p:nvPicPr>
          <p:cNvPr id="5"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26500" y="474663"/>
            <a:ext cx="29337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919913" y="2535238"/>
            <a:ext cx="4649787" cy="464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hasCustomPrompt="1"/>
          </p:nvPr>
        </p:nvSpPr>
        <p:spPr>
          <a:xfrm>
            <a:off x="335999" y="1637084"/>
            <a:ext cx="7330894" cy="1982999"/>
          </a:xfrm>
        </p:spPr>
        <p:txBody>
          <a:bodyPr anchor="t">
            <a:normAutofit/>
          </a:bodyPr>
          <a:lstStyle>
            <a:lvl1pPr>
              <a:defRPr sz="6000" baseline="0">
                <a:solidFill>
                  <a:schemeClr val="tx1"/>
                </a:solidFill>
              </a:defRPr>
            </a:lvl1pPr>
          </a:lstStyle>
          <a:p>
            <a:r>
              <a:rPr lang="en-US" dirty="0"/>
              <a:t>Click to add Main title</a:t>
            </a:r>
            <a:endParaRPr lang="en-GB" dirty="0"/>
          </a:p>
        </p:txBody>
      </p:sp>
      <p:sp>
        <p:nvSpPr>
          <p:cNvPr id="3" name="Subtitle 2"/>
          <p:cNvSpPr>
            <a:spLocks noGrp="1"/>
          </p:cNvSpPr>
          <p:nvPr>
            <p:ph type="subTitle" idx="1" hasCustomPrompt="1"/>
          </p:nvPr>
        </p:nvSpPr>
        <p:spPr>
          <a:xfrm>
            <a:off x="336000" y="4063488"/>
            <a:ext cx="5923514" cy="585024"/>
          </a:xfrm>
        </p:spPr>
        <p:txBody>
          <a:bodyPr>
            <a:normAutofit/>
          </a:bodyPr>
          <a:lstStyle>
            <a:lvl1pPr marL="0" indent="0" algn="l">
              <a:buNone/>
              <a:defRPr sz="2400" b="1"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Presenter(s)</a:t>
            </a:r>
            <a:endParaRPr lang="en-GB" dirty="0"/>
          </a:p>
        </p:txBody>
      </p:sp>
      <p:sp>
        <p:nvSpPr>
          <p:cNvPr id="8" name="Text Placeholder 7"/>
          <p:cNvSpPr>
            <a:spLocks noGrp="1"/>
          </p:cNvSpPr>
          <p:nvPr>
            <p:ph type="body" sz="quarter" idx="13" hasCustomPrompt="1"/>
          </p:nvPr>
        </p:nvSpPr>
        <p:spPr>
          <a:xfrm>
            <a:off x="335998" y="4969833"/>
            <a:ext cx="5923516" cy="574675"/>
          </a:xfrm>
        </p:spPr>
        <p:txBody>
          <a:bodyPr/>
          <a:lstStyle>
            <a:lvl1pPr marL="0" indent="0">
              <a:buNone/>
              <a:defRPr sz="2400" b="0" baseline="0">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US" dirty="0"/>
              <a:t>Click to add Date</a:t>
            </a:r>
          </a:p>
        </p:txBody>
      </p:sp>
    </p:spTree>
    <p:extLst>
      <p:ext uri="{BB962C8B-B14F-4D97-AF65-F5344CB8AC3E}">
        <p14:creationId xmlns:p14="http://schemas.microsoft.com/office/powerpoint/2010/main" val="2641783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Slide_Government">
    <p:spTree>
      <p:nvGrpSpPr>
        <p:cNvPr id="1" name=""/>
        <p:cNvGrpSpPr/>
        <p:nvPr/>
      </p:nvGrpSpPr>
      <p:grpSpPr>
        <a:xfrm>
          <a:off x="0" y="0"/>
          <a:ext cx="0" cy="0"/>
          <a:chOff x="0" y="0"/>
          <a:chExt cx="0" cy="0"/>
        </a:xfrm>
      </p:grpSpPr>
      <p:pic>
        <p:nvPicPr>
          <p:cNvPr id="5"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26500" y="474663"/>
            <a:ext cx="29337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37438" y="2193925"/>
            <a:ext cx="4322762" cy="432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hasCustomPrompt="1"/>
          </p:nvPr>
        </p:nvSpPr>
        <p:spPr>
          <a:xfrm>
            <a:off x="335999" y="1637084"/>
            <a:ext cx="7330894" cy="1982999"/>
          </a:xfrm>
        </p:spPr>
        <p:txBody>
          <a:bodyPr anchor="t">
            <a:normAutofit/>
          </a:bodyPr>
          <a:lstStyle>
            <a:lvl1pPr>
              <a:defRPr sz="6000" baseline="0">
                <a:solidFill>
                  <a:schemeClr val="tx1"/>
                </a:solidFill>
              </a:defRPr>
            </a:lvl1pPr>
          </a:lstStyle>
          <a:p>
            <a:r>
              <a:rPr lang="en-US" dirty="0"/>
              <a:t>Click to add Main title</a:t>
            </a:r>
            <a:endParaRPr lang="en-GB" dirty="0"/>
          </a:p>
        </p:txBody>
      </p:sp>
      <p:sp>
        <p:nvSpPr>
          <p:cNvPr id="3" name="Subtitle 2"/>
          <p:cNvSpPr>
            <a:spLocks noGrp="1"/>
          </p:cNvSpPr>
          <p:nvPr>
            <p:ph type="subTitle" idx="1" hasCustomPrompt="1"/>
          </p:nvPr>
        </p:nvSpPr>
        <p:spPr>
          <a:xfrm>
            <a:off x="336000" y="4063488"/>
            <a:ext cx="5923514" cy="585024"/>
          </a:xfrm>
        </p:spPr>
        <p:txBody>
          <a:bodyPr>
            <a:normAutofit/>
          </a:bodyPr>
          <a:lstStyle>
            <a:lvl1pPr marL="0" indent="0" algn="l">
              <a:buNone/>
              <a:defRPr sz="24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Presenter(s)</a:t>
            </a:r>
            <a:endParaRPr lang="en-GB" dirty="0"/>
          </a:p>
        </p:txBody>
      </p:sp>
      <p:sp>
        <p:nvSpPr>
          <p:cNvPr id="8" name="Text Placeholder 7"/>
          <p:cNvSpPr>
            <a:spLocks noGrp="1"/>
          </p:cNvSpPr>
          <p:nvPr>
            <p:ph type="body" sz="quarter" idx="13" hasCustomPrompt="1"/>
          </p:nvPr>
        </p:nvSpPr>
        <p:spPr>
          <a:xfrm>
            <a:off x="335998" y="4969833"/>
            <a:ext cx="5923516" cy="574675"/>
          </a:xfrm>
        </p:spPr>
        <p:txBody>
          <a:bodyPr/>
          <a:lstStyle>
            <a:lvl1pPr marL="0" indent="0">
              <a:buNone/>
              <a:defRPr sz="2400" b="0" baseline="0">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US" dirty="0"/>
              <a:t>Click to add Date</a:t>
            </a:r>
          </a:p>
        </p:txBody>
      </p:sp>
    </p:spTree>
    <p:extLst>
      <p:ext uri="{BB962C8B-B14F-4D97-AF65-F5344CB8AC3E}">
        <p14:creationId xmlns:p14="http://schemas.microsoft.com/office/powerpoint/2010/main" val="21352881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Slide_Healthcare">
    <p:spTree>
      <p:nvGrpSpPr>
        <p:cNvPr id="1" name=""/>
        <p:cNvGrpSpPr/>
        <p:nvPr/>
      </p:nvGrpSpPr>
      <p:grpSpPr>
        <a:xfrm>
          <a:off x="0" y="0"/>
          <a:ext cx="0" cy="0"/>
          <a:chOff x="0" y="0"/>
          <a:chExt cx="0" cy="0"/>
        </a:xfrm>
      </p:grpSpPr>
      <p:pic>
        <p:nvPicPr>
          <p:cNvPr id="5"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26500" y="474663"/>
            <a:ext cx="29337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92988" y="2246313"/>
            <a:ext cx="4217987" cy="421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hasCustomPrompt="1"/>
          </p:nvPr>
        </p:nvSpPr>
        <p:spPr>
          <a:xfrm>
            <a:off x="335999" y="1637084"/>
            <a:ext cx="7330894" cy="1982999"/>
          </a:xfrm>
        </p:spPr>
        <p:txBody>
          <a:bodyPr anchor="t">
            <a:normAutofit/>
          </a:bodyPr>
          <a:lstStyle>
            <a:lvl1pPr>
              <a:defRPr sz="6000" baseline="0">
                <a:solidFill>
                  <a:schemeClr val="tx1"/>
                </a:solidFill>
              </a:defRPr>
            </a:lvl1pPr>
          </a:lstStyle>
          <a:p>
            <a:r>
              <a:rPr lang="en-US" dirty="0"/>
              <a:t>Click to add Main title</a:t>
            </a:r>
            <a:endParaRPr lang="en-GB" dirty="0"/>
          </a:p>
        </p:txBody>
      </p:sp>
      <p:sp>
        <p:nvSpPr>
          <p:cNvPr id="3" name="Subtitle 2"/>
          <p:cNvSpPr>
            <a:spLocks noGrp="1"/>
          </p:cNvSpPr>
          <p:nvPr>
            <p:ph type="subTitle" idx="1" hasCustomPrompt="1"/>
          </p:nvPr>
        </p:nvSpPr>
        <p:spPr>
          <a:xfrm>
            <a:off x="336000" y="4063488"/>
            <a:ext cx="5923514" cy="585024"/>
          </a:xfrm>
        </p:spPr>
        <p:txBody>
          <a:bodyPr>
            <a:normAutofit/>
          </a:bodyPr>
          <a:lstStyle>
            <a:lvl1pPr marL="0" indent="0" algn="l">
              <a:buNone/>
              <a:defRPr sz="24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Presenter(s)</a:t>
            </a:r>
            <a:endParaRPr lang="en-GB" dirty="0"/>
          </a:p>
        </p:txBody>
      </p:sp>
      <p:sp>
        <p:nvSpPr>
          <p:cNvPr id="8" name="Text Placeholder 7"/>
          <p:cNvSpPr>
            <a:spLocks noGrp="1"/>
          </p:cNvSpPr>
          <p:nvPr>
            <p:ph type="body" sz="quarter" idx="13" hasCustomPrompt="1"/>
          </p:nvPr>
        </p:nvSpPr>
        <p:spPr>
          <a:xfrm>
            <a:off x="335998" y="4969833"/>
            <a:ext cx="5923516" cy="574675"/>
          </a:xfrm>
        </p:spPr>
        <p:txBody>
          <a:bodyPr/>
          <a:lstStyle>
            <a:lvl1pPr marL="0" indent="0">
              <a:buNone/>
              <a:defRPr sz="2400" b="0" baseline="0">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US" dirty="0"/>
              <a:t>Click to add Date</a:t>
            </a:r>
          </a:p>
        </p:txBody>
      </p:sp>
    </p:spTree>
    <p:extLst>
      <p:ext uri="{BB962C8B-B14F-4D97-AF65-F5344CB8AC3E}">
        <p14:creationId xmlns:p14="http://schemas.microsoft.com/office/powerpoint/2010/main" val="31104872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Slide_Insurance">
    <p:spTree>
      <p:nvGrpSpPr>
        <p:cNvPr id="1" name=""/>
        <p:cNvGrpSpPr/>
        <p:nvPr/>
      </p:nvGrpSpPr>
      <p:grpSpPr>
        <a:xfrm>
          <a:off x="0" y="0"/>
          <a:ext cx="0" cy="0"/>
          <a:chOff x="0" y="0"/>
          <a:chExt cx="0" cy="0"/>
        </a:xfrm>
      </p:grpSpPr>
      <p:pic>
        <p:nvPicPr>
          <p:cNvPr id="5"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26500" y="474663"/>
            <a:ext cx="29337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51663" y="2257425"/>
            <a:ext cx="4454525" cy="445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hasCustomPrompt="1"/>
          </p:nvPr>
        </p:nvSpPr>
        <p:spPr>
          <a:xfrm>
            <a:off x="335999" y="1637084"/>
            <a:ext cx="7330894" cy="1982999"/>
          </a:xfrm>
        </p:spPr>
        <p:txBody>
          <a:bodyPr anchor="t">
            <a:normAutofit/>
          </a:bodyPr>
          <a:lstStyle>
            <a:lvl1pPr>
              <a:defRPr sz="6000" baseline="0">
                <a:solidFill>
                  <a:schemeClr val="tx1"/>
                </a:solidFill>
              </a:defRPr>
            </a:lvl1pPr>
          </a:lstStyle>
          <a:p>
            <a:r>
              <a:rPr lang="en-US" dirty="0"/>
              <a:t>Click to add Main title</a:t>
            </a:r>
            <a:endParaRPr lang="en-GB" dirty="0"/>
          </a:p>
        </p:txBody>
      </p:sp>
      <p:sp>
        <p:nvSpPr>
          <p:cNvPr id="3" name="Subtitle 2"/>
          <p:cNvSpPr>
            <a:spLocks noGrp="1"/>
          </p:cNvSpPr>
          <p:nvPr>
            <p:ph type="subTitle" idx="1" hasCustomPrompt="1"/>
          </p:nvPr>
        </p:nvSpPr>
        <p:spPr>
          <a:xfrm>
            <a:off x="336000" y="4063488"/>
            <a:ext cx="5923514" cy="585024"/>
          </a:xfrm>
        </p:spPr>
        <p:txBody>
          <a:bodyPr>
            <a:normAutofit/>
          </a:bodyPr>
          <a:lstStyle>
            <a:lvl1pPr marL="0" indent="0" algn="l">
              <a:buNone/>
              <a:defRPr sz="24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Presenter(s)</a:t>
            </a:r>
            <a:endParaRPr lang="en-GB" dirty="0"/>
          </a:p>
        </p:txBody>
      </p:sp>
      <p:sp>
        <p:nvSpPr>
          <p:cNvPr id="8" name="Text Placeholder 7"/>
          <p:cNvSpPr>
            <a:spLocks noGrp="1"/>
          </p:cNvSpPr>
          <p:nvPr>
            <p:ph type="body" sz="quarter" idx="13" hasCustomPrompt="1"/>
          </p:nvPr>
        </p:nvSpPr>
        <p:spPr>
          <a:xfrm>
            <a:off x="335998" y="4969833"/>
            <a:ext cx="5923516" cy="574675"/>
          </a:xfrm>
        </p:spPr>
        <p:txBody>
          <a:bodyPr/>
          <a:lstStyle>
            <a:lvl1pPr marL="0" indent="0">
              <a:buNone/>
              <a:defRPr sz="2400" b="0" baseline="0">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US" dirty="0"/>
              <a:t>Click to add Date</a:t>
            </a:r>
          </a:p>
        </p:txBody>
      </p:sp>
    </p:spTree>
    <p:extLst>
      <p:ext uri="{BB962C8B-B14F-4D97-AF65-F5344CB8AC3E}">
        <p14:creationId xmlns:p14="http://schemas.microsoft.com/office/powerpoint/2010/main" val="8921374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Slide_International">
    <p:spTree>
      <p:nvGrpSpPr>
        <p:cNvPr id="1" name=""/>
        <p:cNvGrpSpPr/>
        <p:nvPr/>
      </p:nvGrpSpPr>
      <p:grpSpPr>
        <a:xfrm>
          <a:off x="0" y="0"/>
          <a:ext cx="0" cy="0"/>
          <a:chOff x="0" y="0"/>
          <a:chExt cx="0" cy="0"/>
        </a:xfrm>
      </p:grpSpPr>
      <p:pic>
        <p:nvPicPr>
          <p:cNvPr id="5"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26500" y="474663"/>
            <a:ext cx="29337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042275" y="2717800"/>
            <a:ext cx="3717925" cy="371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hasCustomPrompt="1"/>
          </p:nvPr>
        </p:nvSpPr>
        <p:spPr>
          <a:xfrm>
            <a:off x="335999" y="1637084"/>
            <a:ext cx="7330894" cy="1982999"/>
          </a:xfrm>
        </p:spPr>
        <p:txBody>
          <a:bodyPr anchor="t">
            <a:normAutofit/>
          </a:bodyPr>
          <a:lstStyle>
            <a:lvl1pPr>
              <a:defRPr sz="6000" baseline="0">
                <a:solidFill>
                  <a:schemeClr val="tx1"/>
                </a:solidFill>
              </a:defRPr>
            </a:lvl1pPr>
          </a:lstStyle>
          <a:p>
            <a:r>
              <a:rPr lang="en-US" dirty="0"/>
              <a:t>Click to add Main title</a:t>
            </a:r>
            <a:endParaRPr lang="en-GB" dirty="0"/>
          </a:p>
        </p:txBody>
      </p:sp>
      <p:sp>
        <p:nvSpPr>
          <p:cNvPr id="3" name="Subtitle 2"/>
          <p:cNvSpPr>
            <a:spLocks noGrp="1"/>
          </p:cNvSpPr>
          <p:nvPr>
            <p:ph type="subTitle" idx="1" hasCustomPrompt="1"/>
          </p:nvPr>
        </p:nvSpPr>
        <p:spPr>
          <a:xfrm>
            <a:off x="336000" y="4063488"/>
            <a:ext cx="5923514" cy="585024"/>
          </a:xfrm>
        </p:spPr>
        <p:txBody>
          <a:bodyPr>
            <a:normAutofit/>
          </a:bodyPr>
          <a:lstStyle>
            <a:lvl1pPr marL="0" indent="0" algn="l">
              <a:buNone/>
              <a:defRPr sz="24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Presenter(s)</a:t>
            </a:r>
            <a:endParaRPr lang="en-GB" dirty="0"/>
          </a:p>
        </p:txBody>
      </p:sp>
      <p:sp>
        <p:nvSpPr>
          <p:cNvPr id="8" name="Text Placeholder 7"/>
          <p:cNvSpPr>
            <a:spLocks noGrp="1"/>
          </p:cNvSpPr>
          <p:nvPr>
            <p:ph type="body" sz="quarter" idx="13" hasCustomPrompt="1"/>
          </p:nvPr>
        </p:nvSpPr>
        <p:spPr>
          <a:xfrm>
            <a:off x="335998" y="4969833"/>
            <a:ext cx="5923516" cy="574675"/>
          </a:xfrm>
        </p:spPr>
        <p:txBody>
          <a:bodyPr/>
          <a:lstStyle>
            <a:lvl1pPr marL="0" indent="0">
              <a:buNone/>
              <a:defRPr sz="2400" b="0" baseline="0">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US" dirty="0"/>
              <a:t>Click to add Date</a:t>
            </a:r>
          </a:p>
        </p:txBody>
      </p:sp>
    </p:spTree>
    <p:extLst>
      <p:ext uri="{BB962C8B-B14F-4D97-AF65-F5344CB8AC3E}">
        <p14:creationId xmlns:p14="http://schemas.microsoft.com/office/powerpoint/2010/main" val="21840233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Slide_LifeScience">
    <p:spTree>
      <p:nvGrpSpPr>
        <p:cNvPr id="1" name=""/>
        <p:cNvGrpSpPr/>
        <p:nvPr/>
      </p:nvGrpSpPr>
      <p:grpSpPr>
        <a:xfrm>
          <a:off x="0" y="0"/>
          <a:ext cx="0" cy="0"/>
          <a:chOff x="0" y="0"/>
          <a:chExt cx="0" cy="0"/>
        </a:xfrm>
      </p:grpSpPr>
      <p:pic>
        <p:nvPicPr>
          <p:cNvPr id="5"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26500" y="474663"/>
            <a:ext cx="29337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88325" y="2579688"/>
            <a:ext cx="3856038" cy="385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hasCustomPrompt="1"/>
          </p:nvPr>
        </p:nvSpPr>
        <p:spPr>
          <a:xfrm>
            <a:off x="335999" y="1637084"/>
            <a:ext cx="7330894" cy="1982999"/>
          </a:xfrm>
        </p:spPr>
        <p:txBody>
          <a:bodyPr anchor="t">
            <a:normAutofit/>
          </a:bodyPr>
          <a:lstStyle>
            <a:lvl1pPr>
              <a:defRPr sz="6000" baseline="0">
                <a:solidFill>
                  <a:schemeClr val="tx1"/>
                </a:solidFill>
              </a:defRPr>
            </a:lvl1pPr>
          </a:lstStyle>
          <a:p>
            <a:r>
              <a:rPr lang="en-US" dirty="0"/>
              <a:t>Click to add Main title</a:t>
            </a:r>
            <a:endParaRPr lang="en-GB" dirty="0"/>
          </a:p>
        </p:txBody>
      </p:sp>
      <p:sp>
        <p:nvSpPr>
          <p:cNvPr id="3" name="Subtitle 2"/>
          <p:cNvSpPr>
            <a:spLocks noGrp="1"/>
          </p:cNvSpPr>
          <p:nvPr>
            <p:ph type="subTitle" idx="1" hasCustomPrompt="1"/>
          </p:nvPr>
        </p:nvSpPr>
        <p:spPr>
          <a:xfrm>
            <a:off x="336000" y="4063488"/>
            <a:ext cx="5923514" cy="585024"/>
          </a:xfrm>
        </p:spPr>
        <p:txBody>
          <a:bodyPr>
            <a:normAutofit/>
          </a:bodyPr>
          <a:lstStyle>
            <a:lvl1pPr marL="0" indent="0" algn="l">
              <a:buNone/>
              <a:defRPr sz="24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Presenters</a:t>
            </a:r>
            <a:endParaRPr lang="en-GB" dirty="0"/>
          </a:p>
        </p:txBody>
      </p:sp>
      <p:sp>
        <p:nvSpPr>
          <p:cNvPr id="8" name="Text Placeholder 7"/>
          <p:cNvSpPr>
            <a:spLocks noGrp="1"/>
          </p:cNvSpPr>
          <p:nvPr>
            <p:ph type="body" sz="quarter" idx="13" hasCustomPrompt="1"/>
          </p:nvPr>
        </p:nvSpPr>
        <p:spPr>
          <a:xfrm>
            <a:off x="335998" y="4969833"/>
            <a:ext cx="5923516" cy="574675"/>
          </a:xfrm>
        </p:spPr>
        <p:txBody>
          <a:bodyPr/>
          <a:lstStyle>
            <a:lvl1pPr marL="0" indent="0">
              <a:buNone/>
              <a:defRPr sz="2400" b="0" baseline="0">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US" dirty="0"/>
              <a:t>Click to add Date</a:t>
            </a:r>
          </a:p>
        </p:txBody>
      </p:sp>
    </p:spTree>
    <p:extLst>
      <p:ext uri="{BB962C8B-B14F-4D97-AF65-F5344CB8AC3E}">
        <p14:creationId xmlns:p14="http://schemas.microsoft.com/office/powerpoint/2010/main" val="4213467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andContent">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86975" y="6135688"/>
            <a:ext cx="1773238"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36549" y="267299"/>
            <a:ext cx="11523663" cy="1143000"/>
          </a:xfrm>
        </p:spPr>
        <p:txBody>
          <a:bodyPr/>
          <a:lstStyle>
            <a:lvl1pPr>
              <a:defRPr b="1">
                <a:solidFill>
                  <a:schemeClr val="tx2"/>
                </a:solidFill>
              </a:defRPr>
            </a:lvl1pPr>
          </a:lstStyle>
          <a:p>
            <a:r>
              <a:rPr lang="en-US"/>
              <a:t>Click to edit Master title style</a:t>
            </a:r>
            <a:endParaRPr lang="en-GB" dirty="0"/>
          </a:p>
        </p:txBody>
      </p:sp>
      <p:sp>
        <p:nvSpPr>
          <p:cNvPr id="3" name="Content Placeholder 2"/>
          <p:cNvSpPr>
            <a:spLocks noGrp="1"/>
          </p:cNvSpPr>
          <p:nvPr>
            <p:ph idx="1"/>
          </p:nvPr>
        </p:nvSpPr>
        <p:spPr>
          <a:xfrm>
            <a:off x="336550" y="1475117"/>
            <a:ext cx="11523663" cy="445123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8309722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leSlide_PrivateWealth">
    <p:spTree>
      <p:nvGrpSpPr>
        <p:cNvPr id="1" name=""/>
        <p:cNvGrpSpPr/>
        <p:nvPr/>
      </p:nvGrpSpPr>
      <p:grpSpPr>
        <a:xfrm>
          <a:off x="0" y="0"/>
          <a:ext cx="0" cy="0"/>
          <a:chOff x="0" y="0"/>
          <a:chExt cx="0" cy="0"/>
        </a:xfrm>
      </p:grpSpPr>
      <p:pic>
        <p:nvPicPr>
          <p:cNvPr id="5"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26500" y="474663"/>
            <a:ext cx="29337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42188" y="2530475"/>
            <a:ext cx="4329112" cy="432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hasCustomPrompt="1"/>
          </p:nvPr>
        </p:nvSpPr>
        <p:spPr>
          <a:xfrm>
            <a:off x="335999" y="1637084"/>
            <a:ext cx="7330894" cy="1982999"/>
          </a:xfrm>
        </p:spPr>
        <p:txBody>
          <a:bodyPr anchor="t">
            <a:normAutofit/>
          </a:bodyPr>
          <a:lstStyle>
            <a:lvl1pPr>
              <a:defRPr sz="6000" baseline="0">
                <a:solidFill>
                  <a:schemeClr val="tx1"/>
                </a:solidFill>
              </a:defRPr>
            </a:lvl1pPr>
          </a:lstStyle>
          <a:p>
            <a:r>
              <a:rPr lang="en-US" dirty="0"/>
              <a:t>Click to add Main title</a:t>
            </a:r>
            <a:endParaRPr lang="en-GB" dirty="0"/>
          </a:p>
        </p:txBody>
      </p:sp>
      <p:sp>
        <p:nvSpPr>
          <p:cNvPr id="3" name="Subtitle 2"/>
          <p:cNvSpPr>
            <a:spLocks noGrp="1"/>
          </p:cNvSpPr>
          <p:nvPr>
            <p:ph type="subTitle" idx="1" hasCustomPrompt="1"/>
          </p:nvPr>
        </p:nvSpPr>
        <p:spPr>
          <a:xfrm>
            <a:off x="336000" y="4063488"/>
            <a:ext cx="5923514" cy="585024"/>
          </a:xfrm>
        </p:spPr>
        <p:txBody>
          <a:bodyPr>
            <a:normAutofit/>
          </a:bodyPr>
          <a:lstStyle>
            <a:lvl1pPr marL="0" indent="0" algn="l">
              <a:buNone/>
              <a:defRPr sz="24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Presenter(s)</a:t>
            </a:r>
            <a:endParaRPr lang="en-GB" dirty="0"/>
          </a:p>
        </p:txBody>
      </p:sp>
      <p:sp>
        <p:nvSpPr>
          <p:cNvPr id="8" name="Text Placeholder 7"/>
          <p:cNvSpPr>
            <a:spLocks noGrp="1"/>
          </p:cNvSpPr>
          <p:nvPr>
            <p:ph type="body" sz="quarter" idx="13" hasCustomPrompt="1"/>
          </p:nvPr>
        </p:nvSpPr>
        <p:spPr>
          <a:xfrm>
            <a:off x="335998" y="4969833"/>
            <a:ext cx="5923516" cy="574675"/>
          </a:xfrm>
        </p:spPr>
        <p:txBody>
          <a:bodyPr/>
          <a:lstStyle>
            <a:lvl1pPr marL="0" indent="0">
              <a:buNone/>
              <a:defRPr sz="2400" b="0" baseline="0">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US" dirty="0"/>
              <a:t>Click to add Date</a:t>
            </a:r>
          </a:p>
        </p:txBody>
      </p:sp>
    </p:spTree>
    <p:extLst>
      <p:ext uri="{BB962C8B-B14F-4D97-AF65-F5344CB8AC3E}">
        <p14:creationId xmlns:p14="http://schemas.microsoft.com/office/powerpoint/2010/main" val="20153943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Slide_MIdMarket">
    <p:spTree>
      <p:nvGrpSpPr>
        <p:cNvPr id="1" name=""/>
        <p:cNvGrpSpPr/>
        <p:nvPr/>
      </p:nvGrpSpPr>
      <p:grpSpPr>
        <a:xfrm>
          <a:off x="0" y="0"/>
          <a:ext cx="0" cy="0"/>
          <a:chOff x="0" y="0"/>
          <a:chExt cx="0" cy="0"/>
        </a:xfrm>
      </p:grpSpPr>
      <p:pic>
        <p:nvPicPr>
          <p:cNvPr id="5"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26500" y="474663"/>
            <a:ext cx="29337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67625" y="2579688"/>
            <a:ext cx="3992563" cy="399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hasCustomPrompt="1"/>
          </p:nvPr>
        </p:nvSpPr>
        <p:spPr>
          <a:xfrm>
            <a:off x="335999" y="1637084"/>
            <a:ext cx="7330894" cy="1982999"/>
          </a:xfrm>
        </p:spPr>
        <p:txBody>
          <a:bodyPr anchor="t">
            <a:normAutofit/>
          </a:bodyPr>
          <a:lstStyle>
            <a:lvl1pPr>
              <a:defRPr sz="6000" baseline="0">
                <a:solidFill>
                  <a:schemeClr val="tx1"/>
                </a:solidFill>
              </a:defRPr>
            </a:lvl1pPr>
          </a:lstStyle>
          <a:p>
            <a:r>
              <a:rPr lang="en-US" dirty="0"/>
              <a:t>Click to add Main title</a:t>
            </a:r>
            <a:endParaRPr lang="en-GB" dirty="0"/>
          </a:p>
        </p:txBody>
      </p:sp>
      <p:sp>
        <p:nvSpPr>
          <p:cNvPr id="3" name="Subtitle 2"/>
          <p:cNvSpPr>
            <a:spLocks noGrp="1"/>
          </p:cNvSpPr>
          <p:nvPr>
            <p:ph type="subTitle" idx="1" hasCustomPrompt="1"/>
          </p:nvPr>
        </p:nvSpPr>
        <p:spPr>
          <a:xfrm>
            <a:off x="336000" y="4063488"/>
            <a:ext cx="5923514" cy="585024"/>
          </a:xfrm>
        </p:spPr>
        <p:txBody>
          <a:bodyPr>
            <a:normAutofit/>
          </a:bodyPr>
          <a:lstStyle>
            <a:lvl1pPr marL="0" indent="0" algn="l">
              <a:buNone/>
              <a:defRPr sz="2400" b="1"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Presenter(s)</a:t>
            </a:r>
            <a:endParaRPr lang="en-GB" dirty="0"/>
          </a:p>
        </p:txBody>
      </p:sp>
      <p:sp>
        <p:nvSpPr>
          <p:cNvPr id="8" name="Text Placeholder 7"/>
          <p:cNvSpPr>
            <a:spLocks noGrp="1"/>
          </p:cNvSpPr>
          <p:nvPr>
            <p:ph type="body" sz="quarter" idx="13" hasCustomPrompt="1"/>
          </p:nvPr>
        </p:nvSpPr>
        <p:spPr>
          <a:xfrm>
            <a:off x="335998" y="4969833"/>
            <a:ext cx="5923516" cy="574675"/>
          </a:xfrm>
        </p:spPr>
        <p:txBody>
          <a:bodyPr/>
          <a:lstStyle>
            <a:lvl1pPr marL="0" indent="0">
              <a:buNone/>
              <a:defRPr sz="2400" b="0" baseline="0">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US" dirty="0"/>
              <a:t>Click to add Date</a:t>
            </a:r>
          </a:p>
        </p:txBody>
      </p:sp>
    </p:spTree>
    <p:extLst>
      <p:ext uri="{BB962C8B-B14F-4D97-AF65-F5344CB8AC3E}">
        <p14:creationId xmlns:p14="http://schemas.microsoft.com/office/powerpoint/2010/main" val="22395635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Slide_RealEstateInvestment">
    <p:spTree>
      <p:nvGrpSpPr>
        <p:cNvPr id="1" name=""/>
        <p:cNvGrpSpPr/>
        <p:nvPr/>
      </p:nvGrpSpPr>
      <p:grpSpPr>
        <a:xfrm>
          <a:off x="0" y="0"/>
          <a:ext cx="0" cy="0"/>
          <a:chOff x="0" y="0"/>
          <a:chExt cx="0" cy="0"/>
        </a:xfrm>
      </p:grpSpPr>
      <p:pic>
        <p:nvPicPr>
          <p:cNvPr id="5"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26500" y="474663"/>
            <a:ext cx="29337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186613" y="1992313"/>
            <a:ext cx="4573587"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hasCustomPrompt="1"/>
          </p:nvPr>
        </p:nvSpPr>
        <p:spPr>
          <a:xfrm>
            <a:off x="335999" y="1637084"/>
            <a:ext cx="7330894" cy="1982999"/>
          </a:xfrm>
        </p:spPr>
        <p:txBody>
          <a:bodyPr anchor="t">
            <a:normAutofit/>
          </a:bodyPr>
          <a:lstStyle>
            <a:lvl1pPr>
              <a:defRPr sz="6000" baseline="0">
                <a:solidFill>
                  <a:schemeClr val="tx1"/>
                </a:solidFill>
              </a:defRPr>
            </a:lvl1pPr>
          </a:lstStyle>
          <a:p>
            <a:r>
              <a:rPr lang="en-US" dirty="0"/>
              <a:t>Click to add Main title</a:t>
            </a:r>
            <a:endParaRPr lang="en-GB" dirty="0"/>
          </a:p>
        </p:txBody>
      </p:sp>
      <p:sp>
        <p:nvSpPr>
          <p:cNvPr id="3" name="Subtitle 2"/>
          <p:cNvSpPr>
            <a:spLocks noGrp="1"/>
          </p:cNvSpPr>
          <p:nvPr>
            <p:ph type="subTitle" idx="1" hasCustomPrompt="1"/>
          </p:nvPr>
        </p:nvSpPr>
        <p:spPr>
          <a:xfrm>
            <a:off x="336000" y="4063488"/>
            <a:ext cx="5923514" cy="585024"/>
          </a:xfrm>
        </p:spPr>
        <p:txBody>
          <a:bodyPr>
            <a:normAutofit/>
          </a:bodyPr>
          <a:lstStyle>
            <a:lvl1pPr marL="0" indent="0" algn="l">
              <a:buNone/>
              <a:defRPr sz="24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Presenter(s)</a:t>
            </a:r>
            <a:endParaRPr lang="en-GB" dirty="0"/>
          </a:p>
        </p:txBody>
      </p:sp>
      <p:sp>
        <p:nvSpPr>
          <p:cNvPr id="8" name="Text Placeholder 7"/>
          <p:cNvSpPr>
            <a:spLocks noGrp="1"/>
          </p:cNvSpPr>
          <p:nvPr>
            <p:ph type="body" sz="quarter" idx="13" hasCustomPrompt="1"/>
          </p:nvPr>
        </p:nvSpPr>
        <p:spPr>
          <a:xfrm>
            <a:off x="335998" y="4969833"/>
            <a:ext cx="5923516" cy="574675"/>
          </a:xfrm>
        </p:spPr>
        <p:txBody>
          <a:bodyPr/>
          <a:lstStyle>
            <a:lvl1pPr marL="0" indent="0">
              <a:buNone/>
              <a:defRPr sz="2400" b="0" baseline="0">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US" dirty="0"/>
              <a:t>Click to add Date</a:t>
            </a:r>
          </a:p>
        </p:txBody>
      </p:sp>
    </p:spTree>
    <p:extLst>
      <p:ext uri="{BB962C8B-B14F-4D97-AF65-F5344CB8AC3E}">
        <p14:creationId xmlns:p14="http://schemas.microsoft.com/office/powerpoint/2010/main" val="20776455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itleSlide_Sport">
    <p:spTree>
      <p:nvGrpSpPr>
        <p:cNvPr id="1" name=""/>
        <p:cNvGrpSpPr/>
        <p:nvPr/>
      </p:nvGrpSpPr>
      <p:grpSpPr>
        <a:xfrm>
          <a:off x="0" y="0"/>
          <a:ext cx="0" cy="0"/>
          <a:chOff x="0" y="0"/>
          <a:chExt cx="0" cy="0"/>
        </a:xfrm>
      </p:grpSpPr>
      <p:pic>
        <p:nvPicPr>
          <p:cNvPr id="5"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26500" y="474663"/>
            <a:ext cx="29337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059613" y="2157413"/>
            <a:ext cx="4700587" cy="470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hasCustomPrompt="1"/>
          </p:nvPr>
        </p:nvSpPr>
        <p:spPr>
          <a:xfrm>
            <a:off x="335999" y="1637084"/>
            <a:ext cx="7330894" cy="1982999"/>
          </a:xfrm>
        </p:spPr>
        <p:txBody>
          <a:bodyPr anchor="t">
            <a:normAutofit/>
          </a:bodyPr>
          <a:lstStyle>
            <a:lvl1pPr>
              <a:defRPr sz="6000" baseline="0">
                <a:solidFill>
                  <a:schemeClr val="tx1"/>
                </a:solidFill>
              </a:defRPr>
            </a:lvl1pPr>
          </a:lstStyle>
          <a:p>
            <a:r>
              <a:rPr lang="en-US" dirty="0"/>
              <a:t>Click to add Main title</a:t>
            </a:r>
            <a:endParaRPr lang="en-GB" dirty="0"/>
          </a:p>
        </p:txBody>
      </p:sp>
      <p:sp>
        <p:nvSpPr>
          <p:cNvPr id="3" name="Subtitle 2"/>
          <p:cNvSpPr>
            <a:spLocks noGrp="1"/>
          </p:cNvSpPr>
          <p:nvPr>
            <p:ph type="subTitle" idx="1" hasCustomPrompt="1"/>
          </p:nvPr>
        </p:nvSpPr>
        <p:spPr>
          <a:xfrm>
            <a:off x="336000" y="4063488"/>
            <a:ext cx="5923514" cy="585024"/>
          </a:xfrm>
        </p:spPr>
        <p:txBody>
          <a:bodyPr>
            <a:normAutofit/>
          </a:bodyPr>
          <a:lstStyle>
            <a:lvl1pPr marL="0" indent="0" algn="l">
              <a:buNone/>
              <a:defRPr sz="24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Presenter(s)</a:t>
            </a:r>
            <a:endParaRPr lang="en-GB" dirty="0"/>
          </a:p>
        </p:txBody>
      </p:sp>
      <p:sp>
        <p:nvSpPr>
          <p:cNvPr id="8" name="Text Placeholder 7"/>
          <p:cNvSpPr>
            <a:spLocks noGrp="1"/>
          </p:cNvSpPr>
          <p:nvPr>
            <p:ph type="body" sz="quarter" idx="13" hasCustomPrompt="1"/>
          </p:nvPr>
        </p:nvSpPr>
        <p:spPr>
          <a:xfrm>
            <a:off x="335998" y="4969833"/>
            <a:ext cx="5923516" cy="574675"/>
          </a:xfrm>
        </p:spPr>
        <p:txBody>
          <a:bodyPr/>
          <a:lstStyle>
            <a:lvl1pPr marL="0" indent="0">
              <a:buNone/>
              <a:defRPr sz="2400" b="0" baseline="0">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US" dirty="0"/>
              <a:t>Click to add Date</a:t>
            </a:r>
          </a:p>
        </p:txBody>
      </p:sp>
    </p:spTree>
    <p:extLst>
      <p:ext uri="{BB962C8B-B14F-4D97-AF65-F5344CB8AC3E}">
        <p14:creationId xmlns:p14="http://schemas.microsoft.com/office/powerpoint/2010/main" val="31316717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Slide_Tech">
    <p:spTree>
      <p:nvGrpSpPr>
        <p:cNvPr id="1" name=""/>
        <p:cNvGrpSpPr/>
        <p:nvPr/>
      </p:nvGrpSpPr>
      <p:grpSpPr>
        <a:xfrm>
          <a:off x="0" y="0"/>
          <a:ext cx="0" cy="0"/>
          <a:chOff x="0" y="0"/>
          <a:chExt cx="0" cy="0"/>
        </a:xfrm>
      </p:grpSpPr>
      <p:pic>
        <p:nvPicPr>
          <p:cNvPr id="5"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26500" y="474663"/>
            <a:ext cx="29337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61175" y="2198688"/>
            <a:ext cx="4899025" cy="489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hasCustomPrompt="1"/>
          </p:nvPr>
        </p:nvSpPr>
        <p:spPr>
          <a:xfrm>
            <a:off x="335999" y="1637084"/>
            <a:ext cx="7330894" cy="1982999"/>
          </a:xfrm>
        </p:spPr>
        <p:txBody>
          <a:bodyPr anchor="t">
            <a:normAutofit/>
          </a:bodyPr>
          <a:lstStyle>
            <a:lvl1pPr>
              <a:defRPr sz="6000" baseline="0">
                <a:solidFill>
                  <a:schemeClr val="tx1"/>
                </a:solidFill>
              </a:defRPr>
            </a:lvl1pPr>
          </a:lstStyle>
          <a:p>
            <a:r>
              <a:rPr lang="en-US" dirty="0"/>
              <a:t>Click to add Main title</a:t>
            </a:r>
            <a:endParaRPr lang="en-GB" dirty="0"/>
          </a:p>
        </p:txBody>
      </p:sp>
      <p:sp>
        <p:nvSpPr>
          <p:cNvPr id="3" name="Subtitle 2"/>
          <p:cNvSpPr>
            <a:spLocks noGrp="1"/>
          </p:cNvSpPr>
          <p:nvPr>
            <p:ph type="subTitle" idx="1" hasCustomPrompt="1"/>
          </p:nvPr>
        </p:nvSpPr>
        <p:spPr>
          <a:xfrm>
            <a:off x="336000" y="4063488"/>
            <a:ext cx="5923514" cy="585024"/>
          </a:xfrm>
        </p:spPr>
        <p:txBody>
          <a:bodyPr>
            <a:normAutofit/>
          </a:bodyPr>
          <a:lstStyle>
            <a:lvl1pPr marL="0" indent="0" algn="l">
              <a:buNone/>
              <a:defRPr sz="2400" b="1"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Presenter(s)</a:t>
            </a:r>
            <a:endParaRPr lang="en-GB" dirty="0"/>
          </a:p>
        </p:txBody>
      </p:sp>
      <p:sp>
        <p:nvSpPr>
          <p:cNvPr id="8" name="Text Placeholder 7"/>
          <p:cNvSpPr>
            <a:spLocks noGrp="1"/>
          </p:cNvSpPr>
          <p:nvPr>
            <p:ph type="body" sz="quarter" idx="13" hasCustomPrompt="1"/>
          </p:nvPr>
        </p:nvSpPr>
        <p:spPr>
          <a:xfrm>
            <a:off x="335998" y="4969833"/>
            <a:ext cx="5923516" cy="574675"/>
          </a:xfrm>
        </p:spPr>
        <p:txBody>
          <a:bodyPr/>
          <a:lstStyle>
            <a:lvl1pPr marL="0" indent="0">
              <a:buNone/>
              <a:defRPr sz="2400" b="0" baseline="0">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US" dirty="0"/>
              <a:t>Click to add Date</a:t>
            </a:r>
          </a:p>
        </p:txBody>
      </p:sp>
    </p:spTree>
    <p:extLst>
      <p:ext uri="{BB962C8B-B14F-4D97-AF65-F5344CB8AC3E}">
        <p14:creationId xmlns:p14="http://schemas.microsoft.com/office/powerpoint/2010/main" val="32703534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hankYouFinal">
    <p:spTree>
      <p:nvGrpSpPr>
        <p:cNvPr id="1" name=""/>
        <p:cNvGrpSpPr/>
        <p:nvPr/>
      </p:nvGrpSpPr>
      <p:grpSpPr>
        <a:xfrm>
          <a:off x="0" y="0"/>
          <a:ext cx="0" cy="0"/>
          <a:chOff x="0" y="0"/>
          <a:chExt cx="0" cy="0"/>
        </a:xfrm>
      </p:grpSpPr>
      <p:pic>
        <p:nvPicPr>
          <p:cNvPr id="2"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26500" y="503238"/>
            <a:ext cx="29337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p:nvSpPr>
        <p:spPr bwMode="auto">
          <a:xfrm>
            <a:off x="222250" y="1204913"/>
            <a:ext cx="8034338"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defRPr/>
            </a:pPr>
            <a:r>
              <a:rPr lang="en-GB" altLang="en-US" sz="7200" dirty="0"/>
              <a:t>Thank you</a:t>
            </a:r>
          </a:p>
        </p:txBody>
      </p:sp>
      <p:pic>
        <p:nvPicPr>
          <p:cNvPr id="4"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767763" y="3937000"/>
            <a:ext cx="2992437" cy="262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336550" y="6046788"/>
            <a:ext cx="40544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defRPr/>
            </a:pPr>
            <a:r>
              <a:rPr lang="en-GB" altLang="en-US" dirty="0"/>
              <a:t>www.mills-reeve.com</a:t>
            </a:r>
          </a:p>
        </p:txBody>
      </p:sp>
      <p:sp>
        <p:nvSpPr>
          <p:cNvPr id="6" name="TextBox 5"/>
          <p:cNvSpPr txBox="1"/>
          <p:nvPr/>
        </p:nvSpPr>
        <p:spPr>
          <a:xfrm>
            <a:off x="336550" y="3130550"/>
            <a:ext cx="8326438" cy="2192908"/>
          </a:xfrm>
          <a:prstGeom prst="rect">
            <a:avLst/>
          </a:prstGeom>
          <a:noFill/>
        </p:spPr>
        <p:txBody>
          <a:bodyPr>
            <a:spAutoFit/>
          </a:bodyPr>
          <a:lstStyle/>
          <a:p>
            <a:pPr>
              <a:defRPr/>
            </a:pPr>
            <a:r>
              <a:rPr lang="en-GB" sz="1050" dirty="0">
                <a:solidFill>
                  <a:schemeClr val="accent3"/>
                </a:solidFill>
              </a:rPr>
              <a:t>Mills &amp; Reeve LLP is a limited liability partnership authorised and regulated by the Solicitors Regulation Authority and registered in England and Wales with registered number OC326165. Its registered office is at 7th &amp; 8th floors, 24 King William Street, London, EC4R 9AT, which is the London office of Mills &amp; Reeve LLP. A list of members may be inspected at any of the LLP's offices. The term "partner" is used to refer to a member of Mills &amp; Reeve LLP.</a:t>
            </a:r>
          </a:p>
          <a:p>
            <a:pPr>
              <a:defRPr/>
            </a:pPr>
            <a:endParaRPr lang="en-GB" sz="1050" dirty="0">
              <a:solidFill>
                <a:schemeClr val="accent3"/>
              </a:solidFill>
            </a:endParaRPr>
          </a:p>
          <a:p>
            <a:pPr>
              <a:defRPr/>
            </a:pPr>
            <a:r>
              <a:rPr lang="en-GB" sz="1050" dirty="0">
                <a:solidFill>
                  <a:schemeClr val="accent3"/>
                </a:solidFill>
              </a:rPr>
              <a:t>The contents of this document are copyright © Mills &amp; Reeve LLP. All rights reserved. This document contains general advice and comments only and therefore specific legal advice should be taken before reliance is placed upon it in any particular circumstances. Where hyperlinks are provided to third party websites, Mills &amp; Reeve LLP is not responsible for the content of such sites.</a:t>
            </a:r>
          </a:p>
          <a:p>
            <a:pPr>
              <a:defRPr/>
            </a:pPr>
            <a:endParaRPr lang="en-GB" sz="1050" dirty="0">
              <a:solidFill>
                <a:schemeClr val="accent3"/>
              </a:solidFill>
            </a:endParaRPr>
          </a:p>
          <a:p>
            <a:pPr>
              <a:defRPr/>
            </a:pPr>
            <a:r>
              <a:rPr lang="en-GB" sz="1050" dirty="0">
                <a:solidFill>
                  <a:schemeClr val="accent3"/>
                </a:solidFill>
              </a:rPr>
              <a:t>Mills &amp; Reeve LLP will process your personal data in accordance with the data protection and privacy</a:t>
            </a:r>
            <a:r>
              <a:rPr lang="en-GB" sz="1050" baseline="0" dirty="0">
                <a:solidFill>
                  <a:schemeClr val="accent3"/>
                </a:solidFill>
              </a:rPr>
              <a:t> laws applicable to the firm (including, as applicable: the Data Protection Act 2018, the UK GDPR and the EU GDPR)</a:t>
            </a:r>
            <a:r>
              <a:rPr lang="en-GB" sz="1050" dirty="0">
                <a:solidFill>
                  <a:schemeClr val="accent3"/>
                </a:solidFill>
              </a:rPr>
              <a:t>.  You can set your marketing preferences or unsubscribe at any time from Mills &amp; Reeve LLP marketing communications at </a:t>
            </a:r>
            <a:r>
              <a:rPr lang="en-GB" sz="1050" u="sng" dirty="0">
                <a:solidFill>
                  <a:schemeClr val="accent3"/>
                </a:solidFill>
                <a:hlinkClick r:id="rId4"/>
              </a:rPr>
              <a:t>www.preferences.mills-reeve.com</a:t>
            </a:r>
            <a:r>
              <a:rPr lang="en-GB" sz="1050" dirty="0">
                <a:solidFill>
                  <a:schemeClr val="accent3"/>
                </a:solidFill>
              </a:rPr>
              <a:t> or by emailing </a:t>
            </a:r>
            <a:r>
              <a:rPr lang="en-GB" sz="1050" u="sng" dirty="0">
                <a:solidFill>
                  <a:schemeClr val="accent3"/>
                </a:solidFill>
                <a:hlinkClick r:id="rId5"/>
              </a:rPr>
              <a:t>preferences@mills-reeve.com</a:t>
            </a:r>
            <a:r>
              <a:rPr lang="en-GB" sz="1050" u="sng" dirty="0">
                <a:solidFill>
                  <a:schemeClr val="accent3"/>
                </a:solidFill>
              </a:rPr>
              <a:t> </a:t>
            </a:r>
            <a:r>
              <a:rPr lang="en-GB" sz="1050" dirty="0">
                <a:solidFill>
                  <a:schemeClr val="accent3"/>
                </a:solidFill>
              </a:rPr>
              <a:t>  T +44(0)344 880 2666</a:t>
            </a:r>
          </a:p>
        </p:txBody>
      </p:sp>
    </p:spTree>
    <p:extLst>
      <p:ext uri="{BB962C8B-B14F-4D97-AF65-F5344CB8AC3E}">
        <p14:creationId xmlns:p14="http://schemas.microsoft.com/office/powerpoint/2010/main" val="11645861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ThankYouFinal">
    <p:spTree>
      <p:nvGrpSpPr>
        <p:cNvPr id="1" name=""/>
        <p:cNvGrpSpPr/>
        <p:nvPr/>
      </p:nvGrpSpPr>
      <p:grpSpPr>
        <a:xfrm>
          <a:off x="0" y="0"/>
          <a:ext cx="0" cy="0"/>
          <a:chOff x="0" y="0"/>
          <a:chExt cx="0" cy="0"/>
        </a:xfrm>
      </p:grpSpPr>
      <p:pic>
        <p:nvPicPr>
          <p:cNvPr id="8"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26500" y="503238"/>
            <a:ext cx="29337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p:nvSpPr>
        <p:spPr bwMode="auto">
          <a:xfrm>
            <a:off x="493084" y="838531"/>
            <a:ext cx="8035925"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defRPr/>
            </a:pPr>
            <a:r>
              <a:rPr lang="en-GB" altLang="en-US" sz="7200" dirty="0"/>
              <a:t>Thank you</a:t>
            </a:r>
          </a:p>
        </p:txBody>
      </p:sp>
      <p:pic>
        <p:nvPicPr>
          <p:cNvPr id="10"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61188" y="2609850"/>
            <a:ext cx="4337050" cy="380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336550" y="6046788"/>
            <a:ext cx="40544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defRPr/>
            </a:pPr>
            <a:r>
              <a:rPr lang="en-GB" altLang="en-US" dirty="0"/>
              <a:t>www.mills-reeve.com</a:t>
            </a:r>
          </a:p>
        </p:txBody>
      </p:sp>
      <p:sp>
        <p:nvSpPr>
          <p:cNvPr id="15" name="TextBox 14"/>
          <p:cNvSpPr txBox="1">
            <a:spLocks noChangeArrowheads="1"/>
          </p:cNvSpPr>
          <p:nvPr/>
        </p:nvSpPr>
        <p:spPr bwMode="auto">
          <a:xfrm>
            <a:off x="596900" y="2100263"/>
            <a:ext cx="5432425" cy="141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defRPr/>
            </a:pPr>
            <a:r>
              <a:rPr lang="en-GB" altLang="en-US" sz="2200" dirty="0">
                <a:solidFill>
                  <a:srgbClr val="000000"/>
                </a:solidFill>
              </a:rPr>
              <a:t>Call or email:</a:t>
            </a:r>
          </a:p>
          <a:p>
            <a:pPr eaLnBrk="1" hangingPunct="1">
              <a:defRPr/>
            </a:pPr>
            <a:endParaRPr lang="en-GB" altLang="en-US" sz="2200" dirty="0">
              <a:solidFill>
                <a:srgbClr val="000000"/>
              </a:solidFill>
            </a:endParaRPr>
          </a:p>
          <a:p>
            <a:pPr eaLnBrk="1" hangingPunct="1">
              <a:defRPr/>
            </a:pPr>
            <a:r>
              <a:rPr lang="en-GB" altLang="en-US" sz="2200" dirty="0">
                <a:solidFill>
                  <a:srgbClr val="000000"/>
                </a:solidFill>
              </a:rPr>
              <a:t>T: +44(0)</a:t>
            </a:r>
          </a:p>
          <a:p>
            <a:pPr eaLnBrk="1" hangingPunct="1">
              <a:defRPr/>
            </a:pPr>
            <a:r>
              <a:rPr lang="en-GB" altLang="en-US" sz="2200" dirty="0">
                <a:solidFill>
                  <a:srgbClr val="000000"/>
                </a:solidFill>
              </a:rPr>
              <a:t>E:</a:t>
            </a:r>
            <a:endParaRPr lang="en-GB" altLang="en-US" sz="2200" dirty="0"/>
          </a:p>
        </p:txBody>
      </p:sp>
      <p:sp>
        <p:nvSpPr>
          <p:cNvPr id="16" name="TextBox 15"/>
          <p:cNvSpPr txBox="1">
            <a:spLocks noChangeArrowheads="1"/>
          </p:cNvSpPr>
          <p:nvPr/>
        </p:nvSpPr>
        <p:spPr bwMode="auto">
          <a:xfrm>
            <a:off x="596900" y="3817938"/>
            <a:ext cx="5432425" cy="141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defRPr/>
            </a:pPr>
            <a:r>
              <a:rPr lang="en-GB" altLang="en-US" sz="2200" dirty="0">
                <a:solidFill>
                  <a:srgbClr val="000000"/>
                </a:solidFill>
              </a:rPr>
              <a:t>Call or email:</a:t>
            </a:r>
          </a:p>
          <a:p>
            <a:pPr eaLnBrk="1" hangingPunct="1">
              <a:defRPr/>
            </a:pPr>
            <a:endParaRPr lang="en-GB" altLang="en-US" sz="2200" dirty="0">
              <a:solidFill>
                <a:srgbClr val="000000"/>
              </a:solidFill>
            </a:endParaRPr>
          </a:p>
          <a:p>
            <a:pPr eaLnBrk="1" hangingPunct="1">
              <a:defRPr/>
            </a:pPr>
            <a:r>
              <a:rPr lang="en-GB" altLang="en-US" sz="2200" dirty="0">
                <a:solidFill>
                  <a:srgbClr val="000000"/>
                </a:solidFill>
              </a:rPr>
              <a:t>T: +44(0)</a:t>
            </a:r>
          </a:p>
          <a:p>
            <a:pPr eaLnBrk="1" hangingPunct="1">
              <a:defRPr/>
            </a:pPr>
            <a:r>
              <a:rPr lang="en-GB" altLang="en-US" sz="2200" dirty="0">
                <a:solidFill>
                  <a:srgbClr val="000000"/>
                </a:solidFill>
              </a:rPr>
              <a:t>E:</a:t>
            </a:r>
            <a:endParaRPr lang="en-GB" altLang="en-US" sz="2200" dirty="0"/>
          </a:p>
        </p:txBody>
      </p:sp>
      <p:sp>
        <p:nvSpPr>
          <p:cNvPr id="12" name="Text Placeholder 15"/>
          <p:cNvSpPr>
            <a:spLocks noGrp="1"/>
          </p:cNvSpPr>
          <p:nvPr>
            <p:ph type="body" sz="quarter" idx="13"/>
          </p:nvPr>
        </p:nvSpPr>
        <p:spPr>
          <a:xfrm>
            <a:off x="596900" y="2480868"/>
            <a:ext cx="3224602" cy="298873"/>
          </a:xfrm>
        </p:spPr>
        <p:txBody>
          <a:bodyPr>
            <a:noAutofit/>
          </a:bodyPr>
          <a:lstStyle>
            <a:lvl1pPr marL="0" marR="0" indent="0" algn="l" defTabSz="914400" rtl="0" eaLnBrk="1" fontAlgn="auto" latinLnBrk="0" hangingPunct="1">
              <a:lnSpc>
                <a:spcPct val="100000"/>
              </a:lnSpc>
              <a:spcBef>
                <a:spcPts val="0"/>
              </a:spcBef>
              <a:spcAft>
                <a:spcPts val="0"/>
              </a:spcAft>
              <a:buClrTx/>
              <a:buSzTx/>
              <a:buFontTx/>
              <a:buNone/>
              <a:tabLst/>
              <a:defRPr sz="2200" b="1" baseline="0">
                <a:solidFill>
                  <a:schemeClr val="tx1"/>
                </a:solidFill>
                <a:latin typeface="+mj-lt"/>
              </a:defRPr>
            </a:lvl1pPr>
            <a:lvl2pPr marL="457200" indent="0">
              <a:buNone/>
              <a:defRPr/>
            </a:lvl2pPr>
            <a:lvl5pPr marL="1828800" indent="0">
              <a:buNone/>
              <a:defRPr sz="3200" baseline="0">
                <a:latin typeface="+mj-lt"/>
              </a:defRPr>
            </a:lvl5pPr>
          </a:lstStyle>
          <a:p>
            <a:pPr lvl="0"/>
            <a:r>
              <a:rPr lang="en-US" noProof="0"/>
              <a:t>Edit Master text styles</a:t>
            </a:r>
          </a:p>
          <a:p>
            <a:pPr lvl="1"/>
            <a:r>
              <a:rPr lang="en-US" noProof="0"/>
              <a:t>Second level</a:t>
            </a:r>
          </a:p>
        </p:txBody>
      </p:sp>
      <p:sp>
        <p:nvSpPr>
          <p:cNvPr id="13" name="Text Placeholder 15"/>
          <p:cNvSpPr>
            <a:spLocks noGrp="1"/>
          </p:cNvSpPr>
          <p:nvPr>
            <p:ph type="body" sz="quarter" idx="14"/>
          </p:nvPr>
        </p:nvSpPr>
        <p:spPr>
          <a:xfrm>
            <a:off x="1742536" y="2779741"/>
            <a:ext cx="3797300" cy="298873"/>
          </a:xfrm>
        </p:spPr>
        <p:txBody>
          <a:bodyPr>
            <a:noAutofit/>
          </a:bodyPr>
          <a:lstStyle>
            <a:lvl1pPr marL="0" marR="0" indent="0" algn="l" defTabSz="914400" rtl="0" eaLnBrk="1" fontAlgn="auto" latinLnBrk="0" hangingPunct="1">
              <a:lnSpc>
                <a:spcPct val="100000"/>
              </a:lnSpc>
              <a:spcBef>
                <a:spcPts val="0"/>
              </a:spcBef>
              <a:spcAft>
                <a:spcPts val="0"/>
              </a:spcAft>
              <a:buClrTx/>
              <a:buSzTx/>
              <a:buFontTx/>
              <a:buNone/>
              <a:tabLst/>
              <a:defRPr sz="2200" baseline="0">
                <a:latin typeface="+mj-lt"/>
              </a:defRPr>
            </a:lvl1pPr>
            <a:lvl5pPr marL="1828800" indent="0">
              <a:buNone/>
              <a:defRPr sz="3200" baseline="0">
                <a:latin typeface="+mj-lt"/>
              </a:defRPr>
            </a:lvl5pPr>
          </a:lstStyle>
          <a:p>
            <a:pPr lvl="0"/>
            <a:r>
              <a:rPr lang="en-US" noProof="0"/>
              <a:t>Edit Master text styles</a:t>
            </a:r>
          </a:p>
        </p:txBody>
      </p:sp>
      <p:sp>
        <p:nvSpPr>
          <p:cNvPr id="14" name="Text Placeholder 15"/>
          <p:cNvSpPr>
            <a:spLocks noGrp="1"/>
          </p:cNvSpPr>
          <p:nvPr>
            <p:ph type="body" sz="quarter" idx="15"/>
          </p:nvPr>
        </p:nvSpPr>
        <p:spPr>
          <a:xfrm>
            <a:off x="914400" y="3099490"/>
            <a:ext cx="4625436" cy="298873"/>
          </a:xfrm>
        </p:spPr>
        <p:txBody>
          <a:bodyPr>
            <a:noAutofit/>
          </a:bodyPr>
          <a:lstStyle>
            <a:lvl1pPr marL="0" marR="0" indent="0" algn="l" defTabSz="914400" rtl="0" eaLnBrk="1" fontAlgn="auto" latinLnBrk="0" hangingPunct="1">
              <a:lnSpc>
                <a:spcPct val="100000"/>
              </a:lnSpc>
              <a:spcBef>
                <a:spcPts val="0"/>
              </a:spcBef>
              <a:spcAft>
                <a:spcPts val="0"/>
              </a:spcAft>
              <a:buClrTx/>
              <a:buSzTx/>
              <a:buFontTx/>
              <a:buNone/>
              <a:tabLst/>
              <a:defRPr sz="2200" baseline="0">
                <a:latin typeface="+mj-lt"/>
              </a:defRPr>
            </a:lvl1pPr>
            <a:lvl5pPr marL="1828800" indent="0">
              <a:buNone/>
              <a:defRPr sz="3200">
                <a:latin typeface="+mj-lt"/>
              </a:defRPr>
            </a:lvl5pPr>
          </a:lstStyle>
          <a:p>
            <a:pPr lvl="0"/>
            <a:r>
              <a:rPr lang="en-US" noProof="0"/>
              <a:t>Edit Master text styles</a:t>
            </a:r>
          </a:p>
        </p:txBody>
      </p:sp>
      <p:sp>
        <p:nvSpPr>
          <p:cNvPr id="35" name="Text Placeholder 15"/>
          <p:cNvSpPr>
            <a:spLocks noGrp="1"/>
          </p:cNvSpPr>
          <p:nvPr>
            <p:ph type="body" sz="quarter" idx="19"/>
          </p:nvPr>
        </p:nvSpPr>
        <p:spPr>
          <a:xfrm>
            <a:off x="596900" y="4198817"/>
            <a:ext cx="3224602" cy="298873"/>
          </a:xfrm>
        </p:spPr>
        <p:txBody>
          <a:bodyPr>
            <a:noAutofit/>
          </a:bodyPr>
          <a:lstStyle>
            <a:lvl1pPr marL="0" marR="0" indent="0" algn="l" defTabSz="914400" rtl="0" eaLnBrk="1" fontAlgn="auto" latinLnBrk="0" hangingPunct="1">
              <a:lnSpc>
                <a:spcPct val="100000"/>
              </a:lnSpc>
              <a:spcBef>
                <a:spcPts val="0"/>
              </a:spcBef>
              <a:spcAft>
                <a:spcPts val="0"/>
              </a:spcAft>
              <a:buClrTx/>
              <a:buSzTx/>
              <a:buFontTx/>
              <a:buNone/>
              <a:tabLst/>
              <a:defRPr sz="2200" b="1" baseline="0">
                <a:solidFill>
                  <a:schemeClr val="tx1"/>
                </a:solidFill>
                <a:latin typeface="+mj-lt"/>
              </a:defRPr>
            </a:lvl1pPr>
            <a:lvl2pPr marL="457200" indent="0">
              <a:buNone/>
              <a:defRPr/>
            </a:lvl2pPr>
            <a:lvl5pPr marL="1828800" indent="0">
              <a:buNone/>
              <a:defRPr sz="3200" baseline="0">
                <a:latin typeface="+mj-lt"/>
              </a:defRPr>
            </a:lvl5pPr>
          </a:lstStyle>
          <a:p>
            <a:pPr lvl="0"/>
            <a:r>
              <a:rPr lang="en-US" noProof="0"/>
              <a:t>Edit Master text styles</a:t>
            </a:r>
          </a:p>
          <a:p>
            <a:pPr lvl="1"/>
            <a:r>
              <a:rPr lang="en-US" noProof="0"/>
              <a:t>Second level</a:t>
            </a:r>
          </a:p>
        </p:txBody>
      </p:sp>
      <p:sp>
        <p:nvSpPr>
          <p:cNvPr id="36" name="Text Placeholder 15"/>
          <p:cNvSpPr>
            <a:spLocks noGrp="1"/>
          </p:cNvSpPr>
          <p:nvPr>
            <p:ph type="body" sz="quarter" idx="20"/>
          </p:nvPr>
        </p:nvSpPr>
        <p:spPr>
          <a:xfrm>
            <a:off x="1742536" y="4497690"/>
            <a:ext cx="3797300" cy="298873"/>
          </a:xfrm>
        </p:spPr>
        <p:txBody>
          <a:bodyPr>
            <a:noAutofit/>
          </a:bodyPr>
          <a:lstStyle>
            <a:lvl1pPr marL="0" marR="0" indent="0" algn="l" defTabSz="914400" rtl="0" eaLnBrk="1" fontAlgn="auto" latinLnBrk="0" hangingPunct="1">
              <a:lnSpc>
                <a:spcPct val="100000"/>
              </a:lnSpc>
              <a:spcBef>
                <a:spcPts val="0"/>
              </a:spcBef>
              <a:spcAft>
                <a:spcPts val="0"/>
              </a:spcAft>
              <a:buClrTx/>
              <a:buSzTx/>
              <a:buFontTx/>
              <a:buNone/>
              <a:tabLst/>
              <a:defRPr sz="2200" baseline="0">
                <a:latin typeface="+mj-lt"/>
              </a:defRPr>
            </a:lvl1pPr>
            <a:lvl5pPr marL="1828800" indent="0">
              <a:buNone/>
              <a:defRPr sz="3200" baseline="0">
                <a:latin typeface="+mj-lt"/>
              </a:defRPr>
            </a:lvl5pPr>
          </a:lstStyle>
          <a:p>
            <a:pPr lvl="0"/>
            <a:r>
              <a:rPr lang="en-US" noProof="0"/>
              <a:t>Edit Master text styles</a:t>
            </a:r>
          </a:p>
        </p:txBody>
      </p:sp>
      <p:sp>
        <p:nvSpPr>
          <p:cNvPr id="37" name="Text Placeholder 15"/>
          <p:cNvSpPr>
            <a:spLocks noGrp="1"/>
          </p:cNvSpPr>
          <p:nvPr>
            <p:ph type="body" sz="quarter" idx="21"/>
          </p:nvPr>
        </p:nvSpPr>
        <p:spPr>
          <a:xfrm>
            <a:off x="914400" y="4817439"/>
            <a:ext cx="4625436" cy="298873"/>
          </a:xfrm>
        </p:spPr>
        <p:txBody>
          <a:bodyPr>
            <a:noAutofit/>
          </a:bodyPr>
          <a:lstStyle>
            <a:lvl1pPr marL="0" marR="0" indent="0" algn="l" defTabSz="914400" rtl="0" eaLnBrk="1" fontAlgn="auto" latinLnBrk="0" hangingPunct="1">
              <a:lnSpc>
                <a:spcPct val="100000"/>
              </a:lnSpc>
              <a:spcBef>
                <a:spcPts val="0"/>
              </a:spcBef>
              <a:spcAft>
                <a:spcPts val="0"/>
              </a:spcAft>
              <a:buClrTx/>
              <a:buSzTx/>
              <a:buFontTx/>
              <a:buNone/>
              <a:tabLst/>
              <a:defRPr sz="2200" baseline="0">
                <a:latin typeface="+mj-lt"/>
              </a:defRPr>
            </a:lvl1pPr>
            <a:lvl5pPr marL="1828800" indent="0">
              <a:buNone/>
              <a:defRPr sz="3200">
                <a:latin typeface="+mj-lt"/>
              </a:defRPr>
            </a:lvl5pPr>
          </a:lstStyle>
          <a:p>
            <a:pPr lvl="0"/>
            <a:r>
              <a:rPr lang="en-US" noProof="0"/>
              <a:t>Edit Master text styles</a:t>
            </a:r>
          </a:p>
        </p:txBody>
      </p:sp>
    </p:spTree>
    <p:extLst>
      <p:ext uri="{BB962C8B-B14F-4D97-AF65-F5344CB8AC3E}">
        <p14:creationId xmlns:p14="http://schemas.microsoft.com/office/powerpoint/2010/main" val="10872582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hankYouFinal">
    <p:spTree>
      <p:nvGrpSpPr>
        <p:cNvPr id="1" name=""/>
        <p:cNvGrpSpPr/>
        <p:nvPr/>
      </p:nvGrpSpPr>
      <p:grpSpPr>
        <a:xfrm>
          <a:off x="0" y="0"/>
          <a:ext cx="0" cy="0"/>
          <a:chOff x="0" y="0"/>
          <a:chExt cx="0" cy="0"/>
        </a:xfrm>
      </p:grpSpPr>
      <p:pic>
        <p:nvPicPr>
          <p:cNvPr id="11"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26500" y="503238"/>
            <a:ext cx="29337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4"/>
          <p:cNvSpPr txBox="1">
            <a:spLocks noChangeArrowheads="1"/>
          </p:cNvSpPr>
          <p:nvPr/>
        </p:nvSpPr>
        <p:spPr bwMode="auto">
          <a:xfrm>
            <a:off x="467204" y="865098"/>
            <a:ext cx="8035925"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defRPr/>
            </a:pPr>
            <a:r>
              <a:rPr lang="en-GB" altLang="en-US" sz="7200" dirty="0"/>
              <a:t>Thank you</a:t>
            </a:r>
          </a:p>
        </p:txBody>
      </p:sp>
      <p:pic>
        <p:nvPicPr>
          <p:cNvPr id="16"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78800" y="3817938"/>
            <a:ext cx="3144838" cy="276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Box 16"/>
          <p:cNvSpPr txBox="1">
            <a:spLocks noChangeArrowheads="1"/>
          </p:cNvSpPr>
          <p:nvPr/>
        </p:nvSpPr>
        <p:spPr bwMode="auto">
          <a:xfrm>
            <a:off x="336550" y="6046788"/>
            <a:ext cx="40544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defRPr/>
            </a:pPr>
            <a:r>
              <a:rPr lang="en-GB" altLang="en-US" dirty="0"/>
              <a:t>www.mills-reeve.com</a:t>
            </a:r>
          </a:p>
        </p:txBody>
      </p:sp>
      <p:sp>
        <p:nvSpPr>
          <p:cNvPr id="18" name="TextBox 17"/>
          <p:cNvSpPr txBox="1">
            <a:spLocks noChangeArrowheads="1"/>
          </p:cNvSpPr>
          <p:nvPr/>
        </p:nvSpPr>
        <p:spPr bwMode="auto">
          <a:xfrm>
            <a:off x="596900" y="2100263"/>
            <a:ext cx="5432425" cy="141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defRPr/>
            </a:pPr>
            <a:r>
              <a:rPr lang="en-GB" altLang="en-US" sz="2200" dirty="0">
                <a:solidFill>
                  <a:srgbClr val="000000"/>
                </a:solidFill>
              </a:rPr>
              <a:t>Call or email:</a:t>
            </a:r>
          </a:p>
          <a:p>
            <a:pPr eaLnBrk="1" hangingPunct="1">
              <a:defRPr/>
            </a:pPr>
            <a:endParaRPr lang="en-GB" altLang="en-US" sz="2200" dirty="0">
              <a:solidFill>
                <a:srgbClr val="000000"/>
              </a:solidFill>
            </a:endParaRPr>
          </a:p>
          <a:p>
            <a:pPr eaLnBrk="1" hangingPunct="1">
              <a:defRPr/>
            </a:pPr>
            <a:r>
              <a:rPr lang="en-GB" altLang="en-US" sz="2200" dirty="0">
                <a:solidFill>
                  <a:srgbClr val="000000"/>
                </a:solidFill>
              </a:rPr>
              <a:t>T: +44(0)</a:t>
            </a:r>
          </a:p>
          <a:p>
            <a:pPr eaLnBrk="1" hangingPunct="1">
              <a:defRPr/>
            </a:pPr>
            <a:r>
              <a:rPr lang="en-GB" altLang="en-US" sz="2200" dirty="0">
                <a:solidFill>
                  <a:srgbClr val="000000"/>
                </a:solidFill>
              </a:rPr>
              <a:t>E:</a:t>
            </a:r>
            <a:endParaRPr lang="en-GB" altLang="en-US" sz="2200" dirty="0"/>
          </a:p>
        </p:txBody>
      </p:sp>
      <p:sp>
        <p:nvSpPr>
          <p:cNvPr id="19" name="TextBox 18"/>
          <p:cNvSpPr txBox="1">
            <a:spLocks noChangeArrowheads="1"/>
          </p:cNvSpPr>
          <p:nvPr/>
        </p:nvSpPr>
        <p:spPr bwMode="auto">
          <a:xfrm>
            <a:off x="6029325" y="2100263"/>
            <a:ext cx="5430838" cy="141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defRPr/>
            </a:pPr>
            <a:r>
              <a:rPr lang="en-GB" altLang="en-US" sz="2200" dirty="0">
                <a:solidFill>
                  <a:srgbClr val="000000"/>
                </a:solidFill>
              </a:rPr>
              <a:t>Call or email:</a:t>
            </a:r>
          </a:p>
          <a:p>
            <a:pPr eaLnBrk="1" hangingPunct="1">
              <a:defRPr/>
            </a:pPr>
            <a:endParaRPr lang="en-GB" altLang="en-US" sz="2200" dirty="0">
              <a:solidFill>
                <a:srgbClr val="000000"/>
              </a:solidFill>
            </a:endParaRPr>
          </a:p>
          <a:p>
            <a:pPr eaLnBrk="1" hangingPunct="1">
              <a:defRPr/>
            </a:pPr>
            <a:r>
              <a:rPr lang="en-GB" altLang="en-US" sz="2200" dirty="0">
                <a:solidFill>
                  <a:srgbClr val="000000"/>
                </a:solidFill>
              </a:rPr>
              <a:t>T: +44(0)</a:t>
            </a:r>
          </a:p>
          <a:p>
            <a:pPr eaLnBrk="1" hangingPunct="1">
              <a:defRPr/>
            </a:pPr>
            <a:r>
              <a:rPr lang="en-GB" altLang="en-US" sz="2200" dirty="0">
                <a:solidFill>
                  <a:srgbClr val="000000"/>
                </a:solidFill>
              </a:rPr>
              <a:t>E:</a:t>
            </a:r>
            <a:endParaRPr lang="en-GB" altLang="en-US" sz="2200" dirty="0"/>
          </a:p>
        </p:txBody>
      </p:sp>
      <p:sp>
        <p:nvSpPr>
          <p:cNvPr id="20" name="TextBox 19"/>
          <p:cNvSpPr txBox="1">
            <a:spLocks noChangeArrowheads="1"/>
          </p:cNvSpPr>
          <p:nvPr/>
        </p:nvSpPr>
        <p:spPr bwMode="auto">
          <a:xfrm>
            <a:off x="596900" y="3817938"/>
            <a:ext cx="5432425" cy="141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defRPr/>
            </a:pPr>
            <a:r>
              <a:rPr lang="en-GB" altLang="en-US" sz="2200" dirty="0">
                <a:solidFill>
                  <a:srgbClr val="000000"/>
                </a:solidFill>
              </a:rPr>
              <a:t>Call or email:</a:t>
            </a:r>
          </a:p>
          <a:p>
            <a:pPr eaLnBrk="1" hangingPunct="1">
              <a:defRPr/>
            </a:pPr>
            <a:endParaRPr lang="en-GB" altLang="en-US" sz="2200" dirty="0">
              <a:solidFill>
                <a:srgbClr val="000000"/>
              </a:solidFill>
            </a:endParaRPr>
          </a:p>
          <a:p>
            <a:pPr eaLnBrk="1" hangingPunct="1">
              <a:defRPr/>
            </a:pPr>
            <a:r>
              <a:rPr lang="en-GB" altLang="en-US" sz="2200" dirty="0">
                <a:solidFill>
                  <a:srgbClr val="000000"/>
                </a:solidFill>
              </a:rPr>
              <a:t>T: +44(0)</a:t>
            </a:r>
          </a:p>
          <a:p>
            <a:pPr eaLnBrk="1" hangingPunct="1">
              <a:defRPr/>
            </a:pPr>
            <a:r>
              <a:rPr lang="en-GB" altLang="en-US" sz="2200" dirty="0">
                <a:solidFill>
                  <a:srgbClr val="000000"/>
                </a:solidFill>
              </a:rPr>
              <a:t>E:</a:t>
            </a:r>
            <a:endParaRPr lang="en-GB" altLang="en-US" sz="2200" dirty="0"/>
          </a:p>
        </p:txBody>
      </p:sp>
      <p:sp>
        <p:nvSpPr>
          <p:cNvPr id="12" name="Text Placeholder 15"/>
          <p:cNvSpPr>
            <a:spLocks noGrp="1"/>
          </p:cNvSpPr>
          <p:nvPr>
            <p:ph type="body" sz="quarter" idx="13"/>
          </p:nvPr>
        </p:nvSpPr>
        <p:spPr>
          <a:xfrm>
            <a:off x="596900" y="2480868"/>
            <a:ext cx="3224602" cy="298873"/>
          </a:xfrm>
        </p:spPr>
        <p:txBody>
          <a:bodyPr>
            <a:noAutofit/>
          </a:bodyPr>
          <a:lstStyle>
            <a:lvl1pPr marL="0" marR="0" indent="0" algn="l" defTabSz="914400" rtl="0" eaLnBrk="1" fontAlgn="auto" latinLnBrk="0" hangingPunct="1">
              <a:lnSpc>
                <a:spcPct val="100000"/>
              </a:lnSpc>
              <a:spcBef>
                <a:spcPts val="0"/>
              </a:spcBef>
              <a:spcAft>
                <a:spcPts val="0"/>
              </a:spcAft>
              <a:buClrTx/>
              <a:buSzTx/>
              <a:buFontTx/>
              <a:buNone/>
              <a:tabLst/>
              <a:defRPr sz="2200" b="1" baseline="0">
                <a:solidFill>
                  <a:schemeClr val="tx1"/>
                </a:solidFill>
                <a:latin typeface="+mj-lt"/>
              </a:defRPr>
            </a:lvl1pPr>
            <a:lvl2pPr marL="457200" indent="0">
              <a:buNone/>
              <a:defRPr/>
            </a:lvl2pPr>
            <a:lvl5pPr marL="1828800" indent="0">
              <a:buNone/>
              <a:defRPr sz="3200" baseline="0">
                <a:latin typeface="+mj-lt"/>
              </a:defRPr>
            </a:lvl5pPr>
          </a:lstStyle>
          <a:p>
            <a:pPr lvl="0"/>
            <a:r>
              <a:rPr lang="en-US" noProof="0"/>
              <a:t>Edit Master text styles</a:t>
            </a:r>
          </a:p>
          <a:p>
            <a:pPr lvl="1"/>
            <a:r>
              <a:rPr lang="en-US" noProof="0"/>
              <a:t>Second level</a:t>
            </a:r>
          </a:p>
        </p:txBody>
      </p:sp>
      <p:sp>
        <p:nvSpPr>
          <p:cNvPr id="13" name="Text Placeholder 15"/>
          <p:cNvSpPr>
            <a:spLocks noGrp="1"/>
          </p:cNvSpPr>
          <p:nvPr>
            <p:ph type="body" sz="quarter" idx="14"/>
          </p:nvPr>
        </p:nvSpPr>
        <p:spPr>
          <a:xfrm>
            <a:off x="1742536" y="2779741"/>
            <a:ext cx="3797300" cy="298873"/>
          </a:xfrm>
        </p:spPr>
        <p:txBody>
          <a:bodyPr>
            <a:noAutofit/>
          </a:bodyPr>
          <a:lstStyle>
            <a:lvl1pPr marL="0" marR="0" indent="0" algn="l" defTabSz="914400" rtl="0" eaLnBrk="1" fontAlgn="auto" latinLnBrk="0" hangingPunct="1">
              <a:lnSpc>
                <a:spcPct val="100000"/>
              </a:lnSpc>
              <a:spcBef>
                <a:spcPts val="0"/>
              </a:spcBef>
              <a:spcAft>
                <a:spcPts val="0"/>
              </a:spcAft>
              <a:buClrTx/>
              <a:buSzTx/>
              <a:buFontTx/>
              <a:buNone/>
              <a:tabLst/>
              <a:defRPr sz="2200" baseline="0">
                <a:latin typeface="+mj-lt"/>
              </a:defRPr>
            </a:lvl1pPr>
            <a:lvl5pPr marL="1828800" indent="0">
              <a:buNone/>
              <a:defRPr sz="3200" baseline="0">
                <a:latin typeface="+mj-lt"/>
              </a:defRPr>
            </a:lvl5pPr>
          </a:lstStyle>
          <a:p>
            <a:pPr lvl="0"/>
            <a:r>
              <a:rPr lang="en-US" noProof="0"/>
              <a:t>Edit Master text styles</a:t>
            </a:r>
          </a:p>
        </p:txBody>
      </p:sp>
      <p:sp>
        <p:nvSpPr>
          <p:cNvPr id="14" name="Text Placeholder 15"/>
          <p:cNvSpPr>
            <a:spLocks noGrp="1"/>
          </p:cNvSpPr>
          <p:nvPr>
            <p:ph type="body" sz="quarter" idx="15"/>
          </p:nvPr>
        </p:nvSpPr>
        <p:spPr>
          <a:xfrm>
            <a:off x="914400" y="3099490"/>
            <a:ext cx="4625436" cy="298873"/>
          </a:xfrm>
        </p:spPr>
        <p:txBody>
          <a:bodyPr>
            <a:noAutofit/>
          </a:bodyPr>
          <a:lstStyle>
            <a:lvl1pPr marL="0" marR="0" indent="0" algn="l" defTabSz="914400" rtl="0" eaLnBrk="1" fontAlgn="auto" latinLnBrk="0" hangingPunct="1">
              <a:lnSpc>
                <a:spcPct val="100000"/>
              </a:lnSpc>
              <a:spcBef>
                <a:spcPts val="0"/>
              </a:spcBef>
              <a:spcAft>
                <a:spcPts val="0"/>
              </a:spcAft>
              <a:buClrTx/>
              <a:buSzTx/>
              <a:buFontTx/>
              <a:buNone/>
              <a:tabLst/>
              <a:defRPr sz="2200" baseline="0">
                <a:latin typeface="+mj-lt"/>
              </a:defRPr>
            </a:lvl1pPr>
            <a:lvl5pPr marL="1828800" indent="0">
              <a:buNone/>
              <a:defRPr sz="3200">
                <a:latin typeface="+mj-lt"/>
              </a:defRPr>
            </a:lvl5pPr>
          </a:lstStyle>
          <a:p>
            <a:pPr lvl="0"/>
            <a:r>
              <a:rPr lang="en-US" noProof="0"/>
              <a:t>Edit Master text styles</a:t>
            </a:r>
          </a:p>
        </p:txBody>
      </p:sp>
      <p:sp>
        <p:nvSpPr>
          <p:cNvPr id="31" name="Text Placeholder 15"/>
          <p:cNvSpPr>
            <a:spLocks noGrp="1"/>
          </p:cNvSpPr>
          <p:nvPr>
            <p:ph type="body" sz="quarter" idx="16"/>
          </p:nvPr>
        </p:nvSpPr>
        <p:spPr>
          <a:xfrm>
            <a:off x="6028666" y="2480868"/>
            <a:ext cx="3224602" cy="298873"/>
          </a:xfrm>
        </p:spPr>
        <p:txBody>
          <a:bodyPr>
            <a:noAutofit/>
          </a:bodyPr>
          <a:lstStyle>
            <a:lvl1pPr marL="0" marR="0" indent="0" algn="l" defTabSz="914400" rtl="0" eaLnBrk="1" fontAlgn="auto" latinLnBrk="0" hangingPunct="1">
              <a:lnSpc>
                <a:spcPct val="100000"/>
              </a:lnSpc>
              <a:spcBef>
                <a:spcPts val="0"/>
              </a:spcBef>
              <a:spcAft>
                <a:spcPts val="0"/>
              </a:spcAft>
              <a:buClrTx/>
              <a:buSzTx/>
              <a:buFontTx/>
              <a:buNone/>
              <a:tabLst/>
              <a:defRPr sz="2200" b="1" baseline="0">
                <a:solidFill>
                  <a:schemeClr val="tx1"/>
                </a:solidFill>
                <a:latin typeface="+mj-lt"/>
              </a:defRPr>
            </a:lvl1pPr>
            <a:lvl2pPr marL="457200" indent="0">
              <a:buNone/>
              <a:defRPr/>
            </a:lvl2pPr>
            <a:lvl5pPr marL="1828800" indent="0">
              <a:buNone/>
              <a:defRPr sz="3200" baseline="0">
                <a:latin typeface="+mj-lt"/>
              </a:defRPr>
            </a:lvl5pPr>
          </a:lstStyle>
          <a:p>
            <a:pPr lvl="0"/>
            <a:r>
              <a:rPr lang="en-US" noProof="0"/>
              <a:t>Edit Master text styles</a:t>
            </a:r>
          </a:p>
          <a:p>
            <a:pPr lvl="1"/>
            <a:r>
              <a:rPr lang="en-US" noProof="0"/>
              <a:t>Second level</a:t>
            </a:r>
          </a:p>
        </p:txBody>
      </p:sp>
      <p:sp>
        <p:nvSpPr>
          <p:cNvPr id="32" name="Text Placeholder 15"/>
          <p:cNvSpPr>
            <a:spLocks noGrp="1"/>
          </p:cNvSpPr>
          <p:nvPr>
            <p:ph type="body" sz="quarter" idx="17"/>
          </p:nvPr>
        </p:nvSpPr>
        <p:spPr>
          <a:xfrm>
            <a:off x="7174302" y="2779741"/>
            <a:ext cx="3797300" cy="298873"/>
          </a:xfrm>
        </p:spPr>
        <p:txBody>
          <a:bodyPr>
            <a:noAutofit/>
          </a:bodyPr>
          <a:lstStyle>
            <a:lvl1pPr marL="0" marR="0" indent="0" algn="l" defTabSz="914400" rtl="0" eaLnBrk="1" fontAlgn="auto" latinLnBrk="0" hangingPunct="1">
              <a:lnSpc>
                <a:spcPct val="100000"/>
              </a:lnSpc>
              <a:spcBef>
                <a:spcPts val="0"/>
              </a:spcBef>
              <a:spcAft>
                <a:spcPts val="0"/>
              </a:spcAft>
              <a:buClrTx/>
              <a:buSzTx/>
              <a:buFontTx/>
              <a:buNone/>
              <a:tabLst/>
              <a:defRPr sz="2200" baseline="0">
                <a:latin typeface="+mj-lt"/>
              </a:defRPr>
            </a:lvl1pPr>
            <a:lvl5pPr marL="1828800" indent="0">
              <a:buNone/>
              <a:defRPr sz="3200" baseline="0">
                <a:latin typeface="+mj-lt"/>
              </a:defRPr>
            </a:lvl5pPr>
          </a:lstStyle>
          <a:p>
            <a:pPr lvl="0"/>
            <a:r>
              <a:rPr lang="en-US" noProof="0"/>
              <a:t>Edit Master text styles</a:t>
            </a:r>
          </a:p>
        </p:txBody>
      </p:sp>
      <p:sp>
        <p:nvSpPr>
          <p:cNvPr id="33" name="Text Placeholder 15"/>
          <p:cNvSpPr>
            <a:spLocks noGrp="1"/>
          </p:cNvSpPr>
          <p:nvPr>
            <p:ph type="body" sz="quarter" idx="18"/>
          </p:nvPr>
        </p:nvSpPr>
        <p:spPr>
          <a:xfrm>
            <a:off x="6346166" y="3099490"/>
            <a:ext cx="4625436" cy="298873"/>
          </a:xfrm>
        </p:spPr>
        <p:txBody>
          <a:bodyPr>
            <a:noAutofit/>
          </a:bodyPr>
          <a:lstStyle>
            <a:lvl1pPr marL="0" marR="0" indent="0" algn="l" defTabSz="914400" rtl="0" eaLnBrk="1" fontAlgn="auto" latinLnBrk="0" hangingPunct="1">
              <a:lnSpc>
                <a:spcPct val="100000"/>
              </a:lnSpc>
              <a:spcBef>
                <a:spcPts val="0"/>
              </a:spcBef>
              <a:spcAft>
                <a:spcPts val="0"/>
              </a:spcAft>
              <a:buClrTx/>
              <a:buSzTx/>
              <a:buFontTx/>
              <a:buNone/>
              <a:tabLst/>
              <a:defRPr sz="2200" baseline="0">
                <a:latin typeface="+mj-lt"/>
              </a:defRPr>
            </a:lvl1pPr>
            <a:lvl5pPr marL="1828800" indent="0">
              <a:buNone/>
              <a:defRPr sz="3200">
                <a:latin typeface="+mj-lt"/>
              </a:defRPr>
            </a:lvl5pPr>
          </a:lstStyle>
          <a:p>
            <a:pPr lvl="0"/>
            <a:r>
              <a:rPr lang="en-US" noProof="0"/>
              <a:t>Edit Master text styles</a:t>
            </a:r>
          </a:p>
        </p:txBody>
      </p:sp>
      <p:sp>
        <p:nvSpPr>
          <p:cNvPr id="35" name="Text Placeholder 15"/>
          <p:cNvSpPr>
            <a:spLocks noGrp="1"/>
          </p:cNvSpPr>
          <p:nvPr>
            <p:ph type="body" sz="quarter" idx="19"/>
          </p:nvPr>
        </p:nvSpPr>
        <p:spPr>
          <a:xfrm>
            <a:off x="596900" y="4198817"/>
            <a:ext cx="3224602" cy="298873"/>
          </a:xfrm>
        </p:spPr>
        <p:txBody>
          <a:bodyPr>
            <a:noAutofit/>
          </a:bodyPr>
          <a:lstStyle>
            <a:lvl1pPr marL="0" marR="0" indent="0" algn="l" defTabSz="914400" rtl="0" eaLnBrk="1" fontAlgn="auto" latinLnBrk="0" hangingPunct="1">
              <a:lnSpc>
                <a:spcPct val="100000"/>
              </a:lnSpc>
              <a:spcBef>
                <a:spcPts val="0"/>
              </a:spcBef>
              <a:spcAft>
                <a:spcPts val="0"/>
              </a:spcAft>
              <a:buClrTx/>
              <a:buSzTx/>
              <a:buFontTx/>
              <a:buNone/>
              <a:tabLst/>
              <a:defRPr sz="2200" b="1" baseline="0">
                <a:solidFill>
                  <a:schemeClr val="tx1"/>
                </a:solidFill>
                <a:latin typeface="+mj-lt"/>
              </a:defRPr>
            </a:lvl1pPr>
            <a:lvl2pPr marL="457200" indent="0">
              <a:buNone/>
              <a:defRPr/>
            </a:lvl2pPr>
            <a:lvl5pPr marL="1828800" indent="0">
              <a:buNone/>
              <a:defRPr sz="3200" baseline="0">
                <a:latin typeface="+mj-lt"/>
              </a:defRPr>
            </a:lvl5pPr>
          </a:lstStyle>
          <a:p>
            <a:pPr lvl="0"/>
            <a:r>
              <a:rPr lang="en-US" noProof="0"/>
              <a:t>Edit Master text styles</a:t>
            </a:r>
          </a:p>
          <a:p>
            <a:pPr lvl="1"/>
            <a:r>
              <a:rPr lang="en-US" noProof="0"/>
              <a:t>Second level</a:t>
            </a:r>
          </a:p>
        </p:txBody>
      </p:sp>
      <p:sp>
        <p:nvSpPr>
          <p:cNvPr id="36" name="Text Placeholder 15"/>
          <p:cNvSpPr>
            <a:spLocks noGrp="1"/>
          </p:cNvSpPr>
          <p:nvPr>
            <p:ph type="body" sz="quarter" idx="20"/>
          </p:nvPr>
        </p:nvSpPr>
        <p:spPr>
          <a:xfrm>
            <a:off x="1742536" y="4497690"/>
            <a:ext cx="3797300" cy="298873"/>
          </a:xfrm>
        </p:spPr>
        <p:txBody>
          <a:bodyPr>
            <a:noAutofit/>
          </a:bodyPr>
          <a:lstStyle>
            <a:lvl1pPr marL="0" marR="0" indent="0" algn="l" defTabSz="914400" rtl="0" eaLnBrk="1" fontAlgn="auto" latinLnBrk="0" hangingPunct="1">
              <a:lnSpc>
                <a:spcPct val="100000"/>
              </a:lnSpc>
              <a:spcBef>
                <a:spcPts val="0"/>
              </a:spcBef>
              <a:spcAft>
                <a:spcPts val="0"/>
              </a:spcAft>
              <a:buClrTx/>
              <a:buSzTx/>
              <a:buFontTx/>
              <a:buNone/>
              <a:tabLst/>
              <a:defRPr sz="2200" baseline="0">
                <a:latin typeface="+mj-lt"/>
              </a:defRPr>
            </a:lvl1pPr>
            <a:lvl5pPr marL="1828800" indent="0">
              <a:buNone/>
              <a:defRPr sz="3200" baseline="0">
                <a:latin typeface="+mj-lt"/>
              </a:defRPr>
            </a:lvl5pPr>
          </a:lstStyle>
          <a:p>
            <a:pPr lvl="0"/>
            <a:r>
              <a:rPr lang="en-US" noProof="0"/>
              <a:t>Edit Master text styles</a:t>
            </a:r>
          </a:p>
        </p:txBody>
      </p:sp>
      <p:sp>
        <p:nvSpPr>
          <p:cNvPr id="37" name="Text Placeholder 15"/>
          <p:cNvSpPr>
            <a:spLocks noGrp="1"/>
          </p:cNvSpPr>
          <p:nvPr>
            <p:ph type="body" sz="quarter" idx="21"/>
          </p:nvPr>
        </p:nvSpPr>
        <p:spPr>
          <a:xfrm>
            <a:off x="914400" y="4817439"/>
            <a:ext cx="4625436" cy="298873"/>
          </a:xfrm>
        </p:spPr>
        <p:txBody>
          <a:bodyPr>
            <a:noAutofit/>
          </a:bodyPr>
          <a:lstStyle>
            <a:lvl1pPr marL="0" marR="0" indent="0" algn="l" defTabSz="914400" rtl="0" eaLnBrk="1" fontAlgn="auto" latinLnBrk="0" hangingPunct="1">
              <a:lnSpc>
                <a:spcPct val="100000"/>
              </a:lnSpc>
              <a:spcBef>
                <a:spcPts val="0"/>
              </a:spcBef>
              <a:spcAft>
                <a:spcPts val="0"/>
              </a:spcAft>
              <a:buClrTx/>
              <a:buSzTx/>
              <a:buFontTx/>
              <a:buNone/>
              <a:tabLst/>
              <a:defRPr sz="2200" baseline="0">
                <a:latin typeface="+mj-lt"/>
              </a:defRPr>
            </a:lvl1pPr>
            <a:lvl5pPr marL="1828800" indent="0">
              <a:buNone/>
              <a:defRPr sz="3200">
                <a:latin typeface="+mj-lt"/>
              </a:defRPr>
            </a:lvl5pPr>
          </a:lstStyle>
          <a:p>
            <a:pPr lvl="0"/>
            <a:r>
              <a:rPr lang="en-US" noProof="0"/>
              <a:t>Edit Master text styles</a:t>
            </a:r>
          </a:p>
        </p:txBody>
      </p:sp>
    </p:spTree>
    <p:extLst>
      <p:ext uri="{BB962C8B-B14F-4D97-AF65-F5344CB8AC3E}">
        <p14:creationId xmlns:p14="http://schemas.microsoft.com/office/powerpoint/2010/main" val="4283951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Only">
    <p:spTree>
      <p:nvGrpSpPr>
        <p:cNvPr id="1" name=""/>
        <p:cNvGrpSpPr/>
        <p:nvPr/>
      </p:nvGrpSpPr>
      <p:grpSpPr>
        <a:xfrm>
          <a:off x="0" y="0"/>
          <a:ext cx="0" cy="0"/>
          <a:chOff x="0" y="0"/>
          <a:chExt cx="0" cy="0"/>
        </a:xfrm>
      </p:grpSpPr>
      <p:pic>
        <p:nvPicPr>
          <p:cNvPr id="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86975" y="6135688"/>
            <a:ext cx="1773238"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a:spLocks noGrp="1"/>
          </p:cNvSpPr>
          <p:nvPr>
            <p:ph type="title"/>
          </p:nvPr>
        </p:nvSpPr>
        <p:spPr>
          <a:xfrm>
            <a:off x="336549" y="267299"/>
            <a:ext cx="11523663" cy="1143000"/>
          </a:xfrm>
        </p:spPr>
        <p:txBody>
          <a:bodyPr/>
          <a:lstStyle>
            <a:lvl1pPr>
              <a:defRPr b="1">
                <a:solidFill>
                  <a:schemeClr val="tx2"/>
                </a:solidFill>
              </a:defRPr>
            </a:lvl1pPr>
          </a:lstStyle>
          <a:p>
            <a:r>
              <a:rPr lang="en-US"/>
              <a:t>Click to edit Master title style</a:t>
            </a:r>
            <a:endParaRPr lang="en-GB" dirty="0"/>
          </a:p>
        </p:txBody>
      </p:sp>
    </p:spTree>
    <p:extLst>
      <p:ext uri="{BB962C8B-B14F-4D97-AF65-F5344CB8AC3E}">
        <p14:creationId xmlns:p14="http://schemas.microsoft.com/office/powerpoint/2010/main" val="4157796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86975" y="6135688"/>
            <a:ext cx="1773238"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36000" y="1035231"/>
            <a:ext cx="11524800" cy="3217682"/>
          </a:xfrm>
        </p:spPr>
        <p:txBody>
          <a:bodyPr>
            <a:noAutofit/>
          </a:bodyPr>
          <a:lstStyle>
            <a:lvl1pPr>
              <a:defRPr sz="3200" b="0" baseline="0">
                <a:solidFill>
                  <a:schemeClr val="tx2"/>
                </a:solidFill>
                <a:latin typeface="+mn-lt"/>
              </a:defRPr>
            </a:lvl1pPr>
          </a:lstStyle>
          <a:p>
            <a:r>
              <a:rPr lang="en-US" dirty="0"/>
              <a:t>Click to edit Master title style</a:t>
            </a:r>
            <a:endParaRPr lang="en-GB" dirty="0"/>
          </a:p>
        </p:txBody>
      </p:sp>
      <p:sp>
        <p:nvSpPr>
          <p:cNvPr id="8" name="Text Placeholder 7"/>
          <p:cNvSpPr>
            <a:spLocks noGrp="1"/>
          </p:cNvSpPr>
          <p:nvPr>
            <p:ph type="body" sz="quarter" idx="10"/>
          </p:nvPr>
        </p:nvSpPr>
        <p:spPr>
          <a:xfrm>
            <a:off x="336000" y="4363652"/>
            <a:ext cx="11288713" cy="1042987"/>
          </a:xfrm>
        </p:spPr>
        <p:txBody>
          <a:bodyPr/>
          <a:lstStyle>
            <a:lvl1pPr marL="0" indent="0">
              <a:spcBef>
                <a:spcPts val="0"/>
              </a:spcBef>
              <a:buNone/>
              <a:defRPr b="0" baseline="0">
                <a:solidFill>
                  <a:srgbClr val="000000"/>
                </a:solidFill>
              </a:defRPr>
            </a:lvl1pPr>
            <a:lvl2pPr marL="457200" indent="0">
              <a:buNone/>
              <a:defRPr/>
            </a:lvl2pPr>
          </a:lstStyle>
          <a:p>
            <a:pPr lvl="0"/>
            <a:r>
              <a:rPr lang="en-US" dirty="0"/>
              <a:t>Edit Master text styles</a:t>
            </a:r>
          </a:p>
        </p:txBody>
      </p:sp>
    </p:spTree>
    <p:extLst>
      <p:ext uri="{BB962C8B-B14F-4D97-AF65-F5344CB8AC3E}">
        <p14:creationId xmlns:p14="http://schemas.microsoft.com/office/powerpoint/2010/main" val="98314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86975" y="6135688"/>
            <a:ext cx="1773238"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6451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86975" y="6135688"/>
            <a:ext cx="1773238"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sz="half" idx="1"/>
          </p:nvPr>
        </p:nvSpPr>
        <p:spPr>
          <a:xfrm>
            <a:off x="335360" y="1544129"/>
            <a:ext cx="5659040" cy="44051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97600" y="1544129"/>
            <a:ext cx="5659040" cy="44051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Title 1"/>
          <p:cNvSpPr>
            <a:spLocks noGrp="1"/>
          </p:cNvSpPr>
          <p:nvPr>
            <p:ph type="title"/>
          </p:nvPr>
        </p:nvSpPr>
        <p:spPr>
          <a:xfrm>
            <a:off x="336549" y="267299"/>
            <a:ext cx="11523663" cy="1143000"/>
          </a:xfrm>
        </p:spPr>
        <p:txBody>
          <a:bodyPr/>
          <a:lstStyle>
            <a:lvl1pPr>
              <a:defRPr b="1">
                <a:solidFill>
                  <a:schemeClr val="tx2"/>
                </a:solidFill>
              </a:defRPr>
            </a:lvl1pPr>
          </a:lstStyle>
          <a:p>
            <a:r>
              <a:rPr lang="en-US"/>
              <a:t>Click to edit Master title style</a:t>
            </a:r>
            <a:endParaRPr lang="en-GB" dirty="0"/>
          </a:p>
        </p:txBody>
      </p:sp>
    </p:spTree>
    <p:extLst>
      <p:ext uri="{BB962C8B-B14F-4D97-AF65-F5344CB8AC3E}">
        <p14:creationId xmlns:p14="http://schemas.microsoft.com/office/powerpoint/2010/main" val="1796298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_ThankYouFinal">
    <p:spTree>
      <p:nvGrpSpPr>
        <p:cNvPr id="1" name=""/>
        <p:cNvGrpSpPr/>
        <p:nvPr/>
      </p:nvGrpSpPr>
      <p:grpSpPr>
        <a:xfrm>
          <a:off x="0" y="0"/>
          <a:ext cx="0" cy="0"/>
          <a:chOff x="0" y="0"/>
          <a:chExt cx="0" cy="0"/>
        </a:xfrm>
      </p:grpSpPr>
      <p:pic>
        <p:nvPicPr>
          <p:cNvPr id="5"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26500" y="503238"/>
            <a:ext cx="29337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p:nvSpPr>
        <p:spPr bwMode="auto">
          <a:xfrm>
            <a:off x="511235" y="859633"/>
            <a:ext cx="8035925"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defRPr/>
            </a:pPr>
            <a:r>
              <a:rPr lang="en-GB" altLang="en-US" sz="7200" dirty="0"/>
              <a:t>Thank you</a:t>
            </a:r>
          </a:p>
        </p:txBody>
      </p:sp>
      <p:sp>
        <p:nvSpPr>
          <p:cNvPr id="7" name="TextBox 6"/>
          <p:cNvSpPr txBox="1">
            <a:spLocks noChangeArrowheads="1"/>
          </p:cNvSpPr>
          <p:nvPr/>
        </p:nvSpPr>
        <p:spPr bwMode="auto">
          <a:xfrm>
            <a:off x="596900" y="2090738"/>
            <a:ext cx="6818313"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defRPr/>
            </a:pPr>
            <a:r>
              <a:rPr lang="en-GB" altLang="en-US" sz="3200" dirty="0">
                <a:solidFill>
                  <a:srgbClr val="000000"/>
                </a:solidFill>
              </a:rPr>
              <a:t>If you have any questions or would like to speak to one of our team, we’d love to hear from you.</a:t>
            </a:r>
          </a:p>
        </p:txBody>
      </p:sp>
      <p:pic>
        <p:nvPicPr>
          <p:cNvPr id="8"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15213" y="2470150"/>
            <a:ext cx="4200525" cy="368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p:nvSpPr>
        <p:spPr bwMode="auto">
          <a:xfrm>
            <a:off x="336550" y="6046788"/>
            <a:ext cx="40544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defRPr/>
            </a:pPr>
            <a:r>
              <a:rPr lang="en-GB" altLang="en-US" dirty="0"/>
              <a:t>www.mills-reeve.com</a:t>
            </a:r>
          </a:p>
        </p:txBody>
      </p:sp>
      <p:sp>
        <p:nvSpPr>
          <p:cNvPr id="10" name="TextBox 9"/>
          <p:cNvSpPr txBox="1">
            <a:spLocks noChangeArrowheads="1"/>
          </p:cNvSpPr>
          <p:nvPr/>
        </p:nvSpPr>
        <p:spPr bwMode="auto">
          <a:xfrm>
            <a:off x="596900" y="3856038"/>
            <a:ext cx="6451600" cy="206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defRPr/>
            </a:pPr>
            <a:r>
              <a:rPr lang="en-GB" altLang="en-US" sz="3200" dirty="0">
                <a:solidFill>
                  <a:srgbClr val="000000"/>
                </a:solidFill>
              </a:rPr>
              <a:t>Call or email:</a:t>
            </a:r>
          </a:p>
          <a:p>
            <a:pPr eaLnBrk="1" hangingPunct="1">
              <a:defRPr/>
            </a:pPr>
            <a:endParaRPr lang="en-GB" altLang="en-US" sz="3200" dirty="0">
              <a:solidFill>
                <a:srgbClr val="000000"/>
              </a:solidFill>
            </a:endParaRPr>
          </a:p>
          <a:p>
            <a:pPr eaLnBrk="1" hangingPunct="1">
              <a:defRPr/>
            </a:pPr>
            <a:r>
              <a:rPr lang="en-GB" altLang="en-US" sz="3200" dirty="0">
                <a:solidFill>
                  <a:srgbClr val="000000"/>
                </a:solidFill>
              </a:rPr>
              <a:t>T: +44(0)</a:t>
            </a:r>
          </a:p>
          <a:p>
            <a:pPr eaLnBrk="1" hangingPunct="1">
              <a:defRPr/>
            </a:pPr>
            <a:r>
              <a:rPr lang="en-GB" altLang="en-US" sz="3200" dirty="0">
                <a:solidFill>
                  <a:srgbClr val="000000"/>
                </a:solidFill>
              </a:rPr>
              <a:t>E:</a:t>
            </a:r>
            <a:endParaRPr lang="en-GB" altLang="en-US" sz="3200" dirty="0"/>
          </a:p>
        </p:txBody>
      </p:sp>
      <p:sp>
        <p:nvSpPr>
          <p:cNvPr id="16" name="Text Placeholder 15"/>
          <p:cNvSpPr>
            <a:spLocks noGrp="1"/>
          </p:cNvSpPr>
          <p:nvPr>
            <p:ph type="body" sz="quarter" idx="10"/>
          </p:nvPr>
        </p:nvSpPr>
        <p:spPr>
          <a:xfrm>
            <a:off x="596900" y="4338638"/>
            <a:ext cx="6451600" cy="484187"/>
          </a:xfrm>
        </p:spPr>
        <p:txBody>
          <a:bodyPr>
            <a:noAutofit/>
          </a:bodyPr>
          <a:lstStyle>
            <a:lvl1pPr marL="0" marR="0" indent="0" algn="l" defTabSz="914400" rtl="0" eaLnBrk="1" fontAlgn="auto" latinLnBrk="0" hangingPunct="1">
              <a:lnSpc>
                <a:spcPct val="100000"/>
              </a:lnSpc>
              <a:spcBef>
                <a:spcPts val="0"/>
              </a:spcBef>
              <a:spcAft>
                <a:spcPts val="0"/>
              </a:spcAft>
              <a:buClrTx/>
              <a:buSzTx/>
              <a:buFontTx/>
              <a:buNone/>
              <a:tabLst/>
              <a:defRPr sz="3200" b="1" baseline="0">
                <a:solidFill>
                  <a:schemeClr val="tx1"/>
                </a:solidFill>
                <a:latin typeface="+mj-lt"/>
              </a:defRPr>
            </a:lvl1pPr>
            <a:lvl2pPr marL="457200" indent="0">
              <a:buNone/>
              <a:defRPr/>
            </a:lvl2pPr>
            <a:lvl5pPr marL="1828800" indent="0">
              <a:buNone/>
              <a:defRPr sz="3200" baseline="0">
                <a:latin typeface="+mj-lt"/>
              </a:defRPr>
            </a:lvl5pPr>
          </a:lstStyle>
          <a:p>
            <a:pPr lvl="0"/>
            <a:r>
              <a:rPr lang="en-US" noProof="0"/>
              <a:t>Edit Master text styles</a:t>
            </a:r>
          </a:p>
          <a:p>
            <a:pPr lvl="1"/>
            <a:r>
              <a:rPr lang="en-US" noProof="0"/>
              <a:t>Second level</a:t>
            </a:r>
          </a:p>
        </p:txBody>
      </p:sp>
      <p:sp>
        <p:nvSpPr>
          <p:cNvPr id="17" name="Text Placeholder 15"/>
          <p:cNvSpPr>
            <a:spLocks noGrp="1"/>
          </p:cNvSpPr>
          <p:nvPr>
            <p:ph type="body" sz="quarter" idx="11"/>
          </p:nvPr>
        </p:nvSpPr>
        <p:spPr>
          <a:xfrm>
            <a:off x="2181635" y="4843673"/>
            <a:ext cx="4849612" cy="484187"/>
          </a:xfrm>
        </p:spPr>
        <p:txBody>
          <a:bodyPr>
            <a:noAutofit/>
          </a:bodyPr>
          <a:lstStyle>
            <a:lvl1pPr marL="0" marR="0" indent="0" algn="l" defTabSz="914400" rtl="0" eaLnBrk="1" fontAlgn="auto" latinLnBrk="0" hangingPunct="1">
              <a:lnSpc>
                <a:spcPct val="100000"/>
              </a:lnSpc>
              <a:spcBef>
                <a:spcPts val="0"/>
              </a:spcBef>
              <a:spcAft>
                <a:spcPts val="0"/>
              </a:spcAft>
              <a:buClrTx/>
              <a:buSzTx/>
              <a:buFontTx/>
              <a:buNone/>
              <a:tabLst/>
              <a:defRPr sz="3200" baseline="0">
                <a:latin typeface="+mj-lt"/>
              </a:defRPr>
            </a:lvl1pPr>
            <a:lvl5pPr marL="1828800" indent="0">
              <a:buNone/>
              <a:defRPr sz="3200" baseline="0">
                <a:latin typeface="+mj-lt"/>
              </a:defRPr>
            </a:lvl5pPr>
          </a:lstStyle>
          <a:p>
            <a:pPr lvl="0"/>
            <a:r>
              <a:rPr lang="en-US" noProof="0"/>
              <a:t>Edit Master text styles</a:t>
            </a:r>
          </a:p>
        </p:txBody>
      </p:sp>
      <p:sp>
        <p:nvSpPr>
          <p:cNvPr id="18" name="Text Placeholder 15"/>
          <p:cNvSpPr>
            <a:spLocks noGrp="1"/>
          </p:cNvSpPr>
          <p:nvPr>
            <p:ph type="body" sz="quarter" idx="12"/>
          </p:nvPr>
        </p:nvSpPr>
        <p:spPr>
          <a:xfrm>
            <a:off x="1085730" y="5305455"/>
            <a:ext cx="6451600" cy="484187"/>
          </a:xfrm>
        </p:spPr>
        <p:txBody>
          <a:bodyPr>
            <a:noAutofit/>
          </a:bodyPr>
          <a:lstStyle>
            <a:lvl1pPr marL="0" marR="0" indent="0" algn="l" defTabSz="914400" rtl="0" eaLnBrk="1" fontAlgn="auto" latinLnBrk="0" hangingPunct="1">
              <a:lnSpc>
                <a:spcPct val="100000"/>
              </a:lnSpc>
              <a:spcBef>
                <a:spcPts val="0"/>
              </a:spcBef>
              <a:spcAft>
                <a:spcPts val="0"/>
              </a:spcAft>
              <a:buClrTx/>
              <a:buSzTx/>
              <a:buFontTx/>
              <a:buNone/>
              <a:tabLst/>
              <a:defRPr sz="3200" baseline="0">
                <a:latin typeface="+mj-lt"/>
              </a:defRPr>
            </a:lvl1pPr>
            <a:lvl5pPr marL="1828800" indent="0">
              <a:buNone/>
              <a:defRPr sz="3200">
                <a:latin typeface="+mj-lt"/>
              </a:defRPr>
            </a:lvl5pPr>
          </a:lstStyle>
          <a:p>
            <a:pPr lvl="0"/>
            <a:r>
              <a:rPr lang="en-US" noProof="0"/>
              <a:t>Edit Master text styles</a:t>
            </a:r>
          </a:p>
        </p:txBody>
      </p:sp>
    </p:spTree>
    <p:extLst>
      <p:ext uri="{BB962C8B-B14F-4D97-AF65-F5344CB8AC3E}">
        <p14:creationId xmlns:p14="http://schemas.microsoft.com/office/powerpoint/2010/main" val="525851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Slide_Energy">
    <p:spTree>
      <p:nvGrpSpPr>
        <p:cNvPr id="1" name=""/>
        <p:cNvGrpSpPr/>
        <p:nvPr/>
      </p:nvGrpSpPr>
      <p:grpSpPr>
        <a:xfrm>
          <a:off x="0" y="0"/>
          <a:ext cx="0" cy="0"/>
          <a:chOff x="0" y="0"/>
          <a:chExt cx="0" cy="0"/>
        </a:xfrm>
      </p:grpSpPr>
      <p:pic>
        <p:nvPicPr>
          <p:cNvPr id="5"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26500" y="474663"/>
            <a:ext cx="29337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56500" y="2336800"/>
            <a:ext cx="4452938" cy="445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hasCustomPrompt="1"/>
          </p:nvPr>
        </p:nvSpPr>
        <p:spPr>
          <a:xfrm>
            <a:off x="335999" y="1637084"/>
            <a:ext cx="7330894" cy="1982999"/>
          </a:xfrm>
        </p:spPr>
        <p:txBody>
          <a:bodyPr anchor="t">
            <a:normAutofit/>
          </a:bodyPr>
          <a:lstStyle>
            <a:lvl1pPr>
              <a:defRPr sz="6000" baseline="0">
                <a:solidFill>
                  <a:schemeClr val="tx1"/>
                </a:solidFill>
              </a:defRPr>
            </a:lvl1pPr>
          </a:lstStyle>
          <a:p>
            <a:r>
              <a:rPr lang="en-US" dirty="0"/>
              <a:t>Click to add Main title</a:t>
            </a:r>
            <a:endParaRPr lang="en-GB" dirty="0"/>
          </a:p>
        </p:txBody>
      </p:sp>
      <p:sp>
        <p:nvSpPr>
          <p:cNvPr id="3" name="Subtitle 2"/>
          <p:cNvSpPr>
            <a:spLocks noGrp="1"/>
          </p:cNvSpPr>
          <p:nvPr>
            <p:ph type="subTitle" idx="1" hasCustomPrompt="1"/>
          </p:nvPr>
        </p:nvSpPr>
        <p:spPr>
          <a:xfrm>
            <a:off x="336000" y="4063488"/>
            <a:ext cx="5923514" cy="585024"/>
          </a:xfrm>
        </p:spPr>
        <p:txBody>
          <a:bodyPr>
            <a:normAutofit/>
          </a:bodyPr>
          <a:lstStyle>
            <a:lvl1pPr marL="0" indent="0" algn="l">
              <a:buNone/>
              <a:defRPr sz="2400" b="1"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Presenter(s)</a:t>
            </a:r>
            <a:endParaRPr lang="en-GB" dirty="0"/>
          </a:p>
        </p:txBody>
      </p:sp>
      <p:sp>
        <p:nvSpPr>
          <p:cNvPr id="8" name="Text Placeholder 7"/>
          <p:cNvSpPr>
            <a:spLocks noGrp="1"/>
          </p:cNvSpPr>
          <p:nvPr>
            <p:ph type="body" sz="quarter" idx="13" hasCustomPrompt="1"/>
          </p:nvPr>
        </p:nvSpPr>
        <p:spPr>
          <a:xfrm>
            <a:off x="335998" y="4969833"/>
            <a:ext cx="5923516" cy="574675"/>
          </a:xfrm>
        </p:spPr>
        <p:txBody>
          <a:bodyPr/>
          <a:lstStyle>
            <a:lvl1pPr marL="0" indent="0">
              <a:buNone/>
              <a:defRPr sz="2400" b="0" baseline="0">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US" dirty="0"/>
              <a:t>Click to add Date</a:t>
            </a:r>
          </a:p>
        </p:txBody>
      </p:sp>
    </p:spTree>
    <p:extLst>
      <p:ext uri="{BB962C8B-B14F-4D97-AF65-F5344CB8AC3E}">
        <p14:creationId xmlns:p14="http://schemas.microsoft.com/office/powerpoint/2010/main" val="2195220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Slide_100">
    <p:spTree>
      <p:nvGrpSpPr>
        <p:cNvPr id="1" name=""/>
        <p:cNvGrpSpPr/>
        <p:nvPr/>
      </p:nvGrpSpPr>
      <p:grpSpPr>
        <a:xfrm>
          <a:off x="0" y="0"/>
          <a:ext cx="0" cy="0"/>
          <a:chOff x="0" y="0"/>
          <a:chExt cx="0" cy="0"/>
        </a:xfrm>
      </p:grpSpPr>
      <p:pic>
        <p:nvPicPr>
          <p:cNvPr id="5"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26500" y="474663"/>
            <a:ext cx="29337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926263" y="3113088"/>
            <a:ext cx="5334000" cy="371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hasCustomPrompt="1"/>
          </p:nvPr>
        </p:nvSpPr>
        <p:spPr>
          <a:xfrm>
            <a:off x="335999" y="1637084"/>
            <a:ext cx="7330894" cy="1982999"/>
          </a:xfrm>
        </p:spPr>
        <p:txBody>
          <a:bodyPr anchor="t">
            <a:normAutofit/>
          </a:bodyPr>
          <a:lstStyle>
            <a:lvl1pPr>
              <a:defRPr sz="6000" baseline="0">
                <a:solidFill>
                  <a:schemeClr val="tx1"/>
                </a:solidFill>
              </a:defRPr>
            </a:lvl1pPr>
          </a:lstStyle>
          <a:p>
            <a:r>
              <a:rPr lang="en-US" dirty="0"/>
              <a:t>Click to add Main title</a:t>
            </a:r>
            <a:endParaRPr lang="en-GB" dirty="0"/>
          </a:p>
        </p:txBody>
      </p:sp>
      <p:sp>
        <p:nvSpPr>
          <p:cNvPr id="3" name="Subtitle 2"/>
          <p:cNvSpPr>
            <a:spLocks noGrp="1"/>
          </p:cNvSpPr>
          <p:nvPr>
            <p:ph type="subTitle" idx="1" hasCustomPrompt="1"/>
          </p:nvPr>
        </p:nvSpPr>
        <p:spPr>
          <a:xfrm>
            <a:off x="336000" y="4063488"/>
            <a:ext cx="5923514" cy="585024"/>
          </a:xfrm>
        </p:spPr>
        <p:txBody>
          <a:bodyPr>
            <a:normAutofit/>
          </a:bodyPr>
          <a:lstStyle>
            <a:lvl1pPr marL="0" indent="0" algn="l">
              <a:buNone/>
              <a:defRPr sz="24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Presenter(s)</a:t>
            </a:r>
            <a:endParaRPr lang="en-GB" dirty="0"/>
          </a:p>
        </p:txBody>
      </p:sp>
      <p:sp>
        <p:nvSpPr>
          <p:cNvPr id="8" name="Text Placeholder 7"/>
          <p:cNvSpPr>
            <a:spLocks noGrp="1"/>
          </p:cNvSpPr>
          <p:nvPr>
            <p:ph type="body" sz="quarter" idx="13" hasCustomPrompt="1"/>
          </p:nvPr>
        </p:nvSpPr>
        <p:spPr>
          <a:xfrm>
            <a:off x="335998" y="4969833"/>
            <a:ext cx="5923516" cy="574675"/>
          </a:xfrm>
        </p:spPr>
        <p:txBody>
          <a:bodyPr/>
          <a:lstStyle>
            <a:lvl1pPr marL="0" indent="0">
              <a:buNone/>
              <a:defRPr sz="2400" b="0" baseline="0">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US" dirty="0"/>
              <a:t>Click to add Date</a:t>
            </a:r>
          </a:p>
        </p:txBody>
      </p:sp>
    </p:spTree>
    <p:extLst>
      <p:ext uri="{BB962C8B-B14F-4D97-AF65-F5344CB8AC3E}">
        <p14:creationId xmlns:p14="http://schemas.microsoft.com/office/powerpoint/2010/main" val="1549102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36550" y="354013"/>
            <a:ext cx="1152366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Text Placeholder 2"/>
          <p:cNvSpPr>
            <a:spLocks noGrp="1"/>
          </p:cNvSpPr>
          <p:nvPr>
            <p:ph type="body" idx="1"/>
          </p:nvPr>
        </p:nvSpPr>
        <p:spPr bwMode="auto">
          <a:xfrm>
            <a:off x="336550" y="1604963"/>
            <a:ext cx="11523663"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Tree>
  </p:cSld>
  <p:clrMap bg1="lt1" tx1="dk1" bg2="lt2" tx2="dk2" accent1="accent1" accent2="accent2" accent3="accent3" accent4="accent4" accent5="accent5" accent6="accent6" hlink="hlink" folHlink="folHlink"/>
  <p:sldLayoutIdLst>
    <p:sldLayoutId id="2147484185" r:id="rId1"/>
    <p:sldLayoutId id="2147484186" r:id="rId2"/>
    <p:sldLayoutId id="2147484187" r:id="rId3"/>
    <p:sldLayoutId id="2147484188" r:id="rId4"/>
    <p:sldLayoutId id="2147484189" r:id="rId5"/>
    <p:sldLayoutId id="2147484190" r:id="rId6"/>
    <p:sldLayoutId id="2147484191" r:id="rId7"/>
    <p:sldLayoutId id="2147484192" r:id="rId8"/>
    <p:sldLayoutId id="2147484193" r:id="rId9"/>
    <p:sldLayoutId id="2147484194" r:id="rId10"/>
    <p:sldLayoutId id="2147484195" r:id="rId11"/>
    <p:sldLayoutId id="2147484196" r:id="rId12"/>
    <p:sldLayoutId id="2147484197" r:id="rId13"/>
    <p:sldLayoutId id="2147484198" r:id="rId14"/>
    <p:sldLayoutId id="2147484199" r:id="rId15"/>
    <p:sldLayoutId id="2147484200" r:id="rId16"/>
    <p:sldLayoutId id="2147484201" r:id="rId17"/>
    <p:sldLayoutId id="2147484202" r:id="rId18"/>
    <p:sldLayoutId id="2147484203" r:id="rId19"/>
    <p:sldLayoutId id="2147484204" r:id="rId20"/>
    <p:sldLayoutId id="2147484205" r:id="rId21"/>
    <p:sldLayoutId id="2147484206" r:id="rId22"/>
    <p:sldLayoutId id="2147484207" r:id="rId23"/>
    <p:sldLayoutId id="2147484208" r:id="rId24"/>
    <p:sldLayoutId id="2147484209" r:id="rId25"/>
    <p:sldLayoutId id="2147484210" r:id="rId26"/>
    <p:sldLayoutId id="2147484211" r:id="rId27"/>
  </p:sldLayoutIdLst>
  <p:txStyles>
    <p:titleStyle>
      <a:lvl1pPr algn="l" rtl="0" eaLnBrk="0" fontAlgn="base" hangingPunct="0">
        <a:spcBef>
          <a:spcPct val="0"/>
        </a:spcBef>
        <a:spcAft>
          <a:spcPct val="0"/>
        </a:spcAft>
        <a:defRPr sz="4400" kern="12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panose="020B0604020202020204" pitchFamily="34" charset="0"/>
        </a:defRPr>
      </a:lvl2pPr>
      <a:lvl3pPr algn="l" rtl="0" eaLnBrk="0" fontAlgn="base" hangingPunct="0">
        <a:spcBef>
          <a:spcPct val="0"/>
        </a:spcBef>
        <a:spcAft>
          <a:spcPct val="0"/>
        </a:spcAft>
        <a:defRPr sz="4400">
          <a:solidFill>
            <a:schemeClr val="tx1"/>
          </a:solidFill>
          <a:latin typeface="Arial" panose="020B0604020202020204" pitchFamily="34" charset="0"/>
        </a:defRPr>
      </a:lvl3pPr>
      <a:lvl4pPr algn="l" rtl="0" eaLnBrk="0" fontAlgn="base" hangingPunct="0">
        <a:spcBef>
          <a:spcPct val="0"/>
        </a:spcBef>
        <a:spcAft>
          <a:spcPct val="0"/>
        </a:spcAft>
        <a:defRPr sz="4400">
          <a:solidFill>
            <a:schemeClr val="tx1"/>
          </a:solidFill>
          <a:latin typeface="Arial" panose="020B0604020202020204" pitchFamily="34" charset="0"/>
        </a:defRPr>
      </a:lvl4pPr>
      <a:lvl5pPr algn="l" rtl="0" eaLnBrk="0" fontAlgn="base" hangingPunct="0">
        <a:spcBef>
          <a:spcPct val="0"/>
        </a:spcBef>
        <a:spcAft>
          <a:spcPct val="0"/>
        </a:spcAft>
        <a:defRPr sz="4400">
          <a:solidFill>
            <a:schemeClr val="tx1"/>
          </a:solidFill>
          <a:latin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600" kern="1200">
          <a:solidFill>
            <a:srgbClr val="000000"/>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rgbClr val="000000"/>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200" kern="1200">
          <a:solidFill>
            <a:srgbClr val="000000"/>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rgbClr val="000000"/>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ern="1200">
          <a:solidFill>
            <a:srgbClr val="00000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www.cqc.org.uk/node/3711" TargetMode="External"/><Relationship Id="rId3" Type="http://schemas.openxmlformats.org/officeDocument/2006/relationships/hyperlink" Target="https://www.cqc.org.uk/guidance-providers/regulations-enforcement/regulation-13-safeguarding-service-users-abuse-improper" TargetMode="External"/><Relationship Id="rId7" Type="http://schemas.openxmlformats.org/officeDocument/2006/relationships/hyperlink" Target="https://www.cqc.org.uk/node/1760"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cqc.org.uk/node/1752" TargetMode="External"/><Relationship Id="rId5" Type="http://schemas.openxmlformats.org/officeDocument/2006/relationships/hyperlink" Target="https://www.cqc.org.uk/node/1755" TargetMode="External"/><Relationship Id="rId4" Type="http://schemas.openxmlformats.org/officeDocument/2006/relationships/hyperlink" Target="https://www.cqc.org.uk/guidance-providers/regulations-enforcement/regulation-11-need-conse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ctrTitle"/>
          </p:nvPr>
        </p:nvSpPr>
        <p:spPr/>
        <p:txBody>
          <a:bodyPr>
            <a:normAutofit fontScale="90000"/>
          </a:bodyPr>
          <a:lstStyle/>
          <a:p>
            <a:pPr eaLnBrk="1" hangingPunct="1"/>
            <a:r>
              <a:rPr lang="en-GB" altLang="en-US" dirty="0"/>
              <a:t>Single Assessment Framework and safeguarding</a:t>
            </a:r>
          </a:p>
        </p:txBody>
      </p:sp>
      <p:sp>
        <p:nvSpPr>
          <p:cNvPr id="4" name="Text Placeholder 3"/>
          <p:cNvSpPr>
            <a:spLocks noGrp="1"/>
          </p:cNvSpPr>
          <p:nvPr>
            <p:ph type="body" sz="quarter" idx="13"/>
          </p:nvPr>
        </p:nvSpPr>
        <p:spPr>
          <a:xfrm>
            <a:off x="335999" y="4933578"/>
            <a:ext cx="5923516" cy="574675"/>
          </a:xfrm>
        </p:spPr>
        <p:txBody>
          <a:bodyPr rtlCol="0">
            <a:normAutofit fontScale="70000" lnSpcReduction="20000"/>
          </a:bodyPr>
          <a:lstStyle/>
          <a:p>
            <a:pPr eaLnBrk="1" fontAlgn="auto" hangingPunct="1">
              <a:spcAft>
                <a:spcPts val="0"/>
              </a:spcAft>
              <a:defRPr/>
            </a:pPr>
            <a:r>
              <a:rPr lang="en-GB" dirty="0"/>
              <a:t>Amanda Narkiewicz</a:t>
            </a:r>
          </a:p>
          <a:p>
            <a:pPr eaLnBrk="1" fontAlgn="auto" hangingPunct="1">
              <a:spcAft>
                <a:spcPts val="0"/>
              </a:spcAft>
              <a:defRPr/>
            </a:pPr>
            <a:r>
              <a:rPr lang="en-GB" dirty="0"/>
              <a:t>Partner, Mills &amp; Reeve LLP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B11E49-8643-6C84-90CC-C51522D3C070}"/>
              </a:ext>
            </a:extLst>
          </p:cNvPr>
          <p:cNvSpPr>
            <a:spLocks noGrp="1"/>
          </p:cNvSpPr>
          <p:nvPr>
            <p:ph type="title"/>
          </p:nvPr>
        </p:nvSpPr>
        <p:spPr/>
        <p:txBody>
          <a:bodyPr/>
          <a:lstStyle/>
          <a:p>
            <a:r>
              <a:rPr lang="en-GB" dirty="0"/>
              <a:t>Regulation 13</a:t>
            </a:r>
          </a:p>
        </p:txBody>
      </p:sp>
      <p:sp>
        <p:nvSpPr>
          <p:cNvPr id="3" name="Content Placeholder 2">
            <a:extLst>
              <a:ext uri="{FF2B5EF4-FFF2-40B4-BE49-F238E27FC236}">
                <a16:creationId xmlns:a16="http://schemas.microsoft.com/office/drawing/2014/main" xmlns="" id="{58078113-DEC6-A006-AEFD-2838E3228DF9}"/>
              </a:ext>
            </a:extLst>
          </p:cNvPr>
          <p:cNvSpPr>
            <a:spLocks noGrp="1"/>
          </p:cNvSpPr>
          <p:nvPr>
            <p:ph idx="1"/>
          </p:nvPr>
        </p:nvSpPr>
        <p:spPr/>
        <p:txBody>
          <a:bodyPr/>
          <a:lstStyle/>
          <a:p>
            <a:pPr marL="0" indent="0">
              <a:buNone/>
            </a:pPr>
            <a:r>
              <a:rPr lang="en-GB" sz="2400" b="1" dirty="0">
                <a:latin typeface="+mj-lt"/>
              </a:rPr>
              <a:t>What do providers need to do to meet their duties under the regulation:</a:t>
            </a:r>
            <a:endParaRPr lang="en-GB" sz="2400" b="1" dirty="0">
              <a:effectLst/>
              <a:latin typeface="+mj-lt"/>
            </a:endParaRPr>
          </a:p>
          <a:p>
            <a:pPr marL="0" indent="0">
              <a:buNone/>
            </a:pPr>
            <a:endParaRPr lang="en-GB" sz="2000" b="1" dirty="0">
              <a:effectLst/>
              <a:latin typeface="+mj-lt"/>
            </a:endParaRPr>
          </a:p>
          <a:p>
            <a:r>
              <a:rPr lang="en-GB" sz="2000" b="1" dirty="0">
                <a:solidFill>
                  <a:srgbClr val="5A0066"/>
                </a:solidFill>
                <a:latin typeface="+mj-lt"/>
              </a:rPr>
              <a:t>Effective systems and processes to prevent abuse</a:t>
            </a:r>
          </a:p>
          <a:p>
            <a:r>
              <a:rPr lang="en-GB" sz="2000" b="1" dirty="0">
                <a:solidFill>
                  <a:srgbClr val="5A0066"/>
                </a:solidFill>
                <a:latin typeface="+mj-lt"/>
              </a:rPr>
              <a:t>Effective systems and processes to “immediately” investigate allegations / evidence of abuse </a:t>
            </a:r>
          </a:p>
          <a:p>
            <a:r>
              <a:rPr lang="en-GB" sz="2000" b="1" dirty="0">
                <a:solidFill>
                  <a:srgbClr val="5A0066"/>
                </a:solidFill>
                <a:latin typeface="+mj-lt"/>
              </a:rPr>
              <a:t>Protect service users from discrimination</a:t>
            </a:r>
          </a:p>
          <a:p>
            <a:r>
              <a:rPr lang="en-GB" sz="2000" b="1" dirty="0">
                <a:solidFill>
                  <a:srgbClr val="5A0066"/>
                </a:solidFill>
                <a:latin typeface="+mj-lt"/>
              </a:rPr>
              <a:t>Avoid unnecessary control or restraint </a:t>
            </a:r>
          </a:p>
          <a:p>
            <a:r>
              <a:rPr lang="en-GB" sz="2000" b="1" dirty="0">
                <a:solidFill>
                  <a:srgbClr val="5A0066"/>
                </a:solidFill>
                <a:latin typeface="+mj-lt"/>
              </a:rPr>
              <a:t>Meet the needs of service users </a:t>
            </a:r>
          </a:p>
          <a:p>
            <a:r>
              <a:rPr lang="en-GB" sz="2000" b="1" dirty="0">
                <a:solidFill>
                  <a:srgbClr val="5A0066"/>
                </a:solidFill>
                <a:latin typeface="+mj-lt"/>
              </a:rPr>
              <a:t>Service users must not be deprived of their liberty without lawful authority </a:t>
            </a:r>
          </a:p>
          <a:p>
            <a:r>
              <a:rPr lang="en-GB" sz="2000" b="1" dirty="0">
                <a:solidFill>
                  <a:srgbClr val="5A0066"/>
                </a:solidFill>
                <a:latin typeface="+mj-lt"/>
              </a:rPr>
              <a:t>Sets out a definition of ‘abuse’ and ‘control and restraint’</a:t>
            </a:r>
          </a:p>
          <a:p>
            <a:pPr marL="0" indent="0">
              <a:buNone/>
            </a:pPr>
            <a:endParaRPr lang="en-GB" dirty="0"/>
          </a:p>
        </p:txBody>
      </p:sp>
    </p:spTree>
    <p:extLst>
      <p:ext uri="{BB962C8B-B14F-4D97-AF65-F5344CB8AC3E}">
        <p14:creationId xmlns:p14="http://schemas.microsoft.com/office/powerpoint/2010/main" val="851830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AF1677-9D99-75A9-E672-8BE3E1D380E8}"/>
              </a:ext>
            </a:extLst>
          </p:cNvPr>
          <p:cNvSpPr>
            <a:spLocks noGrp="1"/>
          </p:cNvSpPr>
          <p:nvPr>
            <p:ph type="title"/>
          </p:nvPr>
        </p:nvSpPr>
        <p:spPr/>
        <p:txBody>
          <a:bodyPr/>
          <a:lstStyle/>
          <a:p>
            <a:r>
              <a:rPr lang="en-GB" dirty="0"/>
              <a:t>Evidence gathering under the SAF?</a:t>
            </a:r>
          </a:p>
        </p:txBody>
      </p:sp>
      <p:sp>
        <p:nvSpPr>
          <p:cNvPr id="3" name="Content Placeholder 2">
            <a:extLst>
              <a:ext uri="{FF2B5EF4-FFF2-40B4-BE49-F238E27FC236}">
                <a16:creationId xmlns:a16="http://schemas.microsoft.com/office/drawing/2014/main" xmlns="" id="{A78AE81B-0AC4-A503-4B7C-BCC3308FC345}"/>
              </a:ext>
            </a:extLst>
          </p:cNvPr>
          <p:cNvSpPr>
            <a:spLocks noGrp="1"/>
          </p:cNvSpPr>
          <p:nvPr>
            <p:ph idx="1"/>
          </p:nvPr>
        </p:nvSpPr>
        <p:spPr/>
        <p:txBody>
          <a:bodyPr/>
          <a:lstStyle/>
          <a:p>
            <a:pPr marL="0" indent="0">
              <a:buNone/>
            </a:pPr>
            <a:endParaRPr lang="en-GB" dirty="0"/>
          </a:p>
          <a:p>
            <a:pPr marL="0" indent="0">
              <a:buNone/>
            </a:pPr>
            <a:r>
              <a:rPr lang="en-GB" sz="2400" dirty="0"/>
              <a:t>What might the CQC be looking at when assessing safeguarding?</a:t>
            </a:r>
          </a:p>
          <a:p>
            <a:pPr marL="0" indent="0">
              <a:buNone/>
            </a:pPr>
            <a:endParaRPr lang="en-GB" sz="1800" dirty="0"/>
          </a:p>
          <a:p>
            <a:r>
              <a:rPr lang="en-GB" sz="1800" dirty="0"/>
              <a:t>Local and national data </a:t>
            </a:r>
          </a:p>
          <a:p>
            <a:pPr lvl="1"/>
            <a:r>
              <a:rPr lang="en-GB" sz="1800" dirty="0"/>
              <a:t>Benchmarking, intelligence and whistleblowing </a:t>
            </a:r>
          </a:p>
          <a:p>
            <a:pPr marL="342900" lvl="1" indent="-342900"/>
            <a:r>
              <a:rPr lang="en-GB" sz="1800" dirty="0"/>
              <a:t>Systems and processes – do they exist, are they effective?</a:t>
            </a:r>
          </a:p>
          <a:p>
            <a:pPr marL="342900" lvl="1" indent="-342900"/>
            <a:r>
              <a:rPr lang="en-GB" sz="1800" dirty="0"/>
              <a:t>Staff training</a:t>
            </a:r>
          </a:p>
          <a:p>
            <a:r>
              <a:rPr lang="en-GB" sz="1800" dirty="0"/>
              <a:t>Safeguarding referrals and notifications to the CQC</a:t>
            </a:r>
          </a:p>
          <a:p>
            <a:r>
              <a:rPr lang="en-GB" sz="1800" dirty="0"/>
              <a:t>At inspection – can staff demonstrate their knowledge?</a:t>
            </a:r>
          </a:p>
          <a:p>
            <a:r>
              <a:rPr lang="en-GB" sz="1800" dirty="0"/>
              <a:t>Learning culture </a:t>
            </a:r>
          </a:p>
          <a:p>
            <a:r>
              <a:rPr lang="en-GB" sz="1800" dirty="0"/>
              <a:t>Peoples experiences of care – do people feel safe</a:t>
            </a:r>
          </a:p>
          <a:p>
            <a:endParaRPr lang="en-GB" sz="1800" b="1" dirty="0"/>
          </a:p>
          <a:p>
            <a:pPr marL="0" indent="0">
              <a:buNone/>
            </a:pPr>
            <a:r>
              <a:rPr lang="en-GB" sz="2000" b="1" dirty="0">
                <a:solidFill>
                  <a:srgbClr val="5A0066"/>
                </a:solidFill>
                <a:latin typeface="+mj-lt"/>
              </a:rPr>
              <a:t>What you pro-actively share with the CQC on the portal! </a:t>
            </a:r>
          </a:p>
          <a:p>
            <a:pPr marL="0" indent="0">
              <a:buNone/>
            </a:pPr>
            <a:endParaRPr lang="en-GB" sz="1800" dirty="0"/>
          </a:p>
        </p:txBody>
      </p:sp>
    </p:spTree>
    <p:extLst>
      <p:ext uri="{BB962C8B-B14F-4D97-AF65-F5344CB8AC3E}">
        <p14:creationId xmlns:p14="http://schemas.microsoft.com/office/powerpoint/2010/main" val="3020528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7870F4-822C-1718-B6E3-F1288C99D2AC}"/>
              </a:ext>
            </a:extLst>
          </p:cNvPr>
          <p:cNvSpPr>
            <a:spLocks noGrp="1"/>
          </p:cNvSpPr>
          <p:nvPr>
            <p:ph type="title"/>
          </p:nvPr>
        </p:nvSpPr>
        <p:spPr/>
        <p:txBody>
          <a:bodyPr/>
          <a:lstStyle/>
          <a:p>
            <a:r>
              <a:rPr lang="en-GB" dirty="0"/>
              <a:t>Pro-active preparation </a:t>
            </a:r>
          </a:p>
        </p:txBody>
      </p:sp>
      <p:sp>
        <p:nvSpPr>
          <p:cNvPr id="3" name="Content Placeholder 2">
            <a:extLst>
              <a:ext uri="{FF2B5EF4-FFF2-40B4-BE49-F238E27FC236}">
                <a16:creationId xmlns:a16="http://schemas.microsoft.com/office/drawing/2014/main" xmlns="" id="{2D945F74-7A8E-8D80-4116-93C92FE369D2}"/>
              </a:ext>
            </a:extLst>
          </p:cNvPr>
          <p:cNvSpPr>
            <a:spLocks noGrp="1"/>
          </p:cNvSpPr>
          <p:nvPr>
            <p:ph idx="1"/>
          </p:nvPr>
        </p:nvSpPr>
        <p:spPr/>
        <p:txBody>
          <a:bodyPr/>
          <a:lstStyle/>
          <a:p>
            <a:r>
              <a:rPr lang="en-GB" dirty="0"/>
              <a:t>Up to date and robust policies and procedures </a:t>
            </a:r>
          </a:p>
          <a:p>
            <a:r>
              <a:rPr lang="en-GB" dirty="0"/>
              <a:t>Training </a:t>
            </a:r>
          </a:p>
          <a:p>
            <a:pPr lvl="1"/>
            <a:r>
              <a:rPr lang="en-GB" dirty="0"/>
              <a:t>When and how to make a safeguarding referral to the LA </a:t>
            </a:r>
          </a:p>
          <a:p>
            <a:pPr lvl="2"/>
            <a:r>
              <a:rPr lang="en-GB" dirty="0"/>
              <a:t>Build staff confidence – embed training  </a:t>
            </a:r>
          </a:p>
          <a:p>
            <a:pPr lvl="2"/>
            <a:r>
              <a:rPr lang="en-GB" dirty="0"/>
              <a:t>Avoid under / over reporting </a:t>
            </a:r>
          </a:p>
          <a:p>
            <a:pPr lvl="1"/>
            <a:r>
              <a:rPr lang="en-GB" dirty="0"/>
              <a:t>Mental Capacity Act Deprivation of Liberty Safeguards</a:t>
            </a:r>
          </a:p>
          <a:p>
            <a:pPr marL="342900" lvl="1" indent="-342900"/>
            <a:r>
              <a:rPr lang="en-GB" sz="2600" dirty="0"/>
              <a:t>Relationships – local network</a:t>
            </a:r>
          </a:p>
          <a:p>
            <a:pPr marL="342900" lvl="1" indent="-342900"/>
            <a:r>
              <a:rPr lang="en-GB" sz="2600" dirty="0"/>
              <a:t>Demonstrate a learning culture </a:t>
            </a:r>
          </a:p>
          <a:p>
            <a:pPr lvl="2"/>
            <a:r>
              <a:rPr lang="en-GB" dirty="0"/>
              <a:t>‘Toolbox talk’ equivalent - avoid ‘fear of failure’ and promote learning </a:t>
            </a:r>
          </a:p>
          <a:p>
            <a:pPr lvl="2"/>
            <a:r>
              <a:rPr lang="en-GB" dirty="0"/>
              <a:t>Routinely share good practice internally </a:t>
            </a:r>
          </a:p>
          <a:p>
            <a:pPr lvl="2"/>
            <a:r>
              <a:rPr lang="en-GB" dirty="0"/>
              <a:t>Document, document, document – capture good practice</a:t>
            </a:r>
          </a:p>
          <a:p>
            <a:pPr marL="914400" lvl="2" indent="0">
              <a:buNone/>
            </a:pPr>
            <a:endParaRPr lang="en-GB" dirty="0"/>
          </a:p>
          <a:p>
            <a:pPr marL="457200" lvl="1" indent="0">
              <a:buNone/>
            </a:pPr>
            <a:endParaRPr lang="en-GB" dirty="0"/>
          </a:p>
          <a:p>
            <a:endParaRPr lang="en-GB" dirty="0"/>
          </a:p>
        </p:txBody>
      </p:sp>
    </p:spTree>
    <p:extLst>
      <p:ext uri="{BB962C8B-B14F-4D97-AF65-F5344CB8AC3E}">
        <p14:creationId xmlns:p14="http://schemas.microsoft.com/office/powerpoint/2010/main" val="1310872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069DD5-8AE3-3D92-3B0E-A1BA8F69234B}"/>
              </a:ext>
            </a:extLst>
          </p:cNvPr>
          <p:cNvSpPr>
            <a:spLocks noGrp="1"/>
          </p:cNvSpPr>
          <p:nvPr>
            <p:ph type="title"/>
          </p:nvPr>
        </p:nvSpPr>
        <p:spPr/>
        <p:txBody>
          <a:bodyPr/>
          <a:lstStyle/>
          <a:p>
            <a:r>
              <a:rPr lang="en-GB" dirty="0"/>
              <a:t>Looking ahead</a:t>
            </a:r>
          </a:p>
        </p:txBody>
      </p:sp>
      <p:sp>
        <p:nvSpPr>
          <p:cNvPr id="3" name="Content Placeholder 2">
            <a:extLst>
              <a:ext uri="{FF2B5EF4-FFF2-40B4-BE49-F238E27FC236}">
                <a16:creationId xmlns:a16="http://schemas.microsoft.com/office/drawing/2014/main" xmlns="" id="{A9691CE5-5858-0B22-9BEA-CC49136ED3F3}"/>
              </a:ext>
            </a:extLst>
          </p:cNvPr>
          <p:cNvSpPr>
            <a:spLocks noGrp="1"/>
          </p:cNvSpPr>
          <p:nvPr>
            <p:ph idx="1"/>
          </p:nvPr>
        </p:nvSpPr>
        <p:spPr/>
        <p:txBody>
          <a:bodyPr/>
          <a:lstStyle/>
          <a:p>
            <a:pPr marL="0" lvl="2" indent="0" eaLnBrk="1" hangingPunct="1">
              <a:buNone/>
            </a:pPr>
            <a:r>
              <a:rPr lang="en-GB" b="1" dirty="0">
                <a:solidFill>
                  <a:schemeClr val="tx1"/>
                </a:solidFill>
              </a:rPr>
              <a:t>Optimism for the future – why?</a:t>
            </a:r>
            <a:endParaRPr lang="en-GB" sz="1800" b="1" dirty="0">
              <a:solidFill>
                <a:schemeClr val="tx1"/>
              </a:solidFill>
            </a:endParaRPr>
          </a:p>
          <a:p>
            <a:pPr lvl="1">
              <a:spcAft>
                <a:spcPts val="300"/>
              </a:spcAft>
            </a:pPr>
            <a:r>
              <a:rPr lang="en-GB" sz="1800" dirty="0"/>
              <a:t>How CQC have arrived at rating is more transparent </a:t>
            </a:r>
          </a:p>
          <a:p>
            <a:pPr lvl="1">
              <a:spcAft>
                <a:spcPts val="300"/>
              </a:spcAft>
            </a:pPr>
            <a:r>
              <a:rPr lang="en-GB" sz="1800" dirty="0"/>
              <a:t>Scoring system – how close are you to the next category?</a:t>
            </a:r>
          </a:p>
          <a:p>
            <a:pPr lvl="1">
              <a:spcAft>
                <a:spcPts val="300"/>
              </a:spcAft>
            </a:pPr>
            <a:r>
              <a:rPr lang="en-GB" sz="1800" dirty="0"/>
              <a:t>Dynamic inspection </a:t>
            </a:r>
          </a:p>
          <a:p>
            <a:pPr lvl="1">
              <a:spcAft>
                <a:spcPts val="300"/>
              </a:spcAft>
            </a:pPr>
            <a:r>
              <a:rPr lang="en-GB" sz="1800" dirty="0"/>
              <a:t>More transparency for the public – short reports </a:t>
            </a:r>
          </a:p>
          <a:p>
            <a:pPr marL="0" lvl="2" indent="0" eaLnBrk="1" hangingPunct="1">
              <a:buNone/>
            </a:pPr>
            <a:r>
              <a:rPr lang="en-GB" b="1" dirty="0">
                <a:solidFill>
                  <a:schemeClr val="tx1"/>
                </a:solidFill>
              </a:rPr>
              <a:t>Why not?</a:t>
            </a:r>
          </a:p>
          <a:p>
            <a:pPr lvl="1">
              <a:spcAft>
                <a:spcPts val="300"/>
              </a:spcAft>
            </a:pPr>
            <a:r>
              <a:rPr lang="en-GB" sz="1800" dirty="0"/>
              <a:t>Dynamic inspection – rating can change any time </a:t>
            </a:r>
          </a:p>
          <a:p>
            <a:pPr lvl="1">
              <a:spcAft>
                <a:spcPts val="300"/>
              </a:spcAft>
            </a:pPr>
            <a:r>
              <a:rPr lang="en-GB" sz="1800" dirty="0"/>
              <a:t>“low good” or “high good”</a:t>
            </a:r>
          </a:p>
          <a:p>
            <a:pPr lvl="1">
              <a:spcAft>
                <a:spcPts val="300"/>
              </a:spcAft>
            </a:pPr>
            <a:r>
              <a:rPr lang="en-GB" sz="1800" dirty="0"/>
              <a:t>Compliance with the “we statements” and assessment of the evidence is still largely a subjective assessment</a:t>
            </a:r>
          </a:p>
          <a:p>
            <a:pPr lvl="1">
              <a:spcAft>
                <a:spcPts val="300"/>
              </a:spcAft>
            </a:pPr>
            <a:r>
              <a:rPr lang="en-GB" sz="1800" dirty="0"/>
              <a:t>Scoring process – simple?</a:t>
            </a:r>
          </a:p>
          <a:p>
            <a:pPr lvl="1">
              <a:spcAft>
                <a:spcPts val="300"/>
              </a:spcAft>
            </a:pPr>
            <a:r>
              <a:rPr lang="en-GB" sz="1800" dirty="0"/>
              <a:t>Turning an oil tanker - how dynamic will it be?</a:t>
            </a:r>
          </a:p>
          <a:p>
            <a:endParaRPr lang="en-GB" dirty="0"/>
          </a:p>
        </p:txBody>
      </p:sp>
    </p:spTree>
    <p:extLst>
      <p:ext uri="{BB962C8B-B14F-4D97-AF65-F5344CB8AC3E}">
        <p14:creationId xmlns:p14="http://schemas.microsoft.com/office/powerpoint/2010/main" val="745373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defRPr/>
            </a:pPr>
            <a:r>
              <a:rPr lang="en-GB" sz="2400" dirty="0"/>
              <a:t>Amanda Narkiewicz </a:t>
            </a:r>
          </a:p>
        </p:txBody>
      </p:sp>
      <p:sp>
        <p:nvSpPr>
          <p:cNvPr id="3" name="Text Placeholder 2"/>
          <p:cNvSpPr>
            <a:spLocks noGrp="1"/>
          </p:cNvSpPr>
          <p:nvPr>
            <p:ph type="body" sz="quarter" idx="11"/>
          </p:nvPr>
        </p:nvSpPr>
        <p:spPr>
          <a:xfrm>
            <a:off x="2181225" y="4843463"/>
            <a:ext cx="4849813" cy="484187"/>
          </a:xfrm>
        </p:spPr>
        <p:txBody>
          <a:bodyPr/>
          <a:lstStyle/>
          <a:p>
            <a:pPr>
              <a:defRPr/>
            </a:pPr>
            <a:r>
              <a:rPr lang="en-GB" dirty="0"/>
              <a:t>7501 727 462</a:t>
            </a:r>
          </a:p>
        </p:txBody>
      </p:sp>
      <p:sp>
        <p:nvSpPr>
          <p:cNvPr id="4" name="Text Placeholder 3"/>
          <p:cNvSpPr>
            <a:spLocks noGrp="1"/>
          </p:cNvSpPr>
          <p:nvPr>
            <p:ph type="body" sz="quarter" idx="12"/>
          </p:nvPr>
        </p:nvSpPr>
        <p:spPr>
          <a:xfrm>
            <a:off x="1118900" y="5315618"/>
            <a:ext cx="8542457" cy="484188"/>
          </a:xfrm>
        </p:spPr>
        <p:txBody>
          <a:bodyPr/>
          <a:lstStyle/>
          <a:p>
            <a:pPr>
              <a:defRPr/>
            </a:pPr>
            <a:r>
              <a:rPr lang="en-GB" dirty="0"/>
              <a:t>amanda.narkiewicz@mills-reeve.com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9B2EA4-902D-FC70-EF4F-13239C5D3FBF}"/>
              </a:ext>
            </a:extLst>
          </p:cNvPr>
          <p:cNvSpPr>
            <a:spLocks noGrp="1"/>
          </p:cNvSpPr>
          <p:nvPr>
            <p:ph type="title"/>
          </p:nvPr>
        </p:nvSpPr>
        <p:spPr/>
        <p:txBody>
          <a:bodyPr/>
          <a:lstStyle/>
          <a:p>
            <a:r>
              <a:rPr lang="en-GB" dirty="0"/>
              <a:t>CQC’s new strategy </a:t>
            </a:r>
          </a:p>
        </p:txBody>
      </p:sp>
      <p:graphicFrame>
        <p:nvGraphicFramePr>
          <p:cNvPr id="5" name="Content Placeholder 4">
            <a:extLst>
              <a:ext uri="{FF2B5EF4-FFF2-40B4-BE49-F238E27FC236}">
                <a16:creationId xmlns:a16="http://schemas.microsoft.com/office/drawing/2014/main" xmlns="" id="{9D245770-347E-4C2D-2720-33702ED1ABC6}"/>
              </a:ext>
            </a:extLst>
          </p:cNvPr>
          <p:cNvGraphicFramePr>
            <a:graphicFrameLocks noGrp="1"/>
          </p:cNvGraphicFramePr>
          <p:nvPr>
            <p:ph idx="1"/>
            <p:extLst>
              <p:ext uri="{D42A27DB-BD31-4B8C-83A1-F6EECF244321}">
                <p14:modId xmlns:p14="http://schemas.microsoft.com/office/powerpoint/2010/main" val="3610003954"/>
              </p:ext>
            </p:extLst>
          </p:nvPr>
        </p:nvGraphicFramePr>
        <p:xfrm>
          <a:off x="336550" y="1474788"/>
          <a:ext cx="11523663" cy="4451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9385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xmlns="" id="{FB760E2E-E42B-2BF8-A0FA-A8EDF71BBD62}"/>
              </a:ext>
            </a:extLst>
          </p:cNvPr>
          <p:cNvGraphicFramePr>
            <a:graphicFrameLocks noGrp="1"/>
          </p:cNvGraphicFramePr>
          <p:nvPr>
            <p:extLst>
              <p:ext uri="{D42A27DB-BD31-4B8C-83A1-F6EECF244321}">
                <p14:modId xmlns:p14="http://schemas.microsoft.com/office/powerpoint/2010/main" val="850670427"/>
              </p:ext>
            </p:extLst>
          </p:nvPr>
        </p:nvGraphicFramePr>
        <p:xfrm>
          <a:off x="846462" y="444243"/>
          <a:ext cx="10499076" cy="5974080"/>
        </p:xfrm>
        <a:graphic>
          <a:graphicData uri="http://schemas.openxmlformats.org/drawingml/2006/table">
            <a:tbl>
              <a:tblPr firstRow="1" bandRow="1">
                <a:tableStyleId>{5C22544A-7EE6-4342-B048-85BDC9FD1C3A}</a:tableStyleId>
              </a:tblPr>
              <a:tblGrid>
                <a:gridCol w="5249538">
                  <a:extLst>
                    <a:ext uri="{9D8B030D-6E8A-4147-A177-3AD203B41FA5}">
                      <a16:colId xmlns:a16="http://schemas.microsoft.com/office/drawing/2014/main" xmlns="" val="135882174"/>
                    </a:ext>
                  </a:extLst>
                </a:gridCol>
                <a:gridCol w="5249538">
                  <a:extLst>
                    <a:ext uri="{9D8B030D-6E8A-4147-A177-3AD203B41FA5}">
                      <a16:colId xmlns:a16="http://schemas.microsoft.com/office/drawing/2014/main" xmlns="" val="167448176"/>
                    </a:ext>
                  </a:extLst>
                </a:gridCol>
              </a:tblGrid>
              <a:tr h="298502">
                <a:tc>
                  <a:txBody>
                    <a:bodyPr/>
                    <a:lstStyle/>
                    <a:p>
                      <a:r>
                        <a:rPr lang="en-GB" sz="1400" dirty="0"/>
                        <a:t>Current Framework</a:t>
                      </a:r>
                    </a:p>
                  </a:txBody>
                  <a:tcPr/>
                </a:tc>
                <a:tc>
                  <a:txBody>
                    <a:bodyPr/>
                    <a:lstStyle/>
                    <a:p>
                      <a:r>
                        <a:rPr lang="en-GB" sz="1400" dirty="0"/>
                        <a:t>New Framework from late 2023</a:t>
                      </a:r>
                    </a:p>
                  </a:txBody>
                  <a:tcPr/>
                </a:tc>
                <a:extLst>
                  <a:ext uri="{0D108BD9-81ED-4DB2-BD59-A6C34878D82A}">
                    <a16:rowId xmlns:a16="http://schemas.microsoft.com/office/drawing/2014/main" xmlns="" val="2175871117"/>
                  </a:ext>
                </a:extLst>
              </a:tr>
              <a:tr h="5074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Separate registration / monitoring processes</a:t>
                      </a:r>
                    </a:p>
                    <a:p>
                      <a:endParaRPr lang="en-GB" sz="1400" dirty="0"/>
                    </a:p>
                  </a:txBody>
                  <a:tcPr/>
                </a:tc>
                <a:tc>
                  <a:txBody>
                    <a:bodyPr/>
                    <a:lstStyle/>
                    <a:p>
                      <a:r>
                        <a:rPr lang="en-GB" sz="1400" dirty="0"/>
                        <a:t>Incorporates registration</a:t>
                      </a:r>
                    </a:p>
                  </a:txBody>
                  <a:tcPr/>
                </a:tc>
                <a:extLst>
                  <a:ext uri="{0D108BD9-81ED-4DB2-BD59-A6C34878D82A}">
                    <a16:rowId xmlns:a16="http://schemas.microsoft.com/office/drawing/2014/main" xmlns="" val="1107850185"/>
                  </a:ext>
                </a:extLst>
              </a:tr>
              <a:tr h="9253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Five key questions, each key question assessed and rated using KLOEs, prompts and ratings characteristics.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t>Ratings</a:t>
                      </a:r>
                      <a:r>
                        <a:rPr lang="en-GB" sz="1400" dirty="0"/>
                        <a:t> and </a:t>
                      </a:r>
                      <a:r>
                        <a:rPr lang="en-GB" sz="1400" b="1" dirty="0"/>
                        <a:t>five key questions </a:t>
                      </a:r>
                      <a:r>
                        <a:rPr lang="en-GB" sz="1400" dirty="0"/>
                        <a:t>remain.  Each key question is aligned with “I” statements (what people expect / need).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34 new </a:t>
                      </a:r>
                      <a:r>
                        <a:rPr lang="en-GB" sz="1400" b="1" dirty="0"/>
                        <a:t>quality statements </a:t>
                      </a:r>
                      <a:r>
                        <a:rPr lang="en-GB" sz="1400" dirty="0"/>
                        <a:t> (“we statements”), which replace the KLOEs, prompts and ratings characteristics. </a:t>
                      </a:r>
                    </a:p>
                    <a:p>
                      <a:endParaRPr lang="en-GB" sz="1400" dirty="0"/>
                    </a:p>
                  </a:txBody>
                  <a:tcPr/>
                </a:tc>
                <a:extLst>
                  <a:ext uri="{0D108BD9-81ED-4DB2-BD59-A6C34878D82A}">
                    <a16:rowId xmlns:a16="http://schemas.microsoft.com/office/drawing/2014/main" xmlns="" val="877136803"/>
                  </a:ext>
                </a:extLst>
              </a:tr>
              <a:tr h="1137045">
                <a:tc>
                  <a:txBody>
                    <a:bodyPr/>
                    <a:lstStyle/>
                    <a:p>
                      <a:r>
                        <a:rPr lang="en-GB" sz="1400" dirty="0"/>
                        <a:t>Evidence of KLOEs -  gathered at physical inspections at set intervals based on past ratings.</a:t>
                      </a:r>
                    </a:p>
                  </a:txBody>
                  <a:tcPr/>
                </a:tc>
                <a:tc>
                  <a:txBody>
                    <a:bodyPr/>
                    <a:lstStyle/>
                    <a:p>
                      <a:r>
                        <a:rPr lang="en-GB" sz="1400" b="1" dirty="0"/>
                        <a:t>Quality statements </a:t>
                      </a:r>
                      <a:r>
                        <a:rPr lang="en-GB" sz="1400" dirty="0"/>
                        <a:t>are assessed using </a:t>
                      </a:r>
                      <a:r>
                        <a:rPr lang="en-GB" sz="1400" b="1" dirty="0"/>
                        <a:t>evidence</a:t>
                      </a:r>
                      <a:r>
                        <a:rPr lang="en-GB" sz="1400" dirty="0"/>
                        <a:t>, which falls into one of </a:t>
                      </a:r>
                      <a:r>
                        <a:rPr lang="en-GB" sz="1400" b="1" dirty="0"/>
                        <a:t>six categories</a:t>
                      </a:r>
                      <a:r>
                        <a:rPr lang="en-GB" sz="1400" dirty="0"/>
                        <a:t>.  Not all categories apply to all quality statements.</a:t>
                      </a:r>
                    </a:p>
                    <a:p>
                      <a:endParaRPr lang="en-GB" sz="1400" dirty="0"/>
                    </a:p>
                    <a:p>
                      <a:r>
                        <a:rPr lang="en-GB" sz="1400" dirty="0"/>
                        <a:t>Evidence is gathered using a variety of methods and updated on a rolling basis over a two year period or in response to concerns.  </a:t>
                      </a:r>
                    </a:p>
                    <a:p>
                      <a:endParaRPr lang="en-GB" sz="1400" dirty="0"/>
                    </a:p>
                  </a:txBody>
                  <a:tcPr/>
                </a:tc>
                <a:extLst>
                  <a:ext uri="{0D108BD9-81ED-4DB2-BD59-A6C34878D82A}">
                    <a16:rowId xmlns:a16="http://schemas.microsoft.com/office/drawing/2014/main" xmlns="" val="4234794933"/>
                  </a:ext>
                </a:extLst>
              </a:tr>
              <a:tr h="7164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Ratings based on professional judgement of performance against KLOEs, prompts and characteristics; apply until next inspection, regardless of changes during the interval.</a:t>
                      </a:r>
                    </a:p>
                    <a:p>
                      <a:endParaRPr lang="en-GB" sz="1400" dirty="0"/>
                    </a:p>
                  </a:txBody>
                  <a:tcPr/>
                </a:tc>
                <a:tc>
                  <a:txBody>
                    <a:bodyPr/>
                    <a:lstStyle/>
                    <a:p>
                      <a:r>
                        <a:rPr lang="en-GB" sz="1400" dirty="0"/>
                        <a:t>Ratings are calculated using a scoring system, calculated based on performance against each quality statement, based on relevant evidence and </a:t>
                      </a:r>
                      <a:r>
                        <a:rPr lang="en-GB" sz="1400" b="1" dirty="0"/>
                        <a:t>can change at any time.</a:t>
                      </a:r>
                    </a:p>
                  </a:txBody>
                  <a:tcPr/>
                </a:tc>
                <a:extLst>
                  <a:ext uri="{0D108BD9-81ED-4DB2-BD59-A6C34878D82A}">
                    <a16:rowId xmlns:a16="http://schemas.microsoft.com/office/drawing/2014/main" xmlns="" val="4209804040"/>
                  </a:ext>
                </a:extLst>
              </a:tr>
              <a:tr h="298502">
                <a:tc>
                  <a:txBody>
                    <a:bodyPr/>
                    <a:lstStyle/>
                    <a:p>
                      <a:endParaRPr lang="en-GB" sz="1400" b="1" dirty="0"/>
                    </a:p>
                  </a:txBody>
                  <a:tcPr/>
                </a:tc>
                <a:tc>
                  <a:txBody>
                    <a:bodyPr/>
                    <a:lstStyle/>
                    <a:p>
                      <a:r>
                        <a:rPr lang="en-GB" sz="1400" dirty="0"/>
                        <a:t>Administered through a provider portal.</a:t>
                      </a:r>
                    </a:p>
                  </a:txBody>
                  <a:tcPr/>
                </a:tc>
                <a:extLst>
                  <a:ext uri="{0D108BD9-81ED-4DB2-BD59-A6C34878D82A}">
                    <a16:rowId xmlns:a16="http://schemas.microsoft.com/office/drawing/2014/main" xmlns="" val="3541475180"/>
                  </a:ext>
                </a:extLst>
              </a:tr>
              <a:tr h="447753">
                <a:tc>
                  <a:txBody>
                    <a:bodyPr/>
                    <a:lstStyle/>
                    <a:p>
                      <a:endParaRPr lang="en-GB" sz="1200" dirty="0"/>
                    </a:p>
                    <a:p>
                      <a:endParaRPr lang="en-GB" sz="1200" dirty="0"/>
                    </a:p>
                  </a:txBody>
                  <a:tcPr/>
                </a:tc>
                <a:tc>
                  <a:txBody>
                    <a:bodyPr/>
                    <a:lstStyle/>
                    <a:p>
                      <a:r>
                        <a:rPr lang="en-GB" sz="1400" dirty="0"/>
                        <a:t>Underpinned by best practice guidelines and national guidance.</a:t>
                      </a:r>
                    </a:p>
                  </a:txBody>
                  <a:tcPr/>
                </a:tc>
                <a:extLst>
                  <a:ext uri="{0D108BD9-81ED-4DB2-BD59-A6C34878D82A}">
                    <a16:rowId xmlns:a16="http://schemas.microsoft.com/office/drawing/2014/main" xmlns="" val="217693026"/>
                  </a:ext>
                </a:extLst>
              </a:tr>
              <a:tr h="268652">
                <a:tc>
                  <a:txBody>
                    <a:bodyPr/>
                    <a:lstStyle/>
                    <a:p>
                      <a:endParaRPr lang="en-GB" sz="1200" dirty="0"/>
                    </a:p>
                  </a:txBody>
                  <a:tcPr>
                    <a:noFill/>
                  </a:tcPr>
                </a:tc>
                <a:tc>
                  <a:txBody>
                    <a:bodyPr/>
                    <a:lstStyle/>
                    <a:p>
                      <a:endParaRPr lang="en-GB" sz="1200" dirty="0"/>
                    </a:p>
                  </a:txBody>
                  <a:tcPr>
                    <a:noFill/>
                  </a:tcPr>
                </a:tc>
                <a:extLst>
                  <a:ext uri="{0D108BD9-81ED-4DB2-BD59-A6C34878D82A}">
                    <a16:rowId xmlns:a16="http://schemas.microsoft.com/office/drawing/2014/main" xmlns="" val="203726472"/>
                  </a:ext>
                </a:extLst>
              </a:tr>
            </a:tbl>
          </a:graphicData>
        </a:graphic>
      </p:graphicFrame>
    </p:spTree>
    <p:extLst>
      <p:ext uri="{BB962C8B-B14F-4D97-AF65-F5344CB8AC3E}">
        <p14:creationId xmlns:p14="http://schemas.microsoft.com/office/powerpoint/2010/main" val="2240404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503D9F-959B-0B26-EEFD-2F50EB4A77A2}"/>
              </a:ext>
            </a:extLst>
          </p:cNvPr>
          <p:cNvSpPr>
            <a:spLocks noGrp="1"/>
          </p:cNvSpPr>
          <p:nvPr>
            <p:ph type="title"/>
          </p:nvPr>
        </p:nvSpPr>
        <p:spPr/>
        <p:txBody>
          <a:bodyPr/>
          <a:lstStyle/>
          <a:p>
            <a:r>
              <a:rPr lang="en-GB" dirty="0"/>
              <a:t>Evidence 	</a:t>
            </a:r>
          </a:p>
        </p:txBody>
      </p:sp>
      <p:sp>
        <p:nvSpPr>
          <p:cNvPr id="3" name="Content Placeholder 2">
            <a:extLst>
              <a:ext uri="{FF2B5EF4-FFF2-40B4-BE49-F238E27FC236}">
                <a16:creationId xmlns:a16="http://schemas.microsoft.com/office/drawing/2014/main" xmlns="" id="{C781EC1F-03A0-FBC4-B7F7-B335C3CED89E}"/>
              </a:ext>
            </a:extLst>
          </p:cNvPr>
          <p:cNvSpPr>
            <a:spLocks noGrp="1"/>
          </p:cNvSpPr>
          <p:nvPr>
            <p:ph idx="1"/>
          </p:nvPr>
        </p:nvSpPr>
        <p:spPr/>
        <p:txBody>
          <a:bodyPr/>
          <a:lstStyle/>
          <a:p>
            <a:r>
              <a:rPr lang="en-GB" sz="2800" dirty="0"/>
              <a:t>Evidence falls into one of six categories:</a:t>
            </a:r>
          </a:p>
          <a:p>
            <a:endParaRPr lang="en-GB" sz="2800" dirty="0"/>
          </a:p>
          <a:p>
            <a:pPr marL="1028700" lvl="1" indent="-571500">
              <a:buFont typeface="+mj-lt"/>
              <a:buAutoNum type="romanLcPeriod"/>
            </a:pPr>
            <a:r>
              <a:rPr lang="en-GB" sz="2600" dirty="0"/>
              <a:t>People’s experience</a:t>
            </a:r>
          </a:p>
          <a:p>
            <a:pPr marL="1028700" lvl="1" indent="-571500">
              <a:buFont typeface="+mj-lt"/>
              <a:buAutoNum type="romanLcPeriod"/>
            </a:pPr>
            <a:r>
              <a:rPr lang="en-GB" sz="2600" dirty="0"/>
              <a:t>Feedback from staff and leaders</a:t>
            </a:r>
          </a:p>
          <a:p>
            <a:pPr marL="1028700" lvl="1" indent="-571500">
              <a:buFont typeface="+mj-lt"/>
              <a:buAutoNum type="romanLcPeriod"/>
            </a:pPr>
            <a:r>
              <a:rPr lang="en-GB" sz="2600" dirty="0"/>
              <a:t>Feedback from partners</a:t>
            </a:r>
          </a:p>
          <a:p>
            <a:pPr marL="1028700" lvl="1" indent="-571500">
              <a:buFont typeface="+mj-lt"/>
              <a:buAutoNum type="romanLcPeriod"/>
            </a:pPr>
            <a:r>
              <a:rPr lang="en-GB" sz="2600" dirty="0"/>
              <a:t>Observation</a:t>
            </a:r>
          </a:p>
          <a:p>
            <a:pPr marL="1028700" lvl="1" indent="-571500">
              <a:buFont typeface="+mj-lt"/>
              <a:buAutoNum type="romanLcPeriod"/>
            </a:pPr>
            <a:r>
              <a:rPr lang="en-GB" sz="2600" dirty="0"/>
              <a:t>Processes</a:t>
            </a:r>
          </a:p>
          <a:p>
            <a:pPr marL="1028700" lvl="1" indent="-571500">
              <a:buFont typeface="+mj-lt"/>
              <a:buAutoNum type="romanLcPeriod"/>
            </a:pPr>
            <a:r>
              <a:rPr lang="en-GB" sz="2600" dirty="0"/>
              <a:t>Outcomes</a:t>
            </a:r>
          </a:p>
          <a:p>
            <a:endParaRPr lang="en-GB" dirty="0"/>
          </a:p>
          <a:p>
            <a:r>
              <a:rPr lang="en-GB" dirty="0"/>
              <a:t>Not every evidence category applies to every quality statement.</a:t>
            </a:r>
          </a:p>
          <a:p>
            <a:pPr lvl="2"/>
            <a:endParaRPr lang="en-GB" dirty="0"/>
          </a:p>
        </p:txBody>
      </p:sp>
    </p:spTree>
    <p:extLst>
      <p:ext uri="{BB962C8B-B14F-4D97-AF65-F5344CB8AC3E}">
        <p14:creationId xmlns:p14="http://schemas.microsoft.com/office/powerpoint/2010/main" val="2367096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4F9E17-7D0C-7730-FC7D-84C9E7A374A7}"/>
              </a:ext>
            </a:extLst>
          </p:cNvPr>
          <p:cNvSpPr>
            <a:spLocks noGrp="1"/>
          </p:cNvSpPr>
          <p:nvPr>
            <p:ph type="title"/>
          </p:nvPr>
        </p:nvSpPr>
        <p:spPr/>
        <p:txBody>
          <a:bodyPr/>
          <a:lstStyle/>
          <a:p>
            <a:r>
              <a:rPr lang="en-GB" dirty="0"/>
              <a:t>Evidence gathering cont.</a:t>
            </a:r>
          </a:p>
        </p:txBody>
      </p:sp>
      <p:sp>
        <p:nvSpPr>
          <p:cNvPr id="3" name="Content Placeholder 2">
            <a:extLst>
              <a:ext uri="{FF2B5EF4-FFF2-40B4-BE49-F238E27FC236}">
                <a16:creationId xmlns:a16="http://schemas.microsoft.com/office/drawing/2014/main" xmlns="" id="{2203F883-053C-045A-8FF3-510E0415E126}"/>
              </a:ext>
            </a:extLst>
          </p:cNvPr>
          <p:cNvSpPr>
            <a:spLocks noGrp="1"/>
          </p:cNvSpPr>
          <p:nvPr>
            <p:ph idx="1"/>
          </p:nvPr>
        </p:nvSpPr>
        <p:spPr/>
        <p:txBody>
          <a:bodyPr/>
          <a:lstStyle/>
          <a:p>
            <a:r>
              <a:rPr lang="en-GB" sz="1800" dirty="0"/>
              <a:t>Evidence gathered “on site” and “off site” </a:t>
            </a:r>
          </a:p>
          <a:p>
            <a:pPr lvl="1"/>
            <a:r>
              <a:rPr lang="en-GB" sz="1600" dirty="0"/>
              <a:t>Off site:</a:t>
            </a:r>
          </a:p>
          <a:p>
            <a:pPr lvl="2"/>
            <a:r>
              <a:rPr lang="en-GB" sz="1600" dirty="0"/>
              <a:t>Data on outcomes of care (national clinical audits; patient reported outcome measures; infection control rates)</a:t>
            </a:r>
          </a:p>
          <a:p>
            <a:pPr lvl="2"/>
            <a:r>
              <a:rPr lang="en-GB" sz="1600" dirty="0"/>
              <a:t>Anonymised patient data</a:t>
            </a:r>
          </a:p>
          <a:p>
            <a:pPr lvl="2"/>
            <a:r>
              <a:rPr lang="en-GB" sz="1600" dirty="0"/>
              <a:t>Interviews with staff, partners and feedback from service users </a:t>
            </a:r>
          </a:p>
          <a:p>
            <a:pPr lvl="2"/>
            <a:r>
              <a:rPr lang="en-GB" sz="1600" dirty="0"/>
              <a:t>Complaints data</a:t>
            </a:r>
          </a:p>
          <a:p>
            <a:pPr lvl="2"/>
            <a:r>
              <a:rPr lang="en-GB" sz="1600" dirty="0"/>
              <a:t>Statutory notifications and other data held by CQC</a:t>
            </a:r>
          </a:p>
          <a:p>
            <a:pPr lvl="1"/>
            <a:r>
              <a:rPr lang="en-GB" sz="1600" dirty="0"/>
              <a:t>On site:</a:t>
            </a:r>
          </a:p>
          <a:p>
            <a:pPr lvl="2"/>
            <a:r>
              <a:rPr lang="en-GB" sz="1600" dirty="0"/>
              <a:t>Observing care</a:t>
            </a:r>
          </a:p>
          <a:p>
            <a:pPr lvl="2"/>
            <a:r>
              <a:rPr lang="en-GB" sz="1600" dirty="0"/>
              <a:t>Talking to people about their experiences</a:t>
            </a:r>
          </a:p>
          <a:p>
            <a:pPr lvl="2"/>
            <a:r>
              <a:rPr lang="en-GB" sz="1600" dirty="0"/>
              <a:t>Understanding culture and staff interactions</a:t>
            </a:r>
          </a:p>
          <a:p>
            <a:pPr lvl="2"/>
            <a:endParaRPr lang="en-GB" sz="1600" dirty="0"/>
          </a:p>
          <a:p>
            <a:r>
              <a:rPr lang="en-GB" sz="1800" dirty="0"/>
              <a:t>Site visits “more frequent” where:</a:t>
            </a:r>
          </a:p>
          <a:p>
            <a:pPr lvl="2"/>
            <a:r>
              <a:rPr lang="en-GB" sz="1600" dirty="0"/>
              <a:t>Greater risk of poor care or a closed culture</a:t>
            </a:r>
          </a:p>
          <a:p>
            <a:pPr lvl="2"/>
            <a:r>
              <a:rPr lang="en-GB" sz="1600" dirty="0"/>
              <a:t>Only way of ensuring quality is properly assessed</a:t>
            </a:r>
          </a:p>
          <a:p>
            <a:pPr lvl="2"/>
            <a:r>
              <a:rPr lang="en-GB" sz="1600" dirty="0"/>
              <a:t>Concerns about transparency/availability of evidence</a:t>
            </a:r>
          </a:p>
        </p:txBody>
      </p:sp>
    </p:spTree>
    <p:extLst>
      <p:ext uri="{BB962C8B-B14F-4D97-AF65-F5344CB8AC3E}">
        <p14:creationId xmlns:p14="http://schemas.microsoft.com/office/powerpoint/2010/main" val="3526210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DEB4F5-C64E-2095-8E94-24E834E76462}"/>
              </a:ext>
            </a:extLst>
          </p:cNvPr>
          <p:cNvSpPr>
            <a:spLocks noGrp="1"/>
          </p:cNvSpPr>
          <p:nvPr>
            <p:ph type="title"/>
          </p:nvPr>
        </p:nvSpPr>
        <p:spPr/>
        <p:txBody>
          <a:bodyPr/>
          <a:lstStyle/>
          <a:p>
            <a:r>
              <a:rPr lang="en-GB" dirty="0"/>
              <a:t>How are ratings calculated?</a:t>
            </a:r>
          </a:p>
        </p:txBody>
      </p:sp>
      <p:grpSp>
        <p:nvGrpSpPr>
          <p:cNvPr id="5" name="Group 4">
            <a:extLst>
              <a:ext uri="{FF2B5EF4-FFF2-40B4-BE49-F238E27FC236}">
                <a16:creationId xmlns:a16="http://schemas.microsoft.com/office/drawing/2014/main" xmlns="" id="{3E08DDE5-6284-DDFB-BB57-517EEA0B5ADC}"/>
              </a:ext>
            </a:extLst>
          </p:cNvPr>
          <p:cNvGrpSpPr/>
          <p:nvPr/>
        </p:nvGrpSpPr>
        <p:grpSpPr>
          <a:xfrm>
            <a:off x="336549" y="3563957"/>
            <a:ext cx="3417333" cy="2372333"/>
            <a:chOff x="3519238" y="0"/>
            <a:chExt cx="3417333" cy="2372333"/>
          </a:xfrm>
        </p:grpSpPr>
        <p:sp>
          <p:nvSpPr>
            <p:cNvPr id="6" name="Rectangle: Rounded Corners 5">
              <a:extLst>
                <a:ext uri="{FF2B5EF4-FFF2-40B4-BE49-F238E27FC236}">
                  <a16:creationId xmlns:a16="http://schemas.microsoft.com/office/drawing/2014/main" xmlns="" id="{9B0E1674-B7C3-34AB-5E96-CA2F2299C540}"/>
                </a:ext>
              </a:extLst>
            </p:cNvPr>
            <p:cNvSpPr/>
            <p:nvPr/>
          </p:nvSpPr>
          <p:spPr>
            <a:xfrm>
              <a:off x="3537104" y="575111"/>
              <a:ext cx="3399467" cy="1797222"/>
            </a:xfrm>
            <a:prstGeom prst="roundRect">
              <a:avLst>
                <a:gd name="adj" fmla="val 5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en-GB" dirty="0"/>
                <a:t>4. Combine the quality statement scores to give a total score for the relevant key question. </a:t>
              </a:r>
            </a:p>
          </p:txBody>
        </p:sp>
        <p:sp>
          <p:nvSpPr>
            <p:cNvPr id="7" name="Rectangle: Rounded Corners 4">
              <a:extLst>
                <a:ext uri="{FF2B5EF4-FFF2-40B4-BE49-F238E27FC236}">
                  <a16:creationId xmlns:a16="http://schemas.microsoft.com/office/drawing/2014/main" xmlns="" id="{000A82CF-6F00-4B93-35F3-8C7CC963054E}"/>
                </a:ext>
              </a:extLst>
            </p:cNvPr>
            <p:cNvSpPr txBox="1"/>
            <p:nvPr/>
          </p:nvSpPr>
          <p:spPr>
            <a:xfrm rot="16200000">
              <a:off x="3122324" y="396914"/>
              <a:ext cx="1473722" cy="67989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140589" rIns="182245" bIns="0" numCol="1" spcCol="1270" anchor="t" anchorCtr="0">
              <a:noAutofit/>
            </a:bodyPr>
            <a:lstStyle/>
            <a:p>
              <a:pPr marL="0" lvl="0" indent="0" algn="r" defTabSz="1822450">
                <a:lnSpc>
                  <a:spcPct val="90000"/>
                </a:lnSpc>
                <a:spcBef>
                  <a:spcPct val="0"/>
                </a:spcBef>
                <a:spcAft>
                  <a:spcPct val="35000"/>
                </a:spcAft>
                <a:buNone/>
              </a:pPr>
              <a:endParaRPr lang="en-GB" sz="4100" kern="1200"/>
            </a:p>
          </p:txBody>
        </p:sp>
      </p:grpSp>
      <p:grpSp>
        <p:nvGrpSpPr>
          <p:cNvPr id="8" name="Group 7">
            <a:extLst>
              <a:ext uri="{FF2B5EF4-FFF2-40B4-BE49-F238E27FC236}">
                <a16:creationId xmlns:a16="http://schemas.microsoft.com/office/drawing/2014/main" xmlns="" id="{C534FA5F-C9B8-0809-9081-46C3B14AFDF2}"/>
              </a:ext>
            </a:extLst>
          </p:cNvPr>
          <p:cNvGrpSpPr/>
          <p:nvPr/>
        </p:nvGrpSpPr>
        <p:grpSpPr>
          <a:xfrm>
            <a:off x="3886345" y="4139068"/>
            <a:ext cx="3399468" cy="1797222"/>
            <a:chOff x="3519238" y="0"/>
            <a:chExt cx="3399468" cy="1797222"/>
          </a:xfrm>
        </p:grpSpPr>
        <p:sp>
          <p:nvSpPr>
            <p:cNvPr id="9" name="Rectangle: Rounded Corners 8">
              <a:extLst>
                <a:ext uri="{FF2B5EF4-FFF2-40B4-BE49-F238E27FC236}">
                  <a16:creationId xmlns:a16="http://schemas.microsoft.com/office/drawing/2014/main" xmlns="" id="{68598322-55C4-FE6B-78E0-52288E3BCB92}"/>
                </a:ext>
              </a:extLst>
            </p:cNvPr>
            <p:cNvSpPr/>
            <p:nvPr/>
          </p:nvSpPr>
          <p:spPr>
            <a:xfrm>
              <a:off x="3519239" y="0"/>
              <a:ext cx="3399467" cy="1797222"/>
            </a:xfrm>
            <a:prstGeom prst="roundRect">
              <a:avLst>
                <a:gd name="adj" fmla="val 5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en-GB" dirty="0"/>
                <a:t>5. This score generates a rating for each key question. 		</a:t>
              </a:r>
            </a:p>
          </p:txBody>
        </p:sp>
        <p:sp>
          <p:nvSpPr>
            <p:cNvPr id="10" name="Rectangle: Rounded Corners 4">
              <a:extLst>
                <a:ext uri="{FF2B5EF4-FFF2-40B4-BE49-F238E27FC236}">
                  <a16:creationId xmlns:a16="http://schemas.microsoft.com/office/drawing/2014/main" xmlns="" id="{60E3DC65-581D-01FC-D93F-E88B7414F509}"/>
                </a:ext>
              </a:extLst>
            </p:cNvPr>
            <p:cNvSpPr txBox="1"/>
            <p:nvPr/>
          </p:nvSpPr>
          <p:spPr>
            <a:xfrm rot="16200000">
              <a:off x="3122324" y="396914"/>
              <a:ext cx="1473722" cy="67989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140589" rIns="182245" bIns="0" numCol="1" spcCol="1270" anchor="t" anchorCtr="0">
              <a:noAutofit/>
            </a:bodyPr>
            <a:lstStyle/>
            <a:p>
              <a:pPr marL="0" lvl="0" indent="0" algn="r" defTabSz="1822450">
                <a:lnSpc>
                  <a:spcPct val="90000"/>
                </a:lnSpc>
                <a:spcBef>
                  <a:spcPct val="0"/>
                </a:spcBef>
                <a:spcAft>
                  <a:spcPct val="35000"/>
                </a:spcAft>
                <a:buNone/>
              </a:pPr>
              <a:endParaRPr lang="en-GB" sz="4100" kern="1200"/>
            </a:p>
          </p:txBody>
        </p:sp>
      </p:grpSp>
      <p:grpSp>
        <p:nvGrpSpPr>
          <p:cNvPr id="11" name="Group 10">
            <a:extLst>
              <a:ext uri="{FF2B5EF4-FFF2-40B4-BE49-F238E27FC236}">
                <a16:creationId xmlns:a16="http://schemas.microsoft.com/office/drawing/2014/main" xmlns="" id="{B20C0857-C535-BC14-AE2A-C95FAED5FF65}"/>
              </a:ext>
            </a:extLst>
          </p:cNvPr>
          <p:cNvGrpSpPr/>
          <p:nvPr/>
        </p:nvGrpSpPr>
        <p:grpSpPr>
          <a:xfrm>
            <a:off x="7491076" y="4136926"/>
            <a:ext cx="3399468" cy="1797222"/>
            <a:chOff x="3519238" y="0"/>
            <a:chExt cx="3399468" cy="1797222"/>
          </a:xfrm>
        </p:grpSpPr>
        <p:sp>
          <p:nvSpPr>
            <p:cNvPr id="12" name="Rectangle: Rounded Corners 11">
              <a:extLst>
                <a:ext uri="{FF2B5EF4-FFF2-40B4-BE49-F238E27FC236}">
                  <a16:creationId xmlns:a16="http://schemas.microsoft.com/office/drawing/2014/main" xmlns="" id="{17176A2C-1398-2D2B-21AA-C3198CB537AC}"/>
                </a:ext>
              </a:extLst>
            </p:cNvPr>
            <p:cNvSpPr/>
            <p:nvPr/>
          </p:nvSpPr>
          <p:spPr>
            <a:xfrm>
              <a:off x="3519239" y="0"/>
              <a:ext cx="3399467" cy="1797222"/>
            </a:xfrm>
            <a:prstGeom prst="roundRect">
              <a:avLst>
                <a:gd name="adj" fmla="val 5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en-GB" dirty="0"/>
                <a:t>6. Aggregate the key question ratings to give an overall rating  </a:t>
              </a:r>
            </a:p>
          </p:txBody>
        </p:sp>
        <p:sp>
          <p:nvSpPr>
            <p:cNvPr id="13" name="Rectangle: Rounded Corners 4">
              <a:extLst>
                <a:ext uri="{FF2B5EF4-FFF2-40B4-BE49-F238E27FC236}">
                  <a16:creationId xmlns:a16="http://schemas.microsoft.com/office/drawing/2014/main" xmlns="" id="{99B45404-862A-D57B-89D2-689659DE44C0}"/>
                </a:ext>
              </a:extLst>
            </p:cNvPr>
            <p:cNvSpPr txBox="1"/>
            <p:nvPr/>
          </p:nvSpPr>
          <p:spPr>
            <a:xfrm rot="16200000">
              <a:off x="3122324" y="396914"/>
              <a:ext cx="1473722" cy="67989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140589" rIns="182245" bIns="0" numCol="1" spcCol="1270" anchor="t" anchorCtr="0">
              <a:noAutofit/>
            </a:bodyPr>
            <a:lstStyle/>
            <a:p>
              <a:pPr marL="0" lvl="0" indent="0" algn="r" defTabSz="1822450">
                <a:lnSpc>
                  <a:spcPct val="90000"/>
                </a:lnSpc>
                <a:spcBef>
                  <a:spcPct val="0"/>
                </a:spcBef>
                <a:spcAft>
                  <a:spcPct val="35000"/>
                </a:spcAft>
                <a:buNone/>
              </a:pPr>
              <a:endParaRPr lang="en-GB" sz="4100" kern="1200"/>
            </a:p>
          </p:txBody>
        </p:sp>
      </p:grpSp>
      <p:sp>
        <p:nvSpPr>
          <p:cNvPr id="14" name="Flowchart: Extract 13">
            <a:extLst>
              <a:ext uri="{FF2B5EF4-FFF2-40B4-BE49-F238E27FC236}">
                <a16:creationId xmlns:a16="http://schemas.microsoft.com/office/drawing/2014/main" xmlns="" id="{EDBE6A7B-5549-52E8-8630-3678D595B1B9}"/>
              </a:ext>
            </a:extLst>
          </p:cNvPr>
          <p:cNvSpPr/>
          <p:nvPr/>
        </p:nvSpPr>
        <p:spPr>
          <a:xfrm rot="5400000">
            <a:off x="7153746" y="4100839"/>
            <a:ext cx="264134" cy="509920"/>
          </a:xfrm>
          <a:prstGeom prst="flowChartExtract">
            <a:avLst/>
          </a:prstGeom>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Flowchart: Extract 14">
            <a:extLst>
              <a:ext uri="{FF2B5EF4-FFF2-40B4-BE49-F238E27FC236}">
                <a16:creationId xmlns:a16="http://schemas.microsoft.com/office/drawing/2014/main" xmlns="" id="{CD4391AA-EE67-7B91-52A0-F80940541281}"/>
              </a:ext>
            </a:extLst>
          </p:cNvPr>
          <p:cNvSpPr/>
          <p:nvPr/>
        </p:nvSpPr>
        <p:spPr>
          <a:xfrm rot="5400000">
            <a:off x="3615586" y="4137017"/>
            <a:ext cx="264134" cy="509920"/>
          </a:xfrm>
          <a:prstGeom prst="flowChartExtract">
            <a:avLst/>
          </a:prstGeom>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nvGrpSpPr>
          <p:cNvPr id="16" name="Group 15">
            <a:extLst>
              <a:ext uri="{FF2B5EF4-FFF2-40B4-BE49-F238E27FC236}">
                <a16:creationId xmlns:a16="http://schemas.microsoft.com/office/drawing/2014/main" xmlns="" id="{0A1202EA-590C-D635-3681-FA1C330F19A3}"/>
              </a:ext>
            </a:extLst>
          </p:cNvPr>
          <p:cNvGrpSpPr/>
          <p:nvPr/>
        </p:nvGrpSpPr>
        <p:grpSpPr>
          <a:xfrm>
            <a:off x="7479482" y="2170992"/>
            <a:ext cx="3399468" cy="1797222"/>
            <a:chOff x="3519238" y="0"/>
            <a:chExt cx="3399468" cy="1797222"/>
          </a:xfrm>
        </p:grpSpPr>
        <p:sp>
          <p:nvSpPr>
            <p:cNvPr id="17" name="Rectangle: Rounded Corners 16">
              <a:extLst>
                <a:ext uri="{FF2B5EF4-FFF2-40B4-BE49-F238E27FC236}">
                  <a16:creationId xmlns:a16="http://schemas.microsoft.com/office/drawing/2014/main" xmlns="" id="{73A9E714-A4D2-E14E-142F-187C64DB283B}"/>
                </a:ext>
              </a:extLst>
            </p:cNvPr>
            <p:cNvSpPr/>
            <p:nvPr/>
          </p:nvSpPr>
          <p:spPr>
            <a:xfrm>
              <a:off x="3519239" y="0"/>
              <a:ext cx="3399467" cy="1797222"/>
            </a:xfrm>
            <a:prstGeom prst="roundRect">
              <a:avLst>
                <a:gd name="adj" fmla="val 5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en-GB" dirty="0"/>
                <a:t>3. Combine these required evidence category scores to give a score for the related quality statement.</a:t>
              </a:r>
            </a:p>
          </p:txBody>
        </p:sp>
        <p:sp>
          <p:nvSpPr>
            <p:cNvPr id="18" name="Rectangle: Rounded Corners 4">
              <a:extLst>
                <a:ext uri="{FF2B5EF4-FFF2-40B4-BE49-F238E27FC236}">
                  <a16:creationId xmlns:a16="http://schemas.microsoft.com/office/drawing/2014/main" xmlns="" id="{2333990F-EA42-273B-5272-35DE32D8EB4D}"/>
                </a:ext>
              </a:extLst>
            </p:cNvPr>
            <p:cNvSpPr txBox="1"/>
            <p:nvPr/>
          </p:nvSpPr>
          <p:spPr>
            <a:xfrm rot="16200000">
              <a:off x="3122324" y="396914"/>
              <a:ext cx="1473722" cy="67989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140589" rIns="182245" bIns="0" numCol="1" spcCol="1270" anchor="t" anchorCtr="0">
              <a:noAutofit/>
            </a:bodyPr>
            <a:lstStyle/>
            <a:p>
              <a:pPr marL="0" lvl="0" indent="0" algn="r" defTabSz="1822450">
                <a:lnSpc>
                  <a:spcPct val="90000"/>
                </a:lnSpc>
                <a:spcBef>
                  <a:spcPct val="0"/>
                </a:spcBef>
                <a:spcAft>
                  <a:spcPct val="35000"/>
                </a:spcAft>
                <a:buNone/>
              </a:pPr>
              <a:endParaRPr lang="en-GB" sz="4100" kern="1200"/>
            </a:p>
          </p:txBody>
        </p:sp>
      </p:grpSp>
      <p:grpSp>
        <p:nvGrpSpPr>
          <p:cNvPr id="19" name="Group 18">
            <a:extLst>
              <a:ext uri="{FF2B5EF4-FFF2-40B4-BE49-F238E27FC236}">
                <a16:creationId xmlns:a16="http://schemas.microsoft.com/office/drawing/2014/main" xmlns="" id="{264731A7-B721-7762-1638-907AA44675DF}"/>
              </a:ext>
            </a:extLst>
          </p:cNvPr>
          <p:cNvGrpSpPr/>
          <p:nvPr/>
        </p:nvGrpSpPr>
        <p:grpSpPr>
          <a:xfrm>
            <a:off x="3901845" y="2171371"/>
            <a:ext cx="3399468" cy="1797222"/>
            <a:chOff x="3519238" y="0"/>
            <a:chExt cx="3399468" cy="1797222"/>
          </a:xfrm>
        </p:grpSpPr>
        <p:sp>
          <p:nvSpPr>
            <p:cNvPr id="20" name="Rectangle: Rounded Corners 19">
              <a:extLst>
                <a:ext uri="{FF2B5EF4-FFF2-40B4-BE49-F238E27FC236}">
                  <a16:creationId xmlns:a16="http://schemas.microsoft.com/office/drawing/2014/main" xmlns="" id="{6AA23FD8-E493-9C7E-400B-3EF7B543BF0B}"/>
                </a:ext>
              </a:extLst>
            </p:cNvPr>
            <p:cNvSpPr/>
            <p:nvPr/>
          </p:nvSpPr>
          <p:spPr>
            <a:xfrm>
              <a:off x="3519239" y="0"/>
              <a:ext cx="3399467" cy="1797222"/>
            </a:xfrm>
            <a:prstGeom prst="roundRect">
              <a:avLst>
                <a:gd name="adj" fmla="val 5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en-GB" dirty="0"/>
                <a:t>2. Apply a score to each of these evidence categories.</a:t>
              </a:r>
            </a:p>
          </p:txBody>
        </p:sp>
        <p:sp>
          <p:nvSpPr>
            <p:cNvPr id="21" name="Rectangle: Rounded Corners 4">
              <a:extLst>
                <a:ext uri="{FF2B5EF4-FFF2-40B4-BE49-F238E27FC236}">
                  <a16:creationId xmlns:a16="http://schemas.microsoft.com/office/drawing/2014/main" xmlns="" id="{3ACD2FDC-9D25-8F19-30D5-5CEF65426664}"/>
                </a:ext>
              </a:extLst>
            </p:cNvPr>
            <p:cNvSpPr txBox="1"/>
            <p:nvPr/>
          </p:nvSpPr>
          <p:spPr>
            <a:xfrm rot="16200000">
              <a:off x="3122324" y="396914"/>
              <a:ext cx="1473722" cy="67989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140589" rIns="182245" bIns="0" numCol="1" spcCol="1270" anchor="t" anchorCtr="0">
              <a:noAutofit/>
            </a:bodyPr>
            <a:lstStyle/>
            <a:p>
              <a:pPr marL="0" lvl="0" indent="0" algn="r" defTabSz="1822450">
                <a:lnSpc>
                  <a:spcPct val="90000"/>
                </a:lnSpc>
                <a:spcBef>
                  <a:spcPct val="0"/>
                </a:spcBef>
                <a:spcAft>
                  <a:spcPct val="35000"/>
                </a:spcAft>
                <a:buNone/>
              </a:pPr>
              <a:endParaRPr lang="en-GB" sz="4100" kern="1200"/>
            </a:p>
          </p:txBody>
        </p:sp>
      </p:grpSp>
      <p:grpSp>
        <p:nvGrpSpPr>
          <p:cNvPr id="22" name="Group 21">
            <a:extLst>
              <a:ext uri="{FF2B5EF4-FFF2-40B4-BE49-F238E27FC236}">
                <a16:creationId xmlns:a16="http://schemas.microsoft.com/office/drawing/2014/main" xmlns="" id="{F5FF58C6-6801-A759-BC98-72461F8591BC}"/>
              </a:ext>
            </a:extLst>
          </p:cNvPr>
          <p:cNvGrpSpPr/>
          <p:nvPr/>
        </p:nvGrpSpPr>
        <p:grpSpPr>
          <a:xfrm>
            <a:off x="345481" y="2132429"/>
            <a:ext cx="3417333" cy="1835785"/>
            <a:chOff x="3519238" y="0"/>
            <a:chExt cx="3417333" cy="1835785"/>
          </a:xfrm>
        </p:grpSpPr>
        <p:sp>
          <p:nvSpPr>
            <p:cNvPr id="23" name="Rectangle: Rounded Corners 22">
              <a:extLst>
                <a:ext uri="{FF2B5EF4-FFF2-40B4-BE49-F238E27FC236}">
                  <a16:creationId xmlns:a16="http://schemas.microsoft.com/office/drawing/2014/main" xmlns="" id="{7D707B05-FF6F-A915-7B4E-C3A1756380D1}"/>
                </a:ext>
              </a:extLst>
            </p:cNvPr>
            <p:cNvSpPr/>
            <p:nvPr/>
          </p:nvSpPr>
          <p:spPr>
            <a:xfrm>
              <a:off x="3537104" y="38563"/>
              <a:ext cx="3399467" cy="1797222"/>
            </a:xfrm>
            <a:prstGeom prst="roundRect">
              <a:avLst>
                <a:gd name="adj" fmla="val 5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en-GB" dirty="0"/>
                <a:t>1. Review evidence types within the required evidence categories for each quality statement.</a:t>
              </a:r>
            </a:p>
          </p:txBody>
        </p:sp>
        <p:sp>
          <p:nvSpPr>
            <p:cNvPr id="24" name="Rectangle: Rounded Corners 4">
              <a:extLst>
                <a:ext uri="{FF2B5EF4-FFF2-40B4-BE49-F238E27FC236}">
                  <a16:creationId xmlns:a16="http://schemas.microsoft.com/office/drawing/2014/main" xmlns="" id="{9E0758C7-A85C-2591-7727-128ED2CA70C1}"/>
                </a:ext>
              </a:extLst>
            </p:cNvPr>
            <p:cNvSpPr txBox="1"/>
            <p:nvPr/>
          </p:nvSpPr>
          <p:spPr>
            <a:xfrm rot="16200000">
              <a:off x="3122324" y="396914"/>
              <a:ext cx="1473722" cy="67989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140589" rIns="182245" bIns="0" numCol="1" spcCol="1270" anchor="t" anchorCtr="0">
              <a:noAutofit/>
            </a:bodyPr>
            <a:lstStyle/>
            <a:p>
              <a:pPr marL="0" lvl="0" indent="0" algn="r" defTabSz="1822450">
                <a:lnSpc>
                  <a:spcPct val="90000"/>
                </a:lnSpc>
                <a:spcBef>
                  <a:spcPct val="0"/>
                </a:spcBef>
                <a:spcAft>
                  <a:spcPct val="35000"/>
                </a:spcAft>
                <a:buNone/>
              </a:pPr>
              <a:endParaRPr lang="en-GB" sz="4100" kern="1200"/>
            </a:p>
          </p:txBody>
        </p:sp>
      </p:grpSp>
      <p:sp>
        <p:nvSpPr>
          <p:cNvPr id="27" name="Flowchart: Extract 26">
            <a:extLst>
              <a:ext uri="{FF2B5EF4-FFF2-40B4-BE49-F238E27FC236}">
                <a16:creationId xmlns:a16="http://schemas.microsoft.com/office/drawing/2014/main" xmlns="" id="{0D822356-306D-B0A4-EA21-CD041E8B23B2}"/>
              </a:ext>
            </a:extLst>
          </p:cNvPr>
          <p:cNvSpPr/>
          <p:nvPr/>
        </p:nvSpPr>
        <p:spPr>
          <a:xfrm rot="5400000">
            <a:off x="3654473" y="2346676"/>
            <a:ext cx="264134" cy="509920"/>
          </a:xfrm>
          <a:prstGeom prst="flowChartExtract">
            <a:avLst/>
          </a:prstGeom>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8" name="Flowchart: Extract 27">
            <a:extLst>
              <a:ext uri="{FF2B5EF4-FFF2-40B4-BE49-F238E27FC236}">
                <a16:creationId xmlns:a16="http://schemas.microsoft.com/office/drawing/2014/main" xmlns="" id="{221F6BE9-E22A-F630-AB54-FD1F4662AEC5}"/>
              </a:ext>
            </a:extLst>
          </p:cNvPr>
          <p:cNvSpPr/>
          <p:nvPr/>
        </p:nvSpPr>
        <p:spPr>
          <a:xfrm rot="5400000">
            <a:off x="7123191" y="2414948"/>
            <a:ext cx="264134" cy="509920"/>
          </a:xfrm>
          <a:prstGeom prst="flowChartExtract">
            <a:avLst/>
          </a:prstGeom>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4" name="Content Placeholder 33">
            <a:extLst>
              <a:ext uri="{FF2B5EF4-FFF2-40B4-BE49-F238E27FC236}">
                <a16:creationId xmlns:a16="http://schemas.microsoft.com/office/drawing/2014/main" xmlns="" id="{2E908B6F-FA67-2EF0-6FA6-ABAC468851F6}"/>
              </a:ext>
            </a:extLst>
          </p:cNvPr>
          <p:cNvSpPr>
            <a:spLocks noGrp="1"/>
          </p:cNvSpPr>
          <p:nvPr>
            <p:ph idx="1"/>
          </p:nvPr>
        </p:nvSpPr>
        <p:spPr>
          <a:xfrm>
            <a:off x="304990" y="1482918"/>
            <a:ext cx="11523663" cy="4451230"/>
          </a:xfrm>
        </p:spPr>
        <p:txBody>
          <a:bodyPr/>
          <a:lstStyle/>
          <a:p>
            <a:pPr marL="0" indent="0">
              <a:buNone/>
            </a:pPr>
            <a:r>
              <a:rPr lang="en-GB" sz="2000" dirty="0"/>
              <a:t>The stages applied to produce a key question rating and overall rating for a service:</a:t>
            </a:r>
          </a:p>
          <a:p>
            <a:pPr marL="0" indent="0">
              <a:buNone/>
            </a:pPr>
            <a:endParaRPr lang="en-GB" sz="2000" dirty="0"/>
          </a:p>
          <a:p>
            <a:pPr marL="0" indent="0">
              <a:buNone/>
            </a:pPr>
            <a:r>
              <a:rPr lang="en-GB" sz="2000" dirty="0"/>
              <a:t>.</a:t>
            </a:r>
          </a:p>
        </p:txBody>
      </p:sp>
    </p:spTree>
    <p:extLst>
      <p:ext uri="{BB962C8B-B14F-4D97-AF65-F5344CB8AC3E}">
        <p14:creationId xmlns:p14="http://schemas.microsoft.com/office/powerpoint/2010/main" val="870715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27E781-1722-1FF1-20D8-B1BDFF87CC4A}"/>
              </a:ext>
            </a:extLst>
          </p:cNvPr>
          <p:cNvSpPr>
            <a:spLocks noGrp="1"/>
          </p:cNvSpPr>
          <p:nvPr>
            <p:ph type="title"/>
          </p:nvPr>
        </p:nvSpPr>
        <p:spPr/>
        <p:txBody>
          <a:bodyPr/>
          <a:lstStyle/>
          <a:p>
            <a:r>
              <a:rPr lang="en-GB" dirty="0"/>
              <a:t>How are ratings calculated?</a:t>
            </a:r>
          </a:p>
        </p:txBody>
      </p:sp>
      <p:sp>
        <p:nvSpPr>
          <p:cNvPr id="3" name="Content Placeholder 2">
            <a:extLst>
              <a:ext uri="{FF2B5EF4-FFF2-40B4-BE49-F238E27FC236}">
                <a16:creationId xmlns:a16="http://schemas.microsoft.com/office/drawing/2014/main" xmlns="" id="{7A961806-7B48-EF39-6F0F-D7AF4307FE27}"/>
              </a:ext>
            </a:extLst>
          </p:cNvPr>
          <p:cNvSpPr>
            <a:spLocks noGrp="1"/>
          </p:cNvSpPr>
          <p:nvPr>
            <p:ph idx="1"/>
          </p:nvPr>
        </p:nvSpPr>
        <p:spPr/>
        <p:txBody>
          <a:bodyPr/>
          <a:lstStyle/>
          <a:p>
            <a:pPr marL="0" indent="0" algn="l">
              <a:buNone/>
            </a:pPr>
            <a:endParaRPr lang="en-GB" sz="1600" b="0" i="0" dirty="0">
              <a:effectLst/>
            </a:endParaRPr>
          </a:p>
          <a:p>
            <a:endParaRPr lang="en-GB" dirty="0"/>
          </a:p>
          <a:p>
            <a:pPr marL="0" lvl="2" indent="0" eaLnBrk="1" hangingPunct="1">
              <a:buNone/>
            </a:pPr>
            <a:r>
              <a:rPr lang="en-GB" b="1" dirty="0">
                <a:solidFill>
                  <a:schemeClr val="tx1"/>
                </a:solidFill>
              </a:rPr>
              <a:t>		</a:t>
            </a:r>
            <a:r>
              <a:rPr lang="en-GB" sz="4000" b="1" dirty="0">
                <a:solidFill>
                  <a:schemeClr val="tx1"/>
                </a:solidFill>
              </a:rPr>
              <a:t>25 – 38% = Inadequate</a:t>
            </a:r>
          </a:p>
          <a:p>
            <a:pPr marL="0" lvl="2" indent="0" eaLnBrk="1" hangingPunct="1">
              <a:buNone/>
            </a:pPr>
            <a:r>
              <a:rPr lang="en-GB" sz="4000" b="1" dirty="0">
                <a:solidFill>
                  <a:schemeClr val="tx1"/>
                </a:solidFill>
              </a:rPr>
              <a:t>		39 –  62% = Requires Improvement</a:t>
            </a:r>
          </a:p>
          <a:p>
            <a:pPr marL="0" lvl="2" indent="0" eaLnBrk="1" hangingPunct="1">
              <a:buNone/>
            </a:pPr>
            <a:r>
              <a:rPr lang="en-GB" sz="4000" b="1" dirty="0">
                <a:solidFill>
                  <a:schemeClr val="tx1"/>
                </a:solidFill>
              </a:rPr>
              <a:t>		63 – 87% = Good</a:t>
            </a:r>
          </a:p>
          <a:p>
            <a:pPr marL="0" lvl="2" indent="0" eaLnBrk="1" hangingPunct="1">
              <a:buNone/>
            </a:pPr>
            <a:r>
              <a:rPr lang="en-GB" sz="4000" b="1" dirty="0">
                <a:solidFill>
                  <a:schemeClr val="tx1"/>
                </a:solidFill>
              </a:rPr>
              <a:t>		&gt;87% = Outstanding</a:t>
            </a:r>
            <a:endParaRPr lang="en-GB" sz="4000" dirty="0"/>
          </a:p>
          <a:p>
            <a:pPr marL="0" indent="0" algn="l">
              <a:buNone/>
            </a:pPr>
            <a:endParaRPr lang="en-GB" sz="1600" b="0" i="0" dirty="0">
              <a:effectLst/>
            </a:endParaRPr>
          </a:p>
        </p:txBody>
      </p:sp>
    </p:spTree>
    <p:extLst>
      <p:ext uri="{BB962C8B-B14F-4D97-AF65-F5344CB8AC3E}">
        <p14:creationId xmlns:p14="http://schemas.microsoft.com/office/powerpoint/2010/main" val="389008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AEC8C0-7797-40FD-9982-11E05E649255}"/>
              </a:ext>
            </a:extLst>
          </p:cNvPr>
          <p:cNvSpPr>
            <a:spLocks noGrp="1"/>
          </p:cNvSpPr>
          <p:nvPr>
            <p:ph type="title"/>
          </p:nvPr>
        </p:nvSpPr>
        <p:spPr/>
        <p:txBody>
          <a:bodyPr/>
          <a:lstStyle/>
          <a:p>
            <a:r>
              <a:rPr lang="en-GB" dirty="0"/>
              <a:t>Safeguarding – some context</a:t>
            </a:r>
          </a:p>
        </p:txBody>
      </p:sp>
      <p:sp>
        <p:nvSpPr>
          <p:cNvPr id="3" name="Content Placeholder 2">
            <a:extLst>
              <a:ext uri="{FF2B5EF4-FFF2-40B4-BE49-F238E27FC236}">
                <a16:creationId xmlns:a16="http://schemas.microsoft.com/office/drawing/2014/main" xmlns="" id="{79AB3CE3-42C6-17C0-5B8B-BFDFE6B55CDB}"/>
              </a:ext>
            </a:extLst>
          </p:cNvPr>
          <p:cNvSpPr>
            <a:spLocks noGrp="1"/>
          </p:cNvSpPr>
          <p:nvPr>
            <p:ph idx="1"/>
          </p:nvPr>
        </p:nvSpPr>
        <p:spPr/>
        <p:txBody>
          <a:bodyPr/>
          <a:lstStyle/>
          <a:p>
            <a:pPr marL="0" indent="0">
              <a:buNone/>
            </a:pPr>
            <a:r>
              <a:rPr lang="en-GB" dirty="0"/>
              <a:t>The Safeguarding Adults 2019 Annual Report reported that care homes (with / without nursing) accounted for 34% of all safeguarding enquiries conducted under s.42</a:t>
            </a:r>
          </a:p>
          <a:p>
            <a:endParaRPr lang="en-GB" dirty="0"/>
          </a:p>
          <a:p>
            <a:r>
              <a:rPr lang="en-GB" dirty="0"/>
              <a:t>Care homes often struggle to understand:</a:t>
            </a:r>
          </a:p>
          <a:p>
            <a:pPr marL="571500" lvl="1" indent="-171450">
              <a:buFontTx/>
              <a:buChar char="-"/>
            </a:pPr>
            <a:r>
              <a:rPr lang="en-GB" dirty="0">
                <a:solidFill>
                  <a:schemeClr val="tx1"/>
                </a:solidFill>
              </a:rPr>
              <a:t>The difference between safeguarding issues and poor practice </a:t>
            </a:r>
          </a:p>
          <a:p>
            <a:pPr marL="571500" lvl="1" indent="-171450">
              <a:buFontTx/>
              <a:buChar char="-"/>
            </a:pPr>
            <a:r>
              <a:rPr lang="en-GB" dirty="0">
                <a:solidFill>
                  <a:schemeClr val="tx1"/>
                </a:solidFill>
              </a:rPr>
              <a:t>When and how to make referrals to the local authority </a:t>
            </a:r>
          </a:p>
          <a:p>
            <a:pPr marL="0" indent="0">
              <a:buNone/>
            </a:pPr>
            <a:endParaRPr lang="en-GB" dirty="0"/>
          </a:p>
          <a:p>
            <a:r>
              <a:rPr lang="en-GB" dirty="0"/>
              <a:t>CQC prosecutions increasing – Safe Care and Treatment (Regulation 12)</a:t>
            </a:r>
          </a:p>
          <a:p>
            <a:endParaRPr lang="en-GB" dirty="0"/>
          </a:p>
        </p:txBody>
      </p:sp>
    </p:spTree>
    <p:extLst>
      <p:ext uri="{BB962C8B-B14F-4D97-AF65-F5344CB8AC3E}">
        <p14:creationId xmlns:p14="http://schemas.microsoft.com/office/powerpoint/2010/main" val="1754704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935352-4D50-ABCA-D9FD-F75AD218C430}"/>
              </a:ext>
            </a:extLst>
          </p:cNvPr>
          <p:cNvSpPr>
            <a:spLocks noGrp="1"/>
          </p:cNvSpPr>
          <p:nvPr>
            <p:ph type="title"/>
          </p:nvPr>
        </p:nvSpPr>
        <p:spPr/>
        <p:txBody>
          <a:bodyPr/>
          <a:lstStyle/>
          <a:p>
            <a:r>
              <a:rPr lang="en-GB" dirty="0"/>
              <a:t>Safeguarding – Quality Statement </a:t>
            </a:r>
          </a:p>
        </p:txBody>
      </p:sp>
      <p:sp>
        <p:nvSpPr>
          <p:cNvPr id="3" name="Content Placeholder 2">
            <a:extLst>
              <a:ext uri="{FF2B5EF4-FFF2-40B4-BE49-F238E27FC236}">
                <a16:creationId xmlns:a16="http://schemas.microsoft.com/office/drawing/2014/main" xmlns="" id="{90C8B7AF-87BE-B551-A07A-8AC034492F81}"/>
              </a:ext>
            </a:extLst>
          </p:cNvPr>
          <p:cNvSpPr>
            <a:spLocks noGrp="1"/>
          </p:cNvSpPr>
          <p:nvPr>
            <p:ph idx="1"/>
          </p:nvPr>
        </p:nvSpPr>
        <p:spPr/>
        <p:txBody>
          <a:bodyPr/>
          <a:lstStyle/>
          <a:p>
            <a:pPr marL="0" indent="0">
              <a:buNone/>
            </a:pPr>
            <a:endParaRPr lang="en-GB" sz="1800" b="0" i="0" dirty="0">
              <a:solidFill>
                <a:srgbClr val="212121"/>
              </a:solidFill>
              <a:effectLst/>
              <a:latin typeface="Open Sans" panose="020B0606030504020204" pitchFamily="34" charset="0"/>
            </a:endParaRPr>
          </a:p>
          <a:p>
            <a:pPr marL="0" indent="0">
              <a:buNone/>
            </a:pPr>
            <a:r>
              <a:rPr lang="en-GB" sz="1800" dirty="0">
                <a:solidFill>
                  <a:srgbClr val="212121"/>
                </a:solidFill>
                <a:latin typeface="+mj-lt"/>
              </a:rPr>
              <a:t>If you can meet the following quality statement you are providing a </a:t>
            </a:r>
            <a:r>
              <a:rPr lang="en-GB" sz="1800" b="1" u="sng" dirty="0">
                <a:solidFill>
                  <a:srgbClr val="212121"/>
                </a:solidFill>
                <a:latin typeface="+mj-lt"/>
              </a:rPr>
              <a:t>good</a:t>
            </a:r>
            <a:r>
              <a:rPr lang="en-GB" sz="1800" dirty="0">
                <a:solidFill>
                  <a:srgbClr val="212121"/>
                </a:solidFill>
                <a:latin typeface="+mj-lt"/>
              </a:rPr>
              <a:t> level of care:</a:t>
            </a:r>
          </a:p>
          <a:p>
            <a:pPr marL="0" indent="0">
              <a:buNone/>
            </a:pPr>
            <a:r>
              <a:rPr lang="en-GB" sz="1800" b="0" i="1" dirty="0">
                <a:solidFill>
                  <a:srgbClr val="212121"/>
                </a:solidFill>
                <a:effectLst/>
                <a:latin typeface="Open Sans" panose="020B0606030504020204" pitchFamily="34" charset="0"/>
              </a:rPr>
              <a:t/>
            </a:r>
            <a:br>
              <a:rPr lang="en-GB" sz="1800" b="0" i="1" dirty="0">
                <a:solidFill>
                  <a:srgbClr val="212121"/>
                </a:solidFill>
                <a:effectLst/>
                <a:latin typeface="Open Sans" panose="020B0606030504020204" pitchFamily="34" charset="0"/>
              </a:rPr>
            </a:br>
            <a:r>
              <a:rPr lang="en-GB" sz="1800" b="1" i="1" dirty="0">
                <a:solidFill>
                  <a:srgbClr val="212121"/>
                </a:solidFill>
                <a:effectLst/>
                <a:latin typeface="Open Sans" panose="020B0606030504020204" pitchFamily="34" charset="0"/>
              </a:rPr>
              <a:t>“We work with people to understand what being safe means to them as well as with our partners on the best way to achieve this. We concentrate on improving people’s lives while protecting their right to live in safety, free from bullying, harassment, abuse, discrimination, avoidable harm and neglect. We make sure we share concerns quickly and appropriately.”</a:t>
            </a:r>
            <a:r>
              <a:rPr lang="en-GB" sz="1800" b="0" i="0" dirty="0">
                <a:solidFill>
                  <a:srgbClr val="212121"/>
                </a:solidFill>
                <a:effectLst/>
                <a:latin typeface="Open Sans" panose="020B0606030504020204" pitchFamily="34" charset="0"/>
              </a:rPr>
              <a:t/>
            </a:r>
            <a:br>
              <a:rPr lang="en-GB" sz="1800" b="0" i="0" dirty="0">
                <a:solidFill>
                  <a:srgbClr val="212121"/>
                </a:solidFill>
                <a:effectLst/>
                <a:latin typeface="Open Sans" panose="020B0606030504020204" pitchFamily="34" charset="0"/>
              </a:rPr>
            </a:br>
            <a:endParaRPr lang="en-GB" sz="1800" b="0" i="0" dirty="0">
              <a:solidFill>
                <a:srgbClr val="5A0066"/>
              </a:solidFill>
              <a:effectLst/>
              <a:latin typeface="Open Sans" panose="020B0606030504020204" pitchFamily="34" charset="0"/>
            </a:endParaRPr>
          </a:p>
          <a:p>
            <a:pPr marL="0" indent="0">
              <a:buNone/>
            </a:pPr>
            <a:r>
              <a:rPr lang="en-GB" sz="1400" b="1" i="0" dirty="0">
                <a:solidFill>
                  <a:srgbClr val="5A0066"/>
                </a:solidFill>
                <a:effectLst/>
                <a:latin typeface="+mj-lt"/>
              </a:rPr>
              <a:t>Related regulations: </a:t>
            </a:r>
            <a:r>
              <a:rPr lang="en-GB" sz="1400" dirty="0"/>
              <a:t>Health and Social Care Act 2008 (Regulated Activities) Regulations 2014</a:t>
            </a:r>
          </a:p>
          <a:p>
            <a:pPr marL="0" indent="0">
              <a:buNone/>
            </a:pPr>
            <a:endParaRPr lang="en-GB" sz="1400" b="1" i="0" dirty="0">
              <a:solidFill>
                <a:srgbClr val="5A0066"/>
              </a:solidFill>
              <a:effectLst/>
              <a:latin typeface="+mj-lt"/>
            </a:endParaRPr>
          </a:p>
          <a:p>
            <a:pPr marL="0" indent="0">
              <a:buNone/>
            </a:pPr>
            <a:r>
              <a:rPr lang="en-GB" sz="1400" b="1" i="0" u="none" strike="noStrike" dirty="0">
                <a:solidFill>
                  <a:srgbClr val="5A0066"/>
                </a:solidFill>
                <a:effectLst/>
                <a:latin typeface="+mj-lt"/>
                <a:hlinkClick r:id="rId3">
                  <a:extLst>
                    <a:ext uri="{A12FA001-AC4F-418D-AE19-62706E023703}">
                      <ahyp:hlinkClr xmlns:ahyp="http://schemas.microsoft.com/office/drawing/2018/hyperlinkcolor" xmlns="" val="tx"/>
                    </a:ext>
                  </a:extLst>
                </a:hlinkClick>
              </a:rPr>
              <a:t>Regulation 13: Safeguarding service users from abuse and improper treatment</a:t>
            </a:r>
            <a:endParaRPr lang="en-GB" sz="1400" i="0" dirty="0">
              <a:solidFill>
                <a:srgbClr val="5A0066"/>
              </a:solidFill>
              <a:effectLst/>
              <a:latin typeface="+mj-lt"/>
            </a:endParaRPr>
          </a:p>
          <a:p>
            <a:pPr marL="0" indent="0">
              <a:buNone/>
            </a:pPr>
            <a:r>
              <a:rPr lang="en-GB" sz="1400" b="0" i="0" dirty="0">
                <a:solidFill>
                  <a:schemeClr val="tx2"/>
                </a:solidFill>
                <a:effectLst/>
                <a:latin typeface="+mj-lt"/>
              </a:rPr>
              <a:t/>
            </a:r>
            <a:br>
              <a:rPr lang="en-GB" sz="1400" b="0" i="0" dirty="0">
                <a:solidFill>
                  <a:schemeClr val="tx2"/>
                </a:solidFill>
                <a:effectLst/>
                <a:latin typeface="+mj-lt"/>
              </a:rPr>
            </a:br>
            <a:r>
              <a:rPr lang="en-GB" sz="1400" b="0" i="0" u="none" strike="noStrike" dirty="0">
                <a:solidFill>
                  <a:schemeClr val="tx2"/>
                </a:solidFill>
                <a:effectLst/>
                <a:latin typeface="+mj-lt"/>
                <a:hlinkClick r:id="rId4">
                  <a:extLst>
                    <a:ext uri="{A12FA001-AC4F-418D-AE19-62706E023703}">
                      <ahyp:hlinkClr xmlns:ahyp="http://schemas.microsoft.com/office/drawing/2018/hyperlinkcolor" xmlns="" val="tx"/>
                    </a:ext>
                  </a:extLst>
                </a:hlinkClick>
              </a:rPr>
              <a:t>Regulation 11: Need for consent</a:t>
            </a:r>
            <a:r>
              <a:rPr lang="en-GB" sz="1400" b="0" i="0" dirty="0">
                <a:solidFill>
                  <a:schemeClr val="tx2"/>
                </a:solidFill>
                <a:effectLst/>
                <a:latin typeface="+mj-lt"/>
              </a:rPr>
              <a:t/>
            </a:r>
            <a:br>
              <a:rPr lang="en-GB" sz="1400" b="0" i="0" dirty="0">
                <a:solidFill>
                  <a:schemeClr val="tx2"/>
                </a:solidFill>
                <a:effectLst/>
                <a:latin typeface="+mj-lt"/>
              </a:rPr>
            </a:br>
            <a:r>
              <a:rPr lang="en-GB" sz="1400" b="0" i="0" u="none" strike="noStrike" dirty="0">
                <a:solidFill>
                  <a:schemeClr val="tx2"/>
                </a:solidFill>
                <a:effectLst/>
                <a:latin typeface="+mj-lt"/>
                <a:hlinkClick r:id="rId5">
                  <a:extLst>
                    <a:ext uri="{A12FA001-AC4F-418D-AE19-62706E023703}">
                      <ahyp:hlinkClr xmlns:ahyp="http://schemas.microsoft.com/office/drawing/2018/hyperlinkcolor" xmlns="" val="tx"/>
                    </a:ext>
                  </a:extLst>
                </a:hlinkClick>
              </a:rPr>
              <a:t>Regulation 12: Safe care and treatment</a:t>
            </a:r>
            <a:r>
              <a:rPr lang="en-GB" sz="1400" b="0" i="0" dirty="0">
                <a:solidFill>
                  <a:schemeClr val="tx2"/>
                </a:solidFill>
                <a:effectLst/>
                <a:latin typeface="+mj-lt"/>
              </a:rPr>
              <a:t/>
            </a:r>
            <a:br>
              <a:rPr lang="en-GB" sz="1400" b="0" i="0" dirty="0">
                <a:solidFill>
                  <a:schemeClr val="tx2"/>
                </a:solidFill>
                <a:effectLst/>
                <a:latin typeface="+mj-lt"/>
              </a:rPr>
            </a:br>
            <a:r>
              <a:rPr lang="en-GB" sz="1400" b="0" i="0" dirty="0">
                <a:solidFill>
                  <a:schemeClr val="tx2"/>
                </a:solidFill>
                <a:effectLst/>
                <a:latin typeface="+mj-lt"/>
              </a:rPr>
              <a:t>(</a:t>
            </a:r>
            <a:r>
              <a:rPr lang="en-GB" sz="1400" b="0" i="0" u="none" strike="noStrike" dirty="0">
                <a:solidFill>
                  <a:schemeClr val="tx2"/>
                </a:solidFill>
                <a:effectLst/>
                <a:latin typeface="+mj-lt"/>
                <a:hlinkClick r:id="rId6">
                  <a:extLst>
                    <a:ext uri="{A12FA001-AC4F-418D-AE19-62706E023703}">
                      <ahyp:hlinkClr xmlns:ahyp="http://schemas.microsoft.com/office/drawing/2018/hyperlinkcolor" xmlns="" val="tx"/>
                    </a:ext>
                  </a:extLst>
                </a:hlinkClick>
              </a:rPr>
              <a:t>Regulation 9: Person-centred care</a:t>
            </a:r>
            <a:r>
              <a:rPr lang="en-GB" sz="1400" b="0" i="0" dirty="0">
                <a:solidFill>
                  <a:schemeClr val="tx2"/>
                </a:solidFill>
                <a:effectLst/>
                <a:latin typeface="+mj-lt"/>
              </a:rPr>
              <a:t>)</a:t>
            </a:r>
            <a:br>
              <a:rPr lang="en-GB" sz="1400" b="0" i="0" dirty="0">
                <a:solidFill>
                  <a:schemeClr val="tx2"/>
                </a:solidFill>
                <a:effectLst/>
                <a:latin typeface="+mj-lt"/>
              </a:rPr>
            </a:br>
            <a:r>
              <a:rPr lang="en-GB" sz="1400" b="0" i="0" dirty="0">
                <a:solidFill>
                  <a:schemeClr val="tx2"/>
                </a:solidFill>
                <a:effectLst/>
                <a:latin typeface="+mj-lt"/>
              </a:rPr>
              <a:t>(</a:t>
            </a:r>
            <a:r>
              <a:rPr lang="en-GB" sz="1400" b="0" i="0" u="none" strike="noStrike" dirty="0">
                <a:solidFill>
                  <a:schemeClr val="tx2"/>
                </a:solidFill>
                <a:effectLst/>
                <a:latin typeface="+mj-lt"/>
                <a:hlinkClick r:id="rId7">
                  <a:extLst>
                    <a:ext uri="{A12FA001-AC4F-418D-AE19-62706E023703}">
                      <ahyp:hlinkClr xmlns:ahyp="http://schemas.microsoft.com/office/drawing/2018/hyperlinkcolor" xmlns="" val="tx"/>
                    </a:ext>
                  </a:extLst>
                </a:hlinkClick>
              </a:rPr>
              <a:t>Regulation 17: Good governance</a:t>
            </a:r>
            <a:r>
              <a:rPr lang="en-GB" sz="1400" b="0" i="0" dirty="0">
                <a:solidFill>
                  <a:schemeClr val="tx2"/>
                </a:solidFill>
                <a:effectLst/>
                <a:latin typeface="+mj-lt"/>
              </a:rPr>
              <a:t>)</a:t>
            </a:r>
            <a:br>
              <a:rPr lang="en-GB" sz="1400" b="0" i="0" dirty="0">
                <a:solidFill>
                  <a:schemeClr val="tx2"/>
                </a:solidFill>
                <a:effectLst/>
                <a:latin typeface="+mj-lt"/>
              </a:rPr>
            </a:br>
            <a:r>
              <a:rPr lang="en-GB" sz="1400" dirty="0">
                <a:solidFill>
                  <a:schemeClr val="tx2"/>
                </a:solidFill>
                <a:latin typeface="+mj-lt"/>
              </a:rPr>
              <a:t>(</a:t>
            </a:r>
            <a:r>
              <a:rPr lang="en-GB" sz="1400" dirty="0">
                <a:solidFill>
                  <a:schemeClr val="tx2"/>
                </a:solidFill>
                <a:latin typeface="+mj-lt"/>
                <a:hlinkClick r:id="rId8">
                  <a:extLst>
                    <a:ext uri="{A12FA001-AC4F-418D-AE19-62706E023703}">
                      <ahyp:hlinkClr xmlns:ahyp="http://schemas.microsoft.com/office/drawing/2018/hyperlinkcolor" xmlns="" val="tx"/>
                    </a:ext>
                  </a:extLst>
                </a:hlinkClick>
              </a:rPr>
              <a:t>Regulation 20: Duty of candour</a:t>
            </a:r>
            <a:r>
              <a:rPr lang="en-GB" sz="1400" dirty="0">
                <a:solidFill>
                  <a:schemeClr val="tx2"/>
                </a:solidFill>
                <a:latin typeface="+mj-lt"/>
              </a:rPr>
              <a:t>)</a:t>
            </a:r>
          </a:p>
          <a:p>
            <a:pPr marL="0" indent="0">
              <a:buNone/>
            </a:pPr>
            <a:endParaRPr lang="en-GB" dirty="0"/>
          </a:p>
        </p:txBody>
      </p:sp>
    </p:spTree>
    <p:extLst>
      <p:ext uri="{BB962C8B-B14F-4D97-AF65-F5344CB8AC3E}">
        <p14:creationId xmlns:p14="http://schemas.microsoft.com/office/powerpoint/2010/main" val="192944578"/>
      </p:ext>
    </p:extLst>
  </p:cSld>
  <p:clrMapOvr>
    <a:masterClrMapping/>
  </p:clrMapOvr>
</p:sld>
</file>

<file path=ppt/theme/theme1.xml><?xml version="1.0" encoding="utf-8"?>
<a:theme xmlns:a="http://schemas.openxmlformats.org/drawingml/2006/main" name="M&amp;R_NewBrand">
  <a:themeElements>
    <a:clrScheme name="M&amp;R New Brand">
      <a:dk1>
        <a:srgbClr val="5A0066"/>
      </a:dk1>
      <a:lt1>
        <a:srgbClr val="FFFFFF"/>
      </a:lt1>
      <a:dk2>
        <a:srgbClr val="DC007D"/>
      </a:dk2>
      <a:lt2>
        <a:srgbClr val="FFFFFF"/>
      </a:lt2>
      <a:accent1>
        <a:srgbClr val="5A0066"/>
      </a:accent1>
      <a:accent2>
        <a:srgbClr val="DC007D"/>
      </a:accent2>
      <a:accent3>
        <a:srgbClr val="747679"/>
      </a:accent3>
      <a:accent4>
        <a:srgbClr val="5A0066"/>
      </a:accent4>
      <a:accent5>
        <a:srgbClr val="DC007D"/>
      </a:accent5>
      <a:accent6>
        <a:srgbClr val="747679"/>
      </a:accent6>
      <a:hlink>
        <a:srgbClr val="5A0066"/>
      </a:hlink>
      <a:folHlink>
        <a:srgbClr val="DC007D"/>
      </a:folHlink>
    </a:clrScheme>
    <a:fontScheme name="M&amp;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r_0_2012.potx" id="{F1C960A1-980D-4984-A7BC-2BC08BE50059}" vid="{B1860F0D-47D0-4AB2-B963-075B56856FC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Words>1153</Words>
  <PresentationFormat>Widescreen</PresentationFormat>
  <Paragraphs>170</Paragraphs>
  <Slides>14</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Open Sans</vt:lpstr>
      <vt:lpstr>M&amp;R_NewBrand</vt:lpstr>
      <vt:lpstr>Single Assessment Framework and safeguarding</vt:lpstr>
      <vt:lpstr>CQC’s new strategy </vt:lpstr>
      <vt:lpstr>PowerPoint Presentation</vt:lpstr>
      <vt:lpstr>Evidence  </vt:lpstr>
      <vt:lpstr>Evidence gathering cont.</vt:lpstr>
      <vt:lpstr>How are ratings calculated?</vt:lpstr>
      <vt:lpstr>How are ratings calculated?</vt:lpstr>
      <vt:lpstr>Safeguarding – some context</vt:lpstr>
      <vt:lpstr>Safeguarding – Quality Statement </vt:lpstr>
      <vt:lpstr>Regulation 13</vt:lpstr>
      <vt:lpstr>Evidence gathering under the SAF?</vt:lpstr>
      <vt:lpstr>Pro-active preparation </vt:lpstr>
      <vt:lpstr>Looking ahead</vt:lpstr>
      <vt:lpstr>PowerPoint Presentation</vt:lpstr>
    </vt:vector>
  </TitlesOfParts>
  <Company/>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Single Assessment Framework and safeguarding</dc:title>
  <cp:revision>1</cp:revision>
</cp:coreProperties>
</file>