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6"/>
  </p:notesMasterIdLst>
  <p:sldIdLst>
    <p:sldId id="278" r:id="rId2"/>
    <p:sldId id="279" r:id="rId3"/>
    <p:sldId id="280" r:id="rId4"/>
    <p:sldId id="283" r:id="rId5"/>
    <p:sldId id="281" r:id="rId6"/>
    <p:sldId id="282" r:id="rId7"/>
    <p:sldId id="284" r:id="rId8"/>
    <p:sldId id="285" r:id="rId9"/>
    <p:sldId id="286" r:id="rId10"/>
    <p:sldId id="287" r:id="rId11"/>
    <p:sldId id="288" r:id="rId12"/>
    <p:sldId id="290" r:id="rId13"/>
    <p:sldId id="291" r:id="rId14"/>
    <p:sldId id="289" r:id="rId15"/>
    <p:sldId id="256" r:id="rId16"/>
    <p:sldId id="257" r:id="rId17"/>
    <p:sldId id="258" r:id="rId18"/>
    <p:sldId id="277" r:id="rId19"/>
    <p:sldId id="259" r:id="rId20"/>
    <p:sldId id="269" r:id="rId21"/>
    <p:sldId id="260" r:id="rId22"/>
    <p:sldId id="261" r:id="rId23"/>
    <p:sldId id="263" r:id="rId24"/>
    <p:sldId id="264" r:id="rId25"/>
    <p:sldId id="265" r:id="rId26"/>
    <p:sldId id="262" r:id="rId27"/>
    <p:sldId id="267" r:id="rId28"/>
    <p:sldId id="266" r:id="rId29"/>
    <p:sldId id="275" r:id="rId30"/>
    <p:sldId id="270" r:id="rId31"/>
    <p:sldId id="273" r:id="rId32"/>
    <p:sldId id="268" r:id="rId33"/>
    <p:sldId id="272" r:id="rId34"/>
    <p:sldId id="271"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3295" autoAdjust="0"/>
  </p:normalViewPr>
  <p:slideViewPr>
    <p:cSldViewPr snapToGrid="0">
      <p:cViewPr varScale="1">
        <p:scale>
          <a:sx n="65" d="100"/>
          <a:sy n="65" d="100"/>
        </p:scale>
        <p:origin x="936" y="66"/>
      </p:cViewPr>
      <p:guideLst/>
    </p:cSldViewPr>
  </p:slideViewPr>
  <p:notesTextViewPr>
    <p:cViewPr>
      <p:scale>
        <a:sx n="1" d="1"/>
        <a:sy n="1" d="1"/>
      </p:scale>
      <p:origin x="0" y="0"/>
    </p:cViewPr>
  </p:notesTextViewPr>
  <p:sorterViewPr>
    <p:cViewPr>
      <p:scale>
        <a:sx n="100" d="100"/>
        <a:sy n="100" d="100"/>
      </p:scale>
      <p:origin x="0" y="-442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FE2C71-4CD7-4023-81EC-574C890597EB}" type="datetimeFigureOut">
              <a:rPr lang="en-GB" smtClean="0"/>
              <a:t>13/05/2023</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67BBDE-70BB-4FC5-8956-C59B406D045D}" type="slidenum">
              <a:rPr lang="en-GB" smtClean="0"/>
              <a:t>‹#›</a:t>
            </a:fld>
            <a:endParaRPr lang="en-GB" dirty="0"/>
          </a:p>
        </p:txBody>
      </p:sp>
    </p:spTree>
    <p:extLst>
      <p:ext uri="{BB962C8B-B14F-4D97-AF65-F5344CB8AC3E}">
        <p14:creationId xmlns:p14="http://schemas.microsoft.com/office/powerpoint/2010/main" val="32750260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Recent published concerns </a:t>
            </a:r>
          </a:p>
        </p:txBody>
      </p:sp>
      <p:sp>
        <p:nvSpPr>
          <p:cNvPr id="4" name="Slide Number Placeholder 3"/>
          <p:cNvSpPr>
            <a:spLocks noGrp="1"/>
          </p:cNvSpPr>
          <p:nvPr>
            <p:ph type="sldNum" sz="quarter" idx="5"/>
          </p:nvPr>
        </p:nvSpPr>
        <p:spPr/>
        <p:txBody>
          <a:bodyPr/>
          <a:lstStyle/>
          <a:p>
            <a:fld id="{EA67BBDE-70BB-4FC5-8956-C59B406D045D}" type="slidenum">
              <a:rPr lang="en-GB" smtClean="0"/>
              <a:t>19</a:t>
            </a:fld>
            <a:endParaRPr lang="en-GB" dirty="0"/>
          </a:p>
        </p:txBody>
      </p:sp>
    </p:spTree>
    <p:extLst>
      <p:ext uri="{BB962C8B-B14F-4D97-AF65-F5344CB8AC3E}">
        <p14:creationId xmlns:p14="http://schemas.microsoft.com/office/powerpoint/2010/main" val="599340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EA7F0D8-CF6D-4199-8366-D59D67BA51DC}" type="datetime1">
              <a:rPr lang="en-US" smtClean="0"/>
              <a:t>5/13/2023</a:t>
            </a:fld>
            <a:endParaRPr lang="en-US" dirty="0"/>
          </a:p>
        </p:txBody>
      </p:sp>
      <p:sp>
        <p:nvSpPr>
          <p:cNvPr id="5" name="Footer Placeholder 4"/>
          <p:cNvSpPr>
            <a:spLocks noGrp="1"/>
          </p:cNvSpPr>
          <p:nvPr>
            <p:ph type="ftr" sz="quarter" idx="11"/>
          </p:nvPr>
        </p:nvSpPr>
        <p:spPr/>
        <p:txBody>
          <a:bodyPr/>
          <a:lstStyle/>
          <a:p>
            <a:r>
              <a:rPr lang="en-US" dirty="0"/>
              <a:t>ECLM Ltd    Tina Welford   tinawe.eclm@gmail.com  (c)</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DA32E9-F8CD-44F8-B555-F5B879E4C3F2}" type="datetime1">
              <a:rPr lang="en-US" smtClean="0"/>
              <a:t>5/13/2023</a:t>
            </a:fld>
            <a:endParaRPr lang="en-US" dirty="0"/>
          </a:p>
        </p:txBody>
      </p:sp>
      <p:sp>
        <p:nvSpPr>
          <p:cNvPr id="5" name="Footer Placeholder 4"/>
          <p:cNvSpPr>
            <a:spLocks noGrp="1"/>
          </p:cNvSpPr>
          <p:nvPr>
            <p:ph type="ftr" sz="quarter" idx="11"/>
          </p:nvPr>
        </p:nvSpPr>
        <p:spPr/>
        <p:txBody>
          <a:bodyPr/>
          <a:lstStyle/>
          <a:p>
            <a:r>
              <a:rPr lang="en-US" dirty="0"/>
              <a:t>ECLM Ltd    Tina Welford   tinawe.eclm@gmail.com  (c)</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7E1CA9-624D-4643-94BA-386D0EC7A953}" type="datetime1">
              <a:rPr lang="en-US" smtClean="0"/>
              <a:t>5/13/2023</a:t>
            </a:fld>
            <a:endParaRPr lang="en-US" dirty="0"/>
          </a:p>
        </p:txBody>
      </p:sp>
      <p:sp>
        <p:nvSpPr>
          <p:cNvPr id="5" name="Footer Placeholder 4"/>
          <p:cNvSpPr>
            <a:spLocks noGrp="1"/>
          </p:cNvSpPr>
          <p:nvPr>
            <p:ph type="ftr" sz="quarter" idx="11"/>
          </p:nvPr>
        </p:nvSpPr>
        <p:spPr/>
        <p:txBody>
          <a:bodyPr/>
          <a:lstStyle/>
          <a:p>
            <a:r>
              <a:rPr lang="en-US" dirty="0"/>
              <a:t>ECLM Ltd    Tina Welford   tinawe.eclm@gmail.com  (c)</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B5C4890-849A-472E-8185-0C300B542611}" type="datetime1">
              <a:rPr lang="en-US" smtClean="0"/>
              <a:t>5/13/2023</a:t>
            </a:fld>
            <a:endParaRPr lang="en-US" dirty="0"/>
          </a:p>
        </p:txBody>
      </p:sp>
      <p:sp>
        <p:nvSpPr>
          <p:cNvPr id="5" name="Footer Placeholder 4"/>
          <p:cNvSpPr>
            <a:spLocks noGrp="1"/>
          </p:cNvSpPr>
          <p:nvPr>
            <p:ph type="ftr" sz="quarter" idx="11"/>
          </p:nvPr>
        </p:nvSpPr>
        <p:spPr/>
        <p:txBody>
          <a:bodyPr/>
          <a:lstStyle/>
          <a:p>
            <a:r>
              <a:rPr lang="en-US" dirty="0"/>
              <a:t>ECLM Ltd    Tina Welford   tinawe.eclm@gmail.com  (c)</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8B4A7F7-3FA2-40E3-95E1-054B0040AD1B}" type="datetime1">
              <a:rPr lang="en-US" smtClean="0"/>
              <a:t>5/13/2023</a:t>
            </a:fld>
            <a:endParaRPr lang="en-US" dirty="0"/>
          </a:p>
        </p:txBody>
      </p:sp>
      <p:sp>
        <p:nvSpPr>
          <p:cNvPr id="5" name="Footer Placeholder 4"/>
          <p:cNvSpPr>
            <a:spLocks noGrp="1"/>
          </p:cNvSpPr>
          <p:nvPr>
            <p:ph type="ftr" sz="quarter" idx="11"/>
          </p:nvPr>
        </p:nvSpPr>
        <p:spPr/>
        <p:txBody>
          <a:bodyPr/>
          <a:lstStyle/>
          <a:p>
            <a:r>
              <a:rPr lang="en-US" dirty="0"/>
              <a:t>ECLM Ltd    Tina Welford   tinawe.eclm@gmail.com  (c)</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FD5210-8C55-4DF3-86EC-6C209202C0C3}" type="datetime1">
              <a:rPr lang="en-US" smtClean="0"/>
              <a:t>5/13/2023</a:t>
            </a:fld>
            <a:endParaRPr lang="en-US" dirty="0"/>
          </a:p>
        </p:txBody>
      </p:sp>
      <p:sp>
        <p:nvSpPr>
          <p:cNvPr id="5" name="Footer Placeholder 4"/>
          <p:cNvSpPr>
            <a:spLocks noGrp="1"/>
          </p:cNvSpPr>
          <p:nvPr>
            <p:ph type="ftr" sz="quarter" idx="11"/>
          </p:nvPr>
        </p:nvSpPr>
        <p:spPr/>
        <p:txBody>
          <a:bodyPr/>
          <a:lstStyle/>
          <a:p>
            <a:r>
              <a:rPr lang="en-US" dirty="0"/>
              <a:t>ECLM Ltd    Tina Welford   tinawe.eclm@gmail.com  (c)</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B8787B-0F52-4286-B3F5-28CA5B7B1E1A}" type="datetime1">
              <a:rPr lang="en-US" smtClean="0"/>
              <a:t>5/13/2023</a:t>
            </a:fld>
            <a:endParaRPr lang="en-US" dirty="0"/>
          </a:p>
        </p:txBody>
      </p:sp>
      <p:sp>
        <p:nvSpPr>
          <p:cNvPr id="5" name="Footer Placeholder 4"/>
          <p:cNvSpPr>
            <a:spLocks noGrp="1"/>
          </p:cNvSpPr>
          <p:nvPr>
            <p:ph type="ftr" sz="quarter" idx="11"/>
          </p:nvPr>
        </p:nvSpPr>
        <p:spPr/>
        <p:txBody>
          <a:bodyPr/>
          <a:lstStyle/>
          <a:p>
            <a:r>
              <a:rPr lang="en-US" dirty="0"/>
              <a:t>ECLM Ltd    Tina Welford   tinawe.eclm@gmail.com  (c)</a:t>
            </a:r>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7BC6F9-870C-4BD4-A0D7-C508A2D3341B}" type="datetime1">
              <a:rPr lang="en-US" smtClean="0"/>
              <a:t>5/13/2023</a:t>
            </a:fld>
            <a:endParaRPr lang="en-US" dirty="0"/>
          </a:p>
        </p:txBody>
      </p:sp>
      <p:sp>
        <p:nvSpPr>
          <p:cNvPr id="5" name="Footer Placeholder 4"/>
          <p:cNvSpPr>
            <a:spLocks noGrp="1"/>
          </p:cNvSpPr>
          <p:nvPr>
            <p:ph type="ftr" sz="quarter" idx="11"/>
          </p:nvPr>
        </p:nvSpPr>
        <p:spPr/>
        <p:txBody>
          <a:bodyPr/>
          <a:lstStyle/>
          <a:p>
            <a:r>
              <a:rPr lang="en-US" dirty="0"/>
              <a:t>ECLM Ltd    Tina Welford   tinawe.eclm@gmail.com  (c)</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4EFF9D-7751-41AB-B2F0-CF92596384FC}" type="datetime1">
              <a:rPr lang="en-US" smtClean="0"/>
              <a:t>5/13/2023</a:t>
            </a:fld>
            <a:endParaRPr lang="en-US" dirty="0"/>
          </a:p>
        </p:txBody>
      </p:sp>
      <p:sp>
        <p:nvSpPr>
          <p:cNvPr id="5" name="Footer Placeholder 4"/>
          <p:cNvSpPr>
            <a:spLocks noGrp="1"/>
          </p:cNvSpPr>
          <p:nvPr>
            <p:ph type="ftr" sz="quarter" idx="11"/>
          </p:nvPr>
        </p:nvSpPr>
        <p:spPr/>
        <p:txBody>
          <a:bodyPr/>
          <a:lstStyle/>
          <a:p>
            <a:r>
              <a:rPr lang="en-US" dirty="0"/>
              <a:t>ECLM Ltd    Tina Welford   tinawe.eclm@gmail.com  (c)</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6AD095E-96E9-4DE0-A62D-A5FF7872BD55}" type="datetime1">
              <a:rPr lang="en-US" smtClean="0"/>
              <a:t>5/13/2023</a:t>
            </a:fld>
            <a:endParaRPr lang="en-US" dirty="0"/>
          </a:p>
        </p:txBody>
      </p:sp>
      <p:sp>
        <p:nvSpPr>
          <p:cNvPr id="5" name="Footer Placeholder 4"/>
          <p:cNvSpPr>
            <a:spLocks noGrp="1"/>
          </p:cNvSpPr>
          <p:nvPr>
            <p:ph type="ftr" sz="quarter" idx="11"/>
          </p:nvPr>
        </p:nvSpPr>
        <p:spPr/>
        <p:txBody>
          <a:bodyPr/>
          <a:lstStyle/>
          <a:p>
            <a:r>
              <a:rPr lang="en-US" dirty="0"/>
              <a:t>ECLM Ltd    Tina Welford   tinawe.eclm@gmail.com  (c)</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8D30D7E-DD50-468D-A792-E46B6D5423A9}" type="datetime1">
              <a:rPr lang="en-US" smtClean="0"/>
              <a:t>5/13/2023</a:t>
            </a:fld>
            <a:endParaRPr lang="en-US" dirty="0"/>
          </a:p>
        </p:txBody>
      </p:sp>
      <p:sp>
        <p:nvSpPr>
          <p:cNvPr id="6" name="Footer Placeholder 5"/>
          <p:cNvSpPr>
            <a:spLocks noGrp="1"/>
          </p:cNvSpPr>
          <p:nvPr>
            <p:ph type="ftr" sz="quarter" idx="11"/>
          </p:nvPr>
        </p:nvSpPr>
        <p:spPr/>
        <p:txBody>
          <a:bodyPr/>
          <a:lstStyle/>
          <a:p>
            <a:r>
              <a:rPr lang="en-US" dirty="0"/>
              <a:t>ECLM Ltd    Tina Welford   tinawe.eclm@gmail.com  (c)</a:t>
            </a:r>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DBB33C6-7772-4EA7-89C6-0E342058A250}" type="datetime1">
              <a:rPr lang="en-US" smtClean="0"/>
              <a:t>5/13/2023</a:t>
            </a:fld>
            <a:endParaRPr lang="en-US" dirty="0"/>
          </a:p>
        </p:txBody>
      </p:sp>
      <p:sp>
        <p:nvSpPr>
          <p:cNvPr id="8" name="Footer Placeholder 7"/>
          <p:cNvSpPr>
            <a:spLocks noGrp="1"/>
          </p:cNvSpPr>
          <p:nvPr>
            <p:ph type="ftr" sz="quarter" idx="11"/>
          </p:nvPr>
        </p:nvSpPr>
        <p:spPr/>
        <p:txBody>
          <a:bodyPr/>
          <a:lstStyle/>
          <a:p>
            <a:r>
              <a:rPr lang="en-US" dirty="0"/>
              <a:t>ECLM Ltd    Tina Welford   tinawe.eclm@gmail.com  (c)</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C8D4D38-A74F-441A-83DD-FF6225B6A736}" type="datetime1">
              <a:rPr lang="en-US" smtClean="0"/>
              <a:t>5/13/2023</a:t>
            </a:fld>
            <a:endParaRPr lang="en-US" dirty="0"/>
          </a:p>
        </p:txBody>
      </p:sp>
      <p:sp>
        <p:nvSpPr>
          <p:cNvPr id="4" name="Footer Placeholder 3"/>
          <p:cNvSpPr>
            <a:spLocks noGrp="1"/>
          </p:cNvSpPr>
          <p:nvPr>
            <p:ph type="ftr" sz="quarter" idx="11"/>
          </p:nvPr>
        </p:nvSpPr>
        <p:spPr/>
        <p:txBody>
          <a:bodyPr/>
          <a:lstStyle/>
          <a:p>
            <a:r>
              <a:rPr lang="en-US" dirty="0"/>
              <a:t>ECLM Ltd    Tina Welford   tinawe.eclm@gmail.com  (c)</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1DCF28-676D-4D3A-B4B2-2C1F8C70500C}" type="datetime1">
              <a:rPr lang="en-US" smtClean="0"/>
              <a:t>5/13/2023</a:t>
            </a:fld>
            <a:endParaRPr lang="en-US" dirty="0"/>
          </a:p>
        </p:txBody>
      </p:sp>
      <p:sp>
        <p:nvSpPr>
          <p:cNvPr id="3" name="Footer Placeholder 2"/>
          <p:cNvSpPr>
            <a:spLocks noGrp="1"/>
          </p:cNvSpPr>
          <p:nvPr>
            <p:ph type="ftr" sz="quarter" idx="11"/>
          </p:nvPr>
        </p:nvSpPr>
        <p:spPr/>
        <p:txBody>
          <a:bodyPr/>
          <a:lstStyle/>
          <a:p>
            <a:r>
              <a:rPr lang="en-US" dirty="0"/>
              <a:t>ECLM Ltd    Tina Welford   tinawe.eclm@gmail.com  (c)</a:t>
            </a:r>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151E302-D017-457E-B39B-A5E907EDF7A2}" type="datetime1">
              <a:rPr lang="en-US" smtClean="0"/>
              <a:t>5/13/2023</a:t>
            </a:fld>
            <a:endParaRPr lang="en-US" dirty="0"/>
          </a:p>
        </p:txBody>
      </p:sp>
      <p:sp>
        <p:nvSpPr>
          <p:cNvPr id="6" name="Footer Placeholder 5"/>
          <p:cNvSpPr>
            <a:spLocks noGrp="1"/>
          </p:cNvSpPr>
          <p:nvPr>
            <p:ph type="ftr" sz="quarter" idx="11"/>
          </p:nvPr>
        </p:nvSpPr>
        <p:spPr/>
        <p:txBody>
          <a:bodyPr/>
          <a:lstStyle/>
          <a:p>
            <a:r>
              <a:rPr lang="en-US" dirty="0"/>
              <a:t>ECLM Ltd    Tina Welford   tinawe.eclm@gmail.com  (c)</a:t>
            </a:r>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CFD7CBF-6D27-49EC-B7FC-C3A88448F208}" type="datetime1">
              <a:rPr lang="en-US" smtClean="0"/>
              <a:t>5/13/2023</a:t>
            </a:fld>
            <a:endParaRPr lang="en-US" dirty="0"/>
          </a:p>
        </p:txBody>
      </p:sp>
      <p:sp>
        <p:nvSpPr>
          <p:cNvPr id="6" name="Footer Placeholder 5"/>
          <p:cNvSpPr>
            <a:spLocks noGrp="1"/>
          </p:cNvSpPr>
          <p:nvPr>
            <p:ph type="ftr" sz="quarter" idx="11"/>
          </p:nvPr>
        </p:nvSpPr>
        <p:spPr/>
        <p:txBody>
          <a:bodyPr/>
          <a:lstStyle/>
          <a:p>
            <a:r>
              <a:rPr lang="en-US" dirty="0"/>
              <a:t>ECLM Ltd    Tina Welford   tinawe.eclm@gmail.com  (c)</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4335C3D-29B4-4CCB-B07B-415A45447EC2}" type="datetime1">
              <a:rPr lang="en-US" smtClean="0"/>
              <a:t>5/13/2023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dirty="0"/>
              <a:t>ECLM Ltd    Tina Welford   tinawe.eclm@gmail.com  (c)</a:t>
            </a: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hf sldNum="0"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hyperlink" Target="https://lucianoduarte.com/en/about-dynamic-reading/" TargetMode="External"/><Relationship Id="rId3" Type="http://schemas.openxmlformats.org/officeDocument/2006/relationships/image" Target="../media/image3.png"/><Relationship Id="rId7" Type="http://schemas.openxmlformats.org/officeDocument/2006/relationships/image" Target="../media/image5.jpg"/><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hyperlink" Target="https://pixabay.com/en/emoji-emotions-face-wondering-2744064/" TargetMode="External"/><Relationship Id="rId5" Type="http://schemas.openxmlformats.org/officeDocument/2006/relationships/image" Target="../media/image4.png"/><Relationship Id="rId4" Type="http://schemas.openxmlformats.org/officeDocument/2006/relationships/hyperlink" Target="https://www.maxpixel.net/When-Where-Question-Mark-Who-How-Why-What-3490199"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eclm-coachingandtraining.org.uk/" TargetMode="External"/><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hyperlink" Target="mailto:eclm-coachingandtraining.org.uk+f738f8edef@invite.trustpilot.com" TargetMode="External"/><Relationship Id="rId5" Type="http://schemas.openxmlformats.org/officeDocument/2006/relationships/image" Target="cid:image001.png@01D96D46.E09E7680" TargetMode="External"/><Relationship Id="rId4" Type="http://schemas.openxmlformats.org/officeDocument/2006/relationships/image" Target="../media/image6.gif"/></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jpg"/><Relationship Id="rId1" Type="http://schemas.openxmlformats.org/officeDocument/2006/relationships/slideLayout" Target="../slideLayouts/slideLayout7.xml"/><Relationship Id="rId4" Type="http://schemas.openxmlformats.org/officeDocument/2006/relationships/image" Target="../media/image9.jpeg"/></Relationships>
</file>

<file path=ppt/slides/_rels/slide2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hyperlink" Target="https://www.hampshiresab.org.uk/learning-from-experience-database/serious-case-reviews/location/northamptonshire/" TargetMode="External"/><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8" Type="http://schemas.openxmlformats.org/officeDocument/2006/relationships/hyperlink" Target="https://lucianoduarte.com/en/about-dynamic-reading/" TargetMode="External"/><Relationship Id="rId3" Type="http://schemas.openxmlformats.org/officeDocument/2006/relationships/image" Target="../media/image3.png"/><Relationship Id="rId7" Type="http://schemas.openxmlformats.org/officeDocument/2006/relationships/image" Target="../media/image5.jpg"/><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hyperlink" Target="https://pixabay.com/en/emoji-emotions-face-wondering-2744064/" TargetMode="External"/><Relationship Id="rId5" Type="http://schemas.openxmlformats.org/officeDocument/2006/relationships/image" Target="../media/image4.png"/><Relationship Id="rId4" Type="http://schemas.openxmlformats.org/officeDocument/2006/relationships/hyperlink" Target="https://www.maxpixel.net/When-Where-Question-Mark-Who-How-Why-What-3490199"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www.eclm-coachingandtraining.org.uk/" TargetMode="External"/><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hyperlink" Target="mailto:eclm-coachingandtraining.org.uk+f738f8edef@invite.trustpilot.com" TargetMode="External"/><Relationship Id="rId5" Type="http://schemas.openxmlformats.org/officeDocument/2006/relationships/image" Target="cid:image001.png@01D96D46.E09E7680" TargetMode="External"/><Relationship Id="rId4" Type="http://schemas.openxmlformats.org/officeDocument/2006/relationships/image" Target="../media/image6.gif"/></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7F29F-EB44-4A90-B594-FE515C7AF464}"/>
              </a:ext>
            </a:extLst>
          </p:cNvPr>
          <p:cNvSpPr>
            <a:spLocks noGrp="1"/>
          </p:cNvSpPr>
          <p:nvPr>
            <p:ph type="ctrTitle"/>
          </p:nvPr>
        </p:nvSpPr>
        <p:spPr>
          <a:xfrm>
            <a:off x="1507067" y="1146412"/>
            <a:ext cx="7766936" cy="2010791"/>
          </a:xfrm>
        </p:spPr>
        <p:txBody>
          <a:bodyPr/>
          <a:lstStyle/>
          <a:p>
            <a:r>
              <a:rPr lang="en-GB" dirty="0"/>
              <a:t>Safeguarding Vulnerable Adults in Care Homes </a:t>
            </a:r>
          </a:p>
        </p:txBody>
      </p:sp>
      <p:sp>
        <p:nvSpPr>
          <p:cNvPr id="3" name="Subtitle 2">
            <a:extLst>
              <a:ext uri="{FF2B5EF4-FFF2-40B4-BE49-F238E27FC236}">
                <a16:creationId xmlns:a16="http://schemas.microsoft.com/office/drawing/2014/main" id="{528E809E-A326-45F6-88B6-54603FD11176}"/>
              </a:ext>
            </a:extLst>
          </p:cNvPr>
          <p:cNvSpPr>
            <a:spLocks noGrp="1"/>
          </p:cNvSpPr>
          <p:nvPr>
            <p:ph type="subTitle" idx="1"/>
          </p:nvPr>
        </p:nvSpPr>
        <p:spPr>
          <a:xfrm>
            <a:off x="1132764" y="3429001"/>
            <a:ext cx="8141239" cy="1718732"/>
          </a:xfrm>
        </p:spPr>
        <p:txBody>
          <a:bodyPr>
            <a:normAutofit/>
          </a:bodyPr>
          <a:lstStyle/>
          <a:p>
            <a:r>
              <a:rPr lang="en-GB" sz="2800" dirty="0"/>
              <a:t>Exploring the legal and regulatory framework </a:t>
            </a:r>
          </a:p>
          <a:p>
            <a:endParaRPr lang="en-GB" sz="2800" dirty="0"/>
          </a:p>
          <a:p>
            <a:r>
              <a:rPr lang="en-GB" sz="2800" dirty="0"/>
              <a:t>Tina Welford  </a:t>
            </a:r>
          </a:p>
        </p:txBody>
      </p:sp>
      <p:pic>
        <p:nvPicPr>
          <p:cNvPr id="5" name="Picture 4" descr="A picture containing drawing&#10;&#10;Description automatically generated">
            <a:extLst>
              <a:ext uri="{FF2B5EF4-FFF2-40B4-BE49-F238E27FC236}">
                <a16:creationId xmlns:a16="http://schemas.microsoft.com/office/drawing/2014/main" id="{A67558FB-532A-4F8C-8965-EA4AF256497B}"/>
              </a:ext>
            </a:extLst>
          </p:cNvPr>
          <p:cNvPicPr>
            <a:picLocks noChangeAspect="1"/>
          </p:cNvPicPr>
          <p:nvPr/>
        </p:nvPicPr>
        <p:blipFill>
          <a:blip r:embed="rId2"/>
          <a:stretch>
            <a:fillRect/>
          </a:stretch>
        </p:blipFill>
        <p:spPr>
          <a:xfrm>
            <a:off x="8824705" y="287821"/>
            <a:ext cx="2838450" cy="742950"/>
          </a:xfrm>
          <a:prstGeom prst="rect">
            <a:avLst/>
          </a:prstGeom>
        </p:spPr>
      </p:pic>
      <p:sp>
        <p:nvSpPr>
          <p:cNvPr id="6" name="Footer Placeholder 5">
            <a:extLst>
              <a:ext uri="{FF2B5EF4-FFF2-40B4-BE49-F238E27FC236}">
                <a16:creationId xmlns:a16="http://schemas.microsoft.com/office/drawing/2014/main" id="{B1AEC118-74A9-4734-A500-E102634D8F45}"/>
              </a:ext>
            </a:extLst>
          </p:cNvPr>
          <p:cNvSpPr>
            <a:spLocks noGrp="1"/>
          </p:cNvSpPr>
          <p:nvPr>
            <p:ph type="ftr" sz="quarter" idx="11"/>
          </p:nvPr>
        </p:nvSpPr>
        <p:spPr/>
        <p:txBody>
          <a:bodyPr/>
          <a:lstStyle/>
          <a:p>
            <a:r>
              <a:rPr lang="en-US" sz="1100" dirty="0"/>
              <a:t>ECLM Ltd    Tina Welford   tinawe.eclm@gmail.com  (c)</a:t>
            </a:r>
          </a:p>
        </p:txBody>
      </p:sp>
    </p:spTree>
    <p:extLst>
      <p:ext uri="{BB962C8B-B14F-4D97-AF65-F5344CB8AC3E}">
        <p14:creationId xmlns:p14="http://schemas.microsoft.com/office/powerpoint/2010/main" val="35827792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28C06589-03BC-6F23-11F3-C8FCB8E99511}"/>
              </a:ext>
            </a:extLst>
          </p:cNvPr>
          <p:cNvSpPr>
            <a:spLocks noGrp="1"/>
          </p:cNvSpPr>
          <p:nvPr>
            <p:ph type="ftr" sz="quarter" idx="11"/>
          </p:nvPr>
        </p:nvSpPr>
        <p:spPr/>
        <p:txBody>
          <a:bodyPr/>
          <a:lstStyle/>
          <a:p>
            <a:r>
              <a:rPr lang="en-US" dirty="0"/>
              <a:t>ECLM Ltd    Tina Welford   tinawe.eclm@gmail.com  (c)</a:t>
            </a:r>
          </a:p>
        </p:txBody>
      </p:sp>
      <p:sp>
        <p:nvSpPr>
          <p:cNvPr id="4" name="TextBox 3">
            <a:extLst>
              <a:ext uri="{FF2B5EF4-FFF2-40B4-BE49-F238E27FC236}">
                <a16:creationId xmlns:a16="http://schemas.microsoft.com/office/drawing/2014/main" id="{099CF28E-C06B-686B-C422-38F453548A94}"/>
              </a:ext>
            </a:extLst>
          </p:cNvPr>
          <p:cNvSpPr txBox="1"/>
          <p:nvPr/>
        </p:nvSpPr>
        <p:spPr>
          <a:xfrm>
            <a:off x="427703" y="451513"/>
            <a:ext cx="9925665" cy="646331"/>
          </a:xfrm>
          <a:prstGeom prst="rect">
            <a:avLst/>
          </a:prstGeom>
          <a:noFill/>
        </p:spPr>
        <p:txBody>
          <a:bodyPr wrap="square">
            <a:spAutoFit/>
          </a:bodyPr>
          <a:lstStyle/>
          <a:p>
            <a:br>
              <a:rPr lang="en-GB" b="0" i="0" dirty="0">
                <a:effectLst/>
                <a:latin typeface="Verdana" panose="020B0604030504040204" pitchFamily="34" charset="0"/>
                <a:ea typeface="Verdana" panose="020B0604030504040204" pitchFamily="34" charset="0"/>
                <a:cs typeface="Verdana" panose="020B0604030504040204" pitchFamily="34" charset="0"/>
              </a:rPr>
            </a:br>
            <a:endParaRPr lang="en-GB" dirty="0">
              <a:latin typeface="Verdana" panose="020B0604030504040204" pitchFamily="34" charset="0"/>
              <a:ea typeface="Verdana" panose="020B0604030504040204" pitchFamily="34" charset="0"/>
              <a:cs typeface="Verdana" panose="020B0604030504040204" pitchFamily="34" charset="0"/>
            </a:endParaRPr>
          </a:p>
        </p:txBody>
      </p:sp>
      <p:pic>
        <p:nvPicPr>
          <p:cNvPr id="3" name="Picture 2" descr="A picture containing drawing&#10;&#10;Description automatically generated">
            <a:extLst>
              <a:ext uri="{FF2B5EF4-FFF2-40B4-BE49-F238E27FC236}">
                <a16:creationId xmlns:a16="http://schemas.microsoft.com/office/drawing/2014/main" id="{009524F6-598B-AA7A-47C3-016A867F5D53}"/>
              </a:ext>
            </a:extLst>
          </p:cNvPr>
          <p:cNvPicPr>
            <a:picLocks noChangeAspect="1"/>
          </p:cNvPicPr>
          <p:nvPr/>
        </p:nvPicPr>
        <p:blipFill>
          <a:blip r:embed="rId2"/>
          <a:stretch>
            <a:fillRect/>
          </a:stretch>
        </p:blipFill>
        <p:spPr>
          <a:xfrm>
            <a:off x="8824705" y="287821"/>
            <a:ext cx="2838450" cy="742950"/>
          </a:xfrm>
          <a:prstGeom prst="rect">
            <a:avLst/>
          </a:prstGeom>
        </p:spPr>
      </p:pic>
      <p:sp>
        <p:nvSpPr>
          <p:cNvPr id="5" name="Rectangle 1">
            <a:extLst>
              <a:ext uri="{FF2B5EF4-FFF2-40B4-BE49-F238E27FC236}">
                <a16:creationId xmlns:a16="http://schemas.microsoft.com/office/drawing/2014/main" id="{C24B65B9-60EF-EE1D-3C4F-6B486285AB27}"/>
              </a:ext>
            </a:extLst>
          </p:cNvPr>
          <p:cNvSpPr>
            <a:spLocks noChangeArrowheads="1"/>
          </p:cNvSpPr>
          <p:nvPr/>
        </p:nvSpPr>
        <p:spPr bwMode="auto">
          <a:xfrm rot="10800000" flipV="1">
            <a:off x="929147" y="843138"/>
            <a:ext cx="8406582" cy="4154984"/>
          </a:xfrm>
          <a:prstGeom prst="rect">
            <a:avLst/>
          </a:prstGeom>
          <a:solidFill>
            <a:srgbClr val="FBFAF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200" b="1" i="0" u="none" strike="noStrike" cap="none" normalizeH="0" baseline="0" dirty="0">
                <a:ln>
                  <a:noFill/>
                </a:ln>
                <a:solidFill>
                  <a:srgbClr val="0E0E0E"/>
                </a:solidFill>
                <a:effectLst/>
                <a:latin typeface="Verdana" panose="020B0604030504040204" pitchFamily="34" charset="0"/>
                <a:ea typeface="Verdana" panose="020B0604030504040204" pitchFamily="34" charset="0"/>
                <a:cs typeface="Verdana" panose="020B0604030504040204" pitchFamily="34" charset="0"/>
              </a:rPr>
              <a:t>Safeguarding adults in care homes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rgbClr val="0E0E0E"/>
                </a:solidFill>
                <a:effectLst/>
                <a:latin typeface="Verdana" panose="020B0604030504040204" pitchFamily="34" charset="0"/>
                <a:ea typeface="Verdana" panose="020B0604030504040204" pitchFamily="34" charset="0"/>
                <a:cs typeface="Verdana" panose="020B0604030504040204" pitchFamily="34" charset="0"/>
              </a:rPr>
              <a:t>NICE guideline [</a:t>
            </a:r>
            <a:r>
              <a:rPr kumimoji="0" lang="en-US" altLang="en-US" sz="1300" b="0" i="0" u="none" strike="noStrike" cap="none" normalizeH="0" baseline="0" dirty="0" err="1">
                <a:ln>
                  <a:noFill/>
                </a:ln>
                <a:solidFill>
                  <a:srgbClr val="0E0E0E"/>
                </a:solidFill>
                <a:effectLst/>
                <a:latin typeface="Verdana" panose="020B0604030504040204" pitchFamily="34" charset="0"/>
                <a:ea typeface="Verdana" panose="020B0604030504040204" pitchFamily="34" charset="0"/>
                <a:cs typeface="Verdana" panose="020B0604030504040204" pitchFamily="34" charset="0"/>
              </a:rPr>
              <a:t>NG189</a:t>
            </a:r>
            <a:r>
              <a:rPr kumimoji="0" lang="en-US" altLang="en-US" sz="1300" b="0" i="0" u="none" strike="noStrike" cap="none" normalizeH="0" baseline="0" dirty="0">
                <a:ln>
                  <a:noFill/>
                </a:ln>
                <a:solidFill>
                  <a:srgbClr val="0E0E0E"/>
                </a:solidFill>
                <a:effectLst/>
                <a:latin typeface="Verdana" panose="020B0604030504040204" pitchFamily="34" charset="0"/>
                <a:ea typeface="Verdana" panose="020B0604030504040204" pitchFamily="34" charset="0"/>
                <a:cs typeface="Verdana" panose="020B0604030504040204" pitchFamily="34" charset="0"/>
              </a:rPr>
              <a:t>]Published: 26 February 2021</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solidFill>
                <a:srgbClr val="0E0E0E"/>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GB" b="0" i="0" dirty="0">
                <a:solidFill>
                  <a:srgbClr val="0E0E0E"/>
                </a:solidFill>
                <a:effectLst/>
                <a:latin typeface="Verdana" panose="020B0604030504040204" pitchFamily="34" charset="0"/>
                <a:ea typeface="Verdana" panose="020B0604030504040204" pitchFamily="34" charset="0"/>
                <a:cs typeface="Verdana" panose="020B0604030504040204" pitchFamily="34" charset="0"/>
              </a:rPr>
              <a:t>This guideline covers keeping adults in care homes safe from abuse and neglect. </a:t>
            </a:r>
          </a:p>
          <a:p>
            <a:pPr marL="0" marR="0" lvl="0" indent="0" algn="l" defTabSz="914400" rtl="0" eaLnBrk="0" fontAlgn="base" latinLnBrk="0" hangingPunct="0">
              <a:lnSpc>
                <a:spcPct val="100000"/>
              </a:lnSpc>
              <a:spcBef>
                <a:spcPct val="0"/>
              </a:spcBef>
              <a:spcAft>
                <a:spcPct val="0"/>
              </a:spcAft>
              <a:buClrTx/>
              <a:buSzTx/>
              <a:buFontTx/>
              <a:buNone/>
              <a:tabLst/>
            </a:pPr>
            <a:r>
              <a:rPr lang="en-GB" b="0" i="0" dirty="0">
                <a:solidFill>
                  <a:srgbClr val="0E0E0E"/>
                </a:solidFill>
                <a:effectLst/>
                <a:latin typeface="Verdana" panose="020B0604030504040204" pitchFamily="34" charset="0"/>
                <a:ea typeface="Verdana" panose="020B0604030504040204" pitchFamily="34" charset="0"/>
                <a:cs typeface="Verdana" panose="020B0604030504040204" pitchFamily="34" charset="0"/>
              </a:rPr>
              <a:t>It includes potential indicators of abuse and neglect by individuals or organisations, and covers the safeguarding process from when a concern is first identified through to section 42 safeguarding enquiries. </a:t>
            </a:r>
          </a:p>
          <a:p>
            <a:pPr marL="0" marR="0" lvl="0" indent="0" algn="l" defTabSz="914400" rtl="0" eaLnBrk="0" fontAlgn="base" latinLnBrk="0" hangingPunct="0">
              <a:lnSpc>
                <a:spcPct val="100000"/>
              </a:lnSpc>
              <a:spcBef>
                <a:spcPct val="0"/>
              </a:spcBef>
              <a:spcAft>
                <a:spcPct val="0"/>
              </a:spcAft>
              <a:buClrTx/>
              <a:buSzTx/>
              <a:buFontTx/>
              <a:buNone/>
              <a:tabLst/>
            </a:pPr>
            <a:endParaRPr lang="en-GB" dirty="0">
              <a:solidFill>
                <a:srgbClr val="0E0E0E"/>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GB" b="0" i="0" dirty="0">
                <a:solidFill>
                  <a:srgbClr val="0E0E0E"/>
                </a:solidFill>
                <a:effectLst/>
                <a:latin typeface="Verdana" panose="020B0604030504040204" pitchFamily="34" charset="0"/>
                <a:ea typeface="Verdana" panose="020B0604030504040204" pitchFamily="34" charset="0"/>
                <a:cs typeface="Verdana" panose="020B0604030504040204" pitchFamily="34" charset="0"/>
              </a:rPr>
              <a:t>There are recommendations on policy, training, and care home culture, to improve care home staff awareness of safeguarding and ensure people can report concerns when needed.</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u="none" strike="noStrike" cap="none" normalizeH="0" baseline="0" dirty="0">
              <a:ln>
                <a:noFill/>
              </a:ln>
              <a:solidFill>
                <a:srgbClr val="0E0E0E"/>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GB" altLang="en-US" b="0" i="0" dirty="0">
                <a:solidFill>
                  <a:srgbClr val="0E0E0E"/>
                </a:solidFill>
                <a:effectLst/>
                <a:latin typeface="Verdana" panose="020B0604030504040204" pitchFamily="34" charset="0"/>
                <a:ea typeface="Verdana" panose="020B0604030504040204" pitchFamily="34" charset="0"/>
                <a:cs typeface="Verdana" panose="020B0604030504040204" pitchFamily="34" charset="0"/>
              </a:rPr>
              <a:t>N.B.  Intercollegiate guidance for training competencies </a:t>
            </a:r>
            <a:endParaRPr kumimoji="0" lang="en-US" altLang="en-US" sz="18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4525620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28C06589-03BC-6F23-11F3-C8FCB8E99511}"/>
              </a:ext>
            </a:extLst>
          </p:cNvPr>
          <p:cNvSpPr>
            <a:spLocks noGrp="1"/>
          </p:cNvSpPr>
          <p:nvPr>
            <p:ph type="ftr" sz="quarter" idx="11"/>
          </p:nvPr>
        </p:nvSpPr>
        <p:spPr/>
        <p:txBody>
          <a:bodyPr/>
          <a:lstStyle/>
          <a:p>
            <a:r>
              <a:rPr lang="en-US" dirty="0"/>
              <a:t>ECLM Ltd    Tina Welford   tinawe.eclm@gmail.com  (c)</a:t>
            </a:r>
          </a:p>
        </p:txBody>
      </p:sp>
      <p:sp>
        <p:nvSpPr>
          <p:cNvPr id="4" name="TextBox 3">
            <a:extLst>
              <a:ext uri="{FF2B5EF4-FFF2-40B4-BE49-F238E27FC236}">
                <a16:creationId xmlns:a16="http://schemas.microsoft.com/office/drawing/2014/main" id="{099CF28E-C06B-686B-C422-38F453548A94}"/>
              </a:ext>
            </a:extLst>
          </p:cNvPr>
          <p:cNvSpPr txBox="1"/>
          <p:nvPr/>
        </p:nvSpPr>
        <p:spPr>
          <a:xfrm>
            <a:off x="427703" y="451513"/>
            <a:ext cx="9925665" cy="646331"/>
          </a:xfrm>
          <a:prstGeom prst="rect">
            <a:avLst/>
          </a:prstGeom>
          <a:noFill/>
        </p:spPr>
        <p:txBody>
          <a:bodyPr wrap="square">
            <a:spAutoFit/>
          </a:bodyPr>
          <a:lstStyle/>
          <a:p>
            <a:br>
              <a:rPr lang="en-GB" b="0" i="0" dirty="0">
                <a:effectLst/>
                <a:latin typeface="Verdana" panose="020B0604030504040204" pitchFamily="34" charset="0"/>
                <a:ea typeface="Verdana" panose="020B0604030504040204" pitchFamily="34" charset="0"/>
                <a:cs typeface="Verdana" panose="020B0604030504040204" pitchFamily="34" charset="0"/>
              </a:rPr>
            </a:br>
            <a:endParaRPr lang="en-GB" dirty="0">
              <a:latin typeface="Verdana" panose="020B0604030504040204" pitchFamily="34" charset="0"/>
              <a:ea typeface="Verdana" panose="020B0604030504040204" pitchFamily="34" charset="0"/>
              <a:cs typeface="Verdana" panose="020B0604030504040204" pitchFamily="34" charset="0"/>
            </a:endParaRPr>
          </a:p>
        </p:txBody>
      </p:sp>
      <p:pic>
        <p:nvPicPr>
          <p:cNvPr id="3" name="Picture 2" descr="A picture containing drawing&#10;&#10;Description automatically generated">
            <a:extLst>
              <a:ext uri="{FF2B5EF4-FFF2-40B4-BE49-F238E27FC236}">
                <a16:creationId xmlns:a16="http://schemas.microsoft.com/office/drawing/2014/main" id="{009524F6-598B-AA7A-47C3-016A867F5D53}"/>
              </a:ext>
            </a:extLst>
          </p:cNvPr>
          <p:cNvPicPr>
            <a:picLocks noChangeAspect="1"/>
          </p:cNvPicPr>
          <p:nvPr/>
        </p:nvPicPr>
        <p:blipFill>
          <a:blip r:embed="rId2"/>
          <a:stretch>
            <a:fillRect/>
          </a:stretch>
        </p:blipFill>
        <p:spPr>
          <a:xfrm>
            <a:off x="8824705" y="287821"/>
            <a:ext cx="2838450" cy="742950"/>
          </a:xfrm>
          <a:prstGeom prst="rect">
            <a:avLst/>
          </a:prstGeom>
        </p:spPr>
      </p:pic>
      <p:sp>
        <p:nvSpPr>
          <p:cNvPr id="6" name="TextBox 5">
            <a:extLst>
              <a:ext uri="{FF2B5EF4-FFF2-40B4-BE49-F238E27FC236}">
                <a16:creationId xmlns:a16="http://schemas.microsoft.com/office/drawing/2014/main" id="{11BDA9E0-6779-A07D-CBA4-31D7CD704D70}"/>
              </a:ext>
            </a:extLst>
          </p:cNvPr>
          <p:cNvSpPr txBox="1"/>
          <p:nvPr/>
        </p:nvSpPr>
        <p:spPr>
          <a:xfrm>
            <a:off x="427703" y="870155"/>
            <a:ext cx="9144000" cy="3693319"/>
          </a:xfrm>
          <a:prstGeom prst="rect">
            <a:avLst/>
          </a:prstGeom>
          <a:noFill/>
        </p:spPr>
        <p:txBody>
          <a:bodyPr wrap="square">
            <a:spAutoFit/>
          </a:bodyPr>
          <a:lstStyle/>
          <a:p>
            <a:r>
              <a:rPr lang="en-GB" dirty="0">
                <a:latin typeface="Verdana" panose="020B0604030504040204" pitchFamily="34" charset="0"/>
                <a:ea typeface="Verdana" panose="020B0604030504040204" pitchFamily="34" charset="0"/>
                <a:cs typeface="Verdana" panose="020B0604030504040204" pitchFamily="34" charset="0"/>
              </a:rPr>
              <a:t>Since 2010, </a:t>
            </a:r>
            <a:r>
              <a:rPr lang="en-GB" dirty="0">
                <a:solidFill>
                  <a:srgbClr val="0070C0"/>
                </a:solidFill>
                <a:latin typeface="Verdana" panose="020B0604030504040204" pitchFamily="34" charset="0"/>
                <a:ea typeface="Verdana" panose="020B0604030504040204" pitchFamily="34" charset="0"/>
                <a:cs typeface="Verdana" panose="020B0604030504040204" pitchFamily="34" charset="0"/>
              </a:rPr>
              <a:t>Making Safeguarding Personal, </a:t>
            </a:r>
            <a:r>
              <a:rPr lang="en-GB" dirty="0">
                <a:latin typeface="Verdana" panose="020B0604030504040204" pitchFamily="34" charset="0"/>
                <a:ea typeface="Verdana" panose="020B0604030504040204" pitchFamily="34" charset="0"/>
                <a:cs typeface="Verdana" panose="020B0604030504040204" pitchFamily="34" charset="0"/>
              </a:rPr>
              <a:t>supported by the Care Act (2014), is a shift in culture and practice in response to what we know about what makes safeguarding more or less effective from the perspective of the person being safeguarded. </a:t>
            </a:r>
          </a:p>
          <a:p>
            <a:endParaRPr lang="en-GB" dirty="0">
              <a:latin typeface="Verdana" panose="020B0604030504040204" pitchFamily="34" charset="0"/>
              <a:ea typeface="Verdana" panose="020B0604030504040204" pitchFamily="34" charset="0"/>
              <a:cs typeface="Verdana" panose="020B0604030504040204" pitchFamily="34" charset="0"/>
            </a:endParaRPr>
          </a:p>
          <a:p>
            <a:endParaRPr lang="en-GB" dirty="0">
              <a:latin typeface="Verdana" panose="020B0604030504040204" pitchFamily="34" charset="0"/>
              <a:ea typeface="Verdana" panose="020B0604030504040204" pitchFamily="34" charset="0"/>
              <a:cs typeface="Verdana" panose="020B0604030504040204" pitchFamily="34" charset="0"/>
            </a:endParaRPr>
          </a:p>
          <a:p>
            <a:r>
              <a:rPr lang="en-GB" dirty="0">
                <a:latin typeface="Verdana" panose="020B0604030504040204" pitchFamily="34" charset="0"/>
                <a:ea typeface="Verdana" panose="020B0604030504040204" pitchFamily="34" charset="0"/>
                <a:cs typeface="Verdana" panose="020B0604030504040204" pitchFamily="34" charset="0"/>
              </a:rPr>
              <a:t>It is a way of working that should be seen across all practice areas, not limited to safeguarding, where practice is person-centred, outcomes focused and strengths-based. “Making Safeguarding Personal means it should be person-led and outcomes focused. It engages the person in a conversation about how best to respond to their safeguarding situation in a way that enhances involvement, choice and control as well as improving quality of life, wellbeing and safety.” (DH, 2018: </a:t>
            </a:r>
            <a:r>
              <a:rPr lang="en-GB" dirty="0" err="1">
                <a:latin typeface="Verdana" panose="020B0604030504040204" pitchFamily="34" charset="0"/>
                <a:ea typeface="Verdana" panose="020B0604030504040204" pitchFamily="34" charset="0"/>
                <a:cs typeface="Verdana" panose="020B0604030504040204" pitchFamily="34" charset="0"/>
              </a:rPr>
              <a:t>s14.15</a:t>
            </a:r>
            <a:r>
              <a:rPr lang="en-GB" dirty="0">
                <a:latin typeface="Verdana" panose="020B0604030504040204" pitchFamily="34" charset="0"/>
                <a:ea typeface="Verdana" panose="020B0604030504040204" pitchFamily="34" charset="0"/>
                <a:cs typeface="Verdana" panose="020B0604030504040204" pitchFamily="34" charset="0"/>
              </a:rPr>
              <a:t>)</a:t>
            </a:r>
          </a:p>
        </p:txBody>
      </p:sp>
    </p:spTree>
    <p:extLst>
      <p:ext uri="{BB962C8B-B14F-4D97-AF65-F5344CB8AC3E}">
        <p14:creationId xmlns:p14="http://schemas.microsoft.com/office/powerpoint/2010/main" val="18731134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13ECBEE-53A7-44D0-4DC0-32F0EE39F4E9}"/>
              </a:ext>
            </a:extLst>
          </p:cNvPr>
          <p:cNvSpPr>
            <a:spLocks noGrp="1"/>
          </p:cNvSpPr>
          <p:nvPr>
            <p:ph type="ftr" sz="quarter" idx="11"/>
          </p:nvPr>
        </p:nvSpPr>
        <p:spPr/>
        <p:txBody>
          <a:bodyPr/>
          <a:lstStyle/>
          <a:p>
            <a:r>
              <a:rPr lang="en-US" dirty="0"/>
              <a:t>ECLM Ltd    Tina Welford   tinawe.eclm@gmail.com  (c)</a:t>
            </a:r>
          </a:p>
        </p:txBody>
      </p:sp>
      <p:pic>
        <p:nvPicPr>
          <p:cNvPr id="3" name="Picture 2" descr="A picture containing drawing&#10;&#10;Description automatically generated">
            <a:extLst>
              <a:ext uri="{FF2B5EF4-FFF2-40B4-BE49-F238E27FC236}">
                <a16:creationId xmlns:a16="http://schemas.microsoft.com/office/drawing/2014/main" id="{BF35A344-2A42-1FCF-BE6A-0FAB7EB9A4B5}"/>
              </a:ext>
            </a:extLst>
          </p:cNvPr>
          <p:cNvPicPr>
            <a:picLocks noChangeAspect="1"/>
          </p:cNvPicPr>
          <p:nvPr/>
        </p:nvPicPr>
        <p:blipFill>
          <a:blip r:embed="rId2"/>
          <a:stretch>
            <a:fillRect/>
          </a:stretch>
        </p:blipFill>
        <p:spPr>
          <a:xfrm>
            <a:off x="8824705" y="287821"/>
            <a:ext cx="2838450" cy="742950"/>
          </a:xfrm>
          <a:prstGeom prst="rect">
            <a:avLst/>
          </a:prstGeom>
        </p:spPr>
      </p:pic>
      <p:pic>
        <p:nvPicPr>
          <p:cNvPr id="5" name="Picture 4" descr="A picture containing text&#10;&#10;Description automatically generated">
            <a:extLst>
              <a:ext uri="{FF2B5EF4-FFF2-40B4-BE49-F238E27FC236}">
                <a16:creationId xmlns:a16="http://schemas.microsoft.com/office/drawing/2014/main" id="{B9B31527-1429-6326-F56E-20C5C0207305}"/>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528845" y="446071"/>
            <a:ext cx="3707262" cy="2612461"/>
          </a:xfrm>
          <a:prstGeom prst="rect">
            <a:avLst/>
          </a:prstGeom>
        </p:spPr>
      </p:pic>
      <p:pic>
        <p:nvPicPr>
          <p:cNvPr id="7" name="Picture 6" descr="Shape&#10;&#10;Description automatically generated">
            <a:extLst>
              <a:ext uri="{FF2B5EF4-FFF2-40B4-BE49-F238E27FC236}">
                <a16:creationId xmlns:a16="http://schemas.microsoft.com/office/drawing/2014/main" id="{E8FEF45B-D81B-FE8A-E062-EAAEDA76E790}"/>
              </a:ext>
            </a:extLst>
          </p:cNvPr>
          <p:cNvPicPr>
            <a:picLocks noChangeAspect="1"/>
          </p:cNvPicPr>
          <p:nvPr/>
        </p:nvPicPr>
        <p:blipFill>
          <a:blip r:embed="rId5">
            <a:extLst>
              <a:ext uri="{837473B0-CC2E-450A-ABE3-18F120FF3D39}">
                <a1611:picAttrSrcUrl xmlns:a1611="http://schemas.microsoft.com/office/drawing/2016/11/main" r:id="rId6"/>
              </a:ext>
            </a:extLst>
          </a:blip>
          <a:stretch>
            <a:fillRect/>
          </a:stretch>
        </p:blipFill>
        <p:spPr>
          <a:xfrm>
            <a:off x="2943864" y="2688163"/>
            <a:ext cx="4170669" cy="4170669"/>
          </a:xfrm>
          <a:prstGeom prst="rect">
            <a:avLst/>
          </a:prstGeom>
        </p:spPr>
      </p:pic>
      <p:pic>
        <p:nvPicPr>
          <p:cNvPr id="9" name="Picture 8" descr="A picture containing gear&#10;&#10;Description automatically generated">
            <a:extLst>
              <a:ext uri="{FF2B5EF4-FFF2-40B4-BE49-F238E27FC236}">
                <a16:creationId xmlns:a16="http://schemas.microsoft.com/office/drawing/2014/main" id="{FEB265B0-22A6-26C4-B1A2-5FF80C2B2B42}"/>
              </a:ext>
            </a:extLst>
          </p:cNvPr>
          <p:cNvPicPr>
            <a:picLocks noChangeAspect="1"/>
          </p:cNvPicPr>
          <p:nvPr/>
        </p:nvPicPr>
        <p:blipFill>
          <a:blip r:embed="rId7">
            <a:extLst>
              <a:ext uri="{837473B0-CC2E-450A-ABE3-18F120FF3D39}">
                <a1611:picAttrSrcUrl xmlns:a1611="http://schemas.microsoft.com/office/drawing/2016/11/main" r:id="rId8"/>
              </a:ext>
            </a:extLst>
          </a:blip>
          <a:stretch>
            <a:fillRect/>
          </a:stretch>
        </p:blipFill>
        <p:spPr>
          <a:xfrm>
            <a:off x="6950619" y="1560788"/>
            <a:ext cx="4344448" cy="2374965"/>
          </a:xfrm>
          <a:prstGeom prst="rect">
            <a:avLst/>
          </a:prstGeom>
        </p:spPr>
      </p:pic>
    </p:spTree>
    <p:extLst>
      <p:ext uri="{BB962C8B-B14F-4D97-AF65-F5344CB8AC3E}">
        <p14:creationId xmlns:p14="http://schemas.microsoft.com/office/powerpoint/2010/main" val="34991793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13ECBEE-53A7-44D0-4DC0-32F0EE39F4E9}"/>
              </a:ext>
            </a:extLst>
          </p:cNvPr>
          <p:cNvSpPr>
            <a:spLocks noGrp="1"/>
          </p:cNvSpPr>
          <p:nvPr>
            <p:ph type="ftr" sz="quarter" idx="11"/>
          </p:nvPr>
        </p:nvSpPr>
        <p:spPr/>
        <p:txBody>
          <a:bodyPr/>
          <a:lstStyle/>
          <a:p>
            <a:r>
              <a:rPr lang="en-US" dirty="0"/>
              <a:t>ECLM Ltd    Tina Welford   tinawe.eclm@gmail.com  (c)</a:t>
            </a:r>
          </a:p>
        </p:txBody>
      </p:sp>
      <p:pic>
        <p:nvPicPr>
          <p:cNvPr id="3" name="Picture 2" descr="A picture containing drawing&#10;&#10;Description automatically generated">
            <a:extLst>
              <a:ext uri="{FF2B5EF4-FFF2-40B4-BE49-F238E27FC236}">
                <a16:creationId xmlns:a16="http://schemas.microsoft.com/office/drawing/2014/main" id="{BF35A344-2A42-1FCF-BE6A-0FAB7EB9A4B5}"/>
              </a:ext>
            </a:extLst>
          </p:cNvPr>
          <p:cNvPicPr>
            <a:picLocks noChangeAspect="1"/>
          </p:cNvPicPr>
          <p:nvPr/>
        </p:nvPicPr>
        <p:blipFill>
          <a:blip r:embed="rId2"/>
          <a:stretch>
            <a:fillRect/>
          </a:stretch>
        </p:blipFill>
        <p:spPr>
          <a:xfrm>
            <a:off x="8824705" y="287821"/>
            <a:ext cx="2838450" cy="742950"/>
          </a:xfrm>
          <a:prstGeom prst="rect">
            <a:avLst/>
          </a:prstGeom>
        </p:spPr>
      </p:pic>
      <p:sp>
        <p:nvSpPr>
          <p:cNvPr id="7" name="TextBox 6">
            <a:extLst>
              <a:ext uri="{FF2B5EF4-FFF2-40B4-BE49-F238E27FC236}">
                <a16:creationId xmlns:a16="http://schemas.microsoft.com/office/drawing/2014/main" id="{CD02AFE2-F63E-0F8E-CFA6-1B6200F516C4}"/>
              </a:ext>
            </a:extLst>
          </p:cNvPr>
          <p:cNvSpPr txBox="1"/>
          <p:nvPr/>
        </p:nvSpPr>
        <p:spPr>
          <a:xfrm>
            <a:off x="870154" y="1297858"/>
            <a:ext cx="9026013" cy="3416320"/>
          </a:xfrm>
          <a:prstGeom prst="rect">
            <a:avLst/>
          </a:prstGeom>
          <a:noFill/>
        </p:spPr>
        <p:txBody>
          <a:bodyPr wrap="square">
            <a:spAutoFit/>
          </a:bodyPr>
          <a:lstStyle/>
          <a:p>
            <a:r>
              <a:rPr lang="en-GB" sz="1800" dirty="0">
                <a:solidFill>
                  <a:srgbClr val="000000"/>
                </a:solidFill>
                <a:effectLst/>
                <a:latin typeface="Verdana" panose="020B0604030504040204" pitchFamily="34" charset="0"/>
                <a:ea typeface="Calibri" panose="020F0502020204030204" pitchFamily="34" charset="0"/>
                <a:cs typeface="Calibri" panose="020F0502020204030204" pitchFamily="34" charset="0"/>
              </a:rPr>
              <a:t>Tina Welford MInst.LM. AIfL. PGCECLM. Ba(hons). RGN. DPSN. FETC. CPD.</a:t>
            </a:r>
            <a:endParaRPr lang="en-GB" sz="1600" dirty="0">
              <a:effectLst/>
              <a:latin typeface="Calibri" panose="020F0502020204030204" pitchFamily="34" charset="0"/>
              <a:ea typeface="Calibri" panose="020F0502020204030204" pitchFamily="34" charset="0"/>
              <a:cs typeface="Calibri" panose="020F0502020204030204" pitchFamily="34" charset="0"/>
            </a:endParaRPr>
          </a:p>
          <a:p>
            <a:endParaRPr lang="en-GB" sz="1800" dirty="0">
              <a:solidFill>
                <a:srgbClr val="000000"/>
              </a:solidFill>
              <a:effectLst/>
              <a:latin typeface="Verdana" panose="020B0604030504040204" pitchFamily="34" charset="0"/>
              <a:ea typeface="Calibri" panose="020F0502020204030204" pitchFamily="34" charset="0"/>
              <a:cs typeface="Calibri" panose="020F0502020204030204" pitchFamily="34" charset="0"/>
            </a:endParaRPr>
          </a:p>
          <a:p>
            <a:endParaRPr lang="en-GB" dirty="0">
              <a:solidFill>
                <a:srgbClr val="000000"/>
              </a:solidFill>
              <a:latin typeface="Verdana" panose="020B0604030504040204" pitchFamily="34" charset="0"/>
              <a:ea typeface="Calibri" panose="020F0502020204030204" pitchFamily="34" charset="0"/>
              <a:cs typeface="Calibri" panose="020F0502020204030204" pitchFamily="34" charset="0"/>
            </a:endParaRPr>
          </a:p>
          <a:p>
            <a:r>
              <a:rPr lang="en-GB" sz="1800" dirty="0">
                <a:solidFill>
                  <a:srgbClr val="000000"/>
                </a:solidFill>
                <a:effectLst/>
                <a:latin typeface="Verdana" panose="020B0604030504040204" pitchFamily="34" charset="0"/>
                <a:ea typeface="Calibri" panose="020F0502020204030204" pitchFamily="34" charset="0"/>
                <a:cs typeface="Calibri" panose="020F0502020204030204" pitchFamily="34" charset="0"/>
              </a:rPr>
              <a:t>Managing Director/Senior Consultant at ECLM Ltd. </a:t>
            </a:r>
            <a:endParaRPr lang="en-GB" sz="1600" dirty="0">
              <a:effectLst/>
              <a:latin typeface="Calibri" panose="020F0502020204030204" pitchFamily="34" charset="0"/>
              <a:ea typeface="Calibri" panose="020F0502020204030204" pitchFamily="34" charset="0"/>
              <a:cs typeface="Calibri" panose="020F0502020204030204" pitchFamily="34" charset="0"/>
            </a:endParaRPr>
          </a:p>
          <a:p>
            <a:r>
              <a:rPr lang="en-GB" sz="1800" dirty="0">
                <a:solidFill>
                  <a:srgbClr val="000000"/>
                </a:solidFill>
                <a:effectLst/>
                <a:latin typeface="Verdana" panose="020B0604030504040204" pitchFamily="34" charset="0"/>
                <a:ea typeface="Calibri" panose="020F0502020204030204" pitchFamily="34" charset="0"/>
                <a:cs typeface="Calibri" panose="020F0502020204030204" pitchFamily="34" charset="0"/>
              </a:rPr>
              <a:t>Managing Director of ECLM Training    </a:t>
            </a:r>
            <a:endParaRPr lang="en-GB" sz="1600" dirty="0">
              <a:effectLst/>
              <a:latin typeface="Calibri" panose="020F0502020204030204" pitchFamily="34" charset="0"/>
              <a:ea typeface="Calibri" panose="020F0502020204030204" pitchFamily="34" charset="0"/>
              <a:cs typeface="Calibri" panose="020F0502020204030204" pitchFamily="34" charset="0"/>
            </a:endParaRPr>
          </a:p>
          <a:p>
            <a:r>
              <a:rPr lang="en-GB" sz="1800" dirty="0">
                <a:solidFill>
                  <a:srgbClr val="000000"/>
                </a:solidFill>
                <a:effectLst/>
                <a:latin typeface="Verdana" panose="020B0604030504040204" pitchFamily="34" charset="0"/>
                <a:ea typeface="Calibri" panose="020F0502020204030204" pitchFamily="34" charset="0"/>
                <a:cs typeface="Calibri" panose="020F0502020204030204" pitchFamily="34" charset="0"/>
              </a:rPr>
              <a:t>  </a:t>
            </a:r>
            <a:endParaRPr lang="en-GB" sz="1600" dirty="0">
              <a:effectLst/>
              <a:latin typeface="Calibri" panose="020F0502020204030204" pitchFamily="34" charset="0"/>
              <a:ea typeface="Calibri" panose="020F0502020204030204" pitchFamily="34" charset="0"/>
              <a:cs typeface="Calibri" panose="020F0502020204030204" pitchFamily="34" charset="0"/>
            </a:endParaRPr>
          </a:p>
          <a:p>
            <a:r>
              <a:rPr lang="en-GB" sz="1800" dirty="0">
                <a:solidFill>
                  <a:srgbClr val="000000"/>
                </a:solidFill>
                <a:effectLst/>
                <a:latin typeface="Verdana" panose="020B0604030504040204" pitchFamily="34" charset="0"/>
                <a:ea typeface="Calibri" panose="020F0502020204030204" pitchFamily="34" charset="0"/>
                <a:cs typeface="Calibri" panose="020F0502020204030204" pitchFamily="34" charset="0"/>
              </a:rPr>
              <a:t> </a:t>
            </a:r>
            <a:endParaRPr lang="en-GB" sz="1600" dirty="0">
              <a:effectLst/>
              <a:latin typeface="Calibri" panose="020F0502020204030204" pitchFamily="34" charset="0"/>
              <a:ea typeface="Calibri" panose="020F0502020204030204" pitchFamily="34" charset="0"/>
              <a:cs typeface="Calibri" panose="020F0502020204030204" pitchFamily="34" charset="0"/>
            </a:endParaRPr>
          </a:p>
          <a:p>
            <a:r>
              <a:rPr lang="en-GB" sz="1800" dirty="0">
                <a:solidFill>
                  <a:srgbClr val="000000"/>
                </a:solidFill>
                <a:effectLst/>
                <a:latin typeface="Verdana" panose="020B0604030504040204" pitchFamily="34" charset="0"/>
                <a:ea typeface="Calibri" panose="020F0502020204030204" pitchFamily="34" charset="0"/>
                <a:cs typeface="Calibri" panose="020F0502020204030204" pitchFamily="34" charset="0"/>
              </a:rPr>
              <a:t> </a:t>
            </a:r>
            <a:endParaRPr lang="en-GB" sz="1600" dirty="0">
              <a:effectLst/>
              <a:latin typeface="Calibri" panose="020F0502020204030204" pitchFamily="34" charset="0"/>
              <a:ea typeface="Calibri" panose="020F0502020204030204" pitchFamily="34" charset="0"/>
              <a:cs typeface="Calibri" panose="020F0502020204030204" pitchFamily="34" charset="0"/>
            </a:endParaRPr>
          </a:p>
          <a:p>
            <a:r>
              <a:rPr lang="en-GB" sz="1800" dirty="0">
                <a:solidFill>
                  <a:srgbClr val="000000"/>
                </a:solidFill>
                <a:effectLst/>
                <a:latin typeface="Verdana" panose="020B0604030504040204" pitchFamily="34" charset="0"/>
                <a:ea typeface="Calibri" panose="020F0502020204030204" pitchFamily="34" charset="0"/>
                <a:cs typeface="Calibri" panose="020F0502020204030204" pitchFamily="34" charset="0"/>
              </a:rPr>
              <a:t>ECLM Ltd Company house 08343068</a:t>
            </a:r>
            <a:endParaRPr lang="en-GB" sz="1600" dirty="0">
              <a:effectLst/>
              <a:latin typeface="Calibri" panose="020F0502020204030204" pitchFamily="34" charset="0"/>
              <a:ea typeface="Calibri" panose="020F0502020204030204" pitchFamily="34" charset="0"/>
              <a:cs typeface="Calibri" panose="020F0502020204030204" pitchFamily="34" charset="0"/>
            </a:endParaRPr>
          </a:p>
          <a:p>
            <a:r>
              <a:rPr lang="en-GB" sz="1800" dirty="0">
                <a:solidFill>
                  <a:srgbClr val="000000"/>
                </a:solidFill>
                <a:effectLst/>
                <a:latin typeface="Verdana" panose="020B0604030504040204" pitchFamily="34" charset="0"/>
                <a:ea typeface="Calibri" panose="020F0502020204030204" pitchFamily="34" charset="0"/>
                <a:cs typeface="Calibri" panose="020F0502020204030204" pitchFamily="34" charset="0"/>
              </a:rPr>
              <a:t> </a:t>
            </a:r>
            <a:endParaRPr lang="en-GB" sz="1600" dirty="0">
              <a:effectLst/>
              <a:latin typeface="Calibri" panose="020F0502020204030204" pitchFamily="34" charset="0"/>
              <a:ea typeface="Calibri" panose="020F0502020204030204" pitchFamily="34" charset="0"/>
              <a:cs typeface="Calibri" panose="020F0502020204030204" pitchFamily="34" charset="0"/>
            </a:endParaRPr>
          </a:p>
          <a:p>
            <a:r>
              <a:rPr lang="en-GB" sz="1800" u="sng" dirty="0">
                <a:solidFill>
                  <a:srgbClr val="000000"/>
                </a:solidFill>
                <a:effectLst/>
                <a:latin typeface="Verdana" panose="020B0604030504040204" pitchFamily="34" charset="0"/>
                <a:ea typeface="Calibri" panose="020F0502020204030204" pitchFamily="34" charset="0"/>
                <a:cs typeface="Calibri" panose="020F0502020204030204" pitchFamily="34" charset="0"/>
                <a:hlinkClick r:id="rId3"/>
              </a:rPr>
              <a:t>http://www.eclm-coachingandtraining.org.uk/</a:t>
            </a:r>
            <a:r>
              <a:rPr lang="en-GB" sz="1800" dirty="0">
                <a:solidFill>
                  <a:srgbClr val="000000"/>
                </a:solidFill>
                <a:effectLst/>
                <a:latin typeface="Verdana" panose="020B0604030504040204" pitchFamily="34" charset="0"/>
                <a:ea typeface="Calibri" panose="020F0502020204030204" pitchFamily="34" charset="0"/>
                <a:cs typeface="Calibri" panose="020F0502020204030204" pitchFamily="34" charset="0"/>
              </a:rPr>
              <a:t> </a:t>
            </a:r>
            <a:endParaRPr lang="en-GB" sz="1600" dirty="0">
              <a:effectLst/>
              <a:latin typeface="Calibri" panose="020F0502020204030204" pitchFamily="34" charset="0"/>
              <a:ea typeface="Calibri" panose="020F0502020204030204" pitchFamily="34" charset="0"/>
              <a:cs typeface="Calibri" panose="020F0502020204030204" pitchFamily="34" charset="0"/>
            </a:endParaRPr>
          </a:p>
          <a:p>
            <a:r>
              <a:rPr lang="en-GB" sz="1800" dirty="0">
                <a:solidFill>
                  <a:srgbClr val="000000"/>
                </a:solidFill>
                <a:effectLst/>
                <a:latin typeface="Verdana" panose="020B0604030504040204" pitchFamily="34" charset="0"/>
                <a:ea typeface="Calibri" panose="020F0502020204030204" pitchFamily="34" charset="0"/>
                <a:cs typeface="Calibri" panose="020F0502020204030204" pitchFamily="34" charset="0"/>
              </a:rPr>
              <a:t>ICO registration </a:t>
            </a:r>
            <a:r>
              <a:rPr lang="en-GB" sz="1800" b="1" dirty="0">
                <a:solidFill>
                  <a:srgbClr val="696969"/>
                </a:solidFill>
                <a:effectLst/>
                <a:latin typeface="Verdana,Bold"/>
                <a:ea typeface="Calibri" panose="020F0502020204030204" pitchFamily="34" charset="0"/>
                <a:cs typeface="Calibri" panose="020F0502020204030204" pitchFamily="34" charset="0"/>
              </a:rPr>
              <a:t>ZA703943</a:t>
            </a:r>
            <a:endParaRPr lang="en-GB" sz="16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8" name="Rectangle 5">
            <a:extLst>
              <a:ext uri="{FF2B5EF4-FFF2-40B4-BE49-F238E27FC236}">
                <a16:creationId xmlns:a16="http://schemas.microsoft.com/office/drawing/2014/main" id="{46475E5D-1E0D-4D24-D4BF-C589D29F9A9F}"/>
              </a:ext>
            </a:extLst>
          </p:cNvPr>
          <p:cNvSpPr>
            <a:spLocks noChangeArrowheads="1"/>
          </p:cNvSpPr>
          <p:nvPr/>
        </p:nvSpPr>
        <p:spPr bwMode="auto">
          <a:xfrm>
            <a:off x="412955" y="4736642"/>
            <a:ext cx="12456379" cy="5386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Calibri" panose="020F0502020204030204" pitchFamily="34" charset="0"/>
              </a:rPr>
              <a:t>Trust pilot reviews </a:t>
            </a:r>
            <a:endParaRPr kumimoji="0" lang="en-GB" altLang="en-US"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400" b="0" i="0" u="none" strike="noStrike" cap="none" normalizeH="0" baseline="0" dirty="0">
              <a:ln>
                <a:noFill/>
              </a:ln>
              <a:solidFill>
                <a:schemeClr val="tx1"/>
              </a:solidFill>
              <a:effectLst/>
              <a:latin typeface="Arial" panose="020B0604020202020204" pitchFamily="34" charset="0"/>
            </a:endParaRPr>
          </a:p>
        </p:txBody>
      </p:sp>
      <p:pic>
        <p:nvPicPr>
          <p:cNvPr id="4100" name="Picture 5">
            <a:extLst>
              <a:ext uri="{FF2B5EF4-FFF2-40B4-BE49-F238E27FC236}">
                <a16:creationId xmlns:a16="http://schemas.microsoft.com/office/drawing/2014/main" id="{424FCE1D-B44E-D276-60DF-C3BF6723D37A}"/>
              </a:ext>
            </a:extLst>
          </p:cNvPr>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677334" y="5364879"/>
            <a:ext cx="904875" cy="390525"/>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6">
            <a:extLst>
              <a:ext uri="{FF2B5EF4-FFF2-40B4-BE49-F238E27FC236}">
                <a16:creationId xmlns:a16="http://schemas.microsoft.com/office/drawing/2014/main" id="{776C5CB6-50AE-C40B-ECCD-28D479BFBD79}"/>
              </a:ext>
            </a:extLst>
          </p:cNvPr>
          <p:cNvSpPr>
            <a:spLocks noChangeArrowheads="1"/>
          </p:cNvSpPr>
          <p:nvPr/>
        </p:nvSpPr>
        <p:spPr bwMode="auto">
          <a:xfrm>
            <a:off x="677334" y="5845504"/>
            <a:ext cx="468269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0" i="0" u="none" strike="noStrike" cap="none" normalizeH="0" baseline="0" dirty="0">
                <a:ln>
                  <a:noFill/>
                </a:ln>
                <a:effectLst/>
                <a:latin typeface="Arial" panose="020B0604020202020204" pitchFamily="34" charset="0"/>
                <a:ea typeface="Calibri" panose="020F0502020204030204" pitchFamily="34" charset="0"/>
                <a:cs typeface="Calibri" panose="020F0502020204030204" pitchFamily="34" charset="0"/>
                <a:hlinkClick r:id="rId6">
                  <a:extLst>
                    <a:ext uri="{A12FA001-AC4F-418D-AE19-62706E023703}">
                      <ahyp:hlinkClr xmlns:ahyp="http://schemas.microsoft.com/office/drawing/2018/hyperlinkcolor" val="tx"/>
                    </a:ext>
                  </a:extLst>
                </a:hlinkClick>
              </a:rPr>
              <a:t>eclm-coachingandtraining.org.uk+f738f8edef@invite.trustpilot.com</a:t>
            </a:r>
            <a:endParaRPr kumimoji="0" lang="en-GB" altLang="en-US" sz="1200" b="0" i="0" u="none" strike="noStrike" cap="none" normalizeH="0" baseline="0" dirty="0">
              <a:ln>
                <a:noFill/>
              </a:ln>
              <a:effectLst/>
              <a:latin typeface="Arial" panose="020B0604020202020204" pitchFamily="34" charset="0"/>
            </a:endParaRPr>
          </a:p>
        </p:txBody>
      </p:sp>
    </p:spTree>
    <p:extLst>
      <p:ext uri="{BB962C8B-B14F-4D97-AF65-F5344CB8AC3E}">
        <p14:creationId xmlns:p14="http://schemas.microsoft.com/office/powerpoint/2010/main" val="6029039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28C06589-03BC-6F23-11F3-C8FCB8E99511}"/>
              </a:ext>
            </a:extLst>
          </p:cNvPr>
          <p:cNvSpPr>
            <a:spLocks noGrp="1"/>
          </p:cNvSpPr>
          <p:nvPr>
            <p:ph type="ftr" sz="quarter" idx="11"/>
          </p:nvPr>
        </p:nvSpPr>
        <p:spPr/>
        <p:txBody>
          <a:bodyPr/>
          <a:lstStyle/>
          <a:p>
            <a:r>
              <a:rPr lang="en-US" dirty="0"/>
              <a:t>ECLM Ltd    Tina Welford   tinawe.eclm@gmail.com  (c)</a:t>
            </a:r>
          </a:p>
        </p:txBody>
      </p:sp>
      <p:sp>
        <p:nvSpPr>
          <p:cNvPr id="4" name="TextBox 3">
            <a:extLst>
              <a:ext uri="{FF2B5EF4-FFF2-40B4-BE49-F238E27FC236}">
                <a16:creationId xmlns:a16="http://schemas.microsoft.com/office/drawing/2014/main" id="{099CF28E-C06B-686B-C422-38F453548A94}"/>
              </a:ext>
            </a:extLst>
          </p:cNvPr>
          <p:cNvSpPr txBox="1"/>
          <p:nvPr/>
        </p:nvSpPr>
        <p:spPr>
          <a:xfrm>
            <a:off x="427703" y="451513"/>
            <a:ext cx="9925665" cy="646331"/>
          </a:xfrm>
          <a:prstGeom prst="rect">
            <a:avLst/>
          </a:prstGeom>
          <a:noFill/>
        </p:spPr>
        <p:txBody>
          <a:bodyPr wrap="square">
            <a:spAutoFit/>
          </a:bodyPr>
          <a:lstStyle/>
          <a:p>
            <a:br>
              <a:rPr lang="en-GB" b="0" i="0" dirty="0">
                <a:effectLst/>
                <a:latin typeface="Verdana" panose="020B0604030504040204" pitchFamily="34" charset="0"/>
                <a:ea typeface="Verdana" panose="020B0604030504040204" pitchFamily="34" charset="0"/>
                <a:cs typeface="Verdana" panose="020B0604030504040204" pitchFamily="34" charset="0"/>
              </a:rPr>
            </a:br>
            <a:endParaRPr lang="en-GB" dirty="0">
              <a:latin typeface="Verdana" panose="020B0604030504040204" pitchFamily="34" charset="0"/>
              <a:ea typeface="Verdana" panose="020B0604030504040204" pitchFamily="34" charset="0"/>
              <a:cs typeface="Verdana" panose="020B0604030504040204" pitchFamily="34" charset="0"/>
            </a:endParaRPr>
          </a:p>
        </p:txBody>
      </p:sp>
      <p:pic>
        <p:nvPicPr>
          <p:cNvPr id="3" name="Picture 2" descr="A picture containing drawing&#10;&#10;Description automatically generated">
            <a:extLst>
              <a:ext uri="{FF2B5EF4-FFF2-40B4-BE49-F238E27FC236}">
                <a16:creationId xmlns:a16="http://schemas.microsoft.com/office/drawing/2014/main" id="{009524F6-598B-AA7A-47C3-016A867F5D53}"/>
              </a:ext>
            </a:extLst>
          </p:cNvPr>
          <p:cNvPicPr>
            <a:picLocks noChangeAspect="1"/>
          </p:cNvPicPr>
          <p:nvPr/>
        </p:nvPicPr>
        <p:blipFill>
          <a:blip r:embed="rId2"/>
          <a:stretch>
            <a:fillRect/>
          </a:stretch>
        </p:blipFill>
        <p:spPr>
          <a:xfrm>
            <a:off x="8824705" y="287821"/>
            <a:ext cx="2838450" cy="742950"/>
          </a:xfrm>
          <a:prstGeom prst="rect">
            <a:avLst/>
          </a:prstGeom>
        </p:spPr>
      </p:pic>
    </p:spTree>
    <p:extLst>
      <p:ext uri="{BB962C8B-B14F-4D97-AF65-F5344CB8AC3E}">
        <p14:creationId xmlns:p14="http://schemas.microsoft.com/office/powerpoint/2010/main" val="37935035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7F29F-EB44-4A90-B594-FE515C7AF464}"/>
              </a:ext>
            </a:extLst>
          </p:cNvPr>
          <p:cNvSpPr>
            <a:spLocks noGrp="1"/>
          </p:cNvSpPr>
          <p:nvPr>
            <p:ph type="ctrTitle"/>
          </p:nvPr>
        </p:nvSpPr>
        <p:spPr>
          <a:xfrm>
            <a:off x="1507067" y="1146412"/>
            <a:ext cx="7766936" cy="2010791"/>
          </a:xfrm>
        </p:spPr>
        <p:txBody>
          <a:bodyPr/>
          <a:lstStyle/>
          <a:p>
            <a:r>
              <a:rPr lang="en-GB" dirty="0"/>
              <a:t>Safeguarding Vulnerable Adults in Care Homes </a:t>
            </a:r>
          </a:p>
        </p:txBody>
      </p:sp>
      <p:sp>
        <p:nvSpPr>
          <p:cNvPr id="3" name="Subtitle 2">
            <a:extLst>
              <a:ext uri="{FF2B5EF4-FFF2-40B4-BE49-F238E27FC236}">
                <a16:creationId xmlns:a16="http://schemas.microsoft.com/office/drawing/2014/main" id="{528E809E-A326-45F6-88B6-54603FD11176}"/>
              </a:ext>
            </a:extLst>
          </p:cNvPr>
          <p:cNvSpPr>
            <a:spLocks noGrp="1"/>
          </p:cNvSpPr>
          <p:nvPr>
            <p:ph type="subTitle" idx="1"/>
          </p:nvPr>
        </p:nvSpPr>
        <p:spPr>
          <a:xfrm>
            <a:off x="1132764" y="3429001"/>
            <a:ext cx="8141239" cy="1718732"/>
          </a:xfrm>
        </p:spPr>
        <p:txBody>
          <a:bodyPr>
            <a:normAutofit fontScale="85000" lnSpcReduction="20000"/>
          </a:bodyPr>
          <a:lstStyle/>
          <a:p>
            <a:r>
              <a:rPr lang="en-GB" sz="2800" dirty="0"/>
              <a:t>Responding to safeguarding concerns and alerts</a:t>
            </a:r>
          </a:p>
          <a:p>
            <a:endParaRPr lang="en-GB" sz="2800" dirty="0"/>
          </a:p>
          <a:p>
            <a:endParaRPr lang="en-GB" sz="2800" dirty="0"/>
          </a:p>
          <a:p>
            <a:r>
              <a:rPr lang="en-GB" sz="2800" dirty="0"/>
              <a:t>Tina Welford  </a:t>
            </a:r>
          </a:p>
        </p:txBody>
      </p:sp>
      <p:pic>
        <p:nvPicPr>
          <p:cNvPr id="5" name="Picture 4" descr="A picture containing drawing&#10;&#10;Description automatically generated">
            <a:extLst>
              <a:ext uri="{FF2B5EF4-FFF2-40B4-BE49-F238E27FC236}">
                <a16:creationId xmlns:a16="http://schemas.microsoft.com/office/drawing/2014/main" id="{A67558FB-532A-4F8C-8965-EA4AF256497B}"/>
              </a:ext>
            </a:extLst>
          </p:cNvPr>
          <p:cNvPicPr>
            <a:picLocks noChangeAspect="1"/>
          </p:cNvPicPr>
          <p:nvPr/>
        </p:nvPicPr>
        <p:blipFill>
          <a:blip r:embed="rId2"/>
          <a:stretch>
            <a:fillRect/>
          </a:stretch>
        </p:blipFill>
        <p:spPr>
          <a:xfrm>
            <a:off x="8824705" y="287821"/>
            <a:ext cx="2838450" cy="742950"/>
          </a:xfrm>
          <a:prstGeom prst="rect">
            <a:avLst/>
          </a:prstGeom>
        </p:spPr>
      </p:pic>
      <p:sp>
        <p:nvSpPr>
          <p:cNvPr id="6" name="Footer Placeholder 5">
            <a:extLst>
              <a:ext uri="{FF2B5EF4-FFF2-40B4-BE49-F238E27FC236}">
                <a16:creationId xmlns:a16="http://schemas.microsoft.com/office/drawing/2014/main" id="{B1AEC118-74A9-4734-A500-E102634D8F45}"/>
              </a:ext>
            </a:extLst>
          </p:cNvPr>
          <p:cNvSpPr>
            <a:spLocks noGrp="1"/>
          </p:cNvSpPr>
          <p:nvPr>
            <p:ph type="ftr" sz="quarter" idx="11"/>
          </p:nvPr>
        </p:nvSpPr>
        <p:spPr/>
        <p:txBody>
          <a:bodyPr/>
          <a:lstStyle/>
          <a:p>
            <a:r>
              <a:rPr lang="en-US" sz="1100" dirty="0"/>
              <a:t>ECLM Ltd    Tina Welford   tinawe.eclm@gmail.com  (c)</a:t>
            </a:r>
          </a:p>
        </p:txBody>
      </p:sp>
    </p:spTree>
    <p:extLst>
      <p:ext uri="{BB962C8B-B14F-4D97-AF65-F5344CB8AC3E}">
        <p14:creationId xmlns:p14="http://schemas.microsoft.com/office/powerpoint/2010/main" val="26613216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A9B1A4D-1CA7-B30B-5519-9D1512ED85AE}"/>
              </a:ext>
            </a:extLst>
          </p:cNvPr>
          <p:cNvSpPr>
            <a:spLocks noGrp="1"/>
          </p:cNvSpPr>
          <p:nvPr>
            <p:ph type="ftr" sz="quarter" idx="11"/>
          </p:nvPr>
        </p:nvSpPr>
        <p:spPr/>
        <p:txBody>
          <a:bodyPr/>
          <a:lstStyle/>
          <a:p>
            <a:r>
              <a:rPr lang="en-US" dirty="0"/>
              <a:t>ECLM Ltd    Tina Welford   tinawe.eclm@gmail.com  (c)</a:t>
            </a:r>
          </a:p>
        </p:txBody>
      </p:sp>
      <p:pic>
        <p:nvPicPr>
          <p:cNvPr id="3" name="Picture 2" descr="A picture containing drawing&#10;&#10;Description automatically generated">
            <a:extLst>
              <a:ext uri="{FF2B5EF4-FFF2-40B4-BE49-F238E27FC236}">
                <a16:creationId xmlns:a16="http://schemas.microsoft.com/office/drawing/2014/main" id="{29CDECF9-9D82-F3F1-133F-23C9A5EB3D66}"/>
              </a:ext>
            </a:extLst>
          </p:cNvPr>
          <p:cNvPicPr>
            <a:picLocks noChangeAspect="1"/>
          </p:cNvPicPr>
          <p:nvPr/>
        </p:nvPicPr>
        <p:blipFill>
          <a:blip r:embed="rId2"/>
          <a:stretch>
            <a:fillRect/>
          </a:stretch>
        </p:blipFill>
        <p:spPr>
          <a:xfrm>
            <a:off x="8824705" y="287821"/>
            <a:ext cx="2838450" cy="742950"/>
          </a:xfrm>
          <a:prstGeom prst="rect">
            <a:avLst/>
          </a:prstGeom>
        </p:spPr>
      </p:pic>
      <p:sp>
        <p:nvSpPr>
          <p:cNvPr id="4" name="TextBox 3">
            <a:extLst>
              <a:ext uri="{FF2B5EF4-FFF2-40B4-BE49-F238E27FC236}">
                <a16:creationId xmlns:a16="http://schemas.microsoft.com/office/drawing/2014/main" id="{139643C4-61F4-984F-13DD-67B25DB8F1A9}"/>
              </a:ext>
            </a:extLst>
          </p:cNvPr>
          <p:cNvSpPr txBox="1"/>
          <p:nvPr/>
        </p:nvSpPr>
        <p:spPr>
          <a:xfrm>
            <a:off x="677334" y="1378424"/>
            <a:ext cx="9654022" cy="2585323"/>
          </a:xfrm>
          <a:prstGeom prst="rect">
            <a:avLst/>
          </a:prstGeom>
          <a:noFill/>
        </p:spPr>
        <p:txBody>
          <a:bodyPr wrap="square" rtlCol="0">
            <a:spAutoFit/>
          </a:bodyPr>
          <a:lstStyle/>
          <a:p>
            <a:r>
              <a:rPr lang="en-GB" sz="1800" b="0" i="0" u="none" strike="noStrike" baseline="0" dirty="0">
                <a:solidFill>
                  <a:srgbClr val="000000"/>
                </a:solidFill>
                <a:latin typeface="Verdana" panose="020B0604030504040204" pitchFamily="34" charset="0"/>
                <a:ea typeface="Verdana" panose="020B0604030504040204" pitchFamily="34" charset="0"/>
                <a:cs typeface="Verdana" panose="020B0604030504040204" pitchFamily="34" charset="0"/>
              </a:rPr>
              <a:t>We will consider the </a:t>
            </a:r>
          </a:p>
          <a:p>
            <a:endParaRPr lang="en-GB" dirty="0">
              <a:solidFill>
                <a:srgbClr val="000000"/>
              </a:solidFill>
              <a:latin typeface="Verdana" panose="020B0604030504040204" pitchFamily="34" charset="0"/>
              <a:ea typeface="Verdana" panose="020B0604030504040204" pitchFamily="34" charset="0"/>
              <a:cs typeface="Verdana" panose="020B0604030504040204" pitchFamily="34" charset="0"/>
            </a:endParaRPr>
          </a:p>
          <a:p>
            <a:pPr marL="285750" indent="-285750">
              <a:buFont typeface="Arial" panose="020B0604020202020204" pitchFamily="34" charset="0"/>
              <a:buChar char="•"/>
            </a:pPr>
            <a:r>
              <a:rPr lang="en-GB" b="0" i="0" u="none" strike="noStrike" baseline="0" dirty="0">
                <a:solidFill>
                  <a:srgbClr val="000000"/>
                </a:solidFill>
                <a:latin typeface="Verdana" panose="020B0604030504040204" pitchFamily="34" charset="0"/>
                <a:ea typeface="Verdana" panose="020B0604030504040204" pitchFamily="34" charset="0"/>
                <a:cs typeface="Verdana" panose="020B0604030504040204" pitchFamily="34" charset="0"/>
              </a:rPr>
              <a:t>Immediate steps to take upon receiving reports or identifying concerns </a:t>
            </a:r>
          </a:p>
          <a:p>
            <a:endParaRPr lang="en-GB" sz="1800" b="0" i="0" u="none" strike="noStrike" baseline="0" dirty="0">
              <a:solidFill>
                <a:srgbClr val="000000"/>
              </a:solidFill>
              <a:latin typeface="Verdana" panose="020B0604030504040204" pitchFamily="34" charset="0"/>
              <a:ea typeface="Verdana" panose="020B0604030504040204" pitchFamily="34" charset="0"/>
              <a:cs typeface="Verdana" panose="020B0604030504040204" pitchFamily="34" charset="0"/>
            </a:endParaRPr>
          </a:p>
          <a:p>
            <a:r>
              <a:rPr lang="en-GB" sz="1800" b="0" i="0" u="none" strike="noStrike" baseline="0" dirty="0">
                <a:solidFill>
                  <a:srgbClr val="000000"/>
                </a:solidFill>
                <a:latin typeface="Verdana" panose="020B0604030504040204" pitchFamily="34" charset="0"/>
                <a:ea typeface="Verdana" panose="020B0604030504040204" pitchFamily="34" charset="0"/>
                <a:cs typeface="Verdana" panose="020B0604030504040204" pitchFamily="34" charset="0"/>
              </a:rPr>
              <a:t>• Conducting internal investigations </a:t>
            </a:r>
          </a:p>
          <a:p>
            <a:endParaRPr lang="en-GB" sz="1800" b="0" i="0" u="none" strike="noStrike" baseline="0" dirty="0">
              <a:solidFill>
                <a:srgbClr val="000000"/>
              </a:solidFill>
              <a:latin typeface="Verdana" panose="020B0604030504040204" pitchFamily="34" charset="0"/>
              <a:ea typeface="Verdana" panose="020B0604030504040204" pitchFamily="34" charset="0"/>
              <a:cs typeface="Verdana" panose="020B0604030504040204" pitchFamily="34" charset="0"/>
            </a:endParaRPr>
          </a:p>
          <a:p>
            <a:r>
              <a:rPr lang="en-GB" sz="1800" b="0" i="0" u="none" strike="noStrike" baseline="0" dirty="0">
                <a:solidFill>
                  <a:srgbClr val="000000"/>
                </a:solidFill>
                <a:latin typeface="Verdana" panose="020B0604030504040204" pitchFamily="34" charset="0"/>
                <a:ea typeface="Verdana" panose="020B0604030504040204" pitchFamily="34" charset="0"/>
                <a:cs typeface="Verdana" panose="020B0604030504040204" pitchFamily="34" charset="0"/>
              </a:rPr>
              <a:t>• Involving third party agencies </a:t>
            </a:r>
          </a:p>
          <a:p>
            <a:endParaRPr lang="en-GB" sz="1800" b="0" i="0" u="none" strike="noStrike" baseline="0" dirty="0">
              <a:solidFill>
                <a:srgbClr val="000000"/>
              </a:solidFill>
              <a:latin typeface="Verdana" panose="020B0604030504040204" pitchFamily="34" charset="0"/>
              <a:ea typeface="Verdana" panose="020B0604030504040204" pitchFamily="34" charset="0"/>
              <a:cs typeface="Verdana" panose="020B0604030504040204" pitchFamily="34" charset="0"/>
            </a:endParaRPr>
          </a:p>
          <a:p>
            <a:r>
              <a:rPr lang="en-GB" sz="1800" b="0" i="0" u="none" strike="noStrike" baseline="0" dirty="0">
                <a:solidFill>
                  <a:srgbClr val="000000"/>
                </a:solidFill>
                <a:latin typeface="Verdana" panose="020B0604030504040204" pitchFamily="34" charset="0"/>
                <a:ea typeface="Verdana" panose="020B0604030504040204" pitchFamily="34" charset="0"/>
                <a:cs typeface="Verdana" panose="020B0604030504040204" pitchFamily="34" charset="0"/>
              </a:rPr>
              <a:t>• Supporting staff during enquiries </a:t>
            </a:r>
            <a:endParaRPr lang="en-GB"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541119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anim calcmode="lin" valueType="num">
                                      <p:cBhvr additive="base">
                                        <p:cTn id="1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A9B1A4D-1CA7-B30B-5519-9D1512ED85AE}"/>
              </a:ext>
            </a:extLst>
          </p:cNvPr>
          <p:cNvSpPr>
            <a:spLocks noGrp="1"/>
          </p:cNvSpPr>
          <p:nvPr>
            <p:ph type="ftr" sz="quarter" idx="11"/>
          </p:nvPr>
        </p:nvSpPr>
        <p:spPr/>
        <p:txBody>
          <a:bodyPr/>
          <a:lstStyle/>
          <a:p>
            <a:r>
              <a:rPr lang="en-US" dirty="0"/>
              <a:t>ECLM Ltd    Tina Welford   tinawe.eclm@gmail.com  (c)</a:t>
            </a:r>
          </a:p>
        </p:txBody>
      </p:sp>
      <p:pic>
        <p:nvPicPr>
          <p:cNvPr id="3" name="Picture 2" descr="A picture containing drawing&#10;&#10;Description automatically generated">
            <a:extLst>
              <a:ext uri="{FF2B5EF4-FFF2-40B4-BE49-F238E27FC236}">
                <a16:creationId xmlns:a16="http://schemas.microsoft.com/office/drawing/2014/main" id="{29CDECF9-9D82-F3F1-133F-23C9A5EB3D66}"/>
              </a:ext>
            </a:extLst>
          </p:cNvPr>
          <p:cNvPicPr>
            <a:picLocks noChangeAspect="1"/>
          </p:cNvPicPr>
          <p:nvPr/>
        </p:nvPicPr>
        <p:blipFill>
          <a:blip r:embed="rId2"/>
          <a:stretch>
            <a:fillRect/>
          </a:stretch>
        </p:blipFill>
        <p:spPr>
          <a:xfrm>
            <a:off x="8824705" y="287821"/>
            <a:ext cx="2838450" cy="742950"/>
          </a:xfrm>
          <a:prstGeom prst="rect">
            <a:avLst/>
          </a:prstGeom>
        </p:spPr>
      </p:pic>
      <p:pic>
        <p:nvPicPr>
          <p:cNvPr id="5" name="Picture 4">
            <a:extLst>
              <a:ext uri="{FF2B5EF4-FFF2-40B4-BE49-F238E27FC236}">
                <a16:creationId xmlns:a16="http://schemas.microsoft.com/office/drawing/2014/main" id="{0DF60C74-58FD-0240-D1D3-3044BC23A994}"/>
              </a:ext>
            </a:extLst>
          </p:cNvPr>
          <p:cNvPicPr>
            <a:picLocks noChangeAspect="1"/>
          </p:cNvPicPr>
          <p:nvPr/>
        </p:nvPicPr>
        <p:blipFill rotWithShape="1">
          <a:blip r:embed="rId3"/>
          <a:srcRect l="35357" t="24302" r="5833" b="24668"/>
          <a:stretch/>
        </p:blipFill>
        <p:spPr>
          <a:xfrm>
            <a:off x="47319" y="805218"/>
            <a:ext cx="10462681" cy="5104263"/>
          </a:xfrm>
          <a:prstGeom prst="rect">
            <a:avLst/>
          </a:prstGeom>
        </p:spPr>
      </p:pic>
      <p:sp>
        <p:nvSpPr>
          <p:cNvPr id="6" name="TextBox 5">
            <a:extLst>
              <a:ext uri="{FF2B5EF4-FFF2-40B4-BE49-F238E27FC236}">
                <a16:creationId xmlns:a16="http://schemas.microsoft.com/office/drawing/2014/main" id="{E1958726-65D7-006A-97CD-713B3B88E2E4}"/>
              </a:ext>
            </a:extLst>
          </p:cNvPr>
          <p:cNvSpPr txBox="1"/>
          <p:nvPr/>
        </p:nvSpPr>
        <p:spPr>
          <a:xfrm>
            <a:off x="677334" y="395785"/>
            <a:ext cx="7729247" cy="646331"/>
          </a:xfrm>
          <a:prstGeom prst="rect">
            <a:avLst/>
          </a:prstGeom>
          <a:noFill/>
        </p:spPr>
        <p:txBody>
          <a:bodyPr wrap="square" rtlCol="0">
            <a:spAutoFit/>
          </a:bodyPr>
          <a:lstStyle/>
          <a:p>
            <a:r>
              <a:rPr lang="en-GB" dirty="0"/>
              <a:t>Year on year increase in safeguarding concerns , S42. and enquiries.  Last year 2021-2022: 541,535 concerns raised  to Local authorities </a:t>
            </a:r>
          </a:p>
        </p:txBody>
      </p:sp>
    </p:spTree>
    <p:extLst>
      <p:ext uri="{BB962C8B-B14F-4D97-AF65-F5344CB8AC3E}">
        <p14:creationId xmlns:p14="http://schemas.microsoft.com/office/powerpoint/2010/main" val="17239468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28C06589-03BC-6F23-11F3-C8FCB8E99511}"/>
              </a:ext>
            </a:extLst>
          </p:cNvPr>
          <p:cNvSpPr>
            <a:spLocks noGrp="1"/>
          </p:cNvSpPr>
          <p:nvPr>
            <p:ph type="ftr" sz="quarter" idx="11"/>
          </p:nvPr>
        </p:nvSpPr>
        <p:spPr/>
        <p:txBody>
          <a:bodyPr/>
          <a:lstStyle/>
          <a:p>
            <a:r>
              <a:rPr lang="en-US" dirty="0"/>
              <a:t>ECLM Ltd    Tina Welford   tinawe.eclm@gmail.com  (c)</a:t>
            </a:r>
          </a:p>
        </p:txBody>
      </p:sp>
      <p:sp>
        <p:nvSpPr>
          <p:cNvPr id="4" name="TextBox 3">
            <a:extLst>
              <a:ext uri="{FF2B5EF4-FFF2-40B4-BE49-F238E27FC236}">
                <a16:creationId xmlns:a16="http://schemas.microsoft.com/office/drawing/2014/main" id="{099CF28E-C06B-686B-C422-38F453548A94}"/>
              </a:ext>
            </a:extLst>
          </p:cNvPr>
          <p:cNvSpPr txBox="1"/>
          <p:nvPr/>
        </p:nvSpPr>
        <p:spPr>
          <a:xfrm>
            <a:off x="427703" y="451513"/>
            <a:ext cx="9925665" cy="5909310"/>
          </a:xfrm>
          <a:prstGeom prst="rect">
            <a:avLst/>
          </a:prstGeom>
          <a:noFill/>
        </p:spPr>
        <p:txBody>
          <a:bodyPr wrap="square">
            <a:spAutoFit/>
          </a:bodyPr>
          <a:lstStyle/>
          <a:p>
            <a:pPr algn="l"/>
            <a:r>
              <a:rPr lang="en-GB" b="1" i="0" dirty="0">
                <a:effectLst/>
                <a:latin typeface="Verdana" panose="020B0604030504040204" pitchFamily="34" charset="0"/>
                <a:ea typeface="Verdana" panose="020B0604030504040204" pitchFamily="34" charset="0"/>
                <a:cs typeface="Verdana" panose="020B0604030504040204" pitchFamily="34" charset="0"/>
              </a:rPr>
              <a:t>Safeguarding should be top priority in care homes.</a:t>
            </a:r>
          </a:p>
          <a:p>
            <a:pPr algn="l"/>
            <a:endParaRPr lang="en-GB" dirty="0">
              <a:latin typeface="Verdana" panose="020B0604030504040204" pitchFamily="34" charset="0"/>
              <a:ea typeface="Verdana" panose="020B0604030504040204" pitchFamily="34" charset="0"/>
              <a:cs typeface="Verdana" panose="020B0604030504040204" pitchFamily="34" charset="0"/>
            </a:endParaRPr>
          </a:p>
          <a:p>
            <a:pPr algn="l"/>
            <a:endParaRPr lang="en-GB" b="0" i="0" dirty="0">
              <a:effectLst/>
              <a:latin typeface="Verdana" panose="020B0604030504040204" pitchFamily="34" charset="0"/>
              <a:ea typeface="Verdana" panose="020B0604030504040204" pitchFamily="34" charset="0"/>
              <a:cs typeface="Verdana" panose="020B0604030504040204" pitchFamily="34" charset="0"/>
            </a:endParaRPr>
          </a:p>
          <a:p>
            <a:pPr algn="l"/>
            <a:r>
              <a:rPr lang="en-GB" b="0" i="0" dirty="0">
                <a:effectLst/>
                <a:latin typeface="Verdana" panose="020B0604030504040204" pitchFamily="34" charset="0"/>
                <a:ea typeface="Verdana" panose="020B0604030504040204" pitchFamily="34" charset="0"/>
                <a:cs typeface="Verdana" panose="020B0604030504040204" pitchFamily="34" charset="0"/>
              </a:rPr>
              <a:t> They are home to many vulnerable people who could be physically or mentally weak and in need of special care. This sadly means that there is a potential for abuse and neglect.</a:t>
            </a:r>
          </a:p>
          <a:p>
            <a:pPr algn="l"/>
            <a:endParaRPr lang="en-GB" b="0" i="0" dirty="0">
              <a:effectLst/>
              <a:latin typeface="Verdana" panose="020B0604030504040204" pitchFamily="34" charset="0"/>
              <a:ea typeface="Verdana" panose="020B0604030504040204" pitchFamily="34" charset="0"/>
              <a:cs typeface="Verdana" panose="020B0604030504040204" pitchFamily="34" charset="0"/>
            </a:endParaRPr>
          </a:p>
          <a:p>
            <a:pPr algn="l"/>
            <a:r>
              <a:rPr lang="en-GB" b="0" i="0" dirty="0">
                <a:effectLst/>
                <a:latin typeface="Verdana" panose="020B0604030504040204" pitchFamily="34" charset="0"/>
                <a:ea typeface="Verdana" panose="020B0604030504040204" pitchFamily="34" charset="0"/>
                <a:cs typeface="Verdana" panose="020B0604030504040204" pitchFamily="34" charset="0"/>
              </a:rPr>
              <a:t> It is important, therefore, to accurately assess people who will be caring for or visiting vulnerable patients to overcome any possible safeguarding challenges.</a:t>
            </a:r>
          </a:p>
          <a:p>
            <a:pPr algn="l"/>
            <a:endParaRPr lang="en-GB" b="0" i="0" dirty="0">
              <a:effectLst/>
              <a:latin typeface="Verdana" panose="020B0604030504040204" pitchFamily="34" charset="0"/>
              <a:ea typeface="Verdana" panose="020B0604030504040204" pitchFamily="34" charset="0"/>
              <a:cs typeface="Verdana" panose="020B0604030504040204" pitchFamily="34" charset="0"/>
            </a:endParaRPr>
          </a:p>
          <a:p>
            <a:pPr algn="l"/>
            <a:r>
              <a:rPr lang="en-GB" b="0" i="0" dirty="0">
                <a:effectLst/>
                <a:latin typeface="Verdana" panose="020B0604030504040204" pitchFamily="34" charset="0"/>
                <a:ea typeface="Verdana" panose="020B0604030504040204" pitchFamily="34" charset="0"/>
                <a:cs typeface="Verdana" panose="020B0604030504040204" pitchFamily="34" charset="0"/>
              </a:rPr>
              <a:t> Vulnerable adults can be victims of abuse and neglect in various ways and from different people.</a:t>
            </a:r>
          </a:p>
          <a:p>
            <a:pPr algn="l"/>
            <a:endParaRPr lang="en-GB" b="0" i="0" dirty="0">
              <a:effectLst/>
              <a:latin typeface="Verdana" panose="020B0604030504040204" pitchFamily="34" charset="0"/>
              <a:ea typeface="Verdana" panose="020B0604030504040204" pitchFamily="34" charset="0"/>
              <a:cs typeface="Verdana" panose="020B0604030504040204" pitchFamily="34" charset="0"/>
            </a:endParaRPr>
          </a:p>
          <a:p>
            <a:pPr algn="l"/>
            <a:r>
              <a:rPr lang="en-GB" b="0" i="0" dirty="0">
                <a:effectLst/>
                <a:latin typeface="Verdana" panose="020B0604030504040204" pitchFamily="34" charset="0"/>
                <a:ea typeface="Verdana" panose="020B0604030504040204" pitchFamily="34" charset="0"/>
                <a:cs typeface="Verdana" panose="020B0604030504040204" pitchFamily="34" charset="0"/>
              </a:rPr>
              <a:t> The perpetrators of this abuse and neglect can include:</a:t>
            </a:r>
          </a:p>
          <a:p>
            <a:pPr algn="l">
              <a:buFont typeface="Arial" panose="020B0604020202020204" pitchFamily="34" charset="0"/>
              <a:buChar char="•"/>
            </a:pPr>
            <a:r>
              <a:rPr lang="en-GB" b="0" i="0" dirty="0">
                <a:effectLst/>
                <a:latin typeface="Verdana" panose="020B0604030504040204" pitchFamily="34" charset="0"/>
                <a:ea typeface="Verdana" panose="020B0604030504040204" pitchFamily="34" charset="0"/>
                <a:cs typeface="Verdana" panose="020B0604030504040204" pitchFamily="34" charset="0"/>
              </a:rPr>
              <a:t>The staff of the care home</a:t>
            </a:r>
          </a:p>
          <a:p>
            <a:pPr algn="l">
              <a:buFont typeface="Arial" panose="020B0604020202020204" pitchFamily="34" charset="0"/>
              <a:buChar char="•"/>
            </a:pPr>
            <a:r>
              <a:rPr lang="en-GB" dirty="0">
                <a:latin typeface="Verdana" panose="020B0604030504040204" pitchFamily="34" charset="0"/>
                <a:ea typeface="Verdana" panose="020B0604030504040204" pitchFamily="34" charset="0"/>
                <a:cs typeface="Verdana" panose="020B0604030504040204" pitchFamily="34" charset="0"/>
              </a:rPr>
              <a:t>Other residents of the care home</a:t>
            </a:r>
            <a:endParaRPr lang="en-GB" b="0" i="0" dirty="0">
              <a:effectLst/>
              <a:latin typeface="Verdana" panose="020B0604030504040204" pitchFamily="34" charset="0"/>
              <a:ea typeface="Verdana" panose="020B0604030504040204" pitchFamily="34" charset="0"/>
              <a:cs typeface="Verdana" panose="020B0604030504040204" pitchFamily="34" charset="0"/>
            </a:endParaRPr>
          </a:p>
          <a:p>
            <a:pPr algn="l">
              <a:buFont typeface="Arial" panose="020B0604020202020204" pitchFamily="34" charset="0"/>
              <a:buChar char="•"/>
            </a:pPr>
            <a:r>
              <a:rPr lang="en-GB" b="0" i="0" dirty="0">
                <a:effectLst/>
                <a:latin typeface="Verdana" panose="020B0604030504040204" pitchFamily="34" charset="0"/>
                <a:ea typeface="Verdana" panose="020B0604030504040204" pitchFamily="34" charset="0"/>
                <a:cs typeface="Verdana" panose="020B0604030504040204" pitchFamily="34" charset="0"/>
              </a:rPr>
              <a:t>Friends or relatives of the vulnerable adult</a:t>
            </a:r>
          </a:p>
          <a:p>
            <a:pPr algn="l">
              <a:buFont typeface="Arial" panose="020B0604020202020204" pitchFamily="34" charset="0"/>
              <a:buChar char="•"/>
            </a:pPr>
            <a:r>
              <a:rPr lang="en-GB" b="0" i="0" dirty="0">
                <a:effectLst/>
                <a:latin typeface="Verdana" panose="020B0604030504040204" pitchFamily="34" charset="0"/>
                <a:ea typeface="Verdana" panose="020B0604030504040204" pitchFamily="34" charset="0"/>
                <a:cs typeface="Verdana" panose="020B0604030504040204" pitchFamily="34" charset="0"/>
              </a:rPr>
              <a:t>Doctors, nurses or other health professionals</a:t>
            </a:r>
          </a:p>
          <a:p>
            <a:pPr algn="l">
              <a:buFont typeface="Arial" panose="020B0604020202020204" pitchFamily="34" charset="0"/>
              <a:buChar char="•"/>
            </a:pPr>
            <a:r>
              <a:rPr lang="en-GB" b="0" i="0" dirty="0">
                <a:effectLst/>
                <a:latin typeface="Verdana" panose="020B0604030504040204" pitchFamily="34" charset="0"/>
                <a:ea typeface="Verdana" panose="020B0604030504040204" pitchFamily="34" charset="0"/>
                <a:cs typeface="Verdana" panose="020B0604030504040204" pitchFamily="34" charset="0"/>
              </a:rPr>
              <a:t>Social workers</a:t>
            </a:r>
          </a:p>
          <a:p>
            <a:br>
              <a:rPr lang="en-GB" b="0" i="0" dirty="0">
                <a:effectLst/>
                <a:latin typeface="Verdana" panose="020B0604030504040204" pitchFamily="34" charset="0"/>
                <a:ea typeface="Verdana" panose="020B0604030504040204" pitchFamily="34" charset="0"/>
                <a:cs typeface="Verdana" panose="020B0604030504040204" pitchFamily="34" charset="0"/>
              </a:rPr>
            </a:br>
            <a:endParaRPr lang="en-GB"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7512469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A9B1A4D-1CA7-B30B-5519-9D1512ED85AE}"/>
              </a:ext>
            </a:extLst>
          </p:cNvPr>
          <p:cNvSpPr>
            <a:spLocks noGrp="1"/>
          </p:cNvSpPr>
          <p:nvPr>
            <p:ph type="ftr" sz="quarter" idx="11"/>
          </p:nvPr>
        </p:nvSpPr>
        <p:spPr/>
        <p:txBody>
          <a:bodyPr/>
          <a:lstStyle/>
          <a:p>
            <a:r>
              <a:rPr lang="en-US" dirty="0"/>
              <a:t>ECLM Ltd    Tina Welford   tinawe.eclm@gmail.com  (c)</a:t>
            </a:r>
          </a:p>
        </p:txBody>
      </p:sp>
      <p:pic>
        <p:nvPicPr>
          <p:cNvPr id="3" name="Picture 2" descr="A picture containing drawing&#10;&#10;Description automatically generated">
            <a:extLst>
              <a:ext uri="{FF2B5EF4-FFF2-40B4-BE49-F238E27FC236}">
                <a16:creationId xmlns:a16="http://schemas.microsoft.com/office/drawing/2014/main" id="{29CDECF9-9D82-F3F1-133F-23C9A5EB3D66}"/>
              </a:ext>
            </a:extLst>
          </p:cNvPr>
          <p:cNvPicPr>
            <a:picLocks noChangeAspect="1"/>
          </p:cNvPicPr>
          <p:nvPr/>
        </p:nvPicPr>
        <p:blipFill>
          <a:blip r:embed="rId3"/>
          <a:stretch>
            <a:fillRect/>
          </a:stretch>
        </p:blipFill>
        <p:spPr>
          <a:xfrm>
            <a:off x="10317708" y="231411"/>
            <a:ext cx="1681801" cy="440203"/>
          </a:xfrm>
          <a:prstGeom prst="rect">
            <a:avLst/>
          </a:prstGeom>
        </p:spPr>
      </p:pic>
      <p:sp>
        <p:nvSpPr>
          <p:cNvPr id="5" name="TextBox 4">
            <a:extLst>
              <a:ext uri="{FF2B5EF4-FFF2-40B4-BE49-F238E27FC236}">
                <a16:creationId xmlns:a16="http://schemas.microsoft.com/office/drawing/2014/main" id="{40B73B7F-A476-2A45-BCAE-B9FB6267EB00}"/>
              </a:ext>
            </a:extLst>
          </p:cNvPr>
          <p:cNvSpPr txBox="1"/>
          <p:nvPr/>
        </p:nvSpPr>
        <p:spPr>
          <a:xfrm>
            <a:off x="192491" y="451513"/>
            <a:ext cx="10056978" cy="2031325"/>
          </a:xfrm>
          <a:prstGeom prst="rect">
            <a:avLst/>
          </a:prstGeom>
          <a:noFill/>
        </p:spPr>
        <p:txBody>
          <a:bodyPr wrap="square">
            <a:spAutoFit/>
          </a:bodyPr>
          <a:lstStyle/>
          <a:p>
            <a:pPr algn="l" fontAlgn="base"/>
            <a:r>
              <a:rPr lang="en-GB" b="1" i="0" dirty="0">
                <a:solidFill>
                  <a:srgbClr val="333333"/>
                </a:solidFill>
                <a:effectLst/>
                <a:latin typeface="inherit"/>
              </a:rPr>
              <a:t>A former care home manager has been fined over £55,000 for failing to provide the proper level of care to residents.</a:t>
            </a:r>
            <a:endParaRPr lang="en-GB" b="1" i="0" dirty="0">
              <a:solidFill>
                <a:srgbClr val="333333"/>
              </a:solidFill>
              <a:effectLst/>
              <a:latin typeface="Raleway" pitchFamily="2" charset="0"/>
            </a:endParaRPr>
          </a:p>
          <a:p>
            <a:pPr algn="l" fontAlgn="base"/>
            <a:r>
              <a:rPr lang="en-GB" b="0" i="0" dirty="0">
                <a:solidFill>
                  <a:srgbClr val="333333"/>
                </a:solidFill>
                <a:effectLst/>
                <a:latin typeface="Raleway" pitchFamily="2" charset="0"/>
              </a:rPr>
              <a:t>Caroline Taylforth (registered manager) has been fined £40,000 after pleading guilty to two offences of failing to provide safe care and treatment to two residents at Rossendale Nursing Home in Lancashire, following a sentencing hearing at Blackpool Magistrates’ Court. </a:t>
            </a:r>
            <a:r>
              <a:rPr lang="en-GB" dirty="0">
                <a:solidFill>
                  <a:srgbClr val="333333"/>
                </a:solidFill>
                <a:latin typeface="Raleway" pitchFamily="2" charset="0"/>
              </a:rPr>
              <a:t>CQC </a:t>
            </a:r>
            <a:r>
              <a:rPr lang="en-GB" b="0" i="0" dirty="0">
                <a:solidFill>
                  <a:srgbClr val="333333"/>
                </a:solidFill>
                <a:effectLst/>
                <a:latin typeface="Raleway" pitchFamily="2" charset="0"/>
              </a:rPr>
              <a:t>has prosecuted the registered manager after mistakes she admitted meant two residents did not receive safe care, as well as treatment resulting in avoidable harm, while in her care.</a:t>
            </a:r>
          </a:p>
        </p:txBody>
      </p:sp>
      <p:sp>
        <p:nvSpPr>
          <p:cNvPr id="7" name="TextBox 6">
            <a:extLst>
              <a:ext uri="{FF2B5EF4-FFF2-40B4-BE49-F238E27FC236}">
                <a16:creationId xmlns:a16="http://schemas.microsoft.com/office/drawing/2014/main" id="{979E0FB3-D361-CBC0-B94F-C385C487C74E}"/>
              </a:ext>
            </a:extLst>
          </p:cNvPr>
          <p:cNvSpPr txBox="1"/>
          <p:nvPr/>
        </p:nvSpPr>
        <p:spPr>
          <a:xfrm rot="10800000" flipV="1">
            <a:off x="124251" y="2656152"/>
            <a:ext cx="10042191" cy="646331"/>
          </a:xfrm>
          <a:prstGeom prst="rect">
            <a:avLst/>
          </a:prstGeom>
          <a:noFill/>
        </p:spPr>
        <p:txBody>
          <a:bodyPr wrap="square">
            <a:spAutoFit/>
          </a:bodyPr>
          <a:lstStyle/>
          <a:p>
            <a:r>
              <a:rPr lang="en-GB" b="1" i="0" dirty="0">
                <a:solidFill>
                  <a:srgbClr val="333333"/>
                </a:solidFill>
                <a:effectLst/>
                <a:latin typeface="Raleway" pitchFamily="2" charset="0"/>
              </a:rPr>
              <a:t>A  care worker has been struck from the register and banned from working in social care for borrowing £90 from a resident.</a:t>
            </a:r>
            <a:endParaRPr lang="en-GB" dirty="0"/>
          </a:p>
        </p:txBody>
      </p:sp>
      <p:sp>
        <p:nvSpPr>
          <p:cNvPr id="9" name="TextBox 8">
            <a:extLst>
              <a:ext uri="{FF2B5EF4-FFF2-40B4-BE49-F238E27FC236}">
                <a16:creationId xmlns:a16="http://schemas.microsoft.com/office/drawing/2014/main" id="{B25F7C03-7AE1-6345-7280-0A5642D033CD}"/>
              </a:ext>
            </a:extLst>
          </p:cNvPr>
          <p:cNvSpPr txBox="1"/>
          <p:nvPr/>
        </p:nvSpPr>
        <p:spPr>
          <a:xfrm>
            <a:off x="124252" y="3429000"/>
            <a:ext cx="11390414" cy="2862322"/>
          </a:xfrm>
          <a:prstGeom prst="rect">
            <a:avLst/>
          </a:prstGeom>
          <a:noFill/>
        </p:spPr>
        <p:txBody>
          <a:bodyPr wrap="square">
            <a:spAutoFit/>
          </a:bodyPr>
          <a:lstStyle/>
          <a:p>
            <a:pPr algn="l" fontAlgn="base"/>
            <a:r>
              <a:rPr lang="en-GB" b="1" i="0" dirty="0">
                <a:solidFill>
                  <a:srgbClr val="2B2B2B"/>
                </a:solidFill>
                <a:effectLst/>
                <a:latin typeface="Lato" panose="020F0502020204030203" pitchFamily="34" charset="0"/>
              </a:rPr>
              <a:t>SCR focused on Msaada Care Services after a safeguarding investigation highlighted widespread and systemic failings in care on the part of the provider.  Two specific cases were examined as part of the SCR as follows: </a:t>
            </a:r>
            <a:r>
              <a:rPr lang="en-GB" b="1" i="0" dirty="0">
                <a:solidFill>
                  <a:srgbClr val="2B2B2B"/>
                </a:solidFill>
                <a:effectLst/>
                <a:latin typeface="inherit"/>
              </a:rPr>
              <a:t>a man of 87 who received domiciliary support from Msaada after he and his family arranged and paid for his own care. On 7th October 2010 he fell from a stair lift in  own home when being taken upstairs by a carer. The cause of death given was ischemic heart disease, a cause which the family disagrees. What is clear, is that </a:t>
            </a:r>
            <a:r>
              <a:rPr lang="en-GB" b="1" dirty="0">
                <a:solidFill>
                  <a:srgbClr val="2B2B2B"/>
                </a:solidFill>
                <a:latin typeface="inherit"/>
              </a:rPr>
              <a:t>he</a:t>
            </a:r>
            <a:r>
              <a:rPr lang="en-GB" b="1" i="0" dirty="0">
                <a:solidFill>
                  <a:srgbClr val="2B2B2B"/>
                </a:solidFill>
                <a:effectLst/>
                <a:latin typeface="inherit"/>
              </a:rPr>
              <a:t> was not strapped into his stair lift and the arm rest was not in the correct position resulting in the fall.      JS was a man aged 37 who lived in rented accommodation and whose care plan involved </a:t>
            </a:r>
            <a:r>
              <a:rPr lang="en-GB" b="1" dirty="0">
                <a:solidFill>
                  <a:srgbClr val="2B2B2B"/>
                </a:solidFill>
                <a:latin typeface="inherit"/>
              </a:rPr>
              <a:t>2</a:t>
            </a:r>
            <a:r>
              <a:rPr lang="en-GB" b="1" i="0" dirty="0">
                <a:solidFill>
                  <a:srgbClr val="2B2B2B"/>
                </a:solidFill>
                <a:effectLst/>
                <a:latin typeface="inherit"/>
              </a:rPr>
              <a:t> half hour visits daily to provide support and assistance with medication. 16th October 2010 JS was found dead in his home. His family had been unable to contact him for some days and called the police. Subsequent enquiries revealed that JS had not been seen by any carer since 11th October, five days prior to him being found.</a:t>
            </a:r>
          </a:p>
        </p:txBody>
      </p:sp>
    </p:spTree>
    <p:extLst>
      <p:ext uri="{BB962C8B-B14F-4D97-AF65-F5344CB8AC3E}">
        <p14:creationId xmlns:p14="http://schemas.microsoft.com/office/powerpoint/2010/main" val="216692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28C06589-03BC-6F23-11F3-C8FCB8E99511}"/>
              </a:ext>
            </a:extLst>
          </p:cNvPr>
          <p:cNvSpPr>
            <a:spLocks noGrp="1"/>
          </p:cNvSpPr>
          <p:nvPr>
            <p:ph type="ftr" sz="quarter" idx="11"/>
          </p:nvPr>
        </p:nvSpPr>
        <p:spPr/>
        <p:txBody>
          <a:bodyPr/>
          <a:lstStyle/>
          <a:p>
            <a:r>
              <a:rPr lang="en-US" dirty="0"/>
              <a:t>ECLM Ltd    Tina Welford   tinawe.eclm@gmail.com  (c)</a:t>
            </a:r>
          </a:p>
        </p:txBody>
      </p:sp>
      <p:sp>
        <p:nvSpPr>
          <p:cNvPr id="4" name="TextBox 3">
            <a:extLst>
              <a:ext uri="{FF2B5EF4-FFF2-40B4-BE49-F238E27FC236}">
                <a16:creationId xmlns:a16="http://schemas.microsoft.com/office/drawing/2014/main" id="{099CF28E-C06B-686B-C422-38F453548A94}"/>
              </a:ext>
            </a:extLst>
          </p:cNvPr>
          <p:cNvSpPr txBox="1"/>
          <p:nvPr/>
        </p:nvSpPr>
        <p:spPr>
          <a:xfrm>
            <a:off x="427703" y="451513"/>
            <a:ext cx="9925665" cy="646331"/>
          </a:xfrm>
          <a:prstGeom prst="rect">
            <a:avLst/>
          </a:prstGeom>
          <a:noFill/>
        </p:spPr>
        <p:txBody>
          <a:bodyPr wrap="square">
            <a:spAutoFit/>
          </a:bodyPr>
          <a:lstStyle/>
          <a:p>
            <a:br>
              <a:rPr lang="en-GB" b="0" i="0" dirty="0">
                <a:effectLst/>
                <a:latin typeface="Verdana" panose="020B0604030504040204" pitchFamily="34" charset="0"/>
                <a:ea typeface="Verdana" panose="020B0604030504040204" pitchFamily="34" charset="0"/>
                <a:cs typeface="Verdana" panose="020B0604030504040204" pitchFamily="34" charset="0"/>
              </a:rPr>
            </a:br>
            <a:endParaRPr lang="en-GB" dirty="0">
              <a:latin typeface="Verdana" panose="020B0604030504040204" pitchFamily="34" charset="0"/>
              <a:ea typeface="Verdana" panose="020B0604030504040204" pitchFamily="34" charset="0"/>
              <a:cs typeface="Verdana" panose="020B0604030504040204" pitchFamily="34" charset="0"/>
            </a:endParaRPr>
          </a:p>
        </p:txBody>
      </p:sp>
      <p:pic>
        <p:nvPicPr>
          <p:cNvPr id="3" name="Picture 2" descr="A picture containing drawing&#10;&#10;Description automatically generated">
            <a:extLst>
              <a:ext uri="{FF2B5EF4-FFF2-40B4-BE49-F238E27FC236}">
                <a16:creationId xmlns:a16="http://schemas.microsoft.com/office/drawing/2014/main" id="{009524F6-598B-AA7A-47C3-016A867F5D53}"/>
              </a:ext>
            </a:extLst>
          </p:cNvPr>
          <p:cNvPicPr>
            <a:picLocks noChangeAspect="1"/>
          </p:cNvPicPr>
          <p:nvPr/>
        </p:nvPicPr>
        <p:blipFill>
          <a:blip r:embed="rId2"/>
          <a:stretch>
            <a:fillRect/>
          </a:stretch>
        </p:blipFill>
        <p:spPr>
          <a:xfrm>
            <a:off x="8824705" y="287821"/>
            <a:ext cx="2838450" cy="742950"/>
          </a:xfrm>
          <a:prstGeom prst="rect">
            <a:avLst/>
          </a:prstGeom>
        </p:spPr>
      </p:pic>
      <p:sp>
        <p:nvSpPr>
          <p:cNvPr id="6" name="TextBox 5">
            <a:extLst>
              <a:ext uri="{FF2B5EF4-FFF2-40B4-BE49-F238E27FC236}">
                <a16:creationId xmlns:a16="http://schemas.microsoft.com/office/drawing/2014/main" id="{CCA13842-0BED-710D-DCBD-9248B126EBDE}"/>
              </a:ext>
            </a:extLst>
          </p:cNvPr>
          <p:cNvSpPr txBox="1"/>
          <p:nvPr/>
        </p:nvSpPr>
        <p:spPr>
          <a:xfrm>
            <a:off x="706881" y="1261536"/>
            <a:ext cx="8262784" cy="2954655"/>
          </a:xfrm>
          <a:prstGeom prst="rect">
            <a:avLst/>
          </a:prstGeom>
          <a:noFill/>
        </p:spPr>
        <p:txBody>
          <a:bodyPr wrap="square">
            <a:spAutoFit/>
          </a:bodyPr>
          <a:lstStyle/>
          <a:p>
            <a:pPr lvl="0">
              <a:tabLst>
                <a:tab pos="457200" algn="l"/>
              </a:tabLst>
            </a:pPr>
            <a:r>
              <a:rPr lang="en-US" sz="1800" b="1"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Session aims</a:t>
            </a:r>
          </a:p>
          <a:p>
            <a:pPr lvl="0">
              <a:tabLst>
                <a:tab pos="457200" algn="l"/>
              </a:tabLst>
            </a:pPr>
            <a:endParaRPr lang="en-US" dirty="0">
              <a:solidFill>
                <a:srgbClr val="000000"/>
              </a:solidFill>
              <a:latin typeface="Verdana" panose="020B0604030504040204" pitchFamily="34" charset="0"/>
              <a:ea typeface="Verdana" panose="020B0604030504040204" pitchFamily="34" charset="0"/>
              <a:cs typeface="Verdana" panose="020B0604030504040204" pitchFamily="34" charset="0"/>
            </a:endParaRPr>
          </a:p>
          <a:p>
            <a:pPr lvl="0">
              <a:tabLst>
                <a:tab pos="457200" algn="l"/>
              </a:tabLst>
            </a:pPr>
            <a:r>
              <a:rPr lang="en-US" sz="18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Understanding your obligations and requirements</a:t>
            </a:r>
          </a:p>
          <a:p>
            <a:pPr lvl="0">
              <a:tabLst>
                <a:tab pos="457200" algn="l"/>
              </a:tabLst>
            </a:pPr>
            <a:endParaRPr lang="en-GB" sz="2000" dirty="0">
              <a:effectLst/>
              <a:latin typeface="Verdana" panose="020B0604030504040204" pitchFamily="34" charset="0"/>
              <a:ea typeface="Verdana" panose="020B0604030504040204" pitchFamily="34" charset="0"/>
              <a:cs typeface="Verdana" panose="020B0604030504040204" pitchFamily="34" charset="0"/>
            </a:endParaRPr>
          </a:p>
          <a:p>
            <a:pPr lvl="0">
              <a:tabLst>
                <a:tab pos="457200" algn="l"/>
              </a:tabLst>
            </a:pPr>
            <a:r>
              <a:rPr lang="en-US" sz="18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Care Act and accompanying guidance</a:t>
            </a:r>
          </a:p>
          <a:p>
            <a:pPr lvl="0">
              <a:tabLst>
                <a:tab pos="457200" algn="l"/>
              </a:tabLst>
            </a:pPr>
            <a:endParaRPr lang="en-GB" sz="2000" dirty="0">
              <a:effectLst/>
              <a:latin typeface="Verdana" panose="020B0604030504040204" pitchFamily="34" charset="0"/>
              <a:ea typeface="Verdana" panose="020B0604030504040204" pitchFamily="34" charset="0"/>
              <a:cs typeface="Verdana" panose="020B0604030504040204" pitchFamily="34" charset="0"/>
            </a:endParaRPr>
          </a:p>
          <a:p>
            <a:pPr lvl="0">
              <a:tabLst>
                <a:tab pos="457200" algn="l"/>
              </a:tabLst>
            </a:pPr>
            <a:r>
              <a:rPr lang="en-US" sz="18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Making safeguarding personal</a:t>
            </a:r>
          </a:p>
          <a:p>
            <a:pPr lvl="0">
              <a:tabLst>
                <a:tab pos="457200" algn="l"/>
              </a:tabLst>
            </a:pPr>
            <a:endParaRPr lang="en-US" dirty="0">
              <a:solidFill>
                <a:srgbClr val="000000"/>
              </a:solidFill>
              <a:latin typeface="Verdana" panose="020B0604030504040204" pitchFamily="34" charset="0"/>
              <a:ea typeface="Verdana" panose="020B0604030504040204" pitchFamily="34" charset="0"/>
              <a:cs typeface="Verdana" panose="020B0604030504040204" pitchFamily="34" charset="0"/>
            </a:endParaRPr>
          </a:p>
          <a:p>
            <a:pPr lvl="0">
              <a:tabLst>
                <a:tab pos="457200" algn="l"/>
              </a:tabLst>
            </a:pPr>
            <a:endParaRPr lang="en-GB" sz="2000" dirty="0">
              <a:effectLst/>
              <a:latin typeface="Verdana" panose="020B0604030504040204" pitchFamily="34" charset="0"/>
              <a:ea typeface="Verdana" panose="020B0604030504040204" pitchFamily="34" charset="0"/>
              <a:cs typeface="Verdana" panose="020B0604030504040204" pitchFamily="34" charset="0"/>
            </a:endParaRPr>
          </a:p>
          <a:p>
            <a:pPr lvl="0">
              <a:tabLst>
                <a:tab pos="457200" algn="l"/>
              </a:tabLst>
            </a:pPr>
            <a:r>
              <a:rPr lang="en-US" sz="18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NICE guidance on safeguarding adults in care</a:t>
            </a:r>
            <a:endParaRPr lang="en-GB" sz="2000" dirty="0">
              <a:effectLst/>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558567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13ECBEE-53A7-44D0-4DC0-32F0EE39F4E9}"/>
              </a:ext>
            </a:extLst>
          </p:cNvPr>
          <p:cNvSpPr>
            <a:spLocks noGrp="1"/>
          </p:cNvSpPr>
          <p:nvPr>
            <p:ph type="ftr" sz="quarter" idx="11"/>
          </p:nvPr>
        </p:nvSpPr>
        <p:spPr/>
        <p:txBody>
          <a:bodyPr/>
          <a:lstStyle/>
          <a:p>
            <a:r>
              <a:rPr lang="en-US" dirty="0"/>
              <a:t>ECLM Ltd    Tina Welford   tinawe.eclm@gmail.com  (c)</a:t>
            </a:r>
          </a:p>
        </p:txBody>
      </p:sp>
      <p:pic>
        <p:nvPicPr>
          <p:cNvPr id="3" name="Picture 2" descr="A picture containing drawing&#10;&#10;Description automatically generated">
            <a:extLst>
              <a:ext uri="{FF2B5EF4-FFF2-40B4-BE49-F238E27FC236}">
                <a16:creationId xmlns:a16="http://schemas.microsoft.com/office/drawing/2014/main" id="{BF35A344-2A42-1FCF-BE6A-0FAB7EB9A4B5}"/>
              </a:ext>
            </a:extLst>
          </p:cNvPr>
          <p:cNvPicPr>
            <a:picLocks noChangeAspect="1"/>
          </p:cNvPicPr>
          <p:nvPr/>
        </p:nvPicPr>
        <p:blipFill>
          <a:blip r:embed="rId2"/>
          <a:stretch>
            <a:fillRect/>
          </a:stretch>
        </p:blipFill>
        <p:spPr>
          <a:xfrm>
            <a:off x="8824705" y="287821"/>
            <a:ext cx="2838450" cy="742950"/>
          </a:xfrm>
          <a:prstGeom prst="rect">
            <a:avLst/>
          </a:prstGeom>
        </p:spPr>
      </p:pic>
      <p:sp>
        <p:nvSpPr>
          <p:cNvPr id="5" name="TextBox 4">
            <a:extLst>
              <a:ext uri="{FF2B5EF4-FFF2-40B4-BE49-F238E27FC236}">
                <a16:creationId xmlns:a16="http://schemas.microsoft.com/office/drawing/2014/main" id="{16246F23-5201-BDA5-D9A5-91607358E1E0}"/>
              </a:ext>
            </a:extLst>
          </p:cNvPr>
          <p:cNvSpPr txBox="1"/>
          <p:nvPr/>
        </p:nvSpPr>
        <p:spPr>
          <a:xfrm>
            <a:off x="677334" y="920273"/>
            <a:ext cx="9469555" cy="4708981"/>
          </a:xfrm>
          <a:prstGeom prst="rect">
            <a:avLst/>
          </a:prstGeom>
          <a:noFill/>
        </p:spPr>
        <p:txBody>
          <a:bodyPr wrap="square">
            <a:spAutoFit/>
          </a:bodyPr>
          <a:lstStyle/>
          <a:p>
            <a:pPr algn="l"/>
            <a:r>
              <a:rPr lang="en-GB" sz="2000" b="1" i="0" dirty="0">
                <a:solidFill>
                  <a:srgbClr val="4F4F4F"/>
                </a:solidFill>
                <a:effectLst/>
                <a:latin typeface="Roboto" panose="02000000000000000000" pitchFamily="2" charset="0"/>
              </a:rPr>
              <a:t>Staff concerns</a:t>
            </a:r>
          </a:p>
          <a:p>
            <a:pPr algn="l"/>
            <a:endParaRPr lang="en-GB" sz="2000" b="1" dirty="0">
              <a:solidFill>
                <a:srgbClr val="4F4F4F"/>
              </a:solidFill>
              <a:latin typeface="Roboto" panose="02000000000000000000" pitchFamily="2" charset="0"/>
            </a:endParaRPr>
          </a:p>
          <a:p>
            <a:pPr algn="l"/>
            <a:r>
              <a:rPr lang="en-GB" sz="2000" b="1" i="0" dirty="0">
                <a:solidFill>
                  <a:srgbClr val="4F4F4F"/>
                </a:solidFill>
                <a:effectLst/>
                <a:latin typeface="Roboto" panose="02000000000000000000" pitchFamily="2" charset="0"/>
              </a:rPr>
              <a:t>Staff Conduct or behaviours which may pose a risk to adults</a:t>
            </a:r>
          </a:p>
          <a:p>
            <a:pPr algn="l"/>
            <a:r>
              <a:rPr lang="en-GB" sz="2000" b="0" i="0" dirty="0">
                <a:solidFill>
                  <a:srgbClr val="4F4F4F"/>
                </a:solidFill>
                <a:effectLst/>
                <a:latin typeface="Roboto" panose="02000000000000000000" pitchFamily="2" charset="0"/>
              </a:rPr>
              <a:t>Some allegations may indicate that a risk could be posed to an adult, or adults, with care and support needs by a person in a position of trust.</a:t>
            </a:r>
          </a:p>
          <a:p>
            <a:pPr algn="l"/>
            <a:endParaRPr lang="en-GB" sz="2000" b="0" i="0" dirty="0">
              <a:solidFill>
                <a:srgbClr val="4F4F4F"/>
              </a:solidFill>
              <a:effectLst/>
              <a:latin typeface="Roboto" panose="02000000000000000000" pitchFamily="2" charset="0"/>
            </a:endParaRPr>
          </a:p>
          <a:p>
            <a:pPr algn="l"/>
            <a:r>
              <a:rPr lang="en-GB" sz="2000" b="0" i="0" dirty="0">
                <a:solidFill>
                  <a:srgbClr val="4F4F4F"/>
                </a:solidFill>
                <a:effectLst/>
                <a:latin typeface="Roboto" panose="02000000000000000000" pitchFamily="2" charset="0"/>
              </a:rPr>
              <a:t>Examples of such concerns include allegations that a person in a position of trust has:</a:t>
            </a:r>
          </a:p>
          <a:p>
            <a:pPr algn="l">
              <a:buFont typeface="Arial" panose="020B0604020202020204" pitchFamily="34" charset="0"/>
              <a:buChar char="•"/>
            </a:pPr>
            <a:r>
              <a:rPr lang="en-GB" sz="2000" b="0" i="0" dirty="0">
                <a:solidFill>
                  <a:srgbClr val="000000"/>
                </a:solidFill>
                <a:effectLst/>
                <a:latin typeface="Roboto" panose="02000000000000000000" pitchFamily="2" charset="0"/>
              </a:rPr>
              <a:t>behaved in a way that has abused, or may have abused an adult or child.</a:t>
            </a:r>
          </a:p>
          <a:p>
            <a:pPr algn="l">
              <a:buFont typeface="Arial" panose="020B0604020202020204" pitchFamily="34" charset="0"/>
              <a:buChar char="•"/>
            </a:pPr>
            <a:r>
              <a:rPr lang="en-GB" sz="2000" b="0" i="0" dirty="0">
                <a:solidFill>
                  <a:srgbClr val="000000"/>
                </a:solidFill>
                <a:effectLst/>
                <a:latin typeface="Roboto" panose="02000000000000000000" pitchFamily="2" charset="0"/>
              </a:rPr>
              <a:t>possibly committed a criminal offence against, or related to, an adult or child</a:t>
            </a:r>
          </a:p>
          <a:p>
            <a:pPr algn="l">
              <a:buFont typeface="Arial" panose="020B0604020202020204" pitchFamily="34" charset="0"/>
              <a:buChar char="•"/>
            </a:pPr>
            <a:r>
              <a:rPr lang="en-GB" sz="2000" b="0" i="0" dirty="0">
                <a:solidFill>
                  <a:srgbClr val="000000"/>
                </a:solidFill>
                <a:effectLst/>
                <a:latin typeface="Roboto" panose="02000000000000000000" pitchFamily="2" charset="0"/>
              </a:rPr>
              <a:t>behaved towards an adult, or child, in a way that indicates they may pose a risk of harm to adults with care and support needs.</a:t>
            </a:r>
          </a:p>
          <a:p>
            <a:pPr algn="l">
              <a:buFont typeface="Arial" panose="020B0604020202020204" pitchFamily="34" charset="0"/>
              <a:buChar char="•"/>
            </a:pPr>
            <a:endParaRPr lang="en-GB" sz="2000" dirty="0">
              <a:solidFill>
                <a:srgbClr val="000000"/>
              </a:solidFill>
              <a:latin typeface="Roboto" panose="02000000000000000000" pitchFamily="2" charset="0"/>
            </a:endParaRPr>
          </a:p>
          <a:p>
            <a:pPr algn="l">
              <a:buFont typeface="Arial" panose="020B0604020202020204" pitchFamily="34" charset="0"/>
              <a:buChar char="•"/>
            </a:pPr>
            <a:endParaRPr lang="en-GB" sz="2000" b="0" i="0" dirty="0">
              <a:solidFill>
                <a:srgbClr val="000000"/>
              </a:solidFill>
              <a:effectLst/>
              <a:latin typeface="Roboto" panose="02000000000000000000" pitchFamily="2" charset="0"/>
            </a:endParaRPr>
          </a:p>
          <a:p>
            <a:pPr algn="l"/>
            <a:r>
              <a:rPr lang="en-GB" sz="2000" b="0" i="0" dirty="0">
                <a:solidFill>
                  <a:srgbClr val="4F4F4F"/>
                </a:solidFill>
                <a:effectLst/>
                <a:latin typeface="Roboto" panose="02000000000000000000" pitchFamily="2" charset="0"/>
              </a:rPr>
              <a:t>The above is not an exhaustive list</a:t>
            </a:r>
          </a:p>
        </p:txBody>
      </p:sp>
    </p:spTree>
    <p:extLst>
      <p:ext uri="{BB962C8B-B14F-4D97-AF65-F5344CB8AC3E}">
        <p14:creationId xmlns:p14="http://schemas.microsoft.com/office/powerpoint/2010/main" val="10902450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A9B1A4D-1CA7-B30B-5519-9D1512ED85AE}"/>
              </a:ext>
            </a:extLst>
          </p:cNvPr>
          <p:cNvSpPr>
            <a:spLocks noGrp="1"/>
          </p:cNvSpPr>
          <p:nvPr>
            <p:ph type="ftr" sz="quarter" idx="11"/>
          </p:nvPr>
        </p:nvSpPr>
        <p:spPr/>
        <p:txBody>
          <a:bodyPr/>
          <a:lstStyle/>
          <a:p>
            <a:r>
              <a:rPr lang="en-US" dirty="0"/>
              <a:t>ECLM Ltd    Tina Welford   tinawe.eclm@gmail.com  (c)</a:t>
            </a:r>
          </a:p>
        </p:txBody>
      </p:sp>
      <p:pic>
        <p:nvPicPr>
          <p:cNvPr id="3" name="Picture 2" descr="A picture containing drawing&#10;&#10;Description automatically generated">
            <a:extLst>
              <a:ext uri="{FF2B5EF4-FFF2-40B4-BE49-F238E27FC236}">
                <a16:creationId xmlns:a16="http://schemas.microsoft.com/office/drawing/2014/main" id="{29CDECF9-9D82-F3F1-133F-23C9A5EB3D66}"/>
              </a:ext>
            </a:extLst>
          </p:cNvPr>
          <p:cNvPicPr>
            <a:picLocks noChangeAspect="1"/>
          </p:cNvPicPr>
          <p:nvPr/>
        </p:nvPicPr>
        <p:blipFill>
          <a:blip r:embed="rId2"/>
          <a:stretch>
            <a:fillRect/>
          </a:stretch>
        </p:blipFill>
        <p:spPr>
          <a:xfrm>
            <a:off x="8824705" y="287821"/>
            <a:ext cx="2838450" cy="742950"/>
          </a:xfrm>
          <a:prstGeom prst="rect">
            <a:avLst/>
          </a:prstGeom>
        </p:spPr>
      </p:pic>
      <p:sp>
        <p:nvSpPr>
          <p:cNvPr id="4" name="TextBox 3">
            <a:extLst>
              <a:ext uri="{FF2B5EF4-FFF2-40B4-BE49-F238E27FC236}">
                <a16:creationId xmlns:a16="http://schemas.microsoft.com/office/drawing/2014/main" id="{CF6A1EDE-06C5-1AF5-D9BA-7BDFB262BCBF}"/>
              </a:ext>
            </a:extLst>
          </p:cNvPr>
          <p:cNvSpPr txBox="1"/>
          <p:nvPr/>
        </p:nvSpPr>
        <p:spPr>
          <a:xfrm>
            <a:off x="677333" y="545690"/>
            <a:ext cx="8968111" cy="5909310"/>
          </a:xfrm>
          <a:prstGeom prst="rect">
            <a:avLst/>
          </a:prstGeom>
          <a:noFill/>
        </p:spPr>
        <p:txBody>
          <a:bodyPr wrap="square" rtlCol="0">
            <a:spAutoFit/>
          </a:bodyPr>
          <a:lstStyle/>
          <a:p>
            <a:r>
              <a:rPr lang="en-GB" b="1" dirty="0">
                <a:solidFill>
                  <a:schemeClr val="accent2">
                    <a:lumMod val="50000"/>
                  </a:schemeClr>
                </a:solidFill>
                <a:latin typeface="Verdana" panose="020B0604030504040204" pitchFamily="34" charset="0"/>
                <a:ea typeface="Verdana" panose="020B0604030504040204" pitchFamily="34" charset="0"/>
                <a:cs typeface="Verdana" panose="020B0604030504040204" pitchFamily="34" charset="0"/>
              </a:rPr>
              <a:t>Immediate steps to take when receive reports or identifying concerns </a:t>
            </a:r>
          </a:p>
          <a:p>
            <a:endParaRPr lang="en-GB" dirty="0"/>
          </a:p>
          <a:p>
            <a:r>
              <a:rPr lang="en-GB" dirty="0"/>
              <a:t>Definition</a:t>
            </a:r>
          </a:p>
          <a:p>
            <a:endParaRPr lang="en-GB" dirty="0"/>
          </a:p>
          <a:p>
            <a:pPr marL="285750" indent="-285750">
              <a:buFont typeface="Arial" panose="020B0604020202020204" pitchFamily="34" charset="0"/>
              <a:buChar char="•"/>
            </a:pPr>
            <a:r>
              <a:rPr lang="en-GB" b="0" i="0" dirty="0">
                <a:solidFill>
                  <a:srgbClr val="202124"/>
                </a:solidFill>
                <a:effectLst/>
                <a:latin typeface="arial" panose="020B0604020202020204" pitchFamily="34" charset="0"/>
              </a:rPr>
              <a:t>A safeguarding concern is </a:t>
            </a:r>
            <a:r>
              <a:rPr lang="en-GB" b="1" i="0" dirty="0">
                <a:solidFill>
                  <a:srgbClr val="202124"/>
                </a:solidFill>
                <a:effectLst/>
                <a:latin typeface="arial" panose="020B0604020202020204" pitchFamily="34" charset="0"/>
              </a:rPr>
              <a:t>when a person is concerned about someone's well-being</a:t>
            </a:r>
            <a:r>
              <a:rPr lang="en-GB" b="0" i="0" dirty="0">
                <a:solidFill>
                  <a:srgbClr val="202124"/>
                </a:solidFill>
                <a:effectLst/>
                <a:latin typeface="arial" panose="020B0604020202020204" pitchFamily="34" charset="0"/>
              </a:rPr>
              <a:t>. These concerns may be about a family member, a neighbour or a friend, a colleague, another service and could be around different types of Neglect or Abuse.</a:t>
            </a:r>
          </a:p>
          <a:p>
            <a:pPr marL="285750" indent="-285750">
              <a:buFont typeface="Arial" panose="020B0604020202020204" pitchFamily="34" charset="0"/>
              <a:buChar char="•"/>
            </a:pPr>
            <a:endParaRPr lang="en-GB" dirty="0">
              <a:solidFill>
                <a:srgbClr val="202124"/>
              </a:solidFill>
              <a:latin typeface="arial" panose="020B0604020202020204" pitchFamily="34" charset="0"/>
            </a:endParaRPr>
          </a:p>
          <a:p>
            <a:pPr marL="285750" indent="-285750">
              <a:buFont typeface="Arial" panose="020B0604020202020204" pitchFamily="34" charset="0"/>
              <a:buChar char="•"/>
            </a:pPr>
            <a:r>
              <a:rPr lang="en-GB" dirty="0">
                <a:solidFill>
                  <a:srgbClr val="202124"/>
                </a:solidFill>
                <a:latin typeface="arial" panose="020B0604020202020204" pitchFamily="34" charset="0"/>
              </a:rPr>
              <a:t>A</a:t>
            </a:r>
            <a:r>
              <a:rPr lang="en-GB" b="0" i="0" dirty="0">
                <a:solidFill>
                  <a:srgbClr val="202124"/>
                </a:solidFill>
                <a:effectLst/>
                <a:latin typeface="arial" panose="020B0604020202020204" pitchFamily="34" charset="0"/>
              </a:rPr>
              <a:t> safeguarding concern may be justified e.g. where there is a vital risk to the person or others, where there is a public interest consideration or issue, or where a best interest decision needs to be made (where the adult lacks capacity to make the decision)</a:t>
            </a:r>
            <a:endParaRPr lang="en-GB" dirty="0"/>
          </a:p>
          <a:p>
            <a:endParaRPr lang="en-GB" dirty="0"/>
          </a:p>
          <a:p>
            <a:endParaRPr lang="en-GB" dirty="0"/>
          </a:p>
          <a:p>
            <a:endParaRPr lang="en-GB" dirty="0"/>
          </a:p>
          <a:p>
            <a:endParaRPr lang="en-GB" dirty="0"/>
          </a:p>
          <a:p>
            <a:r>
              <a:rPr lang="en-GB" dirty="0"/>
              <a:t>Does the concern meet the criteria for a Section 42 (S42) safeguarding enquiry under the requirements of The Care Act 2014? </a:t>
            </a:r>
          </a:p>
          <a:p>
            <a:endParaRPr lang="en-GB" dirty="0"/>
          </a:p>
          <a:p>
            <a:endParaRPr lang="en-GB" dirty="0"/>
          </a:p>
        </p:txBody>
      </p:sp>
    </p:spTree>
    <p:extLst>
      <p:ext uri="{BB962C8B-B14F-4D97-AF65-F5344CB8AC3E}">
        <p14:creationId xmlns:p14="http://schemas.microsoft.com/office/powerpoint/2010/main" val="13731362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A9B1A4D-1CA7-B30B-5519-9D1512ED85AE}"/>
              </a:ext>
            </a:extLst>
          </p:cNvPr>
          <p:cNvSpPr>
            <a:spLocks noGrp="1"/>
          </p:cNvSpPr>
          <p:nvPr>
            <p:ph type="ftr" sz="quarter" idx="11"/>
          </p:nvPr>
        </p:nvSpPr>
        <p:spPr/>
        <p:txBody>
          <a:bodyPr/>
          <a:lstStyle/>
          <a:p>
            <a:r>
              <a:rPr lang="en-US" dirty="0"/>
              <a:t>ECLM Ltd    Tina Welford   tinawe.eclm@gmail.com  (c)</a:t>
            </a:r>
          </a:p>
        </p:txBody>
      </p:sp>
      <p:pic>
        <p:nvPicPr>
          <p:cNvPr id="3" name="Picture 2" descr="A picture containing drawing&#10;&#10;Description automatically generated">
            <a:extLst>
              <a:ext uri="{FF2B5EF4-FFF2-40B4-BE49-F238E27FC236}">
                <a16:creationId xmlns:a16="http://schemas.microsoft.com/office/drawing/2014/main" id="{29CDECF9-9D82-F3F1-133F-23C9A5EB3D66}"/>
              </a:ext>
            </a:extLst>
          </p:cNvPr>
          <p:cNvPicPr>
            <a:picLocks noChangeAspect="1"/>
          </p:cNvPicPr>
          <p:nvPr/>
        </p:nvPicPr>
        <p:blipFill>
          <a:blip r:embed="rId2"/>
          <a:stretch>
            <a:fillRect/>
          </a:stretch>
        </p:blipFill>
        <p:spPr>
          <a:xfrm>
            <a:off x="9619761" y="98891"/>
            <a:ext cx="2439504" cy="638528"/>
          </a:xfrm>
          <a:prstGeom prst="rect">
            <a:avLst/>
          </a:prstGeom>
        </p:spPr>
      </p:pic>
      <p:sp>
        <p:nvSpPr>
          <p:cNvPr id="5" name="TextBox 4">
            <a:extLst>
              <a:ext uri="{FF2B5EF4-FFF2-40B4-BE49-F238E27FC236}">
                <a16:creationId xmlns:a16="http://schemas.microsoft.com/office/drawing/2014/main" id="{BDEA646B-AAE3-77C8-4DE4-4D98EE6F8DF8}"/>
              </a:ext>
            </a:extLst>
          </p:cNvPr>
          <p:cNvSpPr txBox="1"/>
          <p:nvPr/>
        </p:nvSpPr>
        <p:spPr>
          <a:xfrm>
            <a:off x="132735" y="451513"/>
            <a:ext cx="10250130" cy="5632311"/>
          </a:xfrm>
          <a:prstGeom prst="rect">
            <a:avLst/>
          </a:prstGeom>
          <a:noFill/>
        </p:spPr>
        <p:txBody>
          <a:bodyPr wrap="square">
            <a:spAutoFit/>
          </a:bodyPr>
          <a:lstStyle/>
          <a:p>
            <a:r>
              <a:rPr lang="en-GB" i="1" dirty="0"/>
              <a:t>Does the concern meet the criteria for a Section 42 (S42) safeguarding enquiry under the requirements of The Care Act 2014? </a:t>
            </a:r>
          </a:p>
          <a:p>
            <a:endParaRPr lang="en-GB" dirty="0"/>
          </a:p>
          <a:p>
            <a:r>
              <a:rPr lang="en-GB" dirty="0"/>
              <a:t>The requirements are as follows: </a:t>
            </a:r>
          </a:p>
          <a:p>
            <a:r>
              <a:rPr lang="en-GB" dirty="0"/>
              <a:t>• The adult is reported as having or appears to have needs for care and support? </a:t>
            </a:r>
          </a:p>
          <a:p>
            <a:r>
              <a:rPr lang="en-GB" dirty="0"/>
              <a:t>• The adult is reported or appears to be experiencing or at risk of abuse or neglect?</a:t>
            </a:r>
          </a:p>
          <a:p>
            <a:pPr marL="285750" indent="-285750">
              <a:buFont typeface="Arial" panose="020B0604020202020204" pitchFamily="34" charset="0"/>
              <a:buChar char="•"/>
            </a:pPr>
            <a:r>
              <a:rPr lang="en-GB" dirty="0"/>
              <a:t>And as a result of care and support needs is the adult unable to protect themselves from either the risk of, or the experience of abuse or neglect? </a:t>
            </a:r>
          </a:p>
          <a:p>
            <a:endParaRPr lang="en-GB" dirty="0"/>
          </a:p>
          <a:p>
            <a:endParaRPr lang="en-GB" dirty="0"/>
          </a:p>
          <a:p>
            <a:r>
              <a:rPr lang="en-GB" i="1" dirty="0"/>
              <a:t>Has the person given their consent to the information to be shared and do they know a S42 enquiry may be the result? </a:t>
            </a:r>
          </a:p>
          <a:p>
            <a:r>
              <a:rPr lang="en-GB" dirty="0"/>
              <a:t>Consent is not essential when deciding whether concerns should be raised. Where the person is not willing or able to freely give their consent to information about their circumstances being shared you will need to consider if there are any children and/or other adults with care and support needs involved, or is there a potential risk to others. If this is the case, consent can be overridden in the interests of protecting others, is there coercive control? </a:t>
            </a:r>
          </a:p>
          <a:p>
            <a:endParaRPr lang="en-GB" dirty="0"/>
          </a:p>
          <a:p>
            <a:r>
              <a:rPr lang="en-GB" dirty="0"/>
              <a:t> Ensure you record </a:t>
            </a:r>
            <a:r>
              <a:rPr lang="en-GB" b="1" dirty="0"/>
              <a:t>all </a:t>
            </a:r>
            <a:r>
              <a:rPr lang="en-GB" dirty="0"/>
              <a:t>actions clearly with reasons for your decision.     Contact  LA safeguarding team </a:t>
            </a:r>
          </a:p>
        </p:txBody>
      </p:sp>
    </p:spTree>
    <p:extLst>
      <p:ext uri="{BB962C8B-B14F-4D97-AF65-F5344CB8AC3E}">
        <p14:creationId xmlns:p14="http://schemas.microsoft.com/office/powerpoint/2010/main" val="37383891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A9B1A4D-1CA7-B30B-5519-9D1512ED85AE}"/>
              </a:ext>
            </a:extLst>
          </p:cNvPr>
          <p:cNvSpPr>
            <a:spLocks noGrp="1"/>
          </p:cNvSpPr>
          <p:nvPr>
            <p:ph type="ftr" sz="quarter" idx="11"/>
          </p:nvPr>
        </p:nvSpPr>
        <p:spPr/>
        <p:txBody>
          <a:bodyPr/>
          <a:lstStyle/>
          <a:p>
            <a:r>
              <a:rPr lang="en-US" dirty="0"/>
              <a:t>ECLM Ltd    Tina Welford   tinawe.eclm@gmail.com  (c)</a:t>
            </a:r>
          </a:p>
        </p:txBody>
      </p:sp>
      <p:pic>
        <p:nvPicPr>
          <p:cNvPr id="3" name="Picture 2" descr="A picture containing drawing&#10;&#10;Description automatically generated">
            <a:extLst>
              <a:ext uri="{FF2B5EF4-FFF2-40B4-BE49-F238E27FC236}">
                <a16:creationId xmlns:a16="http://schemas.microsoft.com/office/drawing/2014/main" id="{29CDECF9-9D82-F3F1-133F-23C9A5EB3D66}"/>
              </a:ext>
            </a:extLst>
          </p:cNvPr>
          <p:cNvPicPr>
            <a:picLocks noChangeAspect="1"/>
          </p:cNvPicPr>
          <p:nvPr/>
        </p:nvPicPr>
        <p:blipFill>
          <a:blip r:embed="rId2"/>
          <a:stretch>
            <a:fillRect/>
          </a:stretch>
        </p:blipFill>
        <p:spPr>
          <a:xfrm>
            <a:off x="9658798" y="145378"/>
            <a:ext cx="2416723" cy="632565"/>
          </a:xfrm>
          <a:prstGeom prst="rect">
            <a:avLst/>
          </a:prstGeom>
        </p:spPr>
      </p:pic>
      <p:sp>
        <p:nvSpPr>
          <p:cNvPr id="7" name="TextBox 6">
            <a:extLst>
              <a:ext uri="{FF2B5EF4-FFF2-40B4-BE49-F238E27FC236}">
                <a16:creationId xmlns:a16="http://schemas.microsoft.com/office/drawing/2014/main" id="{49FB8BE1-CFF8-2ABF-DEB1-2167E250DE3C}"/>
              </a:ext>
            </a:extLst>
          </p:cNvPr>
          <p:cNvSpPr txBox="1"/>
          <p:nvPr/>
        </p:nvSpPr>
        <p:spPr>
          <a:xfrm>
            <a:off x="958645" y="287821"/>
            <a:ext cx="9379974" cy="5355312"/>
          </a:xfrm>
          <a:prstGeom prst="rect">
            <a:avLst/>
          </a:prstGeom>
          <a:noFill/>
        </p:spPr>
        <p:txBody>
          <a:bodyPr wrap="square">
            <a:spAutoFit/>
          </a:bodyPr>
          <a:lstStyle/>
          <a:p>
            <a:r>
              <a:rPr lang="en-GB" dirty="0"/>
              <a:t>    </a:t>
            </a:r>
            <a:r>
              <a:rPr lang="en-GB" b="1" dirty="0"/>
              <a:t>Police  immediate risk of harm </a:t>
            </a:r>
          </a:p>
          <a:p>
            <a:endParaRPr lang="en-GB" dirty="0"/>
          </a:p>
          <a:p>
            <a:pPr marL="285750" indent="-285750">
              <a:buFont typeface="Arial" panose="020B0604020202020204" pitchFamily="34" charset="0"/>
              <a:buChar char="•"/>
            </a:pPr>
            <a:r>
              <a:rPr lang="en-GB" dirty="0"/>
              <a:t>Curiosity: The responsibility for practitioners to exercise ‘respectful uncertainty’ and be open to exploring different understandings, not making assumptions. Key to safeguarding practice!!</a:t>
            </a:r>
          </a:p>
          <a:p>
            <a:endParaRPr lang="en-GB" dirty="0"/>
          </a:p>
          <a:p>
            <a:pPr marL="285750" indent="-285750">
              <a:buFont typeface="Arial" panose="020B0604020202020204" pitchFamily="34" charset="0"/>
              <a:buChar char="•"/>
            </a:pPr>
            <a:r>
              <a:rPr lang="en-GB" dirty="0"/>
              <a:t>Overreliance: Taking information provided by an individual at ‘face value’ without exploring the presenting information from other professionals.</a:t>
            </a:r>
          </a:p>
          <a:p>
            <a:endParaRPr lang="en-GB" dirty="0"/>
          </a:p>
          <a:p>
            <a:endParaRPr lang="en-GB" dirty="0"/>
          </a:p>
          <a:p>
            <a:pPr marL="285750" indent="-285750">
              <a:buFont typeface="Arial" panose="020B0604020202020204" pitchFamily="34" charset="0"/>
              <a:buChar char="•"/>
            </a:pPr>
            <a:r>
              <a:rPr lang="en-GB" dirty="0"/>
              <a:t>Judgement: Using knowledge, skills, and experiences of professionals to develop an opinion and/or come to a decision that benefits the service user </a:t>
            </a:r>
          </a:p>
          <a:p>
            <a:endParaRPr lang="en-GB" dirty="0"/>
          </a:p>
          <a:p>
            <a:endParaRPr lang="en-GB" dirty="0"/>
          </a:p>
          <a:p>
            <a:r>
              <a:rPr lang="en-GB" dirty="0"/>
              <a:t>Professional judgement and informed decision making involves the following:</a:t>
            </a:r>
          </a:p>
          <a:p>
            <a:r>
              <a:rPr lang="en-GB" dirty="0"/>
              <a:t> • Gathering facts and information relevant to the decision. </a:t>
            </a:r>
          </a:p>
          <a:p>
            <a:r>
              <a:rPr lang="en-GB" dirty="0"/>
              <a:t>• Thinking critically about the sources of information, its origin and reliability. </a:t>
            </a:r>
          </a:p>
          <a:p>
            <a:r>
              <a:rPr lang="en-GB" dirty="0"/>
              <a:t>• Using all relevant sources of information and experiences e.g., Law and policy, professional wisdom &amp; experience and services user views</a:t>
            </a:r>
          </a:p>
        </p:txBody>
      </p:sp>
      <p:pic>
        <p:nvPicPr>
          <p:cNvPr id="1026" name="Picture 2" descr="Image result for police  stop images">
            <a:extLst>
              <a:ext uri="{FF2B5EF4-FFF2-40B4-BE49-F238E27FC236}">
                <a16:creationId xmlns:a16="http://schemas.microsoft.com/office/drawing/2014/main" id="{C8A82261-B4D2-26F4-5515-15DC4BBA46C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119275">
            <a:off x="209687" y="203713"/>
            <a:ext cx="935293" cy="140294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Professional Curiosity - ppt download">
            <a:extLst>
              <a:ext uri="{FF2B5EF4-FFF2-40B4-BE49-F238E27FC236}">
                <a16:creationId xmlns:a16="http://schemas.microsoft.com/office/drawing/2014/main" id="{1DCB5F38-B541-FC13-8B84-806D2F3742D3}"/>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21105" t="50000" r="23895"/>
          <a:stretch/>
        </p:blipFill>
        <p:spPr bwMode="auto">
          <a:xfrm>
            <a:off x="9658798" y="3805767"/>
            <a:ext cx="1356852" cy="9239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90916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A814938-3597-E5C8-C0EA-0512211E34E3}"/>
              </a:ext>
            </a:extLst>
          </p:cNvPr>
          <p:cNvSpPr>
            <a:spLocks noGrp="1"/>
          </p:cNvSpPr>
          <p:nvPr>
            <p:ph type="ftr" sz="quarter" idx="11"/>
          </p:nvPr>
        </p:nvSpPr>
        <p:spPr/>
        <p:txBody>
          <a:bodyPr/>
          <a:lstStyle/>
          <a:p>
            <a:r>
              <a:rPr lang="en-US" dirty="0"/>
              <a:t>ECLM Ltd    Tina Welford   tinawe.eclm@gmail.com  (c)</a:t>
            </a:r>
          </a:p>
        </p:txBody>
      </p:sp>
      <p:pic>
        <p:nvPicPr>
          <p:cNvPr id="2050" name="Picture 2" descr="87,500+ Professional Curiosity Stock Photos, Pictures &amp; Royalty-Free Images  - iStock">
            <a:extLst>
              <a:ext uri="{FF2B5EF4-FFF2-40B4-BE49-F238E27FC236}">
                <a16:creationId xmlns:a16="http://schemas.microsoft.com/office/drawing/2014/main" id="{55B5B6C3-ACD8-C9A9-873F-530BC5D88A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12696" y="2349602"/>
            <a:ext cx="2762250" cy="165735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A picture containing drawing&#10;&#10;Description automatically generated">
            <a:extLst>
              <a:ext uri="{FF2B5EF4-FFF2-40B4-BE49-F238E27FC236}">
                <a16:creationId xmlns:a16="http://schemas.microsoft.com/office/drawing/2014/main" id="{4758B35A-E5B6-EA09-74BA-F5FA656274B3}"/>
              </a:ext>
            </a:extLst>
          </p:cNvPr>
          <p:cNvPicPr>
            <a:picLocks noChangeAspect="1"/>
          </p:cNvPicPr>
          <p:nvPr/>
        </p:nvPicPr>
        <p:blipFill>
          <a:blip r:embed="rId3"/>
          <a:stretch>
            <a:fillRect/>
          </a:stretch>
        </p:blipFill>
        <p:spPr>
          <a:xfrm>
            <a:off x="8824705" y="287821"/>
            <a:ext cx="2838450" cy="742950"/>
          </a:xfrm>
          <a:prstGeom prst="rect">
            <a:avLst/>
          </a:prstGeom>
        </p:spPr>
      </p:pic>
      <p:sp>
        <p:nvSpPr>
          <p:cNvPr id="5" name="TextBox 4">
            <a:extLst>
              <a:ext uri="{FF2B5EF4-FFF2-40B4-BE49-F238E27FC236}">
                <a16:creationId xmlns:a16="http://schemas.microsoft.com/office/drawing/2014/main" id="{E51745E7-F0C4-471F-153E-5D9683EF937C}"/>
              </a:ext>
            </a:extLst>
          </p:cNvPr>
          <p:cNvSpPr txBox="1"/>
          <p:nvPr/>
        </p:nvSpPr>
        <p:spPr>
          <a:xfrm>
            <a:off x="677334" y="451513"/>
            <a:ext cx="9218834" cy="4801314"/>
          </a:xfrm>
          <a:prstGeom prst="rect">
            <a:avLst/>
          </a:prstGeom>
          <a:noFill/>
        </p:spPr>
        <p:txBody>
          <a:bodyPr wrap="square">
            <a:spAutoFit/>
          </a:bodyPr>
          <a:lstStyle/>
          <a:p>
            <a:pPr algn="l">
              <a:buFont typeface="Arial" panose="020B0604020202020204" pitchFamily="34" charset="0"/>
              <a:buChar char="•"/>
            </a:pPr>
            <a:r>
              <a:rPr lang="en-GB" b="0" i="0" dirty="0">
                <a:solidFill>
                  <a:srgbClr val="202124"/>
                </a:solidFill>
                <a:effectLst/>
                <a:latin typeface="arial" panose="020B0604020202020204" pitchFamily="34" charset="0"/>
              </a:rPr>
              <a:t>Investigating officer. </a:t>
            </a:r>
          </a:p>
          <a:p>
            <a:pPr algn="l">
              <a:buFont typeface="Arial" panose="020B0604020202020204" pitchFamily="34" charset="0"/>
              <a:buChar char="•"/>
            </a:pPr>
            <a:endParaRPr lang="en-GB" dirty="0">
              <a:solidFill>
                <a:srgbClr val="202124"/>
              </a:solidFill>
              <a:latin typeface="arial" panose="020B0604020202020204" pitchFamily="34" charset="0"/>
            </a:endParaRPr>
          </a:p>
          <a:p>
            <a:pPr algn="l">
              <a:buFont typeface="Arial" panose="020B0604020202020204" pitchFamily="34" charset="0"/>
              <a:buChar char="•"/>
            </a:pPr>
            <a:r>
              <a:rPr lang="en-GB" b="0" i="0" dirty="0">
                <a:solidFill>
                  <a:srgbClr val="202124"/>
                </a:solidFill>
                <a:effectLst/>
                <a:latin typeface="arial" panose="020B0604020202020204" pitchFamily="34" charset="0"/>
              </a:rPr>
              <a:t>The first stage in the process is to agree who will be the investigating officer. ...</a:t>
            </a:r>
          </a:p>
          <a:p>
            <a:pPr algn="l">
              <a:buFont typeface="Arial" panose="020B0604020202020204" pitchFamily="34" charset="0"/>
              <a:buChar char="•"/>
            </a:pPr>
            <a:r>
              <a:rPr lang="en-GB" b="0" i="0" dirty="0">
                <a:solidFill>
                  <a:srgbClr val="202124"/>
                </a:solidFill>
                <a:effectLst/>
                <a:latin typeface="arial" panose="020B0604020202020204" pitchFamily="34" charset="0"/>
              </a:rPr>
              <a:t>Terms of reference. ...</a:t>
            </a:r>
          </a:p>
          <a:p>
            <a:pPr algn="l">
              <a:buFont typeface="Arial" panose="020B0604020202020204" pitchFamily="34" charset="0"/>
              <a:buChar char="•"/>
            </a:pPr>
            <a:r>
              <a:rPr lang="en-GB" b="0" i="0" dirty="0">
                <a:solidFill>
                  <a:srgbClr val="202124"/>
                </a:solidFill>
                <a:effectLst/>
                <a:latin typeface="arial" panose="020B0604020202020204" pitchFamily="34" charset="0"/>
              </a:rPr>
              <a:t>Communication with </a:t>
            </a:r>
            <a:r>
              <a:rPr lang="en-GB" dirty="0">
                <a:solidFill>
                  <a:srgbClr val="202124"/>
                </a:solidFill>
                <a:latin typeface="arial" panose="020B0604020202020204" pitchFamily="34" charset="0"/>
              </a:rPr>
              <a:t> the victim or advocate and staff</a:t>
            </a:r>
            <a:r>
              <a:rPr lang="en-GB" b="0" i="0" dirty="0">
                <a:solidFill>
                  <a:srgbClr val="202124"/>
                </a:solidFill>
                <a:effectLst/>
                <a:latin typeface="arial" panose="020B0604020202020204" pitchFamily="34" charset="0"/>
              </a:rPr>
              <a:t>. ...</a:t>
            </a:r>
          </a:p>
          <a:p>
            <a:pPr algn="l">
              <a:buFont typeface="Arial" panose="020B0604020202020204" pitchFamily="34" charset="0"/>
              <a:buChar char="•"/>
            </a:pPr>
            <a:r>
              <a:rPr lang="en-GB" b="0" i="0" dirty="0">
                <a:solidFill>
                  <a:srgbClr val="202124"/>
                </a:solidFill>
                <a:effectLst/>
                <a:latin typeface="arial" panose="020B0604020202020204" pitchFamily="34" charset="0"/>
              </a:rPr>
              <a:t>Planning the investigation. ...</a:t>
            </a:r>
          </a:p>
          <a:p>
            <a:pPr algn="l">
              <a:buFont typeface="Arial" panose="020B0604020202020204" pitchFamily="34" charset="0"/>
              <a:buChar char="•"/>
            </a:pPr>
            <a:r>
              <a:rPr lang="en-GB" b="0" i="0" dirty="0">
                <a:solidFill>
                  <a:srgbClr val="202124"/>
                </a:solidFill>
                <a:effectLst/>
                <a:latin typeface="arial" panose="020B0604020202020204" pitchFamily="34" charset="0"/>
              </a:rPr>
              <a:t>Interviews and statements. ...</a:t>
            </a:r>
          </a:p>
          <a:p>
            <a:pPr algn="l">
              <a:buFont typeface="Arial" panose="020B0604020202020204" pitchFamily="34" charset="0"/>
              <a:buChar char="•"/>
            </a:pPr>
            <a:endParaRPr lang="en-GB" dirty="0">
              <a:solidFill>
                <a:srgbClr val="202124"/>
              </a:solidFill>
              <a:latin typeface="arial" panose="020B0604020202020204" pitchFamily="34" charset="0"/>
            </a:endParaRPr>
          </a:p>
          <a:p>
            <a:pPr algn="l">
              <a:buFont typeface="Arial" panose="020B0604020202020204" pitchFamily="34" charset="0"/>
              <a:buChar char="•"/>
            </a:pPr>
            <a:endParaRPr lang="en-GB" b="0" i="0" dirty="0">
              <a:solidFill>
                <a:srgbClr val="202124"/>
              </a:solidFill>
              <a:effectLst/>
              <a:latin typeface="arial" panose="020B0604020202020204" pitchFamily="34" charset="0"/>
            </a:endParaRPr>
          </a:p>
          <a:p>
            <a:pPr algn="l">
              <a:buFont typeface="Arial" panose="020B0604020202020204" pitchFamily="34" charset="0"/>
              <a:buChar char="•"/>
            </a:pPr>
            <a:endParaRPr lang="en-GB" dirty="0">
              <a:solidFill>
                <a:srgbClr val="202124"/>
              </a:solidFill>
              <a:latin typeface="arial" panose="020B0604020202020204" pitchFamily="34" charset="0"/>
            </a:endParaRPr>
          </a:p>
          <a:p>
            <a:pPr algn="l">
              <a:buFont typeface="Arial" panose="020B0604020202020204" pitchFamily="34" charset="0"/>
              <a:buChar char="•"/>
            </a:pPr>
            <a:endParaRPr lang="en-GB" b="0" i="0" dirty="0">
              <a:solidFill>
                <a:srgbClr val="202124"/>
              </a:solidFill>
              <a:effectLst/>
              <a:latin typeface="arial" panose="020B0604020202020204" pitchFamily="34" charset="0"/>
            </a:endParaRPr>
          </a:p>
          <a:p>
            <a:pPr algn="l">
              <a:buFont typeface="Arial" panose="020B0604020202020204" pitchFamily="34" charset="0"/>
              <a:buChar char="•"/>
            </a:pPr>
            <a:endParaRPr lang="en-GB" dirty="0">
              <a:solidFill>
                <a:srgbClr val="202124"/>
              </a:solidFill>
              <a:latin typeface="arial" panose="020B0604020202020204" pitchFamily="34" charset="0"/>
            </a:endParaRPr>
          </a:p>
          <a:p>
            <a:pPr algn="l">
              <a:buFont typeface="Arial" panose="020B0604020202020204" pitchFamily="34" charset="0"/>
              <a:buChar char="•"/>
            </a:pPr>
            <a:endParaRPr lang="en-GB" b="0" i="0" dirty="0">
              <a:solidFill>
                <a:srgbClr val="202124"/>
              </a:solidFill>
              <a:effectLst/>
              <a:latin typeface="arial" panose="020B0604020202020204" pitchFamily="34" charset="0"/>
            </a:endParaRPr>
          </a:p>
          <a:p>
            <a:pPr algn="l">
              <a:buFont typeface="Arial" panose="020B0604020202020204" pitchFamily="34" charset="0"/>
              <a:buChar char="•"/>
            </a:pPr>
            <a:endParaRPr lang="en-GB" b="0" i="0" dirty="0">
              <a:solidFill>
                <a:srgbClr val="202124"/>
              </a:solidFill>
              <a:effectLst/>
              <a:latin typeface="arial" panose="020B0604020202020204" pitchFamily="34" charset="0"/>
            </a:endParaRPr>
          </a:p>
          <a:p>
            <a:pPr algn="l">
              <a:buFont typeface="Arial" panose="020B0604020202020204" pitchFamily="34" charset="0"/>
              <a:buChar char="•"/>
            </a:pPr>
            <a:r>
              <a:rPr lang="en-GB" b="0" i="0" dirty="0">
                <a:solidFill>
                  <a:srgbClr val="202124"/>
                </a:solidFill>
                <a:effectLst/>
                <a:latin typeface="arial" panose="020B0604020202020204" pitchFamily="34" charset="0"/>
              </a:rPr>
              <a:t>Investigation outcomes. ...</a:t>
            </a:r>
          </a:p>
          <a:p>
            <a:pPr algn="l">
              <a:buFont typeface="Arial" panose="020B0604020202020204" pitchFamily="34" charset="0"/>
              <a:buChar char="•"/>
            </a:pPr>
            <a:r>
              <a:rPr lang="en-GB" b="0" i="0" dirty="0">
                <a:solidFill>
                  <a:srgbClr val="202124"/>
                </a:solidFill>
                <a:effectLst/>
                <a:latin typeface="arial" panose="020B0604020202020204" pitchFamily="34" charset="0"/>
              </a:rPr>
              <a:t>Sharing the report. ...</a:t>
            </a:r>
          </a:p>
          <a:p>
            <a:pPr algn="l">
              <a:buFont typeface="Arial" panose="020B0604020202020204" pitchFamily="34" charset="0"/>
              <a:buChar char="•"/>
            </a:pPr>
            <a:r>
              <a:rPr lang="en-GB" b="0" i="0" dirty="0">
                <a:solidFill>
                  <a:srgbClr val="202124"/>
                </a:solidFill>
                <a:effectLst/>
                <a:latin typeface="arial" panose="020B0604020202020204" pitchFamily="34" charset="0"/>
              </a:rPr>
              <a:t>Relationship between staff and </a:t>
            </a:r>
            <a:r>
              <a:rPr lang="en-GB" dirty="0">
                <a:solidFill>
                  <a:srgbClr val="202124"/>
                </a:solidFill>
                <a:latin typeface="arial" panose="020B0604020202020204" pitchFamily="34" charset="0"/>
              </a:rPr>
              <a:t>victim or perpetrator </a:t>
            </a:r>
            <a:endParaRPr lang="en-GB" b="0" i="0" dirty="0">
              <a:solidFill>
                <a:srgbClr val="202124"/>
              </a:solidFill>
              <a:effectLst/>
              <a:latin typeface="arial" panose="020B0604020202020204" pitchFamily="34" charset="0"/>
            </a:endParaRPr>
          </a:p>
        </p:txBody>
      </p:sp>
    </p:spTree>
    <p:extLst>
      <p:ext uri="{BB962C8B-B14F-4D97-AF65-F5344CB8AC3E}">
        <p14:creationId xmlns:p14="http://schemas.microsoft.com/office/powerpoint/2010/main" val="8112767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13ECBEE-53A7-44D0-4DC0-32F0EE39F4E9}"/>
              </a:ext>
            </a:extLst>
          </p:cNvPr>
          <p:cNvSpPr>
            <a:spLocks noGrp="1"/>
          </p:cNvSpPr>
          <p:nvPr>
            <p:ph type="ftr" sz="quarter" idx="11"/>
          </p:nvPr>
        </p:nvSpPr>
        <p:spPr/>
        <p:txBody>
          <a:bodyPr/>
          <a:lstStyle/>
          <a:p>
            <a:r>
              <a:rPr lang="en-US" dirty="0"/>
              <a:t>ECLM Ltd    Tina Welford   tinawe.eclm@gmail.com  (c)</a:t>
            </a:r>
          </a:p>
        </p:txBody>
      </p:sp>
      <p:pic>
        <p:nvPicPr>
          <p:cNvPr id="3" name="Picture 2" descr="A picture containing drawing&#10;&#10;Description automatically generated">
            <a:extLst>
              <a:ext uri="{FF2B5EF4-FFF2-40B4-BE49-F238E27FC236}">
                <a16:creationId xmlns:a16="http://schemas.microsoft.com/office/drawing/2014/main" id="{BF35A344-2A42-1FCF-BE6A-0FAB7EB9A4B5}"/>
              </a:ext>
            </a:extLst>
          </p:cNvPr>
          <p:cNvPicPr>
            <a:picLocks noChangeAspect="1"/>
          </p:cNvPicPr>
          <p:nvPr/>
        </p:nvPicPr>
        <p:blipFill>
          <a:blip r:embed="rId2"/>
          <a:stretch>
            <a:fillRect/>
          </a:stretch>
        </p:blipFill>
        <p:spPr>
          <a:xfrm>
            <a:off x="10382864" y="60706"/>
            <a:ext cx="1640396" cy="429365"/>
          </a:xfrm>
          <a:prstGeom prst="rect">
            <a:avLst/>
          </a:prstGeom>
        </p:spPr>
      </p:pic>
      <p:sp>
        <p:nvSpPr>
          <p:cNvPr id="5" name="TextBox 4">
            <a:extLst>
              <a:ext uri="{FF2B5EF4-FFF2-40B4-BE49-F238E27FC236}">
                <a16:creationId xmlns:a16="http://schemas.microsoft.com/office/drawing/2014/main" id="{4C862588-18B3-097D-6EA9-D221810C2A58}"/>
              </a:ext>
            </a:extLst>
          </p:cNvPr>
          <p:cNvSpPr txBox="1"/>
          <p:nvPr/>
        </p:nvSpPr>
        <p:spPr>
          <a:xfrm>
            <a:off x="398205" y="451513"/>
            <a:ext cx="9837175" cy="5909310"/>
          </a:xfrm>
          <a:prstGeom prst="rect">
            <a:avLst/>
          </a:prstGeom>
          <a:noFill/>
        </p:spPr>
        <p:txBody>
          <a:bodyPr wrap="square">
            <a:spAutoFit/>
          </a:bodyPr>
          <a:lstStyle/>
          <a:p>
            <a:r>
              <a:rPr lang="en-GB" b="0" i="0" dirty="0">
                <a:solidFill>
                  <a:srgbClr val="202124"/>
                </a:solidFill>
                <a:effectLst/>
                <a:latin typeface="arial" panose="020B0604020202020204" pitchFamily="34" charset="0"/>
              </a:rPr>
              <a:t>The investigation will involve: face-to-face contact with the adult at risk of harm including where relevant an assessment of capacity. ascertaining the views and wishes of the adult at risk and providing appropriate support. undertaking an assessment of risk of harm.</a:t>
            </a:r>
          </a:p>
          <a:p>
            <a:endParaRPr lang="en-GB" dirty="0">
              <a:solidFill>
                <a:srgbClr val="202124"/>
              </a:solidFill>
              <a:latin typeface="arial" panose="020B0604020202020204" pitchFamily="34" charset="0"/>
            </a:endParaRPr>
          </a:p>
          <a:p>
            <a:endParaRPr lang="en-GB" dirty="0">
              <a:solidFill>
                <a:srgbClr val="202124"/>
              </a:solidFill>
              <a:latin typeface="arial" panose="020B0604020202020204" pitchFamily="34" charset="0"/>
            </a:endParaRPr>
          </a:p>
          <a:p>
            <a:pPr algn="l">
              <a:buFont typeface="+mj-lt"/>
              <a:buAutoNum type="arabicPeriod"/>
            </a:pPr>
            <a:r>
              <a:rPr lang="en-GB" b="0" i="0" dirty="0">
                <a:solidFill>
                  <a:srgbClr val="202124"/>
                </a:solidFill>
                <a:effectLst/>
                <a:latin typeface="arial" panose="020B0604020202020204" pitchFamily="34" charset="0"/>
              </a:rPr>
              <a:t>STEP 1 – IMMEDIATE ACTION. ...</a:t>
            </a:r>
          </a:p>
          <a:p>
            <a:pPr algn="l">
              <a:buFont typeface="+mj-lt"/>
              <a:buAutoNum type="arabicPeriod"/>
            </a:pPr>
            <a:r>
              <a:rPr lang="en-GB" b="0" i="0" dirty="0">
                <a:solidFill>
                  <a:srgbClr val="202124"/>
                </a:solidFill>
                <a:effectLst/>
                <a:latin typeface="arial" panose="020B0604020202020204" pitchFamily="34" charset="0"/>
              </a:rPr>
              <a:t>STEP 2 – PLAN THE INVESTIGATION. ...</a:t>
            </a:r>
          </a:p>
          <a:p>
            <a:pPr algn="l">
              <a:buFont typeface="+mj-lt"/>
              <a:buAutoNum type="arabicPeriod"/>
            </a:pPr>
            <a:r>
              <a:rPr lang="en-GB" b="0" i="0" dirty="0">
                <a:solidFill>
                  <a:srgbClr val="202124"/>
                </a:solidFill>
                <a:effectLst/>
                <a:latin typeface="arial" panose="020B0604020202020204" pitchFamily="34" charset="0"/>
              </a:rPr>
              <a:t>STEP 3 – DATA COLLECTION. ...</a:t>
            </a:r>
          </a:p>
          <a:p>
            <a:pPr algn="l">
              <a:buFont typeface="+mj-lt"/>
              <a:buAutoNum type="arabicPeriod"/>
            </a:pPr>
            <a:r>
              <a:rPr lang="en-GB" b="0" i="0" dirty="0">
                <a:solidFill>
                  <a:srgbClr val="202124"/>
                </a:solidFill>
                <a:effectLst/>
                <a:latin typeface="arial" panose="020B0604020202020204" pitchFamily="34" charset="0"/>
              </a:rPr>
              <a:t>STEP 4 – DATA ANALYSIS. ...</a:t>
            </a:r>
          </a:p>
          <a:p>
            <a:pPr algn="l">
              <a:buFont typeface="+mj-lt"/>
              <a:buAutoNum type="arabicPeriod"/>
            </a:pPr>
            <a:r>
              <a:rPr lang="en-GB" b="0" i="0" dirty="0">
                <a:solidFill>
                  <a:srgbClr val="202124"/>
                </a:solidFill>
                <a:effectLst/>
                <a:latin typeface="arial" panose="020B0604020202020204" pitchFamily="34" charset="0"/>
              </a:rPr>
              <a:t>STEP 5 – CORRECTIVE ACTIONS. ...</a:t>
            </a:r>
          </a:p>
          <a:p>
            <a:pPr algn="l">
              <a:buFont typeface="+mj-lt"/>
              <a:buAutoNum type="arabicPeriod"/>
            </a:pPr>
            <a:r>
              <a:rPr lang="en-GB" b="0" i="0" dirty="0">
                <a:solidFill>
                  <a:srgbClr val="202124"/>
                </a:solidFill>
                <a:effectLst/>
                <a:latin typeface="arial" panose="020B0604020202020204" pitchFamily="34" charset="0"/>
              </a:rPr>
              <a:t>STEP 6 – REPORTING. CQC/LA/Police  and all </a:t>
            </a:r>
            <a:r>
              <a:rPr lang="en-GB" dirty="0">
                <a:solidFill>
                  <a:srgbClr val="202124"/>
                </a:solidFill>
                <a:latin typeface="arial" panose="020B0604020202020204" pitchFamily="34" charset="0"/>
              </a:rPr>
              <a:t>p</a:t>
            </a:r>
            <a:r>
              <a:rPr lang="en-GB" b="0" i="0" dirty="0">
                <a:solidFill>
                  <a:srgbClr val="202124"/>
                </a:solidFill>
                <a:effectLst/>
                <a:latin typeface="arial" panose="020B0604020202020204" pitchFamily="34" charset="0"/>
              </a:rPr>
              <a:t>arties</a:t>
            </a:r>
          </a:p>
          <a:p>
            <a:endParaRPr lang="en-GB" dirty="0">
              <a:solidFill>
                <a:srgbClr val="202124"/>
              </a:solidFill>
              <a:latin typeface="arial" panose="020B0604020202020204" pitchFamily="34" charset="0"/>
            </a:endParaRPr>
          </a:p>
          <a:p>
            <a:endParaRPr lang="en-GB" dirty="0">
              <a:solidFill>
                <a:srgbClr val="202124"/>
              </a:solidFill>
              <a:latin typeface="arial" panose="020B0604020202020204" pitchFamily="34" charset="0"/>
            </a:endParaRPr>
          </a:p>
          <a:p>
            <a:endParaRPr lang="en-GB" dirty="0">
              <a:solidFill>
                <a:srgbClr val="202124"/>
              </a:solidFill>
              <a:latin typeface="arial" panose="020B0604020202020204" pitchFamily="34" charset="0"/>
            </a:endParaRPr>
          </a:p>
          <a:p>
            <a:endParaRPr lang="en-GB" dirty="0">
              <a:solidFill>
                <a:srgbClr val="202124"/>
              </a:solidFill>
              <a:latin typeface="arial" panose="020B0604020202020204" pitchFamily="34" charset="0"/>
            </a:endParaRPr>
          </a:p>
          <a:p>
            <a:endParaRPr lang="en-GB" dirty="0">
              <a:solidFill>
                <a:srgbClr val="202124"/>
              </a:solidFill>
              <a:latin typeface="arial" panose="020B0604020202020204" pitchFamily="34" charset="0"/>
            </a:endParaRPr>
          </a:p>
          <a:p>
            <a:endParaRPr lang="en-GB" dirty="0">
              <a:solidFill>
                <a:srgbClr val="202124"/>
              </a:solidFill>
              <a:latin typeface="arial" panose="020B0604020202020204" pitchFamily="34" charset="0"/>
            </a:endParaRPr>
          </a:p>
          <a:p>
            <a:r>
              <a:rPr lang="en-GB" dirty="0">
                <a:solidFill>
                  <a:srgbClr val="202124"/>
                </a:solidFill>
                <a:latin typeface="arial" panose="020B0604020202020204" pitchFamily="34" charset="0"/>
              </a:rPr>
              <a:t>6 </a:t>
            </a:r>
            <a:r>
              <a:rPr lang="en-GB" b="0" i="0" dirty="0">
                <a:solidFill>
                  <a:srgbClr val="202124"/>
                </a:solidFill>
                <a:effectLst/>
                <a:latin typeface="arial" panose="020B0604020202020204" pitchFamily="34" charset="0"/>
              </a:rPr>
              <a:t>principles </a:t>
            </a:r>
            <a:r>
              <a:rPr lang="en-GB" b="1" i="0" dirty="0">
                <a:solidFill>
                  <a:srgbClr val="202124"/>
                </a:solidFill>
                <a:effectLst/>
                <a:latin typeface="arial" panose="020B0604020202020204" pitchFamily="34" charset="0"/>
              </a:rPr>
              <a:t>Empowerment, Prevention, Proportionality, Prevention, Protection and Partnership</a:t>
            </a:r>
            <a:r>
              <a:rPr lang="en-GB" b="0" i="0" dirty="0">
                <a:solidFill>
                  <a:srgbClr val="202124"/>
                </a:solidFill>
                <a:effectLst/>
                <a:latin typeface="arial" panose="020B0604020202020204" pitchFamily="34" charset="0"/>
              </a:rPr>
              <a:t>. By adopting these six principles of safeguarding, during the investigation,  we can make sure that we try our best to protect the vulnerable from abuse</a:t>
            </a:r>
            <a:endParaRPr lang="en-GB" dirty="0">
              <a:solidFill>
                <a:srgbClr val="202124"/>
              </a:solidFill>
              <a:latin typeface="arial" panose="020B0604020202020204" pitchFamily="34" charset="0"/>
            </a:endParaRPr>
          </a:p>
          <a:p>
            <a:endParaRPr lang="en-GB" dirty="0"/>
          </a:p>
        </p:txBody>
      </p:sp>
      <p:pic>
        <p:nvPicPr>
          <p:cNvPr id="3074" name="Picture 2" descr="Image result">
            <a:extLst>
              <a:ext uri="{FF2B5EF4-FFF2-40B4-BE49-F238E27FC236}">
                <a16:creationId xmlns:a16="http://schemas.microsoft.com/office/drawing/2014/main" id="{7E3D494E-3EA7-710E-5926-2E79F0FCA5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33188" y="1308291"/>
            <a:ext cx="4232787" cy="38043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85854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A9B1A4D-1CA7-B30B-5519-9D1512ED85AE}"/>
              </a:ext>
            </a:extLst>
          </p:cNvPr>
          <p:cNvSpPr>
            <a:spLocks noGrp="1"/>
          </p:cNvSpPr>
          <p:nvPr>
            <p:ph type="ftr" sz="quarter" idx="11"/>
          </p:nvPr>
        </p:nvSpPr>
        <p:spPr/>
        <p:txBody>
          <a:bodyPr/>
          <a:lstStyle/>
          <a:p>
            <a:r>
              <a:rPr lang="en-US" dirty="0"/>
              <a:t>ECLM Ltd    Tina Welford   tinawe.eclm@gmail.com  (c)</a:t>
            </a:r>
          </a:p>
        </p:txBody>
      </p:sp>
      <p:pic>
        <p:nvPicPr>
          <p:cNvPr id="3" name="Picture 2" descr="A picture containing drawing&#10;&#10;Description automatically generated">
            <a:extLst>
              <a:ext uri="{FF2B5EF4-FFF2-40B4-BE49-F238E27FC236}">
                <a16:creationId xmlns:a16="http://schemas.microsoft.com/office/drawing/2014/main" id="{29CDECF9-9D82-F3F1-133F-23C9A5EB3D66}"/>
              </a:ext>
            </a:extLst>
          </p:cNvPr>
          <p:cNvPicPr>
            <a:picLocks noChangeAspect="1"/>
          </p:cNvPicPr>
          <p:nvPr/>
        </p:nvPicPr>
        <p:blipFill>
          <a:blip r:embed="rId2"/>
          <a:stretch>
            <a:fillRect/>
          </a:stretch>
        </p:blipFill>
        <p:spPr>
          <a:xfrm>
            <a:off x="8824705" y="287821"/>
            <a:ext cx="2838450" cy="742950"/>
          </a:xfrm>
          <a:prstGeom prst="rect">
            <a:avLst/>
          </a:prstGeom>
        </p:spPr>
      </p:pic>
      <p:sp>
        <p:nvSpPr>
          <p:cNvPr id="5" name="TextBox 4">
            <a:extLst>
              <a:ext uri="{FF2B5EF4-FFF2-40B4-BE49-F238E27FC236}">
                <a16:creationId xmlns:a16="http://schemas.microsoft.com/office/drawing/2014/main" id="{0B25151B-6167-6585-E791-D015044E27E2}"/>
              </a:ext>
            </a:extLst>
          </p:cNvPr>
          <p:cNvSpPr txBox="1"/>
          <p:nvPr/>
        </p:nvSpPr>
        <p:spPr>
          <a:xfrm>
            <a:off x="368710" y="619432"/>
            <a:ext cx="9497961" cy="6186309"/>
          </a:xfrm>
          <a:prstGeom prst="rect">
            <a:avLst/>
          </a:prstGeom>
          <a:noFill/>
        </p:spPr>
        <p:txBody>
          <a:bodyPr wrap="square">
            <a:spAutoFit/>
          </a:bodyPr>
          <a:lstStyle/>
          <a:p>
            <a:r>
              <a:rPr lang="en-GB" b="0" i="0" dirty="0">
                <a:solidFill>
                  <a:srgbClr val="92278F"/>
                </a:solidFill>
                <a:effectLst/>
                <a:latin typeface="Arial W01 Light"/>
              </a:rPr>
              <a:t>MULTI AGENCY</a:t>
            </a:r>
            <a:br>
              <a:rPr lang="en-GB" b="0" i="0" dirty="0">
                <a:solidFill>
                  <a:srgbClr val="92278F"/>
                </a:solidFill>
                <a:effectLst/>
                <a:latin typeface="Arial W01 Light"/>
              </a:rPr>
            </a:br>
            <a:br>
              <a:rPr lang="en-GB" b="0" i="0" dirty="0">
                <a:solidFill>
                  <a:srgbClr val="92278F"/>
                </a:solidFill>
                <a:effectLst/>
                <a:latin typeface="Arial W01 Light"/>
              </a:rPr>
            </a:br>
            <a:r>
              <a:rPr lang="en-GB" b="0" i="0" dirty="0">
                <a:solidFill>
                  <a:srgbClr val="92278F"/>
                </a:solidFill>
                <a:effectLst/>
                <a:latin typeface="Arial W01 Light"/>
              </a:rPr>
              <a:t>the need for collaborative decision making and support in both preventing and finding responses to abuse and neglect whether within responsibilities set out in Section 42 (S42) of the Care Act (2014) or through other powers or multi agency arrangements</a:t>
            </a:r>
          </a:p>
          <a:p>
            <a:endParaRPr lang="en-GB" dirty="0">
              <a:solidFill>
                <a:srgbClr val="92278F"/>
              </a:solidFill>
              <a:latin typeface="Arial W01 Light"/>
            </a:endParaRPr>
          </a:p>
          <a:p>
            <a:r>
              <a:rPr lang="en-GB" b="0" i="0" dirty="0">
                <a:solidFill>
                  <a:srgbClr val="92278F"/>
                </a:solidFill>
                <a:effectLst/>
                <a:latin typeface="Arial W01 Light"/>
              </a:rPr>
              <a:t>the need for support for that collaborative working including clear guidelines, shared language /definitions, opportunities for dialogue, mutual respect and understanding of roles and responsibilities ( barriers to overcome) </a:t>
            </a:r>
          </a:p>
          <a:p>
            <a:endParaRPr lang="en-GB" dirty="0">
              <a:solidFill>
                <a:srgbClr val="92278F"/>
              </a:solidFill>
              <a:latin typeface="Arial W01 Light"/>
            </a:endParaRPr>
          </a:p>
          <a:p>
            <a:r>
              <a:rPr lang="en-GB" dirty="0">
                <a:solidFill>
                  <a:srgbClr val="92278F"/>
                </a:solidFill>
                <a:latin typeface="Arial W01 Light"/>
              </a:rPr>
              <a:t>Local authority/health safeguarding teams /LADO or DASM   ICB designated staff</a:t>
            </a:r>
          </a:p>
          <a:p>
            <a:endParaRPr lang="en-GB" dirty="0">
              <a:solidFill>
                <a:srgbClr val="92278F"/>
              </a:solidFill>
              <a:latin typeface="Arial W01 Light"/>
            </a:endParaRPr>
          </a:p>
          <a:p>
            <a:endParaRPr lang="en-GB" dirty="0">
              <a:solidFill>
                <a:srgbClr val="92278F"/>
              </a:solidFill>
              <a:latin typeface="Arial W01 Light"/>
            </a:endParaRPr>
          </a:p>
          <a:p>
            <a:r>
              <a:rPr lang="en-GB" b="0" i="0" dirty="0">
                <a:effectLst/>
                <a:latin typeface="Roboto" panose="02000000000000000000" pitchFamily="2" charset="0"/>
              </a:rPr>
              <a:t>The primary focus must be to ensure the safety and well-being of the adult who is alleged to have been harmed. In an emergency situation call the police / ambulance immediately on 999.  The police response will depend upon which criminal offences are suspected, whether the crime is still taking place, and on other factors such as whether anyone is at immediate risk of harm.  The police may need to attend the scene and agencies and individuals can play an important part in ensuring that evidence is not contaminated or lost.</a:t>
            </a:r>
          </a:p>
          <a:p>
            <a:endParaRPr lang="en-GB" dirty="0">
              <a:solidFill>
                <a:srgbClr val="92278F"/>
              </a:solidFill>
              <a:latin typeface="Arial W01 Light"/>
            </a:endParaRPr>
          </a:p>
          <a:p>
            <a:endParaRPr lang="en-GB" dirty="0">
              <a:solidFill>
                <a:srgbClr val="92278F"/>
              </a:solidFill>
              <a:latin typeface="Arial W01 Light"/>
            </a:endParaRPr>
          </a:p>
          <a:p>
            <a:endParaRPr lang="en-GB" dirty="0"/>
          </a:p>
        </p:txBody>
      </p:sp>
    </p:spTree>
    <p:extLst>
      <p:ext uri="{BB962C8B-B14F-4D97-AF65-F5344CB8AC3E}">
        <p14:creationId xmlns:p14="http://schemas.microsoft.com/office/powerpoint/2010/main" val="649153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13ECBEE-53A7-44D0-4DC0-32F0EE39F4E9}"/>
              </a:ext>
            </a:extLst>
          </p:cNvPr>
          <p:cNvSpPr>
            <a:spLocks noGrp="1"/>
          </p:cNvSpPr>
          <p:nvPr>
            <p:ph type="ftr" sz="quarter" idx="11"/>
          </p:nvPr>
        </p:nvSpPr>
        <p:spPr/>
        <p:txBody>
          <a:bodyPr/>
          <a:lstStyle/>
          <a:p>
            <a:r>
              <a:rPr lang="en-US" dirty="0"/>
              <a:t>ECLM Ltd    Tina Welford   tinawe.eclm@gmail.com  (c)</a:t>
            </a:r>
          </a:p>
        </p:txBody>
      </p:sp>
      <p:pic>
        <p:nvPicPr>
          <p:cNvPr id="3" name="Picture 2" descr="A picture containing drawing&#10;&#10;Description automatically generated">
            <a:extLst>
              <a:ext uri="{FF2B5EF4-FFF2-40B4-BE49-F238E27FC236}">
                <a16:creationId xmlns:a16="http://schemas.microsoft.com/office/drawing/2014/main" id="{BF35A344-2A42-1FCF-BE6A-0FAB7EB9A4B5}"/>
              </a:ext>
            </a:extLst>
          </p:cNvPr>
          <p:cNvPicPr>
            <a:picLocks noChangeAspect="1"/>
          </p:cNvPicPr>
          <p:nvPr/>
        </p:nvPicPr>
        <p:blipFill>
          <a:blip r:embed="rId2"/>
          <a:stretch>
            <a:fillRect/>
          </a:stretch>
        </p:blipFill>
        <p:spPr>
          <a:xfrm>
            <a:off x="9556955" y="479483"/>
            <a:ext cx="2106200" cy="551287"/>
          </a:xfrm>
          <a:prstGeom prst="rect">
            <a:avLst/>
          </a:prstGeom>
        </p:spPr>
      </p:pic>
      <p:sp>
        <p:nvSpPr>
          <p:cNvPr id="5" name="TextBox 4">
            <a:extLst>
              <a:ext uri="{FF2B5EF4-FFF2-40B4-BE49-F238E27FC236}">
                <a16:creationId xmlns:a16="http://schemas.microsoft.com/office/drawing/2014/main" id="{DF4FB7A4-E96F-95F2-8A64-D18727DFE519}"/>
              </a:ext>
            </a:extLst>
          </p:cNvPr>
          <p:cNvSpPr txBox="1"/>
          <p:nvPr/>
        </p:nvSpPr>
        <p:spPr>
          <a:xfrm>
            <a:off x="528845" y="481719"/>
            <a:ext cx="9190342" cy="5632311"/>
          </a:xfrm>
          <a:prstGeom prst="rect">
            <a:avLst/>
          </a:prstGeom>
          <a:noFill/>
        </p:spPr>
        <p:txBody>
          <a:bodyPr wrap="square">
            <a:spAutoFit/>
          </a:bodyPr>
          <a:lstStyle/>
          <a:p>
            <a:pPr algn="l"/>
            <a:r>
              <a:rPr lang="en-GB" b="1" i="0" dirty="0">
                <a:solidFill>
                  <a:srgbClr val="4F4F4F"/>
                </a:solidFill>
                <a:effectLst/>
                <a:latin typeface="Roboto" panose="02000000000000000000" pitchFamily="2" charset="0"/>
              </a:rPr>
              <a:t>Partnership working within safeguarding enquiries and criminal investigations:</a:t>
            </a:r>
          </a:p>
          <a:p>
            <a:pPr algn="l"/>
            <a:endParaRPr lang="en-GB" b="0" i="0" dirty="0">
              <a:solidFill>
                <a:srgbClr val="4F4F4F"/>
              </a:solidFill>
              <a:effectLst/>
              <a:latin typeface="Roboto" panose="02000000000000000000" pitchFamily="2" charset="0"/>
            </a:endParaRPr>
          </a:p>
          <a:p>
            <a:pPr algn="l"/>
            <a:r>
              <a:rPr lang="en-GB" b="0" i="0" dirty="0">
                <a:solidFill>
                  <a:srgbClr val="4F4F4F"/>
                </a:solidFill>
                <a:effectLst/>
                <a:latin typeface="Roboto" panose="02000000000000000000" pitchFamily="2" charset="0"/>
              </a:rPr>
              <a:t>If, as a result of a safeguarding concern, both a safeguarding enquiry and a criminal investigation are required the following will apply:</a:t>
            </a:r>
          </a:p>
          <a:p>
            <a:pPr algn="l"/>
            <a:endParaRPr lang="en-GB" b="0" i="0" dirty="0">
              <a:solidFill>
                <a:srgbClr val="4F4F4F"/>
              </a:solidFill>
              <a:effectLst/>
              <a:latin typeface="Roboto" panose="02000000000000000000" pitchFamily="2" charset="0"/>
            </a:endParaRPr>
          </a:p>
          <a:p>
            <a:pPr algn="l">
              <a:buFont typeface="+mj-lt"/>
              <a:buAutoNum type="arabicPeriod"/>
            </a:pPr>
            <a:r>
              <a:rPr lang="en-GB" b="0" i="0" dirty="0">
                <a:solidFill>
                  <a:srgbClr val="000000"/>
                </a:solidFill>
                <a:effectLst/>
                <a:latin typeface="Roboto" panose="02000000000000000000" pitchFamily="2" charset="0"/>
              </a:rPr>
              <a:t>The criminal investigation will take primacy.</a:t>
            </a:r>
          </a:p>
          <a:p>
            <a:pPr algn="l">
              <a:buFont typeface="+mj-lt"/>
              <a:buAutoNum type="arabicPeriod"/>
            </a:pPr>
            <a:r>
              <a:rPr lang="en-GB" b="0" i="0" dirty="0">
                <a:solidFill>
                  <a:srgbClr val="000000"/>
                </a:solidFill>
                <a:effectLst/>
                <a:latin typeface="Roboto" panose="02000000000000000000" pitchFamily="2" charset="0"/>
              </a:rPr>
              <a:t>Depending on the nature of the safeguarding concern, a joint visit to the adult may need to take place with the police and the Lead Enquiry Officer.</a:t>
            </a:r>
          </a:p>
          <a:p>
            <a:pPr algn="l">
              <a:buFont typeface="+mj-lt"/>
              <a:buAutoNum type="arabicPeriod"/>
            </a:pPr>
            <a:endParaRPr lang="en-GB" dirty="0">
              <a:solidFill>
                <a:srgbClr val="000000"/>
              </a:solidFill>
              <a:latin typeface="Roboto" panose="02000000000000000000" pitchFamily="2" charset="0"/>
            </a:endParaRPr>
          </a:p>
          <a:p>
            <a:pPr algn="l">
              <a:buFont typeface="+mj-lt"/>
              <a:buAutoNum type="arabicPeriod"/>
            </a:pPr>
            <a:endParaRPr lang="en-GB" b="0" i="0" dirty="0">
              <a:solidFill>
                <a:srgbClr val="000000"/>
              </a:solidFill>
              <a:effectLst/>
              <a:latin typeface="Roboto" panose="02000000000000000000" pitchFamily="2" charset="0"/>
            </a:endParaRPr>
          </a:p>
          <a:p>
            <a:pPr algn="l">
              <a:buFont typeface="+mj-lt"/>
              <a:buAutoNum type="arabicPeriod"/>
            </a:pPr>
            <a:endParaRPr lang="en-GB" b="0" i="0" dirty="0">
              <a:solidFill>
                <a:srgbClr val="000000"/>
              </a:solidFill>
              <a:effectLst/>
              <a:latin typeface="Roboto" panose="02000000000000000000" pitchFamily="2" charset="0"/>
            </a:endParaRPr>
          </a:p>
          <a:p>
            <a:pPr algn="l"/>
            <a:r>
              <a:rPr lang="en-GB" b="0" i="0" dirty="0">
                <a:solidFill>
                  <a:srgbClr val="4F4F4F"/>
                </a:solidFill>
                <a:effectLst/>
                <a:latin typeface="Roboto" panose="02000000000000000000" pitchFamily="2" charset="0"/>
              </a:rPr>
              <a:t>A multi- agency planning meeting may need to be convened to agree:</a:t>
            </a:r>
          </a:p>
          <a:p>
            <a:pPr algn="l"/>
            <a:endParaRPr lang="en-GB" b="0" i="0" dirty="0">
              <a:solidFill>
                <a:srgbClr val="4F4F4F"/>
              </a:solidFill>
              <a:effectLst/>
              <a:latin typeface="Roboto" panose="02000000000000000000" pitchFamily="2" charset="0"/>
            </a:endParaRPr>
          </a:p>
          <a:p>
            <a:pPr algn="l">
              <a:buFont typeface="Arial" panose="020B0604020202020204" pitchFamily="34" charset="0"/>
              <a:buChar char="•"/>
            </a:pPr>
            <a:r>
              <a:rPr lang="en-GB" b="0" i="0" dirty="0">
                <a:solidFill>
                  <a:srgbClr val="000000"/>
                </a:solidFill>
                <a:effectLst/>
                <a:latin typeface="Roboto" panose="02000000000000000000" pitchFamily="2" charset="0"/>
              </a:rPr>
              <a:t>The main lines of enquiry for the criminal investigation.</a:t>
            </a:r>
          </a:p>
          <a:p>
            <a:pPr algn="l">
              <a:buFont typeface="Arial" panose="020B0604020202020204" pitchFamily="34" charset="0"/>
              <a:buChar char="•"/>
            </a:pPr>
            <a:r>
              <a:rPr lang="en-GB" b="0" i="0" dirty="0">
                <a:solidFill>
                  <a:srgbClr val="000000"/>
                </a:solidFill>
                <a:effectLst/>
                <a:latin typeface="Roboto" panose="02000000000000000000" pitchFamily="2" charset="0"/>
              </a:rPr>
              <a:t>The safeguarding plan for the adult and any other vulnerable adults including the suspect.</a:t>
            </a:r>
          </a:p>
          <a:p>
            <a:pPr algn="l">
              <a:buFont typeface="Arial" panose="020B0604020202020204" pitchFamily="34" charset="0"/>
              <a:buChar char="•"/>
            </a:pPr>
            <a:r>
              <a:rPr lang="en-GB" b="0" i="0" dirty="0">
                <a:solidFill>
                  <a:srgbClr val="000000"/>
                </a:solidFill>
                <a:effectLst/>
                <a:latin typeface="Roboto" panose="02000000000000000000" pitchFamily="2" charset="0"/>
              </a:rPr>
              <a:t>The lead individual for each action within the safeguarding plan.</a:t>
            </a:r>
          </a:p>
          <a:p>
            <a:pPr algn="l">
              <a:buFont typeface="Arial" panose="020B0604020202020204" pitchFamily="34" charset="0"/>
              <a:buChar char="•"/>
            </a:pPr>
            <a:r>
              <a:rPr lang="en-GB" b="0" i="0" dirty="0">
                <a:solidFill>
                  <a:srgbClr val="000000"/>
                </a:solidFill>
                <a:effectLst/>
                <a:latin typeface="Roboto" panose="02000000000000000000" pitchFamily="2" charset="0"/>
              </a:rPr>
              <a:t>Ownership of any actions ancillary to the investigation(e.g. Disclosure and Barring Service referrals).</a:t>
            </a:r>
          </a:p>
          <a:p>
            <a:pPr algn="l">
              <a:buFont typeface="Arial" panose="020B0604020202020204" pitchFamily="34" charset="0"/>
              <a:buChar char="•"/>
            </a:pPr>
            <a:r>
              <a:rPr lang="en-GB" b="0" i="0" dirty="0">
                <a:solidFill>
                  <a:srgbClr val="000000"/>
                </a:solidFill>
                <a:effectLst/>
                <a:latin typeface="Roboto" panose="02000000000000000000" pitchFamily="2" charset="0"/>
              </a:rPr>
              <a:t>The process and time scales for ongoing updates and reviews. </a:t>
            </a:r>
          </a:p>
        </p:txBody>
      </p:sp>
    </p:spTree>
    <p:extLst>
      <p:ext uri="{BB962C8B-B14F-4D97-AF65-F5344CB8AC3E}">
        <p14:creationId xmlns:p14="http://schemas.microsoft.com/office/powerpoint/2010/main" val="41143623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13ECBEE-53A7-44D0-4DC0-32F0EE39F4E9}"/>
              </a:ext>
            </a:extLst>
          </p:cNvPr>
          <p:cNvSpPr>
            <a:spLocks noGrp="1"/>
          </p:cNvSpPr>
          <p:nvPr>
            <p:ph type="ftr" sz="quarter" idx="11"/>
          </p:nvPr>
        </p:nvSpPr>
        <p:spPr/>
        <p:txBody>
          <a:bodyPr/>
          <a:lstStyle/>
          <a:p>
            <a:r>
              <a:rPr lang="en-US" dirty="0"/>
              <a:t>ECLM Ltd    Tina Welford   tinawe.eclm@gmail.com  (c)</a:t>
            </a:r>
          </a:p>
        </p:txBody>
      </p:sp>
      <p:pic>
        <p:nvPicPr>
          <p:cNvPr id="3" name="Picture 2" descr="A picture containing drawing&#10;&#10;Description automatically generated">
            <a:extLst>
              <a:ext uri="{FF2B5EF4-FFF2-40B4-BE49-F238E27FC236}">
                <a16:creationId xmlns:a16="http://schemas.microsoft.com/office/drawing/2014/main" id="{BF35A344-2A42-1FCF-BE6A-0FAB7EB9A4B5}"/>
              </a:ext>
            </a:extLst>
          </p:cNvPr>
          <p:cNvPicPr>
            <a:picLocks noChangeAspect="1"/>
          </p:cNvPicPr>
          <p:nvPr/>
        </p:nvPicPr>
        <p:blipFill>
          <a:blip r:embed="rId2"/>
          <a:stretch>
            <a:fillRect/>
          </a:stretch>
        </p:blipFill>
        <p:spPr>
          <a:xfrm>
            <a:off x="8824705" y="287821"/>
            <a:ext cx="2838450" cy="742950"/>
          </a:xfrm>
          <a:prstGeom prst="rect">
            <a:avLst/>
          </a:prstGeom>
        </p:spPr>
      </p:pic>
      <p:sp>
        <p:nvSpPr>
          <p:cNvPr id="5" name="TextBox 4">
            <a:extLst>
              <a:ext uri="{FF2B5EF4-FFF2-40B4-BE49-F238E27FC236}">
                <a16:creationId xmlns:a16="http://schemas.microsoft.com/office/drawing/2014/main" id="{3B9EB8BA-DE9F-52D0-552C-CF5976D8D6EC}"/>
              </a:ext>
            </a:extLst>
          </p:cNvPr>
          <p:cNvSpPr txBox="1"/>
          <p:nvPr/>
        </p:nvSpPr>
        <p:spPr>
          <a:xfrm>
            <a:off x="457200" y="1030771"/>
            <a:ext cx="9896168" cy="3970318"/>
          </a:xfrm>
          <a:prstGeom prst="rect">
            <a:avLst/>
          </a:prstGeom>
          <a:noFill/>
        </p:spPr>
        <p:txBody>
          <a:bodyPr wrap="square">
            <a:spAutoFit/>
          </a:bodyPr>
          <a:lstStyle/>
          <a:p>
            <a:r>
              <a:rPr lang="en-GB" dirty="0">
                <a:solidFill>
                  <a:srgbClr val="92278F"/>
                </a:solidFill>
                <a:latin typeface="Arial W01 Light"/>
              </a:rPr>
              <a:t>MAPPA </a:t>
            </a:r>
          </a:p>
          <a:p>
            <a:endParaRPr lang="en-GB" dirty="0">
              <a:solidFill>
                <a:srgbClr val="92278F"/>
              </a:solidFill>
              <a:latin typeface="Arial W01 Light"/>
            </a:endParaRPr>
          </a:p>
          <a:p>
            <a:r>
              <a:rPr lang="en-GB" b="0" i="0" dirty="0">
                <a:solidFill>
                  <a:srgbClr val="4F4F4F"/>
                </a:solidFill>
                <a:effectLst/>
                <a:latin typeface="Roboto" panose="02000000000000000000" pitchFamily="2" charset="0"/>
              </a:rPr>
              <a:t>Multi-Agency Public Protection Arrangements (MAPPA) are in place to ensure the successful management of violent and sexual offenders</a:t>
            </a:r>
            <a:endParaRPr lang="en-GB" dirty="0">
              <a:solidFill>
                <a:srgbClr val="92278F"/>
              </a:solidFill>
              <a:latin typeface="Arial W01 Light"/>
            </a:endParaRPr>
          </a:p>
          <a:p>
            <a:endParaRPr lang="en-GB" dirty="0">
              <a:solidFill>
                <a:srgbClr val="92278F"/>
              </a:solidFill>
              <a:latin typeface="Arial W01 Light"/>
            </a:endParaRPr>
          </a:p>
          <a:p>
            <a:endParaRPr lang="en-GB" dirty="0">
              <a:solidFill>
                <a:srgbClr val="92278F"/>
              </a:solidFill>
              <a:latin typeface="Arial W01 Light"/>
            </a:endParaRPr>
          </a:p>
          <a:p>
            <a:endParaRPr lang="en-GB" dirty="0">
              <a:solidFill>
                <a:srgbClr val="92278F"/>
              </a:solidFill>
              <a:latin typeface="Arial W01 Light"/>
            </a:endParaRPr>
          </a:p>
          <a:p>
            <a:endParaRPr lang="en-GB" dirty="0">
              <a:solidFill>
                <a:srgbClr val="92278F"/>
              </a:solidFill>
              <a:latin typeface="Arial W01 Light"/>
            </a:endParaRPr>
          </a:p>
          <a:p>
            <a:r>
              <a:rPr lang="en-GB" dirty="0">
                <a:solidFill>
                  <a:srgbClr val="92278F"/>
                </a:solidFill>
                <a:latin typeface="Arial W01 Light"/>
              </a:rPr>
              <a:t>MARAC</a:t>
            </a:r>
          </a:p>
          <a:p>
            <a:endParaRPr lang="en-GB" dirty="0">
              <a:solidFill>
                <a:srgbClr val="92278F"/>
              </a:solidFill>
              <a:latin typeface="Arial W01 Light"/>
            </a:endParaRPr>
          </a:p>
          <a:p>
            <a:r>
              <a:rPr lang="en-GB" b="0" i="0" dirty="0">
                <a:solidFill>
                  <a:srgbClr val="404040"/>
                </a:solidFill>
                <a:effectLst/>
                <a:latin typeface="Helvetica Neue"/>
              </a:rPr>
              <a:t>A MARAC, or multi-agency risk assessment conference, is a meeting where information is shared on the highest risk domestic abuse cases between representatives of local police, probation, health, child protection, housing practitioners, Independent Domestic Violence Advisors (IDVAs) and other specialists from the statutory and voluntary sectors</a:t>
            </a:r>
            <a:endParaRPr lang="en-GB" dirty="0">
              <a:solidFill>
                <a:srgbClr val="92278F"/>
              </a:solidFill>
              <a:latin typeface="Arial W01 Light"/>
            </a:endParaRPr>
          </a:p>
        </p:txBody>
      </p:sp>
    </p:spTree>
    <p:extLst>
      <p:ext uri="{BB962C8B-B14F-4D97-AF65-F5344CB8AC3E}">
        <p14:creationId xmlns:p14="http://schemas.microsoft.com/office/powerpoint/2010/main" val="19225319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13ECBEE-53A7-44D0-4DC0-32F0EE39F4E9}"/>
              </a:ext>
            </a:extLst>
          </p:cNvPr>
          <p:cNvSpPr>
            <a:spLocks noGrp="1"/>
          </p:cNvSpPr>
          <p:nvPr>
            <p:ph type="ftr" sz="quarter" idx="11"/>
          </p:nvPr>
        </p:nvSpPr>
        <p:spPr/>
        <p:txBody>
          <a:bodyPr/>
          <a:lstStyle/>
          <a:p>
            <a:r>
              <a:rPr lang="en-US" dirty="0"/>
              <a:t>ECLM Ltd    Tina Welford   tinawe.eclm@gmail.com  (c)</a:t>
            </a:r>
          </a:p>
        </p:txBody>
      </p:sp>
      <p:pic>
        <p:nvPicPr>
          <p:cNvPr id="3" name="Picture 2" descr="A picture containing drawing&#10;&#10;Description automatically generated">
            <a:extLst>
              <a:ext uri="{FF2B5EF4-FFF2-40B4-BE49-F238E27FC236}">
                <a16:creationId xmlns:a16="http://schemas.microsoft.com/office/drawing/2014/main" id="{BF35A344-2A42-1FCF-BE6A-0FAB7EB9A4B5}"/>
              </a:ext>
            </a:extLst>
          </p:cNvPr>
          <p:cNvPicPr>
            <a:picLocks noChangeAspect="1"/>
          </p:cNvPicPr>
          <p:nvPr/>
        </p:nvPicPr>
        <p:blipFill>
          <a:blip r:embed="rId2"/>
          <a:stretch>
            <a:fillRect/>
          </a:stretch>
        </p:blipFill>
        <p:spPr>
          <a:xfrm>
            <a:off x="9999406" y="0"/>
            <a:ext cx="1870226" cy="489522"/>
          </a:xfrm>
          <a:prstGeom prst="rect">
            <a:avLst/>
          </a:prstGeom>
        </p:spPr>
      </p:pic>
      <p:sp>
        <p:nvSpPr>
          <p:cNvPr id="5" name="TextBox 4">
            <a:extLst>
              <a:ext uri="{FF2B5EF4-FFF2-40B4-BE49-F238E27FC236}">
                <a16:creationId xmlns:a16="http://schemas.microsoft.com/office/drawing/2014/main" id="{45C644C4-DB13-30D1-E0AB-9FF7A4A6C484}"/>
              </a:ext>
            </a:extLst>
          </p:cNvPr>
          <p:cNvSpPr txBox="1"/>
          <p:nvPr/>
        </p:nvSpPr>
        <p:spPr>
          <a:xfrm>
            <a:off x="322368" y="280219"/>
            <a:ext cx="11547264" cy="3970318"/>
          </a:xfrm>
          <a:prstGeom prst="rect">
            <a:avLst/>
          </a:prstGeom>
          <a:noFill/>
        </p:spPr>
        <p:txBody>
          <a:bodyPr wrap="square">
            <a:spAutoFit/>
          </a:bodyPr>
          <a:lstStyle/>
          <a:p>
            <a:pPr algn="l"/>
            <a:r>
              <a:rPr lang="en-GB" b="1" i="0" dirty="0">
                <a:solidFill>
                  <a:srgbClr val="4F4F4F"/>
                </a:solidFill>
                <a:effectLst/>
                <a:latin typeface="Roboto" panose="02000000000000000000" pitchFamily="2" charset="0"/>
              </a:rPr>
              <a:t>Allegations against staff </a:t>
            </a:r>
          </a:p>
          <a:p>
            <a:pPr algn="l"/>
            <a:r>
              <a:rPr lang="en-GB" b="0" i="0" dirty="0">
                <a:effectLst/>
                <a:latin typeface="Verdana" panose="020B0604030504040204" pitchFamily="34" charset="0"/>
                <a:ea typeface="Verdana" panose="020B0604030504040204" pitchFamily="34" charset="0"/>
                <a:cs typeface="Verdana" panose="020B0604030504040204" pitchFamily="34" charset="0"/>
              </a:rPr>
              <a:t>Employers have a duty to the adult with care and support needs and  responsibility to take action when allegations are made against an employee.</a:t>
            </a:r>
          </a:p>
          <a:p>
            <a:pPr algn="l"/>
            <a:endParaRPr lang="en-GB" dirty="0">
              <a:latin typeface="Verdana" panose="020B0604030504040204" pitchFamily="34" charset="0"/>
              <a:ea typeface="Verdana" panose="020B0604030504040204" pitchFamily="34" charset="0"/>
              <a:cs typeface="Verdana" panose="020B0604030504040204" pitchFamily="34" charset="0"/>
            </a:endParaRPr>
          </a:p>
          <a:p>
            <a:pPr algn="l"/>
            <a:endParaRPr lang="en-GB" b="0" i="0" dirty="0">
              <a:effectLst/>
              <a:latin typeface="Verdana" panose="020B0604030504040204" pitchFamily="34" charset="0"/>
              <a:ea typeface="Verdana" panose="020B0604030504040204" pitchFamily="34" charset="0"/>
              <a:cs typeface="Verdana" panose="020B0604030504040204" pitchFamily="34" charset="0"/>
            </a:endParaRPr>
          </a:p>
          <a:p>
            <a:pPr algn="l"/>
            <a:r>
              <a:rPr lang="en-GB" b="0" i="0" dirty="0">
                <a:effectLst/>
                <a:latin typeface="Verdana" panose="020B0604030504040204" pitchFamily="34" charset="0"/>
                <a:ea typeface="Verdana" panose="020B0604030504040204" pitchFamily="34" charset="0"/>
                <a:cs typeface="Verdana" panose="020B0604030504040204" pitchFamily="34" charset="0"/>
              </a:rPr>
              <a:t>Individual organisations, student bodies. voluntary organisations, are responsible for responding to allegations regarding any person working for them in a position of trust with adults with care and support needs and for undertaking all necessary action in line with their internal management process. </a:t>
            </a:r>
          </a:p>
          <a:p>
            <a:pPr algn="l"/>
            <a:endParaRPr lang="en-GB" dirty="0">
              <a:latin typeface="Verdana" panose="020B0604030504040204" pitchFamily="34" charset="0"/>
              <a:ea typeface="Verdana" panose="020B0604030504040204" pitchFamily="34" charset="0"/>
              <a:cs typeface="Verdana" panose="020B0604030504040204" pitchFamily="34" charset="0"/>
            </a:endParaRPr>
          </a:p>
          <a:p>
            <a:pPr algn="l"/>
            <a:r>
              <a:rPr lang="en-GB" b="0" i="0" dirty="0">
                <a:effectLst/>
                <a:latin typeface="Verdana" panose="020B0604030504040204" pitchFamily="34" charset="0"/>
                <a:ea typeface="Verdana" panose="020B0604030504040204" pitchFamily="34" charset="0"/>
                <a:cs typeface="Verdana" panose="020B0604030504040204" pitchFamily="34" charset="0"/>
              </a:rPr>
              <a:t>Employers ensure that they have robust employment practices in place, and relevant DBS checks. </a:t>
            </a:r>
          </a:p>
          <a:p>
            <a:pPr algn="l"/>
            <a:endParaRPr lang="en-GB" dirty="0">
              <a:latin typeface="Verdana" panose="020B0604030504040204" pitchFamily="34" charset="0"/>
              <a:ea typeface="Verdana" panose="020B0604030504040204" pitchFamily="34" charset="0"/>
              <a:cs typeface="Verdana" panose="020B0604030504040204" pitchFamily="34" charset="0"/>
            </a:endParaRPr>
          </a:p>
          <a:p>
            <a:pPr algn="l"/>
            <a:r>
              <a:rPr lang="en-GB" b="0" i="0" dirty="0">
                <a:effectLst/>
                <a:latin typeface="Verdana" panose="020B0604030504040204" pitchFamily="34" charset="0"/>
                <a:ea typeface="Verdana" panose="020B0604030504040204" pitchFamily="34" charset="0"/>
                <a:cs typeface="Verdana" panose="020B0604030504040204" pitchFamily="34" charset="0"/>
              </a:rPr>
              <a:t>Any disciplinary procedures must be compatible with responsibility to protect adults at risk of abuse or neglect. </a:t>
            </a:r>
          </a:p>
        </p:txBody>
      </p:sp>
    </p:spTree>
    <p:extLst>
      <p:ext uri="{BB962C8B-B14F-4D97-AF65-F5344CB8AC3E}">
        <p14:creationId xmlns:p14="http://schemas.microsoft.com/office/powerpoint/2010/main" val="34358343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28C06589-03BC-6F23-11F3-C8FCB8E99511}"/>
              </a:ext>
            </a:extLst>
          </p:cNvPr>
          <p:cNvSpPr>
            <a:spLocks noGrp="1"/>
          </p:cNvSpPr>
          <p:nvPr>
            <p:ph type="ftr" sz="quarter" idx="11"/>
          </p:nvPr>
        </p:nvSpPr>
        <p:spPr/>
        <p:txBody>
          <a:bodyPr/>
          <a:lstStyle/>
          <a:p>
            <a:r>
              <a:rPr lang="en-US" dirty="0"/>
              <a:t>ECLM Ltd    Tina Welford   tinawe.eclm@gmail.com  (c)</a:t>
            </a:r>
          </a:p>
        </p:txBody>
      </p:sp>
      <p:sp>
        <p:nvSpPr>
          <p:cNvPr id="4" name="TextBox 3">
            <a:extLst>
              <a:ext uri="{FF2B5EF4-FFF2-40B4-BE49-F238E27FC236}">
                <a16:creationId xmlns:a16="http://schemas.microsoft.com/office/drawing/2014/main" id="{099CF28E-C06B-686B-C422-38F453548A94}"/>
              </a:ext>
            </a:extLst>
          </p:cNvPr>
          <p:cNvSpPr txBox="1"/>
          <p:nvPr/>
        </p:nvSpPr>
        <p:spPr>
          <a:xfrm>
            <a:off x="427703" y="451513"/>
            <a:ext cx="9925665" cy="646331"/>
          </a:xfrm>
          <a:prstGeom prst="rect">
            <a:avLst/>
          </a:prstGeom>
          <a:noFill/>
        </p:spPr>
        <p:txBody>
          <a:bodyPr wrap="square">
            <a:spAutoFit/>
          </a:bodyPr>
          <a:lstStyle/>
          <a:p>
            <a:br>
              <a:rPr lang="en-GB" b="0" i="0" dirty="0">
                <a:effectLst/>
                <a:latin typeface="Verdana" panose="020B0604030504040204" pitchFamily="34" charset="0"/>
                <a:ea typeface="Verdana" panose="020B0604030504040204" pitchFamily="34" charset="0"/>
                <a:cs typeface="Verdana" panose="020B0604030504040204" pitchFamily="34" charset="0"/>
              </a:rPr>
            </a:br>
            <a:endParaRPr lang="en-GB" dirty="0">
              <a:latin typeface="Verdana" panose="020B0604030504040204" pitchFamily="34" charset="0"/>
              <a:ea typeface="Verdana" panose="020B0604030504040204" pitchFamily="34" charset="0"/>
              <a:cs typeface="Verdana" panose="020B0604030504040204" pitchFamily="34" charset="0"/>
            </a:endParaRPr>
          </a:p>
        </p:txBody>
      </p:sp>
      <p:pic>
        <p:nvPicPr>
          <p:cNvPr id="3" name="Picture 2" descr="A picture containing drawing&#10;&#10;Description automatically generated">
            <a:extLst>
              <a:ext uri="{FF2B5EF4-FFF2-40B4-BE49-F238E27FC236}">
                <a16:creationId xmlns:a16="http://schemas.microsoft.com/office/drawing/2014/main" id="{009524F6-598B-AA7A-47C3-016A867F5D53}"/>
              </a:ext>
            </a:extLst>
          </p:cNvPr>
          <p:cNvPicPr>
            <a:picLocks noChangeAspect="1"/>
          </p:cNvPicPr>
          <p:nvPr/>
        </p:nvPicPr>
        <p:blipFill>
          <a:blip r:embed="rId2"/>
          <a:stretch>
            <a:fillRect/>
          </a:stretch>
        </p:blipFill>
        <p:spPr>
          <a:xfrm>
            <a:off x="8824705" y="287821"/>
            <a:ext cx="2838450" cy="742950"/>
          </a:xfrm>
          <a:prstGeom prst="rect">
            <a:avLst/>
          </a:prstGeom>
        </p:spPr>
      </p:pic>
      <p:sp>
        <p:nvSpPr>
          <p:cNvPr id="6" name="TextBox 5">
            <a:extLst>
              <a:ext uri="{FF2B5EF4-FFF2-40B4-BE49-F238E27FC236}">
                <a16:creationId xmlns:a16="http://schemas.microsoft.com/office/drawing/2014/main" id="{1CBF4EAB-579A-2DF3-C0C4-AF463CB9D0C9}"/>
              </a:ext>
            </a:extLst>
          </p:cNvPr>
          <p:cNvSpPr txBox="1"/>
          <p:nvPr/>
        </p:nvSpPr>
        <p:spPr>
          <a:xfrm>
            <a:off x="528844" y="870156"/>
            <a:ext cx="10296471" cy="5324535"/>
          </a:xfrm>
          <a:prstGeom prst="rect">
            <a:avLst/>
          </a:prstGeom>
          <a:noFill/>
        </p:spPr>
        <p:txBody>
          <a:bodyPr wrap="square">
            <a:spAutoFit/>
          </a:bodyPr>
          <a:lstStyle/>
          <a:p>
            <a:pPr lvl="0">
              <a:tabLst>
                <a:tab pos="457200" algn="l"/>
              </a:tabLst>
            </a:pPr>
            <a:r>
              <a:rPr lang="en-GB" sz="2000" b="1" dirty="0">
                <a:effectLst/>
                <a:latin typeface="Verdana" panose="020B0604030504040204" pitchFamily="34" charset="0"/>
                <a:ea typeface="Verdana" panose="020B0604030504040204" pitchFamily="34" charset="0"/>
                <a:cs typeface="Verdana" panose="020B0604030504040204" pitchFamily="34" charset="0"/>
              </a:rPr>
              <a:t>Legal context</a:t>
            </a:r>
          </a:p>
          <a:p>
            <a:pPr lvl="0">
              <a:tabLst>
                <a:tab pos="457200" algn="l"/>
              </a:tabLst>
            </a:pPr>
            <a:endParaRPr lang="en-GB" sz="2000" dirty="0">
              <a:latin typeface="Verdana" panose="020B0604030504040204" pitchFamily="34" charset="0"/>
              <a:ea typeface="Verdana" panose="020B0604030504040204" pitchFamily="34" charset="0"/>
              <a:cs typeface="Verdana" panose="020B0604030504040204" pitchFamily="34" charset="0"/>
            </a:endParaRPr>
          </a:p>
          <a:p>
            <a:pPr lvl="0">
              <a:tabLst>
                <a:tab pos="457200" algn="l"/>
              </a:tabLst>
            </a:pPr>
            <a:r>
              <a:rPr lang="en-GB" sz="2000" dirty="0">
                <a:solidFill>
                  <a:srgbClr val="00B0F0"/>
                </a:solidFill>
                <a:effectLst/>
                <a:latin typeface="Verdana" panose="020B0604030504040204" pitchFamily="34" charset="0"/>
                <a:ea typeface="Verdana" panose="020B0604030504040204" pitchFamily="34" charset="0"/>
                <a:cs typeface="Verdana" panose="020B0604030504040204" pitchFamily="34" charset="0"/>
              </a:rPr>
              <a:t>Care Act 2014  Chapter 14  </a:t>
            </a:r>
          </a:p>
          <a:p>
            <a:pPr lvl="0">
              <a:tabLst>
                <a:tab pos="457200" algn="l"/>
              </a:tabLst>
            </a:pPr>
            <a:r>
              <a:rPr lang="en-GB" sz="2000" dirty="0">
                <a:latin typeface="Verdana" panose="020B0604030504040204" pitchFamily="34" charset="0"/>
                <a:ea typeface="Verdana" panose="020B0604030504040204" pitchFamily="34" charset="0"/>
                <a:cs typeface="Verdana" panose="020B0604030504040204" pitchFamily="34" charset="0"/>
              </a:rPr>
              <a:t>Care and support guidance </a:t>
            </a:r>
            <a:endParaRPr lang="en-GB" sz="2000" dirty="0">
              <a:effectLst/>
              <a:latin typeface="Verdana" panose="020B0604030504040204" pitchFamily="34" charset="0"/>
              <a:ea typeface="Verdana" panose="020B0604030504040204" pitchFamily="34" charset="0"/>
              <a:cs typeface="Verdana" panose="020B0604030504040204" pitchFamily="34" charset="0"/>
            </a:endParaRPr>
          </a:p>
          <a:p>
            <a:pPr lvl="0">
              <a:tabLst>
                <a:tab pos="457200" algn="l"/>
              </a:tabLst>
            </a:pPr>
            <a:endParaRPr lang="en-GB" sz="2000" dirty="0">
              <a:effectLst/>
              <a:latin typeface="Verdana" panose="020B0604030504040204" pitchFamily="34" charset="0"/>
              <a:ea typeface="Verdana" panose="020B0604030504040204" pitchFamily="34" charset="0"/>
              <a:cs typeface="Verdana" panose="020B0604030504040204" pitchFamily="34" charset="0"/>
            </a:endParaRPr>
          </a:p>
          <a:p>
            <a:pPr algn="l"/>
            <a:r>
              <a:rPr lang="en-GB" sz="2000" b="0" i="0" dirty="0">
                <a:solidFill>
                  <a:srgbClr val="0099FF"/>
                </a:solidFill>
                <a:effectLst/>
                <a:latin typeface="Open Sans" panose="020B0606030504020204" pitchFamily="34" charset="0"/>
              </a:rPr>
              <a:t>Sexual Offences Act 2003</a:t>
            </a:r>
          </a:p>
          <a:p>
            <a:pPr algn="l"/>
            <a:r>
              <a:rPr lang="en-GB" sz="2000" b="0" i="0" dirty="0">
                <a:solidFill>
                  <a:srgbClr val="303030"/>
                </a:solidFill>
                <a:effectLst/>
                <a:latin typeface="Open Sans" panose="020B0606030504020204" pitchFamily="34" charset="0"/>
              </a:rPr>
              <a:t>In the past there have been difficulties in bringing prosecutions against individuals who committed sexual offences against people with mental disorders. The Sexual Offences Act (SOA) 2003 modernised the law by prohibiting any sexual activity between a care worker and a person with a mental disorder while the relationship of care continues.</a:t>
            </a:r>
          </a:p>
          <a:p>
            <a:pPr algn="l"/>
            <a:r>
              <a:rPr lang="en-GB" sz="2000" b="0" i="0" dirty="0">
                <a:solidFill>
                  <a:srgbClr val="303030"/>
                </a:solidFill>
                <a:effectLst/>
                <a:latin typeface="Open Sans" panose="020B0606030504020204" pitchFamily="34" charset="0"/>
              </a:rPr>
              <a:t>A 'relationship of care' exists where one person has a mental disorder and another person provides care. It applies to people working both on a paid and an unpaid basis </a:t>
            </a:r>
          </a:p>
          <a:p>
            <a:pPr lvl="0">
              <a:tabLst>
                <a:tab pos="457200" algn="l"/>
              </a:tabLst>
            </a:pPr>
            <a:endParaRPr lang="en-GB" sz="2000" dirty="0">
              <a:effectLst/>
              <a:latin typeface="Verdana" panose="020B0604030504040204" pitchFamily="34" charset="0"/>
              <a:ea typeface="Verdana" panose="020B0604030504040204" pitchFamily="34" charset="0"/>
              <a:cs typeface="Verdana" panose="020B0604030504040204" pitchFamily="34" charset="0"/>
            </a:endParaRPr>
          </a:p>
          <a:p>
            <a:pPr lvl="0">
              <a:tabLst>
                <a:tab pos="457200" algn="l"/>
              </a:tabLst>
            </a:pPr>
            <a:endParaRPr lang="en-GB" sz="2000" dirty="0">
              <a:latin typeface="Verdana" panose="020B0604030504040204" pitchFamily="34" charset="0"/>
              <a:ea typeface="Verdana" panose="020B0604030504040204" pitchFamily="34" charset="0"/>
              <a:cs typeface="Verdana" panose="020B0604030504040204" pitchFamily="34" charset="0"/>
            </a:endParaRPr>
          </a:p>
          <a:p>
            <a:pPr lvl="0">
              <a:tabLst>
                <a:tab pos="457200" algn="l"/>
              </a:tabLst>
            </a:pPr>
            <a:endParaRPr lang="en-GB" sz="2000" dirty="0">
              <a:effectLst/>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9828863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13ECBEE-53A7-44D0-4DC0-32F0EE39F4E9}"/>
              </a:ext>
            </a:extLst>
          </p:cNvPr>
          <p:cNvSpPr>
            <a:spLocks noGrp="1"/>
          </p:cNvSpPr>
          <p:nvPr>
            <p:ph type="ftr" sz="quarter" idx="11"/>
          </p:nvPr>
        </p:nvSpPr>
        <p:spPr/>
        <p:txBody>
          <a:bodyPr/>
          <a:lstStyle/>
          <a:p>
            <a:r>
              <a:rPr lang="en-US" dirty="0"/>
              <a:t>ECLM Ltd    Tina Welford   tinawe.eclm@gmail.com  (c)</a:t>
            </a:r>
          </a:p>
        </p:txBody>
      </p:sp>
      <p:pic>
        <p:nvPicPr>
          <p:cNvPr id="3" name="Picture 2" descr="A picture containing drawing&#10;&#10;Description automatically generated">
            <a:extLst>
              <a:ext uri="{FF2B5EF4-FFF2-40B4-BE49-F238E27FC236}">
                <a16:creationId xmlns:a16="http://schemas.microsoft.com/office/drawing/2014/main" id="{BF35A344-2A42-1FCF-BE6A-0FAB7EB9A4B5}"/>
              </a:ext>
            </a:extLst>
          </p:cNvPr>
          <p:cNvPicPr>
            <a:picLocks noChangeAspect="1"/>
          </p:cNvPicPr>
          <p:nvPr/>
        </p:nvPicPr>
        <p:blipFill>
          <a:blip r:embed="rId2"/>
          <a:stretch>
            <a:fillRect/>
          </a:stretch>
        </p:blipFill>
        <p:spPr>
          <a:xfrm>
            <a:off x="8824705" y="287821"/>
            <a:ext cx="2838450" cy="742950"/>
          </a:xfrm>
          <a:prstGeom prst="rect">
            <a:avLst/>
          </a:prstGeom>
        </p:spPr>
      </p:pic>
      <p:sp>
        <p:nvSpPr>
          <p:cNvPr id="5" name="TextBox 4">
            <a:extLst>
              <a:ext uri="{FF2B5EF4-FFF2-40B4-BE49-F238E27FC236}">
                <a16:creationId xmlns:a16="http://schemas.microsoft.com/office/drawing/2014/main" id="{B0A59A78-75DE-3CE8-D9C6-9FD4AA632681}"/>
              </a:ext>
            </a:extLst>
          </p:cNvPr>
          <p:cNvSpPr txBox="1"/>
          <p:nvPr/>
        </p:nvSpPr>
        <p:spPr>
          <a:xfrm>
            <a:off x="280219" y="1165123"/>
            <a:ext cx="10338620" cy="4247317"/>
          </a:xfrm>
          <a:prstGeom prst="rect">
            <a:avLst/>
          </a:prstGeom>
          <a:noFill/>
        </p:spPr>
        <p:txBody>
          <a:bodyPr wrap="square">
            <a:spAutoFit/>
          </a:bodyPr>
          <a:lstStyle/>
          <a:p>
            <a:pPr algn="l"/>
            <a:r>
              <a:rPr lang="en-GB" b="0" i="0" dirty="0">
                <a:effectLst/>
                <a:latin typeface="Verdana" panose="020B0604030504040204" pitchFamily="34" charset="0"/>
                <a:ea typeface="Verdana" panose="020B0604030504040204" pitchFamily="34" charset="0"/>
                <a:cs typeface="Verdana" panose="020B0604030504040204" pitchFamily="34" charset="0"/>
              </a:rPr>
              <a:t>The specific responsibilities of employers include:</a:t>
            </a:r>
          </a:p>
          <a:p>
            <a:pPr algn="l"/>
            <a:endParaRPr lang="en-GB" b="0" i="0" dirty="0">
              <a:effectLst/>
              <a:latin typeface="Verdana" panose="020B0604030504040204" pitchFamily="34" charset="0"/>
              <a:ea typeface="Verdana" panose="020B0604030504040204" pitchFamily="34" charset="0"/>
              <a:cs typeface="Verdana" panose="020B0604030504040204" pitchFamily="34" charset="0"/>
            </a:endParaRPr>
          </a:p>
          <a:p>
            <a:pPr algn="l">
              <a:buFont typeface="Arial" panose="020B0604020202020204" pitchFamily="34" charset="0"/>
              <a:buChar char="•"/>
            </a:pPr>
            <a:r>
              <a:rPr lang="en-GB" b="0" i="0" dirty="0">
                <a:effectLst/>
                <a:latin typeface="Verdana" panose="020B0604030504040204" pitchFamily="34" charset="0"/>
                <a:ea typeface="Verdana" panose="020B0604030504040204" pitchFamily="34" charset="0"/>
                <a:cs typeface="Verdana" panose="020B0604030504040204" pitchFamily="34" charset="0"/>
              </a:rPr>
              <a:t>Having a clear internal allegations management procedure in place which sets out the process, including timescales for investigation and support and advice which is available to individuals against whom allegations have been made.</a:t>
            </a:r>
          </a:p>
          <a:p>
            <a:pPr algn="l">
              <a:buFont typeface="Arial" panose="020B0604020202020204" pitchFamily="34" charset="0"/>
              <a:buChar char="•"/>
            </a:pPr>
            <a:r>
              <a:rPr lang="en-GB" b="0" i="0" dirty="0">
                <a:effectLst/>
                <a:latin typeface="Verdana" panose="020B0604030504040204" pitchFamily="34" charset="0"/>
                <a:ea typeface="Verdana" panose="020B0604030504040204" pitchFamily="34" charset="0"/>
                <a:cs typeface="Verdana" panose="020B0604030504040204" pitchFamily="34" charset="0"/>
              </a:rPr>
              <a:t>Codes of professional conduct and/or employment contracts should be followed and should inform management action.</a:t>
            </a:r>
          </a:p>
          <a:p>
            <a:pPr algn="l">
              <a:buFont typeface="Arial" panose="020B0604020202020204" pitchFamily="34" charset="0"/>
              <a:buChar char="•"/>
            </a:pPr>
            <a:r>
              <a:rPr lang="en-GB" b="0" i="0" dirty="0">
                <a:effectLst/>
                <a:latin typeface="Verdana" panose="020B0604030504040204" pitchFamily="34" charset="0"/>
                <a:ea typeface="Verdana" panose="020B0604030504040204" pitchFamily="34" charset="0"/>
                <a:cs typeface="Verdana" panose="020B0604030504040204" pitchFamily="34" charset="0"/>
              </a:rPr>
              <a:t>Ensuring senior leadership and those in management positions are appropriately familiar and confident with the responsibilities regarding both DBS checks and referrals.</a:t>
            </a:r>
          </a:p>
          <a:p>
            <a:pPr algn="l">
              <a:buFont typeface="Arial" panose="020B0604020202020204" pitchFamily="34" charset="0"/>
              <a:buChar char="•"/>
            </a:pPr>
            <a:r>
              <a:rPr lang="en-GB" b="0" i="0" dirty="0">
                <a:effectLst/>
                <a:latin typeface="Verdana" panose="020B0604030504040204" pitchFamily="34" charset="0"/>
                <a:ea typeface="Verdana" panose="020B0604030504040204" pitchFamily="34" charset="0"/>
                <a:cs typeface="Verdana" panose="020B0604030504040204" pitchFamily="34" charset="0"/>
              </a:rPr>
              <a:t>Making prompt referrals to the DBS and/or other professional registration bodies where appropriate, an offence to fail to make a referral without good reason.</a:t>
            </a:r>
          </a:p>
          <a:p>
            <a:pPr algn="l">
              <a:buFont typeface="Arial" panose="020B0604020202020204" pitchFamily="34" charset="0"/>
              <a:buChar char="•"/>
            </a:pPr>
            <a:r>
              <a:rPr lang="en-GB" b="0" i="0" dirty="0">
                <a:effectLst/>
                <a:latin typeface="Verdana" panose="020B0604030504040204" pitchFamily="34" charset="0"/>
                <a:ea typeface="Verdana" panose="020B0604030504040204" pitchFamily="34" charset="0"/>
                <a:cs typeface="Verdana" panose="020B0604030504040204" pitchFamily="34" charset="0"/>
              </a:rPr>
              <a:t>Maintaining records of the number and nature of allegations made, outcomes of enquiries/investigations and employers should use these to inform service improvement.</a:t>
            </a:r>
          </a:p>
          <a:p>
            <a:pPr algn="l">
              <a:buFont typeface="Arial" panose="020B0604020202020204" pitchFamily="34" charset="0"/>
              <a:buChar char="•"/>
            </a:pPr>
            <a:r>
              <a:rPr lang="en-GB" b="0" i="0" dirty="0">
                <a:effectLst/>
                <a:latin typeface="Verdana" panose="020B0604030504040204" pitchFamily="34" charset="0"/>
                <a:ea typeface="Verdana" panose="020B0604030504040204" pitchFamily="34" charset="0"/>
                <a:cs typeface="Verdana" panose="020B0604030504040204" pitchFamily="34" charset="0"/>
              </a:rPr>
              <a:t>Promoting and maintaining workforce awareness of Whistleblowing policy.</a:t>
            </a:r>
          </a:p>
        </p:txBody>
      </p:sp>
    </p:spTree>
    <p:extLst>
      <p:ext uri="{BB962C8B-B14F-4D97-AF65-F5344CB8AC3E}">
        <p14:creationId xmlns:p14="http://schemas.microsoft.com/office/powerpoint/2010/main" val="39093460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13ECBEE-53A7-44D0-4DC0-32F0EE39F4E9}"/>
              </a:ext>
            </a:extLst>
          </p:cNvPr>
          <p:cNvSpPr>
            <a:spLocks noGrp="1"/>
          </p:cNvSpPr>
          <p:nvPr>
            <p:ph type="ftr" sz="quarter" idx="11"/>
          </p:nvPr>
        </p:nvSpPr>
        <p:spPr/>
        <p:txBody>
          <a:bodyPr/>
          <a:lstStyle/>
          <a:p>
            <a:r>
              <a:rPr lang="en-US" dirty="0"/>
              <a:t>ECLM Ltd    Tina Welford   tinawe.eclm@gmail.com  (c)</a:t>
            </a:r>
          </a:p>
        </p:txBody>
      </p:sp>
      <p:pic>
        <p:nvPicPr>
          <p:cNvPr id="3" name="Picture 2" descr="A picture containing drawing&#10;&#10;Description automatically generated">
            <a:extLst>
              <a:ext uri="{FF2B5EF4-FFF2-40B4-BE49-F238E27FC236}">
                <a16:creationId xmlns:a16="http://schemas.microsoft.com/office/drawing/2014/main" id="{BF35A344-2A42-1FCF-BE6A-0FAB7EB9A4B5}"/>
              </a:ext>
            </a:extLst>
          </p:cNvPr>
          <p:cNvPicPr>
            <a:picLocks noChangeAspect="1"/>
          </p:cNvPicPr>
          <p:nvPr/>
        </p:nvPicPr>
        <p:blipFill>
          <a:blip r:embed="rId2"/>
          <a:stretch>
            <a:fillRect/>
          </a:stretch>
        </p:blipFill>
        <p:spPr>
          <a:xfrm>
            <a:off x="8824705" y="287821"/>
            <a:ext cx="2838450" cy="742950"/>
          </a:xfrm>
          <a:prstGeom prst="rect">
            <a:avLst/>
          </a:prstGeom>
        </p:spPr>
      </p:pic>
      <p:sp>
        <p:nvSpPr>
          <p:cNvPr id="4" name="TextBox 3">
            <a:extLst>
              <a:ext uri="{FF2B5EF4-FFF2-40B4-BE49-F238E27FC236}">
                <a16:creationId xmlns:a16="http://schemas.microsoft.com/office/drawing/2014/main" id="{3B6AFAC3-7E4B-332F-8953-ABA2BB8BC0CF}"/>
              </a:ext>
            </a:extLst>
          </p:cNvPr>
          <p:cNvSpPr txBox="1"/>
          <p:nvPr/>
        </p:nvSpPr>
        <p:spPr>
          <a:xfrm>
            <a:off x="929147" y="1030771"/>
            <a:ext cx="8318091" cy="3693319"/>
          </a:xfrm>
          <a:prstGeom prst="rect">
            <a:avLst/>
          </a:prstGeom>
          <a:noFill/>
        </p:spPr>
        <p:txBody>
          <a:bodyPr wrap="square" rtlCol="0">
            <a:spAutoFit/>
          </a:bodyPr>
          <a:lstStyle/>
          <a:p>
            <a:r>
              <a:rPr lang="en-GB" b="1" dirty="0"/>
              <a:t>Staff support</a:t>
            </a:r>
          </a:p>
          <a:p>
            <a:endParaRPr lang="en-GB" dirty="0"/>
          </a:p>
          <a:p>
            <a:pPr marL="285750" indent="-285750">
              <a:buFont typeface="Arial" panose="020B0604020202020204" pitchFamily="34" charset="0"/>
              <a:buChar char="•"/>
            </a:pPr>
            <a:r>
              <a:rPr lang="en-GB" dirty="0"/>
              <a:t>Training and knowledge,</a:t>
            </a:r>
          </a:p>
          <a:p>
            <a:pPr marL="285750" indent="-285750">
              <a:buFont typeface="Arial" panose="020B0604020202020204" pitchFamily="34" charset="0"/>
              <a:buChar char="•"/>
            </a:pPr>
            <a:r>
              <a:rPr lang="en-GB" dirty="0"/>
              <a:t>Understanding</a:t>
            </a:r>
          </a:p>
          <a:p>
            <a:pPr marL="285750" indent="-285750">
              <a:buFont typeface="Arial" panose="020B0604020202020204" pitchFamily="34" charset="0"/>
              <a:buChar char="•"/>
            </a:pPr>
            <a:r>
              <a:rPr lang="en-GB" dirty="0"/>
              <a:t>Minimal blame/appropriate blame  no blame </a:t>
            </a:r>
          </a:p>
          <a:p>
            <a:endParaRPr lang="en-GB" dirty="0"/>
          </a:p>
          <a:p>
            <a:r>
              <a:rPr lang="en-GB" dirty="0"/>
              <a:t>Group/peer support</a:t>
            </a:r>
          </a:p>
          <a:p>
            <a:endParaRPr lang="en-GB" dirty="0"/>
          </a:p>
          <a:p>
            <a:pPr marL="285750" indent="-285750">
              <a:buFont typeface="Arial" panose="020B0604020202020204" pitchFamily="34" charset="0"/>
              <a:buChar char="•"/>
            </a:pPr>
            <a:r>
              <a:rPr lang="en-GB" dirty="0"/>
              <a:t>Human resources</a:t>
            </a:r>
          </a:p>
          <a:p>
            <a:pPr marL="285750" indent="-285750">
              <a:buFont typeface="Arial" panose="020B0604020202020204" pitchFamily="34" charset="0"/>
              <a:buChar char="•"/>
            </a:pPr>
            <a:r>
              <a:rPr lang="en-GB" dirty="0"/>
              <a:t>Staff wellbeing officer </a:t>
            </a:r>
          </a:p>
          <a:p>
            <a:endParaRPr lang="en-GB" dirty="0"/>
          </a:p>
          <a:p>
            <a:endParaRPr lang="en-GB" dirty="0"/>
          </a:p>
          <a:p>
            <a:r>
              <a:rPr lang="en-GB" dirty="0"/>
              <a:t>Suspension  -to enable full investigation  buddy- contact person </a:t>
            </a:r>
          </a:p>
        </p:txBody>
      </p:sp>
    </p:spTree>
    <p:extLst>
      <p:ext uri="{BB962C8B-B14F-4D97-AF65-F5344CB8AC3E}">
        <p14:creationId xmlns:p14="http://schemas.microsoft.com/office/powerpoint/2010/main" val="8608804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13ECBEE-53A7-44D0-4DC0-32F0EE39F4E9}"/>
              </a:ext>
            </a:extLst>
          </p:cNvPr>
          <p:cNvSpPr>
            <a:spLocks noGrp="1"/>
          </p:cNvSpPr>
          <p:nvPr>
            <p:ph type="ftr" sz="quarter" idx="11"/>
          </p:nvPr>
        </p:nvSpPr>
        <p:spPr/>
        <p:txBody>
          <a:bodyPr/>
          <a:lstStyle/>
          <a:p>
            <a:r>
              <a:rPr lang="en-US" dirty="0"/>
              <a:t>ECLM Ltd    Tina Welford   tinawe.eclm@gmail.com  (c)</a:t>
            </a:r>
          </a:p>
        </p:txBody>
      </p:sp>
      <p:pic>
        <p:nvPicPr>
          <p:cNvPr id="3" name="Picture 2" descr="A picture containing drawing&#10;&#10;Description automatically generated">
            <a:extLst>
              <a:ext uri="{FF2B5EF4-FFF2-40B4-BE49-F238E27FC236}">
                <a16:creationId xmlns:a16="http://schemas.microsoft.com/office/drawing/2014/main" id="{BF35A344-2A42-1FCF-BE6A-0FAB7EB9A4B5}"/>
              </a:ext>
            </a:extLst>
          </p:cNvPr>
          <p:cNvPicPr>
            <a:picLocks noChangeAspect="1"/>
          </p:cNvPicPr>
          <p:nvPr/>
        </p:nvPicPr>
        <p:blipFill>
          <a:blip r:embed="rId2"/>
          <a:stretch>
            <a:fillRect/>
          </a:stretch>
        </p:blipFill>
        <p:spPr>
          <a:xfrm>
            <a:off x="8824705" y="287821"/>
            <a:ext cx="2838450" cy="742950"/>
          </a:xfrm>
          <a:prstGeom prst="rect">
            <a:avLst/>
          </a:prstGeom>
        </p:spPr>
      </p:pic>
      <p:sp>
        <p:nvSpPr>
          <p:cNvPr id="4" name="TextBox 3">
            <a:extLst>
              <a:ext uri="{FF2B5EF4-FFF2-40B4-BE49-F238E27FC236}">
                <a16:creationId xmlns:a16="http://schemas.microsoft.com/office/drawing/2014/main" id="{9DFB3B70-0623-E8A8-35ED-F8AB56AE0A11}"/>
              </a:ext>
            </a:extLst>
          </p:cNvPr>
          <p:cNvSpPr txBox="1"/>
          <p:nvPr/>
        </p:nvSpPr>
        <p:spPr>
          <a:xfrm>
            <a:off x="1179872" y="1120676"/>
            <a:ext cx="7285703" cy="3970318"/>
          </a:xfrm>
          <a:prstGeom prst="rect">
            <a:avLst/>
          </a:prstGeom>
          <a:noFill/>
        </p:spPr>
        <p:txBody>
          <a:bodyPr wrap="square" rtlCol="0">
            <a:spAutoFit/>
          </a:bodyPr>
          <a:lstStyle/>
          <a:p>
            <a:r>
              <a:rPr lang="en-GB" b="1" dirty="0">
                <a:latin typeface="Verdana" panose="020B0604030504040204" pitchFamily="34" charset="0"/>
                <a:ea typeface="Verdana" panose="020B0604030504040204" pitchFamily="34" charset="0"/>
                <a:cs typeface="Verdana" panose="020B0604030504040204" pitchFamily="34" charset="0"/>
              </a:rPr>
              <a:t>Learning lessons-  quality improvements</a:t>
            </a:r>
          </a:p>
          <a:p>
            <a:endParaRPr lang="en-GB" dirty="0"/>
          </a:p>
          <a:p>
            <a:r>
              <a:rPr lang="en-GB" dirty="0"/>
              <a:t>Intercollegiate guidance </a:t>
            </a:r>
          </a:p>
          <a:p>
            <a:endParaRPr lang="en-GB" dirty="0"/>
          </a:p>
          <a:p>
            <a:endParaRPr lang="en-GB" dirty="0"/>
          </a:p>
          <a:p>
            <a:r>
              <a:rPr lang="en-GB" dirty="0"/>
              <a:t>National and local and service level </a:t>
            </a:r>
          </a:p>
          <a:p>
            <a:endParaRPr lang="en-GB" dirty="0"/>
          </a:p>
          <a:p>
            <a:r>
              <a:rPr lang="en-GB" dirty="0">
                <a:hlinkClick r:id="rId3"/>
              </a:rPr>
              <a:t>https://www.hampshiresab.org.uk/learning-from-experience-database/serious-case-reviews/location/northamptonshire/</a:t>
            </a:r>
            <a:endParaRPr lang="en-GB" dirty="0"/>
          </a:p>
          <a:p>
            <a:endParaRPr lang="en-GB" dirty="0"/>
          </a:p>
          <a:p>
            <a:r>
              <a:rPr lang="en-GB" dirty="0"/>
              <a:t>SCIE</a:t>
            </a:r>
          </a:p>
          <a:p>
            <a:endParaRPr lang="en-GB" dirty="0"/>
          </a:p>
          <a:p>
            <a:r>
              <a:rPr lang="en-GB" dirty="0"/>
              <a:t>CQC</a:t>
            </a:r>
          </a:p>
          <a:p>
            <a:endParaRPr lang="en-GB" dirty="0"/>
          </a:p>
        </p:txBody>
      </p:sp>
    </p:spTree>
    <p:extLst>
      <p:ext uri="{BB962C8B-B14F-4D97-AF65-F5344CB8AC3E}">
        <p14:creationId xmlns:p14="http://schemas.microsoft.com/office/powerpoint/2010/main" val="10322066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13ECBEE-53A7-44D0-4DC0-32F0EE39F4E9}"/>
              </a:ext>
            </a:extLst>
          </p:cNvPr>
          <p:cNvSpPr>
            <a:spLocks noGrp="1"/>
          </p:cNvSpPr>
          <p:nvPr>
            <p:ph type="ftr" sz="quarter" idx="11"/>
          </p:nvPr>
        </p:nvSpPr>
        <p:spPr/>
        <p:txBody>
          <a:bodyPr/>
          <a:lstStyle/>
          <a:p>
            <a:r>
              <a:rPr lang="en-US" dirty="0"/>
              <a:t>ECLM Ltd    Tina Welford   tinawe.eclm@gmail.com  (c)</a:t>
            </a:r>
          </a:p>
        </p:txBody>
      </p:sp>
      <p:pic>
        <p:nvPicPr>
          <p:cNvPr id="3" name="Picture 2" descr="A picture containing drawing&#10;&#10;Description automatically generated">
            <a:extLst>
              <a:ext uri="{FF2B5EF4-FFF2-40B4-BE49-F238E27FC236}">
                <a16:creationId xmlns:a16="http://schemas.microsoft.com/office/drawing/2014/main" id="{BF35A344-2A42-1FCF-BE6A-0FAB7EB9A4B5}"/>
              </a:ext>
            </a:extLst>
          </p:cNvPr>
          <p:cNvPicPr>
            <a:picLocks noChangeAspect="1"/>
          </p:cNvPicPr>
          <p:nvPr/>
        </p:nvPicPr>
        <p:blipFill>
          <a:blip r:embed="rId2"/>
          <a:stretch>
            <a:fillRect/>
          </a:stretch>
        </p:blipFill>
        <p:spPr>
          <a:xfrm>
            <a:off x="8824705" y="287821"/>
            <a:ext cx="2838450" cy="742950"/>
          </a:xfrm>
          <a:prstGeom prst="rect">
            <a:avLst/>
          </a:prstGeom>
        </p:spPr>
      </p:pic>
      <p:pic>
        <p:nvPicPr>
          <p:cNvPr id="5" name="Picture 4" descr="A picture containing text&#10;&#10;Description automatically generated">
            <a:extLst>
              <a:ext uri="{FF2B5EF4-FFF2-40B4-BE49-F238E27FC236}">
                <a16:creationId xmlns:a16="http://schemas.microsoft.com/office/drawing/2014/main" id="{B9B31527-1429-6326-F56E-20C5C0207305}"/>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528845" y="446071"/>
            <a:ext cx="3707262" cy="2612461"/>
          </a:xfrm>
          <a:prstGeom prst="rect">
            <a:avLst/>
          </a:prstGeom>
        </p:spPr>
      </p:pic>
      <p:pic>
        <p:nvPicPr>
          <p:cNvPr id="7" name="Picture 6" descr="Shape&#10;&#10;Description automatically generated">
            <a:extLst>
              <a:ext uri="{FF2B5EF4-FFF2-40B4-BE49-F238E27FC236}">
                <a16:creationId xmlns:a16="http://schemas.microsoft.com/office/drawing/2014/main" id="{E8FEF45B-D81B-FE8A-E062-EAAEDA76E790}"/>
              </a:ext>
            </a:extLst>
          </p:cNvPr>
          <p:cNvPicPr>
            <a:picLocks noChangeAspect="1"/>
          </p:cNvPicPr>
          <p:nvPr/>
        </p:nvPicPr>
        <p:blipFill>
          <a:blip r:embed="rId5">
            <a:extLst>
              <a:ext uri="{837473B0-CC2E-450A-ABE3-18F120FF3D39}">
                <a1611:picAttrSrcUrl xmlns:a1611="http://schemas.microsoft.com/office/drawing/2016/11/main" r:id="rId6"/>
              </a:ext>
            </a:extLst>
          </a:blip>
          <a:stretch>
            <a:fillRect/>
          </a:stretch>
        </p:blipFill>
        <p:spPr>
          <a:xfrm>
            <a:off x="2943864" y="2688163"/>
            <a:ext cx="4170669" cy="4170669"/>
          </a:xfrm>
          <a:prstGeom prst="rect">
            <a:avLst/>
          </a:prstGeom>
        </p:spPr>
      </p:pic>
      <p:pic>
        <p:nvPicPr>
          <p:cNvPr id="9" name="Picture 8" descr="A picture containing gear&#10;&#10;Description automatically generated">
            <a:extLst>
              <a:ext uri="{FF2B5EF4-FFF2-40B4-BE49-F238E27FC236}">
                <a16:creationId xmlns:a16="http://schemas.microsoft.com/office/drawing/2014/main" id="{FEB265B0-22A6-26C4-B1A2-5FF80C2B2B42}"/>
              </a:ext>
            </a:extLst>
          </p:cNvPr>
          <p:cNvPicPr>
            <a:picLocks noChangeAspect="1"/>
          </p:cNvPicPr>
          <p:nvPr/>
        </p:nvPicPr>
        <p:blipFill>
          <a:blip r:embed="rId7">
            <a:extLst>
              <a:ext uri="{837473B0-CC2E-450A-ABE3-18F120FF3D39}">
                <a1611:picAttrSrcUrl xmlns:a1611="http://schemas.microsoft.com/office/drawing/2016/11/main" r:id="rId8"/>
              </a:ext>
            </a:extLst>
          </a:blip>
          <a:stretch>
            <a:fillRect/>
          </a:stretch>
        </p:blipFill>
        <p:spPr>
          <a:xfrm>
            <a:off x="6950619" y="1560788"/>
            <a:ext cx="4344448" cy="2374965"/>
          </a:xfrm>
          <a:prstGeom prst="rect">
            <a:avLst/>
          </a:prstGeom>
        </p:spPr>
      </p:pic>
    </p:spTree>
    <p:extLst>
      <p:ext uri="{BB962C8B-B14F-4D97-AF65-F5344CB8AC3E}">
        <p14:creationId xmlns:p14="http://schemas.microsoft.com/office/powerpoint/2010/main" val="34060592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13ECBEE-53A7-44D0-4DC0-32F0EE39F4E9}"/>
              </a:ext>
            </a:extLst>
          </p:cNvPr>
          <p:cNvSpPr>
            <a:spLocks noGrp="1"/>
          </p:cNvSpPr>
          <p:nvPr>
            <p:ph type="ftr" sz="quarter" idx="11"/>
          </p:nvPr>
        </p:nvSpPr>
        <p:spPr/>
        <p:txBody>
          <a:bodyPr/>
          <a:lstStyle/>
          <a:p>
            <a:r>
              <a:rPr lang="en-US" dirty="0"/>
              <a:t>ECLM Ltd    Tina Welford   tinawe.eclm@gmail.com  (c)</a:t>
            </a:r>
          </a:p>
        </p:txBody>
      </p:sp>
      <p:pic>
        <p:nvPicPr>
          <p:cNvPr id="3" name="Picture 2" descr="A picture containing drawing&#10;&#10;Description automatically generated">
            <a:extLst>
              <a:ext uri="{FF2B5EF4-FFF2-40B4-BE49-F238E27FC236}">
                <a16:creationId xmlns:a16="http://schemas.microsoft.com/office/drawing/2014/main" id="{BF35A344-2A42-1FCF-BE6A-0FAB7EB9A4B5}"/>
              </a:ext>
            </a:extLst>
          </p:cNvPr>
          <p:cNvPicPr>
            <a:picLocks noChangeAspect="1"/>
          </p:cNvPicPr>
          <p:nvPr/>
        </p:nvPicPr>
        <p:blipFill>
          <a:blip r:embed="rId2"/>
          <a:stretch>
            <a:fillRect/>
          </a:stretch>
        </p:blipFill>
        <p:spPr>
          <a:xfrm>
            <a:off x="8824705" y="287821"/>
            <a:ext cx="2838450" cy="742950"/>
          </a:xfrm>
          <a:prstGeom prst="rect">
            <a:avLst/>
          </a:prstGeom>
        </p:spPr>
      </p:pic>
      <p:sp>
        <p:nvSpPr>
          <p:cNvPr id="7" name="TextBox 6">
            <a:extLst>
              <a:ext uri="{FF2B5EF4-FFF2-40B4-BE49-F238E27FC236}">
                <a16:creationId xmlns:a16="http://schemas.microsoft.com/office/drawing/2014/main" id="{CD02AFE2-F63E-0F8E-CFA6-1B6200F516C4}"/>
              </a:ext>
            </a:extLst>
          </p:cNvPr>
          <p:cNvSpPr txBox="1"/>
          <p:nvPr/>
        </p:nvSpPr>
        <p:spPr>
          <a:xfrm>
            <a:off x="870154" y="1297858"/>
            <a:ext cx="9026013" cy="3416320"/>
          </a:xfrm>
          <a:prstGeom prst="rect">
            <a:avLst/>
          </a:prstGeom>
          <a:noFill/>
        </p:spPr>
        <p:txBody>
          <a:bodyPr wrap="square">
            <a:spAutoFit/>
          </a:bodyPr>
          <a:lstStyle/>
          <a:p>
            <a:r>
              <a:rPr lang="en-GB" sz="1800" dirty="0">
                <a:solidFill>
                  <a:srgbClr val="000000"/>
                </a:solidFill>
                <a:effectLst/>
                <a:latin typeface="Verdana" panose="020B0604030504040204" pitchFamily="34" charset="0"/>
                <a:ea typeface="Calibri" panose="020F0502020204030204" pitchFamily="34" charset="0"/>
                <a:cs typeface="Calibri" panose="020F0502020204030204" pitchFamily="34" charset="0"/>
              </a:rPr>
              <a:t>Tina Welford MInst.LM. AIfL. PGCECLM. Ba(hons). RGN. DPSN. FETC. CPD.</a:t>
            </a:r>
            <a:endParaRPr lang="en-GB" sz="1600" dirty="0">
              <a:effectLst/>
              <a:latin typeface="Calibri" panose="020F0502020204030204" pitchFamily="34" charset="0"/>
              <a:ea typeface="Calibri" panose="020F0502020204030204" pitchFamily="34" charset="0"/>
              <a:cs typeface="Calibri" panose="020F0502020204030204" pitchFamily="34" charset="0"/>
            </a:endParaRPr>
          </a:p>
          <a:p>
            <a:endParaRPr lang="en-GB" sz="1800" dirty="0">
              <a:solidFill>
                <a:srgbClr val="000000"/>
              </a:solidFill>
              <a:effectLst/>
              <a:latin typeface="Verdana" panose="020B0604030504040204" pitchFamily="34" charset="0"/>
              <a:ea typeface="Calibri" panose="020F0502020204030204" pitchFamily="34" charset="0"/>
              <a:cs typeface="Calibri" panose="020F0502020204030204" pitchFamily="34" charset="0"/>
            </a:endParaRPr>
          </a:p>
          <a:p>
            <a:endParaRPr lang="en-GB" dirty="0">
              <a:solidFill>
                <a:srgbClr val="000000"/>
              </a:solidFill>
              <a:latin typeface="Verdana" panose="020B0604030504040204" pitchFamily="34" charset="0"/>
              <a:ea typeface="Calibri" panose="020F0502020204030204" pitchFamily="34" charset="0"/>
              <a:cs typeface="Calibri" panose="020F0502020204030204" pitchFamily="34" charset="0"/>
            </a:endParaRPr>
          </a:p>
          <a:p>
            <a:r>
              <a:rPr lang="en-GB" sz="1800" dirty="0">
                <a:solidFill>
                  <a:srgbClr val="000000"/>
                </a:solidFill>
                <a:effectLst/>
                <a:latin typeface="Verdana" panose="020B0604030504040204" pitchFamily="34" charset="0"/>
                <a:ea typeface="Calibri" panose="020F0502020204030204" pitchFamily="34" charset="0"/>
                <a:cs typeface="Calibri" panose="020F0502020204030204" pitchFamily="34" charset="0"/>
              </a:rPr>
              <a:t>Managing Director/Senior Consultant at ECLM Ltd. </a:t>
            </a:r>
            <a:endParaRPr lang="en-GB" sz="1600" dirty="0">
              <a:effectLst/>
              <a:latin typeface="Calibri" panose="020F0502020204030204" pitchFamily="34" charset="0"/>
              <a:ea typeface="Calibri" panose="020F0502020204030204" pitchFamily="34" charset="0"/>
              <a:cs typeface="Calibri" panose="020F0502020204030204" pitchFamily="34" charset="0"/>
            </a:endParaRPr>
          </a:p>
          <a:p>
            <a:r>
              <a:rPr lang="en-GB" sz="1800" dirty="0">
                <a:solidFill>
                  <a:srgbClr val="000000"/>
                </a:solidFill>
                <a:effectLst/>
                <a:latin typeface="Verdana" panose="020B0604030504040204" pitchFamily="34" charset="0"/>
                <a:ea typeface="Calibri" panose="020F0502020204030204" pitchFamily="34" charset="0"/>
                <a:cs typeface="Calibri" panose="020F0502020204030204" pitchFamily="34" charset="0"/>
              </a:rPr>
              <a:t>Managing Director of ECLM Training    </a:t>
            </a:r>
            <a:endParaRPr lang="en-GB" sz="1600" dirty="0">
              <a:effectLst/>
              <a:latin typeface="Calibri" panose="020F0502020204030204" pitchFamily="34" charset="0"/>
              <a:ea typeface="Calibri" panose="020F0502020204030204" pitchFamily="34" charset="0"/>
              <a:cs typeface="Calibri" panose="020F0502020204030204" pitchFamily="34" charset="0"/>
            </a:endParaRPr>
          </a:p>
          <a:p>
            <a:r>
              <a:rPr lang="en-GB" sz="1800" dirty="0">
                <a:solidFill>
                  <a:srgbClr val="000000"/>
                </a:solidFill>
                <a:effectLst/>
                <a:latin typeface="Verdana" panose="020B0604030504040204" pitchFamily="34" charset="0"/>
                <a:ea typeface="Calibri" panose="020F0502020204030204" pitchFamily="34" charset="0"/>
                <a:cs typeface="Calibri" panose="020F0502020204030204" pitchFamily="34" charset="0"/>
              </a:rPr>
              <a:t>  </a:t>
            </a:r>
            <a:endParaRPr lang="en-GB" sz="1600" dirty="0">
              <a:effectLst/>
              <a:latin typeface="Calibri" panose="020F0502020204030204" pitchFamily="34" charset="0"/>
              <a:ea typeface="Calibri" panose="020F0502020204030204" pitchFamily="34" charset="0"/>
              <a:cs typeface="Calibri" panose="020F0502020204030204" pitchFamily="34" charset="0"/>
            </a:endParaRPr>
          </a:p>
          <a:p>
            <a:r>
              <a:rPr lang="en-GB" sz="1800" dirty="0">
                <a:solidFill>
                  <a:srgbClr val="000000"/>
                </a:solidFill>
                <a:effectLst/>
                <a:latin typeface="Verdana" panose="020B0604030504040204" pitchFamily="34" charset="0"/>
                <a:ea typeface="Calibri" panose="020F0502020204030204" pitchFamily="34" charset="0"/>
                <a:cs typeface="Calibri" panose="020F0502020204030204" pitchFamily="34" charset="0"/>
              </a:rPr>
              <a:t> </a:t>
            </a:r>
            <a:endParaRPr lang="en-GB" sz="1600" dirty="0">
              <a:effectLst/>
              <a:latin typeface="Calibri" panose="020F0502020204030204" pitchFamily="34" charset="0"/>
              <a:ea typeface="Calibri" panose="020F0502020204030204" pitchFamily="34" charset="0"/>
              <a:cs typeface="Calibri" panose="020F0502020204030204" pitchFamily="34" charset="0"/>
            </a:endParaRPr>
          </a:p>
          <a:p>
            <a:r>
              <a:rPr lang="en-GB" sz="1800" dirty="0">
                <a:solidFill>
                  <a:srgbClr val="000000"/>
                </a:solidFill>
                <a:effectLst/>
                <a:latin typeface="Verdana" panose="020B0604030504040204" pitchFamily="34" charset="0"/>
                <a:ea typeface="Calibri" panose="020F0502020204030204" pitchFamily="34" charset="0"/>
                <a:cs typeface="Calibri" panose="020F0502020204030204" pitchFamily="34" charset="0"/>
              </a:rPr>
              <a:t> </a:t>
            </a:r>
            <a:endParaRPr lang="en-GB" sz="1600" dirty="0">
              <a:effectLst/>
              <a:latin typeface="Calibri" panose="020F0502020204030204" pitchFamily="34" charset="0"/>
              <a:ea typeface="Calibri" panose="020F0502020204030204" pitchFamily="34" charset="0"/>
              <a:cs typeface="Calibri" panose="020F0502020204030204" pitchFamily="34" charset="0"/>
            </a:endParaRPr>
          </a:p>
          <a:p>
            <a:r>
              <a:rPr lang="en-GB" sz="1800" dirty="0">
                <a:solidFill>
                  <a:srgbClr val="000000"/>
                </a:solidFill>
                <a:effectLst/>
                <a:latin typeface="Verdana" panose="020B0604030504040204" pitchFamily="34" charset="0"/>
                <a:ea typeface="Calibri" panose="020F0502020204030204" pitchFamily="34" charset="0"/>
                <a:cs typeface="Calibri" panose="020F0502020204030204" pitchFamily="34" charset="0"/>
              </a:rPr>
              <a:t>ECLM Ltd Company house 08343068</a:t>
            </a:r>
            <a:endParaRPr lang="en-GB" sz="1600" dirty="0">
              <a:effectLst/>
              <a:latin typeface="Calibri" panose="020F0502020204030204" pitchFamily="34" charset="0"/>
              <a:ea typeface="Calibri" panose="020F0502020204030204" pitchFamily="34" charset="0"/>
              <a:cs typeface="Calibri" panose="020F0502020204030204" pitchFamily="34" charset="0"/>
            </a:endParaRPr>
          </a:p>
          <a:p>
            <a:r>
              <a:rPr lang="en-GB" sz="1800" dirty="0">
                <a:solidFill>
                  <a:srgbClr val="000000"/>
                </a:solidFill>
                <a:effectLst/>
                <a:latin typeface="Verdana" panose="020B0604030504040204" pitchFamily="34" charset="0"/>
                <a:ea typeface="Calibri" panose="020F0502020204030204" pitchFamily="34" charset="0"/>
                <a:cs typeface="Calibri" panose="020F0502020204030204" pitchFamily="34" charset="0"/>
              </a:rPr>
              <a:t> </a:t>
            </a:r>
            <a:endParaRPr lang="en-GB" sz="1600" dirty="0">
              <a:effectLst/>
              <a:latin typeface="Calibri" panose="020F0502020204030204" pitchFamily="34" charset="0"/>
              <a:ea typeface="Calibri" panose="020F0502020204030204" pitchFamily="34" charset="0"/>
              <a:cs typeface="Calibri" panose="020F0502020204030204" pitchFamily="34" charset="0"/>
            </a:endParaRPr>
          </a:p>
          <a:p>
            <a:r>
              <a:rPr lang="en-GB" sz="1800" u="sng" dirty="0">
                <a:solidFill>
                  <a:srgbClr val="000000"/>
                </a:solidFill>
                <a:effectLst/>
                <a:latin typeface="Verdana" panose="020B0604030504040204" pitchFamily="34" charset="0"/>
                <a:ea typeface="Calibri" panose="020F0502020204030204" pitchFamily="34" charset="0"/>
                <a:cs typeface="Calibri" panose="020F0502020204030204" pitchFamily="34" charset="0"/>
                <a:hlinkClick r:id="rId3"/>
              </a:rPr>
              <a:t>http://www.eclm-coachingandtraining.org.uk/</a:t>
            </a:r>
            <a:r>
              <a:rPr lang="en-GB" sz="1800" dirty="0">
                <a:solidFill>
                  <a:srgbClr val="000000"/>
                </a:solidFill>
                <a:effectLst/>
                <a:latin typeface="Verdana" panose="020B0604030504040204" pitchFamily="34" charset="0"/>
                <a:ea typeface="Calibri" panose="020F0502020204030204" pitchFamily="34" charset="0"/>
                <a:cs typeface="Calibri" panose="020F0502020204030204" pitchFamily="34" charset="0"/>
              </a:rPr>
              <a:t> </a:t>
            </a:r>
            <a:endParaRPr lang="en-GB" sz="1600" dirty="0">
              <a:effectLst/>
              <a:latin typeface="Calibri" panose="020F0502020204030204" pitchFamily="34" charset="0"/>
              <a:ea typeface="Calibri" panose="020F0502020204030204" pitchFamily="34" charset="0"/>
              <a:cs typeface="Calibri" panose="020F0502020204030204" pitchFamily="34" charset="0"/>
            </a:endParaRPr>
          </a:p>
          <a:p>
            <a:r>
              <a:rPr lang="en-GB" sz="1800" dirty="0">
                <a:solidFill>
                  <a:srgbClr val="000000"/>
                </a:solidFill>
                <a:effectLst/>
                <a:latin typeface="Verdana" panose="020B0604030504040204" pitchFamily="34" charset="0"/>
                <a:ea typeface="Calibri" panose="020F0502020204030204" pitchFamily="34" charset="0"/>
                <a:cs typeface="Calibri" panose="020F0502020204030204" pitchFamily="34" charset="0"/>
              </a:rPr>
              <a:t>ICO registration </a:t>
            </a:r>
            <a:r>
              <a:rPr lang="en-GB" sz="1800" b="1" dirty="0">
                <a:solidFill>
                  <a:srgbClr val="696969"/>
                </a:solidFill>
                <a:effectLst/>
                <a:latin typeface="Verdana,Bold"/>
                <a:ea typeface="Calibri" panose="020F0502020204030204" pitchFamily="34" charset="0"/>
                <a:cs typeface="Calibri" panose="020F0502020204030204" pitchFamily="34" charset="0"/>
              </a:rPr>
              <a:t>ZA703943</a:t>
            </a:r>
            <a:endParaRPr lang="en-GB" sz="16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8" name="Rectangle 5">
            <a:extLst>
              <a:ext uri="{FF2B5EF4-FFF2-40B4-BE49-F238E27FC236}">
                <a16:creationId xmlns:a16="http://schemas.microsoft.com/office/drawing/2014/main" id="{46475E5D-1E0D-4D24-D4BF-C589D29F9A9F}"/>
              </a:ext>
            </a:extLst>
          </p:cNvPr>
          <p:cNvSpPr>
            <a:spLocks noChangeArrowheads="1"/>
          </p:cNvSpPr>
          <p:nvPr/>
        </p:nvSpPr>
        <p:spPr bwMode="auto">
          <a:xfrm>
            <a:off x="412955" y="4736642"/>
            <a:ext cx="12456379" cy="5386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Calibri" panose="020F0502020204030204" pitchFamily="34" charset="0"/>
              </a:rPr>
              <a:t>Trust pilot reviews </a:t>
            </a:r>
            <a:endParaRPr kumimoji="0" lang="en-GB" altLang="en-US"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400" b="0" i="0" u="none" strike="noStrike" cap="none" normalizeH="0" baseline="0" dirty="0">
              <a:ln>
                <a:noFill/>
              </a:ln>
              <a:solidFill>
                <a:schemeClr val="tx1"/>
              </a:solidFill>
              <a:effectLst/>
              <a:latin typeface="Arial" panose="020B0604020202020204" pitchFamily="34" charset="0"/>
            </a:endParaRPr>
          </a:p>
        </p:txBody>
      </p:sp>
      <p:pic>
        <p:nvPicPr>
          <p:cNvPr id="4100" name="Picture 5">
            <a:extLst>
              <a:ext uri="{FF2B5EF4-FFF2-40B4-BE49-F238E27FC236}">
                <a16:creationId xmlns:a16="http://schemas.microsoft.com/office/drawing/2014/main" id="{424FCE1D-B44E-D276-60DF-C3BF6723D37A}"/>
              </a:ext>
            </a:extLst>
          </p:cNvPr>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677334" y="5364879"/>
            <a:ext cx="904875" cy="390525"/>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6">
            <a:extLst>
              <a:ext uri="{FF2B5EF4-FFF2-40B4-BE49-F238E27FC236}">
                <a16:creationId xmlns:a16="http://schemas.microsoft.com/office/drawing/2014/main" id="{776C5CB6-50AE-C40B-ECCD-28D479BFBD79}"/>
              </a:ext>
            </a:extLst>
          </p:cNvPr>
          <p:cNvSpPr>
            <a:spLocks noChangeArrowheads="1"/>
          </p:cNvSpPr>
          <p:nvPr/>
        </p:nvSpPr>
        <p:spPr bwMode="auto">
          <a:xfrm>
            <a:off x="677334" y="5845504"/>
            <a:ext cx="468269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0" i="0" u="none" strike="noStrike" cap="none" normalizeH="0" baseline="0" dirty="0">
                <a:ln>
                  <a:noFill/>
                </a:ln>
                <a:effectLst/>
                <a:latin typeface="Arial" panose="020B0604020202020204" pitchFamily="34" charset="0"/>
                <a:ea typeface="Calibri" panose="020F0502020204030204" pitchFamily="34" charset="0"/>
                <a:cs typeface="Calibri" panose="020F0502020204030204" pitchFamily="34" charset="0"/>
                <a:hlinkClick r:id="rId6">
                  <a:extLst>
                    <a:ext uri="{A12FA001-AC4F-418D-AE19-62706E023703}">
                      <ahyp:hlinkClr xmlns:ahyp="http://schemas.microsoft.com/office/drawing/2018/hyperlinkcolor" val="tx"/>
                    </a:ext>
                  </a:extLst>
                </a:hlinkClick>
              </a:rPr>
              <a:t>eclm-coachingandtraining.org.uk+f738f8edef@invite.trustpilot.com</a:t>
            </a:r>
            <a:endParaRPr kumimoji="0" lang="en-GB" altLang="en-US" sz="1200" b="0" i="0" u="none" strike="noStrike" cap="none" normalizeH="0" baseline="0" dirty="0">
              <a:ln>
                <a:noFill/>
              </a:ln>
              <a:effectLst/>
              <a:latin typeface="Arial" panose="020B0604020202020204" pitchFamily="34" charset="0"/>
            </a:endParaRPr>
          </a:p>
        </p:txBody>
      </p:sp>
    </p:spTree>
    <p:extLst>
      <p:ext uri="{BB962C8B-B14F-4D97-AF65-F5344CB8AC3E}">
        <p14:creationId xmlns:p14="http://schemas.microsoft.com/office/powerpoint/2010/main" val="4012407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28C06589-03BC-6F23-11F3-C8FCB8E99511}"/>
              </a:ext>
            </a:extLst>
          </p:cNvPr>
          <p:cNvSpPr>
            <a:spLocks noGrp="1"/>
          </p:cNvSpPr>
          <p:nvPr>
            <p:ph type="ftr" sz="quarter" idx="11"/>
          </p:nvPr>
        </p:nvSpPr>
        <p:spPr/>
        <p:txBody>
          <a:bodyPr/>
          <a:lstStyle/>
          <a:p>
            <a:r>
              <a:rPr lang="en-US" dirty="0"/>
              <a:t>ECLM Ltd    Tina Welford   tinawe.eclm@gmail.com  (c)</a:t>
            </a:r>
          </a:p>
        </p:txBody>
      </p:sp>
      <p:sp>
        <p:nvSpPr>
          <p:cNvPr id="4" name="TextBox 3">
            <a:extLst>
              <a:ext uri="{FF2B5EF4-FFF2-40B4-BE49-F238E27FC236}">
                <a16:creationId xmlns:a16="http://schemas.microsoft.com/office/drawing/2014/main" id="{099CF28E-C06B-686B-C422-38F453548A94}"/>
              </a:ext>
            </a:extLst>
          </p:cNvPr>
          <p:cNvSpPr txBox="1"/>
          <p:nvPr/>
        </p:nvSpPr>
        <p:spPr>
          <a:xfrm>
            <a:off x="427703" y="451513"/>
            <a:ext cx="9925665" cy="646331"/>
          </a:xfrm>
          <a:prstGeom prst="rect">
            <a:avLst/>
          </a:prstGeom>
          <a:noFill/>
        </p:spPr>
        <p:txBody>
          <a:bodyPr wrap="square">
            <a:spAutoFit/>
          </a:bodyPr>
          <a:lstStyle/>
          <a:p>
            <a:br>
              <a:rPr lang="en-GB" b="0" i="0" dirty="0">
                <a:effectLst/>
                <a:latin typeface="Verdana" panose="020B0604030504040204" pitchFamily="34" charset="0"/>
                <a:ea typeface="Verdana" panose="020B0604030504040204" pitchFamily="34" charset="0"/>
                <a:cs typeface="Verdana" panose="020B0604030504040204" pitchFamily="34" charset="0"/>
              </a:rPr>
            </a:br>
            <a:endParaRPr lang="en-GB" dirty="0">
              <a:latin typeface="Verdana" panose="020B0604030504040204" pitchFamily="34" charset="0"/>
              <a:ea typeface="Verdana" panose="020B0604030504040204" pitchFamily="34" charset="0"/>
              <a:cs typeface="Verdana" panose="020B0604030504040204" pitchFamily="34" charset="0"/>
            </a:endParaRPr>
          </a:p>
        </p:txBody>
      </p:sp>
      <p:pic>
        <p:nvPicPr>
          <p:cNvPr id="3" name="Picture 2" descr="A picture containing drawing&#10;&#10;Description automatically generated">
            <a:extLst>
              <a:ext uri="{FF2B5EF4-FFF2-40B4-BE49-F238E27FC236}">
                <a16:creationId xmlns:a16="http://schemas.microsoft.com/office/drawing/2014/main" id="{009524F6-598B-AA7A-47C3-016A867F5D53}"/>
              </a:ext>
            </a:extLst>
          </p:cNvPr>
          <p:cNvPicPr>
            <a:picLocks noChangeAspect="1"/>
          </p:cNvPicPr>
          <p:nvPr/>
        </p:nvPicPr>
        <p:blipFill>
          <a:blip r:embed="rId2"/>
          <a:stretch>
            <a:fillRect/>
          </a:stretch>
        </p:blipFill>
        <p:spPr>
          <a:xfrm>
            <a:off x="8824705" y="287821"/>
            <a:ext cx="2838450" cy="742950"/>
          </a:xfrm>
          <a:prstGeom prst="rect">
            <a:avLst/>
          </a:prstGeom>
        </p:spPr>
      </p:pic>
      <p:pic>
        <p:nvPicPr>
          <p:cNvPr id="6" name="Picture 5">
            <a:extLst>
              <a:ext uri="{FF2B5EF4-FFF2-40B4-BE49-F238E27FC236}">
                <a16:creationId xmlns:a16="http://schemas.microsoft.com/office/drawing/2014/main" id="{772669F5-DE1B-A438-9D49-3EC8E791E173}"/>
              </a:ext>
            </a:extLst>
          </p:cNvPr>
          <p:cNvPicPr>
            <a:picLocks noChangeAspect="1"/>
          </p:cNvPicPr>
          <p:nvPr/>
        </p:nvPicPr>
        <p:blipFill rotWithShape="1">
          <a:blip r:embed="rId3"/>
          <a:srcRect l="22621" t="30114" r="24153" b="9305"/>
          <a:stretch/>
        </p:blipFill>
        <p:spPr>
          <a:xfrm>
            <a:off x="774037" y="737420"/>
            <a:ext cx="8812416" cy="5167280"/>
          </a:xfrm>
          <a:prstGeom prst="rect">
            <a:avLst/>
          </a:prstGeom>
        </p:spPr>
      </p:pic>
    </p:spTree>
    <p:extLst>
      <p:ext uri="{BB962C8B-B14F-4D97-AF65-F5344CB8AC3E}">
        <p14:creationId xmlns:p14="http://schemas.microsoft.com/office/powerpoint/2010/main" val="1251852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28C06589-03BC-6F23-11F3-C8FCB8E99511}"/>
              </a:ext>
            </a:extLst>
          </p:cNvPr>
          <p:cNvSpPr>
            <a:spLocks noGrp="1"/>
          </p:cNvSpPr>
          <p:nvPr>
            <p:ph type="ftr" sz="quarter" idx="11"/>
          </p:nvPr>
        </p:nvSpPr>
        <p:spPr/>
        <p:txBody>
          <a:bodyPr/>
          <a:lstStyle/>
          <a:p>
            <a:r>
              <a:rPr lang="en-US" dirty="0"/>
              <a:t>ECLM Ltd    Tina Welford   tinawe.eclm@gmail.com  (c)</a:t>
            </a:r>
          </a:p>
        </p:txBody>
      </p:sp>
      <p:sp>
        <p:nvSpPr>
          <p:cNvPr id="4" name="TextBox 3">
            <a:extLst>
              <a:ext uri="{FF2B5EF4-FFF2-40B4-BE49-F238E27FC236}">
                <a16:creationId xmlns:a16="http://schemas.microsoft.com/office/drawing/2014/main" id="{099CF28E-C06B-686B-C422-38F453548A94}"/>
              </a:ext>
            </a:extLst>
          </p:cNvPr>
          <p:cNvSpPr txBox="1"/>
          <p:nvPr/>
        </p:nvSpPr>
        <p:spPr>
          <a:xfrm>
            <a:off x="427703" y="451513"/>
            <a:ext cx="9925665" cy="646331"/>
          </a:xfrm>
          <a:prstGeom prst="rect">
            <a:avLst/>
          </a:prstGeom>
          <a:noFill/>
        </p:spPr>
        <p:txBody>
          <a:bodyPr wrap="square">
            <a:spAutoFit/>
          </a:bodyPr>
          <a:lstStyle/>
          <a:p>
            <a:br>
              <a:rPr lang="en-GB" b="0" i="0" dirty="0">
                <a:effectLst/>
                <a:latin typeface="Verdana" panose="020B0604030504040204" pitchFamily="34" charset="0"/>
                <a:ea typeface="Verdana" panose="020B0604030504040204" pitchFamily="34" charset="0"/>
                <a:cs typeface="Verdana" panose="020B0604030504040204" pitchFamily="34" charset="0"/>
              </a:rPr>
            </a:br>
            <a:endParaRPr lang="en-GB" dirty="0">
              <a:latin typeface="Verdana" panose="020B0604030504040204" pitchFamily="34" charset="0"/>
              <a:ea typeface="Verdana" panose="020B0604030504040204" pitchFamily="34" charset="0"/>
              <a:cs typeface="Verdana" panose="020B0604030504040204" pitchFamily="34" charset="0"/>
            </a:endParaRPr>
          </a:p>
        </p:txBody>
      </p:sp>
      <p:pic>
        <p:nvPicPr>
          <p:cNvPr id="3" name="Picture 2" descr="A picture containing drawing&#10;&#10;Description automatically generated">
            <a:extLst>
              <a:ext uri="{FF2B5EF4-FFF2-40B4-BE49-F238E27FC236}">
                <a16:creationId xmlns:a16="http://schemas.microsoft.com/office/drawing/2014/main" id="{009524F6-598B-AA7A-47C3-016A867F5D53}"/>
              </a:ext>
            </a:extLst>
          </p:cNvPr>
          <p:cNvPicPr>
            <a:picLocks noChangeAspect="1"/>
          </p:cNvPicPr>
          <p:nvPr/>
        </p:nvPicPr>
        <p:blipFill>
          <a:blip r:embed="rId2"/>
          <a:stretch>
            <a:fillRect/>
          </a:stretch>
        </p:blipFill>
        <p:spPr>
          <a:xfrm>
            <a:off x="8824705" y="287821"/>
            <a:ext cx="2838450" cy="742950"/>
          </a:xfrm>
          <a:prstGeom prst="rect">
            <a:avLst/>
          </a:prstGeom>
        </p:spPr>
      </p:pic>
      <p:sp>
        <p:nvSpPr>
          <p:cNvPr id="6" name="TextBox 5">
            <a:extLst>
              <a:ext uri="{FF2B5EF4-FFF2-40B4-BE49-F238E27FC236}">
                <a16:creationId xmlns:a16="http://schemas.microsoft.com/office/drawing/2014/main" id="{1CCED5DA-E73A-6000-3952-17517389EC17}"/>
              </a:ext>
            </a:extLst>
          </p:cNvPr>
          <p:cNvSpPr txBox="1"/>
          <p:nvPr/>
        </p:nvSpPr>
        <p:spPr>
          <a:xfrm>
            <a:off x="528845" y="766916"/>
            <a:ext cx="9925664" cy="4801314"/>
          </a:xfrm>
          <a:prstGeom prst="rect">
            <a:avLst/>
          </a:prstGeom>
          <a:noFill/>
        </p:spPr>
        <p:txBody>
          <a:bodyPr wrap="square">
            <a:spAutoFit/>
          </a:bodyPr>
          <a:lstStyle/>
          <a:p>
            <a:pPr algn="l"/>
            <a:r>
              <a:rPr lang="en-GB" b="0" i="0" dirty="0">
                <a:solidFill>
                  <a:srgbClr val="0099FF"/>
                </a:solidFill>
                <a:effectLst/>
                <a:latin typeface="Open Sans" panose="020B0606030504020204" pitchFamily="34" charset="0"/>
              </a:rPr>
              <a:t>Safeguarding Vulnerable Groups Act 2006 and the Protection of Freedoms Bill</a:t>
            </a:r>
          </a:p>
          <a:p>
            <a:pPr algn="l"/>
            <a:endParaRPr lang="en-GB" dirty="0">
              <a:solidFill>
                <a:srgbClr val="0099FF"/>
              </a:solidFill>
              <a:latin typeface="Open Sans" panose="020B0606030504020204" pitchFamily="34" charset="0"/>
            </a:endParaRPr>
          </a:p>
          <a:p>
            <a:pPr algn="l"/>
            <a:endParaRPr lang="en-GB" b="0" i="0" dirty="0">
              <a:solidFill>
                <a:srgbClr val="0099FF"/>
              </a:solidFill>
              <a:effectLst/>
              <a:latin typeface="Open Sans" panose="020B0606030504020204" pitchFamily="34" charset="0"/>
            </a:endParaRPr>
          </a:p>
          <a:p>
            <a:pPr algn="l"/>
            <a:r>
              <a:rPr lang="en-GB" b="0" i="0" dirty="0">
                <a:solidFill>
                  <a:srgbClr val="303030"/>
                </a:solidFill>
                <a:effectLst/>
                <a:latin typeface="Open Sans" panose="020B0606030504020204" pitchFamily="34" charset="0"/>
              </a:rPr>
              <a:t>This Safeguarding Vulnerable Groups Act (SVGA) 2006 was passed to help avoid harm, or risk of harm, by preventing people who are deemed unsuitable to work with children and vulnerable adults from gaining access to them through their work. </a:t>
            </a:r>
          </a:p>
          <a:p>
            <a:pPr algn="l"/>
            <a:endParaRPr lang="en-GB" dirty="0">
              <a:solidFill>
                <a:srgbClr val="303030"/>
              </a:solidFill>
              <a:latin typeface="Open Sans" panose="020B0606030504020204" pitchFamily="34" charset="0"/>
            </a:endParaRPr>
          </a:p>
          <a:p>
            <a:pPr algn="l"/>
            <a:r>
              <a:rPr lang="en-GB" b="0" i="0" dirty="0">
                <a:solidFill>
                  <a:srgbClr val="303030"/>
                </a:solidFill>
                <a:effectLst/>
                <a:latin typeface="Open Sans" panose="020B0606030504020204" pitchFamily="34" charset="0"/>
              </a:rPr>
              <a:t>The Independent Safeguarding Authority was established as a result of this Act. On 1 December 2012 the Criminal Records Bureau and Independent Safeguarding Authority merged to become the </a:t>
            </a:r>
            <a:r>
              <a:rPr lang="en-GB" b="1" i="0" u="none" strike="noStrike" dirty="0">
                <a:solidFill>
                  <a:srgbClr val="00539F"/>
                </a:solidFill>
                <a:effectLst/>
                <a:latin typeface="inherit"/>
              </a:rPr>
              <a:t>Disclosure and Barring Service</a:t>
            </a:r>
            <a:r>
              <a:rPr lang="en-GB" b="0" i="0" dirty="0">
                <a:solidFill>
                  <a:srgbClr val="303030"/>
                </a:solidFill>
                <a:effectLst/>
                <a:latin typeface="Open Sans" panose="020B0606030504020204" pitchFamily="34" charset="0"/>
              </a:rPr>
              <a:t> (DBS). Organisations with responsibility for providing services or personnel to vulnerable groups have a legal obligation to refer relevant information to the service.</a:t>
            </a:r>
          </a:p>
          <a:p>
            <a:pPr algn="l"/>
            <a:endParaRPr lang="en-GB" dirty="0">
              <a:solidFill>
                <a:srgbClr val="303030"/>
              </a:solidFill>
              <a:latin typeface="Open Sans" panose="020B0606030504020204" pitchFamily="34" charset="0"/>
            </a:endParaRPr>
          </a:p>
          <a:p>
            <a:pPr algn="l"/>
            <a:endParaRPr lang="en-GB" b="0" i="0" dirty="0">
              <a:solidFill>
                <a:srgbClr val="303030"/>
              </a:solidFill>
              <a:effectLst/>
              <a:latin typeface="Open Sans" panose="020B0606030504020204" pitchFamily="34" charset="0"/>
            </a:endParaRPr>
          </a:p>
          <a:p>
            <a:pPr algn="l"/>
            <a:r>
              <a:rPr lang="en-GB" b="0" i="0" dirty="0">
                <a:solidFill>
                  <a:srgbClr val="303030"/>
                </a:solidFill>
                <a:effectLst/>
                <a:latin typeface="Open Sans" panose="020B0606030504020204" pitchFamily="34" charset="0"/>
              </a:rPr>
              <a:t>The Protection of Freedoms Bill (Chapter 1 of Part 5) amends the </a:t>
            </a:r>
            <a:r>
              <a:rPr lang="en-GB" b="0" i="0" dirty="0" err="1">
                <a:solidFill>
                  <a:srgbClr val="303030"/>
                </a:solidFill>
                <a:effectLst/>
                <a:latin typeface="Open Sans" panose="020B0606030504020204" pitchFamily="34" charset="0"/>
              </a:rPr>
              <a:t>SGVA</a:t>
            </a:r>
            <a:r>
              <a:rPr lang="en-GB" b="0" i="0" dirty="0">
                <a:solidFill>
                  <a:srgbClr val="303030"/>
                </a:solidFill>
                <a:effectLst/>
                <a:latin typeface="Open Sans" panose="020B0606030504020204" pitchFamily="34" charset="0"/>
              </a:rPr>
              <a:t> 2006, retaining the national barring function whilst abolishing registration and monitoring requirements. For further information see the </a:t>
            </a:r>
            <a:r>
              <a:rPr lang="en-GB" b="1" i="0" u="sng" dirty="0">
                <a:solidFill>
                  <a:srgbClr val="00539F"/>
                </a:solidFill>
                <a:effectLst/>
                <a:latin typeface="inherit"/>
              </a:rPr>
              <a:t>Protection of Freedoms Bill Home Office Fact </a:t>
            </a:r>
            <a:r>
              <a:rPr lang="en-GB" b="1" i="0" u="sng" dirty="0" err="1">
                <a:solidFill>
                  <a:srgbClr val="00539F"/>
                </a:solidFill>
                <a:effectLst/>
                <a:latin typeface="inherit"/>
              </a:rPr>
              <a:t>Shee</a:t>
            </a:r>
            <a:endParaRPr lang="en-GB" b="0" i="0" dirty="0">
              <a:solidFill>
                <a:srgbClr val="303030"/>
              </a:solidFill>
              <a:effectLst/>
              <a:latin typeface="Open Sans" panose="020B0606030504020204" pitchFamily="34" charset="0"/>
            </a:endParaRPr>
          </a:p>
        </p:txBody>
      </p:sp>
    </p:spTree>
    <p:extLst>
      <p:ext uri="{BB962C8B-B14F-4D97-AF65-F5344CB8AC3E}">
        <p14:creationId xmlns:p14="http://schemas.microsoft.com/office/powerpoint/2010/main" val="29817511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28C06589-03BC-6F23-11F3-C8FCB8E99511}"/>
              </a:ext>
            </a:extLst>
          </p:cNvPr>
          <p:cNvSpPr>
            <a:spLocks noGrp="1"/>
          </p:cNvSpPr>
          <p:nvPr>
            <p:ph type="ftr" sz="quarter" idx="11"/>
          </p:nvPr>
        </p:nvSpPr>
        <p:spPr/>
        <p:txBody>
          <a:bodyPr/>
          <a:lstStyle/>
          <a:p>
            <a:r>
              <a:rPr lang="en-US" dirty="0"/>
              <a:t>ECLM Ltd    Tina Welford   tinawe.eclm@gmail.com  (c)</a:t>
            </a:r>
          </a:p>
        </p:txBody>
      </p:sp>
      <p:sp>
        <p:nvSpPr>
          <p:cNvPr id="4" name="TextBox 3">
            <a:extLst>
              <a:ext uri="{FF2B5EF4-FFF2-40B4-BE49-F238E27FC236}">
                <a16:creationId xmlns:a16="http://schemas.microsoft.com/office/drawing/2014/main" id="{099CF28E-C06B-686B-C422-38F453548A94}"/>
              </a:ext>
            </a:extLst>
          </p:cNvPr>
          <p:cNvSpPr txBox="1"/>
          <p:nvPr/>
        </p:nvSpPr>
        <p:spPr>
          <a:xfrm>
            <a:off x="427703" y="451513"/>
            <a:ext cx="9925665" cy="646331"/>
          </a:xfrm>
          <a:prstGeom prst="rect">
            <a:avLst/>
          </a:prstGeom>
          <a:noFill/>
        </p:spPr>
        <p:txBody>
          <a:bodyPr wrap="square">
            <a:spAutoFit/>
          </a:bodyPr>
          <a:lstStyle/>
          <a:p>
            <a:br>
              <a:rPr lang="en-GB" b="0" i="0" dirty="0">
                <a:effectLst/>
                <a:latin typeface="Verdana" panose="020B0604030504040204" pitchFamily="34" charset="0"/>
                <a:ea typeface="Verdana" panose="020B0604030504040204" pitchFamily="34" charset="0"/>
                <a:cs typeface="Verdana" panose="020B0604030504040204" pitchFamily="34" charset="0"/>
              </a:rPr>
            </a:br>
            <a:endParaRPr lang="en-GB" dirty="0">
              <a:latin typeface="Verdana" panose="020B0604030504040204" pitchFamily="34" charset="0"/>
              <a:ea typeface="Verdana" panose="020B0604030504040204" pitchFamily="34" charset="0"/>
              <a:cs typeface="Verdana" panose="020B0604030504040204" pitchFamily="34" charset="0"/>
            </a:endParaRPr>
          </a:p>
        </p:txBody>
      </p:sp>
      <p:pic>
        <p:nvPicPr>
          <p:cNvPr id="3" name="Picture 2" descr="A picture containing drawing&#10;&#10;Description automatically generated">
            <a:extLst>
              <a:ext uri="{FF2B5EF4-FFF2-40B4-BE49-F238E27FC236}">
                <a16:creationId xmlns:a16="http://schemas.microsoft.com/office/drawing/2014/main" id="{009524F6-598B-AA7A-47C3-016A867F5D53}"/>
              </a:ext>
            </a:extLst>
          </p:cNvPr>
          <p:cNvPicPr>
            <a:picLocks noChangeAspect="1"/>
          </p:cNvPicPr>
          <p:nvPr/>
        </p:nvPicPr>
        <p:blipFill>
          <a:blip r:embed="rId2"/>
          <a:stretch>
            <a:fillRect/>
          </a:stretch>
        </p:blipFill>
        <p:spPr>
          <a:xfrm>
            <a:off x="8824705" y="287821"/>
            <a:ext cx="2838450" cy="742950"/>
          </a:xfrm>
          <a:prstGeom prst="rect">
            <a:avLst/>
          </a:prstGeom>
        </p:spPr>
      </p:pic>
      <p:sp>
        <p:nvSpPr>
          <p:cNvPr id="6" name="TextBox 5">
            <a:extLst>
              <a:ext uri="{FF2B5EF4-FFF2-40B4-BE49-F238E27FC236}">
                <a16:creationId xmlns:a16="http://schemas.microsoft.com/office/drawing/2014/main" id="{203EF820-718E-7D6B-84CD-1887AF665833}"/>
              </a:ext>
            </a:extLst>
          </p:cNvPr>
          <p:cNvSpPr txBox="1"/>
          <p:nvPr/>
        </p:nvSpPr>
        <p:spPr>
          <a:xfrm>
            <a:off x="250723" y="451513"/>
            <a:ext cx="9925664" cy="5632311"/>
          </a:xfrm>
          <a:prstGeom prst="rect">
            <a:avLst/>
          </a:prstGeom>
          <a:noFill/>
        </p:spPr>
        <p:txBody>
          <a:bodyPr wrap="square">
            <a:spAutoFit/>
          </a:bodyPr>
          <a:lstStyle/>
          <a:p>
            <a:pPr algn="l"/>
            <a:r>
              <a:rPr lang="en-GB" b="0" i="0" dirty="0">
                <a:solidFill>
                  <a:srgbClr val="0099FF"/>
                </a:solidFill>
                <a:effectLst/>
                <a:latin typeface="Open Sans" panose="020B0606030504020204" pitchFamily="34" charset="0"/>
              </a:rPr>
              <a:t>Ill treatment or wilful neglect</a:t>
            </a:r>
          </a:p>
          <a:p>
            <a:pPr algn="l"/>
            <a:endParaRPr lang="en-GB" dirty="0">
              <a:solidFill>
                <a:srgbClr val="0099FF"/>
              </a:solidFill>
              <a:latin typeface="Open Sans" panose="020B0606030504020204" pitchFamily="34" charset="0"/>
            </a:endParaRPr>
          </a:p>
          <a:p>
            <a:pPr algn="l"/>
            <a:endParaRPr lang="en-GB" b="0" i="0" dirty="0">
              <a:solidFill>
                <a:srgbClr val="0099FF"/>
              </a:solidFill>
              <a:effectLst/>
              <a:latin typeface="Open Sans" panose="020B0606030504020204" pitchFamily="34" charset="0"/>
            </a:endParaRPr>
          </a:p>
          <a:p>
            <a:pPr algn="l"/>
            <a:r>
              <a:rPr lang="en-GB" b="0" i="0" dirty="0">
                <a:solidFill>
                  <a:srgbClr val="303030"/>
                </a:solidFill>
                <a:effectLst/>
                <a:latin typeface="Open Sans" panose="020B0606030504020204" pitchFamily="34" charset="0"/>
              </a:rPr>
              <a:t>It is an offence under the Criminal Justice and Courts Act 2015 for an individual who has the care of another individual by virtue of being a care worker to ill-treat or wilfully to neglect that individual.</a:t>
            </a:r>
          </a:p>
          <a:p>
            <a:pPr algn="l"/>
            <a:endParaRPr lang="en-GB" dirty="0">
              <a:solidFill>
                <a:srgbClr val="303030"/>
              </a:solidFill>
              <a:latin typeface="Open Sans" panose="020B0606030504020204" pitchFamily="34" charset="0"/>
            </a:endParaRPr>
          </a:p>
          <a:p>
            <a:pPr algn="l"/>
            <a:endParaRPr lang="en-GB" b="0" i="0" dirty="0">
              <a:solidFill>
                <a:srgbClr val="303030"/>
              </a:solidFill>
              <a:effectLst/>
              <a:latin typeface="Open Sans" panose="020B0606030504020204" pitchFamily="34" charset="0"/>
            </a:endParaRPr>
          </a:p>
          <a:p>
            <a:pPr algn="l"/>
            <a:r>
              <a:rPr lang="en-GB" b="0" i="0" dirty="0">
                <a:solidFill>
                  <a:srgbClr val="303030"/>
                </a:solidFill>
                <a:effectLst/>
                <a:latin typeface="Open Sans" panose="020B0606030504020204" pitchFamily="34" charset="0"/>
              </a:rPr>
              <a:t>Under </a:t>
            </a:r>
            <a:r>
              <a:rPr lang="en-GB" b="0" i="0" dirty="0" err="1">
                <a:solidFill>
                  <a:srgbClr val="303030"/>
                </a:solidFill>
                <a:effectLst/>
                <a:latin typeface="Open Sans" panose="020B0606030504020204" pitchFamily="34" charset="0"/>
              </a:rPr>
              <a:t>S44</a:t>
            </a:r>
            <a:r>
              <a:rPr lang="en-GB" b="0" i="0" dirty="0">
                <a:solidFill>
                  <a:srgbClr val="303030"/>
                </a:solidFill>
                <a:effectLst/>
                <a:latin typeface="Open Sans" panose="020B0606030504020204" pitchFamily="34" charset="0"/>
              </a:rPr>
              <a:t> of the </a:t>
            </a:r>
            <a:r>
              <a:rPr lang="en-GB" b="0" i="0" dirty="0">
                <a:solidFill>
                  <a:srgbClr val="00B0F0"/>
                </a:solidFill>
                <a:effectLst/>
                <a:latin typeface="Open Sans" panose="020B0606030504020204" pitchFamily="34" charset="0"/>
              </a:rPr>
              <a:t>Mental Capacity Act</a:t>
            </a:r>
            <a:r>
              <a:rPr lang="en-GB" b="0" i="0" dirty="0">
                <a:solidFill>
                  <a:srgbClr val="303030"/>
                </a:solidFill>
                <a:effectLst/>
                <a:latin typeface="Open Sans" panose="020B0606030504020204" pitchFamily="34" charset="0"/>
              </a:rPr>
              <a:t>, ill-treatment and wilful neglect is a criminal offence for anyone, including those with powers of attorney and court appointed deputies, who has care of a person who lacks capacity Ill treatment and wilful neglect are different. </a:t>
            </a:r>
          </a:p>
          <a:p>
            <a:pPr algn="l"/>
            <a:endParaRPr lang="en-GB" dirty="0">
              <a:solidFill>
                <a:srgbClr val="303030"/>
              </a:solidFill>
              <a:latin typeface="Open Sans" panose="020B0606030504020204" pitchFamily="34" charset="0"/>
            </a:endParaRPr>
          </a:p>
          <a:p>
            <a:pPr algn="l"/>
            <a:r>
              <a:rPr lang="en-GB" b="1" i="0" dirty="0">
                <a:solidFill>
                  <a:srgbClr val="303030"/>
                </a:solidFill>
                <a:effectLst/>
                <a:latin typeface="inherit"/>
              </a:rPr>
              <a:t>Ill treatment</a:t>
            </a:r>
            <a:r>
              <a:rPr lang="en-GB" b="0" i="0" dirty="0">
                <a:solidFill>
                  <a:srgbClr val="303030"/>
                </a:solidFill>
                <a:effectLst/>
                <a:latin typeface="Open Sans" panose="020B0606030504020204" pitchFamily="34" charset="0"/>
              </a:rPr>
              <a:t> must be deliberate, is an offence irrespective of whether it causes harm, and involves an appreciation by the perpetrator that they were inexcusably ill-treating the person. Ill treatment includes acts such as hitting, administering sedatives to keep people quiet, pulling hair, rough treatment, verbal abuse or humiliation.</a:t>
            </a:r>
          </a:p>
          <a:p>
            <a:pPr algn="l"/>
            <a:r>
              <a:rPr lang="en-GB" b="1" i="0" dirty="0">
                <a:solidFill>
                  <a:srgbClr val="303030"/>
                </a:solidFill>
                <a:effectLst/>
                <a:latin typeface="inherit"/>
              </a:rPr>
              <a:t>Wilful neglect</a:t>
            </a:r>
            <a:r>
              <a:rPr lang="en-GB" b="0" i="0" dirty="0">
                <a:solidFill>
                  <a:srgbClr val="303030"/>
                </a:solidFill>
                <a:effectLst/>
                <a:latin typeface="Open Sans" panose="020B0606030504020204" pitchFamily="34" charset="0"/>
              </a:rPr>
              <a:t> is a failure to act rather than a deliberate act to commit harm. </a:t>
            </a:r>
          </a:p>
          <a:p>
            <a:pPr algn="l"/>
            <a:endParaRPr lang="en-GB" dirty="0">
              <a:solidFill>
                <a:srgbClr val="303030"/>
              </a:solidFill>
              <a:latin typeface="Open Sans" panose="020B0606030504020204" pitchFamily="34" charset="0"/>
            </a:endParaRPr>
          </a:p>
          <a:p>
            <a:pPr algn="l"/>
            <a:r>
              <a:rPr lang="en-GB" b="0" i="0" dirty="0">
                <a:solidFill>
                  <a:srgbClr val="303030"/>
                </a:solidFill>
                <a:effectLst/>
                <a:latin typeface="Open Sans" panose="020B0606030504020204" pitchFamily="34" charset="0"/>
              </a:rPr>
              <a:t>Managers with responsibility for ensuring good care can be held accountable but currently there is no offence of corporate neglect.</a:t>
            </a:r>
          </a:p>
        </p:txBody>
      </p:sp>
    </p:spTree>
    <p:extLst>
      <p:ext uri="{BB962C8B-B14F-4D97-AF65-F5344CB8AC3E}">
        <p14:creationId xmlns:p14="http://schemas.microsoft.com/office/powerpoint/2010/main" val="2144704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28C06589-03BC-6F23-11F3-C8FCB8E99511}"/>
              </a:ext>
            </a:extLst>
          </p:cNvPr>
          <p:cNvSpPr>
            <a:spLocks noGrp="1"/>
          </p:cNvSpPr>
          <p:nvPr>
            <p:ph type="ftr" sz="quarter" idx="11"/>
          </p:nvPr>
        </p:nvSpPr>
        <p:spPr/>
        <p:txBody>
          <a:bodyPr/>
          <a:lstStyle/>
          <a:p>
            <a:r>
              <a:rPr lang="en-US" dirty="0"/>
              <a:t>ECLM Ltd    Tina Welford   tinawe.eclm@gmail.com  (c)</a:t>
            </a:r>
          </a:p>
        </p:txBody>
      </p:sp>
      <p:sp>
        <p:nvSpPr>
          <p:cNvPr id="4" name="TextBox 3">
            <a:extLst>
              <a:ext uri="{FF2B5EF4-FFF2-40B4-BE49-F238E27FC236}">
                <a16:creationId xmlns:a16="http://schemas.microsoft.com/office/drawing/2014/main" id="{099CF28E-C06B-686B-C422-38F453548A94}"/>
              </a:ext>
            </a:extLst>
          </p:cNvPr>
          <p:cNvSpPr txBox="1"/>
          <p:nvPr/>
        </p:nvSpPr>
        <p:spPr>
          <a:xfrm>
            <a:off x="427703" y="451513"/>
            <a:ext cx="9925665" cy="646331"/>
          </a:xfrm>
          <a:prstGeom prst="rect">
            <a:avLst/>
          </a:prstGeom>
          <a:noFill/>
        </p:spPr>
        <p:txBody>
          <a:bodyPr wrap="square">
            <a:spAutoFit/>
          </a:bodyPr>
          <a:lstStyle/>
          <a:p>
            <a:br>
              <a:rPr lang="en-GB" b="0" i="0" dirty="0">
                <a:effectLst/>
                <a:latin typeface="Verdana" panose="020B0604030504040204" pitchFamily="34" charset="0"/>
                <a:ea typeface="Verdana" panose="020B0604030504040204" pitchFamily="34" charset="0"/>
                <a:cs typeface="Verdana" panose="020B0604030504040204" pitchFamily="34" charset="0"/>
              </a:rPr>
            </a:br>
            <a:endParaRPr lang="en-GB" dirty="0">
              <a:latin typeface="Verdana" panose="020B0604030504040204" pitchFamily="34" charset="0"/>
              <a:ea typeface="Verdana" panose="020B0604030504040204" pitchFamily="34" charset="0"/>
              <a:cs typeface="Verdana" panose="020B0604030504040204" pitchFamily="34" charset="0"/>
            </a:endParaRPr>
          </a:p>
        </p:txBody>
      </p:sp>
      <p:pic>
        <p:nvPicPr>
          <p:cNvPr id="3" name="Picture 2" descr="A picture containing drawing&#10;&#10;Description automatically generated">
            <a:extLst>
              <a:ext uri="{FF2B5EF4-FFF2-40B4-BE49-F238E27FC236}">
                <a16:creationId xmlns:a16="http://schemas.microsoft.com/office/drawing/2014/main" id="{009524F6-598B-AA7A-47C3-016A867F5D53}"/>
              </a:ext>
            </a:extLst>
          </p:cNvPr>
          <p:cNvPicPr>
            <a:picLocks noChangeAspect="1"/>
          </p:cNvPicPr>
          <p:nvPr/>
        </p:nvPicPr>
        <p:blipFill>
          <a:blip r:embed="rId2"/>
          <a:stretch>
            <a:fillRect/>
          </a:stretch>
        </p:blipFill>
        <p:spPr>
          <a:xfrm>
            <a:off x="9193835" y="384439"/>
            <a:ext cx="2469320" cy="646332"/>
          </a:xfrm>
          <a:prstGeom prst="rect">
            <a:avLst/>
          </a:prstGeom>
        </p:spPr>
      </p:pic>
      <p:sp>
        <p:nvSpPr>
          <p:cNvPr id="6" name="TextBox 5">
            <a:extLst>
              <a:ext uri="{FF2B5EF4-FFF2-40B4-BE49-F238E27FC236}">
                <a16:creationId xmlns:a16="http://schemas.microsoft.com/office/drawing/2014/main" id="{673A2C1C-EF68-C59F-6280-525DC4EA3B2B}"/>
              </a:ext>
            </a:extLst>
          </p:cNvPr>
          <p:cNvSpPr txBox="1"/>
          <p:nvPr/>
        </p:nvSpPr>
        <p:spPr>
          <a:xfrm>
            <a:off x="427703" y="451513"/>
            <a:ext cx="9542207" cy="6463308"/>
          </a:xfrm>
          <a:prstGeom prst="rect">
            <a:avLst/>
          </a:prstGeom>
          <a:noFill/>
        </p:spPr>
        <p:txBody>
          <a:bodyPr wrap="square">
            <a:spAutoFit/>
          </a:bodyPr>
          <a:lstStyle/>
          <a:p>
            <a:r>
              <a:rPr lang="en-GB" b="1" i="0" dirty="0">
                <a:solidFill>
                  <a:srgbClr val="00B0F0"/>
                </a:solidFill>
                <a:effectLst/>
                <a:latin typeface="Verdana" panose="020B0604030504040204" pitchFamily="34" charset="0"/>
                <a:ea typeface="Verdana" panose="020B0604030504040204" pitchFamily="34" charset="0"/>
                <a:cs typeface="Verdana" panose="020B0604030504040204" pitchFamily="34" charset="0"/>
              </a:rPr>
              <a:t>Domestic Abuse </a:t>
            </a:r>
          </a:p>
          <a:p>
            <a:endParaRPr lang="en-GB" b="0" i="0" dirty="0">
              <a:solidFill>
                <a:srgbClr val="00B0F0"/>
              </a:solidFill>
              <a:effectLst/>
              <a:latin typeface="Verdana" panose="020B0604030504040204" pitchFamily="34" charset="0"/>
              <a:ea typeface="Verdana" panose="020B0604030504040204" pitchFamily="34" charset="0"/>
              <a:cs typeface="Verdana" panose="020B0604030504040204" pitchFamily="34" charset="0"/>
            </a:endParaRPr>
          </a:p>
          <a:p>
            <a:r>
              <a:rPr lang="en-GB" b="0" i="0" dirty="0">
                <a:solidFill>
                  <a:srgbClr val="0B0C0C"/>
                </a:solidFill>
                <a:effectLst/>
                <a:latin typeface="Verdana" panose="020B0604030504040204" pitchFamily="34" charset="0"/>
                <a:ea typeface="Verdana" panose="020B0604030504040204" pitchFamily="34" charset="0"/>
                <a:cs typeface="Verdana" panose="020B0604030504040204" pitchFamily="34" charset="0"/>
              </a:rPr>
              <a:t>A new offence of coercive and controlling behaviour in intimate and familial relationships was introduced into the Serious Crime Act 2015. The offence will impose a maximum 5 years imprisonment, a fine or both.</a:t>
            </a:r>
          </a:p>
          <a:p>
            <a:endParaRPr lang="en-GB" dirty="0">
              <a:solidFill>
                <a:srgbClr val="0B0C0C"/>
              </a:solidFill>
              <a:latin typeface="Verdana" panose="020B0604030504040204" pitchFamily="34" charset="0"/>
              <a:ea typeface="Verdana" panose="020B0604030504040204" pitchFamily="34" charset="0"/>
              <a:cs typeface="Verdana" panose="020B0604030504040204" pitchFamily="34" charset="0"/>
            </a:endParaRPr>
          </a:p>
          <a:p>
            <a:pPr algn="l"/>
            <a:r>
              <a:rPr lang="en-GB" b="1" i="0" dirty="0">
                <a:solidFill>
                  <a:srgbClr val="00B0F0"/>
                </a:solidFill>
                <a:effectLst/>
                <a:latin typeface="Verdana" panose="020B0604030504040204" pitchFamily="34" charset="0"/>
                <a:ea typeface="Verdana" panose="020B0604030504040204" pitchFamily="34" charset="0"/>
                <a:cs typeface="Verdana" panose="020B0604030504040204" pitchFamily="34" charset="0"/>
              </a:rPr>
              <a:t>Modern Slavery and the National Referral Mechanism</a:t>
            </a:r>
          </a:p>
          <a:p>
            <a:pPr algn="l"/>
            <a:r>
              <a:rPr lang="en-GB" b="0" i="0" dirty="0">
                <a:effectLst/>
                <a:latin typeface="Verdana" panose="020B0604030504040204" pitchFamily="34" charset="0"/>
                <a:ea typeface="Verdana" panose="020B0604030504040204" pitchFamily="34" charset="0"/>
                <a:cs typeface="Verdana" panose="020B0604030504040204" pitchFamily="34" charset="0"/>
              </a:rPr>
              <a:t>Modern Slavery encompasses </a:t>
            </a:r>
            <a:r>
              <a:rPr lang="en-GB" b="1" i="0" dirty="0">
                <a:effectLst/>
                <a:latin typeface="Verdana" panose="020B0604030504040204" pitchFamily="34" charset="0"/>
                <a:ea typeface="Verdana" panose="020B0604030504040204" pitchFamily="34" charset="0"/>
                <a:cs typeface="Verdana" panose="020B0604030504040204" pitchFamily="34" charset="0"/>
              </a:rPr>
              <a:t>slavery, servitude</a:t>
            </a:r>
            <a:r>
              <a:rPr lang="en-GB" b="0" i="0" dirty="0">
                <a:effectLst/>
                <a:latin typeface="Verdana" panose="020B0604030504040204" pitchFamily="34" charset="0"/>
                <a:ea typeface="Verdana" panose="020B0604030504040204" pitchFamily="34" charset="0"/>
                <a:cs typeface="Verdana" panose="020B0604030504040204" pitchFamily="34" charset="0"/>
              </a:rPr>
              <a:t>, </a:t>
            </a:r>
            <a:r>
              <a:rPr lang="en-GB" b="1" i="0" dirty="0">
                <a:effectLst/>
                <a:latin typeface="Verdana" panose="020B0604030504040204" pitchFamily="34" charset="0"/>
                <a:ea typeface="Verdana" panose="020B0604030504040204" pitchFamily="34" charset="0"/>
                <a:cs typeface="Verdana" panose="020B0604030504040204" pitchFamily="34" charset="0"/>
              </a:rPr>
              <a:t>forced and compulsory labour</a:t>
            </a:r>
            <a:r>
              <a:rPr lang="en-GB" b="0" i="0" dirty="0">
                <a:effectLst/>
                <a:latin typeface="Verdana" panose="020B0604030504040204" pitchFamily="34" charset="0"/>
                <a:ea typeface="Verdana" panose="020B0604030504040204" pitchFamily="34" charset="0"/>
                <a:cs typeface="Verdana" panose="020B0604030504040204" pitchFamily="34" charset="0"/>
              </a:rPr>
              <a:t> and </a:t>
            </a:r>
            <a:r>
              <a:rPr lang="en-GB" b="1" i="0" dirty="0">
                <a:effectLst/>
                <a:latin typeface="Verdana" panose="020B0604030504040204" pitchFamily="34" charset="0"/>
                <a:ea typeface="Verdana" panose="020B0604030504040204" pitchFamily="34" charset="0"/>
                <a:cs typeface="Verdana" panose="020B0604030504040204" pitchFamily="34" charset="0"/>
              </a:rPr>
              <a:t>human trafficking.</a:t>
            </a:r>
          </a:p>
          <a:p>
            <a:pPr algn="l"/>
            <a:endParaRPr lang="en-GB" b="0" i="0" dirty="0">
              <a:effectLst/>
              <a:latin typeface="Verdana" panose="020B0604030504040204" pitchFamily="34" charset="0"/>
              <a:ea typeface="Verdana" panose="020B0604030504040204" pitchFamily="34" charset="0"/>
              <a:cs typeface="Verdana" panose="020B0604030504040204" pitchFamily="34" charset="0"/>
            </a:endParaRPr>
          </a:p>
          <a:p>
            <a:pPr algn="l"/>
            <a:r>
              <a:rPr lang="en-GB" b="1" i="0" dirty="0">
                <a:effectLst/>
                <a:latin typeface="Verdana" panose="020B0604030504040204" pitchFamily="34" charset="0"/>
                <a:ea typeface="Verdana" panose="020B0604030504040204" pitchFamily="34" charset="0"/>
                <a:cs typeface="Verdana" panose="020B0604030504040204" pitchFamily="34" charset="0"/>
              </a:rPr>
              <a:t>Slavery: </a:t>
            </a:r>
            <a:r>
              <a:rPr lang="en-GB" b="0" i="0" dirty="0">
                <a:effectLst/>
                <a:latin typeface="Verdana" panose="020B0604030504040204" pitchFamily="34" charset="0"/>
                <a:ea typeface="Verdana" panose="020B0604030504040204" pitchFamily="34" charset="0"/>
                <a:cs typeface="Verdana" panose="020B0604030504040204" pitchFamily="34" charset="0"/>
              </a:rPr>
              <a:t>To exercise “ownership” over an individual.</a:t>
            </a:r>
          </a:p>
          <a:p>
            <a:pPr algn="l"/>
            <a:r>
              <a:rPr lang="en-GB" b="1" i="0" dirty="0">
                <a:effectLst/>
                <a:latin typeface="Verdana" panose="020B0604030504040204" pitchFamily="34" charset="0"/>
                <a:ea typeface="Verdana" panose="020B0604030504040204" pitchFamily="34" charset="0"/>
                <a:cs typeface="Verdana" panose="020B0604030504040204" pitchFamily="34" charset="0"/>
              </a:rPr>
              <a:t>Forced or Compulsory Labour: </a:t>
            </a:r>
            <a:r>
              <a:rPr lang="en-GB" b="0" i="0" dirty="0">
                <a:effectLst/>
                <a:latin typeface="Verdana" panose="020B0604030504040204" pitchFamily="34" charset="0"/>
                <a:ea typeface="Verdana" panose="020B0604030504040204" pitchFamily="34" charset="0"/>
                <a:cs typeface="Verdana" panose="020B0604030504040204" pitchFamily="34" charset="0"/>
              </a:rPr>
              <a:t>Force an individual to provide work or a service. The work/service is NOT freely given.</a:t>
            </a:r>
          </a:p>
          <a:p>
            <a:pPr algn="l"/>
            <a:r>
              <a:rPr lang="en-GB" b="1" i="0" dirty="0">
                <a:effectLst/>
                <a:latin typeface="Verdana" panose="020B0604030504040204" pitchFamily="34" charset="0"/>
                <a:ea typeface="Verdana" panose="020B0604030504040204" pitchFamily="34" charset="0"/>
                <a:cs typeface="Verdana" panose="020B0604030504040204" pitchFamily="34" charset="0"/>
              </a:rPr>
              <a:t>Servitude: </a:t>
            </a:r>
            <a:r>
              <a:rPr lang="en-GB" b="0" i="0" dirty="0">
                <a:effectLst/>
                <a:latin typeface="Verdana" panose="020B0604030504040204" pitchFamily="34" charset="0"/>
                <a:ea typeface="Verdana" panose="020B0604030504040204" pitchFamily="34" charset="0"/>
                <a:cs typeface="Verdana" panose="020B0604030504040204" pitchFamily="34" charset="0"/>
              </a:rPr>
              <a:t>An aggravated form of Forced or Compulsory Labour with a degree of permanence.</a:t>
            </a:r>
          </a:p>
          <a:p>
            <a:pPr algn="l"/>
            <a:r>
              <a:rPr lang="en-GB" b="1" i="0" dirty="0">
                <a:effectLst/>
                <a:latin typeface="Verdana" panose="020B0604030504040204" pitchFamily="34" charset="0"/>
                <a:ea typeface="Verdana" panose="020B0604030504040204" pitchFamily="34" charset="0"/>
                <a:cs typeface="Verdana" panose="020B0604030504040204" pitchFamily="34" charset="0"/>
              </a:rPr>
              <a:t>Human Trafficking:</a:t>
            </a:r>
            <a:endParaRPr lang="en-GB" b="0" i="0" dirty="0">
              <a:effectLst/>
              <a:latin typeface="Verdana" panose="020B0604030504040204" pitchFamily="34" charset="0"/>
              <a:ea typeface="Verdana" panose="020B0604030504040204" pitchFamily="34" charset="0"/>
              <a:cs typeface="Verdana" panose="020B0604030504040204" pitchFamily="34" charset="0"/>
            </a:endParaRPr>
          </a:p>
          <a:p>
            <a:pPr algn="l"/>
            <a:r>
              <a:rPr lang="en-GB" b="0" i="0" dirty="0">
                <a:effectLst/>
                <a:latin typeface="Verdana" panose="020B0604030504040204" pitchFamily="34" charset="0"/>
                <a:ea typeface="Verdana" panose="020B0604030504040204" pitchFamily="34" charset="0"/>
                <a:cs typeface="Verdana" panose="020B0604030504040204" pitchFamily="34" charset="0"/>
              </a:rPr>
              <a:t>The terms ‘</a:t>
            </a:r>
            <a:r>
              <a:rPr lang="en-GB" b="1" i="0" dirty="0">
                <a:effectLst/>
                <a:latin typeface="Verdana" panose="020B0604030504040204" pitchFamily="34" charset="0"/>
                <a:ea typeface="Verdana" panose="020B0604030504040204" pitchFamily="34" charset="0"/>
                <a:cs typeface="Verdana" panose="020B0604030504040204" pitchFamily="34" charset="0"/>
              </a:rPr>
              <a:t>human trafficking</a:t>
            </a:r>
            <a:r>
              <a:rPr lang="en-GB" b="0" i="0" dirty="0">
                <a:effectLst/>
                <a:latin typeface="Verdana" panose="020B0604030504040204" pitchFamily="34" charset="0"/>
                <a:ea typeface="Verdana" panose="020B0604030504040204" pitchFamily="34" charset="0"/>
                <a:cs typeface="Verdana" panose="020B0604030504040204" pitchFamily="34" charset="0"/>
              </a:rPr>
              <a:t>‘ and ‘</a:t>
            </a:r>
            <a:r>
              <a:rPr lang="en-GB" b="1" i="0" dirty="0">
                <a:effectLst/>
                <a:latin typeface="Verdana" panose="020B0604030504040204" pitchFamily="34" charset="0"/>
                <a:ea typeface="Verdana" panose="020B0604030504040204" pitchFamily="34" charset="0"/>
                <a:cs typeface="Verdana" panose="020B0604030504040204" pitchFamily="34" charset="0"/>
              </a:rPr>
              <a:t>modern slavery’</a:t>
            </a:r>
            <a:r>
              <a:rPr lang="en-GB" b="0" i="0" dirty="0">
                <a:effectLst/>
                <a:latin typeface="Verdana" panose="020B0604030504040204" pitchFamily="34" charset="0"/>
                <a:ea typeface="Verdana" panose="020B0604030504040204" pitchFamily="34" charset="0"/>
                <a:cs typeface="Verdana" panose="020B0604030504040204" pitchFamily="34" charset="0"/>
              </a:rPr>
              <a:t> are often used interchangeably. However, there is a distinction: the Modern Slavery Act differentiates human trafficking offences from offences of slavery, servitude and forced or compulsory labour</a:t>
            </a:r>
          </a:p>
          <a:p>
            <a:endParaRPr lang="en-GB" dirty="0">
              <a:solidFill>
                <a:srgbClr val="0B0C0C"/>
              </a:solidFill>
              <a:latin typeface="GDS Transport"/>
            </a:endParaRPr>
          </a:p>
          <a:p>
            <a:endParaRPr lang="en-GB" dirty="0">
              <a:solidFill>
                <a:srgbClr val="0B0C0C"/>
              </a:solidFill>
              <a:latin typeface="GDS Transport"/>
            </a:endParaRPr>
          </a:p>
          <a:p>
            <a:endParaRPr lang="en-GB" dirty="0"/>
          </a:p>
        </p:txBody>
      </p:sp>
    </p:spTree>
    <p:extLst>
      <p:ext uri="{BB962C8B-B14F-4D97-AF65-F5344CB8AC3E}">
        <p14:creationId xmlns:p14="http://schemas.microsoft.com/office/powerpoint/2010/main" val="940977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28C06589-03BC-6F23-11F3-C8FCB8E99511}"/>
              </a:ext>
            </a:extLst>
          </p:cNvPr>
          <p:cNvSpPr>
            <a:spLocks noGrp="1"/>
          </p:cNvSpPr>
          <p:nvPr>
            <p:ph type="ftr" sz="quarter" idx="11"/>
          </p:nvPr>
        </p:nvSpPr>
        <p:spPr/>
        <p:txBody>
          <a:bodyPr/>
          <a:lstStyle/>
          <a:p>
            <a:r>
              <a:rPr lang="en-US" dirty="0"/>
              <a:t>ECLM Ltd    Tina Welford   tinawe.eclm@gmail.com  (c)</a:t>
            </a:r>
          </a:p>
        </p:txBody>
      </p:sp>
      <p:sp>
        <p:nvSpPr>
          <p:cNvPr id="4" name="TextBox 3">
            <a:extLst>
              <a:ext uri="{FF2B5EF4-FFF2-40B4-BE49-F238E27FC236}">
                <a16:creationId xmlns:a16="http://schemas.microsoft.com/office/drawing/2014/main" id="{099CF28E-C06B-686B-C422-38F453548A94}"/>
              </a:ext>
            </a:extLst>
          </p:cNvPr>
          <p:cNvSpPr txBox="1"/>
          <p:nvPr/>
        </p:nvSpPr>
        <p:spPr>
          <a:xfrm>
            <a:off x="427703" y="451513"/>
            <a:ext cx="9925665" cy="646331"/>
          </a:xfrm>
          <a:prstGeom prst="rect">
            <a:avLst/>
          </a:prstGeom>
          <a:noFill/>
        </p:spPr>
        <p:txBody>
          <a:bodyPr wrap="square">
            <a:spAutoFit/>
          </a:bodyPr>
          <a:lstStyle/>
          <a:p>
            <a:br>
              <a:rPr lang="en-GB" b="0" i="0" dirty="0">
                <a:effectLst/>
                <a:latin typeface="Verdana" panose="020B0604030504040204" pitchFamily="34" charset="0"/>
                <a:ea typeface="Verdana" panose="020B0604030504040204" pitchFamily="34" charset="0"/>
                <a:cs typeface="Verdana" panose="020B0604030504040204" pitchFamily="34" charset="0"/>
              </a:rPr>
            </a:br>
            <a:endParaRPr lang="en-GB" dirty="0">
              <a:latin typeface="Verdana" panose="020B0604030504040204" pitchFamily="34" charset="0"/>
              <a:ea typeface="Verdana" panose="020B0604030504040204" pitchFamily="34" charset="0"/>
              <a:cs typeface="Verdana" panose="020B0604030504040204" pitchFamily="34" charset="0"/>
            </a:endParaRPr>
          </a:p>
        </p:txBody>
      </p:sp>
      <p:pic>
        <p:nvPicPr>
          <p:cNvPr id="3" name="Picture 2" descr="A picture containing drawing&#10;&#10;Description automatically generated">
            <a:extLst>
              <a:ext uri="{FF2B5EF4-FFF2-40B4-BE49-F238E27FC236}">
                <a16:creationId xmlns:a16="http://schemas.microsoft.com/office/drawing/2014/main" id="{009524F6-598B-AA7A-47C3-016A867F5D53}"/>
              </a:ext>
            </a:extLst>
          </p:cNvPr>
          <p:cNvPicPr>
            <a:picLocks noChangeAspect="1"/>
          </p:cNvPicPr>
          <p:nvPr/>
        </p:nvPicPr>
        <p:blipFill>
          <a:blip r:embed="rId2"/>
          <a:stretch>
            <a:fillRect/>
          </a:stretch>
        </p:blipFill>
        <p:spPr>
          <a:xfrm>
            <a:off x="8824705" y="287821"/>
            <a:ext cx="2838450" cy="742950"/>
          </a:xfrm>
          <a:prstGeom prst="rect">
            <a:avLst/>
          </a:prstGeom>
        </p:spPr>
      </p:pic>
      <p:sp>
        <p:nvSpPr>
          <p:cNvPr id="6" name="TextBox 5">
            <a:extLst>
              <a:ext uri="{FF2B5EF4-FFF2-40B4-BE49-F238E27FC236}">
                <a16:creationId xmlns:a16="http://schemas.microsoft.com/office/drawing/2014/main" id="{426F83EB-26EB-B0E0-644A-BE83CE697DDA}"/>
              </a:ext>
            </a:extLst>
          </p:cNvPr>
          <p:cNvSpPr txBox="1"/>
          <p:nvPr/>
        </p:nvSpPr>
        <p:spPr>
          <a:xfrm>
            <a:off x="530942" y="1097844"/>
            <a:ext cx="8616745" cy="3693319"/>
          </a:xfrm>
          <a:prstGeom prst="rect">
            <a:avLst/>
          </a:prstGeom>
          <a:noFill/>
        </p:spPr>
        <p:txBody>
          <a:bodyPr wrap="square">
            <a:spAutoFit/>
          </a:bodyPr>
          <a:lstStyle/>
          <a:p>
            <a:pPr algn="l"/>
            <a:r>
              <a:rPr lang="en-GB" b="0" i="0" dirty="0">
                <a:solidFill>
                  <a:srgbClr val="0070C0"/>
                </a:solidFill>
                <a:effectLst/>
                <a:latin typeface="Lato" panose="020F0502020204030203" pitchFamily="34" charset="0"/>
              </a:rPr>
              <a:t>Female Genital Mutilation Act 2003 which came into force in March 2004. This was further amended by the Serious Crime Act 2015.</a:t>
            </a:r>
            <a:endParaRPr lang="en-GB" b="1" i="0" dirty="0">
              <a:solidFill>
                <a:srgbClr val="0070C0"/>
              </a:solidFill>
              <a:effectLst/>
              <a:latin typeface="Frutiger W01"/>
            </a:endParaRPr>
          </a:p>
          <a:p>
            <a:pPr algn="l"/>
            <a:endParaRPr lang="en-GB" b="1" dirty="0">
              <a:solidFill>
                <a:srgbClr val="212B32"/>
              </a:solidFill>
              <a:latin typeface="Frutiger W01"/>
            </a:endParaRPr>
          </a:p>
          <a:p>
            <a:pPr algn="l"/>
            <a:r>
              <a:rPr lang="en-GB" b="1" i="0" dirty="0">
                <a:solidFill>
                  <a:srgbClr val="212B32"/>
                </a:solidFill>
                <a:effectLst/>
                <a:latin typeface="Frutiger W01"/>
              </a:rPr>
              <a:t>Female genital mutilation (</a:t>
            </a:r>
            <a:r>
              <a:rPr lang="en-GB" b="1" i="0" dirty="0" err="1">
                <a:solidFill>
                  <a:srgbClr val="212B32"/>
                </a:solidFill>
                <a:effectLst/>
                <a:latin typeface="Frutiger W01"/>
              </a:rPr>
              <a:t>FGM</a:t>
            </a:r>
            <a:r>
              <a:rPr lang="en-GB" b="1" i="0" dirty="0">
                <a:solidFill>
                  <a:srgbClr val="212B32"/>
                </a:solidFill>
                <a:effectLst/>
                <a:latin typeface="Frutiger W01"/>
              </a:rPr>
              <a:t>) is a procedure where the female genitals are deliberately cut, injured or changed, but there's no medical reason for this to be done.</a:t>
            </a:r>
          </a:p>
          <a:p>
            <a:pPr algn="l"/>
            <a:endParaRPr lang="en-GB" b="1" dirty="0">
              <a:solidFill>
                <a:srgbClr val="212B32"/>
              </a:solidFill>
              <a:latin typeface="Frutiger W01"/>
            </a:endParaRPr>
          </a:p>
          <a:p>
            <a:pPr algn="l"/>
            <a:endParaRPr lang="en-GB" b="0" i="0" dirty="0">
              <a:solidFill>
                <a:srgbClr val="212B32"/>
              </a:solidFill>
              <a:effectLst/>
              <a:latin typeface="Frutiger W01"/>
            </a:endParaRPr>
          </a:p>
          <a:p>
            <a:pPr algn="l"/>
            <a:r>
              <a:rPr lang="en-GB" b="0" i="0" dirty="0">
                <a:solidFill>
                  <a:srgbClr val="212B32"/>
                </a:solidFill>
                <a:effectLst/>
                <a:latin typeface="Frutiger W01"/>
              </a:rPr>
              <a:t>It's also known as female circumcision or cutting, and by other terms, such as Sunna, </a:t>
            </a:r>
            <a:r>
              <a:rPr lang="en-GB" b="0" i="0" dirty="0" err="1">
                <a:solidFill>
                  <a:srgbClr val="212B32"/>
                </a:solidFill>
                <a:effectLst/>
                <a:latin typeface="Frutiger W01"/>
              </a:rPr>
              <a:t>gudniin</a:t>
            </a:r>
            <a:r>
              <a:rPr lang="en-GB" b="0" i="0" dirty="0">
                <a:solidFill>
                  <a:srgbClr val="212B32"/>
                </a:solidFill>
                <a:effectLst/>
                <a:latin typeface="Frutiger W01"/>
              </a:rPr>
              <a:t>, </a:t>
            </a:r>
            <a:r>
              <a:rPr lang="en-GB" b="0" i="0" dirty="0" err="1">
                <a:solidFill>
                  <a:srgbClr val="212B32"/>
                </a:solidFill>
                <a:effectLst/>
                <a:latin typeface="Frutiger W01"/>
              </a:rPr>
              <a:t>halalays</a:t>
            </a:r>
            <a:r>
              <a:rPr lang="en-GB" b="0" i="0" dirty="0">
                <a:solidFill>
                  <a:srgbClr val="212B32"/>
                </a:solidFill>
                <a:effectLst/>
                <a:latin typeface="Frutiger W01"/>
              </a:rPr>
              <a:t>, </a:t>
            </a:r>
            <a:r>
              <a:rPr lang="en-GB" b="0" i="0" dirty="0" err="1">
                <a:solidFill>
                  <a:srgbClr val="212B32"/>
                </a:solidFill>
                <a:effectLst/>
                <a:latin typeface="Frutiger W01"/>
              </a:rPr>
              <a:t>tahur</a:t>
            </a:r>
            <a:r>
              <a:rPr lang="en-GB" b="0" i="0" dirty="0">
                <a:solidFill>
                  <a:srgbClr val="212B32"/>
                </a:solidFill>
                <a:effectLst/>
                <a:latin typeface="Frutiger W01"/>
              </a:rPr>
              <a:t>, </a:t>
            </a:r>
            <a:r>
              <a:rPr lang="en-GB" b="0" i="0" dirty="0" err="1">
                <a:solidFill>
                  <a:srgbClr val="212B32"/>
                </a:solidFill>
                <a:effectLst/>
                <a:latin typeface="Frutiger W01"/>
              </a:rPr>
              <a:t>megrez</a:t>
            </a:r>
            <a:r>
              <a:rPr lang="en-GB" b="0" i="0" dirty="0">
                <a:solidFill>
                  <a:srgbClr val="212B32"/>
                </a:solidFill>
                <a:effectLst/>
                <a:latin typeface="Frutiger W01"/>
              </a:rPr>
              <a:t> and </a:t>
            </a:r>
            <a:r>
              <a:rPr lang="en-GB" b="0" i="0" dirty="0" err="1">
                <a:solidFill>
                  <a:srgbClr val="212B32"/>
                </a:solidFill>
                <a:effectLst/>
                <a:latin typeface="Frutiger W01"/>
              </a:rPr>
              <a:t>khitan</a:t>
            </a:r>
            <a:r>
              <a:rPr lang="en-GB" b="0" i="0" dirty="0">
                <a:solidFill>
                  <a:srgbClr val="212B32"/>
                </a:solidFill>
                <a:effectLst/>
                <a:latin typeface="Frutiger W01"/>
              </a:rPr>
              <a:t>, among others.</a:t>
            </a:r>
          </a:p>
          <a:p>
            <a:pPr algn="l"/>
            <a:endParaRPr lang="en-GB" dirty="0">
              <a:solidFill>
                <a:srgbClr val="212B32"/>
              </a:solidFill>
              <a:latin typeface="Frutiger W01"/>
            </a:endParaRPr>
          </a:p>
          <a:p>
            <a:pPr algn="l"/>
            <a:r>
              <a:rPr lang="en-GB" b="0" i="0" dirty="0">
                <a:solidFill>
                  <a:srgbClr val="212B32"/>
                </a:solidFill>
                <a:effectLst/>
                <a:latin typeface="Frutiger W01"/>
              </a:rPr>
              <a:t>Anyone who performs </a:t>
            </a:r>
            <a:r>
              <a:rPr lang="en-GB" b="0" i="0" dirty="0" err="1">
                <a:solidFill>
                  <a:srgbClr val="212B32"/>
                </a:solidFill>
                <a:effectLst/>
                <a:latin typeface="Frutiger W01"/>
              </a:rPr>
              <a:t>FGM</a:t>
            </a:r>
            <a:r>
              <a:rPr lang="en-GB" b="0" i="0" dirty="0">
                <a:solidFill>
                  <a:srgbClr val="212B32"/>
                </a:solidFill>
                <a:effectLst/>
                <a:latin typeface="Frutiger W01"/>
              </a:rPr>
              <a:t> can face up to 14 years in prison.</a:t>
            </a:r>
          </a:p>
          <a:p>
            <a:pPr algn="l"/>
            <a:r>
              <a:rPr lang="en-GB" b="0" i="0" dirty="0">
                <a:solidFill>
                  <a:srgbClr val="212B32"/>
                </a:solidFill>
                <a:effectLst/>
                <a:latin typeface="Frutiger W01"/>
              </a:rPr>
              <a:t>Anyone found guilty of failing to protect a girl from </a:t>
            </a:r>
            <a:r>
              <a:rPr lang="en-GB" b="0" i="0" dirty="0" err="1">
                <a:solidFill>
                  <a:srgbClr val="212B32"/>
                </a:solidFill>
                <a:effectLst/>
                <a:latin typeface="Frutiger W01"/>
              </a:rPr>
              <a:t>FGM</a:t>
            </a:r>
            <a:r>
              <a:rPr lang="en-GB" b="0" i="0" dirty="0">
                <a:solidFill>
                  <a:srgbClr val="212B32"/>
                </a:solidFill>
                <a:effectLst/>
                <a:latin typeface="Frutiger W01"/>
              </a:rPr>
              <a:t> can face up to 7 years in prison.</a:t>
            </a:r>
          </a:p>
          <a:p>
            <a:pPr algn="l"/>
            <a:endParaRPr lang="en-GB" b="0" i="0" dirty="0">
              <a:solidFill>
                <a:srgbClr val="212B32"/>
              </a:solidFill>
              <a:effectLst/>
              <a:latin typeface="Frutiger W01"/>
            </a:endParaRPr>
          </a:p>
        </p:txBody>
      </p:sp>
    </p:spTree>
    <p:extLst>
      <p:ext uri="{BB962C8B-B14F-4D97-AF65-F5344CB8AC3E}">
        <p14:creationId xmlns:p14="http://schemas.microsoft.com/office/powerpoint/2010/main" val="7540445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28C06589-03BC-6F23-11F3-C8FCB8E99511}"/>
              </a:ext>
            </a:extLst>
          </p:cNvPr>
          <p:cNvSpPr>
            <a:spLocks noGrp="1"/>
          </p:cNvSpPr>
          <p:nvPr>
            <p:ph type="ftr" sz="quarter" idx="11"/>
          </p:nvPr>
        </p:nvSpPr>
        <p:spPr/>
        <p:txBody>
          <a:bodyPr/>
          <a:lstStyle/>
          <a:p>
            <a:r>
              <a:rPr lang="en-US" dirty="0"/>
              <a:t>ECLM Ltd    Tina Welford   tinawe.eclm@gmail.com  (c)</a:t>
            </a:r>
          </a:p>
        </p:txBody>
      </p:sp>
      <p:sp>
        <p:nvSpPr>
          <p:cNvPr id="4" name="TextBox 3">
            <a:extLst>
              <a:ext uri="{FF2B5EF4-FFF2-40B4-BE49-F238E27FC236}">
                <a16:creationId xmlns:a16="http://schemas.microsoft.com/office/drawing/2014/main" id="{099CF28E-C06B-686B-C422-38F453548A94}"/>
              </a:ext>
            </a:extLst>
          </p:cNvPr>
          <p:cNvSpPr txBox="1"/>
          <p:nvPr/>
        </p:nvSpPr>
        <p:spPr>
          <a:xfrm>
            <a:off x="427703" y="451513"/>
            <a:ext cx="9925665" cy="646331"/>
          </a:xfrm>
          <a:prstGeom prst="rect">
            <a:avLst/>
          </a:prstGeom>
          <a:noFill/>
        </p:spPr>
        <p:txBody>
          <a:bodyPr wrap="square">
            <a:spAutoFit/>
          </a:bodyPr>
          <a:lstStyle/>
          <a:p>
            <a:br>
              <a:rPr lang="en-GB" b="0" i="0" dirty="0">
                <a:effectLst/>
                <a:latin typeface="Verdana" panose="020B0604030504040204" pitchFamily="34" charset="0"/>
                <a:ea typeface="Verdana" panose="020B0604030504040204" pitchFamily="34" charset="0"/>
                <a:cs typeface="Verdana" panose="020B0604030504040204" pitchFamily="34" charset="0"/>
              </a:rPr>
            </a:br>
            <a:endParaRPr lang="en-GB" dirty="0">
              <a:latin typeface="Verdana" panose="020B0604030504040204" pitchFamily="34" charset="0"/>
              <a:ea typeface="Verdana" panose="020B0604030504040204" pitchFamily="34" charset="0"/>
              <a:cs typeface="Verdana" panose="020B0604030504040204" pitchFamily="34" charset="0"/>
            </a:endParaRPr>
          </a:p>
        </p:txBody>
      </p:sp>
      <p:pic>
        <p:nvPicPr>
          <p:cNvPr id="3" name="Picture 2" descr="A picture containing drawing&#10;&#10;Description automatically generated">
            <a:extLst>
              <a:ext uri="{FF2B5EF4-FFF2-40B4-BE49-F238E27FC236}">
                <a16:creationId xmlns:a16="http://schemas.microsoft.com/office/drawing/2014/main" id="{009524F6-598B-AA7A-47C3-016A867F5D53}"/>
              </a:ext>
            </a:extLst>
          </p:cNvPr>
          <p:cNvPicPr>
            <a:picLocks noChangeAspect="1"/>
          </p:cNvPicPr>
          <p:nvPr/>
        </p:nvPicPr>
        <p:blipFill>
          <a:blip r:embed="rId2"/>
          <a:stretch>
            <a:fillRect/>
          </a:stretch>
        </p:blipFill>
        <p:spPr>
          <a:xfrm>
            <a:off x="8824705" y="287821"/>
            <a:ext cx="2838450" cy="742950"/>
          </a:xfrm>
          <a:prstGeom prst="rect">
            <a:avLst/>
          </a:prstGeom>
        </p:spPr>
      </p:pic>
      <p:sp>
        <p:nvSpPr>
          <p:cNvPr id="5" name="TextBox 4">
            <a:extLst>
              <a:ext uri="{FF2B5EF4-FFF2-40B4-BE49-F238E27FC236}">
                <a16:creationId xmlns:a16="http://schemas.microsoft.com/office/drawing/2014/main" id="{64FF2050-DC62-73B3-CB27-F0FC7DDBC8C8}"/>
              </a:ext>
            </a:extLst>
          </p:cNvPr>
          <p:cNvSpPr txBox="1"/>
          <p:nvPr/>
        </p:nvSpPr>
        <p:spPr>
          <a:xfrm>
            <a:off x="1224116" y="1283110"/>
            <a:ext cx="4871884" cy="2031325"/>
          </a:xfrm>
          <a:prstGeom prst="rect">
            <a:avLst/>
          </a:prstGeom>
          <a:noFill/>
        </p:spPr>
        <p:txBody>
          <a:bodyPr wrap="square" rtlCol="0">
            <a:spAutoFit/>
          </a:bodyPr>
          <a:lstStyle/>
          <a:p>
            <a:r>
              <a:rPr lang="en-GB" dirty="0">
                <a:solidFill>
                  <a:srgbClr val="0070C0"/>
                </a:solidFill>
              </a:rPr>
              <a:t>Regulatory  legislation (CQC)</a:t>
            </a:r>
          </a:p>
          <a:p>
            <a:endParaRPr lang="en-GB" dirty="0"/>
          </a:p>
          <a:p>
            <a:r>
              <a:rPr lang="en-GB" dirty="0"/>
              <a:t>HSCA 2008 (Regulated Activities) 2014 </a:t>
            </a:r>
          </a:p>
          <a:p>
            <a:endParaRPr lang="en-GB" dirty="0"/>
          </a:p>
          <a:p>
            <a:endParaRPr lang="en-GB" dirty="0"/>
          </a:p>
          <a:p>
            <a:endParaRPr lang="en-GB" dirty="0"/>
          </a:p>
          <a:p>
            <a:r>
              <a:rPr lang="en-GB" dirty="0"/>
              <a:t>Regulations 12,13,10,17,20</a:t>
            </a:r>
          </a:p>
        </p:txBody>
      </p:sp>
    </p:spTree>
    <p:extLst>
      <p:ext uri="{BB962C8B-B14F-4D97-AF65-F5344CB8AC3E}">
        <p14:creationId xmlns:p14="http://schemas.microsoft.com/office/powerpoint/2010/main" val="78435290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Presentation1" id="{C3C7CC5B-4CD4-4193-BCFE-2F087E0B9374}" vid="{F45B4F84-F964-4F68-AECB-CF4ABD0049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eclm </Template>
  <TotalTime>379</TotalTime>
  <Words>3725</Words>
  <Application>Microsoft Office PowerPoint</Application>
  <PresentationFormat>Widescreen</PresentationFormat>
  <Paragraphs>357</Paragraphs>
  <Slides>34</Slides>
  <Notes>1</Notes>
  <HiddenSlides>0</HiddenSlides>
  <MMClips>0</MMClips>
  <ScaleCrop>false</ScaleCrop>
  <HeadingPairs>
    <vt:vector size="6" baseType="variant">
      <vt:variant>
        <vt:lpstr>Fonts Used</vt:lpstr>
      </vt:variant>
      <vt:variant>
        <vt:i4>16</vt:i4>
      </vt:variant>
      <vt:variant>
        <vt:lpstr>Theme</vt:lpstr>
      </vt:variant>
      <vt:variant>
        <vt:i4>1</vt:i4>
      </vt:variant>
      <vt:variant>
        <vt:lpstr>Slide Titles</vt:lpstr>
      </vt:variant>
      <vt:variant>
        <vt:i4>34</vt:i4>
      </vt:variant>
    </vt:vector>
  </HeadingPairs>
  <TitlesOfParts>
    <vt:vector size="51" baseType="lpstr">
      <vt:lpstr>Arial</vt:lpstr>
      <vt:lpstr>Arial</vt:lpstr>
      <vt:lpstr>Arial W01 Light</vt:lpstr>
      <vt:lpstr>Calibri</vt:lpstr>
      <vt:lpstr>Frutiger W01</vt:lpstr>
      <vt:lpstr>GDS Transport</vt:lpstr>
      <vt:lpstr>Helvetica Neue</vt:lpstr>
      <vt:lpstr>inherit</vt:lpstr>
      <vt:lpstr>Lato</vt:lpstr>
      <vt:lpstr>Open Sans</vt:lpstr>
      <vt:lpstr>Raleway</vt:lpstr>
      <vt:lpstr>Roboto</vt:lpstr>
      <vt:lpstr>Trebuchet MS</vt:lpstr>
      <vt:lpstr>Verdana</vt:lpstr>
      <vt:lpstr>Verdana,Bold</vt:lpstr>
      <vt:lpstr>Wingdings 3</vt:lpstr>
      <vt:lpstr>Facet</vt:lpstr>
      <vt:lpstr>Safeguarding Vulnerable Adults in Care Homes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Safeguarding Vulnerable Adults in Care Homes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Safeguarding Vulnerable Adults in Care Homes</dc:title>
  <dc:creator>tina welford</dc:creator>
  <cp:lastModifiedBy>tina welford</cp:lastModifiedBy>
  <cp:revision>4</cp:revision>
  <dcterms:created xsi:type="dcterms:W3CDTF">2023-04-12T09:43:21Z</dcterms:created>
  <dcterms:modified xsi:type="dcterms:W3CDTF">2023-05-13T11:25:32Z</dcterms:modified>
</cp:coreProperties>
</file>