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256" r:id="rId5"/>
    <p:sldId id="257" r:id="rId6"/>
    <p:sldId id="273" r:id="rId7"/>
    <p:sldId id="274" r:id="rId8"/>
    <p:sldId id="269" r:id="rId9"/>
    <p:sldId id="272" r:id="rId10"/>
    <p:sldId id="270" r:id="rId11"/>
    <p:sldId id="271" r:id="rId12"/>
    <p:sldId id="275" r:id="rId13"/>
    <p:sldId id="286" r:id="rId14"/>
    <p:sldId id="278" r:id="rId15"/>
    <p:sldId id="277" r:id="rId16"/>
    <p:sldId id="276" r:id="rId17"/>
    <p:sldId id="290" r:id="rId18"/>
    <p:sldId id="268" r:id="rId19"/>
    <p:sldId id="266" r:id="rId20"/>
    <p:sldId id="265" r:id="rId21"/>
    <p:sldId id="280" r:id="rId22"/>
    <p:sldId id="279" r:id="rId23"/>
    <p:sldId id="264" r:id="rId24"/>
    <p:sldId id="263" r:id="rId25"/>
    <p:sldId id="262" r:id="rId26"/>
    <p:sldId id="260" r:id="rId27"/>
    <p:sldId id="284" r:id="rId28"/>
    <p:sldId id="287" r:id="rId29"/>
    <p:sldId id="288" r:id="rId30"/>
    <p:sldId id="289" r:id="rId31"/>
    <p:sldId id="285" r:id="rId32"/>
  </p:sldIdLst>
  <p:sldSz cx="9144000" cy="6858000" type="screen4x3"/>
  <p:notesSz cx="6858000" cy="9144000"/>
  <p:defaultTextStyle>
    <a:defPPr>
      <a:defRPr lang="en-GB"/>
    </a:defPPr>
    <a:lvl1pPr algn="l" rtl="0" fontAlgn="base">
      <a:spcBef>
        <a:spcPct val="0"/>
      </a:spcBef>
      <a:spcAft>
        <a:spcPct val="0"/>
      </a:spcAft>
      <a:defRPr sz="2200" kern="1200">
        <a:solidFill>
          <a:schemeClr val="tx1"/>
        </a:solidFill>
        <a:latin typeface="Lucida Sans Unicode" pitchFamily="34" charset="0"/>
        <a:ea typeface="+mn-ea"/>
        <a:cs typeface="Arial" charset="0"/>
      </a:defRPr>
    </a:lvl1pPr>
    <a:lvl2pPr marL="457200" algn="l" rtl="0" fontAlgn="base">
      <a:spcBef>
        <a:spcPct val="0"/>
      </a:spcBef>
      <a:spcAft>
        <a:spcPct val="0"/>
      </a:spcAft>
      <a:defRPr sz="2200" kern="1200">
        <a:solidFill>
          <a:schemeClr val="tx1"/>
        </a:solidFill>
        <a:latin typeface="Lucida Sans Unicode" pitchFamily="34" charset="0"/>
        <a:ea typeface="+mn-ea"/>
        <a:cs typeface="Arial" charset="0"/>
      </a:defRPr>
    </a:lvl2pPr>
    <a:lvl3pPr marL="914400" algn="l" rtl="0" fontAlgn="base">
      <a:spcBef>
        <a:spcPct val="0"/>
      </a:spcBef>
      <a:spcAft>
        <a:spcPct val="0"/>
      </a:spcAft>
      <a:defRPr sz="2200"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sz="2200"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sz="2200" kern="1200">
        <a:solidFill>
          <a:schemeClr val="tx1"/>
        </a:solidFill>
        <a:latin typeface="Lucida Sans Unicode" pitchFamily="34" charset="0"/>
        <a:ea typeface="+mn-ea"/>
        <a:cs typeface="Arial" charset="0"/>
      </a:defRPr>
    </a:lvl5pPr>
    <a:lvl6pPr marL="2286000" algn="l" defTabSz="914400" rtl="0" eaLnBrk="1" latinLnBrk="0" hangingPunct="1">
      <a:defRPr sz="2200" kern="1200">
        <a:solidFill>
          <a:schemeClr val="tx1"/>
        </a:solidFill>
        <a:latin typeface="Lucida Sans Unicode" pitchFamily="34" charset="0"/>
        <a:ea typeface="+mn-ea"/>
        <a:cs typeface="Arial" charset="0"/>
      </a:defRPr>
    </a:lvl6pPr>
    <a:lvl7pPr marL="2743200" algn="l" defTabSz="914400" rtl="0" eaLnBrk="1" latinLnBrk="0" hangingPunct="1">
      <a:defRPr sz="2200" kern="1200">
        <a:solidFill>
          <a:schemeClr val="tx1"/>
        </a:solidFill>
        <a:latin typeface="Lucida Sans Unicode" pitchFamily="34" charset="0"/>
        <a:ea typeface="+mn-ea"/>
        <a:cs typeface="Arial" charset="0"/>
      </a:defRPr>
    </a:lvl7pPr>
    <a:lvl8pPr marL="3200400" algn="l" defTabSz="914400" rtl="0" eaLnBrk="1" latinLnBrk="0" hangingPunct="1">
      <a:defRPr sz="2200" kern="1200">
        <a:solidFill>
          <a:schemeClr val="tx1"/>
        </a:solidFill>
        <a:latin typeface="Lucida Sans Unicode" pitchFamily="34" charset="0"/>
        <a:ea typeface="+mn-ea"/>
        <a:cs typeface="Arial" charset="0"/>
      </a:defRPr>
    </a:lvl8pPr>
    <a:lvl9pPr marL="3657600" algn="l" defTabSz="914400" rtl="0" eaLnBrk="1" latinLnBrk="0" hangingPunct="1">
      <a:defRPr sz="2200" kern="1200">
        <a:solidFill>
          <a:schemeClr val="tx1"/>
        </a:solidFill>
        <a:latin typeface="Lucida Sans Unicode"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3C2"/>
    <a:srgbClr val="7D5CC6"/>
    <a:srgbClr val="B71234"/>
    <a:srgbClr val="016160"/>
    <a:srgbClr val="6CCF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9DD32-F708-428E-8F7F-4CE4307D1B89}" v="1" dt="2023-06-21T11:32:15.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71" autoAdjust="0"/>
  </p:normalViewPr>
  <p:slideViewPr>
    <p:cSldViewPr snapToGrid="0">
      <p:cViewPr varScale="1">
        <p:scale>
          <a:sx n="114" d="100"/>
          <a:sy n="114" d="100"/>
        </p:scale>
        <p:origin x="15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AD4E147-6D12-41B4-A36A-72584666DE13}" type="datetimeFigureOut">
              <a:rPr lang="en-GB"/>
              <a:pPr>
                <a:defRPr/>
              </a:pPr>
              <a:t>22/06/2023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D714F69-62A3-47C9-82DD-9CADFEA761FE}" type="slidenum">
              <a:rPr lang="en-GB"/>
              <a:pPr>
                <a:defRPr/>
              </a:pPr>
              <a:t>‹#›</a:t>
            </a:fld>
            <a:endParaRPr lang="en-GB"/>
          </a:p>
        </p:txBody>
      </p:sp>
    </p:spTree>
    <p:extLst>
      <p:ext uri="{BB962C8B-B14F-4D97-AF65-F5344CB8AC3E}">
        <p14:creationId xmlns:p14="http://schemas.microsoft.com/office/powerpoint/2010/main" val="4080924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1888A41-C538-4BCA-ADEE-EC57B9427F51}" type="slidenum">
              <a:rPr lang="en-GB"/>
              <a:pPr>
                <a:defRPr/>
              </a:pPr>
              <a:t>‹#›</a:t>
            </a:fld>
            <a:endParaRPr lang="en-GB"/>
          </a:p>
        </p:txBody>
      </p:sp>
    </p:spTree>
    <p:extLst>
      <p:ext uri="{BB962C8B-B14F-4D97-AF65-F5344CB8AC3E}">
        <p14:creationId xmlns:p14="http://schemas.microsoft.com/office/powerpoint/2010/main" val="32138672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fld id="{6A291B37-2803-4844-89C7-BB4039DAE954}" type="slidenum">
              <a:rPr lang="en-GB" sz="1200" smtClean="0">
                <a:latin typeface="Arial" charset="0"/>
              </a:rPr>
              <a:pPr eaLnBrk="1" hangingPunct="1"/>
              <a:t>1</a:t>
            </a:fld>
            <a:endParaRPr lang="en-GB" sz="120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fld id="{0C2352EE-75C6-41B8-9731-BAF5851B8802}" type="slidenum">
              <a:rPr lang="en-GB" sz="1200" smtClean="0">
                <a:latin typeface="Arial" charset="0"/>
              </a:rPr>
              <a:pPr eaLnBrk="1" hangingPunct="1"/>
              <a:t>2</a:t>
            </a:fld>
            <a:endParaRPr lang="en-GB"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555853" y="-316706"/>
            <a:ext cx="830305" cy="4541837"/>
          </a:xfrm>
          <a:prstGeom prst="rect">
            <a:avLst/>
          </a:prstGeom>
        </p:spPr>
      </p:pic>
      <p:sp>
        <p:nvSpPr>
          <p:cNvPr id="4" name="Text Box 17"/>
          <p:cNvSpPr txBox="1">
            <a:spLocks noChangeArrowheads="1"/>
          </p:cNvSpPr>
          <p:nvPr/>
        </p:nvSpPr>
        <p:spPr bwMode="auto">
          <a:xfrm>
            <a:off x="815975" y="6197600"/>
            <a:ext cx="7554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spcBef>
                <a:spcPct val="50000"/>
              </a:spcBef>
              <a:defRPr/>
            </a:pPr>
            <a:r>
              <a:rPr lang="en-GB" sz="1400">
                <a:solidFill>
                  <a:schemeClr val="bg2"/>
                </a:solidFill>
                <a:cs typeface="Lucida Sans Unicode" pitchFamily="34" charset="0"/>
              </a:rPr>
              <a:t>© </a:t>
            </a:r>
            <a:r>
              <a:rPr lang="en-GB" sz="1400">
                <a:solidFill>
                  <a:schemeClr val="bg2"/>
                </a:solidFill>
              </a:rPr>
              <a:t>Weightmans LLP</a:t>
            </a:r>
          </a:p>
        </p:txBody>
      </p:sp>
      <p:sp>
        <p:nvSpPr>
          <p:cNvPr id="5122" name="Rectangle 2"/>
          <p:cNvSpPr>
            <a:spLocks noGrp="1" noChangeArrowheads="1"/>
          </p:cNvSpPr>
          <p:nvPr>
            <p:ph type="ctrTitle"/>
          </p:nvPr>
        </p:nvSpPr>
        <p:spPr>
          <a:xfrm>
            <a:off x="815881" y="2485778"/>
            <a:ext cx="7023100" cy="431800"/>
          </a:xfrm>
        </p:spPr>
        <p:txBody>
          <a:bodyPr/>
          <a:lstStyle>
            <a:lvl1pPr algn="l">
              <a:defRPr>
                <a:solidFill>
                  <a:srgbClr val="016160"/>
                </a:solidFill>
              </a:defRPr>
            </a:lvl1pPr>
          </a:lstStyle>
          <a:p>
            <a:r>
              <a:rPr lang="en-US"/>
              <a:t>Click to edit Master title style</a:t>
            </a:r>
            <a:endParaRPr lang="en-GB" dirty="0"/>
          </a:p>
        </p:txBody>
      </p:sp>
      <p:sp>
        <p:nvSpPr>
          <p:cNvPr id="5123" name="Rectangle 3"/>
          <p:cNvSpPr>
            <a:spLocks noGrp="1" noChangeArrowheads="1"/>
          </p:cNvSpPr>
          <p:nvPr>
            <p:ph type="subTitle" idx="1"/>
          </p:nvPr>
        </p:nvSpPr>
        <p:spPr>
          <a:xfrm>
            <a:off x="829327" y="2935381"/>
            <a:ext cx="7023100" cy="431800"/>
          </a:xfrm>
        </p:spPr>
        <p:txBody>
          <a:bodyPr/>
          <a:lstStyle>
            <a:lvl1pPr marL="0" indent="0" algn="l">
              <a:buFont typeface="Lucida Sans Unicode" pitchFamily="34" charset="0"/>
              <a:buNone/>
              <a:defRPr sz="1800">
                <a:solidFill>
                  <a:srgbClr val="016160"/>
                </a:solidFill>
              </a:defRPr>
            </a:lvl1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491080"/>
            <a:ext cx="9165431" cy="2366920"/>
          </a:xfrm>
          <a:prstGeom prst="rect">
            <a:avLst/>
          </a:prstGeom>
        </p:spPr>
      </p:pic>
    </p:spTree>
    <p:extLst>
      <p:ext uri="{BB962C8B-B14F-4D97-AF65-F5344CB8AC3E}">
        <p14:creationId xmlns:p14="http://schemas.microsoft.com/office/powerpoint/2010/main" val="278056433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9934599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7638" y="1085850"/>
            <a:ext cx="1890712" cy="5040313"/>
          </a:xfrm>
        </p:spPr>
        <p:txBody>
          <a:bodyPr vert="eaVert"/>
          <a:lstStyle>
            <a:lvl1pPr>
              <a:defRPr>
                <a:solidFill>
                  <a:srgbClr val="7D5CC6"/>
                </a:solidFill>
              </a:defRPr>
            </a:lvl1pPr>
          </a:lstStyle>
          <a:p>
            <a:r>
              <a:rPr lang="en-US"/>
              <a:t>Click to edit Master title style</a:t>
            </a:r>
            <a:endParaRPr lang="en-GB" dirty="0"/>
          </a:p>
        </p:txBody>
      </p:sp>
      <p:sp>
        <p:nvSpPr>
          <p:cNvPr id="3" name="Vertical Text Placeholder 2"/>
          <p:cNvSpPr>
            <a:spLocks noGrp="1"/>
          </p:cNvSpPr>
          <p:nvPr>
            <p:ph type="body" orient="vert" idx="1"/>
          </p:nvPr>
        </p:nvSpPr>
        <p:spPr>
          <a:xfrm>
            <a:off x="822325" y="1085850"/>
            <a:ext cx="5522913" cy="5040313"/>
          </a:xfrm>
        </p:spPr>
        <p:txBody>
          <a:bodyPr vert="eaVert"/>
          <a:lstStyle>
            <a:lvl1pPr>
              <a:buClr>
                <a:srgbClr val="7D5CC6"/>
              </a:buClr>
              <a:defRPr/>
            </a:lvl1pPr>
            <a:lvl2pPr>
              <a:buClr>
                <a:srgbClr val="7D5CC6"/>
              </a:buClr>
              <a:defRPr/>
            </a:lvl2pPr>
            <a:lvl3pPr>
              <a:buClr>
                <a:srgbClr val="7D5CC6"/>
              </a:buClr>
              <a:defRPr/>
            </a:lvl3pPr>
            <a:lvl4pPr>
              <a:buClr>
                <a:srgbClr val="7D5CC6"/>
              </a:buClr>
              <a:defRPr/>
            </a:lvl4pPr>
            <a:lvl5pPr>
              <a:buClr>
                <a:srgbClr val="7D5CC6"/>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926619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buClr>
                <a:srgbClr val="7D5CC6"/>
              </a:buClr>
              <a:defRPr/>
            </a:lvl1pPr>
            <a:lvl2pPr>
              <a:buClr>
                <a:srgbClr val="7D5CC6"/>
              </a:buClr>
              <a:defRPr/>
            </a:lvl2pPr>
            <a:lvl3pPr>
              <a:buClr>
                <a:srgbClr val="7D5CC6"/>
              </a:buClr>
              <a:defRPr/>
            </a:lvl3pPr>
            <a:lvl4pPr>
              <a:buClr>
                <a:srgbClr val="7D5CC6"/>
              </a:buClr>
              <a:defRPr/>
            </a:lvl4pPr>
            <a:lvl5pPr>
              <a:buClr>
                <a:srgbClr val="7D5CC6"/>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Box 3"/>
          <p:cNvSpPr txBox="1"/>
          <p:nvPr userDrawn="1"/>
        </p:nvSpPr>
        <p:spPr>
          <a:xfrm>
            <a:off x="4646141" y="6141308"/>
            <a:ext cx="2323070" cy="430887"/>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98833399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7D5CC6"/>
                </a:solidFill>
              </a:defRPr>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0244614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a:t>Click to edit Master title style</a:t>
            </a:r>
            <a:endParaRPr lang="en-GB" dirty="0"/>
          </a:p>
        </p:txBody>
      </p:sp>
      <p:sp>
        <p:nvSpPr>
          <p:cNvPr id="3" name="Content Placeholder 2"/>
          <p:cNvSpPr>
            <a:spLocks noGrp="1"/>
          </p:cNvSpPr>
          <p:nvPr>
            <p:ph sz="half" idx="1"/>
          </p:nvPr>
        </p:nvSpPr>
        <p:spPr>
          <a:xfrm>
            <a:off x="827088" y="1751013"/>
            <a:ext cx="3703637" cy="4375150"/>
          </a:xfrm>
        </p:spPr>
        <p:txBody>
          <a:bodyPr/>
          <a:lstStyle>
            <a:lvl1pPr>
              <a:buClr>
                <a:srgbClr val="7D5CC6"/>
              </a:buClr>
              <a:defRPr sz="2800"/>
            </a:lvl1pPr>
            <a:lvl2pPr>
              <a:buClr>
                <a:srgbClr val="7D5CC6"/>
              </a:buClr>
              <a:defRPr sz="2400"/>
            </a:lvl2pPr>
            <a:lvl3pPr>
              <a:buClr>
                <a:srgbClr val="7D5CC6"/>
              </a:buClr>
              <a:defRPr sz="2000"/>
            </a:lvl3pPr>
            <a:lvl4pPr>
              <a:buClr>
                <a:srgbClr val="7D5CC6"/>
              </a:buClr>
              <a:defRPr sz="1800"/>
            </a:lvl4pPr>
            <a:lvl5pPr>
              <a:buClr>
                <a:srgbClr val="7D5CC6"/>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83125" y="1751013"/>
            <a:ext cx="3705225" cy="4375150"/>
          </a:xfrm>
        </p:spPr>
        <p:txBody>
          <a:bodyPr/>
          <a:lstStyle>
            <a:lvl1pPr>
              <a:buClr>
                <a:srgbClr val="7D5CC6"/>
              </a:buClr>
              <a:defRPr sz="2800"/>
            </a:lvl1pPr>
            <a:lvl2pPr>
              <a:buClr>
                <a:srgbClr val="7D5CC6"/>
              </a:buClr>
              <a:defRPr sz="2400"/>
            </a:lvl2pPr>
            <a:lvl3pPr>
              <a:buClr>
                <a:srgbClr val="7D5CC6"/>
              </a:buClr>
              <a:defRPr sz="2000"/>
            </a:lvl3pPr>
            <a:lvl4pPr>
              <a:buClr>
                <a:srgbClr val="7D5CC6"/>
              </a:buClr>
              <a:defRPr sz="1800"/>
            </a:lvl4pPr>
            <a:lvl5pPr>
              <a:buClr>
                <a:srgbClr val="7D5CC6"/>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93485519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7D5CC6"/>
                </a:solidFill>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7D5CC6"/>
              </a:buClr>
              <a:defRPr sz="2400"/>
            </a:lvl1pPr>
            <a:lvl2pPr>
              <a:buClr>
                <a:srgbClr val="7D5CC6"/>
              </a:buClr>
              <a:defRPr sz="2000"/>
            </a:lvl2pPr>
            <a:lvl3pPr>
              <a:buClr>
                <a:srgbClr val="7D5CC6"/>
              </a:buClr>
              <a:defRPr sz="1800"/>
            </a:lvl3pPr>
            <a:lvl4pPr>
              <a:buClr>
                <a:srgbClr val="7D5CC6"/>
              </a:buClr>
              <a:defRPr sz="1600"/>
            </a:lvl4pPr>
            <a:lvl5pPr>
              <a:buClr>
                <a:srgbClr val="7D5CC6"/>
              </a:buCl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7D5CC6"/>
              </a:buClr>
              <a:defRPr sz="2400"/>
            </a:lvl1pPr>
            <a:lvl2pPr>
              <a:buClr>
                <a:srgbClr val="7D5CC6"/>
              </a:buClr>
              <a:defRPr sz="2000"/>
            </a:lvl2pPr>
            <a:lvl3pPr>
              <a:buClr>
                <a:srgbClr val="7D5CC6"/>
              </a:buClr>
              <a:defRPr sz="1800"/>
            </a:lvl3pPr>
            <a:lvl4pPr>
              <a:buClr>
                <a:srgbClr val="7D5CC6"/>
              </a:buClr>
              <a:defRPr sz="1600"/>
            </a:lvl4pPr>
            <a:lvl5pPr>
              <a:buClr>
                <a:srgbClr val="7D5CC6"/>
              </a:buCl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17712814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5CC6"/>
                </a:solidFill>
              </a:defRPr>
            </a:lvl1pPr>
          </a:lstStyle>
          <a:p>
            <a:r>
              <a:rPr lang="en-US"/>
              <a:t>Click to edit Master title style</a:t>
            </a:r>
            <a:endParaRPr lang="en-GB" dirty="0"/>
          </a:p>
        </p:txBody>
      </p:sp>
    </p:spTree>
    <p:extLst>
      <p:ext uri="{BB962C8B-B14F-4D97-AF65-F5344CB8AC3E}">
        <p14:creationId xmlns:p14="http://schemas.microsoft.com/office/powerpoint/2010/main" val="354218926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95871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7D5CC6"/>
                </a:solidFill>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buClr>
                <a:srgbClr val="7D5CC6"/>
              </a:buClr>
              <a:defRPr sz="3200"/>
            </a:lvl1pPr>
            <a:lvl2pPr>
              <a:buClr>
                <a:srgbClr val="7D5CC6"/>
              </a:buClr>
              <a:defRPr sz="2800"/>
            </a:lvl2pPr>
            <a:lvl3pPr>
              <a:buClr>
                <a:srgbClr val="7D5CC6"/>
              </a:buClr>
              <a:defRPr sz="2400"/>
            </a:lvl3pPr>
            <a:lvl4pPr>
              <a:buClr>
                <a:srgbClr val="7D5CC6"/>
              </a:buClr>
              <a:defRPr sz="2000"/>
            </a:lvl4pPr>
            <a:lvl5pPr>
              <a:buClr>
                <a:srgbClr val="7D5CC6"/>
              </a:buCl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1602380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7D5CC6"/>
                </a:solidFill>
              </a:defRPr>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0147023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22325" y="1085850"/>
            <a:ext cx="61849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Rectangle 3"/>
          <p:cNvSpPr>
            <a:spLocks noGrp="1" noChangeArrowheads="1"/>
          </p:cNvSpPr>
          <p:nvPr>
            <p:ph type="body" idx="1"/>
          </p:nvPr>
        </p:nvSpPr>
        <p:spPr bwMode="auto">
          <a:xfrm>
            <a:off x="827088" y="1751013"/>
            <a:ext cx="7561262"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28" name="Text Box 7"/>
          <p:cNvSpPr txBox="1">
            <a:spLocks noChangeArrowheads="1"/>
          </p:cNvSpPr>
          <p:nvPr/>
        </p:nvSpPr>
        <p:spPr bwMode="auto">
          <a:xfrm>
            <a:off x="822325" y="6326188"/>
            <a:ext cx="75517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defRPr/>
            </a:pPr>
            <a:endParaRPr lang="en-US"/>
          </a:p>
        </p:txBody>
      </p:sp>
      <p:sp>
        <p:nvSpPr>
          <p:cNvPr id="1029" name="Text Box 8"/>
          <p:cNvSpPr txBox="1">
            <a:spLocks noChangeArrowheads="1"/>
          </p:cNvSpPr>
          <p:nvPr/>
        </p:nvSpPr>
        <p:spPr bwMode="auto">
          <a:xfrm>
            <a:off x="815975" y="6197600"/>
            <a:ext cx="7554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Lucida Sans Unicode" pitchFamily="34" charset="0"/>
                <a:cs typeface="Arial" charset="0"/>
              </a:defRPr>
            </a:lvl1pPr>
            <a:lvl2pPr marL="742950" indent="-285750" eaLnBrk="0" hangingPunct="0">
              <a:defRPr sz="2200">
                <a:solidFill>
                  <a:schemeClr val="tx1"/>
                </a:solidFill>
                <a:latin typeface="Lucida Sans Unicode" pitchFamily="34" charset="0"/>
                <a:cs typeface="Arial" charset="0"/>
              </a:defRPr>
            </a:lvl2pPr>
            <a:lvl3pPr marL="1143000" indent="-228600" eaLnBrk="0" hangingPunct="0">
              <a:defRPr sz="2200">
                <a:solidFill>
                  <a:schemeClr val="tx1"/>
                </a:solidFill>
                <a:latin typeface="Lucida Sans Unicode" pitchFamily="34" charset="0"/>
                <a:cs typeface="Arial" charset="0"/>
              </a:defRPr>
            </a:lvl3pPr>
            <a:lvl4pPr marL="1600200" indent="-228600" eaLnBrk="0" hangingPunct="0">
              <a:defRPr sz="2200">
                <a:solidFill>
                  <a:schemeClr val="tx1"/>
                </a:solidFill>
                <a:latin typeface="Lucida Sans Unicode" pitchFamily="34" charset="0"/>
                <a:cs typeface="Arial" charset="0"/>
              </a:defRPr>
            </a:lvl4pPr>
            <a:lvl5pPr marL="2057400" indent="-228600" eaLnBrk="0" hangingPunct="0">
              <a:defRPr sz="22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2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2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2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200">
                <a:solidFill>
                  <a:schemeClr val="tx1"/>
                </a:solidFill>
                <a:latin typeface="Lucida Sans Unicode" pitchFamily="34" charset="0"/>
                <a:cs typeface="Arial" charset="0"/>
              </a:defRPr>
            </a:lvl9pPr>
          </a:lstStyle>
          <a:p>
            <a:pPr eaLnBrk="1" hangingPunct="1">
              <a:spcBef>
                <a:spcPct val="50000"/>
              </a:spcBef>
              <a:defRPr/>
            </a:pPr>
            <a:r>
              <a:rPr lang="en-GB" sz="1400" dirty="0">
                <a:solidFill>
                  <a:schemeClr val="bg2"/>
                </a:solidFill>
                <a:cs typeface="Lucida Sans Unicode" pitchFamily="34" charset="0"/>
              </a:rPr>
              <a:t>© </a:t>
            </a:r>
            <a:r>
              <a:rPr lang="en-GB" sz="1400" dirty="0">
                <a:solidFill>
                  <a:srgbClr val="CFD3C2"/>
                </a:solidFill>
              </a:rPr>
              <a:t>Weightmans</a:t>
            </a:r>
            <a:r>
              <a:rPr lang="en-GB" sz="1400" dirty="0">
                <a:solidFill>
                  <a:schemeClr val="bg2"/>
                </a:solidFill>
              </a:rPr>
              <a:t> LLP</a:t>
            </a:r>
          </a:p>
        </p:txBody>
      </p:sp>
      <p:sp>
        <p:nvSpPr>
          <p:cNvPr id="2" name="TextBox 1"/>
          <p:cNvSpPr txBox="1"/>
          <p:nvPr userDrawn="1"/>
        </p:nvSpPr>
        <p:spPr>
          <a:xfrm>
            <a:off x="7064247" y="6172299"/>
            <a:ext cx="1309816" cy="307777"/>
          </a:xfrm>
          <a:prstGeom prst="rect">
            <a:avLst/>
          </a:prstGeom>
          <a:noFill/>
        </p:spPr>
        <p:txBody>
          <a:bodyPr wrap="square" rtlCol="0">
            <a:spAutoFit/>
          </a:bodyPr>
          <a:lstStyle/>
          <a:p>
            <a:pPr algn="r"/>
            <a:fld id="{1E51DB03-1187-44DE-943D-4DF53C103931}" type="slidenum">
              <a:rPr lang="en-GB" sz="1400" smtClean="0">
                <a:solidFill>
                  <a:srgbClr val="CFD3C2"/>
                </a:solidFill>
              </a:rPr>
              <a:pPr algn="r"/>
              <a:t>‹#›</a:t>
            </a:fld>
            <a:endParaRPr lang="en-GB" sz="1400" dirty="0">
              <a:solidFill>
                <a:srgbClr val="CFD3C2"/>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1000"/>
                                        <p:tgtEl>
                                          <p:spTgt spid="102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7">
                                            <p:txEl>
                                              <p:pRg st="0" end="0"/>
                                            </p:txEl>
                                          </p:spTgt>
                                        </p:tgtEl>
                                        <p:attrNameLst>
                                          <p:attrName>style.visibility</p:attrName>
                                        </p:attrNameLst>
                                      </p:cBhvr>
                                      <p:to>
                                        <p:strVal val="visible"/>
                                      </p:to>
                                    </p:set>
                                    <p:animEffect transition="in" filter="wipe(left)">
                                      <p:cBhvr>
                                        <p:cTn id="10" dur="1000"/>
                                        <p:tgtEl>
                                          <p:spTgt spid="1027">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Effect transition="in" filter="wipe(left)">
                                      <p:cBhvr>
                                        <p:cTn id="13" dur="1000"/>
                                        <p:tgtEl>
                                          <p:spTgt spid="1027">
                                            <p:txEl>
                                              <p:pRg st="1" end="1"/>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7">
                                            <p:txEl>
                                              <p:pRg st="2" end="2"/>
                                            </p:txEl>
                                          </p:spTgt>
                                        </p:tgtEl>
                                        <p:attrNameLst>
                                          <p:attrName>style.visibility</p:attrName>
                                        </p:attrNameLst>
                                      </p:cBhvr>
                                      <p:to>
                                        <p:strVal val="visible"/>
                                      </p:to>
                                    </p:set>
                                    <p:animEffect transition="in" filter="wipe(left)">
                                      <p:cBhvr>
                                        <p:cTn id="16" dur="1000"/>
                                        <p:tgtEl>
                                          <p:spTgt spid="1027">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animEffect transition="in" filter="wipe(left)">
                                      <p:cBhvr>
                                        <p:cTn id="19" dur="1000"/>
                                        <p:tgtEl>
                                          <p:spTgt spid="1027">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27">
                                            <p:txEl>
                                              <p:pRg st="4" end="4"/>
                                            </p:txEl>
                                          </p:spTgt>
                                        </p:tgtEl>
                                        <p:attrNameLst>
                                          <p:attrName>style.visibility</p:attrName>
                                        </p:attrNameLst>
                                      </p:cBhvr>
                                      <p:to>
                                        <p:strVal val="visible"/>
                                      </p:to>
                                    </p:set>
                                    <p:animEffect transition="in" filter="wipe(left)">
                                      <p:cBhvr>
                                        <p:cTn id="22" dur="10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Lst>
      </p:bldP>
    </p:bldLst>
  </p:timing>
  <p:txStyles>
    <p:titleStyle>
      <a:lvl1pPr algn="l" rtl="0" eaLnBrk="1" fontAlgn="base" hangingPunct="1">
        <a:spcBef>
          <a:spcPct val="0"/>
        </a:spcBef>
        <a:spcAft>
          <a:spcPct val="0"/>
        </a:spcAft>
        <a:defRPr sz="2400" b="1">
          <a:solidFill>
            <a:srgbClr val="7D5CC6"/>
          </a:solidFill>
          <a:latin typeface="+mj-lt"/>
          <a:ea typeface="+mj-ea"/>
          <a:cs typeface="+mj-cs"/>
        </a:defRPr>
      </a:lvl1pPr>
      <a:lvl2pPr algn="l" rtl="0" eaLnBrk="1" fontAlgn="base" hangingPunct="1">
        <a:spcBef>
          <a:spcPct val="0"/>
        </a:spcBef>
        <a:spcAft>
          <a:spcPct val="0"/>
        </a:spcAft>
        <a:defRPr sz="2400" b="1">
          <a:solidFill>
            <a:srgbClr val="7D5CC6"/>
          </a:solidFill>
          <a:latin typeface="Lucida Sans Unicode" pitchFamily="34" charset="0"/>
          <a:cs typeface="Arial" charset="0"/>
        </a:defRPr>
      </a:lvl2pPr>
      <a:lvl3pPr algn="l" rtl="0" eaLnBrk="1" fontAlgn="base" hangingPunct="1">
        <a:spcBef>
          <a:spcPct val="0"/>
        </a:spcBef>
        <a:spcAft>
          <a:spcPct val="0"/>
        </a:spcAft>
        <a:defRPr sz="2400" b="1">
          <a:solidFill>
            <a:srgbClr val="7D5CC6"/>
          </a:solidFill>
          <a:latin typeface="Lucida Sans Unicode" pitchFamily="34" charset="0"/>
          <a:cs typeface="Arial" charset="0"/>
        </a:defRPr>
      </a:lvl3pPr>
      <a:lvl4pPr algn="l" rtl="0" eaLnBrk="1" fontAlgn="base" hangingPunct="1">
        <a:spcBef>
          <a:spcPct val="0"/>
        </a:spcBef>
        <a:spcAft>
          <a:spcPct val="0"/>
        </a:spcAft>
        <a:defRPr sz="2400" b="1">
          <a:solidFill>
            <a:srgbClr val="7D5CC6"/>
          </a:solidFill>
          <a:latin typeface="Lucida Sans Unicode" pitchFamily="34" charset="0"/>
          <a:cs typeface="Arial" charset="0"/>
        </a:defRPr>
      </a:lvl4pPr>
      <a:lvl5pPr algn="l" rtl="0" eaLnBrk="1" fontAlgn="base" hangingPunct="1">
        <a:spcBef>
          <a:spcPct val="0"/>
        </a:spcBef>
        <a:spcAft>
          <a:spcPct val="0"/>
        </a:spcAft>
        <a:defRPr sz="2400" b="1">
          <a:solidFill>
            <a:srgbClr val="7D5CC6"/>
          </a:solidFill>
          <a:latin typeface="Lucida Sans Unicode" pitchFamily="34" charset="0"/>
          <a:cs typeface="Arial" charset="0"/>
        </a:defRPr>
      </a:lvl5pPr>
      <a:lvl6pPr marL="457200" algn="l" rtl="0" eaLnBrk="1" fontAlgn="base" hangingPunct="1">
        <a:spcBef>
          <a:spcPct val="0"/>
        </a:spcBef>
        <a:spcAft>
          <a:spcPct val="0"/>
        </a:spcAft>
        <a:defRPr sz="2400" b="1">
          <a:solidFill>
            <a:srgbClr val="6CCFF6"/>
          </a:solidFill>
          <a:latin typeface="Lucida Sans Unicode" pitchFamily="34" charset="0"/>
          <a:cs typeface="Arial" charset="0"/>
        </a:defRPr>
      </a:lvl6pPr>
      <a:lvl7pPr marL="914400" algn="l" rtl="0" eaLnBrk="1" fontAlgn="base" hangingPunct="1">
        <a:spcBef>
          <a:spcPct val="0"/>
        </a:spcBef>
        <a:spcAft>
          <a:spcPct val="0"/>
        </a:spcAft>
        <a:defRPr sz="2400" b="1">
          <a:solidFill>
            <a:srgbClr val="6CCFF6"/>
          </a:solidFill>
          <a:latin typeface="Lucida Sans Unicode" pitchFamily="34" charset="0"/>
          <a:cs typeface="Arial" charset="0"/>
        </a:defRPr>
      </a:lvl7pPr>
      <a:lvl8pPr marL="1371600" algn="l" rtl="0" eaLnBrk="1" fontAlgn="base" hangingPunct="1">
        <a:spcBef>
          <a:spcPct val="0"/>
        </a:spcBef>
        <a:spcAft>
          <a:spcPct val="0"/>
        </a:spcAft>
        <a:defRPr sz="2400" b="1">
          <a:solidFill>
            <a:srgbClr val="6CCFF6"/>
          </a:solidFill>
          <a:latin typeface="Lucida Sans Unicode" pitchFamily="34" charset="0"/>
          <a:cs typeface="Arial" charset="0"/>
        </a:defRPr>
      </a:lvl8pPr>
      <a:lvl9pPr marL="1828800" algn="l" rtl="0" eaLnBrk="1" fontAlgn="base" hangingPunct="1">
        <a:spcBef>
          <a:spcPct val="0"/>
        </a:spcBef>
        <a:spcAft>
          <a:spcPct val="0"/>
        </a:spcAft>
        <a:defRPr sz="2400" b="1">
          <a:solidFill>
            <a:srgbClr val="6CCFF6"/>
          </a:solidFill>
          <a:latin typeface="Lucida Sans Unicode" pitchFamily="34" charset="0"/>
          <a:cs typeface="Arial" charset="0"/>
        </a:defRPr>
      </a:lvl9pPr>
    </p:titleStyle>
    <p:bodyStyle>
      <a:lvl1pPr marL="342900" indent="-342900"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ea typeface="+mn-ea"/>
          <a:cs typeface="+mn-cs"/>
        </a:defRPr>
      </a:lvl1pPr>
      <a:lvl2pPr marL="715963" indent="-357188"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2pPr>
      <a:lvl3pPr marL="1074738"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3pPr>
      <a:lvl4pPr marL="1433513"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4pPr>
      <a:lvl5pPr marL="1792288" indent="-358775" algn="l" rtl="0" eaLnBrk="1" fontAlgn="base" hangingPunct="1">
        <a:spcBef>
          <a:spcPct val="20000"/>
        </a:spcBef>
        <a:spcAft>
          <a:spcPct val="0"/>
        </a:spcAft>
        <a:buClr>
          <a:srgbClr val="7D5CC6"/>
        </a:buClr>
        <a:buFont typeface="Lucida Sans Unicode" pitchFamily="34" charset="0"/>
        <a:buChar char="▪"/>
        <a:defRPr sz="2200">
          <a:solidFill>
            <a:schemeClr val="tx1"/>
          </a:solidFill>
          <a:latin typeface="+mn-lt"/>
          <a:cs typeface="+mn-cs"/>
        </a:defRPr>
      </a:lvl5pPr>
      <a:lvl6pPr marL="25146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6pPr>
      <a:lvl7pPr marL="29718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7pPr>
      <a:lvl8pPr marL="34290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8pPr>
      <a:lvl9pPr marL="3886200" indent="-228600" algn="l" rtl="0" eaLnBrk="1" fontAlgn="base" hangingPunct="1">
        <a:spcBef>
          <a:spcPct val="20000"/>
        </a:spcBef>
        <a:spcAft>
          <a:spcPct val="0"/>
        </a:spcAft>
        <a:buClr>
          <a:srgbClr val="6CCFF6"/>
        </a:buClr>
        <a:buFont typeface="Lucida Sans Unicode" pitchFamily="34" charset="0"/>
        <a:buChar char="▪"/>
        <a:defRPr sz="2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30250" y="2393950"/>
            <a:ext cx="7023100" cy="404813"/>
          </a:xfrm>
        </p:spPr>
        <p:txBody>
          <a:bodyPr/>
          <a:lstStyle/>
          <a:p>
            <a:pPr eaLnBrk="1" hangingPunct="1"/>
            <a:r>
              <a:rPr lang="en-US" sz="2000" dirty="0"/>
              <a:t>Information Sharing in End of Life Care</a:t>
            </a:r>
          </a:p>
        </p:txBody>
      </p:sp>
      <p:sp>
        <p:nvSpPr>
          <p:cNvPr id="3075" name="Rectangle 3"/>
          <p:cNvSpPr>
            <a:spLocks noGrp="1" noChangeArrowheads="1"/>
          </p:cNvSpPr>
          <p:nvPr>
            <p:ph type="subTitle" idx="1"/>
          </p:nvPr>
        </p:nvSpPr>
        <p:spPr>
          <a:xfrm>
            <a:off x="760413" y="2798763"/>
            <a:ext cx="7023100" cy="360362"/>
          </a:xfrm>
        </p:spPr>
        <p:txBody>
          <a:bodyPr/>
          <a:lstStyle/>
          <a:p>
            <a:pPr eaLnBrk="1" hangingPunct="1">
              <a:lnSpc>
                <a:spcPct val="90000"/>
              </a:lnSpc>
            </a:pPr>
            <a:r>
              <a:rPr lang="en-US" dirty="0"/>
              <a:t>Legal Issues</a:t>
            </a:r>
          </a:p>
        </p:txBody>
      </p:sp>
      <p:sp>
        <p:nvSpPr>
          <p:cNvPr id="2052" name="Rectangle 4"/>
          <p:cNvSpPr>
            <a:spLocks noChangeArrowheads="1"/>
          </p:cNvSpPr>
          <p:nvPr/>
        </p:nvSpPr>
        <p:spPr bwMode="auto">
          <a:xfrm>
            <a:off x="4275138" y="3563938"/>
            <a:ext cx="457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endParaRPr lang="en-GB" sz="1600" b="1" dirty="0">
              <a:solidFill>
                <a:srgbClr val="7D5CC6"/>
              </a:solidFill>
            </a:endParaRPr>
          </a:p>
          <a:p>
            <a:pPr algn="r"/>
            <a:r>
              <a:rPr lang="en-GB" sz="1600" b="1" dirty="0">
                <a:solidFill>
                  <a:srgbClr val="7D5CC6"/>
                </a:solidFill>
              </a:rPr>
              <a:t>Helen Burnell</a:t>
            </a:r>
          </a:p>
          <a:p>
            <a:pPr algn="r"/>
            <a:r>
              <a:rPr lang="en-GB" sz="1600" dirty="0">
                <a:solidFill>
                  <a:srgbClr val="016160"/>
                </a:solidFill>
              </a:rPr>
              <a:t>Principal Associate</a:t>
            </a:r>
          </a:p>
          <a:p>
            <a:pPr algn="r"/>
            <a:r>
              <a:rPr lang="en-GB" sz="1600" b="1" dirty="0">
                <a:solidFill>
                  <a:srgbClr val="016160"/>
                </a:solidFill>
              </a:rPr>
              <a:t>02072277439</a:t>
            </a:r>
          </a:p>
          <a:p>
            <a:pPr algn="r"/>
            <a:r>
              <a:rPr lang="en-GB" sz="1600" dirty="0">
                <a:solidFill>
                  <a:srgbClr val="016160"/>
                </a:solidFill>
              </a:rPr>
              <a:t>Helen.Burnell@weightmans.com</a:t>
            </a:r>
          </a:p>
        </p:txBody>
      </p:sp>
      <p:sp>
        <p:nvSpPr>
          <p:cNvPr id="2053" name="Rectangle 5"/>
          <p:cNvSpPr>
            <a:spLocks noChangeArrowheads="1"/>
          </p:cNvSpPr>
          <p:nvPr/>
        </p:nvSpPr>
        <p:spPr bwMode="auto">
          <a:xfrm>
            <a:off x="757238" y="3141663"/>
            <a:ext cx="15263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dirty="0">
                <a:solidFill>
                  <a:srgbClr val="016160"/>
                </a:solidFill>
              </a:rPr>
              <a:t>23 June 2023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wipe(left)">
                                      <p:cBhvr>
                                        <p:cTn id="7" dur="1000"/>
                                        <p:tgtEl>
                                          <p:spTgt spid="20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52"/>
                                        </p:tgtEl>
                                        <p:attrNameLst>
                                          <p:attrName>style.visibility</p:attrName>
                                        </p:attrNameLst>
                                      </p:cBhvr>
                                      <p:to>
                                        <p:strVal val="visible"/>
                                      </p:to>
                                    </p:set>
                                    <p:animEffect transition="in" filter="wipe(left)">
                                      <p:cBhvr>
                                        <p:cTn id="10"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54DEE-8EF8-ED84-FEAA-04E7D05A568B}"/>
              </a:ext>
            </a:extLst>
          </p:cNvPr>
          <p:cNvSpPr>
            <a:spLocks noGrp="1"/>
          </p:cNvSpPr>
          <p:nvPr>
            <p:ph type="title"/>
          </p:nvPr>
        </p:nvSpPr>
        <p:spPr/>
        <p:txBody>
          <a:bodyPr/>
          <a:lstStyle/>
          <a:p>
            <a:r>
              <a:rPr lang="en-GB" dirty="0"/>
              <a:t>DNACPR’s </a:t>
            </a:r>
            <a:r>
              <a:rPr lang="en-GB" dirty="0" err="1"/>
              <a:t>cont</a:t>
            </a:r>
            <a:r>
              <a:rPr lang="en-GB" dirty="0"/>
              <a:t>….</a:t>
            </a:r>
          </a:p>
        </p:txBody>
      </p:sp>
      <p:sp>
        <p:nvSpPr>
          <p:cNvPr id="3" name="Content Placeholder 2">
            <a:extLst>
              <a:ext uri="{FF2B5EF4-FFF2-40B4-BE49-F238E27FC236}">
                <a16:creationId xmlns:a16="http://schemas.microsoft.com/office/drawing/2014/main" id="{9AC0489C-0D17-8367-6ACE-177132D5841F}"/>
              </a:ext>
            </a:extLst>
          </p:cNvPr>
          <p:cNvSpPr>
            <a:spLocks noGrp="1"/>
          </p:cNvSpPr>
          <p:nvPr>
            <p:ph idx="1"/>
          </p:nvPr>
        </p:nvSpPr>
        <p:spPr/>
        <p:txBody>
          <a:bodyPr/>
          <a:lstStyle/>
          <a:p>
            <a:pPr lvl="1"/>
            <a:r>
              <a:rPr lang="en-GB" dirty="0"/>
              <a:t>Need to ensure the care teams for different shifts know they exist – CQC have emphasised the need for clear communication</a:t>
            </a:r>
          </a:p>
          <a:p>
            <a:pPr marL="358775" lvl="1" indent="0">
              <a:buNone/>
            </a:pPr>
            <a:endParaRPr lang="en-GB" dirty="0"/>
          </a:p>
          <a:p>
            <a:pPr lvl="1"/>
            <a:r>
              <a:rPr lang="en-GB" dirty="0"/>
              <a:t>Need system oversight of DNARs which are in place to ensure they are managed/executed properly</a:t>
            </a:r>
          </a:p>
          <a:p>
            <a:pPr marL="358775" lvl="1" indent="0">
              <a:buNone/>
            </a:pPr>
            <a:endParaRPr lang="en-GB" dirty="0"/>
          </a:p>
          <a:p>
            <a:pPr lvl="1"/>
            <a:r>
              <a:rPr lang="en-GB" dirty="0"/>
              <a:t>Case examples:  </a:t>
            </a:r>
            <a:r>
              <a:rPr lang="en-GB" i="1" dirty="0"/>
              <a:t>Tracey </a:t>
            </a:r>
            <a:r>
              <a:rPr lang="en-GB" dirty="0"/>
              <a:t>(2014 reported case) and Mr Murray (BBC coverage 2023)</a:t>
            </a:r>
          </a:p>
          <a:p>
            <a:pPr marL="0" indent="0">
              <a:buNone/>
            </a:pPr>
            <a:endParaRPr lang="en-GB" dirty="0"/>
          </a:p>
        </p:txBody>
      </p:sp>
    </p:spTree>
    <p:extLst>
      <p:ext uri="{BB962C8B-B14F-4D97-AF65-F5344CB8AC3E}">
        <p14:creationId xmlns:p14="http://schemas.microsoft.com/office/powerpoint/2010/main" val="2607114606"/>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D8BE8-16EC-1D4E-14D5-D2E915DC8609}"/>
              </a:ext>
            </a:extLst>
          </p:cNvPr>
          <p:cNvSpPr>
            <a:spLocks noGrp="1"/>
          </p:cNvSpPr>
          <p:nvPr>
            <p:ph type="title"/>
          </p:nvPr>
        </p:nvSpPr>
        <p:spPr/>
        <p:txBody>
          <a:bodyPr/>
          <a:lstStyle/>
          <a:p>
            <a:r>
              <a:rPr lang="en-GB" dirty="0"/>
              <a:t>Tools – Advance Statements</a:t>
            </a:r>
          </a:p>
        </p:txBody>
      </p:sp>
      <p:sp>
        <p:nvSpPr>
          <p:cNvPr id="3" name="Content Placeholder 2">
            <a:extLst>
              <a:ext uri="{FF2B5EF4-FFF2-40B4-BE49-F238E27FC236}">
                <a16:creationId xmlns:a16="http://schemas.microsoft.com/office/drawing/2014/main" id="{38DD4367-9077-0BCE-A747-E8BF5529E23B}"/>
              </a:ext>
            </a:extLst>
          </p:cNvPr>
          <p:cNvSpPr>
            <a:spLocks noGrp="1"/>
          </p:cNvSpPr>
          <p:nvPr>
            <p:ph idx="1"/>
          </p:nvPr>
        </p:nvSpPr>
        <p:spPr/>
        <p:txBody>
          <a:bodyPr/>
          <a:lstStyle/>
          <a:p>
            <a:pPr marL="0" indent="0">
              <a:buNone/>
            </a:pPr>
            <a:endParaRPr lang="en-GB" dirty="0"/>
          </a:p>
          <a:p>
            <a:pPr lvl="1"/>
            <a:r>
              <a:rPr lang="en-GB" dirty="0"/>
              <a:t>Sets out a person’s wishes, preference, beliefs and values within the context of future care, whilst they have capacity</a:t>
            </a:r>
          </a:p>
          <a:p>
            <a:pPr lvl="1"/>
            <a:r>
              <a:rPr lang="en-GB" dirty="0"/>
              <a:t>Not binding but must be taken into account where it is relevant to decision making.  This may involve seeking clarification from third parties where the person has lost capacity – MCA 2005 principles apply</a:t>
            </a:r>
          </a:p>
          <a:p>
            <a:pPr lvl="1"/>
            <a:endParaRPr lang="en-GB" dirty="0"/>
          </a:p>
        </p:txBody>
      </p:sp>
    </p:spTree>
    <p:extLst>
      <p:ext uri="{BB962C8B-B14F-4D97-AF65-F5344CB8AC3E}">
        <p14:creationId xmlns:p14="http://schemas.microsoft.com/office/powerpoint/2010/main" val="2295140060"/>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61BCF-3D2C-C4F3-CB45-3D15243156EC}"/>
              </a:ext>
            </a:extLst>
          </p:cNvPr>
          <p:cNvSpPr>
            <a:spLocks noGrp="1"/>
          </p:cNvSpPr>
          <p:nvPr>
            <p:ph type="title"/>
          </p:nvPr>
        </p:nvSpPr>
        <p:spPr/>
        <p:txBody>
          <a:bodyPr/>
          <a:lstStyle/>
          <a:p>
            <a:r>
              <a:rPr lang="en-GB" dirty="0"/>
              <a:t>Tools – Advance Decisions</a:t>
            </a:r>
          </a:p>
        </p:txBody>
      </p:sp>
      <p:sp>
        <p:nvSpPr>
          <p:cNvPr id="3" name="Content Placeholder 2">
            <a:extLst>
              <a:ext uri="{FF2B5EF4-FFF2-40B4-BE49-F238E27FC236}">
                <a16:creationId xmlns:a16="http://schemas.microsoft.com/office/drawing/2014/main" id="{393DD76B-78CF-5BAC-2232-ED12E45FDA60}"/>
              </a:ext>
            </a:extLst>
          </p:cNvPr>
          <p:cNvSpPr>
            <a:spLocks noGrp="1"/>
          </p:cNvSpPr>
          <p:nvPr>
            <p:ph idx="1"/>
          </p:nvPr>
        </p:nvSpPr>
        <p:spPr/>
        <p:txBody>
          <a:bodyPr/>
          <a:lstStyle/>
          <a:p>
            <a:r>
              <a:rPr lang="en-GB" dirty="0"/>
              <a:t>Relates to the refusal of treatment. 18+</a:t>
            </a:r>
          </a:p>
          <a:p>
            <a:r>
              <a:rPr lang="en-GB" dirty="0"/>
              <a:t>An AD does not need to be in writing in order to have legal status, unless it refuses life sustaining treatment</a:t>
            </a:r>
          </a:p>
          <a:p>
            <a:r>
              <a:rPr lang="en-GB" dirty="0"/>
              <a:t>If the AD is in writing, the healthcare team should ask for a copy and display it clearly in the notes</a:t>
            </a:r>
          </a:p>
          <a:p>
            <a:r>
              <a:rPr lang="en-GB" dirty="0"/>
              <a:t>Where the healthcare team are notified that the patient has made an oral AD, it is important that a clear note of the decision, the treatment refused and the circumstances in which the decision will apply is recorded in the notes</a:t>
            </a:r>
          </a:p>
          <a:p>
            <a:endParaRPr lang="en-GB" dirty="0"/>
          </a:p>
          <a:p>
            <a:endParaRPr lang="en-GB" dirty="0"/>
          </a:p>
        </p:txBody>
      </p:sp>
    </p:spTree>
    <p:extLst>
      <p:ext uri="{BB962C8B-B14F-4D97-AF65-F5344CB8AC3E}">
        <p14:creationId xmlns:p14="http://schemas.microsoft.com/office/powerpoint/2010/main" val="15816583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EF2BC-07AF-AA3E-9672-8B6235115364}"/>
              </a:ext>
            </a:extLst>
          </p:cNvPr>
          <p:cNvSpPr>
            <a:spLocks noGrp="1"/>
          </p:cNvSpPr>
          <p:nvPr>
            <p:ph type="title"/>
          </p:nvPr>
        </p:nvSpPr>
        <p:spPr/>
        <p:txBody>
          <a:bodyPr/>
          <a:lstStyle/>
          <a:p>
            <a:r>
              <a:rPr lang="en-GB" dirty="0"/>
              <a:t>Tools for decision making </a:t>
            </a:r>
            <a:r>
              <a:rPr lang="en-GB" dirty="0" err="1"/>
              <a:t>cont</a:t>
            </a:r>
            <a:r>
              <a:rPr lang="en-GB" dirty="0"/>
              <a:t>…</a:t>
            </a:r>
          </a:p>
        </p:txBody>
      </p:sp>
      <p:sp>
        <p:nvSpPr>
          <p:cNvPr id="3" name="Content Placeholder 2">
            <a:extLst>
              <a:ext uri="{FF2B5EF4-FFF2-40B4-BE49-F238E27FC236}">
                <a16:creationId xmlns:a16="http://schemas.microsoft.com/office/drawing/2014/main" id="{B994E9C5-3E52-AB0A-1F4C-B69A6BBF79CA}"/>
              </a:ext>
            </a:extLst>
          </p:cNvPr>
          <p:cNvSpPr>
            <a:spLocks noGrp="1"/>
          </p:cNvSpPr>
          <p:nvPr>
            <p:ph idx="1"/>
          </p:nvPr>
        </p:nvSpPr>
        <p:spPr/>
        <p:txBody>
          <a:bodyPr/>
          <a:lstStyle/>
          <a:p>
            <a:r>
              <a:rPr lang="en-GB" dirty="0"/>
              <a:t>Lasting Powers of Attorney (health and welfare)</a:t>
            </a:r>
          </a:p>
          <a:p>
            <a:pPr lvl="1"/>
            <a:r>
              <a:rPr lang="en-GB" dirty="0"/>
              <a:t>Where it is known an LPA exists and has been registered with the OPG, it should be asked for in order to consider the parameters of discussions which can take place and what decision-making power rests with the </a:t>
            </a:r>
            <a:r>
              <a:rPr lang="en-GB" dirty="0" err="1"/>
              <a:t>donee</a:t>
            </a:r>
            <a:r>
              <a:rPr lang="en-GB" dirty="0"/>
              <a:t> </a:t>
            </a:r>
          </a:p>
          <a:p>
            <a:pPr marL="358775" lvl="1" indent="0">
              <a:buNone/>
            </a:pPr>
            <a:endParaRPr lang="en-GB" dirty="0"/>
          </a:p>
        </p:txBody>
      </p:sp>
    </p:spTree>
    <p:extLst>
      <p:ext uri="{BB962C8B-B14F-4D97-AF65-F5344CB8AC3E}">
        <p14:creationId xmlns:p14="http://schemas.microsoft.com/office/powerpoint/2010/main" val="94321644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C748F-4BB9-2271-DDB8-CD6B85AB8EF3}"/>
              </a:ext>
            </a:extLst>
          </p:cNvPr>
          <p:cNvSpPr>
            <a:spLocks noGrp="1"/>
          </p:cNvSpPr>
          <p:nvPr>
            <p:ph type="title"/>
          </p:nvPr>
        </p:nvSpPr>
        <p:spPr/>
        <p:txBody>
          <a:bodyPr/>
          <a:lstStyle/>
          <a:p>
            <a:r>
              <a:rPr lang="en-GB" dirty="0"/>
              <a:t>Tools for decision making…</a:t>
            </a:r>
          </a:p>
        </p:txBody>
      </p:sp>
      <p:sp>
        <p:nvSpPr>
          <p:cNvPr id="3" name="Content Placeholder 2">
            <a:extLst>
              <a:ext uri="{FF2B5EF4-FFF2-40B4-BE49-F238E27FC236}">
                <a16:creationId xmlns:a16="http://schemas.microsoft.com/office/drawing/2014/main" id="{C74D8836-9509-605B-24F0-8F777949C997}"/>
              </a:ext>
            </a:extLst>
          </p:cNvPr>
          <p:cNvSpPr>
            <a:spLocks noGrp="1"/>
          </p:cNvSpPr>
          <p:nvPr>
            <p:ph idx="1"/>
          </p:nvPr>
        </p:nvSpPr>
        <p:spPr/>
        <p:txBody>
          <a:bodyPr/>
          <a:lstStyle/>
          <a:p>
            <a:r>
              <a:rPr lang="en-GB" dirty="0"/>
              <a:t>Court appointed deputy</a:t>
            </a:r>
          </a:p>
          <a:p>
            <a:pPr lvl="1"/>
            <a:r>
              <a:rPr lang="en-GB" dirty="0"/>
              <a:t>Any Order made appointing a health and welfare deputy will stipulate the parameters of decision making and will need to be seen in order to determine the deputies powers.  </a:t>
            </a:r>
          </a:p>
          <a:p>
            <a:pPr lvl="1"/>
            <a:r>
              <a:rPr lang="en-GB" dirty="0"/>
              <a:t>Uncommon instrument to come across</a:t>
            </a:r>
          </a:p>
        </p:txBody>
      </p:sp>
    </p:spTree>
    <p:extLst>
      <p:ext uri="{BB962C8B-B14F-4D97-AF65-F5344CB8AC3E}">
        <p14:creationId xmlns:p14="http://schemas.microsoft.com/office/powerpoint/2010/main" val="368532561"/>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17800-2407-1B0B-13D8-DBE6F9F49E6D}"/>
              </a:ext>
            </a:extLst>
          </p:cNvPr>
          <p:cNvSpPr>
            <a:spLocks noGrp="1"/>
          </p:cNvSpPr>
          <p:nvPr>
            <p:ph type="title"/>
          </p:nvPr>
        </p:nvSpPr>
        <p:spPr/>
        <p:txBody>
          <a:bodyPr/>
          <a:lstStyle/>
          <a:p>
            <a:r>
              <a:rPr lang="en-GB" dirty="0"/>
              <a:t>Data management – the deletion of documentation</a:t>
            </a:r>
          </a:p>
        </p:txBody>
      </p:sp>
      <p:sp>
        <p:nvSpPr>
          <p:cNvPr id="3" name="Content Placeholder 2">
            <a:extLst>
              <a:ext uri="{FF2B5EF4-FFF2-40B4-BE49-F238E27FC236}">
                <a16:creationId xmlns:a16="http://schemas.microsoft.com/office/drawing/2014/main" id="{FAB493CC-35FF-FFBE-8FE1-F573758870E4}"/>
              </a:ext>
            </a:extLst>
          </p:cNvPr>
          <p:cNvSpPr>
            <a:spLocks noGrp="1"/>
          </p:cNvSpPr>
          <p:nvPr>
            <p:ph idx="1"/>
          </p:nvPr>
        </p:nvSpPr>
        <p:spPr/>
        <p:txBody>
          <a:bodyPr/>
          <a:lstStyle/>
          <a:p>
            <a:r>
              <a:rPr lang="en-GB" dirty="0"/>
              <a:t>Must you delete an entry from a patient’s records at their request?</a:t>
            </a:r>
          </a:p>
          <a:p>
            <a:pPr lvl="1"/>
            <a:r>
              <a:rPr lang="en-GB" dirty="0"/>
              <a:t>No unless it is incorrect/on the wrong record</a:t>
            </a:r>
          </a:p>
          <a:p>
            <a:pPr lvl="1"/>
            <a:r>
              <a:rPr lang="en-GB" dirty="0"/>
              <a:t>It is special category data protected under Article 6 of the UK GDPR and its processing is covered by Article 9, which covers:</a:t>
            </a:r>
          </a:p>
          <a:p>
            <a:pPr lvl="2"/>
            <a:r>
              <a:rPr lang="en-GB" dirty="0"/>
              <a:t>When keeping hold of data is necessary for medical diagnosis; for the provision of health or social care; or for the management of heath r social care systems or services</a:t>
            </a:r>
          </a:p>
          <a:p>
            <a:r>
              <a:rPr lang="en-GB" dirty="0"/>
              <a:t>If an exemption applies the organisation can fully or partly refuse to comply with a request to delete</a:t>
            </a:r>
          </a:p>
        </p:txBody>
      </p:sp>
    </p:spTree>
    <p:extLst>
      <p:ext uri="{BB962C8B-B14F-4D97-AF65-F5344CB8AC3E}">
        <p14:creationId xmlns:p14="http://schemas.microsoft.com/office/powerpoint/2010/main" val="3352674373"/>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BD381-5865-8814-71F4-4080CC9EF191}"/>
              </a:ext>
            </a:extLst>
          </p:cNvPr>
          <p:cNvSpPr>
            <a:spLocks noGrp="1"/>
          </p:cNvSpPr>
          <p:nvPr>
            <p:ph type="title"/>
          </p:nvPr>
        </p:nvSpPr>
        <p:spPr/>
        <p:txBody>
          <a:bodyPr/>
          <a:lstStyle/>
          <a:p>
            <a:r>
              <a:rPr lang="en-GB" dirty="0"/>
              <a:t>Deletion of data continued</a:t>
            </a:r>
          </a:p>
        </p:txBody>
      </p:sp>
      <p:sp>
        <p:nvSpPr>
          <p:cNvPr id="3" name="Content Placeholder 2">
            <a:extLst>
              <a:ext uri="{FF2B5EF4-FFF2-40B4-BE49-F238E27FC236}">
                <a16:creationId xmlns:a16="http://schemas.microsoft.com/office/drawing/2014/main" id="{B5018BCA-25E1-59B5-40DE-972620F2149D}"/>
              </a:ext>
            </a:extLst>
          </p:cNvPr>
          <p:cNvSpPr>
            <a:spLocks noGrp="1"/>
          </p:cNvSpPr>
          <p:nvPr>
            <p:ph idx="1"/>
          </p:nvPr>
        </p:nvSpPr>
        <p:spPr/>
        <p:txBody>
          <a:bodyPr/>
          <a:lstStyle/>
          <a:p>
            <a:r>
              <a:rPr lang="en-GB" dirty="0"/>
              <a:t>GMC/NMC requirements in relation to record keeping must also be adhered to</a:t>
            </a:r>
          </a:p>
          <a:p>
            <a:pPr marL="0" indent="0">
              <a:buNone/>
            </a:pPr>
            <a:endParaRPr lang="en-GB" dirty="0"/>
          </a:p>
          <a:p>
            <a:r>
              <a:rPr lang="en-GB" dirty="0"/>
              <a:t>A record should be complete and accurate to ensure they receive appropriate care.  Patients can question the content of their records, but not on the basis that it is upsetting or they disagree with it (source:  The MDU)</a:t>
            </a:r>
          </a:p>
          <a:p>
            <a:pPr marL="0" indent="0">
              <a:buNone/>
            </a:pPr>
            <a:endParaRPr lang="en-GB" dirty="0"/>
          </a:p>
          <a:p>
            <a:r>
              <a:rPr lang="en-GB" dirty="0"/>
              <a:t>Retention for medical records requirements apply also </a:t>
            </a:r>
          </a:p>
          <a:p>
            <a:endParaRPr lang="en-GB" dirty="0"/>
          </a:p>
        </p:txBody>
      </p:sp>
    </p:spTree>
    <p:extLst>
      <p:ext uri="{BB962C8B-B14F-4D97-AF65-F5344CB8AC3E}">
        <p14:creationId xmlns:p14="http://schemas.microsoft.com/office/powerpoint/2010/main" val="295476517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BC383-E372-F59F-FA74-EC524266B26B}"/>
              </a:ext>
            </a:extLst>
          </p:cNvPr>
          <p:cNvSpPr>
            <a:spLocks noGrp="1"/>
          </p:cNvSpPr>
          <p:nvPr>
            <p:ph type="title"/>
          </p:nvPr>
        </p:nvSpPr>
        <p:spPr/>
        <p:txBody>
          <a:bodyPr/>
          <a:lstStyle/>
          <a:p>
            <a:r>
              <a:rPr lang="en-GB" dirty="0"/>
              <a:t>CHC guidance – main framework </a:t>
            </a:r>
          </a:p>
        </p:txBody>
      </p:sp>
      <p:sp>
        <p:nvSpPr>
          <p:cNvPr id="3" name="Content Placeholder 2">
            <a:extLst>
              <a:ext uri="{FF2B5EF4-FFF2-40B4-BE49-F238E27FC236}">
                <a16:creationId xmlns:a16="http://schemas.microsoft.com/office/drawing/2014/main" id="{8588DFFF-B44E-654D-7101-D742C353AB5C}"/>
              </a:ext>
            </a:extLst>
          </p:cNvPr>
          <p:cNvSpPr>
            <a:spLocks noGrp="1"/>
          </p:cNvSpPr>
          <p:nvPr>
            <p:ph idx="1"/>
          </p:nvPr>
        </p:nvSpPr>
        <p:spPr/>
        <p:txBody>
          <a:bodyPr/>
          <a:lstStyle/>
          <a:p>
            <a:r>
              <a:rPr lang="en-GB" dirty="0"/>
              <a:t>Main framework provides useful guidance on information sharing pages 121 – 127 inclusive.</a:t>
            </a:r>
          </a:p>
          <a:p>
            <a:pPr lvl="1"/>
            <a:r>
              <a:rPr lang="en-GB" dirty="0"/>
              <a:t>Capacity to consent to personal data being shared is key.  Where someone lacks capacity, check for an LPA, the appointment of a Deputy and where these are not present, consider best interests disclosures and any associated safeguarding issues</a:t>
            </a:r>
          </a:p>
        </p:txBody>
      </p:sp>
    </p:spTree>
    <p:extLst>
      <p:ext uri="{BB962C8B-B14F-4D97-AF65-F5344CB8AC3E}">
        <p14:creationId xmlns:p14="http://schemas.microsoft.com/office/powerpoint/2010/main" val="1965762368"/>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F9D7-B596-9657-EBDC-D4C1801F67B8}"/>
              </a:ext>
            </a:extLst>
          </p:cNvPr>
          <p:cNvSpPr>
            <a:spLocks noGrp="1"/>
          </p:cNvSpPr>
          <p:nvPr>
            <p:ph type="title"/>
          </p:nvPr>
        </p:nvSpPr>
        <p:spPr/>
        <p:txBody>
          <a:bodyPr/>
          <a:lstStyle/>
          <a:p>
            <a:r>
              <a:rPr lang="en-GB" dirty="0"/>
              <a:t>Fast Track CHC framework</a:t>
            </a:r>
          </a:p>
        </p:txBody>
      </p:sp>
      <p:sp>
        <p:nvSpPr>
          <p:cNvPr id="3" name="Content Placeholder 2">
            <a:extLst>
              <a:ext uri="{FF2B5EF4-FFF2-40B4-BE49-F238E27FC236}">
                <a16:creationId xmlns:a16="http://schemas.microsoft.com/office/drawing/2014/main" id="{9015382A-AB3A-96C8-159D-4A578FAB52CE}"/>
              </a:ext>
            </a:extLst>
          </p:cNvPr>
          <p:cNvSpPr>
            <a:spLocks noGrp="1"/>
          </p:cNvSpPr>
          <p:nvPr>
            <p:ph idx="1"/>
          </p:nvPr>
        </p:nvSpPr>
        <p:spPr/>
        <p:txBody>
          <a:bodyPr/>
          <a:lstStyle/>
          <a:p>
            <a:r>
              <a:rPr lang="en-GB" dirty="0"/>
              <a:t>Used in conjunction with the main CHC guidance (paras 240-269)</a:t>
            </a:r>
          </a:p>
          <a:p>
            <a:endParaRPr lang="en-GB" dirty="0"/>
          </a:p>
          <a:p>
            <a:r>
              <a:rPr lang="en-GB" dirty="0"/>
              <a:t>Applies to individuals with a rapidly deteriorating condition and the condition may be entering a terminal phase, which may require ‘fast-tracking’ for immediate provision of NHS CHC</a:t>
            </a:r>
          </a:p>
          <a:p>
            <a:endParaRPr lang="en-GB" dirty="0"/>
          </a:p>
        </p:txBody>
      </p:sp>
    </p:spTree>
    <p:extLst>
      <p:ext uri="{BB962C8B-B14F-4D97-AF65-F5344CB8AC3E}">
        <p14:creationId xmlns:p14="http://schemas.microsoft.com/office/powerpoint/2010/main" val="1387767516"/>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25C1-83AE-FE62-87F5-17379E9EBB2E}"/>
              </a:ext>
            </a:extLst>
          </p:cNvPr>
          <p:cNvSpPr>
            <a:spLocks noGrp="1"/>
          </p:cNvSpPr>
          <p:nvPr>
            <p:ph type="title"/>
          </p:nvPr>
        </p:nvSpPr>
        <p:spPr/>
        <p:txBody>
          <a:bodyPr/>
          <a:lstStyle/>
          <a:p>
            <a:r>
              <a:rPr lang="en-GB" dirty="0"/>
              <a:t>Fast tracking CHC </a:t>
            </a:r>
            <a:r>
              <a:rPr lang="en-GB" dirty="0" err="1"/>
              <a:t>cont</a:t>
            </a:r>
            <a:r>
              <a:rPr lang="en-GB" dirty="0"/>
              <a:t>….</a:t>
            </a:r>
          </a:p>
        </p:txBody>
      </p:sp>
      <p:sp>
        <p:nvSpPr>
          <p:cNvPr id="3" name="Content Placeholder 2">
            <a:extLst>
              <a:ext uri="{FF2B5EF4-FFF2-40B4-BE49-F238E27FC236}">
                <a16:creationId xmlns:a16="http://schemas.microsoft.com/office/drawing/2014/main" id="{FD3720D8-1993-EA3A-CAE5-3EDE8FEC90A6}"/>
              </a:ext>
            </a:extLst>
          </p:cNvPr>
          <p:cNvSpPr>
            <a:spLocks noGrp="1"/>
          </p:cNvSpPr>
          <p:nvPr>
            <p:ph idx="1"/>
          </p:nvPr>
        </p:nvSpPr>
        <p:spPr/>
        <p:txBody>
          <a:bodyPr/>
          <a:lstStyle/>
          <a:p>
            <a:r>
              <a:rPr lang="en-GB" dirty="0"/>
              <a:t>No DST needed – entry point is if the person meets the criteria above.   The ‘appropriate clinician’ responsible for the diagnosis, treatment or care of the individual decides eligibility.  A Fast Track Pathway Tool will be completed</a:t>
            </a:r>
          </a:p>
          <a:p>
            <a:endParaRPr lang="en-GB" dirty="0"/>
          </a:p>
        </p:txBody>
      </p:sp>
    </p:spTree>
    <p:extLst>
      <p:ext uri="{BB962C8B-B14F-4D97-AF65-F5344CB8AC3E}">
        <p14:creationId xmlns:p14="http://schemas.microsoft.com/office/powerpoint/2010/main" val="396696968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Topics for discussion</a:t>
            </a:r>
          </a:p>
        </p:txBody>
      </p:sp>
      <p:sp>
        <p:nvSpPr>
          <p:cNvPr id="4099" name="Rectangle 3"/>
          <p:cNvSpPr>
            <a:spLocks noGrp="1" noChangeArrowheads="1"/>
          </p:cNvSpPr>
          <p:nvPr>
            <p:ph type="body" idx="1"/>
          </p:nvPr>
        </p:nvSpPr>
        <p:spPr/>
        <p:txBody>
          <a:bodyPr/>
          <a:lstStyle/>
          <a:p>
            <a:pPr eaLnBrk="1" hangingPunct="1"/>
            <a:r>
              <a:rPr lang="en-US" dirty="0"/>
              <a:t>Key principles</a:t>
            </a:r>
          </a:p>
          <a:p>
            <a:pPr eaLnBrk="1" hangingPunct="1"/>
            <a:r>
              <a:rPr lang="en-US" dirty="0"/>
              <a:t>How to approach disclosure as a team </a:t>
            </a:r>
          </a:p>
          <a:p>
            <a:pPr eaLnBrk="1" hangingPunct="1"/>
            <a:r>
              <a:rPr lang="en-US" dirty="0"/>
              <a:t>Capacity </a:t>
            </a:r>
          </a:p>
          <a:p>
            <a:pPr eaLnBrk="1" hangingPunct="1"/>
            <a:r>
              <a:rPr lang="en-US" dirty="0"/>
              <a:t>Tools for decision making </a:t>
            </a:r>
          </a:p>
          <a:p>
            <a:pPr eaLnBrk="1" hangingPunct="1"/>
            <a:r>
              <a:rPr lang="en-US" dirty="0"/>
              <a:t>CHC pathways</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A0D2-753D-9911-2994-220F48B86096}"/>
              </a:ext>
            </a:extLst>
          </p:cNvPr>
          <p:cNvSpPr>
            <a:spLocks noGrp="1"/>
          </p:cNvSpPr>
          <p:nvPr>
            <p:ph type="title"/>
          </p:nvPr>
        </p:nvSpPr>
        <p:spPr/>
        <p:txBody>
          <a:bodyPr/>
          <a:lstStyle/>
          <a:p>
            <a:r>
              <a:rPr lang="en-GB" dirty="0"/>
              <a:t>CHC Fast Track </a:t>
            </a:r>
            <a:r>
              <a:rPr lang="en-GB" dirty="0" err="1"/>
              <a:t>cont</a:t>
            </a:r>
            <a:r>
              <a:rPr lang="en-GB" dirty="0"/>
              <a:t>…</a:t>
            </a:r>
          </a:p>
        </p:txBody>
      </p:sp>
      <p:sp>
        <p:nvSpPr>
          <p:cNvPr id="3" name="Content Placeholder 2">
            <a:extLst>
              <a:ext uri="{FF2B5EF4-FFF2-40B4-BE49-F238E27FC236}">
                <a16:creationId xmlns:a16="http://schemas.microsoft.com/office/drawing/2014/main" id="{7B036458-0D31-362D-9FA3-BE1CC0E6CD82}"/>
              </a:ext>
            </a:extLst>
          </p:cNvPr>
          <p:cNvSpPr>
            <a:spLocks noGrp="1"/>
          </p:cNvSpPr>
          <p:nvPr>
            <p:ph idx="1"/>
          </p:nvPr>
        </p:nvSpPr>
        <p:spPr/>
        <p:txBody>
          <a:bodyPr/>
          <a:lstStyle/>
          <a:p>
            <a:r>
              <a:rPr lang="en-GB" dirty="0"/>
              <a:t>(para 252 main guidance/20 Fast Track) when completing the Tool clinicians should sensitively explain to the individual that their needs may be subject to a review</a:t>
            </a:r>
          </a:p>
          <a:p>
            <a:r>
              <a:rPr lang="en-GB" dirty="0"/>
              <a:t>(para 256 main guidance/21 Fast Track) it is important for the ICB to know what the individual or their family have been advised about their condition and prognosis and how they have been involved in agreeing the end-of-life care pathway</a:t>
            </a:r>
          </a:p>
          <a:p>
            <a:r>
              <a:rPr lang="en-GB" dirty="0"/>
              <a:t>(para 259) the overall Fast Track process should be explained to the individual and (where appropriate) their representative</a:t>
            </a:r>
          </a:p>
        </p:txBody>
      </p:sp>
    </p:spTree>
    <p:extLst>
      <p:ext uri="{BB962C8B-B14F-4D97-AF65-F5344CB8AC3E}">
        <p14:creationId xmlns:p14="http://schemas.microsoft.com/office/powerpoint/2010/main" val="115618347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2F8-BC50-05DA-7F07-D084C58656D2}"/>
              </a:ext>
            </a:extLst>
          </p:cNvPr>
          <p:cNvSpPr>
            <a:spLocks noGrp="1"/>
          </p:cNvSpPr>
          <p:nvPr>
            <p:ph type="title"/>
          </p:nvPr>
        </p:nvSpPr>
        <p:spPr/>
        <p:txBody>
          <a:bodyPr/>
          <a:lstStyle/>
          <a:p>
            <a:r>
              <a:rPr lang="en-GB" dirty="0"/>
              <a:t>CHC Fast Track </a:t>
            </a:r>
            <a:r>
              <a:rPr lang="en-GB" dirty="0" err="1"/>
              <a:t>cont</a:t>
            </a:r>
            <a:r>
              <a:rPr lang="en-GB" dirty="0"/>
              <a:t>…</a:t>
            </a:r>
          </a:p>
        </p:txBody>
      </p:sp>
      <p:sp>
        <p:nvSpPr>
          <p:cNvPr id="3" name="Content Placeholder 2">
            <a:extLst>
              <a:ext uri="{FF2B5EF4-FFF2-40B4-BE49-F238E27FC236}">
                <a16:creationId xmlns:a16="http://schemas.microsoft.com/office/drawing/2014/main" id="{A03D4743-8EA6-4293-8888-CFBBF49CE4ED}"/>
              </a:ext>
            </a:extLst>
          </p:cNvPr>
          <p:cNvSpPr>
            <a:spLocks noGrp="1"/>
          </p:cNvSpPr>
          <p:nvPr>
            <p:ph idx="1"/>
          </p:nvPr>
        </p:nvSpPr>
        <p:spPr/>
        <p:txBody>
          <a:bodyPr/>
          <a:lstStyle/>
          <a:p>
            <a:r>
              <a:rPr lang="en-GB" dirty="0"/>
              <a:t>(para 19 Fast Track) the setting where an individual wishes to be supported as they approach the end of their life may be different to their current arrangements  </a:t>
            </a:r>
          </a:p>
          <a:p>
            <a:r>
              <a:rPr lang="en-GB" dirty="0"/>
              <a:t>(para 26 Fast Track) it is necessary to obtain an individual's explicit consent before sharing any personal data with a third party such as a family member, friend, advocate and/or other representative</a:t>
            </a:r>
          </a:p>
          <a:p>
            <a:endParaRPr lang="en-GB" dirty="0"/>
          </a:p>
          <a:p>
            <a:pPr marL="358775" lvl="1" indent="0">
              <a:buNone/>
            </a:pPr>
            <a:endParaRPr lang="en-GB" b="1" dirty="0"/>
          </a:p>
        </p:txBody>
      </p:sp>
    </p:spTree>
    <p:extLst>
      <p:ext uri="{BB962C8B-B14F-4D97-AF65-F5344CB8AC3E}">
        <p14:creationId xmlns:p14="http://schemas.microsoft.com/office/powerpoint/2010/main" val="558858186"/>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3F9D-8FAB-2D31-D5BA-90867269356B}"/>
              </a:ext>
            </a:extLst>
          </p:cNvPr>
          <p:cNvSpPr>
            <a:spLocks noGrp="1"/>
          </p:cNvSpPr>
          <p:nvPr>
            <p:ph type="title"/>
          </p:nvPr>
        </p:nvSpPr>
        <p:spPr/>
        <p:txBody>
          <a:bodyPr/>
          <a:lstStyle/>
          <a:p>
            <a:r>
              <a:rPr lang="en-GB" dirty="0"/>
              <a:t>CHC Fast Track…</a:t>
            </a:r>
          </a:p>
        </p:txBody>
      </p:sp>
      <p:sp>
        <p:nvSpPr>
          <p:cNvPr id="3" name="Content Placeholder 2">
            <a:extLst>
              <a:ext uri="{FF2B5EF4-FFF2-40B4-BE49-F238E27FC236}">
                <a16:creationId xmlns:a16="http://schemas.microsoft.com/office/drawing/2014/main" id="{FD480595-86B1-8A9C-FA30-1401F728DED2}"/>
              </a:ext>
            </a:extLst>
          </p:cNvPr>
          <p:cNvSpPr>
            <a:spLocks noGrp="1"/>
          </p:cNvSpPr>
          <p:nvPr>
            <p:ph idx="1"/>
          </p:nvPr>
        </p:nvSpPr>
        <p:spPr/>
        <p:txBody>
          <a:bodyPr/>
          <a:lstStyle/>
          <a:p>
            <a:r>
              <a:rPr lang="en-GB" dirty="0"/>
              <a:t>(para 27 Fast Track) however it is not necessary to seek consent from an individual in order to share their personal data as part of their NHS CHC assessment (and subsequent reviews) between health and social care professionals</a:t>
            </a:r>
          </a:p>
          <a:p>
            <a:endParaRPr lang="en-GB" dirty="0"/>
          </a:p>
        </p:txBody>
      </p:sp>
    </p:spTree>
    <p:extLst>
      <p:ext uri="{BB962C8B-B14F-4D97-AF65-F5344CB8AC3E}">
        <p14:creationId xmlns:p14="http://schemas.microsoft.com/office/powerpoint/2010/main" val="1689732403"/>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D51C3-5D62-B8D2-AE85-7167D7ABD15E}"/>
              </a:ext>
            </a:extLst>
          </p:cNvPr>
          <p:cNvSpPr>
            <a:spLocks noGrp="1"/>
          </p:cNvSpPr>
          <p:nvPr>
            <p:ph type="title"/>
          </p:nvPr>
        </p:nvSpPr>
        <p:spPr/>
        <p:txBody>
          <a:bodyPr/>
          <a:lstStyle/>
          <a:p>
            <a:r>
              <a:rPr lang="en-GB" dirty="0"/>
              <a:t>Nearly there…</a:t>
            </a:r>
          </a:p>
        </p:txBody>
      </p:sp>
      <p:sp>
        <p:nvSpPr>
          <p:cNvPr id="3" name="Content Placeholder 2">
            <a:extLst>
              <a:ext uri="{FF2B5EF4-FFF2-40B4-BE49-F238E27FC236}">
                <a16:creationId xmlns:a16="http://schemas.microsoft.com/office/drawing/2014/main" id="{DF92A5DE-5407-779F-9C3E-5F6E62469777}"/>
              </a:ext>
            </a:extLst>
          </p:cNvPr>
          <p:cNvSpPr>
            <a:spLocks noGrp="1"/>
          </p:cNvSpPr>
          <p:nvPr>
            <p:ph idx="1"/>
          </p:nvPr>
        </p:nvSpPr>
        <p:spPr/>
        <p:txBody>
          <a:bodyPr/>
          <a:lstStyle/>
          <a:p>
            <a:r>
              <a:rPr lang="en-GB" dirty="0"/>
              <a:t>(para 28 Fast Track) if there is concern around capacity to give consent re sharing data, this should be determined in accordance with the MCA 2005 and its Code of Practice. It may be necessary for a BI decision to be made, bearing in mind everyone who is potentially eligible for NHS CHC should have the opportunity to be considered.  Paragraphs 89-96 of the main CHC framework provide guidance</a:t>
            </a:r>
          </a:p>
          <a:p>
            <a:pPr marL="0" indent="0">
              <a:buNone/>
            </a:pPr>
            <a:endParaRPr lang="en-GB" dirty="0"/>
          </a:p>
        </p:txBody>
      </p:sp>
    </p:spTree>
    <p:extLst>
      <p:ext uri="{BB962C8B-B14F-4D97-AF65-F5344CB8AC3E}">
        <p14:creationId xmlns:p14="http://schemas.microsoft.com/office/powerpoint/2010/main" val="1143697192"/>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B605-832C-ABA3-426E-072DFA6354C4}"/>
              </a:ext>
            </a:extLst>
          </p:cNvPr>
          <p:cNvSpPr>
            <a:spLocks noGrp="1"/>
          </p:cNvSpPr>
          <p:nvPr>
            <p:ph type="title"/>
          </p:nvPr>
        </p:nvSpPr>
        <p:spPr/>
        <p:txBody>
          <a:bodyPr/>
          <a:lstStyle/>
          <a:p>
            <a:r>
              <a:rPr lang="en-GB" dirty="0"/>
              <a:t>Other considerations – leading up to and post a patient’s death</a:t>
            </a:r>
          </a:p>
        </p:txBody>
      </p:sp>
      <p:sp>
        <p:nvSpPr>
          <p:cNvPr id="3" name="Content Placeholder 2">
            <a:extLst>
              <a:ext uri="{FF2B5EF4-FFF2-40B4-BE49-F238E27FC236}">
                <a16:creationId xmlns:a16="http://schemas.microsoft.com/office/drawing/2014/main" id="{2C60A069-6365-8B74-1415-6470CD6053C9}"/>
              </a:ext>
            </a:extLst>
          </p:cNvPr>
          <p:cNvSpPr>
            <a:spLocks noGrp="1"/>
          </p:cNvSpPr>
          <p:nvPr>
            <p:ph idx="1"/>
          </p:nvPr>
        </p:nvSpPr>
        <p:spPr/>
        <p:txBody>
          <a:bodyPr/>
          <a:lstStyle/>
          <a:p>
            <a:r>
              <a:rPr lang="en-GB" dirty="0"/>
              <a:t>Duty of candour</a:t>
            </a:r>
          </a:p>
          <a:p>
            <a:pPr lvl="1"/>
            <a:r>
              <a:rPr lang="en-GB" dirty="0"/>
              <a:t>Good practice indicates transparency around care</a:t>
            </a:r>
          </a:p>
          <a:p>
            <a:pPr lvl="1"/>
            <a:r>
              <a:rPr lang="en-GB" dirty="0"/>
              <a:t>GMC requirement, when something goes wrong to:</a:t>
            </a:r>
          </a:p>
          <a:p>
            <a:pPr lvl="2"/>
            <a:r>
              <a:rPr lang="en-GB" dirty="0"/>
              <a:t>Tell the person (or advocate/carer/family where appropriate)</a:t>
            </a:r>
          </a:p>
          <a:p>
            <a:pPr lvl="2"/>
            <a:r>
              <a:rPr lang="en-GB" dirty="0"/>
              <a:t>Apologise</a:t>
            </a:r>
          </a:p>
          <a:p>
            <a:pPr lvl="2"/>
            <a:r>
              <a:rPr lang="en-GB" dirty="0"/>
              <a:t>Offer an appropriate remedy or support to put matters right</a:t>
            </a:r>
          </a:p>
          <a:p>
            <a:pPr lvl="2"/>
            <a:r>
              <a:rPr lang="en-GB" dirty="0"/>
              <a:t>Explain fully the short/long term effects of what has happened </a:t>
            </a:r>
          </a:p>
        </p:txBody>
      </p:sp>
    </p:spTree>
    <p:extLst>
      <p:ext uri="{BB962C8B-B14F-4D97-AF65-F5344CB8AC3E}">
        <p14:creationId xmlns:p14="http://schemas.microsoft.com/office/powerpoint/2010/main" val="3045098419"/>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711BA-2E13-39BE-FEDB-B53DB6662947}"/>
              </a:ext>
            </a:extLst>
          </p:cNvPr>
          <p:cNvSpPr>
            <a:spLocks noGrp="1"/>
          </p:cNvSpPr>
          <p:nvPr>
            <p:ph type="title"/>
          </p:nvPr>
        </p:nvSpPr>
        <p:spPr/>
        <p:txBody>
          <a:bodyPr/>
          <a:lstStyle/>
          <a:p>
            <a:r>
              <a:rPr lang="en-GB" dirty="0"/>
              <a:t>Duty of Candour continued</a:t>
            </a:r>
          </a:p>
        </p:txBody>
      </p:sp>
      <p:sp>
        <p:nvSpPr>
          <p:cNvPr id="3" name="Content Placeholder 2">
            <a:extLst>
              <a:ext uri="{FF2B5EF4-FFF2-40B4-BE49-F238E27FC236}">
                <a16:creationId xmlns:a16="http://schemas.microsoft.com/office/drawing/2014/main" id="{D49B4593-1F9E-4023-CDE4-8CCBACD65857}"/>
              </a:ext>
            </a:extLst>
          </p:cNvPr>
          <p:cNvSpPr>
            <a:spLocks noGrp="1"/>
          </p:cNvSpPr>
          <p:nvPr>
            <p:ph idx="1"/>
          </p:nvPr>
        </p:nvSpPr>
        <p:spPr/>
        <p:txBody>
          <a:bodyPr/>
          <a:lstStyle/>
          <a:p>
            <a:r>
              <a:rPr lang="en-GB" dirty="0"/>
              <a:t>Health and care professionals must be open and honest with their colleagues, employers and relevant organisations and take part in reviews/investigations when requested.  They must also be open and honest with their regulators, raising concerns where appropriate</a:t>
            </a:r>
          </a:p>
          <a:p>
            <a:r>
              <a:rPr lang="en-GB" dirty="0"/>
              <a:t>They should discuss risks before beginning treatment/providing care</a:t>
            </a:r>
          </a:p>
          <a:p>
            <a:r>
              <a:rPr lang="en-GB" dirty="0"/>
              <a:t>Should raise an issue asap after it happened. Also give patient’s options not to be given every detail</a:t>
            </a:r>
          </a:p>
          <a:p>
            <a:endParaRPr lang="en-GB" dirty="0"/>
          </a:p>
        </p:txBody>
      </p:sp>
    </p:spTree>
    <p:extLst>
      <p:ext uri="{BB962C8B-B14F-4D97-AF65-F5344CB8AC3E}">
        <p14:creationId xmlns:p14="http://schemas.microsoft.com/office/powerpoint/2010/main" val="1586959867"/>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62406-30C2-AF88-0380-5944B96A5C6D}"/>
              </a:ext>
            </a:extLst>
          </p:cNvPr>
          <p:cNvSpPr>
            <a:spLocks noGrp="1"/>
          </p:cNvSpPr>
          <p:nvPr>
            <p:ph type="title"/>
          </p:nvPr>
        </p:nvSpPr>
        <p:spPr/>
        <p:txBody>
          <a:bodyPr/>
          <a:lstStyle/>
          <a:p>
            <a:r>
              <a:rPr lang="en-GB" dirty="0"/>
              <a:t>Duty of Candour continued</a:t>
            </a:r>
          </a:p>
        </p:txBody>
      </p:sp>
      <p:sp>
        <p:nvSpPr>
          <p:cNvPr id="3" name="Content Placeholder 2">
            <a:extLst>
              <a:ext uri="{FF2B5EF4-FFF2-40B4-BE49-F238E27FC236}">
                <a16:creationId xmlns:a16="http://schemas.microsoft.com/office/drawing/2014/main" id="{56CF61C6-F8B9-698F-8B37-80083F74577F}"/>
              </a:ext>
            </a:extLst>
          </p:cNvPr>
          <p:cNvSpPr>
            <a:spLocks noGrp="1"/>
          </p:cNvSpPr>
          <p:nvPr>
            <p:ph idx="1"/>
          </p:nvPr>
        </p:nvSpPr>
        <p:spPr/>
        <p:txBody>
          <a:bodyPr/>
          <a:lstStyle/>
          <a:p>
            <a:r>
              <a:rPr lang="en-GB" dirty="0"/>
              <a:t>If something has gone wrong that causes a patient’s death or such severe harm that the patient is unlikely to regain consciousness or capacity, clinicians must be open and honest with those close to the patient</a:t>
            </a:r>
          </a:p>
          <a:p>
            <a:r>
              <a:rPr lang="en-GB" dirty="0"/>
              <a:t>Clinicians must show respect for, and respond sensitively to, the wishes and needs of bereaved people.  They must take into account what they know of the patient’s wishes about what should happen after their death, including their views about sharing information</a:t>
            </a:r>
          </a:p>
        </p:txBody>
      </p:sp>
    </p:spTree>
    <p:extLst>
      <p:ext uri="{BB962C8B-B14F-4D97-AF65-F5344CB8AC3E}">
        <p14:creationId xmlns:p14="http://schemas.microsoft.com/office/powerpoint/2010/main" val="3572255420"/>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703D9-30EC-7CC0-FCBD-D78D7CC4F703}"/>
              </a:ext>
            </a:extLst>
          </p:cNvPr>
          <p:cNvSpPr>
            <a:spLocks noGrp="1"/>
          </p:cNvSpPr>
          <p:nvPr>
            <p:ph type="title"/>
          </p:nvPr>
        </p:nvSpPr>
        <p:spPr/>
        <p:txBody>
          <a:bodyPr/>
          <a:lstStyle/>
          <a:p>
            <a:r>
              <a:rPr lang="en-GB" dirty="0"/>
              <a:t>Duty of Candour – near misses</a:t>
            </a:r>
          </a:p>
        </p:txBody>
      </p:sp>
      <p:sp>
        <p:nvSpPr>
          <p:cNvPr id="3" name="Content Placeholder 2">
            <a:extLst>
              <a:ext uri="{FF2B5EF4-FFF2-40B4-BE49-F238E27FC236}">
                <a16:creationId xmlns:a16="http://schemas.microsoft.com/office/drawing/2014/main" id="{D2060348-E0D4-5130-7275-E832AB21D94B}"/>
              </a:ext>
            </a:extLst>
          </p:cNvPr>
          <p:cNvSpPr>
            <a:spLocks noGrp="1"/>
          </p:cNvSpPr>
          <p:nvPr>
            <p:ph idx="1"/>
          </p:nvPr>
        </p:nvSpPr>
        <p:spPr/>
        <p:txBody>
          <a:bodyPr/>
          <a:lstStyle/>
          <a:p>
            <a:r>
              <a:rPr lang="en-GB" dirty="0"/>
              <a:t>This is an adverse incident that had the potential to result in harm but did not do so.  Professional judgment is required when considering whether to tell a patient.  Sometimes there will be information that the patient needs to know or would want to know and telling them may even help their recovery.  Sometimes failing to tell may dimmish their trust however sometimes telling may cause distress</a:t>
            </a:r>
          </a:p>
        </p:txBody>
      </p:sp>
    </p:spTree>
    <p:extLst>
      <p:ext uri="{BB962C8B-B14F-4D97-AF65-F5344CB8AC3E}">
        <p14:creationId xmlns:p14="http://schemas.microsoft.com/office/powerpoint/2010/main" val="3252221123"/>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48937-8EF6-4C7B-750D-EE3560FAFF29}"/>
              </a:ext>
            </a:extLst>
          </p:cNvPr>
          <p:cNvSpPr>
            <a:spLocks noGrp="1"/>
          </p:cNvSpPr>
          <p:nvPr>
            <p:ph type="title"/>
          </p:nvPr>
        </p:nvSpPr>
        <p:spPr/>
        <p:txBody>
          <a:bodyPr/>
          <a:lstStyle/>
          <a:p>
            <a:r>
              <a:rPr lang="en-GB" dirty="0"/>
              <a:t>Other considerations continued…</a:t>
            </a:r>
          </a:p>
        </p:txBody>
      </p:sp>
      <p:sp>
        <p:nvSpPr>
          <p:cNvPr id="3" name="Content Placeholder 2">
            <a:extLst>
              <a:ext uri="{FF2B5EF4-FFF2-40B4-BE49-F238E27FC236}">
                <a16:creationId xmlns:a16="http://schemas.microsoft.com/office/drawing/2014/main" id="{C3C04A3D-E995-B890-365C-D0B943D7985C}"/>
              </a:ext>
            </a:extLst>
          </p:cNvPr>
          <p:cNvSpPr>
            <a:spLocks noGrp="1"/>
          </p:cNvSpPr>
          <p:nvPr>
            <p:ph idx="1"/>
          </p:nvPr>
        </p:nvSpPr>
        <p:spPr/>
        <p:txBody>
          <a:bodyPr/>
          <a:lstStyle/>
          <a:p>
            <a:r>
              <a:rPr lang="en-GB" dirty="0"/>
              <a:t>Access to Health Records Act 1990</a:t>
            </a:r>
          </a:p>
          <a:p>
            <a:pPr lvl="1"/>
            <a:r>
              <a:rPr lang="en-GB" dirty="0"/>
              <a:t>Gives a small cohort of people access to a deceased person’s records namely the patient’s personal representative or any person who may have a claim arising out of the patient’s death.  The PR will be the executor or administrator of the deceased person’s </a:t>
            </a:r>
            <a:r>
              <a:rPr lang="en-GB"/>
              <a:t>estate </a:t>
            </a:r>
          </a:p>
          <a:p>
            <a:pPr marL="358775" lvl="1" indent="0">
              <a:buNone/>
            </a:pPr>
            <a:endParaRPr lang="en-GB" dirty="0"/>
          </a:p>
          <a:p>
            <a:r>
              <a:rPr lang="en-GB" dirty="0"/>
              <a:t>General principle:  duty of confidentiality remains following the death of a patient</a:t>
            </a:r>
          </a:p>
          <a:p>
            <a:pPr marL="358775" lvl="1" indent="0">
              <a:buNone/>
            </a:pPr>
            <a:endParaRPr lang="en-GB" dirty="0"/>
          </a:p>
        </p:txBody>
      </p:sp>
    </p:spTree>
    <p:extLst>
      <p:ext uri="{BB962C8B-B14F-4D97-AF65-F5344CB8AC3E}">
        <p14:creationId xmlns:p14="http://schemas.microsoft.com/office/powerpoint/2010/main" val="204723891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C972E-CC43-1EEE-D801-7EF72B7D80F2}"/>
              </a:ext>
            </a:extLst>
          </p:cNvPr>
          <p:cNvSpPr>
            <a:spLocks noGrp="1"/>
          </p:cNvSpPr>
          <p:nvPr>
            <p:ph type="title"/>
          </p:nvPr>
        </p:nvSpPr>
        <p:spPr/>
        <p:txBody>
          <a:bodyPr/>
          <a:lstStyle/>
          <a:p>
            <a:r>
              <a:rPr lang="en-GB" dirty="0"/>
              <a:t>Starting point – the Caldicott principles</a:t>
            </a:r>
          </a:p>
        </p:txBody>
      </p:sp>
      <p:sp>
        <p:nvSpPr>
          <p:cNvPr id="3" name="Content Placeholder 2">
            <a:extLst>
              <a:ext uri="{FF2B5EF4-FFF2-40B4-BE49-F238E27FC236}">
                <a16:creationId xmlns:a16="http://schemas.microsoft.com/office/drawing/2014/main" id="{50CAD0E0-B118-F9A6-BAA7-8774B3083EB5}"/>
              </a:ext>
            </a:extLst>
          </p:cNvPr>
          <p:cNvSpPr>
            <a:spLocks noGrp="1"/>
          </p:cNvSpPr>
          <p:nvPr>
            <p:ph idx="1"/>
          </p:nvPr>
        </p:nvSpPr>
        <p:spPr/>
        <p:txBody>
          <a:bodyPr/>
          <a:lstStyle/>
          <a:p>
            <a:r>
              <a:rPr lang="en-GB" dirty="0"/>
              <a:t>Justify the purpose(s) for using confidential information</a:t>
            </a:r>
          </a:p>
          <a:p>
            <a:r>
              <a:rPr lang="en-GB" dirty="0"/>
              <a:t>Use confidential information only when it is necessary</a:t>
            </a:r>
          </a:p>
          <a:p>
            <a:r>
              <a:rPr lang="en-GB" dirty="0"/>
              <a:t>Use the minimum necessary information</a:t>
            </a:r>
          </a:p>
          <a:p>
            <a:r>
              <a:rPr lang="en-GB" dirty="0"/>
              <a:t>Access to confidential information should be on a strictly need-to-know basis</a:t>
            </a:r>
          </a:p>
          <a:p>
            <a:r>
              <a:rPr lang="en-GB" dirty="0"/>
              <a:t>Everyone with access to confidential information should be aware of their responsibilities</a:t>
            </a:r>
          </a:p>
        </p:txBody>
      </p:sp>
    </p:spTree>
    <p:extLst>
      <p:ext uri="{BB962C8B-B14F-4D97-AF65-F5344CB8AC3E}">
        <p14:creationId xmlns:p14="http://schemas.microsoft.com/office/powerpoint/2010/main" val="125316256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26A8C-3301-6F61-053A-64142624542B}"/>
              </a:ext>
            </a:extLst>
          </p:cNvPr>
          <p:cNvSpPr>
            <a:spLocks noGrp="1"/>
          </p:cNvSpPr>
          <p:nvPr>
            <p:ph type="title"/>
          </p:nvPr>
        </p:nvSpPr>
        <p:spPr/>
        <p:txBody>
          <a:bodyPr/>
          <a:lstStyle/>
          <a:p>
            <a:r>
              <a:rPr lang="en-GB" dirty="0"/>
              <a:t>Caldicott principles </a:t>
            </a:r>
            <a:r>
              <a:rPr lang="en-GB" dirty="0" err="1"/>
              <a:t>cont</a:t>
            </a:r>
            <a:r>
              <a:rPr lang="en-GB" dirty="0"/>
              <a:t>…</a:t>
            </a:r>
          </a:p>
        </p:txBody>
      </p:sp>
      <p:sp>
        <p:nvSpPr>
          <p:cNvPr id="3" name="Content Placeholder 2">
            <a:extLst>
              <a:ext uri="{FF2B5EF4-FFF2-40B4-BE49-F238E27FC236}">
                <a16:creationId xmlns:a16="http://schemas.microsoft.com/office/drawing/2014/main" id="{E8972AE2-EE5C-F685-543D-A4C9C4A82141}"/>
              </a:ext>
            </a:extLst>
          </p:cNvPr>
          <p:cNvSpPr>
            <a:spLocks noGrp="1"/>
          </p:cNvSpPr>
          <p:nvPr>
            <p:ph idx="1"/>
          </p:nvPr>
        </p:nvSpPr>
        <p:spPr/>
        <p:txBody>
          <a:bodyPr/>
          <a:lstStyle/>
          <a:p>
            <a:r>
              <a:rPr lang="en-GB" dirty="0"/>
              <a:t>Comply with the law  </a:t>
            </a:r>
          </a:p>
          <a:p>
            <a:pPr marL="0" indent="0">
              <a:buNone/>
            </a:pPr>
            <a:endParaRPr lang="en-GB" dirty="0"/>
          </a:p>
          <a:p>
            <a:r>
              <a:rPr lang="en-GB" dirty="0"/>
              <a:t>The duty to share information for individual care is as important as the duty to protect patient confidentiality</a:t>
            </a:r>
          </a:p>
          <a:p>
            <a:pPr marL="0" indent="0">
              <a:buNone/>
            </a:pPr>
            <a:endParaRPr lang="en-GB" dirty="0"/>
          </a:p>
          <a:p>
            <a:r>
              <a:rPr lang="en-GB" dirty="0"/>
              <a:t>Inform patients and service users about how their confidential information is used</a:t>
            </a:r>
          </a:p>
        </p:txBody>
      </p:sp>
    </p:spTree>
    <p:extLst>
      <p:ext uri="{BB962C8B-B14F-4D97-AF65-F5344CB8AC3E}">
        <p14:creationId xmlns:p14="http://schemas.microsoft.com/office/powerpoint/2010/main" val="181475745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58FF8-C129-6403-543B-8B56EDD1B79D}"/>
              </a:ext>
            </a:extLst>
          </p:cNvPr>
          <p:cNvSpPr>
            <a:spLocks noGrp="1"/>
          </p:cNvSpPr>
          <p:nvPr>
            <p:ph type="title"/>
          </p:nvPr>
        </p:nvSpPr>
        <p:spPr/>
        <p:txBody>
          <a:bodyPr/>
          <a:lstStyle/>
          <a:p>
            <a:r>
              <a:rPr lang="en-GB" dirty="0"/>
              <a:t>Person-centred care</a:t>
            </a:r>
          </a:p>
        </p:txBody>
      </p:sp>
      <p:sp>
        <p:nvSpPr>
          <p:cNvPr id="6" name="Content Placeholder 5">
            <a:extLst>
              <a:ext uri="{FF2B5EF4-FFF2-40B4-BE49-F238E27FC236}">
                <a16:creationId xmlns:a16="http://schemas.microsoft.com/office/drawing/2014/main" id="{BB4824CB-8866-481E-C6E5-089BB15EEBFB}"/>
              </a:ext>
            </a:extLst>
          </p:cNvPr>
          <p:cNvSpPr>
            <a:spLocks noGrp="1"/>
          </p:cNvSpPr>
          <p:nvPr>
            <p:ph idx="1"/>
          </p:nvPr>
        </p:nvSpPr>
        <p:spPr/>
        <p:txBody>
          <a:bodyPr/>
          <a:lstStyle/>
          <a:p>
            <a:r>
              <a:rPr lang="en-GB" dirty="0"/>
              <a:t>Aims to prioritise the individual needs and values of patients and their families, where that is appropriate</a:t>
            </a:r>
          </a:p>
          <a:p>
            <a:r>
              <a:rPr lang="en-GB" dirty="0"/>
              <a:t>Helps to provide co-ordinated care, support and treatment</a:t>
            </a:r>
          </a:p>
          <a:p>
            <a:r>
              <a:rPr lang="en-GB" dirty="0"/>
              <a:t>Helps to make decisions between care options</a:t>
            </a:r>
          </a:p>
          <a:p>
            <a:r>
              <a:rPr lang="en-GB" dirty="0"/>
              <a:t>Improves care team/patient relationships</a:t>
            </a:r>
          </a:p>
          <a:p>
            <a:r>
              <a:rPr lang="en-GB" dirty="0"/>
              <a:t>Increases the chances of a “good death”</a:t>
            </a:r>
          </a:p>
          <a:p>
            <a:r>
              <a:rPr lang="en-GB" dirty="0"/>
              <a:t>Requires consideration of data management and the disclosure of sensitive personal information</a:t>
            </a:r>
          </a:p>
        </p:txBody>
      </p:sp>
    </p:spTree>
    <p:extLst>
      <p:ext uri="{BB962C8B-B14F-4D97-AF65-F5344CB8AC3E}">
        <p14:creationId xmlns:p14="http://schemas.microsoft.com/office/powerpoint/2010/main" val="63750576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D7105-33B1-7F00-4899-EB1431B349F8}"/>
              </a:ext>
            </a:extLst>
          </p:cNvPr>
          <p:cNvSpPr>
            <a:spLocks noGrp="1"/>
          </p:cNvSpPr>
          <p:nvPr>
            <p:ph type="title"/>
          </p:nvPr>
        </p:nvSpPr>
        <p:spPr/>
        <p:txBody>
          <a:bodyPr/>
          <a:lstStyle/>
          <a:p>
            <a:r>
              <a:rPr lang="en-GB" dirty="0"/>
              <a:t>Key point for your team </a:t>
            </a:r>
          </a:p>
        </p:txBody>
      </p:sp>
      <p:sp>
        <p:nvSpPr>
          <p:cNvPr id="3" name="Content Placeholder 2">
            <a:extLst>
              <a:ext uri="{FF2B5EF4-FFF2-40B4-BE49-F238E27FC236}">
                <a16:creationId xmlns:a16="http://schemas.microsoft.com/office/drawing/2014/main" id="{A5A7649E-C9F7-D363-4B26-D49A54A5E84D}"/>
              </a:ext>
            </a:extLst>
          </p:cNvPr>
          <p:cNvSpPr>
            <a:spLocks noGrp="1"/>
          </p:cNvSpPr>
          <p:nvPr>
            <p:ph idx="1"/>
          </p:nvPr>
        </p:nvSpPr>
        <p:spPr/>
        <p:txBody>
          <a:bodyPr/>
          <a:lstStyle/>
          <a:p>
            <a:r>
              <a:rPr lang="en-GB" dirty="0"/>
              <a:t>Sharing information within a care team who is offering direct care does </a:t>
            </a:r>
            <a:r>
              <a:rPr lang="en-GB" u="sng" dirty="0"/>
              <a:t>not</a:t>
            </a:r>
            <a:r>
              <a:rPr lang="en-GB" dirty="0"/>
              <a:t> require the consent of the patient.  </a:t>
            </a:r>
            <a:r>
              <a:rPr lang="en-GB" sz="1600" dirty="0"/>
              <a:t>Article 9 (2)(h) – processing is necessary for the purpose of preventive or occupational medicine…medical diagnosis, the provision of health or social care or treatment or the management of health or social care systems and services …pursuant to contract with a health professional and subject to a duty of confidentiality</a:t>
            </a:r>
            <a:endParaRPr lang="en-GB" sz="1600" b="1" dirty="0"/>
          </a:p>
          <a:p>
            <a:pPr marL="0" indent="0">
              <a:buNone/>
            </a:pPr>
            <a:endParaRPr lang="en-GB" b="1" dirty="0"/>
          </a:p>
          <a:p>
            <a:r>
              <a:rPr lang="en-GB" dirty="0"/>
              <a:t>Consent is not the lawful basis for information sharing as the GDPR provides the lawful means for information sharing.  Sharing outside of the team will be situation specific in terms of consent being required.</a:t>
            </a:r>
          </a:p>
        </p:txBody>
      </p:sp>
    </p:spTree>
    <p:extLst>
      <p:ext uri="{BB962C8B-B14F-4D97-AF65-F5344CB8AC3E}">
        <p14:creationId xmlns:p14="http://schemas.microsoft.com/office/powerpoint/2010/main" val="79815192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3E490-3870-5F40-C357-EBBBDF6D36C2}"/>
              </a:ext>
            </a:extLst>
          </p:cNvPr>
          <p:cNvSpPr>
            <a:spLocks noGrp="1"/>
          </p:cNvSpPr>
          <p:nvPr>
            <p:ph type="title"/>
          </p:nvPr>
        </p:nvSpPr>
        <p:spPr/>
        <p:txBody>
          <a:bodyPr/>
          <a:lstStyle/>
          <a:p>
            <a:r>
              <a:rPr lang="en-GB" dirty="0"/>
              <a:t>The patient at the centre of care – key points re when and where</a:t>
            </a:r>
          </a:p>
        </p:txBody>
      </p:sp>
      <p:sp>
        <p:nvSpPr>
          <p:cNvPr id="3" name="Content Placeholder 2">
            <a:extLst>
              <a:ext uri="{FF2B5EF4-FFF2-40B4-BE49-F238E27FC236}">
                <a16:creationId xmlns:a16="http://schemas.microsoft.com/office/drawing/2014/main" id="{24F765AE-324A-9869-EBE6-2FDC57C64E6D}"/>
              </a:ext>
            </a:extLst>
          </p:cNvPr>
          <p:cNvSpPr>
            <a:spLocks noGrp="1"/>
          </p:cNvSpPr>
          <p:nvPr>
            <p:ph idx="1"/>
          </p:nvPr>
        </p:nvSpPr>
        <p:spPr/>
        <p:txBody>
          <a:bodyPr/>
          <a:lstStyle/>
          <a:p>
            <a:r>
              <a:rPr lang="en-GB" dirty="0"/>
              <a:t>Where possible, some forward thinking and pathway planning can set the scene and help to avoid the need for repeated/updating consent/consideration of the limits of disclosure where anticipated situations come up  </a:t>
            </a:r>
          </a:p>
          <a:p>
            <a:r>
              <a:rPr lang="en-GB" dirty="0"/>
              <a:t>Examples include:</a:t>
            </a:r>
          </a:p>
          <a:p>
            <a:pPr lvl="1"/>
            <a:r>
              <a:rPr lang="en-GB" dirty="0"/>
              <a:t>Who the patient is happy to be spoken to</a:t>
            </a:r>
          </a:p>
          <a:p>
            <a:pPr lvl="1"/>
            <a:r>
              <a:rPr lang="en-GB" dirty="0"/>
              <a:t>What treatment interventions they would like to speak about and when (especially where repeat procedures are anticipated)</a:t>
            </a:r>
          </a:p>
        </p:txBody>
      </p:sp>
    </p:spTree>
    <p:extLst>
      <p:ext uri="{BB962C8B-B14F-4D97-AF65-F5344CB8AC3E}">
        <p14:creationId xmlns:p14="http://schemas.microsoft.com/office/powerpoint/2010/main" val="345312253"/>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5F07-5CFD-FF67-5A81-6E1E54AD3286}"/>
              </a:ext>
            </a:extLst>
          </p:cNvPr>
          <p:cNvSpPr>
            <a:spLocks noGrp="1"/>
          </p:cNvSpPr>
          <p:nvPr>
            <p:ph type="title"/>
          </p:nvPr>
        </p:nvSpPr>
        <p:spPr/>
        <p:txBody>
          <a:bodyPr/>
          <a:lstStyle/>
          <a:p>
            <a:r>
              <a:rPr lang="en-GB" dirty="0"/>
              <a:t>Fundamental starting point for patient centred care</a:t>
            </a:r>
          </a:p>
        </p:txBody>
      </p:sp>
      <p:sp>
        <p:nvSpPr>
          <p:cNvPr id="3" name="Content Placeholder 2">
            <a:extLst>
              <a:ext uri="{FF2B5EF4-FFF2-40B4-BE49-F238E27FC236}">
                <a16:creationId xmlns:a16="http://schemas.microsoft.com/office/drawing/2014/main" id="{C9BE076D-CD78-60E6-8399-C1128A371F53}"/>
              </a:ext>
            </a:extLst>
          </p:cNvPr>
          <p:cNvSpPr>
            <a:spLocks noGrp="1"/>
          </p:cNvSpPr>
          <p:nvPr>
            <p:ph idx="1"/>
          </p:nvPr>
        </p:nvSpPr>
        <p:spPr/>
        <p:txBody>
          <a:bodyPr/>
          <a:lstStyle/>
          <a:p>
            <a:r>
              <a:rPr lang="en-GB" dirty="0"/>
              <a:t>Does the patient have capacity or not to decide what information can be shared in relation to their care?</a:t>
            </a:r>
          </a:p>
          <a:p>
            <a:r>
              <a:rPr lang="en-GB" dirty="0"/>
              <a:t>What, if any, previous views have they expressed about how their care will be planned, arranged? Did they have capacity at the time those indications were given? Are there any binding arrangements/instruments in place which control information sharing?</a:t>
            </a:r>
          </a:p>
          <a:p>
            <a:r>
              <a:rPr lang="en-GB" dirty="0"/>
              <a:t>If they lack capacity, is the information sharing necessary and proportionate?</a:t>
            </a:r>
          </a:p>
          <a:p>
            <a:r>
              <a:rPr lang="en-GB" dirty="0"/>
              <a:t>Are there safeguarding issues which apply?</a:t>
            </a:r>
          </a:p>
        </p:txBody>
      </p:sp>
    </p:spTree>
    <p:extLst>
      <p:ext uri="{BB962C8B-B14F-4D97-AF65-F5344CB8AC3E}">
        <p14:creationId xmlns:p14="http://schemas.microsoft.com/office/powerpoint/2010/main" val="158376531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9F24-BD46-0111-B515-88320A0FC9B2}"/>
              </a:ext>
            </a:extLst>
          </p:cNvPr>
          <p:cNvSpPr>
            <a:spLocks noGrp="1"/>
          </p:cNvSpPr>
          <p:nvPr>
            <p:ph type="title"/>
          </p:nvPr>
        </p:nvSpPr>
        <p:spPr/>
        <p:txBody>
          <a:bodyPr/>
          <a:lstStyle/>
          <a:p>
            <a:r>
              <a:rPr lang="en-GB" dirty="0"/>
              <a:t>Tools for decision making</a:t>
            </a:r>
          </a:p>
        </p:txBody>
      </p:sp>
      <p:sp>
        <p:nvSpPr>
          <p:cNvPr id="3" name="Content Placeholder 2">
            <a:extLst>
              <a:ext uri="{FF2B5EF4-FFF2-40B4-BE49-F238E27FC236}">
                <a16:creationId xmlns:a16="http://schemas.microsoft.com/office/drawing/2014/main" id="{6A5F2855-7BB5-4E99-7C1C-9701DB0FA435}"/>
              </a:ext>
            </a:extLst>
          </p:cNvPr>
          <p:cNvSpPr>
            <a:spLocks noGrp="1"/>
          </p:cNvSpPr>
          <p:nvPr>
            <p:ph idx="1"/>
          </p:nvPr>
        </p:nvSpPr>
        <p:spPr/>
        <p:txBody>
          <a:bodyPr/>
          <a:lstStyle/>
          <a:p>
            <a:r>
              <a:rPr lang="en-GB" dirty="0"/>
              <a:t>DNACPR</a:t>
            </a:r>
          </a:p>
          <a:p>
            <a:pPr lvl="1"/>
            <a:r>
              <a:rPr lang="en-GB" dirty="0"/>
              <a:t>A person can state they do not want CPR to be attempted, as part of their advanced care planning both where the person has ongoing capacity to consent to/refuse care or as a Best Interests decision for those who lack capacity</a:t>
            </a:r>
          </a:p>
          <a:p>
            <a:pPr marL="358775" lvl="1" indent="0">
              <a:buNone/>
            </a:pPr>
            <a:endParaRPr lang="en-GB" dirty="0"/>
          </a:p>
          <a:p>
            <a:pPr lvl="1"/>
            <a:r>
              <a:rPr lang="en-GB" dirty="0"/>
              <a:t>Should involve a patient if possible and those involved in their care where appropriate  </a:t>
            </a:r>
          </a:p>
        </p:txBody>
      </p:sp>
    </p:spTree>
    <p:extLst>
      <p:ext uri="{BB962C8B-B14F-4D97-AF65-F5344CB8AC3E}">
        <p14:creationId xmlns:p14="http://schemas.microsoft.com/office/powerpoint/2010/main" val="1153210664"/>
      </p:ext>
    </p:extLst>
  </p:cSld>
  <p:clrMapOvr>
    <a:masterClrMapping/>
  </p:clrMapOvr>
  <p:transition>
    <p:wipe dir="r"/>
  </p:transition>
</p:sld>
</file>

<file path=ppt/theme/theme1.xml><?xml version="1.0" encoding="utf-8"?>
<a:theme xmlns:a="http://schemas.openxmlformats.org/drawingml/2006/main" name="Weightmans LLP PowerPoint Templates">
  <a:themeElements>
    <a:clrScheme name="Weightmans LLP PowerPoint Templates 15">
      <a:dk1>
        <a:srgbClr val="016160"/>
      </a:dk1>
      <a:lt1>
        <a:srgbClr val="FFFFFF"/>
      </a:lt1>
      <a:dk2>
        <a:srgbClr val="016160"/>
      </a:dk2>
      <a:lt2>
        <a:srgbClr val="CFD3C2"/>
      </a:lt2>
      <a:accent1>
        <a:srgbClr val="6CCFF6"/>
      </a:accent1>
      <a:accent2>
        <a:srgbClr val="B71234"/>
      </a:accent2>
      <a:accent3>
        <a:srgbClr val="FFFFFF"/>
      </a:accent3>
      <a:accent4>
        <a:srgbClr val="015251"/>
      </a:accent4>
      <a:accent5>
        <a:srgbClr val="BAE4FA"/>
      </a:accent5>
      <a:accent6>
        <a:srgbClr val="A60F2E"/>
      </a:accent6>
      <a:hlink>
        <a:srgbClr val="B6BF00"/>
      </a:hlink>
      <a:folHlink>
        <a:srgbClr val="7D5CC6"/>
      </a:folHlink>
    </a:clrScheme>
    <a:fontScheme name="Weightmans LLP PowerPoint Templates">
      <a:majorFont>
        <a:latin typeface="Lucida Sans Unicode"/>
        <a:ea typeface=""/>
        <a:cs typeface="Arial"/>
      </a:majorFont>
      <a:minorFont>
        <a:latin typeface="Lucida Sans Unicode"/>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eightmans LLP PowerPoint Templa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ghtmans LLP PowerPoint Templat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eightmans LLP PowerPoint Templat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eightmans LLP PowerPoint Templat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eightmans LLP PowerPoint Templat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eightmans LLP PowerPoint Templat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eightmans LLP PowerPoint Templat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eightmans LLP PowerPoint Templat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eightmans LLP PowerPoint Templat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eightmans LLP PowerPoint Templat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eightmans LLP PowerPoint Templat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eightmans LLP PowerPoint Templat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Weightmans LLP PowerPoint Templates 13">
        <a:dk1>
          <a:srgbClr val="016160"/>
        </a:dk1>
        <a:lt1>
          <a:srgbClr val="FFFFFF"/>
        </a:lt1>
        <a:dk2>
          <a:srgbClr val="000000"/>
        </a:dk2>
        <a:lt2>
          <a:srgbClr val="808080"/>
        </a:lt2>
        <a:accent1>
          <a:srgbClr val="BBE0E3"/>
        </a:accent1>
        <a:accent2>
          <a:srgbClr val="333399"/>
        </a:accent2>
        <a:accent3>
          <a:srgbClr val="FFFFFF"/>
        </a:accent3>
        <a:accent4>
          <a:srgbClr val="015251"/>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ghtmans LLP PowerPoint Templates 14">
        <a:dk1>
          <a:srgbClr val="016160"/>
        </a:dk1>
        <a:lt1>
          <a:srgbClr val="FFFFFF"/>
        </a:lt1>
        <a:dk2>
          <a:srgbClr val="016160"/>
        </a:dk2>
        <a:lt2>
          <a:srgbClr val="808080"/>
        </a:lt2>
        <a:accent1>
          <a:srgbClr val="CFD3C2"/>
        </a:accent1>
        <a:accent2>
          <a:srgbClr val="6CCFF6"/>
        </a:accent2>
        <a:accent3>
          <a:srgbClr val="FFFFFF"/>
        </a:accent3>
        <a:accent4>
          <a:srgbClr val="015251"/>
        </a:accent4>
        <a:accent5>
          <a:srgbClr val="E4E6DD"/>
        </a:accent5>
        <a:accent6>
          <a:srgbClr val="61BBDF"/>
        </a:accent6>
        <a:hlink>
          <a:srgbClr val="6CCFF6"/>
        </a:hlink>
        <a:folHlink>
          <a:srgbClr val="6CCFF6"/>
        </a:folHlink>
      </a:clrScheme>
      <a:clrMap bg1="lt1" tx1="dk1" bg2="lt2" tx2="dk2" accent1="accent1" accent2="accent2" accent3="accent3" accent4="accent4" accent5="accent5" accent6="accent6" hlink="hlink" folHlink="folHlink"/>
    </a:extraClrScheme>
    <a:extraClrScheme>
      <a:clrScheme name="Weightmans LLP PowerPoint Templates 15">
        <a:dk1>
          <a:srgbClr val="016160"/>
        </a:dk1>
        <a:lt1>
          <a:srgbClr val="FFFFFF"/>
        </a:lt1>
        <a:dk2>
          <a:srgbClr val="016160"/>
        </a:dk2>
        <a:lt2>
          <a:srgbClr val="CFD3C2"/>
        </a:lt2>
        <a:accent1>
          <a:srgbClr val="6CCFF6"/>
        </a:accent1>
        <a:accent2>
          <a:srgbClr val="B71234"/>
        </a:accent2>
        <a:accent3>
          <a:srgbClr val="FFFFFF"/>
        </a:accent3>
        <a:accent4>
          <a:srgbClr val="015251"/>
        </a:accent4>
        <a:accent5>
          <a:srgbClr val="BAE4FA"/>
        </a:accent5>
        <a:accent6>
          <a:srgbClr val="A60F2E"/>
        </a:accent6>
        <a:hlink>
          <a:srgbClr val="B6BF00"/>
        </a:hlink>
        <a:folHlink>
          <a:srgbClr val="7D5C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079B85B8EB964EA1AC862F6EFC1B26" ma:contentTypeVersion="2" ma:contentTypeDescription="Create a new document." ma:contentTypeScope="" ma:versionID="03200f5aa1ef3fb7eb604a2960b5bfc1">
  <xsd:schema xmlns:xsd="http://www.w3.org/2001/XMLSchema" xmlns:xs="http://www.w3.org/2001/XMLSchema" xmlns:p="http://schemas.microsoft.com/office/2006/metadata/properties" xmlns:ns3="bbcb2ccc-7ddd-4189-bd6e-1d47e842ba2e" targetNamespace="http://schemas.microsoft.com/office/2006/metadata/properties" ma:root="true" ma:fieldsID="03590a7edbecb37ef08976eba40542ae" ns3:_="">
    <xsd:import namespace="bbcb2ccc-7ddd-4189-bd6e-1d47e842ba2e"/>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cb2ccc-7ddd-4189-bd6e-1d47e842ba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EC1EC9-F9B1-448B-82CB-D32A2DFEB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cb2ccc-7ddd-4189-bd6e-1d47e842b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E44A3F-5E0E-4A33-9259-A8FEA1A10EDE}">
  <ds:schemaRefs>
    <ds:schemaRef ds:uri="http://schemas.microsoft.com/sharepoint/v3/contenttype/forms"/>
  </ds:schemaRefs>
</ds:datastoreItem>
</file>

<file path=customXml/itemProps3.xml><?xml version="1.0" encoding="utf-8"?>
<ds:datastoreItem xmlns:ds="http://schemas.openxmlformats.org/officeDocument/2006/customXml" ds:itemID="{586DD511-4AC7-4E6D-95EF-42502439EA31}">
  <ds:schemaRefs>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purl.org/dc/dcmitype/"/>
    <ds:schemaRef ds:uri="http://schemas.microsoft.com/office/infopath/2007/PartnerControls"/>
    <ds:schemaRef ds:uri="http://schemas.openxmlformats.org/package/2006/metadata/core-properties"/>
    <ds:schemaRef ds:uri="bbcb2ccc-7ddd-4189-bd6e-1d47e842ba2e"/>
  </ds:schemaRefs>
</ds:datastoreItem>
</file>

<file path=docProps/app.xml><?xml version="1.0" encoding="utf-8"?>
<Properties xmlns="http://schemas.openxmlformats.org/officeDocument/2006/extended-properties" xmlns:vt="http://schemas.openxmlformats.org/officeDocument/2006/docPropsVTypes">
  <Template>Purple Cyan</Template>
  <TotalTime>715</TotalTime>
  <Words>1866</Words>
  <Application>Microsoft Office PowerPoint</Application>
  <PresentationFormat>On-screen Show (4:3)</PresentationFormat>
  <Paragraphs>130</Paragraphs>
  <Slides>28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Lucida Sans Unicode</vt:lpstr>
      <vt:lpstr>Weightmans LLP PowerPoint Templates</vt:lpstr>
      <vt:lpstr>Information Sharing in End of Life Care</vt:lpstr>
      <vt:lpstr>Topics for discussion</vt:lpstr>
      <vt:lpstr>Starting point – the Caldicott principles</vt:lpstr>
      <vt:lpstr>Caldicott principles cont…</vt:lpstr>
      <vt:lpstr>Person-centred care</vt:lpstr>
      <vt:lpstr>Key point for your team </vt:lpstr>
      <vt:lpstr>The patient at the centre of care – key points re when and where</vt:lpstr>
      <vt:lpstr>Fundamental starting point for patient centred care</vt:lpstr>
      <vt:lpstr>Tools for decision making</vt:lpstr>
      <vt:lpstr>DNACPR’s cont….</vt:lpstr>
      <vt:lpstr>Tools – Advance Statements</vt:lpstr>
      <vt:lpstr>Tools – Advance Decisions</vt:lpstr>
      <vt:lpstr>Tools for decision making cont…</vt:lpstr>
      <vt:lpstr>Tools for decision making…</vt:lpstr>
      <vt:lpstr>Data management – the deletion of documentation</vt:lpstr>
      <vt:lpstr>Deletion of data continued</vt:lpstr>
      <vt:lpstr>CHC guidance – main framework </vt:lpstr>
      <vt:lpstr>Fast Track CHC framework</vt:lpstr>
      <vt:lpstr>Fast tracking CHC cont….</vt:lpstr>
      <vt:lpstr>CHC Fast Track cont…</vt:lpstr>
      <vt:lpstr>CHC Fast Track cont…</vt:lpstr>
      <vt:lpstr>CHC Fast Track…</vt:lpstr>
      <vt:lpstr>Nearly there…</vt:lpstr>
      <vt:lpstr>Other considerations – leading up to and post a patient’s death</vt:lpstr>
      <vt:lpstr>Duty of Candour continued</vt:lpstr>
      <vt:lpstr>Duty of Candour continued</vt:lpstr>
      <vt:lpstr>Duty of Candour – near misses</vt:lpstr>
      <vt:lpstr>Other considerations continued…</vt:lpstr>
    </vt:vector>
  </TitlesOfParts>
  <Company>Weightmans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Morris Hill</dc:creator>
  <cp:lastModifiedBy>Helen Burnell</cp:lastModifiedBy>
  <cp:revision>9</cp:revision>
  <dcterms:created xsi:type="dcterms:W3CDTF">2022-10-14T13:23:07Z</dcterms:created>
  <dcterms:modified xsi:type="dcterms:W3CDTF">2023-06-22T09:13:04Z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0x010100E2079B85B8EB964EA1AC862F6EFC1B26</vt:lpwstr>
  </property>
</Properties>
</file>