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4"/>
  </p:notesMasterIdLst>
  <p:sldIdLst>
    <p:sldId id="256" r:id="rId5"/>
    <p:sldId id="257" r:id="rId6"/>
    <p:sldId id="265" r:id="rId7"/>
    <p:sldId id="279" r:id="rId8"/>
    <p:sldId id="266" r:id="rId9"/>
    <p:sldId id="278" r:id="rId10"/>
    <p:sldId id="269" r:id="rId11"/>
    <p:sldId id="270" r:id="rId12"/>
    <p:sldId id="272" r:id="rId13"/>
    <p:sldId id="275" r:id="rId14"/>
    <p:sldId id="276" r:id="rId15"/>
    <p:sldId id="260" r:id="rId16"/>
    <p:sldId id="261" r:id="rId17"/>
    <p:sldId id="262" r:id="rId18"/>
    <p:sldId id="263" r:id="rId19"/>
    <p:sldId id="264" r:id="rId20"/>
    <p:sldId id="280" r:id="rId21"/>
    <p:sldId id="281" r:id="rId22"/>
    <p:sldId id="273"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33" autoAdjust="0"/>
    <p:restoredTop sz="86430" autoAdjust="0"/>
  </p:normalViewPr>
  <p:slideViewPr>
    <p:cSldViewPr snapToGrid="0">
      <p:cViewPr varScale="1">
        <p:scale>
          <a:sx n="88" d="100"/>
          <a:sy n="88" d="100"/>
        </p:scale>
        <p:origin x="200" y="208"/>
      </p:cViewPr>
      <p:guideLst/>
    </p:cSldViewPr>
  </p:slideViewPr>
  <p:outlineViewPr>
    <p:cViewPr>
      <p:scale>
        <a:sx n="33" d="100"/>
        <a:sy n="33" d="100"/>
      </p:scale>
      <p:origin x="0" y="-11736"/>
    </p:cViewPr>
  </p:outlineViewPr>
  <p:notesTextViewPr>
    <p:cViewPr>
      <p:scale>
        <a:sx n="1" d="1"/>
        <a:sy n="1" d="1"/>
      </p:scale>
      <p:origin x="0" y="0"/>
    </p:cViewPr>
  </p:notesTextViewPr>
  <p:sorterViewPr>
    <p:cViewPr>
      <p:scale>
        <a:sx n="100" d="100"/>
        <a:sy n="100" d="100"/>
      </p:scale>
      <p:origin x="0" y="-3408"/>
    </p:cViewPr>
  </p:sorterViewPr>
  <p:notesViewPr>
    <p:cSldViewPr snapToGrid="0">
      <p:cViewPr>
        <p:scale>
          <a:sx n="120" d="100"/>
          <a:sy n="120" d="100"/>
        </p:scale>
        <p:origin x="1380" y="-924"/>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20" Type="http://schemas.openxmlformats.org/officeDocument/2006/relationships/slide" Target="slides/slide16.xml"/><Relationship Id="rId21" Type="http://schemas.openxmlformats.org/officeDocument/2006/relationships/slide" Target="slides/slide17.xml"/><Relationship Id="rId22" Type="http://schemas.openxmlformats.org/officeDocument/2006/relationships/slide" Target="slides/slide18.xml"/><Relationship Id="rId23" Type="http://schemas.openxmlformats.org/officeDocument/2006/relationships/slide" Target="slides/slide19.xml"/><Relationship Id="rId24" Type="http://schemas.openxmlformats.org/officeDocument/2006/relationships/notesMaster" Target="notesMasters/notesMaster1.xml"/><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 Id="rId1" Type="http://schemas.openxmlformats.org/officeDocument/2006/relationships/customXml" Target="../customXml/item1.xml"/><Relationship Id="rId2" Type="http://schemas.openxmlformats.org/officeDocument/2006/relationships/customXml" Target="../customXml/item2.xml"/><Relationship Id="rId3" Type="http://schemas.openxmlformats.org/officeDocument/2006/relationships/customXml" Target="../customXml/item3.xml"/><Relationship Id="rId4" Type="http://schemas.openxmlformats.org/officeDocument/2006/relationships/slideMaster" Target="slideMasters/slideMaster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6EB9631-8D07-4D08-AEA0-C092DE318ECC}" type="datetimeFigureOut">
              <a:rPr lang="en-US" smtClean="0"/>
              <a:t>6/9/23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F92840-3C22-4C8B-811D-84C5B8387BA7}" type="slidenum">
              <a:rPr lang="en-US" smtClean="0"/>
              <a:t>‹#›</a:t>
            </a:fld>
            <a:endParaRPr lang="en-US"/>
          </a:p>
        </p:txBody>
      </p:sp>
    </p:spTree>
    <p:extLst>
      <p:ext uri="{BB962C8B-B14F-4D97-AF65-F5344CB8AC3E}">
        <p14:creationId xmlns:p14="http://schemas.microsoft.com/office/powerpoint/2010/main" val="37294228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8F92840-3C22-4C8B-811D-84C5B8387BA7}" type="slidenum">
              <a:rPr lang="en-US" smtClean="0"/>
              <a:t>2</a:t>
            </a:fld>
            <a:endParaRPr lang="en-US"/>
          </a:p>
        </p:txBody>
      </p:sp>
    </p:spTree>
    <p:extLst>
      <p:ext uri="{BB962C8B-B14F-4D97-AF65-F5344CB8AC3E}">
        <p14:creationId xmlns:p14="http://schemas.microsoft.com/office/powerpoint/2010/main" val="10466972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8F92840-3C22-4C8B-811D-84C5B8387BA7}" type="slidenum">
              <a:rPr lang="en-US" smtClean="0"/>
              <a:t>11</a:t>
            </a:fld>
            <a:endParaRPr lang="en-US"/>
          </a:p>
        </p:txBody>
      </p:sp>
    </p:spTree>
    <p:extLst>
      <p:ext uri="{BB962C8B-B14F-4D97-AF65-F5344CB8AC3E}">
        <p14:creationId xmlns:p14="http://schemas.microsoft.com/office/powerpoint/2010/main" val="19341445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8F92840-3C22-4C8B-811D-84C5B8387BA7}" type="slidenum">
              <a:rPr lang="en-US" smtClean="0"/>
              <a:t>12</a:t>
            </a:fld>
            <a:endParaRPr lang="en-US"/>
          </a:p>
        </p:txBody>
      </p:sp>
    </p:spTree>
    <p:extLst>
      <p:ext uri="{BB962C8B-B14F-4D97-AF65-F5344CB8AC3E}">
        <p14:creationId xmlns:p14="http://schemas.microsoft.com/office/powerpoint/2010/main" val="41418240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 </a:t>
            </a:r>
            <a:r>
              <a:rPr lang="en-GB" i="1" dirty="0"/>
              <a:t>Darnley</a:t>
            </a:r>
            <a:r>
              <a:rPr lang="en-GB" dirty="0"/>
              <a:t> (SC 2018) it was confirmed that the standard of care is judged by the role undertaken.</a:t>
            </a:r>
            <a:endParaRPr lang="en-US" dirty="0"/>
          </a:p>
        </p:txBody>
      </p:sp>
      <p:sp>
        <p:nvSpPr>
          <p:cNvPr id="4" name="Slide Number Placeholder 3"/>
          <p:cNvSpPr>
            <a:spLocks noGrp="1"/>
          </p:cNvSpPr>
          <p:nvPr>
            <p:ph type="sldNum" sz="quarter" idx="5"/>
          </p:nvPr>
        </p:nvSpPr>
        <p:spPr/>
        <p:txBody>
          <a:bodyPr/>
          <a:lstStyle/>
          <a:p>
            <a:fld id="{D8F92840-3C22-4C8B-811D-84C5B8387BA7}" type="slidenum">
              <a:rPr lang="en-US" smtClean="0"/>
              <a:t>13</a:t>
            </a:fld>
            <a:endParaRPr lang="en-US"/>
          </a:p>
        </p:txBody>
      </p:sp>
    </p:spTree>
    <p:extLst>
      <p:ext uri="{BB962C8B-B14F-4D97-AF65-F5344CB8AC3E}">
        <p14:creationId xmlns:p14="http://schemas.microsoft.com/office/powerpoint/2010/main" val="607642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8F92840-3C22-4C8B-811D-84C5B8387BA7}" type="slidenum">
              <a:rPr lang="en-US" smtClean="0"/>
              <a:t>14</a:t>
            </a:fld>
            <a:endParaRPr lang="en-US"/>
          </a:p>
        </p:txBody>
      </p:sp>
    </p:spTree>
    <p:extLst>
      <p:ext uri="{BB962C8B-B14F-4D97-AF65-F5344CB8AC3E}">
        <p14:creationId xmlns:p14="http://schemas.microsoft.com/office/powerpoint/2010/main" val="21953358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F92840-3C22-4C8B-811D-84C5B8387BA7}" type="slidenum">
              <a:rPr lang="en-US" smtClean="0"/>
              <a:t>15</a:t>
            </a:fld>
            <a:endParaRPr lang="en-US"/>
          </a:p>
        </p:txBody>
      </p:sp>
    </p:spTree>
    <p:extLst>
      <p:ext uri="{BB962C8B-B14F-4D97-AF65-F5344CB8AC3E}">
        <p14:creationId xmlns:p14="http://schemas.microsoft.com/office/powerpoint/2010/main" val="243472755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F92840-3C22-4C8B-811D-84C5B8387BA7}" type="slidenum">
              <a:rPr lang="en-US" smtClean="0"/>
              <a:t>17</a:t>
            </a:fld>
            <a:endParaRPr lang="en-US"/>
          </a:p>
        </p:txBody>
      </p:sp>
    </p:spTree>
    <p:extLst>
      <p:ext uri="{BB962C8B-B14F-4D97-AF65-F5344CB8AC3E}">
        <p14:creationId xmlns:p14="http://schemas.microsoft.com/office/powerpoint/2010/main" val="19548177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F92840-3C22-4C8B-811D-84C5B8387BA7}" type="slidenum">
              <a:rPr lang="en-US" smtClean="0"/>
              <a:t>18</a:t>
            </a:fld>
            <a:endParaRPr lang="en-US"/>
          </a:p>
        </p:txBody>
      </p:sp>
    </p:spTree>
    <p:extLst>
      <p:ext uri="{BB962C8B-B14F-4D97-AF65-F5344CB8AC3E}">
        <p14:creationId xmlns:p14="http://schemas.microsoft.com/office/powerpoint/2010/main" val="1408471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8F92840-3C22-4C8B-811D-84C5B8387BA7}" type="slidenum">
              <a:rPr lang="en-US" smtClean="0"/>
              <a:t>3</a:t>
            </a:fld>
            <a:endParaRPr lang="en-US"/>
          </a:p>
        </p:txBody>
      </p:sp>
    </p:spTree>
    <p:extLst>
      <p:ext uri="{BB962C8B-B14F-4D97-AF65-F5344CB8AC3E}">
        <p14:creationId xmlns:p14="http://schemas.microsoft.com/office/powerpoint/2010/main" val="29947389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8F92840-3C22-4C8B-811D-84C5B8387BA7}" type="slidenum">
              <a:rPr lang="en-US" smtClean="0"/>
              <a:t>4</a:t>
            </a:fld>
            <a:endParaRPr lang="en-US"/>
          </a:p>
        </p:txBody>
      </p:sp>
    </p:spTree>
    <p:extLst>
      <p:ext uri="{BB962C8B-B14F-4D97-AF65-F5344CB8AC3E}">
        <p14:creationId xmlns:p14="http://schemas.microsoft.com/office/powerpoint/2010/main" val="16686327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8F92840-3C22-4C8B-811D-84C5B8387BA7}" type="slidenum">
              <a:rPr lang="en-US" smtClean="0"/>
              <a:t>5</a:t>
            </a:fld>
            <a:endParaRPr lang="en-US"/>
          </a:p>
        </p:txBody>
      </p:sp>
    </p:spTree>
    <p:extLst>
      <p:ext uri="{BB962C8B-B14F-4D97-AF65-F5344CB8AC3E}">
        <p14:creationId xmlns:p14="http://schemas.microsoft.com/office/powerpoint/2010/main" val="40527787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8F92840-3C22-4C8B-811D-84C5B8387BA7}" type="slidenum">
              <a:rPr lang="en-US" smtClean="0"/>
              <a:t>6</a:t>
            </a:fld>
            <a:endParaRPr lang="en-US"/>
          </a:p>
        </p:txBody>
      </p:sp>
    </p:spTree>
    <p:extLst>
      <p:ext uri="{BB962C8B-B14F-4D97-AF65-F5344CB8AC3E}">
        <p14:creationId xmlns:p14="http://schemas.microsoft.com/office/powerpoint/2010/main" val="17574209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8F92840-3C22-4C8B-811D-84C5B8387BA7}" type="slidenum">
              <a:rPr lang="en-US" smtClean="0"/>
              <a:t>7</a:t>
            </a:fld>
            <a:endParaRPr lang="en-US"/>
          </a:p>
        </p:txBody>
      </p:sp>
    </p:spTree>
    <p:extLst>
      <p:ext uri="{BB962C8B-B14F-4D97-AF65-F5344CB8AC3E}">
        <p14:creationId xmlns:p14="http://schemas.microsoft.com/office/powerpoint/2010/main" val="31770287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8F92840-3C22-4C8B-811D-84C5B8387BA7}" type="slidenum">
              <a:rPr lang="en-US" smtClean="0"/>
              <a:t>8</a:t>
            </a:fld>
            <a:endParaRPr lang="en-US"/>
          </a:p>
        </p:txBody>
      </p:sp>
    </p:spTree>
    <p:extLst>
      <p:ext uri="{BB962C8B-B14F-4D97-AF65-F5344CB8AC3E}">
        <p14:creationId xmlns:p14="http://schemas.microsoft.com/office/powerpoint/2010/main" val="13320691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8F92840-3C22-4C8B-811D-84C5B8387BA7}" type="slidenum">
              <a:rPr lang="en-US" smtClean="0"/>
              <a:t>9</a:t>
            </a:fld>
            <a:endParaRPr lang="en-US"/>
          </a:p>
        </p:txBody>
      </p:sp>
    </p:spTree>
    <p:extLst>
      <p:ext uri="{BB962C8B-B14F-4D97-AF65-F5344CB8AC3E}">
        <p14:creationId xmlns:p14="http://schemas.microsoft.com/office/powerpoint/2010/main" val="1701757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8F92840-3C22-4C8B-811D-84C5B8387BA7}" type="slidenum">
              <a:rPr lang="en-US" smtClean="0"/>
              <a:t>10</a:t>
            </a:fld>
            <a:endParaRPr lang="en-US"/>
          </a:p>
        </p:txBody>
      </p:sp>
    </p:spTree>
    <p:extLst>
      <p:ext uri="{BB962C8B-B14F-4D97-AF65-F5344CB8AC3E}">
        <p14:creationId xmlns:p14="http://schemas.microsoft.com/office/powerpoint/2010/main" val="9143047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dirty="0"/>
              <a:pPr/>
              <a:t>6/9/23</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6/9/23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dirty="0"/>
              <a:pPr/>
              <a:t>6/9/23</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6/9/23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6/9/23</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6/9/23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6/9/23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6/9/23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6/9/23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6/9/23</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6/9/23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dirty="0"/>
              <a:pPr/>
              <a:t>6/9/23</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1.xml"/><Relationship Id="rId3" Type="http://schemas.openxmlformats.org/officeDocument/2006/relationships/image" Target="../media/image3.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3.xml"/><Relationship Id="rId3" Type="http://schemas.openxmlformats.org/officeDocument/2006/relationships/image" Target="../media/image4.jpeg"/></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4" Type="http://schemas.openxmlformats.org/officeDocument/2006/relationships/image" Target="../media/image6.jpeg"/><Relationship Id="rId1" Type="http://schemas.openxmlformats.org/officeDocument/2006/relationships/slideLayout" Target="../slideLayouts/slideLayout4.xml"/><Relationship Id="rId2" Type="http://schemas.openxmlformats.org/officeDocument/2006/relationships/notesSlide" Target="../notesSlides/notesSlide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xml"/><Relationship Id="rId3" Type="http://schemas.openxmlformats.org/officeDocument/2006/relationships/image" Target="../media/image1.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xml"/><Relationship Id="rId3" Type="http://schemas.openxmlformats.org/officeDocument/2006/relationships/image" Target="../media/image2.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A Clinical Negligence Overview</a:t>
            </a:r>
          </a:p>
        </p:txBody>
      </p:sp>
      <p:sp>
        <p:nvSpPr>
          <p:cNvPr id="3" name="Subtitle 2"/>
          <p:cNvSpPr>
            <a:spLocks noGrp="1"/>
          </p:cNvSpPr>
          <p:nvPr>
            <p:ph type="subTitle" idx="1"/>
          </p:nvPr>
        </p:nvSpPr>
        <p:spPr/>
        <p:txBody>
          <a:bodyPr>
            <a:normAutofit/>
          </a:bodyPr>
          <a:lstStyle/>
          <a:p>
            <a:r>
              <a:rPr lang="en-GB" dirty="0" smtClean="0"/>
              <a:t>Craig </a:t>
            </a:r>
            <a:r>
              <a:rPr lang="en-GB" dirty="0"/>
              <a:t>Purshouse, university of </a:t>
            </a:r>
            <a:r>
              <a:rPr lang="en-GB" dirty="0" smtClean="0"/>
              <a:t>Liverpool, </a:t>
            </a:r>
            <a:r>
              <a:rPr lang="en-GB" dirty="0"/>
              <a:t>school of law</a:t>
            </a:r>
          </a:p>
        </p:txBody>
      </p:sp>
    </p:spTree>
    <p:extLst>
      <p:ext uri="{BB962C8B-B14F-4D97-AF65-F5344CB8AC3E}">
        <p14:creationId xmlns:p14="http://schemas.microsoft.com/office/powerpoint/2010/main" val="21550118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Causation</a:t>
            </a:r>
            <a:br>
              <a:rPr lang="en-GB" dirty="0"/>
            </a:br>
            <a:endParaRPr lang="en-GB" dirty="0"/>
          </a:p>
        </p:txBody>
      </p:sp>
      <p:sp>
        <p:nvSpPr>
          <p:cNvPr id="3" name="Content Placeholder 2"/>
          <p:cNvSpPr>
            <a:spLocks noGrp="1"/>
          </p:cNvSpPr>
          <p:nvPr>
            <p:ph idx="1"/>
          </p:nvPr>
        </p:nvSpPr>
        <p:spPr>
          <a:xfrm>
            <a:off x="581192" y="1996336"/>
            <a:ext cx="11029615" cy="4527637"/>
          </a:xfrm>
        </p:spPr>
        <p:txBody>
          <a:bodyPr>
            <a:noAutofit/>
          </a:bodyPr>
          <a:lstStyle/>
          <a:p>
            <a:r>
              <a:rPr lang="en-GB" sz="2400" i="1" dirty="0"/>
              <a:t>Thorley v Sandwell and West Birmingham NHS Trust </a:t>
            </a:r>
            <a:r>
              <a:rPr lang="en-GB" sz="2400" dirty="0"/>
              <a:t>[2021] EWHC 2604</a:t>
            </a:r>
          </a:p>
          <a:p>
            <a:r>
              <a:rPr lang="en-GB" sz="2400" dirty="0" smtClean="0"/>
              <a:t>C diagnosed with atrial fibrillation in 2002 and prescribed daily warfarin. </a:t>
            </a:r>
          </a:p>
          <a:p>
            <a:r>
              <a:rPr lang="en-GB" sz="2400" dirty="0" smtClean="0"/>
              <a:t>2005: arrangements for an angiogram. C advised to stop taking warfarin for 4 days prior. Following procedure, advised to wait 2 days before re-starting warfarin at 3mg. </a:t>
            </a:r>
          </a:p>
          <a:p>
            <a:r>
              <a:rPr lang="en-GB" sz="2400" dirty="0" smtClean="0"/>
              <a:t>C suffered stroke resulting in severe physical and cognitive disability. </a:t>
            </a:r>
          </a:p>
          <a:p>
            <a:r>
              <a:rPr lang="en-GB" sz="2400" dirty="0" smtClean="0"/>
              <a:t>C argued that should only have stopped taking warfarin three days before the procedure and should have recommenced one day afterwards.  Also, argued that the dose should have been 3.5mg. </a:t>
            </a:r>
          </a:p>
        </p:txBody>
      </p:sp>
    </p:spTree>
    <p:extLst>
      <p:ext uri="{BB962C8B-B14F-4D97-AF65-F5344CB8AC3E}">
        <p14:creationId xmlns:p14="http://schemas.microsoft.com/office/powerpoint/2010/main" val="7563437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Causation</a:t>
            </a:r>
            <a:br>
              <a:rPr lang="en-GB" dirty="0"/>
            </a:br>
            <a:endParaRPr lang="en-GB" dirty="0"/>
          </a:p>
        </p:txBody>
      </p:sp>
      <p:sp>
        <p:nvSpPr>
          <p:cNvPr id="3" name="Content Placeholder 2"/>
          <p:cNvSpPr>
            <a:spLocks noGrp="1"/>
          </p:cNvSpPr>
          <p:nvPr>
            <p:ph idx="1"/>
          </p:nvPr>
        </p:nvSpPr>
        <p:spPr>
          <a:xfrm>
            <a:off x="581192" y="1996336"/>
            <a:ext cx="11029615" cy="4527637"/>
          </a:xfrm>
        </p:spPr>
        <p:txBody>
          <a:bodyPr>
            <a:noAutofit/>
          </a:bodyPr>
          <a:lstStyle/>
          <a:p>
            <a:r>
              <a:rPr lang="en-GB" sz="2400" dirty="0" err="1" smtClean="0"/>
              <a:t>Soole</a:t>
            </a:r>
            <a:r>
              <a:rPr lang="en-GB" sz="2400" dirty="0" smtClean="0"/>
              <a:t> J held that there was no breach of duty on these facts and that the claimant would have suffered the injury in any event on normal ‘but for’ principles.</a:t>
            </a:r>
          </a:p>
          <a:p>
            <a:r>
              <a:rPr lang="en-GB" sz="2400" dirty="0" err="1" smtClean="0"/>
              <a:t>Soole</a:t>
            </a:r>
            <a:r>
              <a:rPr lang="en-GB" sz="2400" dirty="0" smtClean="0"/>
              <a:t> J also held that the material contribution to injury test did not apply when there was a single </a:t>
            </a:r>
            <a:r>
              <a:rPr lang="en-GB" sz="2400" dirty="0" err="1" smtClean="0"/>
              <a:t>tortfeasor</a:t>
            </a:r>
            <a:r>
              <a:rPr lang="en-GB" sz="2400" dirty="0" smtClean="0"/>
              <a:t> and an indivisible injury. </a:t>
            </a:r>
          </a:p>
          <a:p>
            <a:r>
              <a:rPr lang="en-GB" sz="2400" dirty="0" err="1" smtClean="0"/>
              <a:t>Soole</a:t>
            </a:r>
            <a:r>
              <a:rPr lang="en-GB" sz="2400" dirty="0" smtClean="0"/>
              <a:t> J followed </a:t>
            </a:r>
            <a:r>
              <a:rPr lang="en-GB" sz="2400" i="1" dirty="0" smtClean="0"/>
              <a:t>MOD v AB </a:t>
            </a:r>
            <a:r>
              <a:rPr lang="en-GB" sz="2400" dirty="0" smtClean="0"/>
              <a:t>and </a:t>
            </a:r>
            <a:r>
              <a:rPr lang="en-GB" sz="2400" i="1" dirty="0" err="1" smtClean="0"/>
              <a:t>Heneghan</a:t>
            </a:r>
            <a:r>
              <a:rPr lang="en-GB" sz="2400" i="1" dirty="0" smtClean="0"/>
              <a:t> v Manchester Dry Docks</a:t>
            </a:r>
            <a:r>
              <a:rPr lang="en-GB" sz="2400" dirty="0" smtClean="0"/>
              <a:t>. However, other leading cases, such as </a:t>
            </a:r>
            <a:r>
              <a:rPr lang="en-GB" sz="2400" i="1" dirty="0" smtClean="0"/>
              <a:t>Williams v Bermuda Hospital Board</a:t>
            </a:r>
            <a:r>
              <a:rPr lang="en-GB" sz="2400" dirty="0" smtClean="0"/>
              <a:t> indicate that the test can apply to indivisible injuries. </a:t>
            </a:r>
          </a:p>
          <a:p>
            <a:r>
              <a:rPr lang="en-GB" sz="2400" dirty="0" smtClean="0"/>
              <a:t>Another recent medical negligence case </a:t>
            </a:r>
            <a:r>
              <a:rPr lang="en-GB" sz="2400" i="1" dirty="0" smtClean="0"/>
              <a:t>Davies v Frimley Health NHS Foundation Trust</a:t>
            </a:r>
            <a:r>
              <a:rPr lang="en-GB" sz="2400" dirty="0" smtClean="0"/>
              <a:t> also indicates that the material contribution to injury test only applies to indivisible injuries. </a:t>
            </a:r>
          </a:p>
        </p:txBody>
      </p:sp>
    </p:spTree>
    <p:extLst>
      <p:ext uri="{BB962C8B-B14F-4D97-AF65-F5344CB8AC3E}">
        <p14:creationId xmlns:p14="http://schemas.microsoft.com/office/powerpoint/2010/main" val="6348921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DF112ED-5A88-4F84-BE62-ACE075B346C5}"/>
              </a:ext>
            </a:extLst>
          </p:cNvPr>
          <p:cNvSpPr>
            <a:spLocks noGrp="1"/>
          </p:cNvSpPr>
          <p:nvPr>
            <p:ph type="title"/>
          </p:nvPr>
        </p:nvSpPr>
        <p:spPr/>
        <p:txBody>
          <a:bodyPr/>
          <a:lstStyle/>
          <a:p>
            <a:r>
              <a:rPr lang="en-GB" dirty="0" smtClean="0"/>
              <a:t>THE STANDARD OF CARE IN PANDEMIC CONDITIONS</a:t>
            </a:r>
            <a:endParaRPr lang="en-US" dirty="0"/>
          </a:p>
        </p:txBody>
      </p:sp>
      <p:sp>
        <p:nvSpPr>
          <p:cNvPr id="3" name="Content Placeholder 2">
            <a:extLst>
              <a:ext uri="{FF2B5EF4-FFF2-40B4-BE49-F238E27FC236}">
                <a16:creationId xmlns:a16="http://schemas.microsoft.com/office/drawing/2014/main" xmlns="" id="{03F06EB6-D9EC-49AD-A0C7-11BD916A944F}"/>
              </a:ext>
            </a:extLst>
          </p:cNvPr>
          <p:cNvSpPr>
            <a:spLocks noGrp="1"/>
          </p:cNvSpPr>
          <p:nvPr>
            <p:ph sz="half" idx="1"/>
          </p:nvPr>
        </p:nvSpPr>
        <p:spPr/>
        <p:txBody>
          <a:bodyPr>
            <a:normAutofit/>
          </a:bodyPr>
          <a:lstStyle/>
          <a:p>
            <a:r>
              <a:rPr lang="en-GB" sz="2800" dirty="0"/>
              <a:t>Increased complexity</a:t>
            </a:r>
          </a:p>
          <a:p>
            <a:r>
              <a:rPr lang="en-GB" sz="2800" dirty="0"/>
              <a:t>Pressure on resources</a:t>
            </a:r>
          </a:p>
          <a:p>
            <a:r>
              <a:rPr lang="en-GB" sz="2800" dirty="0"/>
              <a:t>New/returning practitioners</a:t>
            </a:r>
            <a:endParaRPr lang="en-US" sz="2800" dirty="0"/>
          </a:p>
        </p:txBody>
      </p:sp>
      <p:sp>
        <p:nvSpPr>
          <p:cNvPr id="4" name="Content Placeholder 3">
            <a:extLst>
              <a:ext uri="{FF2B5EF4-FFF2-40B4-BE49-F238E27FC236}">
                <a16:creationId xmlns:a16="http://schemas.microsoft.com/office/drawing/2014/main" xmlns="" id="{96ADC3D0-ED98-4A40-8E9F-B8B39BBB1044}"/>
              </a:ext>
            </a:extLst>
          </p:cNvPr>
          <p:cNvSpPr>
            <a:spLocks noGrp="1"/>
          </p:cNvSpPr>
          <p:nvPr>
            <p:ph sz="half" idx="2"/>
          </p:nvPr>
        </p:nvSpPr>
        <p:spPr/>
        <p:txBody>
          <a:bodyPr/>
          <a:lstStyle/>
          <a:p>
            <a:endParaRPr lang="en-US" dirty="0"/>
          </a:p>
        </p:txBody>
      </p:sp>
      <p:pic>
        <p:nvPicPr>
          <p:cNvPr id="6" name="Picture 5">
            <a:extLst>
              <a:ext uri="{FF2B5EF4-FFF2-40B4-BE49-F238E27FC236}">
                <a16:creationId xmlns:a16="http://schemas.microsoft.com/office/drawing/2014/main" xmlns="" id="{39126EC6-5924-4C72-9E3F-56F8ABF26A9B}"/>
              </a:ext>
            </a:extLst>
          </p:cNvPr>
          <p:cNvPicPr>
            <a:picLocks noChangeAspect="1"/>
          </p:cNvPicPr>
          <p:nvPr/>
        </p:nvPicPr>
        <p:blipFill>
          <a:blip r:embed="rId3"/>
          <a:stretch>
            <a:fillRect/>
          </a:stretch>
        </p:blipFill>
        <p:spPr>
          <a:xfrm>
            <a:off x="6463662" y="2425335"/>
            <a:ext cx="4871901" cy="3238381"/>
          </a:xfrm>
          <a:prstGeom prst="rect">
            <a:avLst/>
          </a:prstGeom>
        </p:spPr>
      </p:pic>
    </p:spTree>
    <p:extLst>
      <p:ext uri="{BB962C8B-B14F-4D97-AF65-F5344CB8AC3E}">
        <p14:creationId xmlns:p14="http://schemas.microsoft.com/office/powerpoint/2010/main" val="521352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2B5DC9B-9C6B-4DC8-9389-034A8D83F76C}"/>
              </a:ext>
            </a:extLst>
          </p:cNvPr>
          <p:cNvSpPr>
            <a:spLocks noGrp="1"/>
          </p:cNvSpPr>
          <p:nvPr>
            <p:ph type="title"/>
          </p:nvPr>
        </p:nvSpPr>
        <p:spPr/>
        <p:txBody>
          <a:bodyPr/>
          <a:lstStyle/>
          <a:p>
            <a:r>
              <a:rPr lang="en-GB" dirty="0" smtClean="0"/>
              <a:t>The objective standard</a:t>
            </a:r>
            <a:endParaRPr lang="en-US" dirty="0"/>
          </a:p>
        </p:txBody>
      </p:sp>
      <p:sp>
        <p:nvSpPr>
          <p:cNvPr id="3" name="Content Placeholder 2">
            <a:extLst>
              <a:ext uri="{FF2B5EF4-FFF2-40B4-BE49-F238E27FC236}">
                <a16:creationId xmlns:a16="http://schemas.microsoft.com/office/drawing/2014/main" xmlns="" id="{6177C155-204F-42C9-998D-26F69CE7D71E}"/>
              </a:ext>
            </a:extLst>
          </p:cNvPr>
          <p:cNvSpPr>
            <a:spLocks noGrp="1"/>
          </p:cNvSpPr>
          <p:nvPr>
            <p:ph idx="1"/>
          </p:nvPr>
        </p:nvSpPr>
        <p:spPr>
          <a:xfrm>
            <a:off x="581192" y="1864179"/>
            <a:ext cx="11029615" cy="4735285"/>
          </a:xfrm>
        </p:spPr>
        <p:txBody>
          <a:bodyPr>
            <a:normAutofit/>
          </a:bodyPr>
          <a:lstStyle/>
          <a:p>
            <a:r>
              <a:rPr lang="en-GB" sz="2000" dirty="0"/>
              <a:t>Patients are entitled to have standards of care upheld even by practitioners of relative inexperience</a:t>
            </a:r>
          </a:p>
          <a:p>
            <a:r>
              <a:rPr lang="en-GB" sz="2000" i="1" dirty="0" err="1"/>
              <a:t>Wilsher</a:t>
            </a:r>
            <a:r>
              <a:rPr lang="en-GB" sz="2000" i="1" dirty="0"/>
              <a:t> v Essex AHA </a:t>
            </a:r>
            <a:r>
              <a:rPr lang="en-GB" sz="2000" dirty="0"/>
              <a:t>[1987] CA - the standard of care is to be measured by the </a:t>
            </a:r>
            <a:r>
              <a:rPr lang="en-GB" sz="2000" i="1" dirty="0"/>
              <a:t>task</a:t>
            </a:r>
            <a:r>
              <a:rPr lang="en-GB" sz="2000" dirty="0"/>
              <a:t>, not the attributes of the person undertaking it. </a:t>
            </a:r>
          </a:p>
          <a:p>
            <a:r>
              <a:rPr lang="en-GB" sz="2000" dirty="0"/>
              <a:t>To discharge their duty of care, inexperienced colleagues expected to seek advice of more experienced colleagues where necessary (</a:t>
            </a:r>
            <a:r>
              <a:rPr lang="en-GB" sz="2000" i="1" dirty="0" err="1" smtClean="0"/>
              <a:t>Wilsher</a:t>
            </a:r>
            <a:r>
              <a:rPr lang="en-GB" sz="2000" dirty="0" smtClean="0"/>
              <a:t>). </a:t>
            </a:r>
            <a:endParaRPr lang="en-GB" sz="2000" dirty="0"/>
          </a:p>
          <a:p>
            <a:r>
              <a:rPr lang="en-GB" sz="2000" dirty="0"/>
              <a:t>Confirmed by CA in </a:t>
            </a:r>
            <a:r>
              <a:rPr lang="en-GB" sz="2000" i="1" dirty="0"/>
              <a:t>FB v Princess Alexandra Hospital NHS Trust </a:t>
            </a:r>
            <a:r>
              <a:rPr lang="en-GB" sz="2000" dirty="0"/>
              <a:t>[2017] - where a doctor in a particular post fails to exercise the degree of skill required for the task, they will breach the standard of care. Inexperience will not lower the standard and nor will more than average experience elevate </a:t>
            </a:r>
            <a:r>
              <a:rPr lang="en-GB" sz="2000" dirty="0" smtClean="0"/>
              <a:t>it. </a:t>
            </a:r>
            <a:endParaRPr lang="en-GB" sz="2000" dirty="0"/>
          </a:p>
          <a:p>
            <a:r>
              <a:rPr lang="en-GB" sz="2000" dirty="0" smtClean="0"/>
              <a:t>Context </a:t>
            </a:r>
            <a:r>
              <a:rPr lang="en-GB" sz="2000" dirty="0"/>
              <a:t>free?</a:t>
            </a:r>
            <a:endParaRPr lang="en-US" sz="2000" dirty="0"/>
          </a:p>
        </p:txBody>
      </p:sp>
    </p:spTree>
    <p:extLst>
      <p:ext uri="{BB962C8B-B14F-4D97-AF65-F5344CB8AC3E}">
        <p14:creationId xmlns:p14="http://schemas.microsoft.com/office/powerpoint/2010/main" val="41602046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3347AFA-6790-468A-B8EF-2AC04406F676}"/>
              </a:ext>
            </a:extLst>
          </p:cNvPr>
          <p:cNvSpPr>
            <a:spLocks noGrp="1"/>
          </p:cNvSpPr>
          <p:nvPr>
            <p:ph type="title"/>
          </p:nvPr>
        </p:nvSpPr>
        <p:spPr/>
        <p:txBody>
          <a:bodyPr/>
          <a:lstStyle/>
          <a:p>
            <a:r>
              <a:rPr lang="en-GB" dirty="0" smtClean="0"/>
              <a:t>factors</a:t>
            </a:r>
            <a:endParaRPr lang="en-US" dirty="0"/>
          </a:p>
        </p:txBody>
      </p:sp>
      <p:sp>
        <p:nvSpPr>
          <p:cNvPr id="3" name="Content Placeholder 2">
            <a:extLst>
              <a:ext uri="{FF2B5EF4-FFF2-40B4-BE49-F238E27FC236}">
                <a16:creationId xmlns:a16="http://schemas.microsoft.com/office/drawing/2014/main" xmlns="" id="{33389D0A-4C1F-4A34-902E-73296B6E52AB}"/>
              </a:ext>
            </a:extLst>
          </p:cNvPr>
          <p:cNvSpPr>
            <a:spLocks noGrp="1"/>
          </p:cNvSpPr>
          <p:nvPr>
            <p:ph sz="half" idx="1"/>
          </p:nvPr>
        </p:nvSpPr>
        <p:spPr>
          <a:xfrm>
            <a:off x="581193" y="1970241"/>
            <a:ext cx="5422390" cy="4697259"/>
          </a:xfrm>
        </p:spPr>
        <p:txBody>
          <a:bodyPr>
            <a:normAutofit fontScale="92500"/>
          </a:bodyPr>
          <a:lstStyle/>
          <a:p>
            <a:r>
              <a:rPr lang="en-GB" sz="2400" dirty="0"/>
              <a:t>‘an emergency may overburden the available resources, and, if an individual is forced by circumstances to do too many things at once, the fact that he does one of them incorrectly should not lightly be taken as negligence’ (</a:t>
            </a:r>
            <a:r>
              <a:rPr lang="en-GB" sz="2400" i="1" dirty="0" err="1" smtClean="0"/>
              <a:t>Wilsher</a:t>
            </a:r>
            <a:r>
              <a:rPr lang="en-GB" sz="2400" dirty="0" smtClean="0"/>
              <a:t>).</a:t>
            </a:r>
            <a:endParaRPr lang="en-GB" sz="2400" dirty="0"/>
          </a:p>
          <a:p>
            <a:r>
              <a:rPr lang="en-GB" sz="2400" i="1" dirty="0"/>
              <a:t>Mulholland</a:t>
            </a:r>
            <a:r>
              <a:rPr lang="en-GB" sz="2400" dirty="0"/>
              <a:t> [2015] - busy A&amp;E doctors ‘do not have the luxury of long and mature consideration. They take decisions at short notice in a pressurised environment … the standard of care … must be calibrated in a manner reflecting reality.’ [101] </a:t>
            </a:r>
            <a:endParaRPr lang="en-GB" sz="2400" i="1" dirty="0"/>
          </a:p>
          <a:p>
            <a:endParaRPr lang="en-US" dirty="0"/>
          </a:p>
        </p:txBody>
      </p:sp>
      <p:sp>
        <p:nvSpPr>
          <p:cNvPr id="4" name="Content Placeholder 3">
            <a:extLst>
              <a:ext uri="{FF2B5EF4-FFF2-40B4-BE49-F238E27FC236}">
                <a16:creationId xmlns:a16="http://schemas.microsoft.com/office/drawing/2014/main" xmlns="" id="{3E81982E-8D7E-42C8-9930-6FA610382574}"/>
              </a:ext>
            </a:extLst>
          </p:cNvPr>
          <p:cNvSpPr>
            <a:spLocks noGrp="1"/>
          </p:cNvSpPr>
          <p:nvPr>
            <p:ph sz="half" idx="2"/>
          </p:nvPr>
        </p:nvSpPr>
        <p:spPr/>
        <p:txBody>
          <a:bodyPr>
            <a:normAutofit fontScale="92500"/>
          </a:bodyPr>
          <a:lstStyle/>
          <a:p>
            <a:endParaRPr lang="en-US" dirty="0"/>
          </a:p>
        </p:txBody>
      </p:sp>
      <p:pic>
        <p:nvPicPr>
          <p:cNvPr id="5" name="Picture 4">
            <a:extLst>
              <a:ext uri="{FF2B5EF4-FFF2-40B4-BE49-F238E27FC236}">
                <a16:creationId xmlns:a16="http://schemas.microsoft.com/office/drawing/2014/main" xmlns="" id="{CA673326-CAB8-41CC-A01D-4578195FE568}"/>
              </a:ext>
            </a:extLst>
          </p:cNvPr>
          <p:cNvPicPr>
            <a:picLocks noChangeAspect="1"/>
          </p:cNvPicPr>
          <p:nvPr/>
        </p:nvPicPr>
        <p:blipFill>
          <a:blip r:embed="rId3"/>
          <a:stretch>
            <a:fillRect/>
          </a:stretch>
        </p:blipFill>
        <p:spPr>
          <a:xfrm>
            <a:off x="6286769" y="2228003"/>
            <a:ext cx="5225687" cy="3473545"/>
          </a:xfrm>
          <a:prstGeom prst="rect">
            <a:avLst/>
          </a:prstGeom>
        </p:spPr>
      </p:pic>
    </p:spTree>
    <p:extLst>
      <p:ext uri="{BB962C8B-B14F-4D97-AF65-F5344CB8AC3E}">
        <p14:creationId xmlns:p14="http://schemas.microsoft.com/office/powerpoint/2010/main" val="3940336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68B876F-A7FD-4640-8D8D-9263577B68C9}"/>
              </a:ext>
            </a:extLst>
          </p:cNvPr>
          <p:cNvSpPr>
            <a:spLocks noGrp="1"/>
          </p:cNvSpPr>
          <p:nvPr>
            <p:ph type="title"/>
          </p:nvPr>
        </p:nvSpPr>
        <p:spPr/>
        <p:txBody>
          <a:bodyPr/>
          <a:lstStyle/>
          <a:p>
            <a:r>
              <a:rPr lang="en-GB" dirty="0"/>
              <a:t>Professional guidance</a:t>
            </a:r>
            <a:endParaRPr lang="en-US" dirty="0"/>
          </a:p>
        </p:txBody>
      </p:sp>
      <p:sp>
        <p:nvSpPr>
          <p:cNvPr id="3" name="Content Placeholder 2">
            <a:extLst>
              <a:ext uri="{FF2B5EF4-FFF2-40B4-BE49-F238E27FC236}">
                <a16:creationId xmlns:a16="http://schemas.microsoft.com/office/drawing/2014/main" xmlns="" id="{D7DCA0D4-B961-444B-B3D9-AA8BB46921D1}"/>
              </a:ext>
            </a:extLst>
          </p:cNvPr>
          <p:cNvSpPr>
            <a:spLocks noGrp="1"/>
          </p:cNvSpPr>
          <p:nvPr>
            <p:ph sz="half" idx="1"/>
          </p:nvPr>
        </p:nvSpPr>
        <p:spPr/>
        <p:txBody>
          <a:bodyPr>
            <a:normAutofit/>
          </a:bodyPr>
          <a:lstStyle/>
          <a:p>
            <a:r>
              <a:rPr lang="en-GB" sz="2400" dirty="0">
                <a:solidFill>
                  <a:schemeClr val="tx1"/>
                </a:solidFill>
              </a:rPr>
              <a:t>BMA -  doctors are unlikely to be criticized for care where their decisions are reasonable in the circumstances</a:t>
            </a:r>
          </a:p>
          <a:p>
            <a:r>
              <a:rPr lang="en-GB" sz="2400" dirty="0">
                <a:solidFill>
                  <a:schemeClr val="tx1"/>
                </a:solidFill>
              </a:rPr>
              <a:t>GMC - </a:t>
            </a:r>
            <a:r>
              <a:rPr lang="en-GB" sz="2400" b="0" i="0" dirty="0">
                <a:solidFill>
                  <a:schemeClr val="tx1"/>
                </a:solidFill>
                <a:effectLst/>
              </a:rPr>
              <a:t>All our ethical guidance continues to apply as far as is practical in the circumstances. The primary requirement for all doctors is to react responsibly and reasonably to the circumstances they face.</a:t>
            </a:r>
            <a:endParaRPr lang="en-US" sz="2400" dirty="0">
              <a:solidFill>
                <a:schemeClr val="tx1"/>
              </a:solidFill>
            </a:endParaRPr>
          </a:p>
        </p:txBody>
      </p:sp>
      <p:sp>
        <p:nvSpPr>
          <p:cNvPr id="4" name="Content Placeholder 3">
            <a:extLst>
              <a:ext uri="{FF2B5EF4-FFF2-40B4-BE49-F238E27FC236}">
                <a16:creationId xmlns:a16="http://schemas.microsoft.com/office/drawing/2014/main" xmlns="" id="{29C12F20-B18B-41B7-B286-11BEBBF21FA1}"/>
              </a:ext>
            </a:extLst>
          </p:cNvPr>
          <p:cNvSpPr>
            <a:spLocks noGrp="1"/>
          </p:cNvSpPr>
          <p:nvPr>
            <p:ph sz="half" idx="2"/>
          </p:nvPr>
        </p:nvSpPr>
        <p:spPr/>
        <p:txBody>
          <a:bodyPr/>
          <a:lstStyle/>
          <a:p>
            <a:endParaRPr lang="en-US" dirty="0"/>
          </a:p>
        </p:txBody>
      </p:sp>
      <p:pic>
        <p:nvPicPr>
          <p:cNvPr id="9" name="Picture 8">
            <a:extLst>
              <a:ext uri="{FF2B5EF4-FFF2-40B4-BE49-F238E27FC236}">
                <a16:creationId xmlns:a16="http://schemas.microsoft.com/office/drawing/2014/main" xmlns="" id="{9259084F-8681-498F-8EF1-289DE291705A}"/>
              </a:ext>
            </a:extLst>
          </p:cNvPr>
          <p:cNvPicPr>
            <a:picLocks noChangeAspect="1"/>
          </p:cNvPicPr>
          <p:nvPr/>
        </p:nvPicPr>
        <p:blipFill>
          <a:blip r:embed="rId3"/>
          <a:stretch>
            <a:fillRect/>
          </a:stretch>
        </p:blipFill>
        <p:spPr>
          <a:xfrm>
            <a:off x="8435496" y="4480909"/>
            <a:ext cx="2857500" cy="2038350"/>
          </a:xfrm>
          <a:prstGeom prst="rect">
            <a:avLst/>
          </a:prstGeom>
        </p:spPr>
      </p:pic>
      <p:pic>
        <p:nvPicPr>
          <p:cNvPr id="10" name="Picture 9">
            <a:extLst>
              <a:ext uri="{FF2B5EF4-FFF2-40B4-BE49-F238E27FC236}">
                <a16:creationId xmlns:a16="http://schemas.microsoft.com/office/drawing/2014/main" xmlns="" id="{CC3F6372-036C-4374-AF90-919482F626E2}"/>
              </a:ext>
            </a:extLst>
          </p:cNvPr>
          <p:cNvPicPr>
            <a:picLocks noChangeAspect="1"/>
          </p:cNvPicPr>
          <p:nvPr/>
        </p:nvPicPr>
        <p:blipFill>
          <a:blip r:embed="rId4"/>
          <a:stretch>
            <a:fillRect/>
          </a:stretch>
        </p:blipFill>
        <p:spPr>
          <a:xfrm>
            <a:off x="6289109" y="2386000"/>
            <a:ext cx="2753117" cy="2753117"/>
          </a:xfrm>
          <a:prstGeom prst="rect">
            <a:avLst/>
          </a:prstGeom>
        </p:spPr>
      </p:pic>
    </p:spTree>
    <p:extLst>
      <p:ext uri="{BB962C8B-B14F-4D97-AF65-F5344CB8AC3E}">
        <p14:creationId xmlns:p14="http://schemas.microsoft.com/office/powerpoint/2010/main" val="38066668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F70BFCD-17B2-4B85-9CAB-A130D1E355E7}"/>
              </a:ext>
            </a:extLst>
          </p:cNvPr>
          <p:cNvSpPr>
            <a:spLocks noGrp="1"/>
          </p:cNvSpPr>
          <p:nvPr>
            <p:ph type="title"/>
          </p:nvPr>
        </p:nvSpPr>
        <p:spPr/>
        <p:txBody>
          <a:bodyPr/>
          <a:lstStyle/>
          <a:p>
            <a:r>
              <a:rPr lang="en-GB" dirty="0"/>
              <a:t>Immunity from suit?</a:t>
            </a:r>
            <a:endParaRPr lang="en-US" dirty="0"/>
          </a:p>
        </p:txBody>
      </p:sp>
      <p:sp>
        <p:nvSpPr>
          <p:cNvPr id="5" name="Text Placeholder 4">
            <a:extLst>
              <a:ext uri="{FF2B5EF4-FFF2-40B4-BE49-F238E27FC236}">
                <a16:creationId xmlns:a16="http://schemas.microsoft.com/office/drawing/2014/main" xmlns="" id="{75C150D7-CB4E-4CE2-AE29-A0765EBD9094}"/>
              </a:ext>
            </a:extLst>
          </p:cNvPr>
          <p:cNvSpPr>
            <a:spLocks noGrp="1"/>
          </p:cNvSpPr>
          <p:nvPr>
            <p:ph type="body" idx="1"/>
          </p:nvPr>
        </p:nvSpPr>
        <p:spPr/>
        <p:txBody>
          <a:bodyPr/>
          <a:lstStyle/>
          <a:p>
            <a:r>
              <a:rPr lang="en-GB" dirty="0"/>
              <a:t>Yes</a:t>
            </a:r>
            <a:endParaRPr lang="en-US" dirty="0"/>
          </a:p>
        </p:txBody>
      </p:sp>
      <p:sp>
        <p:nvSpPr>
          <p:cNvPr id="3" name="Content Placeholder 2">
            <a:extLst>
              <a:ext uri="{FF2B5EF4-FFF2-40B4-BE49-F238E27FC236}">
                <a16:creationId xmlns:a16="http://schemas.microsoft.com/office/drawing/2014/main" xmlns="" id="{11C4B66C-96A9-4C45-8C73-DC1B7974A43E}"/>
              </a:ext>
            </a:extLst>
          </p:cNvPr>
          <p:cNvSpPr>
            <a:spLocks noGrp="1"/>
          </p:cNvSpPr>
          <p:nvPr>
            <p:ph sz="half" idx="2"/>
          </p:nvPr>
        </p:nvSpPr>
        <p:spPr>
          <a:ln>
            <a:solidFill>
              <a:schemeClr val="accent1"/>
            </a:solidFill>
          </a:ln>
        </p:spPr>
        <p:txBody>
          <a:bodyPr>
            <a:normAutofit/>
          </a:bodyPr>
          <a:lstStyle/>
          <a:p>
            <a:r>
              <a:rPr lang="en-GB" sz="2000" dirty="0">
                <a:solidFill>
                  <a:schemeClr val="accent3">
                    <a:lumMod val="50000"/>
                  </a:schemeClr>
                </a:solidFill>
              </a:rPr>
              <a:t>Memories about the dire conditions may fade</a:t>
            </a:r>
          </a:p>
          <a:p>
            <a:r>
              <a:rPr lang="en-GB" sz="2000" dirty="0">
                <a:solidFill>
                  <a:schemeClr val="accent3">
                    <a:lumMod val="50000"/>
                  </a:schemeClr>
                </a:solidFill>
              </a:rPr>
              <a:t>HCPs have made personal sacrifices to continue to provide care</a:t>
            </a:r>
          </a:p>
          <a:p>
            <a:r>
              <a:rPr lang="en-GB" sz="2000" dirty="0">
                <a:solidFill>
                  <a:schemeClr val="accent3">
                    <a:lumMod val="50000"/>
                  </a:schemeClr>
                </a:solidFill>
              </a:rPr>
              <a:t>CN claims cause major anxiety and distress</a:t>
            </a:r>
          </a:p>
          <a:p>
            <a:r>
              <a:rPr lang="en-GB" sz="2000" dirty="0">
                <a:solidFill>
                  <a:schemeClr val="accent3">
                    <a:lumMod val="50000"/>
                  </a:schemeClr>
                </a:solidFill>
              </a:rPr>
              <a:t>Compensation is further drain on NHS resources</a:t>
            </a:r>
            <a:endParaRPr lang="en-US" sz="2000" dirty="0">
              <a:solidFill>
                <a:schemeClr val="accent3">
                  <a:lumMod val="50000"/>
                </a:schemeClr>
              </a:solidFill>
            </a:endParaRPr>
          </a:p>
        </p:txBody>
      </p:sp>
      <p:sp>
        <p:nvSpPr>
          <p:cNvPr id="6" name="Text Placeholder 5">
            <a:extLst>
              <a:ext uri="{FF2B5EF4-FFF2-40B4-BE49-F238E27FC236}">
                <a16:creationId xmlns:a16="http://schemas.microsoft.com/office/drawing/2014/main" xmlns="" id="{46B2995A-1014-431D-972C-48C93FBC6E03}"/>
              </a:ext>
            </a:extLst>
          </p:cNvPr>
          <p:cNvSpPr>
            <a:spLocks noGrp="1"/>
          </p:cNvSpPr>
          <p:nvPr>
            <p:ph type="body" sz="quarter" idx="3"/>
          </p:nvPr>
        </p:nvSpPr>
        <p:spPr/>
        <p:txBody>
          <a:bodyPr/>
          <a:lstStyle/>
          <a:p>
            <a:r>
              <a:rPr lang="en-GB" dirty="0"/>
              <a:t>No</a:t>
            </a:r>
            <a:endParaRPr lang="en-US" dirty="0"/>
          </a:p>
        </p:txBody>
      </p:sp>
      <p:sp>
        <p:nvSpPr>
          <p:cNvPr id="4" name="Content Placeholder 3">
            <a:extLst>
              <a:ext uri="{FF2B5EF4-FFF2-40B4-BE49-F238E27FC236}">
                <a16:creationId xmlns:a16="http://schemas.microsoft.com/office/drawing/2014/main" xmlns="" id="{5DB09AF8-901D-413C-AAAA-55E6A76C3816}"/>
              </a:ext>
            </a:extLst>
          </p:cNvPr>
          <p:cNvSpPr>
            <a:spLocks noGrp="1"/>
          </p:cNvSpPr>
          <p:nvPr>
            <p:ph sz="quarter" idx="4"/>
          </p:nvPr>
        </p:nvSpPr>
        <p:spPr>
          <a:solidFill>
            <a:schemeClr val="accent2"/>
          </a:solidFill>
        </p:spPr>
        <p:txBody>
          <a:bodyPr>
            <a:normAutofit/>
          </a:bodyPr>
          <a:lstStyle/>
          <a:p>
            <a:r>
              <a:rPr lang="en-GB" sz="2000" dirty="0">
                <a:solidFill>
                  <a:schemeClr val="bg1"/>
                </a:solidFill>
              </a:rPr>
              <a:t>Indemnity has been extended to cover covid-19 care</a:t>
            </a:r>
          </a:p>
          <a:p>
            <a:r>
              <a:rPr lang="en-GB" sz="2000" dirty="0">
                <a:solidFill>
                  <a:schemeClr val="bg1"/>
                </a:solidFill>
              </a:rPr>
              <a:t>Undermines entitlement to reasonable standard of care</a:t>
            </a:r>
          </a:p>
          <a:p>
            <a:r>
              <a:rPr lang="en-GB" sz="2000" dirty="0">
                <a:solidFill>
                  <a:schemeClr val="bg1"/>
                </a:solidFill>
              </a:rPr>
              <a:t>Context will be taken into account – hard to establish CN except in egregious cases</a:t>
            </a:r>
          </a:p>
          <a:p>
            <a:r>
              <a:rPr lang="en-GB" sz="2000" dirty="0">
                <a:solidFill>
                  <a:schemeClr val="bg1"/>
                </a:solidFill>
              </a:rPr>
              <a:t>HCPs are patients too</a:t>
            </a:r>
            <a:endParaRPr lang="en-US" sz="2000" dirty="0">
              <a:solidFill>
                <a:schemeClr val="bg1"/>
              </a:solidFill>
            </a:endParaRPr>
          </a:p>
        </p:txBody>
      </p:sp>
    </p:spTree>
    <p:extLst>
      <p:ext uri="{BB962C8B-B14F-4D97-AF65-F5344CB8AC3E}">
        <p14:creationId xmlns:p14="http://schemas.microsoft.com/office/powerpoint/2010/main" val="2616784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68B876F-A7FD-4640-8D8D-9263577B68C9}"/>
              </a:ext>
            </a:extLst>
          </p:cNvPr>
          <p:cNvSpPr>
            <a:spLocks noGrp="1"/>
          </p:cNvSpPr>
          <p:nvPr>
            <p:ph type="title"/>
          </p:nvPr>
        </p:nvSpPr>
        <p:spPr/>
        <p:txBody>
          <a:bodyPr/>
          <a:lstStyle/>
          <a:p>
            <a:r>
              <a:rPr lang="en-GB" dirty="0" smtClean="0"/>
              <a:t>reform</a:t>
            </a:r>
            <a:endParaRPr lang="en-US" dirty="0"/>
          </a:p>
        </p:txBody>
      </p:sp>
      <p:sp>
        <p:nvSpPr>
          <p:cNvPr id="3" name="Content Placeholder 2">
            <a:extLst>
              <a:ext uri="{FF2B5EF4-FFF2-40B4-BE49-F238E27FC236}">
                <a16:creationId xmlns:a16="http://schemas.microsoft.com/office/drawing/2014/main" xmlns="" id="{D7DCA0D4-B961-444B-B3D9-AA8BB46921D1}"/>
              </a:ext>
            </a:extLst>
          </p:cNvPr>
          <p:cNvSpPr>
            <a:spLocks noGrp="1"/>
          </p:cNvSpPr>
          <p:nvPr>
            <p:ph sz="half" idx="1"/>
          </p:nvPr>
        </p:nvSpPr>
        <p:spPr>
          <a:xfrm>
            <a:off x="581193" y="2228003"/>
            <a:ext cx="11029616" cy="3633047"/>
          </a:xfrm>
        </p:spPr>
        <p:txBody>
          <a:bodyPr>
            <a:normAutofit fontScale="85000" lnSpcReduction="10000"/>
          </a:bodyPr>
          <a:lstStyle/>
          <a:p>
            <a:r>
              <a:rPr lang="en-GB" sz="2400" dirty="0" smtClean="0">
                <a:solidFill>
                  <a:schemeClr val="tx1"/>
                </a:solidFill>
              </a:rPr>
              <a:t>Health and Social Care Committee report on NHS Litigation Reform.</a:t>
            </a:r>
          </a:p>
          <a:p>
            <a:r>
              <a:rPr lang="en-GB" sz="2400" dirty="0" smtClean="0">
                <a:solidFill>
                  <a:schemeClr val="tx1"/>
                </a:solidFill>
              </a:rPr>
              <a:t>NHS spends over £2billion compensating patients who have suffered harm during treatment. </a:t>
            </a:r>
          </a:p>
          <a:p>
            <a:r>
              <a:rPr lang="en-GB" sz="2400" dirty="0">
                <a:solidFill>
                  <a:schemeClr val="tx1"/>
                </a:solidFill>
              </a:rPr>
              <a:t>‘A process that is supposed to deliver justice and incentivise improvements fails to do either: lessons are rarely learned and for families accessing compensation is slow, adversarial, stressful, and often bitter. </a:t>
            </a:r>
            <a:r>
              <a:rPr lang="en-US" sz="2400" dirty="0" smtClean="0">
                <a:solidFill>
                  <a:schemeClr val="tx1"/>
                </a:solidFill>
              </a:rPr>
              <a:t>’</a:t>
            </a:r>
          </a:p>
          <a:p>
            <a:r>
              <a:rPr lang="en-US" sz="2400" dirty="0" smtClean="0">
                <a:solidFill>
                  <a:schemeClr val="tx1"/>
                </a:solidFill>
              </a:rPr>
              <a:t>Snowballing costs are not related to a decline in safety. </a:t>
            </a:r>
          </a:p>
          <a:p>
            <a:r>
              <a:rPr lang="en-US" sz="2400" dirty="0" smtClean="0">
                <a:solidFill>
                  <a:schemeClr val="tx1"/>
                </a:solidFill>
              </a:rPr>
              <a:t>Administrative rather than adversarial system (achieved in stages), based on agreement that correct procedures have not been followed and system failure rather than the higher threshold of fault by the hospital or a clinician. Result: wider pool of claimants but not necessarily more expensive.</a:t>
            </a:r>
          </a:p>
          <a:p>
            <a:r>
              <a:rPr lang="en-US" sz="2400" dirty="0">
                <a:solidFill>
                  <a:schemeClr val="tx1"/>
                </a:solidFill>
              </a:rPr>
              <a:t>A</a:t>
            </a:r>
            <a:r>
              <a:rPr lang="en-US" sz="2400" dirty="0" smtClean="0">
                <a:solidFill>
                  <a:schemeClr val="tx1"/>
                </a:solidFill>
              </a:rPr>
              <a:t> culture of learning rather than blame. </a:t>
            </a:r>
            <a:endParaRPr lang="en-GB" sz="2400" dirty="0" smtClean="0">
              <a:solidFill>
                <a:schemeClr val="tx1"/>
              </a:solidFill>
            </a:endParaRPr>
          </a:p>
        </p:txBody>
      </p:sp>
    </p:spTree>
    <p:extLst>
      <p:ext uri="{BB962C8B-B14F-4D97-AF65-F5344CB8AC3E}">
        <p14:creationId xmlns:p14="http://schemas.microsoft.com/office/powerpoint/2010/main" val="3350097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68B876F-A7FD-4640-8D8D-9263577B68C9}"/>
              </a:ext>
            </a:extLst>
          </p:cNvPr>
          <p:cNvSpPr>
            <a:spLocks noGrp="1"/>
          </p:cNvSpPr>
          <p:nvPr>
            <p:ph type="title"/>
          </p:nvPr>
        </p:nvSpPr>
        <p:spPr/>
        <p:txBody>
          <a:bodyPr/>
          <a:lstStyle/>
          <a:p>
            <a:r>
              <a:rPr lang="en-GB" dirty="0" smtClean="0"/>
              <a:t>reform</a:t>
            </a:r>
            <a:endParaRPr lang="en-US" dirty="0"/>
          </a:p>
        </p:txBody>
      </p:sp>
      <p:sp>
        <p:nvSpPr>
          <p:cNvPr id="3" name="Content Placeholder 2">
            <a:extLst>
              <a:ext uri="{FF2B5EF4-FFF2-40B4-BE49-F238E27FC236}">
                <a16:creationId xmlns:a16="http://schemas.microsoft.com/office/drawing/2014/main" xmlns="" id="{D7DCA0D4-B961-444B-B3D9-AA8BB46921D1}"/>
              </a:ext>
            </a:extLst>
          </p:cNvPr>
          <p:cNvSpPr>
            <a:spLocks noGrp="1"/>
          </p:cNvSpPr>
          <p:nvPr>
            <p:ph sz="half" idx="1"/>
          </p:nvPr>
        </p:nvSpPr>
        <p:spPr>
          <a:xfrm>
            <a:off x="581193" y="2228003"/>
            <a:ext cx="11029616" cy="3633047"/>
          </a:xfrm>
        </p:spPr>
        <p:txBody>
          <a:bodyPr>
            <a:normAutofit fontScale="92500" lnSpcReduction="20000"/>
          </a:bodyPr>
          <a:lstStyle/>
          <a:p>
            <a:r>
              <a:rPr lang="en-US" sz="2400" dirty="0">
                <a:solidFill>
                  <a:schemeClr val="tx1"/>
                </a:solidFill>
              </a:rPr>
              <a:t>Administrative rather than adversarial system (achieved in stages), based on agreement that correct procedures have not been followed and system failure rather than the higher threshold of fault by the hospital or a clinician. </a:t>
            </a:r>
            <a:endParaRPr lang="en-US" sz="2400" dirty="0" smtClean="0">
              <a:solidFill>
                <a:schemeClr val="tx1"/>
              </a:solidFill>
            </a:endParaRPr>
          </a:p>
          <a:p>
            <a:r>
              <a:rPr lang="en-US" sz="2400" dirty="0" smtClean="0">
                <a:solidFill>
                  <a:schemeClr val="tx1"/>
                </a:solidFill>
              </a:rPr>
              <a:t>A </a:t>
            </a:r>
            <a:r>
              <a:rPr lang="en-US" sz="2400" dirty="0">
                <a:solidFill>
                  <a:schemeClr val="tx1"/>
                </a:solidFill>
              </a:rPr>
              <a:t>wider pool of claimants but not necessarily more expensive</a:t>
            </a:r>
            <a:r>
              <a:rPr lang="en-US" sz="2400" dirty="0" smtClean="0">
                <a:solidFill>
                  <a:schemeClr val="tx1"/>
                </a:solidFill>
              </a:rPr>
              <a:t>.</a:t>
            </a:r>
          </a:p>
          <a:p>
            <a:r>
              <a:rPr lang="en-US" sz="2400" dirty="0" smtClean="0">
                <a:solidFill>
                  <a:schemeClr val="tx1"/>
                </a:solidFill>
              </a:rPr>
              <a:t>A </a:t>
            </a:r>
            <a:r>
              <a:rPr lang="en-US" sz="2400" dirty="0">
                <a:solidFill>
                  <a:schemeClr val="tx1"/>
                </a:solidFill>
              </a:rPr>
              <a:t>culture of learning rather than blame. </a:t>
            </a:r>
            <a:endParaRPr lang="en-US" sz="2400" dirty="0" smtClean="0">
              <a:solidFill>
                <a:schemeClr val="tx1"/>
              </a:solidFill>
            </a:endParaRPr>
          </a:p>
          <a:p>
            <a:r>
              <a:rPr lang="en-US" sz="2400" dirty="0" smtClean="0">
                <a:solidFill>
                  <a:schemeClr val="tx1"/>
                </a:solidFill>
              </a:rPr>
              <a:t>Compensation could be equally generous. However, some cost saving measures: compensation based on what is needed to top-up NHS care rather than assuming all care will be provided privately; using parental income for the assessment of lost earnings for children under 18 is unfair. </a:t>
            </a:r>
          </a:p>
          <a:p>
            <a:r>
              <a:rPr lang="en-US" sz="2400" dirty="0" smtClean="0">
                <a:solidFill>
                  <a:schemeClr val="tx1"/>
                </a:solidFill>
              </a:rPr>
              <a:t>Six month investigations. </a:t>
            </a:r>
            <a:endParaRPr lang="en-GB" sz="2400" dirty="0">
              <a:solidFill>
                <a:schemeClr val="tx1"/>
              </a:solidFill>
            </a:endParaRPr>
          </a:p>
        </p:txBody>
      </p:sp>
    </p:spTree>
    <p:extLst>
      <p:ext uri="{BB962C8B-B14F-4D97-AF65-F5344CB8AC3E}">
        <p14:creationId xmlns:p14="http://schemas.microsoft.com/office/powerpoint/2010/main" val="17096133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7052FB7-9504-4696-A0F0-E0A7CE1419BC}"/>
              </a:ext>
            </a:extLst>
          </p:cNvPr>
          <p:cNvSpPr>
            <a:spLocks noGrp="1"/>
          </p:cNvSpPr>
          <p:nvPr>
            <p:ph type="title"/>
          </p:nvPr>
        </p:nvSpPr>
        <p:spPr/>
        <p:txBody>
          <a:bodyPr/>
          <a:lstStyle/>
          <a:p>
            <a:r>
              <a:rPr lang="en-GB" dirty="0"/>
              <a:t>Thank you </a:t>
            </a:r>
            <a:endParaRPr lang="en-US" dirty="0"/>
          </a:p>
        </p:txBody>
      </p:sp>
      <p:sp>
        <p:nvSpPr>
          <p:cNvPr id="7" name="Text Placeholder 6">
            <a:extLst>
              <a:ext uri="{FF2B5EF4-FFF2-40B4-BE49-F238E27FC236}">
                <a16:creationId xmlns:a16="http://schemas.microsoft.com/office/drawing/2014/main" xmlns="" id="{25C88BC8-8B7D-4188-835C-A1FE92BA706B}"/>
              </a:ext>
            </a:extLst>
          </p:cNvPr>
          <p:cNvSpPr>
            <a:spLocks noGrp="1"/>
          </p:cNvSpPr>
          <p:nvPr>
            <p:ph type="body" idx="1"/>
          </p:nvPr>
        </p:nvSpPr>
        <p:spPr/>
        <p:txBody>
          <a:bodyPr/>
          <a:lstStyle/>
          <a:p>
            <a:r>
              <a:rPr lang="en-GB" dirty="0"/>
              <a:t>Any questions?</a:t>
            </a:r>
            <a:endParaRPr lang="en-US" dirty="0"/>
          </a:p>
        </p:txBody>
      </p:sp>
    </p:spTree>
    <p:extLst>
      <p:ext uri="{BB962C8B-B14F-4D97-AF65-F5344CB8AC3E}">
        <p14:creationId xmlns:p14="http://schemas.microsoft.com/office/powerpoint/2010/main" val="41998541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contents</a:t>
            </a:r>
          </a:p>
        </p:txBody>
      </p:sp>
      <p:sp>
        <p:nvSpPr>
          <p:cNvPr id="3" name="Content Placeholder 2"/>
          <p:cNvSpPr>
            <a:spLocks noGrp="1"/>
          </p:cNvSpPr>
          <p:nvPr>
            <p:ph sz="half" idx="1"/>
          </p:nvPr>
        </p:nvSpPr>
        <p:spPr/>
        <p:txBody>
          <a:bodyPr>
            <a:normAutofit/>
          </a:bodyPr>
          <a:lstStyle/>
          <a:p>
            <a:r>
              <a:rPr lang="en-GB" sz="2800" dirty="0"/>
              <a:t>Legal tests for clinical negligence </a:t>
            </a:r>
            <a:r>
              <a:rPr lang="en-GB" sz="2800" dirty="0" smtClean="0"/>
              <a:t>claims and update</a:t>
            </a:r>
            <a:endParaRPr lang="en-GB" sz="2800" dirty="0"/>
          </a:p>
          <a:p>
            <a:r>
              <a:rPr lang="en-GB" sz="2800" dirty="0"/>
              <a:t>The standard of care in pandemic </a:t>
            </a:r>
            <a:r>
              <a:rPr lang="en-GB" sz="2800" dirty="0" smtClean="0"/>
              <a:t>conditions</a:t>
            </a:r>
          </a:p>
          <a:p>
            <a:r>
              <a:rPr lang="en-GB" sz="2800" dirty="0" smtClean="0"/>
              <a:t>Clinical negligence reform</a:t>
            </a:r>
            <a:endParaRPr lang="en-GB" sz="2800" dirty="0"/>
          </a:p>
        </p:txBody>
      </p:sp>
      <p:sp>
        <p:nvSpPr>
          <p:cNvPr id="4" name="Content Placeholder 3">
            <a:extLst>
              <a:ext uri="{FF2B5EF4-FFF2-40B4-BE49-F238E27FC236}">
                <a16:creationId xmlns:a16="http://schemas.microsoft.com/office/drawing/2014/main" xmlns="" id="{7F187DF9-E5DC-40F5-9896-2DAD7C9150F6}"/>
              </a:ext>
            </a:extLst>
          </p:cNvPr>
          <p:cNvSpPr>
            <a:spLocks noGrp="1"/>
          </p:cNvSpPr>
          <p:nvPr>
            <p:ph sz="half" idx="2"/>
          </p:nvPr>
        </p:nvSpPr>
        <p:spPr/>
        <p:txBody>
          <a:bodyPr/>
          <a:lstStyle/>
          <a:p>
            <a:endParaRPr lang="en-US" dirty="0"/>
          </a:p>
        </p:txBody>
      </p:sp>
      <p:pic>
        <p:nvPicPr>
          <p:cNvPr id="5" name="Picture 4">
            <a:extLst>
              <a:ext uri="{FF2B5EF4-FFF2-40B4-BE49-F238E27FC236}">
                <a16:creationId xmlns:a16="http://schemas.microsoft.com/office/drawing/2014/main" xmlns="" id="{1EB0FFBB-17A8-44FB-A731-19E89F97B691}"/>
              </a:ext>
            </a:extLst>
          </p:cNvPr>
          <p:cNvPicPr>
            <a:picLocks noChangeAspect="1"/>
          </p:cNvPicPr>
          <p:nvPr/>
        </p:nvPicPr>
        <p:blipFill>
          <a:blip r:embed="rId3"/>
          <a:stretch>
            <a:fillRect/>
          </a:stretch>
        </p:blipFill>
        <p:spPr>
          <a:xfrm>
            <a:off x="6271391" y="2067024"/>
            <a:ext cx="5256443" cy="3493989"/>
          </a:xfrm>
          <a:prstGeom prst="rect">
            <a:avLst/>
          </a:prstGeom>
        </p:spPr>
      </p:pic>
    </p:spTree>
    <p:extLst>
      <p:ext uri="{BB962C8B-B14F-4D97-AF65-F5344CB8AC3E}">
        <p14:creationId xmlns:p14="http://schemas.microsoft.com/office/powerpoint/2010/main" val="2115725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Negligence</a:t>
            </a:r>
          </a:p>
        </p:txBody>
      </p:sp>
      <p:sp>
        <p:nvSpPr>
          <p:cNvPr id="3" name="Content Placeholder 2"/>
          <p:cNvSpPr>
            <a:spLocks noGrp="1"/>
          </p:cNvSpPr>
          <p:nvPr>
            <p:ph sz="half" idx="1"/>
          </p:nvPr>
        </p:nvSpPr>
        <p:spPr/>
        <p:txBody>
          <a:bodyPr>
            <a:normAutofit fontScale="92500" lnSpcReduction="10000"/>
          </a:bodyPr>
          <a:lstStyle/>
          <a:p>
            <a:r>
              <a:rPr lang="en-GB" sz="2800" dirty="0"/>
              <a:t>Claimants must establish that:</a:t>
            </a:r>
          </a:p>
          <a:p>
            <a:r>
              <a:rPr lang="en-GB" sz="2800" dirty="0"/>
              <a:t>The defendant owed them a duty of care;</a:t>
            </a:r>
          </a:p>
          <a:p>
            <a:r>
              <a:rPr lang="en-GB" sz="2800" dirty="0"/>
              <a:t>That the defendant breached this duty (fell below the standard of care).</a:t>
            </a:r>
          </a:p>
          <a:p>
            <a:r>
              <a:rPr lang="en-GB" sz="2800" dirty="0"/>
              <a:t>That the breach </a:t>
            </a:r>
            <a:r>
              <a:rPr lang="en-GB" sz="2800" dirty="0" smtClean="0"/>
              <a:t>was the factual and legal cause of</a:t>
            </a:r>
            <a:r>
              <a:rPr lang="en-GB" sz="2800" dirty="0" smtClean="0"/>
              <a:t> </a:t>
            </a:r>
            <a:r>
              <a:rPr lang="en-GB" sz="2800" dirty="0"/>
              <a:t>C’s injury. </a:t>
            </a:r>
            <a:endParaRPr lang="en-GB" sz="2800" dirty="0" smtClean="0"/>
          </a:p>
        </p:txBody>
      </p:sp>
      <p:sp>
        <p:nvSpPr>
          <p:cNvPr id="4" name="Content Placeholder 3">
            <a:extLst>
              <a:ext uri="{FF2B5EF4-FFF2-40B4-BE49-F238E27FC236}">
                <a16:creationId xmlns:a16="http://schemas.microsoft.com/office/drawing/2014/main" xmlns="" id="{B65F65E8-C9A4-46E1-887A-8511697119A8}"/>
              </a:ext>
            </a:extLst>
          </p:cNvPr>
          <p:cNvSpPr>
            <a:spLocks noGrp="1"/>
          </p:cNvSpPr>
          <p:nvPr>
            <p:ph sz="half" idx="2"/>
          </p:nvPr>
        </p:nvSpPr>
        <p:spPr/>
        <p:txBody>
          <a:bodyPr>
            <a:normAutofit fontScale="92500" lnSpcReduction="10000"/>
          </a:bodyPr>
          <a:lstStyle/>
          <a:p>
            <a:endParaRPr lang="en-US" dirty="0"/>
          </a:p>
        </p:txBody>
      </p:sp>
      <p:pic>
        <p:nvPicPr>
          <p:cNvPr id="5" name="Picture 4">
            <a:extLst>
              <a:ext uri="{FF2B5EF4-FFF2-40B4-BE49-F238E27FC236}">
                <a16:creationId xmlns:a16="http://schemas.microsoft.com/office/drawing/2014/main" xmlns="" id="{6BECAC99-041D-4769-AB96-3BD65CD9C48E}"/>
              </a:ext>
            </a:extLst>
          </p:cNvPr>
          <p:cNvPicPr>
            <a:picLocks noChangeAspect="1"/>
          </p:cNvPicPr>
          <p:nvPr/>
        </p:nvPicPr>
        <p:blipFill>
          <a:blip r:embed="rId3"/>
          <a:stretch>
            <a:fillRect/>
          </a:stretch>
        </p:blipFill>
        <p:spPr>
          <a:xfrm>
            <a:off x="6188417" y="2737192"/>
            <a:ext cx="4630142" cy="2614668"/>
          </a:xfrm>
          <a:prstGeom prst="rect">
            <a:avLst/>
          </a:prstGeom>
        </p:spPr>
      </p:pic>
    </p:spTree>
    <p:extLst>
      <p:ext uri="{BB962C8B-B14F-4D97-AF65-F5344CB8AC3E}">
        <p14:creationId xmlns:p14="http://schemas.microsoft.com/office/powerpoint/2010/main" val="16986385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Negligence</a:t>
            </a:r>
          </a:p>
        </p:txBody>
      </p:sp>
      <p:sp>
        <p:nvSpPr>
          <p:cNvPr id="3" name="Content Placeholder 2"/>
          <p:cNvSpPr>
            <a:spLocks noGrp="1"/>
          </p:cNvSpPr>
          <p:nvPr>
            <p:ph sz="half" idx="1"/>
          </p:nvPr>
        </p:nvSpPr>
        <p:spPr>
          <a:xfrm>
            <a:off x="581193" y="2228003"/>
            <a:ext cx="10667378" cy="3633047"/>
          </a:xfrm>
        </p:spPr>
        <p:txBody>
          <a:bodyPr>
            <a:normAutofit fontScale="92500" lnSpcReduction="20000"/>
          </a:bodyPr>
          <a:lstStyle/>
          <a:p>
            <a:r>
              <a:rPr lang="en-GB" sz="2800" dirty="0" smtClean="0"/>
              <a:t>Duty of care: healthcare workers and hospitals owe patients a duty of care to avoid causing physical injuries (</a:t>
            </a:r>
            <a:r>
              <a:rPr lang="en-GB" sz="2800" i="1" dirty="0" smtClean="0"/>
              <a:t>Darnley</a:t>
            </a:r>
            <a:r>
              <a:rPr lang="en-GB" sz="2800" dirty="0" smtClean="0"/>
              <a:t>).</a:t>
            </a:r>
            <a:endParaRPr lang="en-GB" sz="2800" dirty="0"/>
          </a:p>
          <a:p>
            <a:r>
              <a:rPr lang="en-GB" sz="2800" dirty="0" smtClean="0"/>
              <a:t>Breach: the standard of the reasonable professional. Must comply with a responsible body of medical opinion and that opinion must be capable of withstanding logical analysis </a:t>
            </a:r>
            <a:r>
              <a:rPr lang="en-GB" sz="2800" i="1" dirty="0" smtClean="0"/>
              <a:t>(Bolam/Bolitho</a:t>
            </a:r>
            <a:r>
              <a:rPr lang="en-GB" sz="2800" dirty="0" smtClean="0"/>
              <a:t>)</a:t>
            </a:r>
            <a:r>
              <a:rPr lang="en-GB" sz="2800" i="1" dirty="0" smtClean="0"/>
              <a:t>. </a:t>
            </a:r>
            <a:r>
              <a:rPr lang="en-GB" sz="2800" dirty="0" smtClean="0"/>
              <a:t>The test for negligent advice/information non-disclosure is now different. </a:t>
            </a:r>
            <a:endParaRPr lang="en-GB" sz="2800" dirty="0"/>
          </a:p>
          <a:p>
            <a:r>
              <a:rPr lang="en-GB" sz="2800" dirty="0" smtClean="0"/>
              <a:t>Causation: D’s breach of duty must have caused or contributed to the injury (factual causation). The injury must be within the scope of D’s duty and not too remote, with no intervening acts breaking the chain of causation (legal causation).  </a:t>
            </a:r>
          </a:p>
        </p:txBody>
      </p:sp>
    </p:spTree>
    <p:extLst>
      <p:ext uri="{BB962C8B-B14F-4D97-AF65-F5344CB8AC3E}">
        <p14:creationId xmlns:p14="http://schemas.microsoft.com/office/powerpoint/2010/main" val="9345044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Duty of care</a:t>
            </a:r>
            <a:endParaRPr lang="en-GB" dirty="0"/>
          </a:p>
        </p:txBody>
      </p:sp>
      <p:sp>
        <p:nvSpPr>
          <p:cNvPr id="3" name="Content Placeholder 2"/>
          <p:cNvSpPr>
            <a:spLocks noGrp="1"/>
          </p:cNvSpPr>
          <p:nvPr>
            <p:ph idx="1"/>
          </p:nvPr>
        </p:nvSpPr>
        <p:spPr/>
        <p:txBody>
          <a:bodyPr/>
          <a:lstStyle/>
          <a:p>
            <a:r>
              <a:rPr lang="en-GB" sz="2800" dirty="0" smtClean="0">
                <a:solidFill>
                  <a:schemeClr val="tx1"/>
                </a:solidFill>
              </a:rPr>
              <a:t>It is well-established that doctors owe their patients a duty of care.</a:t>
            </a:r>
          </a:p>
          <a:p>
            <a:r>
              <a:rPr lang="en-GB" sz="2800" dirty="0" smtClean="0">
                <a:solidFill>
                  <a:schemeClr val="tx1"/>
                </a:solidFill>
              </a:rPr>
              <a:t>What about situations where clinical negligence causes psychiatric injuries for non-patients?</a:t>
            </a:r>
          </a:p>
          <a:p>
            <a:r>
              <a:rPr lang="en-GB" sz="2800" dirty="0" smtClean="0">
                <a:solidFill>
                  <a:schemeClr val="tx1"/>
                </a:solidFill>
              </a:rPr>
              <a:t>Claims by secondary victims: Recognised psychiatric injury; psychiatric injury reasonably foreseeable; close ties of love and affection; close in proximity to the accident/immediate aftermath; witnessed the sudden shocking event with one’s unaided senses.</a:t>
            </a:r>
            <a:endParaRPr lang="en-GB" dirty="0"/>
          </a:p>
        </p:txBody>
      </p:sp>
    </p:spTree>
    <p:extLst>
      <p:ext uri="{BB962C8B-B14F-4D97-AF65-F5344CB8AC3E}">
        <p14:creationId xmlns:p14="http://schemas.microsoft.com/office/powerpoint/2010/main" val="18265651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Duty of care</a:t>
            </a:r>
            <a:endParaRPr lang="en-GB" dirty="0"/>
          </a:p>
        </p:txBody>
      </p:sp>
      <p:sp>
        <p:nvSpPr>
          <p:cNvPr id="3" name="Content Placeholder 2"/>
          <p:cNvSpPr>
            <a:spLocks noGrp="1"/>
          </p:cNvSpPr>
          <p:nvPr>
            <p:ph idx="1"/>
          </p:nvPr>
        </p:nvSpPr>
        <p:spPr/>
        <p:txBody>
          <a:bodyPr>
            <a:normAutofit fontScale="92500" lnSpcReduction="10000"/>
          </a:bodyPr>
          <a:lstStyle/>
          <a:p>
            <a:r>
              <a:rPr lang="en-GB" sz="2800" i="1" dirty="0">
                <a:solidFill>
                  <a:schemeClr val="tx1"/>
                </a:solidFill>
              </a:rPr>
              <a:t>Paul </a:t>
            </a:r>
            <a:r>
              <a:rPr lang="en-GB" sz="2800" i="1" dirty="0" smtClean="0">
                <a:solidFill>
                  <a:schemeClr val="tx1"/>
                </a:solidFill>
              </a:rPr>
              <a:t>v </a:t>
            </a:r>
            <a:r>
              <a:rPr lang="en-GB" sz="2800" i="1" dirty="0">
                <a:solidFill>
                  <a:schemeClr val="tx1"/>
                </a:solidFill>
              </a:rPr>
              <a:t>The Royal Wolverhampton NHS Trust </a:t>
            </a:r>
            <a:r>
              <a:rPr lang="en-GB" sz="2800" dirty="0">
                <a:solidFill>
                  <a:schemeClr val="tx1"/>
                </a:solidFill>
              </a:rPr>
              <a:t>[2022] EWCA </a:t>
            </a:r>
            <a:r>
              <a:rPr lang="en-GB" sz="2800" dirty="0" err="1">
                <a:solidFill>
                  <a:schemeClr val="tx1"/>
                </a:solidFill>
              </a:rPr>
              <a:t>Civ</a:t>
            </a:r>
            <a:r>
              <a:rPr lang="en-GB" sz="2800" dirty="0">
                <a:solidFill>
                  <a:schemeClr val="tx1"/>
                </a:solidFill>
              </a:rPr>
              <a:t> </a:t>
            </a:r>
            <a:r>
              <a:rPr lang="en-GB" sz="2800" dirty="0" smtClean="0">
                <a:solidFill>
                  <a:schemeClr val="tx1"/>
                </a:solidFill>
              </a:rPr>
              <a:t>12.</a:t>
            </a:r>
          </a:p>
          <a:p>
            <a:r>
              <a:rPr lang="en-GB" sz="2800" dirty="0" smtClean="0">
                <a:solidFill>
                  <a:schemeClr val="tx1"/>
                </a:solidFill>
              </a:rPr>
              <a:t>Two daughters witnessed their father’s death from a heart attack following earlier alleged clinical negligence.</a:t>
            </a:r>
          </a:p>
          <a:p>
            <a:r>
              <a:rPr lang="en-GB" sz="2800" dirty="0" smtClean="0">
                <a:solidFill>
                  <a:schemeClr val="tx1"/>
                </a:solidFill>
              </a:rPr>
              <a:t>Three conjoined appeals: </a:t>
            </a:r>
            <a:r>
              <a:rPr lang="en-GB" sz="2800" i="1" dirty="0" smtClean="0">
                <a:solidFill>
                  <a:schemeClr val="tx1"/>
                </a:solidFill>
              </a:rPr>
              <a:t>Paul, </a:t>
            </a:r>
            <a:r>
              <a:rPr lang="en-GB" sz="2800" i="1" dirty="0" err="1" smtClean="0">
                <a:solidFill>
                  <a:schemeClr val="tx1"/>
                </a:solidFill>
              </a:rPr>
              <a:t>Polmear</a:t>
            </a:r>
            <a:r>
              <a:rPr lang="en-GB" sz="2800" dirty="0" smtClean="0">
                <a:solidFill>
                  <a:schemeClr val="tx1"/>
                </a:solidFill>
              </a:rPr>
              <a:t> and </a:t>
            </a:r>
            <a:r>
              <a:rPr lang="en-GB" sz="2800" i="1" dirty="0" smtClean="0">
                <a:solidFill>
                  <a:schemeClr val="tx1"/>
                </a:solidFill>
              </a:rPr>
              <a:t>Purchase.</a:t>
            </a:r>
          </a:p>
          <a:p>
            <a:r>
              <a:rPr lang="en-GB" sz="2800" i="1" dirty="0" smtClean="0">
                <a:solidFill>
                  <a:schemeClr val="tx1"/>
                </a:solidFill>
              </a:rPr>
              <a:t>Taylor v Novo: </a:t>
            </a:r>
            <a:r>
              <a:rPr lang="en-GB" sz="2800" dirty="0" smtClean="0">
                <a:solidFill>
                  <a:schemeClr val="tx1"/>
                </a:solidFill>
              </a:rPr>
              <a:t>C could not claim when the injury to the primary victim was separate to the initial accident/shocking event. </a:t>
            </a:r>
          </a:p>
          <a:p>
            <a:r>
              <a:rPr lang="en-GB" sz="2800" i="1" dirty="0" smtClean="0">
                <a:solidFill>
                  <a:schemeClr val="tx1"/>
                </a:solidFill>
              </a:rPr>
              <a:t>Paul</a:t>
            </a:r>
            <a:r>
              <a:rPr lang="en-GB" sz="2800" dirty="0" smtClean="0">
                <a:solidFill>
                  <a:schemeClr val="tx1"/>
                </a:solidFill>
              </a:rPr>
              <a:t>: C cannot claim when the horrific event is removed from the initial negligence. </a:t>
            </a:r>
            <a:endParaRPr lang="en-GB" sz="2800" i="1" dirty="0" smtClean="0">
              <a:solidFill>
                <a:schemeClr val="tx1"/>
              </a:solidFill>
            </a:endParaRPr>
          </a:p>
        </p:txBody>
      </p:sp>
    </p:spTree>
    <p:extLst>
      <p:ext uri="{BB962C8B-B14F-4D97-AF65-F5344CB8AC3E}">
        <p14:creationId xmlns:p14="http://schemas.microsoft.com/office/powerpoint/2010/main" val="9051219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new law on advice: </a:t>
            </a:r>
            <a:r>
              <a:rPr lang="en-GB" i="1" dirty="0"/>
              <a:t>Montgomery</a:t>
            </a:r>
            <a:r>
              <a:rPr lang="en-GB" dirty="0"/>
              <a:t>.</a:t>
            </a:r>
          </a:p>
        </p:txBody>
      </p:sp>
      <p:sp>
        <p:nvSpPr>
          <p:cNvPr id="3" name="Content Placeholder 2"/>
          <p:cNvSpPr>
            <a:spLocks noGrp="1"/>
          </p:cNvSpPr>
          <p:nvPr>
            <p:ph idx="1"/>
          </p:nvPr>
        </p:nvSpPr>
        <p:spPr/>
        <p:txBody>
          <a:bodyPr>
            <a:noAutofit/>
          </a:bodyPr>
          <a:lstStyle/>
          <a:p>
            <a:r>
              <a:rPr lang="en-GB" sz="2400" dirty="0"/>
              <a:t>The doctor’s duty of care encompasses diagnosis, advice and treatment. Negligent advice is now governed by </a:t>
            </a:r>
            <a:r>
              <a:rPr lang="en-GB" sz="2400" i="1" dirty="0"/>
              <a:t>Montgomery</a:t>
            </a:r>
            <a:r>
              <a:rPr lang="en-GB" sz="2400" dirty="0"/>
              <a:t>. </a:t>
            </a:r>
          </a:p>
          <a:p>
            <a:r>
              <a:rPr lang="en-GB" sz="2400" dirty="0"/>
              <a:t>A doctor is under a duty to take reasonable care to ensure that the patient is aware of any material risks involved in any recommended treatment, and of any reasonable alternative or variant treatments. </a:t>
            </a:r>
          </a:p>
          <a:p>
            <a:r>
              <a:rPr lang="en-GB" sz="2400" dirty="0"/>
              <a:t>The test of materiality is not assessed by peer opinion but from the standpoint of the reasonable patient, or the particular patient where the doctor should be reasonably aware that the patient would attach significance to that risk. </a:t>
            </a:r>
          </a:p>
        </p:txBody>
      </p:sp>
    </p:spTree>
    <p:extLst>
      <p:ext uri="{BB962C8B-B14F-4D97-AF65-F5344CB8AC3E}">
        <p14:creationId xmlns:p14="http://schemas.microsoft.com/office/powerpoint/2010/main" val="18375179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 recent application of </a:t>
            </a:r>
            <a:r>
              <a:rPr lang="en-GB" i="1" dirty="0"/>
              <a:t>Montgomery</a:t>
            </a:r>
            <a:endParaRPr lang="en-GB" dirty="0"/>
          </a:p>
        </p:txBody>
      </p:sp>
      <p:sp>
        <p:nvSpPr>
          <p:cNvPr id="3" name="Content Placeholder 2"/>
          <p:cNvSpPr>
            <a:spLocks noGrp="1"/>
          </p:cNvSpPr>
          <p:nvPr>
            <p:ph idx="1"/>
          </p:nvPr>
        </p:nvSpPr>
        <p:spPr/>
        <p:txBody>
          <a:bodyPr/>
          <a:lstStyle/>
          <a:p>
            <a:r>
              <a:rPr lang="en-GB" sz="2800" i="1" dirty="0"/>
              <a:t>Plant v El-Amir</a:t>
            </a:r>
            <a:r>
              <a:rPr lang="en-GB" sz="2800" dirty="0"/>
              <a:t> (2020): C partially sighted but vision worse in her left eye. She wanted surgery in that eye to help her read but she was persuaded to have surgery on both eyes.</a:t>
            </a:r>
          </a:p>
          <a:p>
            <a:r>
              <a:rPr lang="en-GB" sz="2800" dirty="0"/>
              <a:t>D was negligent in failing to advise her that surgery on her better vision eye would not enable her to achieve her goal of reading again and carried risks of complications. </a:t>
            </a:r>
          </a:p>
          <a:p>
            <a:endParaRPr lang="en-GB" dirty="0"/>
          </a:p>
        </p:txBody>
      </p:sp>
    </p:spTree>
    <p:extLst>
      <p:ext uri="{BB962C8B-B14F-4D97-AF65-F5344CB8AC3E}">
        <p14:creationId xmlns:p14="http://schemas.microsoft.com/office/powerpoint/2010/main" val="8137307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Causation</a:t>
            </a:r>
            <a:br>
              <a:rPr lang="en-GB" dirty="0"/>
            </a:br>
            <a:endParaRPr lang="en-GB" dirty="0"/>
          </a:p>
        </p:txBody>
      </p:sp>
      <p:sp>
        <p:nvSpPr>
          <p:cNvPr id="3" name="Content Placeholder 2"/>
          <p:cNvSpPr>
            <a:spLocks noGrp="1"/>
          </p:cNvSpPr>
          <p:nvPr>
            <p:ph idx="1"/>
          </p:nvPr>
        </p:nvSpPr>
        <p:spPr>
          <a:xfrm>
            <a:off x="581192" y="1996336"/>
            <a:ext cx="11029615" cy="4527637"/>
          </a:xfrm>
        </p:spPr>
        <p:txBody>
          <a:bodyPr>
            <a:noAutofit/>
          </a:bodyPr>
          <a:lstStyle/>
          <a:p>
            <a:r>
              <a:rPr lang="en-GB" sz="2400" dirty="0" smtClean="0"/>
              <a:t>The ‘but for’ test.</a:t>
            </a:r>
          </a:p>
          <a:p>
            <a:r>
              <a:rPr lang="en-GB" sz="2400" dirty="0" smtClean="0"/>
              <a:t>Material contribution to injury.</a:t>
            </a:r>
          </a:p>
          <a:p>
            <a:r>
              <a:rPr lang="en-GB" sz="2400" dirty="0" smtClean="0"/>
              <a:t>Divisible and indivisible injuries.</a:t>
            </a:r>
          </a:p>
          <a:p>
            <a:r>
              <a:rPr lang="en-GB" sz="2400" dirty="0" smtClean="0"/>
              <a:t>Can the material contribution to injury test apply to indivisible injuries?</a:t>
            </a:r>
            <a:endParaRPr lang="en-GB" sz="2400" dirty="0" smtClean="0"/>
          </a:p>
        </p:txBody>
      </p:sp>
    </p:spTree>
    <p:extLst>
      <p:ext uri="{BB962C8B-B14F-4D97-AF65-F5344CB8AC3E}">
        <p14:creationId xmlns:p14="http://schemas.microsoft.com/office/powerpoint/2010/main" val="1560969949"/>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119908130A1FC4EA6198BD9946D1DD8" ma:contentTypeVersion="13" ma:contentTypeDescription="Create a new document." ma:contentTypeScope="" ma:versionID="38c9806a1172606af77234e687939145">
  <xsd:schema xmlns:xsd="http://www.w3.org/2001/XMLSchema" xmlns:xs="http://www.w3.org/2001/XMLSchema" xmlns:p="http://schemas.microsoft.com/office/2006/metadata/properties" xmlns:ns3="de27684b-1c24-400a-919a-7d54d3e9c8a5" xmlns:ns4="372f1f17-69f5-4f0f-b06e-8992123d0a10" targetNamespace="http://schemas.microsoft.com/office/2006/metadata/properties" ma:root="true" ma:fieldsID="aa1c9144d9e818cc2530125933d9a377" ns3:_="" ns4:_="">
    <xsd:import namespace="de27684b-1c24-400a-919a-7d54d3e9c8a5"/>
    <xsd:import namespace="372f1f17-69f5-4f0f-b06e-8992123d0a10"/>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e27684b-1c24-400a-919a-7d54d3e9c8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72f1f17-69f5-4f0f-b06e-8992123d0a10"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CF757BF-5B06-4358-9715-61ED1A849839}">
  <ds:schemaRefs>
    <ds:schemaRef ds:uri="http://schemas.microsoft.com/sharepoint/v3/contenttype/forms"/>
  </ds:schemaRefs>
</ds:datastoreItem>
</file>

<file path=customXml/itemProps2.xml><?xml version="1.0" encoding="utf-8"?>
<ds:datastoreItem xmlns:ds="http://schemas.openxmlformats.org/officeDocument/2006/customXml" ds:itemID="{29D736B9-85DF-45D7-8B4B-FEBC481A94B9}">
  <ds:schemaRefs>
    <ds:schemaRef ds:uri="http://schemas.microsoft.com/office/2006/metadata/contentType"/>
    <ds:schemaRef ds:uri="http://schemas.microsoft.com/office/2006/metadata/properties/metaAttributes"/>
    <ds:schemaRef ds:uri="http://www.w3.org/2000/xmlns/"/>
    <ds:schemaRef ds:uri="http://www.w3.org/2001/XMLSchema"/>
    <ds:schemaRef ds:uri="de27684b-1c24-400a-919a-7d54d3e9c8a5"/>
    <ds:schemaRef ds:uri="372f1f17-69f5-4f0f-b06e-8992123d0a10"/>
    <ds:schemaRef ds:uri="http://schemas.microsoft.com/office/2006/metadata/propertie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9D7AF16-A352-4B7F-BE0A-27D616AAB5C7}">
  <ds:schemaRefs>
    <ds:schemaRef ds:uri="de27684b-1c24-400a-919a-7d54d3e9c8a5"/>
    <ds:schemaRef ds:uri="http://schemas.microsoft.com/office/2006/documentManagement/types"/>
    <ds:schemaRef ds:uri="372f1f17-69f5-4f0f-b06e-8992123d0a10"/>
    <ds:schemaRef ds:uri="http://purl.org/dc/elements/1.1/"/>
    <ds:schemaRef ds:uri="http://schemas.microsoft.com/office/2006/metadata/properties"/>
    <ds:schemaRef ds:uri="http://schemas.openxmlformats.org/package/2006/metadata/core-properties"/>
    <ds:schemaRef ds:uri="http://schemas.microsoft.com/office/infopath/2007/PartnerControls"/>
    <ds:schemaRef ds:uri="http://purl.org/dc/term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TM03457464[[fn=Dividend]]</Template>
  <TotalTime>4291</TotalTime>
  <Words>1418</Words>
  <Application>Microsoft Macintosh PowerPoint</Application>
  <PresentationFormat>Widescreen</PresentationFormat>
  <Paragraphs>107</Paragraphs>
  <Slides>19</Slides>
  <Notes>16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Calibri</vt:lpstr>
      <vt:lpstr>Gill Sans MT</vt:lpstr>
      <vt:lpstr>Wingdings 2</vt:lpstr>
      <vt:lpstr>Dividend</vt:lpstr>
      <vt:lpstr>A Clinical Negligence Overview</vt:lpstr>
      <vt:lpstr>contents</vt:lpstr>
      <vt:lpstr>Negligence</vt:lpstr>
      <vt:lpstr>Negligence</vt:lpstr>
      <vt:lpstr>Duty of care</vt:lpstr>
      <vt:lpstr>Duty of care</vt:lpstr>
      <vt:lpstr>The new law on advice: Montgomery.</vt:lpstr>
      <vt:lpstr>A recent application of Montgomery</vt:lpstr>
      <vt:lpstr>Causation </vt:lpstr>
      <vt:lpstr>Causation </vt:lpstr>
      <vt:lpstr>Causation </vt:lpstr>
      <vt:lpstr>THE STANDARD OF CARE IN PANDEMIC CONDITIONS</vt:lpstr>
      <vt:lpstr>The objective standard</vt:lpstr>
      <vt:lpstr>factors</vt:lpstr>
      <vt:lpstr>Professional guidance</vt:lpstr>
      <vt:lpstr>Immunity from suit?</vt:lpstr>
      <vt:lpstr>reform</vt:lpstr>
      <vt:lpstr>reform</vt:lpstr>
      <vt:lpstr>Thank you </vt:lpstr>
    </vt:vector>
  </TitlesOfParts>
  <Company>University of Manchester</Company>
  <LinksUpToDate>false</LinksUpToDate>
  <SharedDoc>false</SharedDoc>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Clinical Negligence Overview</dc:title>
  <dc:creator>Sarah Devaney</dc:creator>
  <cp:lastModifiedBy>Purshouse, Craig</cp:lastModifiedBy>
  <cp:revision>27</cp:revision>
  <dcterms:created xsi:type="dcterms:W3CDTF">2021-05-13T14:17:30Z</dcterms:created>
  <dcterms:modified xsi:type="dcterms:W3CDTF">2023-06-12T10:51:20Z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0x0101007119908130A1FC4EA6198BD9946D1DD8</vt:lpwstr>
  </property>
</Properties>
</file>