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57" r:id="rId3"/>
    <p:sldId id="258" r:id="rId4"/>
    <p:sldId id="259" r:id="rId5"/>
    <p:sldId id="278" r:id="rId6"/>
    <p:sldId id="261" r:id="rId7"/>
    <p:sldId id="275" r:id="rId8"/>
    <p:sldId id="260" r:id="rId9"/>
    <p:sldId id="274" r:id="rId10"/>
    <p:sldId id="263" r:id="rId11"/>
    <p:sldId id="267" r:id="rId12"/>
    <p:sldId id="270" r:id="rId13"/>
    <p:sldId id="264" r:id="rId14"/>
    <p:sldId id="262" r:id="rId15"/>
    <p:sldId id="269" r:id="rId16"/>
    <p:sldId id="265" r:id="rId17"/>
    <p:sldId id="271" r:id="rId18"/>
    <p:sldId id="266" r:id="rId19"/>
    <p:sldId id="279" r:id="rId20"/>
    <p:sldId id="27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52E4-69AE-4999-95C3-744F26A10044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F7A55-3AEB-4C9F-BA18-CF4DADCF1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2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F195-31E7-4444-989D-054FAD9915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0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2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CE7BB1-E402-234B-978F-59D482268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751DEC92-9E04-0C4F-900D-C93994F65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926" y="3124201"/>
            <a:ext cx="10515600" cy="533400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3461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FF5BB7-781B-C743-B54E-DFEE03AA88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18926" y="3884489"/>
            <a:ext cx="6334683" cy="708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EDIT MASTER SUBTITLE, AUTHOR, DATE</a:t>
            </a:r>
          </a:p>
        </p:txBody>
      </p:sp>
    </p:spTree>
    <p:extLst>
      <p:ext uri="{BB962C8B-B14F-4D97-AF65-F5344CB8AC3E}">
        <p14:creationId xmlns:p14="http://schemas.microsoft.com/office/powerpoint/2010/main" val="161326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733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4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2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6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5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9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9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0E06-FAD7-42FE-A820-7F2BB3570A9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D5EFF-7290-4AF4-88C9-B12BEB0AB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isontaylro12@nhs.net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kacuteoncology.co.uk/ukaos" TargetMode="External"/><Relationship Id="rId3" Type="http://schemas.openxmlformats.org/officeDocument/2006/relationships/hyperlink" Target="https://www.clatterbridgecc.nhs.uk/professionals/guidance/immunotherapy%20lasted%20accessed%2019/9/2022" TargetMode="External"/><Relationship Id="rId7" Type="http://schemas.openxmlformats.org/officeDocument/2006/relationships/hyperlink" Target="https://pallaborative.org.uk/clinical-standards-and-guidelines/" TargetMode="External"/><Relationship Id="rId2" Type="http://schemas.openxmlformats.org/officeDocument/2006/relationships/hyperlink" Target="https://www.ukons.org/site/assets/files/1134/acute_oncology_initial_management_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tterbridgecc.nhs.uk/application/files/7715/1506/6536/Metastatic_Spinal_Cord_Compression_Pathway_Guidelines_for_Cheshire__Merseyside_V1.0.pdf" TargetMode="External"/><Relationship Id="rId5" Type="http://schemas.openxmlformats.org/officeDocument/2006/relationships/hyperlink" Target="https://bnf.nice.org.uk/drugs/dexamethasone/" TargetMode="External"/><Relationship Id="rId4" Type="http://schemas.openxmlformats.org/officeDocument/2006/relationships/hyperlink" Target="https://www.uptodate.com/contents/glucocorticoid-withdrawal/abstract/1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492" y="3124201"/>
            <a:ext cx="11211034" cy="533400"/>
          </a:xfrm>
        </p:spPr>
        <p:txBody>
          <a:bodyPr>
            <a:noAutofit/>
          </a:bodyPr>
          <a:lstStyle/>
          <a:p>
            <a:r>
              <a:rPr lang="en-GB" sz="4400" dirty="0" smtClean="0"/>
              <a:t>Non Medical Prescribing in </a:t>
            </a:r>
            <a:br>
              <a:rPr lang="en-GB" sz="4400" dirty="0" smtClean="0"/>
            </a:br>
            <a:r>
              <a:rPr lang="en-GB" sz="4400" dirty="0" smtClean="0"/>
              <a:t>Acute Oncology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23492" y="4017818"/>
            <a:ext cx="7030118" cy="2031999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Alison Taylor</a:t>
            </a:r>
          </a:p>
          <a:p>
            <a:r>
              <a:rPr lang="en-GB" sz="2000" dirty="0" smtClean="0"/>
              <a:t>Acute Oncology Nurse Consultant</a:t>
            </a:r>
          </a:p>
          <a:p>
            <a:r>
              <a:rPr lang="en-GB" sz="2000" dirty="0" smtClean="0"/>
              <a:t>The </a:t>
            </a:r>
            <a:r>
              <a:rPr lang="en-GB" sz="2000" dirty="0" err="1" smtClean="0"/>
              <a:t>Clatterbridge</a:t>
            </a:r>
            <a:r>
              <a:rPr lang="en-GB" sz="2000" dirty="0" smtClean="0"/>
              <a:t> Cancer Centre</a:t>
            </a:r>
          </a:p>
          <a:p>
            <a:r>
              <a:rPr lang="en-GB" sz="2000" dirty="0" smtClean="0">
                <a:hlinkClick r:id="rId2"/>
              </a:rPr>
              <a:t>alisontaylro12@nhs.net</a:t>
            </a:r>
            <a:endParaRPr lang="en-GB" sz="2000" dirty="0" smtClean="0"/>
          </a:p>
          <a:p>
            <a:r>
              <a:rPr lang="en-GB" sz="2000" dirty="0" smtClean="0"/>
              <a:t>@</a:t>
            </a:r>
            <a:r>
              <a:rPr lang="en-GB" sz="2000" dirty="0" err="1" smtClean="0"/>
              <a:t>AlisonAO</a:t>
            </a:r>
            <a:r>
              <a:rPr lang="en-GB" sz="2000" dirty="0" err="1" smtClean="0"/>
              <a:t>nurse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42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Case study </a:t>
            </a:r>
            <a:r>
              <a:rPr lang="en-GB" dirty="0" smtClean="0">
                <a:latin typeface="Arial Black" panose="020B0A04020102020204" pitchFamily="34" charset="0"/>
              </a:rPr>
              <a:t>one – Recurrent symptoms after treatment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67 year old male – </a:t>
            </a:r>
            <a:r>
              <a:rPr lang="en-GB" dirty="0" smtClean="0"/>
              <a:t>single brain metastasis, resected and the had stereotactic radiotherapy 2 months ago</a:t>
            </a:r>
            <a:endParaRPr lang="en-GB" dirty="0" smtClean="0"/>
          </a:p>
          <a:p>
            <a:r>
              <a:rPr lang="en-GB" dirty="0" smtClean="0"/>
              <a:t>Presented to routine clinic check up aphasic</a:t>
            </a:r>
          </a:p>
          <a:p>
            <a:r>
              <a:rPr lang="en-GB" dirty="0" smtClean="0"/>
              <a:t>No physical symptoms, no facial drop or weaknesses</a:t>
            </a:r>
          </a:p>
          <a:p>
            <a:r>
              <a:rPr lang="en-GB" dirty="0" smtClean="0"/>
              <a:t>Steroids </a:t>
            </a:r>
            <a:r>
              <a:rPr lang="en-GB" dirty="0" smtClean="0"/>
              <a:t>8mg (4mg BD)</a:t>
            </a:r>
            <a:endParaRPr lang="en-GB" dirty="0" smtClean="0"/>
          </a:p>
          <a:p>
            <a:r>
              <a:rPr lang="en-GB" dirty="0" smtClean="0"/>
              <a:t>MRI brain</a:t>
            </a:r>
          </a:p>
          <a:p>
            <a:r>
              <a:rPr lang="en-GB" dirty="0" smtClean="0"/>
              <a:t>Next day after first dose steroid speech had </a:t>
            </a:r>
            <a:r>
              <a:rPr lang="en-GB" dirty="0" smtClean="0"/>
              <a:t>improved</a:t>
            </a:r>
          </a:p>
          <a:p>
            <a:r>
              <a:rPr lang="en-GB" dirty="0" smtClean="0"/>
              <a:t>Speech b</a:t>
            </a:r>
            <a:r>
              <a:rPr lang="en-GB" dirty="0" smtClean="0"/>
              <a:t>ack </a:t>
            </a:r>
            <a:r>
              <a:rPr lang="en-GB" dirty="0" smtClean="0"/>
              <a:t>to normal </a:t>
            </a:r>
            <a:r>
              <a:rPr lang="en-GB" dirty="0" smtClean="0"/>
              <a:t>after 2-3 days</a:t>
            </a:r>
          </a:p>
          <a:p>
            <a:r>
              <a:rPr lang="en-GB" dirty="0" smtClean="0"/>
              <a:t>To taper or not to taper?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Guidelines for </a:t>
            </a:r>
            <a:r>
              <a:rPr lang="en-GB" sz="3200" dirty="0" smtClean="0">
                <a:latin typeface="Arial Black" panose="020B0A04020102020204" pitchFamily="34" charset="0"/>
              </a:rPr>
              <a:t>reduction in brain metastasis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56" y="1287802"/>
            <a:ext cx="11000508" cy="55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Steroids in brain metastasis weaning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363" y="1690688"/>
            <a:ext cx="12441382" cy="5430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1597891"/>
            <a:ext cx="4184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7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Case two – Nothing to lose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9364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74 year old man</a:t>
            </a:r>
          </a:p>
          <a:p>
            <a:r>
              <a:rPr lang="en-GB" dirty="0"/>
              <a:t>P</a:t>
            </a:r>
            <a:r>
              <a:rPr lang="en-GB" dirty="0" smtClean="0"/>
              <a:t>leural </a:t>
            </a:r>
            <a:r>
              <a:rPr lang="en-GB" dirty="0"/>
              <a:t>mesothelioma</a:t>
            </a:r>
          </a:p>
          <a:p>
            <a:r>
              <a:rPr lang="en-GB" dirty="0" smtClean="0"/>
              <a:t>C1 </a:t>
            </a:r>
            <a:r>
              <a:rPr lang="en-GB" dirty="0" err="1"/>
              <a:t>ipi</a:t>
            </a:r>
            <a:r>
              <a:rPr lang="en-GB" dirty="0"/>
              <a:t>/ </a:t>
            </a:r>
            <a:r>
              <a:rPr lang="en-GB" dirty="0" err="1"/>
              <a:t>nivo</a:t>
            </a:r>
            <a:r>
              <a:rPr lang="en-GB" dirty="0"/>
              <a:t> 8/7/22 </a:t>
            </a:r>
          </a:p>
          <a:p>
            <a:r>
              <a:rPr lang="en-GB" dirty="0"/>
              <a:t>Unwell with infective symptoms prior to immunotherapy </a:t>
            </a:r>
          </a:p>
          <a:p>
            <a:r>
              <a:rPr lang="en-GB" dirty="0"/>
              <a:t>Admitted to hospital very unwell </a:t>
            </a:r>
            <a:r>
              <a:rPr lang="en-GB" dirty="0" smtClean="0"/>
              <a:t>same day as IO, </a:t>
            </a:r>
            <a:r>
              <a:rPr lang="en-GB" dirty="0" err="1" smtClean="0"/>
              <a:t>pyrexial</a:t>
            </a:r>
            <a:r>
              <a:rPr lang="en-GB" dirty="0" smtClean="0"/>
              <a:t> and confused</a:t>
            </a:r>
            <a:endParaRPr lang="en-GB" dirty="0"/>
          </a:p>
          <a:p>
            <a:r>
              <a:rPr lang="en-GB" dirty="0"/>
              <a:t>?reaction to immunotherapy </a:t>
            </a:r>
          </a:p>
          <a:p>
            <a:r>
              <a:rPr lang="en-GB" dirty="0" smtClean="0"/>
              <a:t>2mg/kg IV methyl </a:t>
            </a:r>
            <a:r>
              <a:rPr lang="en-GB" dirty="0" err="1" smtClean="0"/>
              <a:t>pred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Also tested positive for </a:t>
            </a:r>
            <a:r>
              <a:rPr lang="en-GB" dirty="0" err="1"/>
              <a:t>covid</a:t>
            </a:r>
            <a:r>
              <a:rPr lang="en-GB" dirty="0"/>
              <a:t> </a:t>
            </a:r>
          </a:p>
          <a:p>
            <a:r>
              <a:rPr lang="en-GB" dirty="0"/>
              <a:t>Treated as IO pneumonitis, </a:t>
            </a:r>
            <a:r>
              <a:rPr lang="en-GB" dirty="0" smtClean="0"/>
              <a:t>Cytokine release syndrome </a:t>
            </a:r>
            <a:r>
              <a:rPr lang="en-GB" dirty="0"/>
              <a:t>and COVID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224" y="1825625"/>
            <a:ext cx="4464279" cy="37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Guidelines for reduction IO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09" y="1303121"/>
            <a:ext cx="53340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36" y="1303121"/>
            <a:ext cx="5105400" cy="503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4" y="5106843"/>
            <a:ext cx="5419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524433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Steroid tapering additional considerations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36" y="1413164"/>
            <a:ext cx="11259127" cy="54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Case three – high dose steroids weaning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5073" cy="4759902"/>
          </a:xfrm>
        </p:spPr>
        <p:txBody>
          <a:bodyPr/>
          <a:lstStyle/>
          <a:p>
            <a:r>
              <a:rPr lang="en-GB" dirty="0" smtClean="0"/>
              <a:t>56 year old p</a:t>
            </a:r>
            <a:r>
              <a:rPr lang="en-GB" dirty="0" smtClean="0"/>
              <a:t>atient with metastatic lung cancer bone liver and brain </a:t>
            </a:r>
            <a:r>
              <a:rPr lang="en-GB" dirty="0" err="1" smtClean="0"/>
              <a:t>mets</a:t>
            </a:r>
            <a:endParaRPr lang="en-GB" dirty="0" smtClean="0"/>
          </a:p>
          <a:p>
            <a:r>
              <a:rPr lang="en-GB" dirty="0" smtClean="0"/>
              <a:t>Presents with new neurology, soles of feet n</a:t>
            </a:r>
            <a:r>
              <a:rPr lang="en-GB" dirty="0" smtClean="0"/>
              <a:t>umbness</a:t>
            </a:r>
          </a:p>
          <a:p>
            <a:r>
              <a:rPr lang="en-GB" dirty="0" smtClean="0"/>
              <a:t>? MSCC</a:t>
            </a:r>
          </a:p>
          <a:p>
            <a:r>
              <a:rPr lang="en-GB" dirty="0" smtClean="0"/>
              <a:t>SPINE</a:t>
            </a:r>
          </a:p>
          <a:p>
            <a:r>
              <a:rPr lang="en-GB" dirty="0" smtClean="0"/>
              <a:t>MRI rules out MSCC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5" y="1025236"/>
            <a:ext cx="5246255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MSCC weaning regimen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18" y="1450109"/>
            <a:ext cx="11933382" cy="459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727" y="6042026"/>
            <a:ext cx="1131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dose of dexamethasone may have to be higher in patients receiving phenytoin or carbamazepine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see Guidelines on </a:t>
            </a:r>
            <a:r>
              <a:rPr lang="en-GB" dirty="0" err="1"/>
              <a:t>Antiepileptics</a:t>
            </a:r>
            <a:r>
              <a:rPr lang="en-GB" dirty="0"/>
              <a:t> and Corticosteroids) https://pallaborative.org.uk/clinical-standards-and-guidelines/</a:t>
            </a:r>
          </a:p>
        </p:txBody>
      </p:sp>
    </p:spTree>
    <p:extLst>
      <p:ext uri="{BB962C8B-B14F-4D97-AF65-F5344CB8AC3E}">
        <p14:creationId xmlns:p14="http://schemas.microsoft.com/office/powerpoint/2010/main" val="4106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Case </a:t>
            </a:r>
            <a:r>
              <a:rPr lang="en-GB" dirty="0" smtClean="0">
                <a:latin typeface="Arial Black" panose="020B0A04020102020204" pitchFamily="34" charset="0"/>
              </a:rPr>
              <a:t>4 – Abrupt stop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75036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64 year old man with cancer of unknown primary, multiple metastatic large volume of liver metastasis.</a:t>
            </a:r>
          </a:p>
          <a:p>
            <a:r>
              <a:rPr lang="en-GB" dirty="0" smtClean="0"/>
              <a:t>Due to start SACT</a:t>
            </a:r>
          </a:p>
          <a:p>
            <a:r>
              <a:rPr lang="en-GB" dirty="0" smtClean="0"/>
              <a:t>Liver capsule pain</a:t>
            </a:r>
          </a:p>
          <a:p>
            <a:r>
              <a:rPr lang="en-GB" dirty="0" smtClean="0"/>
              <a:t>Did not feel steroids were helping pain</a:t>
            </a:r>
          </a:p>
          <a:p>
            <a:r>
              <a:rPr lang="en-GB" dirty="0" smtClean="0"/>
              <a:t>Had been on them for over 2 weeks</a:t>
            </a:r>
          </a:p>
          <a:p>
            <a:r>
              <a:rPr lang="en-GB" dirty="0" smtClean="0"/>
              <a:t>Stopped dexamethasone and started morphine</a:t>
            </a:r>
          </a:p>
          <a:p>
            <a:r>
              <a:rPr lang="en-GB" dirty="0" smtClean="0"/>
              <a:t>Severe pain</a:t>
            </a:r>
          </a:p>
          <a:p>
            <a:r>
              <a:rPr lang="en-GB" dirty="0" smtClean="0"/>
              <a:t>Admitted to hospital</a:t>
            </a:r>
          </a:p>
          <a:p>
            <a:r>
              <a:rPr lang="en-GB" dirty="0" smtClean="0"/>
              <a:t>Dexamethasone restarted</a:t>
            </a:r>
          </a:p>
          <a:p>
            <a:r>
              <a:rPr lang="en-GB" dirty="0" smtClean="0"/>
              <a:t>CTCAP – disease progression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015" y="1825625"/>
            <a:ext cx="46958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Summary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782272"/>
          </a:xfrm>
        </p:spPr>
        <p:txBody>
          <a:bodyPr>
            <a:normAutofit/>
          </a:bodyPr>
          <a:lstStyle/>
          <a:p>
            <a:r>
              <a:rPr lang="en-GB" dirty="0" smtClean="0"/>
              <a:t>Multiple benefits for using steroids in acute oncology</a:t>
            </a:r>
          </a:p>
          <a:p>
            <a:r>
              <a:rPr lang="en-GB" dirty="0" smtClean="0"/>
              <a:t>Limited evidence for guidelines for doses, timescales or weaning specific for oncology</a:t>
            </a:r>
          </a:p>
          <a:p>
            <a:r>
              <a:rPr lang="en-GB" dirty="0" smtClean="0"/>
              <a:t>Key principles can be applied</a:t>
            </a:r>
          </a:p>
          <a:p>
            <a:r>
              <a:rPr lang="en-US" dirty="0"/>
              <a:t>Use of the lowest </a:t>
            </a:r>
            <a:r>
              <a:rPr lang="en-US" dirty="0" smtClean="0"/>
              <a:t>dose, for </a:t>
            </a:r>
            <a:r>
              <a:rPr lang="en-US" dirty="0"/>
              <a:t>the shortest period of time </a:t>
            </a:r>
            <a:endParaRPr lang="en-US" dirty="0" smtClean="0"/>
          </a:p>
          <a:p>
            <a:r>
              <a:rPr lang="en-US" dirty="0" smtClean="0"/>
              <a:t>Monitoring </a:t>
            </a:r>
            <a:r>
              <a:rPr lang="en-US" dirty="0"/>
              <a:t>of </a:t>
            </a:r>
            <a:r>
              <a:rPr lang="en-US" dirty="0" smtClean="0"/>
              <a:t>patients is required</a:t>
            </a:r>
          </a:p>
          <a:p>
            <a:r>
              <a:rPr lang="en-US" dirty="0" smtClean="0"/>
              <a:t>National UKONS AO and IO guidelines  </a:t>
            </a:r>
          </a:p>
          <a:p>
            <a:r>
              <a:rPr lang="en-US" dirty="0" smtClean="0"/>
              <a:t>Avoid common prescription errors</a:t>
            </a:r>
          </a:p>
          <a:p>
            <a:r>
              <a:rPr lang="en-US" dirty="0" smtClean="0"/>
              <a:t>Educate others and the patient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Session Overview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Steroid prescribing</a:t>
            </a:r>
          </a:p>
          <a:p>
            <a:r>
              <a:rPr lang="en-GB" dirty="0" smtClean="0"/>
              <a:t>Evidenced based practice</a:t>
            </a:r>
          </a:p>
          <a:p>
            <a:r>
              <a:rPr lang="en-GB" dirty="0" smtClean="0"/>
              <a:t>Acute Oncology guidelines</a:t>
            </a:r>
          </a:p>
          <a:p>
            <a:r>
              <a:rPr lang="en-GB" dirty="0" smtClean="0"/>
              <a:t>Acute oncology case studies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32" y="1825625"/>
            <a:ext cx="5143500" cy="4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Thank you for listening!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8777" y="1946764"/>
            <a:ext cx="9754445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References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473"/>
            <a:ext cx="10515600" cy="463449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Lossignol</a:t>
            </a:r>
            <a:r>
              <a:rPr lang="en-GB" dirty="0"/>
              <a:t> D. A little help from steroids in oncology. J </a:t>
            </a:r>
            <a:r>
              <a:rPr lang="en-GB" dirty="0" err="1"/>
              <a:t>Transl</a:t>
            </a:r>
            <a:r>
              <a:rPr lang="en-GB" dirty="0"/>
              <a:t> </a:t>
            </a:r>
            <a:r>
              <a:rPr lang="en-GB" dirty="0" err="1"/>
              <a:t>Int</a:t>
            </a:r>
            <a:r>
              <a:rPr lang="en-GB" dirty="0"/>
              <a:t> Med. 2016 Apr 1;4(1):52-54. </a:t>
            </a:r>
            <a:r>
              <a:rPr lang="en-GB" dirty="0" err="1"/>
              <a:t>doi</a:t>
            </a:r>
            <a:r>
              <a:rPr lang="en-GB" dirty="0"/>
              <a:t>: 10.1515/jtim-2016-0011. </a:t>
            </a:r>
            <a:r>
              <a:rPr lang="en-GB" dirty="0" err="1"/>
              <a:t>Epub</a:t>
            </a:r>
            <a:r>
              <a:rPr lang="en-GB" dirty="0"/>
              <a:t> 2016 Apr 14. PMID: 28191519; PMCID: PMC5290916.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www.ukons.org/site/assets/files/1134/acute_oncology_initial_management_guidelines.pdf</a:t>
            </a:r>
            <a:r>
              <a:rPr lang="en-GB" dirty="0" smtClean="0"/>
              <a:t> last accessed 19/09/2022</a:t>
            </a:r>
            <a:endParaRPr lang="en-GB" dirty="0"/>
          </a:p>
          <a:p>
            <a:r>
              <a:rPr lang="en-GB" dirty="0"/>
              <a:t>Sonia </a:t>
            </a:r>
            <a:r>
              <a:rPr lang="en-GB" dirty="0" err="1"/>
              <a:t>Tanwar</a:t>
            </a:r>
            <a:r>
              <a:rPr lang="en-GB" dirty="0"/>
              <a:t> , Sandeep Singh Int. J. Pharm. Sci. Rev. Res., 72(2), January - February 2022; Article No. 03, Pages: </a:t>
            </a:r>
            <a:r>
              <a:rPr lang="en-GB" dirty="0" smtClean="0"/>
              <a:t>17-22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www.clatterbridgecc.nhs.uk/professionals/guidance/immunotherapy lasted accessed 19/9/2022</a:t>
            </a:r>
            <a:endParaRPr lang="en-GB" dirty="0" smtClean="0"/>
          </a:p>
          <a:p>
            <a:r>
              <a:rPr lang="en-GB" dirty="0"/>
              <a:t>Needham, S. and Marshall, J., 2022. Metastatic spinal cord compression: a poster and mnemonic supporting acute hospital staff to deliver optimal patient care. </a:t>
            </a:r>
            <a:r>
              <a:rPr lang="en-GB" i="1" dirty="0"/>
              <a:t>Cancer Nursing Practice</a:t>
            </a:r>
            <a:r>
              <a:rPr lang="en-GB" dirty="0"/>
              <a:t>, </a:t>
            </a:r>
            <a:r>
              <a:rPr lang="en-GB" i="1" dirty="0"/>
              <a:t>21</a:t>
            </a:r>
            <a:r>
              <a:rPr lang="en-GB" dirty="0"/>
              <a:t>(4).</a:t>
            </a:r>
            <a:endParaRPr lang="en-GB" dirty="0" smtClean="0"/>
          </a:p>
          <a:p>
            <a:r>
              <a:rPr lang="en-US" dirty="0" err="1">
                <a:hlinkClick r:id="rId4"/>
              </a:rPr>
              <a:t>Henzen</a:t>
            </a:r>
            <a:r>
              <a:rPr lang="en-US" dirty="0">
                <a:hlinkClick r:id="rId4"/>
              </a:rPr>
              <a:t> C, Suter A, </a:t>
            </a:r>
            <a:r>
              <a:rPr lang="en-US" dirty="0" err="1">
                <a:hlinkClick r:id="rId4"/>
              </a:rPr>
              <a:t>Lerch</a:t>
            </a:r>
            <a:r>
              <a:rPr lang="en-US" dirty="0">
                <a:hlinkClick r:id="rId4"/>
              </a:rPr>
              <a:t> E, et al. Suppression and recovery of adrenal response after short-term, high-dose glucocorticoid treatment. Lancet 2000; 355:542</a:t>
            </a:r>
            <a:r>
              <a:rPr lang="en-US" dirty="0" smtClean="0">
                <a:hlinkClick r:id="rId4"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://bnf.nice.org.uk/drugs/dexamethasone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last accessed 19/9/2022</a:t>
            </a:r>
          </a:p>
          <a:p>
            <a:r>
              <a:rPr lang="en-US" dirty="0">
                <a:hlinkClick r:id="rId6"/>
              </a:rPr>
              <a:t>https://www.clatterbridgecc.nhs.uk/application/files/7715/1506/6536/Metastatic_Spinal_Cord_Compression_Pathway_Guidelines_for_Cheshire__</a:t>
            </a:r>
            <a:r>
              <a:rPr lang="en-US" dirty="0" smtClean="0">
                <a:hlinkClick r:id="rId6"/>
              </a:rPr>
              <a:t>Merseyside_V1.0.pdf</a:t>
            </a:r>
            <a:r>
              <a:rPr lang="en-US" dirty="0" smtClean="0"/>
              <a:t> last accessed 19/9/2022</a:t>
            </a:r>
          </a:p>
          <a:p>
            <a:r>
              <a:rPr lang="en-GB" dirty="0">
                <a:hlinkClick r:id="rId7"/>
              </a:rPr>
              <a:t>https://pallaborative.org.uk/clinical-standards-and-guidelines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last </a:t>
            </a:r>
            <a:r>
              <a:rPr lang="en-GB" dirty="0"/>
              <a:t>accessed </a:t>
            </a:r>
            <a:r>
              <a:rPr lang="en-GB" dirty="0" smtClean="0"/>
              <a:t>19/9/2022</a:t>
            </a:r>
          </a:p>
          <a:p>
            <a:r>
              <a:rPr lang="en-GB" dirty="0" smtClean="0">
                <a:hlinkClick r:id="rId8"/>
              </a:rPr>
              <a:t>https</a:t>
            </a:r>
            <a:r>
              <a:rPr lang="en-GB" dirty="0">
                <a:hlinkClick r:id="rId8"/>
              </a:rPr>
              <a:t>://</a:t>
            </a:r>
            <a:r>
              <a:rPr lang="en-GB" dirty="0" smtClean="0">
                <a:hlinkClick r:id="rId8"/>
              </a:rPr>
              <a:t>www.ukacuteoncology.co.uk/ukaos</a:t>
            </a:r>
            <a:r>
              <a:rPr lang="en-GB" dirty="0" smtClean="0"/>
              <a:t> last accessed 19/9/2022</a:t>
            </a:r>
            <a:endParaRPr lang="en-GB" dirty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2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6254"/>
            <a:ext cx="11170920" cy="1251284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Acute Oncology and steroid usage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77888"/>
              </p:ext>
            </p:extLst>
          </p:nvPr>
        </p:nvGraphicFramePr>
        <p:xfrm>
          <a:off x="-1" y="1491916"/>
          <a:ext cx="12192000" cy="514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5415155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5069641"/>
                    </a:ext>
                  </a:extLst>
                </a:gridCol>
              </a:tblGrid>
              <a:tr h="342916">
                <a:tc>
                  <a:txBody>
                    <a:bodyPr/>
                    <a:lstStyle/>
                    <a:p>
                      <a:r>
                        <a:rPr lang="en-GB" dirty="0" smtClean="0"/>
                        <a:t>Clinical complication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Dosage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41030"/>
                  </a:ext>
                </a:extLst>
              </a:tr>
              <a:tr h="478082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Raised intracranial pressure ( primary and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mets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Metastatic spinal cord compression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Liver capsule pain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Immunotherapy toxicities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Superior Vena cava obstruction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Appetite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Lymphagitis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Pneumonitis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Anti-emetic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Anticancer inflammation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 immune response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Hypersensitivity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Dexamethasone doses vary 8mg BD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16mg – 8mg BD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4mg BD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Prednisolone oral 60mg/day   or    IV methyl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2mg/kg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16mg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4mg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8mg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8mg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Dex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2mg TDS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Prednisolone 10mg per day prostate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1mg/kg post BMT GVHD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Hydrocortisone 200mg IV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68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64" y="757382"/>
            <a:ext cx="5216813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Key factors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PPI protection</a:t>
            </a:r>
          </a:p>
          <a:p>
            <a:r>
              <a:rPr lang="en-GB" dirty="0" smtClean="0"/>
              <a:t>Weaning dosage</a:t>
            </a:r>
          </a:p>
          <a:p>
            <a:r>
              <a:rPr lang="en-GB" dirty="0" smtClean="0"/>
              <a:t>Times </a:t>
            </a:r>
          </a:p>
          <a:p>
            <a:r>
              <a:rPr lang="en-GB" dirty="0" smtClean="0"/>
              <a:t>Dosage </a:t>
            </a:r>
            <a:r>
              <a:rPr lang="en-GB" dirty="0" smtClean="0"/>
              <a:t>and previous history</a:t>
            </a:r>
          </a:p>
          <a:p>
            <a:r>
              <a:rPr lang="en-GB" dirty="0" smtClean="0"/>
              <a:t>Blood sugar </a:t>
            </a:r>
            <a:r>
              <a:rPr lang="en-GB" dirty="0" smtClean="0"/>
              <a:t>monitoring</a:t>
            </a:r>
          </a:p>
          <a:p>
            <a:r>
              <a:rPr lang="en-GB" dirty="0" smtClean="0"/>
              <a:t>Mouth care</a:t>
            </a:r>
            <a:endParaRPr lang="en-GB" dirty="0" smtClean="0"/>
          </a:p>
          <a:p>
            <a:r>
              <a:rPr lang="en-GB" dirty="0" smtClean="0"/>
              <a:t>Work quickly – within 30 minutes oral route</a:t>
            </a:r>
          </a:p>
          <a:p>
            <a:r>
              <a:rPr lang="en-GB" dirty="0" smtClean="0"/>
              <a:t>Steroids alert </a:t>
            </a:r>
            <a:r>
              <a:rPr lang="en-GB" dirty="0" smtClean="0"/>
              <a:t>card</a:t>
            </a:r>
          </a:p>
          <a:p>
            <a:r>
              <a:rPr lang="en-GB" dirty="0" smtClean="0"/>
              <a:t>Follow up – who is monitoring symptoms and dose</a:t>
            </a:r>
            <a:endParaRPr lang="en-GB" dirty="0" smtClean="0"/>
          </a:p>
          <a:p>
            <a:r>
              <a:rPr lang="en-GB" dirty="0" smtClean="0"/>
              <a:t>Mask infective symptoms</a:t>
            </a:r>
          </a:p>
          <a:p>
            <a:r>
              <a:rPr lang="en-GB" dirty="0" smtClean="0"/>
              <a:t>If one given a large dose and then no MSCC </a:t>
            </a:r>
            <a:r>
              <a:rPr lang="en-GB" dirty="0" err="1" smtClean="0"/>
              <a:t>etc</a:t>
            </a:r>
            <a:r>
              <a:rPr lang="en-GB" dirty="0" smtClean="0"/>
              <a:t> stop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669" y="2290618"/>
            <a:ext cx="5283439" cy="5579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Common prescribing errors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Wrong dose</a:t>
            </a:r>
          </a:p>
          <a:p>
            <a:r>
              <a:rPr lang="en-GB" dirty="0" smtClean="0"/>
              <a:t>Wrong time</a:t>
            </a:r>
          </a:p>
          <a:p>
            <a:r>
              <a:rPr lang="en-GB" dirty="0" smtClean="0"/>
              <a:t>Wrong route</a:t>
            </a:r>
          </a:p>
          <a:p>
            <a:r>
              <a:rPr lang="en-GB" dirty="0" smtClean="0"/>
              <a:t>Wrong type of steroid</a:t>
            </a:r>
          </a:p>
          <a:p>
            <a:r>
              <a:rPr lang="en-GB" dirty="0"/>
              <a:t>No </a:t>
            </a:r>
            <a:r>
              <a:rPr lang="en-GB" dirty="0" smtClean="0"/>
              <a:t>PPI</a:t>
            </a:r>
          </a:p>
          <a:p>
            <a:r>
              <a:rPr lang="en-GB" dirty="0" smtClean="0"/>
              <a:t>No weaning dosage</a:t>
            </a:r>
          </a:p>
          <a:p>
            <a:r>
              <a:rPr lang="en-GB" dirty="0" smtClean="0"/>
              <a:t>No follow up</a:t>
            </a:r>
          </a:p>
          <a:p>
            <a:r>
              <a:rPr lang="en-GB" dirty="0" smtClean="0"/>
              <a:t>Too slow taper/too fast taper</a:t>
            </a:r>
          </a:p>
          <a:p>
            <a:r>
              <a:rPr lang="en-GB" dirty="0" smtClean="0"/>
              <a:t>Abrupt stop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5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What does the evidence tell us?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1825625"/>
            <a:ext cx="11979564" cy="4351338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Use </a:t>
            </a:r>
            <a:r>
              <a:rPr lang="en-US" sz="3600" dirty="0"/>
              <a:t>of the lowest dose of glucocorticoids for the shortest period of time needed to achieve the treatment goals</a:t>
            </a:r>
          </a:p>
          <a:p>
            <a:r>
              <a:rPr lang="en-US" sz="3600" dirty="0" smtClean="0"/>
              <a:t>Management </a:t>
            </a:r>
            <a:r>
              <a:rPr lang="en-US" sz="3600" dirty="0"/>
              <a:t>of preexisting comorbid conditions that may increase risk when glucocorticoids are required</a:t>
            </a:r>
          </a:p>
          <a:p>
            <a:r>
              <a:rPr lang="en-US" sz="3600" dirty="0" smtClean="0"/>
              <a:t>Monitoring </a:t>
            </a:r>
            <a:r>
              <a:rPr lang="en-US" sz="3600" dirty="0"/>
              <a:t>of patients under treatment for adverse effects who may benefit from additional intervention</a:t>
            </a:r>
          </a:p>
          <a:p>
            <a:endParaRPr lang="en-US" sz="3600" dirty="0"/>
          </a:p>
          <a:p>
            <a:r>
              <a:rPr lang="en-US" sz="3600" dirty="0" smtClean="0"/>
              <a:t>Short-term </a:t>
            </a:r>
            <a:r>
              <a:rPr lang="en-US" sz="3600" dirty="0"/>
              <a:t>glucocorticoid therapy (two weeks or less) can simply be stopped and need not be tapered. </a:t>
            </a:r>
            <a:endParaRPr lang="en-US" sz="3600" dirty="0" smtClean="0"/>
          </a:p>
          <a:p>
            <a:r>
              <a:rPr lang="en-US" sz="3600" dirty="0" smtClean="0"/>
              <a:t>Hypothalamic-pituitary-adrenal </a:t>
            </a:r>
            <a:r>
              <a:rPr lang="en-US" sz="3600" dirty="0"/>
              <a:t>axis (HPA) suppression due to glucocorticoid use of this duration is unlikely, but can occur </a:t>
            </a:r>
          </a:p>
          <a:p>
            <a:r>
              <a:rPr lang="en-US" sz="3600" dirty="0"/>
              <a:t>In patients who have taken a glucocorticoid for a longer time, </a:t>
            </a:r>
            <a:r>
              <a:rPr lang="en-US" sz="3600" dirty="0" smtClean="0"/>
              <a:t>suggest </a:t>
            </a:r>
            <a:r>
              <a:rPr lang="en-US" sz="3600" dirty="0"/>
              <a:t>a regimen which is largely based upon experience and rests upon the following assumptions:</a:t>
            </a:r>
          </a:p>
          <a:p>
            <a:pPr lvl="1"/>
            <a:r>
              <a:rPr lang="en-US" sz="3200" dirty="0" smtClean="0"/>
              <a:t>Factors </a:t>
            </a:r>
            <a:r>
              <a:rPr lang="en-US" sz="3200" dirty="0"/>
              <a:t>of age, frailty, concomitant illnesses, dangerousness and likelihood of flare of underlying illness, psychological factors, and duration of previous use of glucocorticoids are taken into account.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disease is sufficiently stable so that tapering of the dose is appropriate.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patient has received long-term steroid therapy, not recurrent "pulses" as might be used in asthma.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observation that HPA suppression is uncommon at </a:t>
            </a:r>
            <a:r>
              <a:rPr lang="en-US" sz="3200" dirty="0" smtClean="0"/>
              <a:t>prednisolone doses </a:t>
            </a:r>
            <a:r>
              <a:rPr lang="en-US" sz="3200" dirty="0"/>
              <a:t>below 5 mg/day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652" y="6176963"/>
            <a:ext cx="1504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9" y="352569"/>
            <a:ext cx="10418617" cy="620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016" y="6429375"/>
            <a:ext cx="1504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Side effects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600" dirty="0" smtClean="0"/>
              <a:t>Common or very common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Anxiety</a:t>
            </a:r>
            <a:r>
              <a:rPr lang="en-GB" dirty="0" smtClean="0"/>
              <a:t>; </a:t>
            </a:r>
            <a:r>
              <a:rPr lang="en-GB" dirty="0" smtClean="0">
                <a:solidFill>
                  <a:srgbClr val="FF0000"/>
                </a:solidFill>
              </a:rPr>
              <a:t>behaviour abnormal</a:t>
            </a:r>
            <a:r>
              <a:rPr lang="en-GB" dirty="0" smtClean="0"/>
              <a:t>; cataract </a:t>
            </a:r>
            <a:r>
              <a:rPr lang="en-GB" dirty="0" err="1" smtClean="0"/>
              <a:t>subcapsular</a:t>
            </a:r>
            <a:r>
              <a:rPr lang="en-GB" dirty="0" smtClean="0"/>
              <a:t>; cognitive impairment; </a:t>
            </a:r>
            <a:r>
              <a:rPr lang="en-GB" dirty="0" smtClean="0">
                <a:solidFill>
                  <a:srgbClr val="FF0000"/>
                </a:solidFill>
              </a:rPr>
              <a:t>Cushing's syndrome</a:t>
            </a:r>
            <a:r>
              <a:rPr lang="en-GB" dirty="0" smtClean="0"/>
              <a:t>; electrolyte imbalance; fatigue; </a:t>
            </a:r>
            <a:r>
              <a:rPr lang="en-GB" dirty="0" smtClean="0">
                <a:solidFill>
                  <a:srgbClr val="FF0000"/>
                </a:solidFill>
              </a:rPr>
              <a:t>fluid retention</a:t>
            </a:r>
            <a:r>
              <a:rPr lang="en-GB" dirty="0" smtClean="0"/>
              <a:t>; </a:t>
            </a:r>
            <a:r>
              <a:rPr lang="en-GB" dirty="0" smtClean="0">
                <a:solidFill>
                  <a:srgbClr val="FF0000"/>
                </a:solidFill>
              </a:rPr>
              <a:t>gastrointestinal discomfort</a:t>
            </a:r>
            <a:r>
              <a:rPr lang="en-GB" dirty="0" smtClean="0"/>
              <a:t>; headache; healing impaired; hirsutism; hypertension; increased risk of infection; menstrual cycle irregularities; mood altered; nausea; osteoporosis; </a:t>
            </a:r>
            <a:r>
              <a:rPr lang="en-GB" dirty="0" smtClean="0">
                <a:solidFill>
                  <a:srgbClr val="FF0000"/>
                </a:solidFill>
              </a:rPr>
              <a:t>peptic ulcer</a:t>
            </a:r>
            <a:r>
              <a:rPr lang="en-GB" dirty="0" smtClean="0"/>
              <a:t>; psychotic disorder; skin reactions</a:t>
            </a:r>
            <a:r>
              <a:rPr lang="en-GB" dirty="0" smtClean="0">
                <a:solidFill>
                  <a:srgbClr val="FF0000"/>
                </a:solidFill>
              </a:rPr>
              <a:t>; sleep disorders</a:t>
            </a:r>
            <a:r>
              <a:rPr lang="en-GB" dirty="0" smtClean="0"/>
              <a:t>; weight increased</a:t>
            </a:r>
          </a:p>
          <a:p>
            <a:endParaRPr lang="en-GB" dirty="0" smtClean="0"/>
          </a:p>
          <a:p>
            <a:r>
              <a:rPr lang="en-GB" sz="3600" dirty="0" smtClean="0"/>
              <a:t>Uncommon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Adrenal suppression</a:t>
            </a:r>
            <a:r>
              <a:rPr lang="en-GB" dirty="0" smtClean="0"/>
              <a:t>; alkalosis </a:t>
            </a:r>
            <a:r>
              <a:rPr lang="en-GB" dirty="0" err="1" smtClean="0"/>
              <a:t>hypokalaemic</a:t>
            </a:r>
            <a:r>
              <a:rPr lang="en-GB" dirty="0" smtClean="0"/>
              <a:t>; </a:t>
            </a:r>
            <a:r>
              <a:rPr lang="en-GB" dirty="0" smtClean="0">
                <a:solidFill>
                  <a:srgbClr val="FF0000"/>
                </a:solidFill>
              </a:rPr>
              <a:t>appetite increased</a:t>
            </a:r>
            <a:r>
              <a:rPr lang="en-GB" dirty="0" smtClean="0"/>
              <a:t>; bone fractures; </a:t>
            </a:r>
            <a:r>
              <a:rPr lang="en-GB" dirty="0" smtClean="0">
                <a:solidFill>
                  <a:srgbClr val="FF0000"/>
                </a:solidFill>
              </a:rPr>
              <a:t>diabetic control impaired</a:t>
            </a:r>
            <a:r>
              <a:rPr lang="en-GB" dirty="0" smtClean="0"/>
              <a:t>; eye disorders; glaucoma; haemorrhage; heart failure; hyperhidrosis; leucocytosis; myopathy; osteonecrosis; pancreatitis; </a:t>
            </a:r>
            <a:r>
              <a:rPr lang="en-GB" dirty="0" err="1" smtClean="0"/>
              <a:t>papilloedema</a:t>
            </a:r>
            <a:r>
              <a:rPr lang="en-GB" dirty="0" smtClean="0"/>
              <a:t>; seizure; thromboembolism; tuberculosis reactivation; vertigo; vision blurred</a:t>
            </a:r>
          </a:p>
          <a:p>
            <a:endParaRPr lang="en-GB" dirty="0" smtClean="0"/>
          </a:p>
          <a:p>
            <a:r>
              <a:rPr lang="en-GB" sz="3600" dirty="0" smtClean="0"/>
              <a:t>Rare or very rare</a:t>
            </a:r>
          </a:p>
          <a:p>
            <a:pPr marL="0" indent="0">
              <a:buNone/>
            </a:pPr>
            <a:r>
              <a:rPr lang="en-GB" dirty="0" smtClean="0"/>
              <a:t>Malaise; tendon rupture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75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0"/>
            <a:ext cx="10196945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1049</Words>
  <Application>Microsoft Office PowerPoint</Application>
  <PresentationFormat>Widescreen</PresentationFormat>
  <Paragraphs>149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Theme</vt:lpstr>
      <vt:lpstr>Non Medical Prescribing in  Acute Oncology</vt:lpstr>
      <vt:lpstr>Session Overview</vt:lpstr>
      <vt:lpstr>Acute Oncology and steroid usage</vt:lpstr>
      <vt:lpstr>Key factors</vt:lpstr>
      <vt:lpstr>Common prescribing errors</vt:lpstr>
      <vt:lpstr>What does the evidence tell us?</vt:lpstr>
      <vt:lpstr>PowerPoint Presentation</vt:lpstr>
      <vt:lpstr>Side effects</vt:lpstr>
      <vt:lpstr>PowerPoint Presentation</vt:lpstr>
      <vt:lpstr>Case study one – Recurrent symptoms after treatment </vt:lpstr>
      <vt:lpstr>Guidelines for reduction in brain metastasis</vt:lpstr>
      <vt:lpstr>Steroids in brain metastasis weaning</vt:lpstr>
      <vt:lpstr>Case two – Nothing to lose</vt:lpstr>
      <vt:lpstr>Guidelines for reduction IO</vt:lpstr>
      <vt:lpstr>Steroid tapering additional considerations</vt:lpstr>
      <vt:lpstr>Case three – high dose steroids weaning</vt:lpstr>
      <vt:lpstr>MSCC weaning regimen</vt:lpstr>
      <vt:lpstr>Case 4 – Abrupt stop</vt:lpstr>
      <vt:lpstr>Summary</vt:lpstr>
      <vt:lpstr>Thank you for listening!</vt:lpstr>
      <vt:lpstr>References</vt:lpstr>
    </vt:vector>
  </TitlesOfParts>
  <Company>The Clatterbridge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Taylor</dc:creator>
  <cp:lastModifiedBy>Alison Taylor</cp:lastModifiedBy>
  <cp:revision>24</cp:revision>
  <dcterms:created xsi:type="dcterms:W3CDTF">2022-08-31T15:13:25Z</dcterms:created>
  <dcterms:modified xsi:type="dcterms:W3CDTF">2022-09-19T14:55:37Z</dcterms:modified>
</cp:coreProperties>
</file>