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4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95" r:id="rId18"/>
    <p:sldId id="269" r:id="rId19"/>
    <p:sldId id="270" r:id="rId20"/>
    <p:sldId id="271" r:id="rId21"/>
    <p:sldId id="272"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73" r:id="rId41"/>
    <p:sldId id="292" r:id="rId42"/>
    <p:sldId id="293" r:id="rId43"/>
    <p:sldId id="294"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Cambria" panose="02040503050406030204" pitchFamily="18" charset="0"/>
      <p:regular r:id="rId50"/>
      <p:bold r:id="rId51"/>
      <p:italic r:id="rId52"/>
      <p:boldItalic r:id="rId53"/>
    </p:embeddedFont>
    <p:embeddedFont>
      <p:font typeface="Roboto" panose="020000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45ef27acab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g245ef27acab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45ef27acab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245ef27acab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Check Marsden guidelines</a:t>
            </a:r>
            <a:endParaRPr dirty="0"/>
          </a:p>
          <a:p>
            <a:pPr marL="0" lvl="0" indent="0" algn="l" rtl="0">
              <a:lnSpc>
                <a:spcPct val="100000"/>
              </a:lnSpc>
              <a:spcBef>
                <a:spcPts val="0"/>
              </a:spcBef>
              <a:spcAft>
                <a:spcPts val="0"/>
              </a:spcAft>
              <a:buSzPts val="1100"/>
              <a:buNone/>
            </a:pPr>
            <a:r>
              <a:rPr lang="en-US" sz="1500" dirty="0">
                <a:solidFill>
                  <a:srgbClr val="212121"/>
                </a:solidFill>
                <a:highlight>
                  <a:srgbClr val="FFFFFF"/>
                </a:highlight>
                <a:latin typeface="Cambria"/>
                <a:ea typeface="Cambria"/>
                <a:cs typeface="Cambria"/>
                <a:sym typeface="Cambria"/>
              </a:rPr>
              <a:t>Expression of PDL1&gt;1% in </a:t>
            </a:r>
            <a:r>
              <a:rPr lang="en-US" sz="1500" dirty="0" err="1">
                <a:solidFill>
                  <a:srgbClr val="212121"/>
                </a:solidFill>
                <a:highlight>
                  <a:srgbClr val="FFFFFF"/>
                </a:highlight>
                <a:latin typeface="Cambria"/>
                <a:ea typeface="Cambria"/>
                <a:cs typeface="Cambria"/>
                <a:sym typeface="Cambria"/>
              </a:rPr>
              <a:t>tumour</a:t>
            </a:r>
            <a:r>
              <a:rPr lang="en-US" sz="1500" dirty="0">
                <a:solidFill>
                  <a:srgbClr val="212121"/>
                </a:solidFill>
                <a:highlight>
                  <a:srgbClr val="FFFFFF"/>
                </a:highlight>
                <a:latin typeface="Cambria"/>
                <a:ea typeface="Cambria"/>
                <a:cs typeface="Cambria"/>
                <a:sym typeface="Cambria"/>
              </a:rPr>
              <a:t> tissue</a:t>
            </a:r>
            <a:endParaRPr sz="1500" dirty="0">
              <a:solidFill>
                <a:srgbClr val="212121"/>
              </a:solidFill>
              <a:highlight>
                <a:srgbClr val="FFFFFF"/>
              </a:highlight>
              <a:latin typeface="Cambria"/>
              <a:ea typeface="Cambria"/>
              <a:cs typeface="Cambria"/>
              <a:sym typeface="Cambria"/>
            </a:endParaRPr>
          </a:p>
          <a:p>
            <a:pPr marL="0" lvl="0" indent="0" algn="l" rtl="0">
              <a:lnSpc>
                <a:spcPct val="100000"/>
              </a:lnSpc>
              <a:spcBef>
                <a:spcPts val="0"/>
              </a:spcBef>
              <a:spcAft>
                <a:spcPts val="0"/>
              </a:spcAft>
              <a:buSzPts val="1100"/>
              <a:buNone/>
            </a:pPr>
            <a:endParaRPr sz="1500" dirty="0">
              <a:solidFill>
                <a:srgbClr val="212121"/>
              </a:solidFill>
              <a:highlight>
                <a:srgbClr val="FFFFFF"/>
              </a:highlight>
              <a:latin typeface="Cambria"/>
              <a:ea typeface="Cambria"/>
              <a:cs typeface="Cambria"/>
              <a:sym typeface="Cambria"/>
            </a:endParaRPr>
          </a:p>
          <a:p>
            <a:pPr marL="0" lvl="0" indent="0" algn="l" rtl="0">
              <a:lnSpc>
                <a:spcPct val="100000"/>
              </a:lnSpc>
              <a:spcBef>
                <a:spcPts val="0"/>
              </a:spcBef>
              <a:spcAft>
                <a:spcPts val="0"/>
              </a:spcAft>
              <a:buSzPts val="1100"/>
              <a:buNone/>
            </a:pPr>
            <a:r>
              <a:rPr lang="en-US" sz="1500" dirty="0">
                <a:solidFill>
                  <a:srgbClr val="212121"/>
                </a:solidFill>
                <a:highlight>
                  <a:srgbClr val="FFFFFF"/>
                </a:highlight>
                <a:latin typeface="Cambria"/>
                <a:ea typeface="Cambria"/>
                <a:cs typeface="Cambria"/>
                <a:sym typeface="Cambria"/>
              </a:rPr>
              <a:t>The Society also recommends a baseline electrocardiogram and measurement of troponin, with consideration of a baseline pulmonary function test (patients with pre-existing pulmonary disease), morning serum cortisol and adrenocorticotropic hormone (patients with pre-existing endocrine disease), and serum brain natriuretic peptide (patients with pre-existing cardiac disease).</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45ef27acab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will discuss this episode in more detail</a:t>
            </a:r>
            <a:endParaRPr/>
          </a:p>
        </p:txBody>
      </p:sp>
      <p:sp>
        <p:nvSpPr>
          <p:cNvPr id="162" name="Google Shape;162;g245ef27acab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45ef27acab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245ef27acab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app with CTCAE</a:t>
            </a:r>
            <a:endParaRPr/>
          </a:p>
          <a:p>
            <a:pPr marL="0" lvl="0" indent="0" algn="l" rtl="0">
              <a:lnSpc>
                <a:spcPct val="100000"/>
              </a:lnSpc>
              <a:spcBef>
                <a:spcPts val="0"/>
              </a:spcBef>
              <a:spcAft>
                <a:spcPts val="0"/>
              </a:spcAft>
              <a:buSzPts val="1100"/>
              <a:buNone/>
            </a:pPr>
            <a:r>
              <a:rPr lang="en-US"/>
              <a:t>Oncoassist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45ef27acab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ECG done and it was normal</a:t>
            </a:r>
            <a:endParaRPr dirty="0"/>
          </a:p>
        </p:txBody>
      </p:sp>
      <p:sp>
        <p:nvSpPr>
          <p:cNvPr id="219" name="Google Shape;219;g245ef27acab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45ef27acab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100" b="1" dirty="0"/>
              <a:t>Check prior to administration:</a:t>
            </a:r>
          </a:p>
          <a:p>
            <a:pPr marL="285750" indent="-285750">
              <a:buFontTx/>
              <a:buChar char="-"/>
            </a:pPr>
            <a:r>
              <a:rPr lang="en-US" sz="1100" b="1" dirty="0"/>
              <a:t>TB infective/exposure history and perform T spot test (if positive, referral to TB specialist indicated); CXR (or CT) to exclude granulomas</a:t>
            </a:r>
          </a:p>
          <a:p>
            <a:pPr marL="285750" indent="-285750">
              <a:buFontTx/>
              <a:buChar char="-"/>
            </a:pPr>
            <a:r>
              <a:rPr lang="en-US" sz="1100" b="1" dirty="0"/>
              <a:t>Baseline LFTs (if moderate derangement – seek advice prior to administration)</a:t>
            </a:r>
          </a:p>
          <a:p>
            <a:pPr marL="285750" indent="-285750">
              <a:buFontTx/>
              <a:buChar char="-"/>
            </a:pPr>
            <a:r>
              <a:rPr lang="en-US" sz="1100" b="1" dirty="0"/>
              <a:t>Baseline Hepatitis B &amp; C, HIV, VZV serology</a:t>
            </a:r>
          </a:p>
          <a:p>
            <a:pPr marL="285750" indent="-285750">
              <a:buFontTx/>
              <a:buChar char="-"/>
            </a:pPr>
            <a:r>
              <a:rPr lang="en-US" sz="1100" b="1" dirty="0"/>
              <a:t>Check vaccination history: seek advice if live vaccine received in last 4 weeks </a:t>
            </a:r>
          </a:p>
          <a:p>
            <a:pPr marL="285750" indent="-285750">
              <a:buFontTx/>
              <a:buChar char="-"/>
            </a:pPr>
            <a:r>
              <a:rPr lang="en-US" sz="1100" b="1" dirty="0"/>
              <a:t>Start PJP prophylaxis </a:t>
            </a:r>
          </a:p>
          <a:p>
            <a:pPr marL="0" lvl="0" indent="0" algn="l" rtl="0">
              <a:lnSpc>
                <a:spcPct val="100000"/>
              </a:lnSpc>
              <a:spcBef>
                <a:spcPts val="0"/>
              </a:spcBef>
              <a:spcAft>
                <a:spcPts val="0"/>
              </a:spcAft>
              <a:buSzPts val="1100"/>
              <a:buNone/>
            </a:pPr>
            <a:endParaRPr dirty="0"/>
          </a:p>
        </p:txBody>
      </p:sp>
      <p:sp>
        <p:nvSpPr>
          <p:cNvPr id="226" name="Google Shape;226;g245ef27acab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45ef27acab_0_10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Beclomethasone is an oral steroid used in ulcerative colitis, chron’s,,etc/ The steroid is release only in the bowel, acting on the gut with fewer side effects</a:t>
            </a:r>
            <a:endParaRPr/>
          </a:p>
          <a:p>
            <a:pPr marL="0" lvl="0" indent="0" algn="l" rtl="0">
              <a:lnSpc>
                <a:spcPct val="100000"/>
              </a:lnSpc>
              <a:spcBef>
                <a:spcPts val="0"/>
              </a:spcBef>
              <a:spcAft>
                <a:spcPts val="0"/>
              </a:spcAft>
              <a:buSzPts val="1100"/>
              <a:buNone/>
            </a:pPr>
            <a:r>
              <a:rPr lang="en-US"/>
              <a:t>Prednisolone used for more severe flare ups.</a:t>
            </a:r>
            <a:endParaRPr/>
          </a:p>
          <a:p>
            <a:pPr marL="0" lvl="0" indent="0" algn="l" rtl="0">
              <a:lnSpc>
                <a:spcPct val="100000"/>
              </a:lnSpc>
              <a:spcBef>
                <a:spcPts val="0"/>
              </a:spcBef>
              <a:spcAft>
                <a:spcPts val="0"/>
              </a:spcAft>
              <a:buSzPts val="1100"/>
              <a:buNone/>
            </a:pPr>
            <a:r>
              <a:rPr lang="en-US"/>
              <a:t>Synacthen tests to check adrenal insufficeincy&gt; Acute adrenal crisis “adrenal storm” if stopped suddenly. Life threatening condition.</a:t>
            </a:r>
            <a:endParaRPr/>
          </a:p>
        </p:txBody>
      </p:sp>
      <p:sp>
        <p:nvSpPr>
          <p:cNvPr id="233" name="Google Shape;233;g245ef27acab_0_10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45ef27acab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t>Manages pain by increasing prednisolone to 12 mg after </a:t>
            </a:r>
            <a:r>
              <a:rPr lang="en-GB" sz="1100" dirty="0" err="1"/>
              <a:t>nivo</a:t>
            </a:r>
            <a:r>
              <a:rPr lang="en-GB" sz="1100" dirty="0"/>
              <a:t> and reducing back to 7 mg 2 days after </a:t>
            </a:r>
            <a:r>
              <a:rPr lang="en-GB" sz="1100" dirty="0" err="1"/>
              <a:t>nivo</a:t>
            </a:r>
            <a:r>
              <a:rPr lang="en-GB" sz="1100" dirty="0"/>
              <a:t>.</a:t>
            </a:r>
          </a:p>
          <a:p>
            <a:pPr marL="0" lvl="0" indent="0" algn="l" rtl="0">
              <a:lnSpc>
                <a:spcPct val="100000"/>
              </a:lnSpc>
              <a:spcBef>
                <a:spcPts val="0"/>
              </a:spcBef>
              <a:spcAft>
                <a:spcPts val="0"/>
              </a:spcAft>
              <a:buSzPts val="1100"/>
              <a:buNone/>
            </a:pPr>
            <a:endParaRPr dirty="0"/>
          </a:p>
        </p:txBody>
      </p:sp>
      <p:sp>
        <p:nvSpPr>
          <p:cNvPr id="240" name="Google Shape;240;g245ef27acab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45ef27acab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g245ef27acab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45ef27acab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Clr>
                <a:schemeClr val="dk1"/>
              </a:buClr>
              <a:buSzPts val="1800"/>
              <a:buFont typeface="Arial"/>
              <a:buNone/>
            </a:pPr>
            <a:r>
              <a:rPr lang="en-US" sz="2400">
                <a:solidFill>
                  <a:schemeClr val="dk1"/>
                </a:solidFill>
                <a:latin typeface="Calibri"/>
                <a:ea typeface="Calibri"/>
                <a:cs typeface="Calibri"/>
                <a:sym typeface="Calibri"/>
              </a:rPr>
              <a:t> (just 1 cycle from last episode)</a:t>
            </a:r>
            <a:endParaRPr/>
          </a:p>
          <a:p>
            <a:pPr marL="0" lvl="0" indent="0" algn="l" rtl="0">
              <a:lnSpc>
                <a:spcPct val="100000"/>
              </a:lnSpc>
              <a:spcBef>
                <a:spcPts val="1000"/>
              </a:spcBef>
              <a:spcAft>
                <a:spcPts val="0"/>
              </a:spcAft>
              <a:buClr>
                <a:schemeClr val="dk1"/>
              </a:buClr>
              <a:buSzPts val="1800"/>
              <a:buFont typeface="Arial"/>
              <a:buNone/>
            </a:pPr>
            <a:r>
              <a:rPr lang="en-US" sz="2400">
                <a:solidFill>
                  <a:schemeClr val="dk1"/>
                </a:solidFill>
                <a:latin typeface="Calibri"/>
                <a:ea typeface="Calibri"/>
                <a:cs typeface="Calibri"/>
                <a:sym typeface="Calibri"/>
              </a:rPr>
              <a:t>Beclometasone 5 mg oral (clipper): used for ulcerative colitis, topical. It acts on the gut without the usual side effects of CS</a:t>
            </a:r>
            <a:endParaRPr/>
          </a:p>
        </p:txBody>
      </p:sp>
      <p:sp>
        <p:nvSpPr>
          <p:cNvPr id="261" name="Google Shape;261;g245ef27acab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will discuss case studies</a:t>
            </a: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45ef27acab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He was on prophylactic </a:t>
            </a:r>
            <a:r>
              <a:rPr lang="en-GB" dirty="0" err="1"/>
              <a:t>septrim</a:t>
            </a:r>
            <a:r>
              <a:rPr lang="en-GB" dirty="0"/>
              <a:t> and </a:t>
            </a:r>
            <a:r>
              <a:rPr lang="en-GB" dirty="0" err="1"/>
              <a:t>vitd</a:t>
            </a:r>
            <a:r>
              <a:rPr lang="en-GB" dirty="0"/>
              <a:t>-ca</a:t>
            </a:r>
          </a:p>
          <a:p>
            <a:pPr marL="0" lvl="0" indent="0" algn="l" rtl="0">
              <a:lnSpc>
                <a:spcPct val="100000"/>
              </a:lnSpc>
              <a:spcBef>
                <a:spcPts val="0"/>
              </a:spcBef>
              <a:spcAft>
                <a:spcPts val="0"/>
              </a:spcAft>
              <a:buSzPts val="1100"/>
              <a:buNone/>
            </a:pPr>
            <a:r>
              <a:rPr lang="en-GB" dirty="0"/>
              <a:t>Referred to endocrinologist</a:t>
            </a:r>
            <a:endParaRPr dirty="0"/>
          </a:p>
        </p:txBody>
      </p:sp>
      <p:sp>
        <p:nvSpPr>
          <p:cNvPr id="268" name="Google Shape;268;g245ef27acab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45ef27acab_0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All decisions made in conjunction with GI team</a:t>
            </a:r>
            <a:endParaRPr dirty="0"/>
          </a:p>
        </p:txBody>
      </p:sp>
      <p:sp>
        <p:nvSpPr>
          <p:cNvPr id="275" name="Google Shape;275;g245ef27acab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45ef27acab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1000"/>
              </a:spcBef>
              <a:spcAft>
                <a:spcPts val="0"/>
              </a:spcAft>
              <a:buClr>
                <a:schemeClr val="dk1"/>
              </a:buClr>
              <a:buSzPts val="1800"/>
              <a:buChar char="•"/>
            </a:pPr>
            <a:r>
              <a:rPr lang="en-US" sz="2800">
                <a:solidFill>
                  <a:schemeClr val="dk1"/>
                </a:solidFill>
                <a:latin typeface="Calibri"/>
                <a:ea typeface="Calibri"/>
                <a:cs typeface="Calibri"/>
                <a:sym typeface="Calibri"/>
              </a:rPr>
              <a:t>Restarts rego/nivo. Last cycle was April 2021.</a:t>
            </a:r>
            <a:endParaRPr/>
          </a:p>
        </p:txBody>
      </p:sp>
      <p:sp>
        <p:nvSpPr>
          <p:cNvPr id="282" name="Google Shape;282;g245ef27acab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4bdf4c2ac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4bdf4c2ac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45ef27acab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Carbo pacli given every week, pembro 3 weekly</a:t>
            </a:r>
            <a:endParaRPr/>
          </a:p>
        </p:txBody>
      </p:sp>
      <p:sp>
        <p:nvSpPr>
          <p:cNvPr id="295" name="Google Shape;295;g245ef27acab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a:solidFill>
                  <a:srgbClr val="201F1E"/>
                </a:solidFill>
                <a:latin typeface="Calibri"/>
                <a:ea typeface="Calibri"/>
                <a:cs typeface="Calibri"/>
                <a:sym typeface="Calibri"/>
              </a:rPr>
              <a:t>Develops a grade 1 acneiform face rash after 1 cycle pembrolizumab. </a:t>
            </a:r>
            <a:endParaRPr/>
          </a:p>
          <a:p>
            <a:pPr marL="0" lvl="0" indent="0" algn="l" rtl="0">
              <a:lnSpc>
                <a:spcPct val="100000"/>
              </a:lnSpc>
              <a:spcBef>
                <a:spcPts val="0"/>
              </a:spcBef>
              <a:spcAft>
                <a:spcPts val="0"/>
              </a:spcAft>
              <a:buSzPts val="1100"/>
              <a:buNone/>
            </a:pPr>
            <a:endParaRPr/>
          </a:p>
        </p:txBody>
      </p:sp>
      <p:sp>
        <p:nvSpPr>
          <p:cNvPr id="309" name="Google Shape;30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r>
              <a:rPr lang="en-US" sz="1200">
                <a:solidFill>
                  <a:schemeClr val="dk1"/>
                </a:solidFill>
                <a:latin typeface="Calibri"/>
                <a:ea typeface="Calibri"/>
                <a:cs typeface="Calibri"/>
                <a:sym typeface="Calibri"/>
              </a:rPr>
              <a:t>The diagnosis of ircAEs is usually based on clinical evaluation when a simple, non-complicated rash is observed; skin biopsy and more specific tests, depending on the clinical presentation may be needed.Evaluation of the disease severity should be carried out to eliminate rare severe irAEs such as Stevens Johnson syndrome, toxic epidermal necrolysis, bullous lesions and DRESS syndrome that necessitate immediate interruption of ICI therapy, specialist treatment and monitoring.</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a:solidFill>
                  <a:schemeClr val="dk1"/>
                </a:solidFill>
              </a:rPr>
              <a:t>Dress: Drug rush with eosinophilia and systemic symptoms</a:t>
            </a:r>
            <a:endParaRPr sz="1200">
              <a:solidFill>
                <a:schemeClr val="dk1"/>
              </a:solidFill>
              <a:latin typeface="Calibri"/>
              <a:ea typeface="Calibri"/>
              <a:cs typeface="Calibri"/>
              <a:sym typeface="Calibri"/>
            </a:endParaRPr>
          </a:p>
        </p:txBody>
      </p:sp>
      <p:sp>
        <p:nvSpPr>
          <p:cNvPr id="316" name="Google Shape;3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Our guidelines: </a:t>
            </a:r>
            <a:r>
              <a:rPr lang="en-US" sz="1100" b="1"/>
              <a:t>Grade 2: </a:t>
            </a:r>
            <a:r>
              <a:rPr lang="en-US" sz="1100"/>
              <a:t>rash covers 10-30% of BSA or grade 3 with minimal symptoms</a:t>
            </a:r>
            <a:endParaRPr/>
          </a:p>
          <a:p>
            <a:pPr marL="0" lvl="0" indent="0" algn="l" rtl="0">
              <a:lnSpc>
                <a:spcPct val="100000"/>
              </a:lnSpc>
              <a:spcBef>
                <a:spcPts val="0"/>
              </a:spcBef>
              <a:spcAft>
                <a:spcPts val="0"/>
              </a:spcAft>
              <a:buSzPts val="1100"/>
              <a:buNone/>
            </a:pPr>
            <a:r>
              <a:rPr lang="en-US"/>
              <a:t>Grade 3 SYMPTOMATIC</a:t>
            </a:r>
            <a:endParaRPr/>
          </a:p>
          <a:p>
            <a:pPr marL="0" marR="0" lvl="0" indent="0" algn="l" rtl="0">
              <a:lnSpc>
                <a:spcPct val="100000"/>
              </a:lnSpc>
              <a:spcBef>
                <a:spcPts val="0"/>
              </a:spcBef>
              <a:spcAft>
                <a:spcPts val="0"/>
              </a:spcAft>
              <a:buClr>
                <a:srgbClr val="000000"/>
              </a:buClr>
              <a:buSzPts val="1100"/>
              <a:buFont typeface="Arial"/>
              <a:buNone/>
            </a:pPr>
            <a:r>
              <a:rPr lang="en-US" sz="1100" b="1"/>
              <a:t>Grade 3: </a:t>
            </a:r>
            <a:r>
              <a:rPr lang="en-US" sz="1100"/>
              <a:t>rash covers &gt;30% of BSA OR grade 2 with substantial symptoms (intense or widespread constant itch/ limiting sleep)</a:t>
            </a:r>
            <a:endParaRPr/>
          </a:p>
          <a:p>
            <a:pPr marL="0" marR="0" lvl="0" indent="0" algn="l" rtl="0">
              <a:lnSpc>
                <a:spcPct val="100000"/>
              </a:lnSpc>
              <a:spcBef>
                <a:spcPts val="0"/>
              </a:spcBef>
              <a:spcAft>
                <a:spcPts val="0"/>
              </a:spcAft>
              <a:buClr>
                <a:srgbClr val="000000"/>
              </a:buClr>
              <a:buSzPts val="1100"/>
              <a:buFont typeface="Arial"/>
              <a:buNone/>
            </a:pPr>
            <a:endParaRPr sz="1100"/>
          </a:p>
          <a:p>
            <a:pPr marL="0" marR="0" lvl="0" indent="0" algn="l" rtl="0">
              <a:lnSpc>
                <a:spcPct val="100000"/>
              </a:lnSpc>
              <a:spcBef>
                <a:spcPts val="0"/>
              </a:spcBef>
              <a:spcAft>
                <a:spcPts val="0"/>
              </a:spcAft>
              <a:buClr>
                <a:srgbClr val="000000"/>
              </a:buClr>
              <a:buSzPts val="1100"/>
              <a:buFont typeface="Arial"/>
              <a:buNone/>
            </a:pPr>
            <a:r>
              <a:rPr lang="en-US" sz="1100"/>
              <a:t>CTCAE grade 4:  If acneiform: Life-threatening consequences; papules and/or pustules covering any % BSA, which may or may not be associated with symptoms of pruritus or tenderness and are associated with extensive superinfection with IV antibiotics indicated</a:t>
            </a:r>
            <a:endParaRPr sz="1100" b="1" i="1"/>
          </a:p>
          <a:p>
            <a:pPr marL="0" lvl="0" indent="0" algn="l" rtl="0">
              <a:lnSpc>
                <a:spcPct val="100000"/>
              </a:lnSpc>
              <a:spcBef>
                <a:spcPts val="0"/>
              </a:spcBef>
              <a:spcAft>
                <a:spcPts val="0"/>
              </a:spcAft>
              <a:buSzPts val="1100"/>
              <a:buNone/>
            </a:pPr>
            <a:endParaRPr/>
          </a:p>
        </p:txBody>
      </p:sp>
      <p:sp>
        <p:nvSpPr>
          <p:cNvPr id="324" name="Google Shape;32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1" name="Google Shape;3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4bdf4c2ac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4bdf4c2ac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a:solidFill>
                  <a:srgbClr val="201F1E"/>
                </a:solidFill>
                <a:latin typeface="Calibri"/>
                <a:ea typeface="Calibri"/>
                <a:cs typeface="Calibri"/>
                <a:sym typeface="Calibri"/>
              </a:rPr>
              <a:t>Develops a grade 1 acneiform face rash after 1 cycle pembrolizumab. </a:t>
            </a:r>
            <a:endParaRPr/>
          </a:p>
          <a:p>
            <a:pPr marL="0" lvl="0" indent="0" algn="l" rtl="0">
              <a:lnSpc>
                <a:spcPct val="100000"/>
              </a:lnSpc>
              <a:spcBef>
                <a:spcPts val="0"/>
              </a:spcBef>
              <a:spcAft>
                <a:spcPts val="0"/>
              </a:spcAft>
              <a:buSzPts val="1100"/>
              <a:buNone/>
            </a:pPr>
            <a:endParaRPr/>
          </a:p>
        </p:txBody>
      </p:sp>
      <p:sp>
        <p:nvSpPr>
          <p:cNvPr id="338" name="Google Shape;33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a:solidFill>
                  <a:srgbClr val="201F1E"/>
                </a:solidFill>
                <a:latin typeface="Calibri"/>
                <a:ea typeface="Calibri"/>
                <a:cs typeface="Calibri"/>
                <a:sym typeface="Calibri"/>
              </a:rPr>
              <a:t>Develops a grade 1 acneiform face rash after 1 cycle pembrolizumab. </a:t>
            </a:r>
            <a:endParaRPr/>
          </a:p>
          <a:p>
            <a:pPr marL="0" lvl="0" indent="0" algn="l" rtl="0">
              <a:lnSpc>
                <a:spcPct val="100000"/>
              </a:lnSpc>
              <a:spcBef>
                <a:spcPts val="0"/>
              </a:spcBef>
              <a:spcAft>
                <a:spcPts val="0"/>
              </a:spcAft>
              <a:buSzPts val="1100"/>
              <a:buNone/>
            </a:pPr>
            <a:endParaRPr/>
          </a:p>
        </p:txBody>
      </p:sp>
      <p:sp>
        <p:nvSpPr>
          <p:cNvPr id="345" name="Google Shape;34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4bdf4c2ac5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r>
              <a:rPr lang="en-US" sz="1200">
                <a:solidFill>
                  <a:schemeClr val="dk1"/>
                </a:solidFill>
                <a:latin typeface="Calibri"/>
                <a:ea typeface="Calibri"/>
                <a:cs typeface="Calibri"/>
                <a:sym typeface="Calibri"/>
              </a:rPr>
              <a:t>The diagnosis of ircAEs is usually based on clinical evaluation when a simple, non-complicated rash is observed; skin biopsy and more specific tests, depending on the clinical presentation may be needed.Evaluation of the disease severity should be carried out to eliminate rare severe irAEs such as Stevens Johnson syndrome, toxic epidermal necrolysis, bullous lesions and DRESS syndrome that necessitate immediate interruption of ICI therapy, specialist treatment and monitoring.</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a:solidFill>
                  <a:schemeClr val="dk1"/>
                </a:solidFill>
              </a:rPr>
              <a:t>Dress: Drug rush with eosinophilia and systemic symptoms</a:t>
            </a:r>
            <a:endParaRPr sz="1200">
              <a:solidFill>
                <a:schemeClr val="dk1"/>
              </a:solidFill>
              <a:latin typeface="Calibri"/>
              <a:ea typeface="Calibri"/>
              <a:cs typeface="Calibri"/>
              <a:sym typeface="Calibri"/>
            </a:endParaRPr>
          </a:p>
        </p:txBody>
      </p:sp>
      <p:sp>
        <p:nvSpPr>
          <p:cNvPr id="352" name="Google Shape;352;g24bdf4c2ac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4bdf4c2ac5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r>
              <a:rPr lang="en-US" sz="1200">
                <a:solidFill>
                  <a:schemeClr val="dk1"/>
                </a:solidFill>
                <a:latin typeface="Calibri"/>
                <a:ea typeface="Calibri"/>
                <a:cs typeface="Calibri"/>
                <a:sym typeface="Calibri"/>
              </a:rPr>
              <a:t>The diagnosis of ircAEs is usually based on clinical evaluation when a simple, non-complicated rash is observed; skin biopsy and more specific tests, depending on the clinical presentation may be needed.Evaluation of the disease severity should be carried out to eliminate rare severe irAEs such as Stevens Johnson syndrome, toxic epidermal necrolysis, bullous lesions and DRESS syndrome that necessitate immediate interruption of ICI therapy, specialist treatment and monitoring.</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a:solidFill>
                  <a:schemeClr val="dk1"/>
                </a:solidFill>
              </a:rPr>
              <a:t>Dress: Drug rush with eosinophilia and systemic symptoms</a:t>
            </a:r>
            <a:endParaRPr sz="1200">
              <a:solidFill>
                <a:schemeClr val="dk1"/>
              </a:solidFill>
              <a:latin typeface="Calibri"/>
              <a:ea typeface="Calibri"/>
              <a:cs typeface="Calibri"/>
              <a:sym typeface="Calibri"/>
            </a:endParaRPr>
          </a:p>
        </p:txBody>
      </p:sp>
      <p:sp>
        <p:nvSpPr>
          <p:cNvPr id="360" name="Google Shape;360;g24bdf4c2ac5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a:solidFill>
                  <a:srgbClr val="201F1E"/>
                </a:solidFill>
                <a:latin typeface="Calibri"/>
                <a:ea typeface="Calibri"/>
                <a:cs typeface="Calibri"/>
                <a:sym typeface="Calibri"/>
              </a:rPr>
              <a:t>Develops a grade 1 acneiform face rash after 1 cycle pembrolizumab. </a:t>
            </a:r>
            <a:endParaRPr/>
          </a:p>
          <a:p>
            <a:pPr marL="0" lvl="0" indent="0" algn="l" rtl="0">
              <a:lnSpc>
                <a:spcPct val="100000"/>
              </a:lnSpc>
              <a:spcBef>
                <a:spcPts val="0"/>
              </a:spcBef>
              <a:spcAft>
                <a:spcPts val="0"/>
              </a:spcAft>
              <a:buSzPts val="1100"/>
              <a:buNone/>
            </a:pPr>
            <a:endParaRPr/>
          </a:p>
        </p:txBody>
      </p:sp>
      <p:sp>
        <p:nvSpPr>
          <p:cNvPr id="368" name="Google Shape;36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e35bdbbf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g1e35bdbbf2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headaches, back pain, changes in vision, mucositis!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45ef27acab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245ef27acab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If steroids &gt;4-6 w&gt;Prophylactic antibiotics (</a:t>
            </a:r>
            <a:r>
              <a:rPr lang="en-GB" dirty="0" err="1"/>
              <a:t>septrim</a:t>
            </a:r>
            <a:r>
              <a:rPr lang="en-GB" dirty="0"/>
              <a:t>-PCP)+ </a:t>
            </a:r>
            <a:r>
              <a:rPr lang="en-GB" dirty="0" err="1"/>
              <a:t>vitd</a:t>
            </a:r>
            <a:r>
              <a:rPr lang="en-GB" dirty="0"/>
              <a:t> and calcium</a:t>
            </a:r>
          </a:p>
          <a:p>
            <a:pPr marL="0" lvl="0" indent="0" algn="l" rtl="0">
              <a:lnSpc>
                <a:spcPct val="100000"/>
              </a:lnSpc>
              <a:spcBef>
                <a:spcPts val="0"/>
              </a:spcBef>
              <a:spcAft>
                <a:spcPts val="0"/>
              </a:spcAft>
              <a:buSzPts val="1100"/>
              <a:buNone/>
            </a:pPr>
            <a:r>
              <a:rPr lang="en-GB" dirty="0"/>
              <a:t>DM</a:t>
            </a:r>
          </a:p>
          <a:p>
            <a:pPr marL="0" lvl="0" indent="0" algn="l" rtl="0">
              <a:lnSpc>
                <a:spcPct val="100000"/>
              </a:lnSpc>
              <a:spcBef>
                <a:spcPts val="0"/>
              </a:spcBef>
              <a:spcAft>
                <a:spcPts val="0"/>
              </a:spcAft>
              <a:buSzPts val="1100"/>
              <a:buNone/>
            </a:pPr>
            <a:r>
              <a:rPr lang="en-GB" dirty="0"/>
              <a:t>GI problems</a:t>
            </a:r>
          </a:p>
          <a:p>
            <a:pPr marL="0" lvl="0" indent="0" algn="l" rtl="0">
              <a:lnSpc>
                <a:spcPct val="100000"/>
              </a:lnSpc>
              <a:spcBef>
                <a:spcPts val="0"/>
              </a:spcBef>
              <a:spcAft>
                <a:spcPts val="0"/>
              </a:spcAft>
              <a:buSzPts val="1100"/>
              <a:buNone/>
            </a:pPr>
            <a:r>
              <a:rPr lang="en-GB" dirty="0"/>
              <a:t>Fragile skin</a:t>
            </a:r>
          </a:p>
          <a:p>
            <a:pPr marL="0" lvl="0" indent="0" algn="l" rtl="0">
              <a:lnSpc>
                <a:spcPct val="100000"/>
              </a:lnSpc>
              <a:spcBef>
                <a:spcPts val="0"/>
              </a:spcBef>
              <a:spcAft>
                <a:spcPts val="0"/>
              </a:spcAft>
              <a:buSzPts val="1100"/>
              <a:buNone/>
            </a:pPr>
            <a:r>
              <a:rPr lang="en-GB" dirty="0"/>
              <a:t>Psychosis</a:t>
            </a:r>
          </a:p>
          <a:p>
            <a:pPr marL="0" lvl="0" indent="0" algn="l" rtl="0">
              <a:lnSpc>
                <a:spcPct val="100000"/>
              </a:lnSpc>
              <a:spcBef>
                <a:spcPts val="0"/>
              </a:spcBef>
              <a:spcAft>
                <a:spcPts val="0"/>
              </a:spcAft>
              <a:buSzPts val="1100"/>
              <a:buNone/>
            </a:pPr>
            <a:r>
              <a:rPr lang="en-GB" dirty="0"/>
              <a:t>Weight changes</a:t>
            </a:r>
          </a:p>
          <a:p>
            <a:pPr marL="0" lvl="0" indent="0" algn="l" rtl="0">
              <a:lnSpc>
                <a:spcPct val="100000"/>
              </a:lnSpc>
              <a:spcBef>
                <a:spcPts val="0"/>
              </a:spcBef>
              <a:spcAft>
                <a:spcPts val="0"/>
              </a:spcAft>
              <a:buSzPts val="1100"/>
              <a:buNone/>
            </a:pPr>
            <a:r>
              <a:rPr lang="en-GB" dirty="0"/>
              <a:t>Adrenal crisis/storm</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4bdf4c2ac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4bdf4c2ac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392794c8c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g2392794c8c2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392794c8c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2392794c8c2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400">
                <a:solidFill>
                  <a:schemeClr val="dk1"/>
                </a:solidFill>
                <a:latin typeface="Calibri"/>
                <a:ea typeface="Calibri"/>
                <a:cs typeface="Calibri"/>
                <a:sym typeface="Calibri"/>
              </a:rPr>
              <a:t>Immune checkpoint molecules: modulators of the anti-tumour T cell immune response.</a:t>
            </a:r>
            <a:endParaRPr sz="1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1400">
                <a:solidFill>
                  <a:schemeClr val="dk1"/>
                </a:solidFill>
                <a:latin typeface="Calibri"/>
                <a:ea typeface="Calibri"/>
                <a:cs typeface="Calibri"/>
                <a:sym typeface="Calibri"/>
              </a:rPr>
              <a:t>Present on T cells, antigen-presenting cells (APCs) and tumour cells; their interaction activates either inhibitory or activating immune signalling pathways. Examples of inhibitory immune checkpoints shown to induce a negative signal to T cells are:</a:t>
            </a:r>
            <a:endParaRPr sz="1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1400">
                <a:solidFill>
                  <a:schemeClr val="dk1"/>
                </a:solidFill>
                <a:latin typeface="Calibri"/>
                <a:ea typeface="Calibri"/>
                <a:cs typeface="Calibri"/>
                <a:sym typeface="Calibri"/>
              </a:rPr>
              <a:t>n Cytotoxic T-lymphocyte antigen 4 (CTLA-4, also known as CD152)</a:t>
            </a:r>
            <a:endParaRPr sz="1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1400">
                <a:solidFill>
                  <a:schemeClr val="dk1"/>
                </a:solidFill>
                <a:latin typeface="Calibri"/>
                <a:ea typeface="Calibri"/>
                <a:cs typeface="Calibri"/>
                <a:sym typeface="Calibri"/>
              </a:rPr>
              <a:t>n Programmed cell death protein 1 (PD-1, also known as CD279)</a:t>
            </a:r>
            <a:endParaRPr sz="1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1400">
                <a:solidFill>
                  <a:schemeClr val="dk1"/>
                </a:solidFill>
                <a:latin typeface="Calibri"/>
                <a:ea typeface="Calibri"/>
                <a:cs typeface="Calibri"/>
                <a:sym typeface="Calibri"/>
              </a:rPr>
              <a:t>n Lymphocyte-activation gene 3 (LAG-3)</a:t>
            </a:r>
            <a:endParaRPr sz="1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1400">
                <a:solidFill>
                  <a:schemeClr val="dk1"/>
                </a:solidFill>
                <a:latin typeface="Calibri"/>
                <a:ea typeface="Calibri"/>
                <a:cs typeface="Calibri"/>
                <a:sym typeface="Calibri"/>
              </a:rPr>
              <a:t>n T cell immunoglobulin and mucin domain 3 (TIM-3)</a:t>
            </a:r>
            <a:endParaRPr sz="1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1400">
                <a:solidFill>
                  <a:schemeClr val="dk1"/>
                </a:solidFill>
                <a:latin typeface="Calibri"/>
                <a:ea typeface="Calibri"/>
                <a:cs typeface="Calibri"/>
                <a:sym typeface="Calibri"/>
              </a:rPr>
              <a:t>n V-domain immunoglobulin suppressor of T cell activation (VISTA)</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398bf37ab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2398bf37abb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400">
                <a:solidFill>
                  <a:schemeClr val="dk1"/>
                </a:solidFill>
                <a:latin typeface="Calibri"/>
                <a:ea typeface="Calibri"/>
                <a:cs typeface="Calibri"/>
                <a:sym typeface="Calibri"/>
              </a:rPr>
              <a:t>n Cytotoxic T-lymphocyte antigen 4 (CTLA-4, also known as CD152)</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sz="1400">
                <a:solidFill>
                  <a:schemeClr val="dk1"/>
                </a:solidFill>
                <a:latin typeface="Calibri"/>
                <a:ea typeface="Calibri"/>
                <a:cs typeface="Calibri"/>
                <a:sym typeface="Calibri"/>
              </a:rPr>
              <a:t>n Programmed cell death protein 1 (PD-1</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sz="1500">
                <a:solidFill>
                  <a:srgbClr val="212121"/>
                </a:solidFill>
                <a:highlight>
                  <a:srgbClr val="FFFFFF"/>
                </a:highlight>
                <a:latin typeface="Cambria"/>
                <a:ea typeface="Cambria"/>
                <a:cs typeface="Cambria"/>
                <a:sym typeface="Cambria"/>
              </a:rPr>
              <a:t>microsatellite instability-high (MSI-H) or mismatch repair deficient (dMMR)</a:t>
            </a:r>
            <a:endParaRPr sz="1500">
              <a:solidFill>
                <a:srgbClr val="212121"/>
              </a:solidFill>
              <a:highlight>
                <a:srgbClr val="FFFFFF"/>
              </a:highlight>
              <a:latin typeface="Cambria"/>
              <a:ea typeface="Cambria"/>
              <a:cs typeface="Cambria"/>
              <a:sym typeface="Cambria"/>
            </a:endParaRPr>
          </a:p>
          <a:p>
            <a:pPr marL="0" lvl="0" indent="0" algn="l" rtl="0">
              <a:lnSpc>
                <a:spcPct val="150000"/>
              </a:lnSpc>
              <a:spcBef>
                <a:spcPts val="0"/>
              </a:spcBef>
              <a:spcAft>
                <a:spcPts val="0"/>
              </a:spcAft>
              <a:buSzPts val="1100"/>
              <a:buNone/>
            </a:pPr>
            <a:r>
              <a:rPr lang="en-US" sz="1200">
                <a:solidFill>
                  <a:schemeClr val="dk1"/>
                </a:solidFill>
                <a:highlight>
                  <a:schemeClr val="lt1"/>
                </a:highlight>
                <a:latin typeface="Calibri"/>
                <a:ea typeface="Calibri"/>
                <a:cs typeface="Calibri"/>
                <a:sym typeface="Calibri"/>
              </a:rPr>
              <a:t>Melanoma, renal, H&amp;N,, NSCLC, Lymphomas, HCC, MSI- high MMR deficient mCRC</a:t>
            </a:r>
            <a:endParaRPr sz="1200">
              <a:solidFill>
                <a:schemeClr val="dk1"/>
              </a:solidFill>
              <a:highlight>
                <a:schemeClr val="lt1"/>
              </a:highlight>
              <a:latin typeface="Calibri"/>
              <a:ea typeface="Calibri"/>
              <a:cs typeface="Calibri"/>
              <a:sym typeface="Calibri"/>
            </a:endParaRPr>
          </a:p>
          <a:p>
            <a:pPr marL="0" lvl="0" indent="0" algn="l" rtl="0">
              <a:lnSpc>
                <a:spcPct val="150000"/>
              </a:lnSpc>
              <a:spcBef>
                <a:spcPts val="0"/>
              </a:spcBef>
              <a:spcAft>
                <a:spcPts val="0"/>
              </a:spcAft>
              <a:buSzPts val="1100"/>
              <a:buNone/>
            </a:pPr>
            <a:r>
              <a:rPr lang="en-US" sz="1200">
                <a:solidFill>
                  <a:schemeClr val="dk1"/>
                </a:solidFill>
                <a:highlight>
                  <a:schemeClr val="lt1"/>
                </a:highlight>
                <a:latin typeface="Calibri"/>
                <a:ea typeface="Calibri"/>
                <a:cs typeface="Calibri"/>
                <a:sym typeface="Calibri"/>
              </a:rPr>
              <a:t>Bladder cancer, Upper GI cancers</a:t>
            </a:r>
            <a:endParaRPr sz="1200">
              <a:solidFill>
                <a:srgbClr val="212121"/>
              </a:solidFill>
              <a:highlight>
                <a:srgbClr val="FFFFFF"/>
              </a:highlight>
              <a:latin typeface="Cambria"/>
              <a:ea typeface="Cambria"/>
              <a:cs typeface="Cambria"/>
              <a:sym typeface="Cambri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398bf37ab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2398bf37abb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61950" algn="l" rtl="0">
              <a:lnSpc>
                <a:spcPct val="90000"/>
              </a:lnSpc>
              <a:spcBef>
                <a:spcPts val="1000"/>
              </a:spcBef>
              <a:spcAft>
                <a:spcPts val="0"/>
              </a:spcAft>
              <a:buClr>
                <a:schemeClr val="dk1"/>
              </a:buClr>
              <a:buSzPts val="2100"/>
              <a:buChar char="•"/>
            </a:pPr>
            <a:r>
              <a:rPr lang="en-US" sz="2100">
                <a:solidFill>
                  <a:schemeClr val="dk1"/>
                </a:solidFill>
                <a:latin typeface="Calibri"/>
                <a:ea typeface="Calibri"/>
                <a:cs typeface="Calibri"/>
                <a:sym typeface="Calibri"/>
              </a:rPr>
              <a:t>Anti-PD-1 and anti-PD-L1 antibodies were initially developed on weight-based dosing. However, results from several clinical trials have shown no correlation between dose, efficacy and toxicity for anti-PD-(L)1, and for the anti-CTLA-4 antibody ipilimumab, there was no dose-limiting toxicity (DLT) identified in early phase trials.</a:t>
            </a:r>
            <a:endParaRPr sz="21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45ef27aca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245ef27acab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500"/>
              </a:spcBef>
              <a:spcAft>
                <a:spcPts val="0"/>
              </a:spcAft>
              <a:buClr>
                <a:schemeClr val="dk1"/>
              </a:buClr>
              <a:buSzPts val="1100"/>
              <a:buFont typeface="Arial"/>
              <a:buNone/>
            </a:pPr>
            <a:endParaRPr sz="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45ef27aca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45ef27acab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392794c8c2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2392794c8c2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500">
                <a:solidFill>
                  <a:srgbClr val="212121"/>
                </a:solidFill>
                <a:highlight>
                  <a:schemeClr val="lt1"/>
                </a:highlight>
                <a:latin typeface="Cambria"/>
                <a:ea typeface="Cambria"/>
                <a:cs typeface="Cambria"/>
                <a:sym typeface="Cambria"/>
              </a:rPr>
              <a:t>microsatellite instability-high (MSI-H) or mismatch repair deficient (dMMR)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Laura.collantes1@nhs.ne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ncbi.nlm.nih.gov/pmc/articles/PMC6584248/" TargetMode="External"/><Relationship Id="rId7" Type="http://schemas.openxmlformats.org/officeDocument/2006/relationships/image" Target="../media/image6.gi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oncologypro.esmo.org/education-library/esmo-handbooks/" TargetMode="External"/><Relationship Id="rId5" Type="http://schemas.openxmlformats.org/officeDocument/2006/relationships/hyperlink" Target="https://www.esmo.org/guidelines" TargetMode="External"/><Relationship Id="rId4" Type="http://schemas.openxmlformats.org/officeDocument/2006/relationships/hyperlink" Target="https://www.frontiersin.org/articles/10.3389/fonc.2022.823705/ful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pubmed.ncbi.nlm.nih.gov/?term=G%C3%B3rska%20M%5BAuthor%5D" TargetMode="External"/><Relationship Id="rId13" Type="http://schemas.openxmlformats.org/officeDocument/2006/relationships/hyperlink" Target="https://pubmed.ncbi.nlm.nih.gov/?term=Tucker%20SC%5BAuthor%5D" TargetMode="External"/><Relationship Id="rId3" Type="http://schemas.openxmlformats.org/officeDocument/2006/relationships/hyperlink" Target="https://jitc.bmj.com/content/jitc/7/1/287.full.pdf" TargetMode="External"/><Relationship Id="rId7" Type="http://schemas.openxmlformats.org/officeDocument/2006/relationships/hyperlink" Target="https://pubmed.ncbi.nlm.nih.gov/?term=Karpowicz%20K%5BAuthor%5D" TargetMode="External"/><Relationship Id="rId12" Type="http://schemas.openxmlformats.org/officeDocument/2006/relationships/hyperlink" Target="https://pubmed.ncbi.nlm.nih.gov/?term=Radziwon%20P%5BAuthor%5D" TargetMode="External"/><Relationship Id="rId2" Type="http://schemas.openxmlformats.org/officeDocument/2006/relationships/notesSlide" Target="../notesSlides/notesSlide39.xml"/><Relationship Id="rId16"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hyperlink" Target="https://pubmed.ncbi.nlm.nih.gov/?term=Rek%20MM%5BAuthor%5D" TargetMode="External"/><Relationship Id="rId11" Type="http://schemas.openxmlformats.org/officeDocument/2006/relationships/hyperlink" Target="https://pubmed.ncbi.nlm.nih.gov/?term=Moniuszko%20M%5BAuthor%5D" TargetMode="External"/><Relationship Id="rId5" Type="http://schemas.openxmlformats.org/officeDocument/2006/relationships/hyperlink" Target="https://pubmed.ncbi.nlm.nih.gov/?term=Wojtukiewicz%20MZ%5BAuthor%5D" TargetMode="External"/><Relationship Id="rId15" Type="http://schemas.openxmlformats.org/officeDocument/2006/relationships/hyperlink" Target="https://www.ncbi.nlm.nih.gov/pmc/articles/PMC8556173/" TargetMode="External"/><Relationship Id="rId10" Type="http://schemas.openxmlformats.org/officeDocument/2006/relationships/hyperlink" Target="https://pubmed.ncbi.nlm.nih.gov/?term=Wojtukiewicz%20AM%5BAuthor%5D" TargetMode="External"/><Relationship Id="rId4" Type="http://schemas.openxmlformats.org/officeDocument/2006/relationships/hyperlink" Target="https://ctep.cancer.gov/protocoldevelopment/electronic_applications/docs/ctcae_v5_quick_reference_5x7.pdf" TargetMode="External"/><Relationship Id="rId9" Type="http://schemas.openxmlformats.org/officeDocument/2006/relationships/hyperlink" Target="https://pubmed.ncbi.nlm.nih.gov/?term=Polity%C5%84ska%20B%5BAuthor%5D" TargetMode="External"/><Relationship Id="rId14" Type="http://schemas.openxmlformats.org/officeDocument/2006/relationships/hyperlink" Target="https://pubmed.ncbi.nlm.nih.gov/?term=Honn%20KV%5BAuthor%5D"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524000" y="73251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sz="5700" b="1"/>
              <a:t>Ensuring safety in prescribing practice</a:t>
            </a:r>
            <a:endParaRPr sz="5700" b="1"/>
          </a:p>
        </p:txBody>
      </p:sp>
      <p:sp>
        <p:nvSpPr>
          <p:cNvPr id="85" name="Google Shape;85;p13"/>
          <p:cNvSpPr txBox="1">
            <a:spLocks noGrp="1"/>
          </p:cNvSpPr>
          <p:nvPr>
            <p:ph type="subTitle" idx="1"/>
          </p:nvPr>
        </p:nvSpPr>
        <p:spPr>
          <a:xfrm>
            <a:off x="1524000" y="3602057"/>
            <a:ext cx="9144000" cy="26631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ts val="4100"/>
              <a:buNone/>
            </a:pPr>
            <a:r>
              <a:rPr lang="en-US" sz="4000"/>
              <a:t>Immunotherapy treatment and how to manage side effects</a:t>
            </a:r>
            <a:endParaRPr sz="4000"/>
          </a:p>
          <a:p>
            <a:pPr marL="0" lvl="0" indent="0" algn="ctr" rtl="0">
              <a:lnSpc>
                <a:spcPct val="90000"/>
              </a:lnSpc>
              <a:spcBef>
                <a:spcPts val="1000"/>
              </a:spcBef>
              <a:spcAft>
                <a:spcPts val="0"/>
              </a:spcAft>
              <a:buClr>
                <a:schemeClr val="dk1"/>
              </a:buClr>
              <a:buSzPts val="2400"/>
              <a:buNone/>
            </a:pPr>
            <a:endParaRPr/>
          </a:p>
          <a:p>
            <a:pPr marL="0" lvl="0" indent="0" algn="ctr" rtl="0">
              <a:lnSpc>
                <a:spcPct val="90000"/>
              </a:lnSpc>
              <a:spcBef>
                <a:spcPts val="1000"/>
              </a:spcBef>
              <a:spcAft>
                <a:spcPts val="0"/>
              </a:spcAft>
              <a:buClr>
                <a:schemeClr val="dk1"/>
              </a:buClr>
              <a:buSzPts val="2400"/>
              <a:buNone/>
            </a:pPr>
            <a:r>
              <a:rPr lang="en-US"/>
              <a:t>Laura Collantes-Espinosa</a:t>
            </a:r>
            <a:endParaRPr/>
          </a:p>
          <a:p>
            <a:pPr marL="0" lvl="0" indent="0" algn="ctr" rtl="0">
              <a:lnSpc>
                <a:spcPct val="90000"/>
              </a:lnSpc>
              <a:spcBef>
                <a:spcPts val="1000"/>
              </a:spcBef>
              <a:spcAft>
                <a:spcPts val="0"/>
              </a:spcAft>
              <a:buClr>
                <a:schemeClr val="dk1"/>
              </a:buClr>
              <a:buSzPts val="2400"/>
              <a:buNone/>
            </a:pPr>
            <a:r>
              <a:rPr lang="en-US"/>
              <a:t>Advanced Nurse practitioner</a:t>
            </a:r>
            <a:endParaRPr/>
          </a:p>
          <a:p>
            <a:pPr marL="0" lvl="0" indent="0" algn="ctr" rtl="0">
              <a:lnSpc>
                <a:spcPct val="90000"/>
              </a:lnSpc>
              <a:spcBef>
                <a:spcPts val="1000"/>
              </a:spcBef>
              <a:spcAft>
                <a:spcPts val="0"/>
              </a:spcAft>
              <a:buClr>
                <a:schemeClr val="dk1"/>
              </a:buClr>
              <a:buSzPts val="2400"/>
              <a:buNone/>
            </a:pPr>
            <a:r>
              <a:rPr lang="en-US"/>
              <a:t>The Royal Marsden NHS Foundation Trust</a:t>
            </a:r>
            <a:endParaRPr/>
          </a:p>
        </p:txBody>
      </p:sp>
      <p:sp>
        <p:nvSpPr>
          <p:cNvPr id="86" name="Google Shape;86;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800"/>
              <a:buFont typeface="Arial"/>
              <a:buNone/>
            </a:pPr>
            <a:r>
              <a:rPr lang="en-US" dirty="0"/>
              <a:t>CASE STUDY 1: Nivolumab induced colitis</a:t>
            </a:r>
            <a:endParaRPr dirty="0"/>
          </a:p>
        </p:txBody>
      </p:sp>
      <p:sp>
        <p:nvSpPr>
          <p:cNvPr id="150" name="Google Shape;150;p2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419100" algn="l" rtl="0">
              <a:lnSpc>
                <a:spcPct val="115000"/>
              </a:lnSpc>
              <a:spcBef>
                <a:spcPts val="1000"/>
              </a:spcBef>
              <a:spcAft>
                <a:spcPts val="0"/>
              </a:spcAft>
              <a:buClr>
                <a:srgbClr val="201F1E"/>
              </a:buClr>
              <a:buSzPts val="3000"/>
              <a:buChar char="•"/>
            </a:pPr>
            <a:r>
              <a:rPr lang="en-US" sz="3000" b="0" dirty="0">
                <a:solidFill>
                  <a:srgbClr val="201F1E"/>
                </a:solidFill>
                <a:latin typeface="Calibri"/>
                <a:ea typeface="Calibri"/>
                <a:cs typeface="Calibri"/>
                <a:sym typeface="Calibri"/>
              </a:rPr>
              <a:t>PMH: </a:t>
            </a:r>
            <a:r>
              <a:rPr lang="en-US" sz="3000" dirty="0">
                <a:solidFill>
                  <a:srgbClr val="201F1E"/>
                </a:solidFill>
              </a:rPr>
              <a:t>Hay Fever</a:t>
            </a:r>
            <a:endParaRPr sz="3000" b="0" dirty="0">
              <a:solidFill>
                <a:srgbClr val="201F1E"/>
              </a:solidFill>
              <a:latin typeface="Calibri"/>
              <a:ea typeface="Calibri"/>
              <a:cs typeface="Calibri"/>
              <a:sym typeface="Calibri"/>
            </a:endParaRPr>
          </a:p>
          <a:p>
            <a:pPr marL="457200" lvl="0" indent="-419100" algn="l" rtl="0">
              <a:lnSpc>
                <a:spcPct val="115000"/>
              </a:lnSpc>
              <a:spcBef>
                <a:spcPts val="0"/>
              </a:spcBef>
              <a:spcAft>
                <a:spcPts val="0"/>
              </a:spcAft>
              <a:buClr>
                <a:srgbClr val="201F1E"/>
              </a:buClr>
              <a:buSzPts val="3000"/>
              <a:buFont typeface="Calibri"/>
              <a:buChar char="•"/>
            </a:pPr>
            <a:r>
              <a:rPr lang="en-US" sz="3000" b="0" dirty="0">
                <a:solidFill>
                  <a:srgbClr val="201F1E"/>
                </a:solidFill>
                <a:latin typeface="Calibri"/>
                <a:ea typeface="Calibri"/>
                <a:cs typeface="Calibri"/>
                <a:sym typeface="Calibri"/>
              </a:rPr>
              <a:t>PSH: Appendicectomy aged 18</a:t>
            </a:r>
            <a:endParaRPr sz="3000" dirty="0"/>
          </a:p>
          <a:p>
            <a:pPr marL="457200" lvl="0" indent="-419100" algn="l" rtl="0">
              <a:lnSpc>
                <a:spcPct val="115000"/>
              </a:lnSpc>
              <a:spcBef>
                <a:spcPts val="0"/>
              </a:spcBef>
              <a:spcAft>
                <a:spcPts val="0"/>
              </a:spcAft>
              <a:buClr>
                <a:srgbClr val="000000"/>
              </a:buClr>
              <a:buSzPts val="3000"/>
              <a:buFont typeface="Calibri"/>
              <a:buChar char="•"/>
            </a:pPr>
            <a:r>
              <a:rPr lang="en-US" sz="3000" dirty="0">
                <a:solidFill>
                  <a:srgbClr val="000000"/>
                </a:solidFill>
                <a:latin typeface="Calibri"/>
                <a:ea typeface="Calibri"/>
                <a:cs typeface="Calibri"/>
                <a:sym typeface="Calibri"/>
              </a:rPr>
              <a:t>SH: Married, 2 sons, non smoker, alcohol intake within recommended limits</a:t>
            </a:r>
            <a:endParaRPr sz="3000" dirty="0">
              <a:latin typeface="Calibri"/>
              <a:ea typeface="Calibri"/>
              <a:cs typeface="Calibri"/>
              <a:sym typeface="Calibri"/>
            </a:endParaRPr>
          </a:p>
          <a:p>
            <a:pPr marL="457200" lvl="0" indent="-419100" algn="just" rtl="0">
              <a:lnSpc>
                <a:spcPct val="115000"/>
              </a:lnSpc>
              <a:spcBef>
                <a:spcPts val="0"/>
              </a:spcBef>
              <a:spcAft>
                <a:spcPts val="0"/>
              </a:spcAft>
              <a:buClr>
                <a:srgbClr val="000000"/>
              </a:buClr>
              <a:buSzPts val="3000"/>
              <a:buFont typeface="Calibri"/>
              <a:buChar char="•"/>
            </a:pPr>
            <a:r>
              <a:rPr lang="en-US" sz="3000" dirty="0">
                <a:solidFill>
                  <a:srgbClr val="000000"/>
                </a:solidFill>
                <a:latin typeface="Calibri"/>
                <a:ea typeface="Calibri"/>
                <a:cs typeface="Calibri"/>
                <a:sym typeface="Calibri"/>
              </a:rPr>
              <a:t>FH: Father and mother colon cancer,  3 siblings cancer free</a:t>
            </a:r>
            <a:endParaRPr sz="3000" dirty="0"/>
          </a:p>
          <a:p>
            <a:pPr marL="457200" lvl="0" indent="-419100" algn="just" rtl="0">
              <a:lnSpc>
                <a:spcPct val="115000"/>
              </a:lnSpc>
              <a:spcBef>
                <a:spcPts val="0"/>
              </a:spcBef>
              <a:spcAft>
                <a:spcPts val="0"/>
              </a:spcAft>
              <a:buClr>
                <a:srgbClr val="201F1E"/>
              </a:buClr>
              <a:buSzPts val="3000"/>
              <a:buFont typeface="Calibri"/>
              <a:buChar char="•"/>
            </a:pPr>
            <a:r>
              <a:rPr lang="en-US" sz="3000" b="0" dirty="0">
                <a:solidFill>
                  <a:srgbClr val="201F1E"/>
                </a:solidFill>
                <a:latin typeface="Calibri"/>
                <a:ea typeface="Calibri"/>
                <a:cs typeface="Calibri"/>
                <a:sym typeface="Calibri"/>
              </a:rPr>
              <a:t>DH: No regular medication</a:t>
            </a:r>
            <a:endParaRPr sz="3000" dirty="0"/>
          </a:p>
          <a:p>
            <a:pPr marL="457200" lvl="0" indent="-419100" algn="l" rtl="0">
              <a:lnSpc>
                <a:spcPct val="115000"/>
              </a:lnSpc>
              <a:spcBef>
                <a:spcPts val="0"/>
              </a:spcBef>
              <a:spcAft>
                <a:spcPts val="0"/>
              </a:spcAft>
              <a:buClr>
                <a:srgbClr val="201F1E"/>
              </a:buClr>
              <a:buSzPts val="3000"/>
              <a:buFont typeface="Calibri"/>
              <a:buChar char="•"/>
            </a:pPr>
            <a:r>
              <a:rPr lang="en-US" sz="3000" b="0" dirty="0">
                <a:solidFill>
                  <a:srgbClr val="201F1E"/>
                </a:solidFill>
                <a:latin typeface="Calibri"/>
                <a:ea typeface="Calibri"/>
                <a:cs typeface="Calibri"/>
                <a:sym typeface="Calibri"/>
              </a:rPr>
              <a:t>NKDA </a:t>
            </a:r>
            <a:endParaRPr sz="3000" dirty="0">
              <a:latin typeface="Calibri"/>
              <a:ea typeface="Calibri"/>
              <a:cs typeface="Calibri"/>
              <a:sym typeface="Calibri"/>
            </a:endParaRPr>
          </a:p>
          <a:p>
            <a:pPr marL="114300" lvl="0" indent="0" algn="l" rtl="0">
              <a:lnSpc>
                <a:spcPct val="90000"/>
              </a:lnSpc>
              <a:spcBef>
                <a:spcPts val="1000"/>
              </a:spcBef>
              <a:spcAft>
                <a:spcPts val="0"/>
              </a:spcAft>
              <a:buSzPts val="1946"/>
              <a:buNone/>
            </a:pPr>
            <a:endParaRPr dirty="0"/>
          </a:p>
        </p:txBody>
      </p:sp>
      <p:sp>
        <p:nvSpPr>
          <p:cNvPr id="151" name="Google Shape;151;p2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838200" y="365125"/>
            <a:ext cx="10515900" cy="1325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dirty="0"/>
              <a:t>Immune Checkpoint Inhibitors: Baseline tests                       </a:t>
            </a:r>
            <a:endParaRPr dirty="0"/>
          </a:p>
        </p:txBody>
      </p:sp>
      <p:sp>
        <p:nvSpPr>
          <p:cNvPr id="157" name="Google Shape;157;p2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lnSpc>
                <a:spcPct val="150000"/>
              </a:lnSpc>
              <a:spcBef>
                <a:spcPts val="1000"/>
              </a:spcBef>
              <a:spcAft>
                <a:spcPts val="0"/>
              </a:spcAft>
              <a:buSzPts val="1800"/>
              <a:buChar char="•"/>
            </a:pPr>
            <a:r>
              <a:rPr lang="en-US" b="1" dirty="0"/>
              <a:t>Full blood count</a:t>
            </a:r>
            <a:endParaRPr b="1" dirty="0"/>
          </a:p>
          <a:p>
            <a:pPr marL="457200" lvl="0" indent="-342900" algn="l" rtl="0">
              <a:lnSpc>
                <a:spcPct val="150000"/>
              </a:lnSpc>
              <a:spcBef>
                <a:spcPts val="0"/>
              </a:spcBef>
              <a:spcAft>
                <a:spcPts val="0"/>
              </a:spcAft>
              <a:buSzPts val="1800"/>
              <a:buChar char="•"/>
            </a:pPr>
            <a:r>
              <a:rPr lang="en-US" b="1" dirty="0"/>
              <a:t>Liver function tests</a:t>
            </a:r>
            <a:endParaRPr b="1" dirty="0"/>
          </a:p>
          <a:p>
            <a:pPr marL="457200" lvl="0" indent="-342900" algn="l" rtl="0">
              <a:lnSpc>
                <a:spcPct val="150000"/>
              </a:lnSpc>
              <a:spcBef>
                <a:spcPts val="0"/>
              </a:spcBef>
              <a:spcAft>
                <a:spcPts val="0"/>
              </a:spcAft>
              <a:buSzPts val="1800"/>
              <a:buChar char="•"/>
            </a:pPr>
            <a:r>
              <a:rPr lang="en-US" b="1" dirty="0"/>
              <a:t>U&amp;Es</a:t>
            </a:r>
            <a:endParaRPr b="1" dirty="0"/>
          </a:p>
          <a:p>
            <a:pPr marL="457200" lvl="0" indent="-342900" algn="l" rtl="0">
              <a:lnSpc>
                <a:spcPct val="150000"/>
              </a:lnSpc>
              <a:spcBef>
                <a:spcPts val="0"/>
              </a:spcBef>
              <a:spcAft>
                <a:spcPts val="0"/>
              </a:spcAft>
              <a:buSzPts val="1800"/>
              <a:buChar char="•"/>
            </a:pPr>
            <a:r>
              <a:rPr lang="en-US" b="1" dirty="0"/>
              <a:t>Thyroid function tests</a:t>
            </a:r>
            <a:endParaRPr b="1" dirty="0"/>
          </a:p>
          <a:p>
            <a:pPr marL="457200" lvl="0" indent="-342900" algn="l" rtl="0">
              <a:lnSpc>
                <a:spcPct val="150000"/>
              </a:lnSpc>
              <a:spcBef>
                <a:spcPts val="0"/>
              </a:spcBef>
              <a:spcAft>
                <a:spcPts val="0"/>
              </a:spcAft>
              <a:buSzPts val="1800"/>
              <a:buChar char="•"/>
            </a:pPr>
            <a:r>
              <a:rPr lang="en-US" b="1" dirty="0"/>
              <a:t>Glucose </a:t>
            </a:r>
            <a:r>
              <a:rPr lang="en-US" dirty="0"/>
              <a:t>(Hb A1c)</a:t>
            </a:r>
          </a:p>
          <a:p>
            <a:pPr marL="457200" lvl="0" indent="-342900" algn="l" rtl="0">
              <a:lnSpc>
                <a:spcPct val="150000"/>
              </a:lnSpc>
              <a:spcBef>
                <a:spcPts val="0"/>
              </a:spcBef>
              <a:spcAft>
                <a:spcPts val="0"/>
              </a:spcAft>
              <a:buSzPts val="1800"/>
              <a:buChar char="•"/>
            </a:pPr>
            <a:r>
              <a:rPr lang="en-US" b="1" dirty="0"/>
              <a:t>Random cortisol level</a:t>
            </a:r>
          </a:p>
          <a:p>
            <a:pPr marL="457200" lvl="0" indent="-342900" algn="l" rtl="0">
              <a:lnSpc>
                <a:spcPct val="150000"/>
              </a:lnSpc>
              <a:spcBef>
                <a:spcPts val="0"/>
              </a:spcBef>
              <a:spcAft>
                <a:spcPts val="0"/>
              </a:spcAft>
              <a:buSzPts val="1800"/>
              <a:buChar char="•"/>
            </a:pPr>
            <a:r>
              <a:rPr lang="en-US" b="1" dirty="0"/>
              <a:t>ECG</a:t>
            </a:r>
            <a:endParaRPr b="1" dirty="0"/>
          </a:p>
        </p:txBody>
      </p:sp>
      <p:sp>
        <p:nvSpPr>
          <p:cNvPr id="158" name="Google Shape;158;p2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p>
            <a:pPr marL="457200" lvl="0" indent="-342900" algn="l" rtl="0">
              <a:lnSpc>
                <a:spcPct val="150000"/>
              </a:lnSpc>
              <a:spcBef>
                <a:spcPts val="1000"/>
              </a:spcBef>
              <a:spcAft>
                <a:spcPts val="0"/>
              </a:spcAft>
              <a:buSzPts val="1800"/>
              <a:buChar char="•"/>
            </a:pPr>
            <a:r>
              <a:rPr lang="en-US" dirty="0"/>
              <a:t>Troponin*</a:t>
            </a:r>
            <a:endParaRPr dirty="0"/>
          </a:p>
          <a:p>
            <a:pPr marL="457200" lvl="0" indent="-342900" algn="l" rtl="0">
              <a:lnSpc>
                <a:spcPct val="150000"/>
              </a:lnSpc>
              <a:spcBef>
                <a:spcPts val="0"/>
              </a:spcBef>
              <a:spcAft>
                <a:spcPts val="0"/>
              </a:spcAft>
              <a:buSzPts val="1800"/>
              <a:buChar char="•"/>
            </a:pPr>
            <a:r>
              <a:rPr lang="en-US" dirty="0"/>
              <a:t>Pulmonary function test*</a:t>
            </a:r>
            <a:endParaRPr dirty="0"/>
          </a:p>
          <a:p>
            <a:pPr marL="457200" lvl="0" indent="-342900" algn="l" rtl="0">
              <a:lnSpc>
                <a:spcPct val="150000"/>
              </a:lnSpc>
              <a:spcBef>
                <a:spcPts val="0"/>
              </a:spcBef>
              <a:spcAft>
                <a:spcPts val="0"/>
              </a:spcAft>
              <a:buSzPts val="1800"/>
              <a:buChar char="•"/>
            </a:pPr>
            <a:r>
              <a:rPr lang="en-US" dirty="0"/>
              <a:t>Morning serum cortisol &amp;ACTH*</a:t>
            </a:r>
            <a:endParaRPr dirty="0"/>
          </a:p>
          <a:p>
            <a:pPr marL="457200" lvl="0" indent="-342900" algn="l" rtl="0">
              <a:lnSpc>
                <a:spcPct val="150000"/>
              </a:lnSpc>
              <a:spcBef>
                <a:spcPts val="0"/>
              </a:spcBef>
              <a:spcAft>
                <a:spcPts val="0"/>
              </a:spcAft>
              <a:buSzPts val="1800"/>
              <a:buChar char="•"/>
            </a:pPr>
            <a:r>
              <a:rPr lang="en-US" dirty="0"/>
              <a:t>Serum BNP *</a:t>
            </a:r>
            <a:endParaRPr dirty="0"/>
          </a:p>
          <a:p>
            <a:pPr marL="0" lvl="0" indent="0" algn="l" rtl="0">
              <a:lnSpc>
                <a:spcPct val="150000"/>
              </a:lnSpc>
              <a:spcBef>
                <a:spcPts val="0"/>
              </a:spcBef>
              <a:spcAft>
                <a:spcPts val="0"/>
              </a:spcAft>
              <a:buNone/>
            </a:pPr>
            <a:r>
              <a:rPr lang="en-US" dirty="0"/>
              <a:t>*</a:t>
            </a:r>
            <a:r>
              <a:rPr lang="en-US" i="1" dirty="0"/>
              <a:t>if previous pathology</a:t>
            </a:r>
            <a:endParaRPr i="1" dirty="0"/>
          </a:p>
        </p:txBody>
      </p:sp>
      <p:sp>
        <p:nvSpPr>
          <p:cNvPr id="159" name="Google Shape;159;p2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800"/>
              <a:buFont typeface="Arial"/>
              <a:buNone/>
            </a:pPr>
            <a:r>
              <a:rPr lang="en-US" dirty="0"/>
              <a:t>CASE STUDY 1: Nivolumab induced colitis</a:t>
            </a:r>
            <a:endParaRPr dirty="0"/>
          </a:p>
        </p:txBody>
      </p:sp>
      <p:sp>
        <p:nvSpPr>
          <p:cNvPr id="165" name="Google Shape;165;p2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2323"/>
              <a:buNone/>
            </a:pPr>
            <a:endParaRPr dirty="0"/>
          </a:p>
        </p:txBody>
      </p:sp>
      <p:grpSp>
        <p:nvGrpSpPr>
          <p:cNvPr id="166" name="Google Shape;166;p24"/>
          <p:cNvGrpSpPr/>
          <p:nvPr/>
        </p:nvGrpSpPr>
        <p:grpSpPr>
          <a:xfrm>
            <a:off x="825073" y="2101054"/>
            <a:ext cx="1891066" cy="3958026"/>
            <a:chOff x="618820" y="1574025"/>
            <a:chExt cx="1418335" cy="2968593"/>
          </a:xfrm>
        </p:grpSpPr>
        <p:cxnSp>
          <p:nvCxnSpPr>
            <p:cNvPr id="167" name="Google Shape;167;p24"/>
            <p:cNvCxnSpPr/>
            <p:nvPr/>
          </p:nvCxnSpPr>
          <p:spPr>
            <a:xfrm>
              <a:off x="1299277" y="1695421"/>
              <a:ext cx="718500" cy="741900"/>
            </a:xfrm>
            <a:prstGeom prst="straightConnector1">
              <a:avLst/>
            </a:prstGeom>
            <a:noFill/>
            <a:ln w="9525" cap="flat" cmpd="sng">
              <a:solidFill>
                <a:srgbClr val="0D5DDF"/>
              </a:solidFill>
              <a:prstDash val="solid"/>
              <a:round/>
              <a:headEnd type="none" w="sm" len="sm"/>
              <a:tailEnd type="none" w="sm" len="sm"/>
            </a:ln>
          </p:spPr>
        </p:cxnSp>
        <p:sp>
          <p:nvSpPr>
            <p:cNvPr id="168" name="Google Shape;168;p24"/>
            <p:cNvSpPr/>
            <p:nvPr/>
          </p:nvSpPr>
          <p:spPr>
            <a:xfrm flipH="1">
              <a:off x="618820" y="2306625"/>
              <a:ext cx="1418100" cy="143400"/>
            </a:xfrm>
            <a:prstGeom prst="parallelogram">
              <a:avLst>
                <a:gd name="adj" fmla="val 96952"/>
              </a:avLst>
            </a:prstGeom>
            <a:solidFill>
              <a:srgbClr val="0D5DD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169" name="Google Shape;169;p24"/>
            <p:cNvSpPr/>
            <p:nvPr/>
          </p:nvSpPr>
          <p:spPr>
            <a:xfrm>
              <a:off x="619055" y="2460450"/>
              <a:ext cx="1418100" cy="143400"/>
            </a:xfrm>
            <a:prstGeom prst="parallelogram">
              <a:avLst>
                <a:gd name="adj" fmla="val 96952"/>
              </a:avLst>
            </a:prstGeom>
            <a:solidFill>
              <a:srgbClr val="0944A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0" name="Google Shape;170;p24"/>
            <p:cNvGrpSpPr/>
            <p:nvPr/>
          </p:nvGrpSpPr>
          <p:grpSpPr>
            <a:xfrm>
              <a:off x="719081" y="1574025"/>
              <a:ext cx="1177275" cy="2968593"/>
              <a:chOff x="1314039" y="1574025"/>
              <a:chExt cx="1177275" cy="2968593"/>
            </a:xfrm>
          </p:grpSpPr>
          <p:sp>
            <p:nvSpPr>
              <p:cNvPr id="171" name="Google Shape;171;p24"/>
              <p:cNvSpPr txBox="1"/>
              <p:nvPr/>
            </p:nvSpPr>
            <p:spPr>
              <a:xfrm>
                <a:off x="1324014" y="2768524"/>
                <a:ext cx="1167300" cy="340545"/>
              </a:xfrm>
              <a:prstGeom prst="rect">
                <a:avLst/>
              </a:prstGeom>
              <a:noFill/>
              <a:ln>
                <a:noFill/>
              </a:ln>
            </p:spPr>
            <p:txBody>
              <a:bodyPr spcFirstLastPara="1" wrap="square" lIns="121900" tIns="121900" rIns="121900" bIns="121900" anchor="b" anchorCtr="0">
                <a:noAutofit/>
              </a:bodyPr>
              <a:lstStyle/>
              <a:p>
                <a:pPr marL="0" marR="0" lvl="0" indent="0" algn="l" rtl="0">
                  <a:lnSpc>
                    <a:spcPct val="100000"/>
                  </a:lnSpc>
                  <a:spcBef>
                    <a:spcPts val="0"/>
                  </a:spcBef>
                  <a:spcAft>
                    <a:spcPts val="2100"/>
                  </a:spcAft>
                  <a:buClr>
                    <a:schemeClr val="dk1"/>
                  </a:buClr>
                  <a:buSzPts val="1100"/>
                  <a:buFont typeface="Arial"/>
                  <a:buNone/>
                </a:pPr>
                <a:endParaRPr lang="en-US" sz="1200" b="1" i="0" u="none" strike="noStrike" cap="none" dirty="0">
                  <a:solidFill>
                    <a:srgbClr val="0C58D3"/>
                  </a:solidFill>
                  <a:latin typeface="Roboto"/>
                  <a:ea typeface="Roboto"/>
                  <a:cs typeface="Roboto"/>
                  <a:sym typeface="Roboto"/>
                </a:endParaRPr>
              </a:p>
              <a:p>
                <a:pPr marL="0" marR="0" lvl="0" indent="0" algn="l" rtl="0">
                  <a:lnSpc>
                    <a:spcPct val="100000"/>
                  </a:lnSpc>
                  <a:spcBef>
                    <a:spcPts val="0"/>
                  </a:spcBef>
                  <a:spcAft>
                    <a:spcPts val="2100"/>
                  </a:spcAft>
                  <a:buClr>
                    <a:schemeClr val="dk1"/>
                  </a:buClr>
                  <a:buSzPts val="1100"/>
                  <a:buFont typeface="Arial"/>
                  <a:buNone/>
                </a:pPr>
                <a:endParaRPr lang="en-US" sz="1200" b="1" dirty="0">
                  <a:solidFill>
                    <a:srgbClr val="0C58D3"/>
                  </a:solidFill>
                  <a:latin typeface="Roboto"/>
                  <a:ea typeface="Roboto"/>
                  <a:cs typeface="Roboto"/>
                  <a:sym typeface="Roboto"/>
                </a:endParaRPr>
              </a:p>
              <a:p>
                <a:pPr marL="0" marR="0" lvl="0" indent="0" algn="l" rtl="0">
                  <a:lnSpc>
                    <a:spcPct val="100000"/>
                  </a:lnSpc>
                  <a:spcBef>
                    <a:spcPts val="0"/>
                  </a:spcBef>
                  <a:spcAft>
                    <a:spcPts val="2100"/>
                  </a:spcAft>
                  <a:buClr>
                    <a:schemeClr val="dk1"/>
                  </a:buClr>
                  <a:buSzPts val="1100"/>
                  <a:buFont typeface="Arial"/>
                  <a:buNone/>
                </a:pPr>
                <a:endParaRPr lang="en-US" sz="1200" b="1" i="0" u="none" strike="noStrike" cap="none" dirty="0">
                  <a:solidFill>
                    <a:srgbClr val="0C58D3"/>
                  </a:solidFill>
                  <a:latin typeface="Roboto"/>
                  <a:ea typeface="Roboto"/>
                  <a:cs typeface="Roboto"/>
                  <a:sym typeface="Roboto"/>
                </a:endParaRPr>
              </a:p>
              <a:p>
                <a:pPr marL="0" marR="0" lvl="0" indent="0" algn="l" rtl="0">
                  <a:lnSpc>
                    <a:spcPct val="100000"/>
                  </a:lnSpc>
                  <a:spcBef>
                    <a:spcPts val="0"/>
                  </a:spcBef>
                  <a:spcAft>
                    <a:spcPts val="2100"/>
                  </a:spcAft>
                  <a:buClr>
                    <a:schemeClr val="dk1"/>
                  </a:buClr>
                  <a:buSzPts val="1100"/>
                  <a:buFont typeface="Arial"/>
                  <a:buNone/>
                </a:pPr>
                <a:endParaRPr lang="en-US" sz="1200" b="1" dirty="0">
                  <a:solidFill>
                    <a:srgbClr val="0C58D3"/>
                  </a:solidFill>
                  <a:latin typeface="Roboto"/>
                  <a:ea typeface="Roboto"/>
                  <a:cs typeface="Roboto"/>
                  <a:sym typeface="Roboto"/>
                </a:endParaRPr>
              </a:p>
              <a:p>
                <a:pPr marL="0" marR="0" lvl="0" indent="0" algn="l" rtl="0">
                  <a:lnSpc>
                    <a:spcPct val="100000"/>
                  </a:lnSpc>
                  <a:spcBef>
                    <a:spcPts val="0"/>
                  </a:spcBef>
                  <a:spcAft>
                    <a:spcPts val="2100"/>
                  </a:spcAft>
                  <a:buClr>
                    <a:schemeClr val="dk1"/>
                  </a:buClr>
                  <a:buSzPts val="1100"/>
                  <a:buFont typeface="Arial"/>
                  <a:buNone/>
                </a:pPr>
                <a:r>
                  <a:rPr lang="en-US" sz="1200" b="1" i="0" u="none" strike="noStrike" cap="none" dirty="0" err="1">
                    <a:solidFill>
                      <a:srgbClr val="0C58D3"/>
                    </a:solidFill>
                    <a:latin typeface="Roboto"/>
                    <a:ea typeface="Roboto"/>
                    <a:cs typeface="Roboto"/>
                    <a:sym typeface="Roboto"/>
                  </a:rPr>
                  <a:t>Diarrhoea</a:t>
                </a:r>
                <a:r>
                  <a:rPr lang="en-US" sz="1200" b="1" i="0" u="none" strike="noStrike" cap="none" dirty="0">
                    <a:solidFill>
                      <a:srgbClr val="0C58D3"/>
                    </a:solidFill>
                    <a:latin typeface="Roboto"/>
                    <a:ea typeface="Roboto"/>
                    <a:cs typeface="Roboto"/>
                    <a:sym typeface="Roboto"/>
                  </a:rPr>
                  <a:t> G2</a:t>
                </a:r>
                <a:endParaRPr sz="1200" b="1" i="0" u="none" strike="noStrike" cap="none" dirty="0">
                  <a:solidFill>
                    <a:srgbClr val="000000"/>
                  </a:solidFill>
                  <a:latin typeface="Arial"/>
                  <a:ea typeface="Arial"/>
                  <a:cs typeface="Arial"/>
                  <a:sym typeface="Arial"/>
                </a:endParaRPr>
              </a:p>
            </p:txBody>
          </p:sp>
          <p:sp>
            <p:nvSpPr>
              <p:cNvPr id="172" name="Google Shape;172;p24"/>
              <p:cNvSpPr txBox="1"/>
              <p:nvPr/>
            </p:nvSpPr>
            <p:spPr>
              <a:xfrm>
                <a:off x="1324014" y="3151818"/>
                <a:ext cx="1167300" cy="1390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C58D3"/>
                    </a:solidFill>
                    <a:latin typeface="Roboto"/>
                    <a:ea typeface="Roboto"/>
                    <a:cs typeface="Roboto"/>
                    <a:sym typeface="Roboto"/>
                  </a:rPr>
                  <a:t>4 c </a:t>
                </a:r>
                <a:r>
                  <a:rPr lang="en-US" sz="1100" b="0" i="0" u="none" strike="noStrike" cap="none" dirty="0" err="1">
                    <a:solidFill>
                      <a:srgbClr val="0C58D3"/>
                    </a:solidFill>
                    <a:latin typeface="Roboto"/>
                    <a:ea typeface="Roboto"/>
                    <a:cs typeface="Roboto"/>
                    <a:sym typeface="Roboto"/>
                  </a:rPr>
                  <a:t>rego</a:t>
                </a:r>
                <a:r>
                  <a:rPr lang="en-US" sz="1100" b="0" i="0" u="none" strike="noStrike" cap="none" dirty="0">
                    <a:solidFill>
                      <a:srgbClr val="0C58D3"/>
                    </a:solidFill>
                    <a:latin typeface="Roboto"/>
                    <a:ea typeface="Roboto"/>
                    <a:cs typeface="Roboto"/>
                    <a:sym typeface="Roboto"/>
                  </a:rPr>
                  <a:t>/</a:t>
                </a:r>
                <a:r>
                  <a:rPr lang="en-US" sz="1100" b="0" i="0" u="none" strike="noStrike" cap="none" dirty="0" err="1">
                    <a:solidFill>
                      <a:srgbClr val="0C58D3"/>
                    </a:solidFill>
                    <a:latin typeface="Roboto"/>
                    <a:ea typeface="Roboto"/>
                    <a:cs typeface="Roboto"/>
                    <a:sym typeface="Roboto"/>
                  </a:rPr>
                  <a:t>nivo</a:t>
                </a:r>
                <a:r>
                  <a:rPr lang="en-US" sz="1100" b="0" i="0" u="none" strike="noStrike" cap="none" dirty="0">
                    <a:solidFill>
                      <a:srgbClr val="0C58D3"/>
                    </a:solidFill>
                    <a:latin typeface="Roboto"/>
                    <a:ea typeface="Roboto"/>
                    <a:cs typeface="Roboto"/>
                    <a:sym typeface="Roboto"/>
                  </a:rPr>
                  <a:t> </a:t>
                </a:r>
                <a:r>
                  <a:rPr lang="en-US" sz="1100" b="0" i="0" u="none" strike="noStrike" cap="none" dirty="0" err="1">
                    <a:solidFill>
                      <a:srgbClr val="0C58D3"/>
                    </a:solidFill>
                    <a:latin typeface="Roboto"/>
                    <a:ea typeface="Roboto"/>
                    <a:cs typeface="Roboto"/>
                    <a:sym typeface="Roboto"/>
                  </a:rPr>
                  <a:t>given.Treatment</a:t>
                </a:r>
                <a:r>
                  <a:rPr lang="en-US" sz="1100" b="0" i="0" u="none" strike="noStrike" cap="none" dirty="0">
                    <a:solidFill>
                      <a:srgbClr val="0C58D3"/>
                    </a:solidFill>
                    <a:latin typeface="Roboto"/>
                    <a:ea typeface="Roboto"/>
                    <a:cs typeface="Roboto"/>
                    <a:sym typeface="Roboto"/>
                  </a:rPr>
                  <a:t> held, </a:t>
                </a:r>
                <a:r>
                  <a:rPr lang="en-US" sz="1100" b="0" i="0" u="none" strike="noStrike" cap="none" dirty="0" err="1">
                    <a:solidFill>
                      <a:srgbClr val="0C58D3"/>
                    </a:solidFill>
                    <a:latin typeface="Roboto"/>
                    <a:ea typeface="Roboto"/>
                    <a:cs typeface="Roboto"/>
                    <a:sym typeface="Roboto"/>
                  </a:rPr>
                  <a:t>predni</a:t>
                </a:r>
                <a:r>
                  <a:rPr lang="en-US" sz="1100" b="0" i="0" u="none" strike="noStrike" cap="none" dirty="0">
                    <a:solidFill>
                      <a:srgbClr val="0C58D3"/>
                    </a:solidFill>
                    <a:latin typeface="Roboto"/>
                    <a:ea typeface="Roboto"/>
                    <a:cs typeface="Roboto"/>
                    <a:sym typeface="Roboto"/>
                  </a:rPr>
                  <a:t> 40 mg, dietary </a:t>
                </a:r>
                <a:r>
                  <a:rPr lang="en-US" sz="1100" b="0" i="0" u="none" strike="noStrike" cap="none" dirty="0" err="1">
                    <a:solidFill>
                      <a:srgbClr val="0C58D3"/>
                    </a:solidFill>
                    <a:latin typeface="Roboto"/>
                    <a:ea typeface="Roboto"/>
                    <a:cs typeface="Roboto"/>
                    <a:sym typeface="Roboto"/>
                  </a:rPr>
                  <a:t>advice,battery</a:t>
                </a:r>
                <a:r>
                  <a:rPr lang="en-US" sz="1100" b="0" i="0" u="none" strike="noStrike" cap="none" dirty="0">
                    <a:solidFill>
                      <a:srgbClr val="0C58D3"/>
                    </a:solidFill>
                    <a:latin typeface="Roboto"/>
                    <a:ea typeface="Roboto"/>
                    <a:cs typeface="Roboto"/>
                    <a:sym typeface="Roboto"/>
                  </a:rPr>
                  <a:t> of bloods, </a:t>
                </a:r>
                <a:r>
                  <a:rPr lang="en-US" sz="1100" b="0" i="0" u="none" strike="noStrike" cap="none" dirty="0" err="1">
                    <a:solidFill>
                      <a:srgbClr val="0C58D3"/>
                    </a:solidFill>
                    <a:latin typeface="Roboto"/>
                    <a:ea typeface="Roboto"/>
                    <a:cs typeface="Roboto"/>
                    <a:sym typeface="Roboto"/>
                  </a:rPr>
                  <a:t>faeces</a:t>
                </a:r>
                <a:r>
                  <a:rPr lang="en-US" sz="1100" b="0" i="0" u="none" strike="noStrike" cap="none" dirty="0">
                    <a:solidFill>
                      <a:srgbClr val="0C58D3"/>
                    </a:solidFill>
                    <a:latin typeface="Roboto"/>
                    <a:ea typeface="Roboto"/>
                    <a:cs typeface="Roboto"/>
                    <a:sym typeface="Roboto"/>
                  </a:rPr>
                  <a:t> &amp;viral screen. </a:t>
                </a:r>
                <a:endParaRPr sz="1100" b="0" i="0" u="none" strike="noStrike" cap="none" dirty="0">
                  <a:solidFill>
                    <a:srgbClr val="0C58D3"/>
                  </a:solidFill>
                  <a:latin typeface="Roboto"/>
                  <a:ea typeface="Roboto"/>
                  <a:cs typeface="Roboto"/>
                  <a:sym typeface="Roboto"/>
                </a:endParaRPr>
              </a:p>
              <a:p>
                <a:pPr marL="0" marR="0" lvl="0" indent="0" algn="l" rtl="0">
                  <a:lnSpc>
                    <a:spcPct val="100000"/>
                  </a:lnSpc>
                  <a:spcBef>
                    <a:spcPts val="2100"/>
                  </a:spcBef>
                  <a:spcAft>
                    <a:spcPts val="0"/>
                  </a:spcAft>
                  <a:buClr>
                    <a:srgbClr val="000000"/>
                  </a:buClr>
                  <a:buSzPts val="1100"/>
                  <a:buFont typeface="Arial"/>
                  <a:buNone/>
                </a:pPr>
                <a:r>
                  <a:rPr lang="en-US" sz="1100" b="0" i="0" u="none" strike="noStrike" cap="none" dirty="0">
                    <a:solidFill>
                      <a:srgbClr val="0C58D3"/>
                    </a:solidFill>
                    <a:latin typeface="Roboto"/>
                    <a:ea typeface="Roboto"/>
                    <a:cs typeface="Roboto"/>
                    <a:sym typeface="Roboto"/>
                  </a:rPr>
                  <a:t>Tests NAD</a:t>
                </a:r>
                <a:endParaRPr sz="1100" b="0" i="0" u="none" strike="noStrike" cap="none" dirty="0">
                  <a:solidFill>
                    <a:srgbClr val="0C58D3"/>
                  </a:solidFill>
                  <a:latin typeface="Roboto"/>
                  <a:ea typeface="Roboto"/>
                  <a:cs typeface="Roboto"/>
                  <a:sym typeface="Roboto"/>
                </a:endParaRPr>
              </a:p>
              <a:p>
                <a:pPr marL="0" marR="0" lvl="0" indent="0" algn="l" rtl="0">
                  <a:lnSpc>
                    <a:spcPct val="115000"/>
                  </a:lnSpc>
                  <a:spcBef>
                    <a:spcPts val="2100"/>
                  </a:spcBef>
                  <a:spcAft>
                    <a:spcPts val="2100"/>
                  </a:spcAft>
                  <a:buClr>
                    <a:srgbClr val="000000"/>
                  </a:buClr>
                  <a:buSzPts val="1100"/>
                  <a:buFont typeface="Arial"/>
                  <a:buNone/>
                </a:pPr>
                <a:endParaRPr sz="1100" b="0" i="0" u="none" strike="noStrike" cap="none" dirty="0">
                  <a:solidFill>
                    <a:srgbClr val="0C58D3"/>
                  </a:solidFill>
                  <a:latin typeface="Roboto"/>
                  <a:ea typeface="Roboto"/>
                  <a:cs typeface="Roboto"/>
                  <a:sym typeface="Roboto"/>
                </a:endParaRPr>
              </a:p>
            </p:txBody>
          </p:sp>
          <p:sp>
            <p:nvSpPr>
              <p:cNvPr id="173" name="Google Shape;173;p24"/>
              <p:cNvSpPr txBox="1"/>
              <p:nvPr/>
            </p:nvSpPr>
            <p:spPr>
              <a:xfrm>
                <a:off x="1314039" y="1574025"/>
                <a:ext cx="624300" cy="2412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1100"/>
                  <a:buFont typeface="Arial"/>
                  <a:buNone/>
                </a:pPr>
                <a:r>
                  <a:rPr lang="en-US" sz="1600" b="0" i="0" u="none" strike="noStrike" cap="none">
                    <a:solidFill>
                      <a:srgbClr val="0C58D3"/>
                    </a:solidFill>
                    <a:latin typeface="Roboto"/>
                    <a:ea typeface="Roboto"/>
                    <a:cs typeface="Roboto"/>
                    <a:sym typeface="Roboto"/>
                  </a:rPr>
                  <a:t>Jan 20</a:t>
                </a:r>
                <a:endParaRPr sz="1600" b="0" i="0" u="none" strike="noStrike" cap="none">
                  <a:solidFill>
                    <a:srgbClr val="0C58D3"/>
                  </a:solidFill>
                  <a:latin typeface="Roboto"/>
                  <a:ea typeface="Roboto"/>
                  <a:cs typeface="Roboto"/>
                  <a:sym typeface="Roboto"/>
                </a:endParaRPr>
              </a:p>
            </p:txBody>
          </p:sp>
        </p:grpSp>
      </p:grpSp>
      <p:grpSp>
        <p:nvGrpSpPr>
          <p:cNvPr id="174" name="Google Shape;174;p24"/>
          <p:cNvGrpSpPr/>
          <p:nvPr/>
        </p:nvGrpSpPr>
        <p:grpSpPr>
          <a:xfrm>
            <a:off x="2556033" y="2101054"/>
            <a:ext cx="1891065" cy="4034413"/>
            <a:chOff x="1917073" y="1575830"/>
            <a:chExt cx="1418334" cy="3025885"/>
          </a:xfrm>
        </p:grpSpPr>
        <p:cxnSp>
          <p:nvCxnSpPr>
            <p:cNvPr id="175" name="Google Shape;175;p24"/>
            <p:cNvCxnSpPr/>
            <p:nvPr/>
          </p:nvCxnSpPr>
          <p:spPr>
            <a:xfrm>
              <a:off x="2597529" y="1695421"/>
              <a:ext cx="718500" cy="741900"/>
            </a:xfrm>
            <a:prstGeom prst="straightConnector1">
              <a:avLst/>
            </a:prstGeom>
            <a:noFill/>
            <a:ln w="9525" cap="flat" cmpd="sng">
              <a:solidFill>
                <a:srgbClr val="0D5DDF"/>
              </a:solidFill>
              <a:prstDash val="solid"/>
              <a:round/>
              <a:headEnd type="none" w="sm" len="sm"/>
              <a:tailEnd type="none" w="sm" len="sm"/>
            </a:ln>
          </p:spPr>
        </p:cxnSp>
        <p:sp>
          <p:nvSpPr>
            <p:cNvPr id="176" name="Google Shape;176;p24"/>
            <p:cNvSpPr/>
            <p:nvPr/>
          </p:nvSpPr>
          <p:spPr>
            <a:xfrm flipH="1">
              <a:off x="1917073" y="2306625"/>
              <a:ext cx="1418100" cy="143400"/>
            </a:xfrm>
            <a:prstGeom prst="parallelogram">
              <a:avLst>
                <a:gd name="adj" fmla="val 96952"/>
              </a:avLst>
            </a:prstGeom>
            <a:solidFill>
              <a:srgbClr val="0D5DD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177" name="Google Shape;177;p24"/>
            <p:cNvSpPr/>
            <p:nvPr/>
          </p:nvSpPr>
          <p:spPr>
            <a:xfrm>
              <a:off x="1917307" y="2460450"/>
              <a:ext cx="1418100" cy="143400"/>
            </a:xfrm>
            <a:prstGeom prst="parallelogram">
              <a:avLst>
                <a:gd name="adj" fmla="val 96952"/>
              </a:avLst>
            </a:prstGeom>
            <a:solidFill>
              <a:srgbClr val="0944A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4"/>
            <p:cNvSpPr txBox="1"/>
            <p:nvPr/>
          </p:nvSpPr>
          <p:spPr>
            <a:xfrm>
              <a:off x="2059673" y="2676197"/>
              <a:ext cx="1167300" cy="434677"/>
            </a:xfrm>
            <a:prstGeom prst="rect">
              <a:avLst/>
            </a:prstGeom>
            <a:noFill/>
            <a:ln>
              <a:noFill/>
            </a:ln>
          </p:spPr>
          <p:txBody>
            <a:bodyPr spcFirstLastPara="1" wrap="square" lIns="121900" tIns="121900" rIns="121900" bIns="121900" anchor="b" anchorCtr="0">
              <a:noAutofit/>
            </a:bodyPr>
            <a:lstStyle/>
            <a:p>
              <a:pPr marL="0" marR="0" lvl="0" indent="0" algn="l" rtl="0">
                <a:lnSpc>
                  <a:spcPct val="100000"/>
                </a:lnSpc>
                <a:spcBef>
                  <a:spcPts val="0"/>
                </a:spcBef>
                <a:spcAft>
                  <a:spcPts val="2100"/>
                </a:spcAft>
                <a:buClr>
                  <a:schemeClr val="dk1"/>
                </a:buClr>
                <a:buSzPts val="1100"/>
                <a:buFont typeface="Arial"/>
                <a:buNone/>
              </a:pPr>
              <a:r>
                <a:rPr lang="en-US" sz="1200" b="1" i="0" u="none" strike="noStrike" cap="none" dirty="0" err="1">
                  <a:solidFill>
                    <a:srgbClr val="0C58D3"/>
                  </a:solidFill>
                  <a:latin typeface="Roboto"/>
                  <a:ea typeface="Roboto"/>
                  <a:cs typeface="Roboto"/>
                  <a:sym typeface="Roboto"/>
                </a:rPr>
                <a:t>Diarrhoea</a:t>
              </a:r>
              <a:r>
                <a:rPr lang="en-US" sz="1200" b="1" i="0" u="none" strike="noStrike" cap="none" dirty="0">
                  <a:solidFill>
                    <a:srgbClr val="0C58D3"/>
                  </a:solidFill>
                  <a:latin typeface="Roboto"/>
                  <a:ea typeface="Roboto"/>
                  <a:cs typeface="Roboto"/>
                  <a:sym typeface="Roboto"/>
                </a:rPr>
                <a:t> G3</a:t>
              </a:r>
              <a:endParaRPr sz="1200" b="1" i="0" u="none" strike="noStrike" cap="none" dirty="0">
                <a:solidFill>
                  <a:srgbClr val="0C58D3"/>
                </a:solidFill>
                <a:latin typeface="Roboto"/>
                <a:ea typeface="Roboto"/>
                <a:cs typeface="Roboto"/>
                <a:sym typeface="Roboto"/>
              </a:endParaRPr>
            </a:p>
          </p:txBody>
        </p:sp>
        <p:sp>
          <p:nvSpPr>
            <p:cNvPr id="179" name="Google Shape;179;p24"/>
            <p:cNvSpPr txBox="1"/>
            <p:nvPr/>
          </p:nvSpPr>
          <p:spPr>
            <a:xfrm>
              <a:off x="2023719" y="3153615"/>
              <a:ext cx="1167300" cy="14481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0C58D3"/>
                  </a:solidFill>
                  <a:latin typeface="Roboto"/>
                  <a:ea typeface="Roboto"/>
                  <a:cs typeface="Roboto"/>
                  <a:sym typeface="Roboto"/>
                </a:rPr>
                <a:t>5c </a:t>
              </a:r>
              <a:r>
                <a:rPr lang="en-US" sz="1100" b="0" i="0" u="none" strike="noStrike" cap="none" dirty="0" err="1">
                  <a:solidFill>
                    <a:srgbClr val="0C58D3"/>
                  </a:solidFill>
                  <a:latin typeface="Roboto"/>
                  <a:ea typeface="Roboto"/>
                  <a:cs typeface="Roboto"/>
                  <a:sym typeface="Roboto"/>
                </a:rPr>
                <a:t>rego</a:t>
              </a:r>
              <a:r>
                <a:rPr lang="en-US" sz="1100" b="0" i="0" u="none" strike="noStrike" cap="none" dirty="0">
                  <a:solidFill>
                    <a:srgbClr val="0C58D3"/>
                  </a:solidFill>
                  <a:latin typeface="Roboto"/>
                  <a:ea typeface="Roboto"/>
                  <a:cs typeface="Roboto"/>
                  <a:sym typeface="Roboto"/>
                </a:rPr>
                <a:t>/</a:t>
              </a:r>
              <a:r>
                <a:rPr lang="en-US" sz="1100" b="0" i="0" u="none" strike="noStrike" cap="none" dirty="0" err="1">
                  <a:solidFill>
                    <a:srgbClr val="0C58D3"/>
                  </a:solidFill>
                  <a:latin typeface="Roboto"/>
                  <a:ea typeface="Roboto"/>
                  <a:cs typeface="Roboto"/>
                  <a:sym typeface="Roboto"/>
                </a:rPr>
                <a:t>nivo</a:t>
              </a:r>
              <a:r>
                <a:rPr lang="en-US" sz="1100" b="0" i="0" u="none" strike="noStrike" cap="none" dirty="0">
                  <a:solidFill>
                    <a:srgbClr val="0C58D3"/>
                  </a:solidFill>
                  <a:latin typeface="Roboto"/>
                  <a:ea typeface="Roboto"/>
                  <a:cs typeface="Roboto"/>
                  <a:sym typeface="Roboto"/>
                </a:rPr>
                <a:t> given. Treatment held, </a:t>
              </a:r>
              <a:r>
                <a:rPr lang="en-US" sz="1100" b="0" i="0" u="none" strike="noStrike" cap="none" dirty="0" err="1">
                  <a:solidFill>
                    <a:srgbClr val="0C58D3"/>
                  </a:solidFill>
                  <a:latin typeface="Roboto"/>
                  <a:ea typeface="Roboto"/>
                  <a:cs typeface="Roboto"/>
                  <a:sym typeface="Roboto"/>
                </a:rPr>
                <a:t>admit,IV</a:t>
              </a:r>
              <a:r>
                <a:rPr lang="en-US" sz="1100" b="0" i="0" u="none" strike="noStrike" cap="none" dirty="0">
                  <a:solidFill>
                    <a:srgbClr val="0C58D3"/>
                  </a:solidFill>
                  <a:latin typeface="Roboto"/>
                  <a:ea typeface="Roboto"/>
                  <a:cs typeface="Roboto"/>
                  <a:sym typeface="Roboto"/>
                </a:rPr>
                <a:t> methylprednisolone 1 mg/Kg started, 1 dose of infliximab (viral screen negative), CTCAP, flexisigmoidoscopy.*</a:t>
              </a:r>
              <a:endParaRPr sz="1100" b="0" i="0" u="none" strike="noStrike" cap="none" dirty="0">
                <a:solidFill>
                  <a:srgbClr val="0C58D3"/>
                </a:solidFill>
                <a:latin typeface="Roboto"/>
                <a:ea typeface="Roboto"/>
                <a:cs typeface="Roboto"/>
                <a:sym typeface="Roboto"/>
              </a:endParaRPr>
            </a:p>
            <a:p>
              <a:pPr marL="0" marR="0" lvl="0" indent="0" algn="l" rtl="0">
                <a:lnSpc>
                  <a:spcPct val="115000"/>
                </a:lnSpc>
                <a:spcBef>
                  <a:spcPts val="2100"/>
                </a:spcBef>
                <a:spcAft>
                  <a:spcPts val="2100"/>
                </a:spcAft>
                <a:buClr>
                  <a:srgbClr val="000000"/>
                </a:buClr>
                <a:buSzPts val="1100"/>
                <a:buFont typeface="Arial"/>
                <a:buNone/>
              </a:pPr>
              <a:endParaRPr sz="1100" b="0" i="0" u="none" strike="noStrike" cap="none" dirty="0">
                <a:solidFill>
                  <a:srgbClr val="0C58D3"/>
                </a:solidFill>
                <a:latin typeface="Roboto"/>
                <a:ea typeface="Roboto"/>
                <a:cs typeface="Roboto"/>
                <a:sym typeface="Roboto"/>
              </a:endParaRPr>
            </a:p>
          </p:txBody>
        </p:sp>
        <p:sp>
          <p:nvSpPr>
            <p:cNvPr id="180" name="Google Shape;180;p24"/>
            <p:cNvSpPr txBox="1"/>
            <p:nvPr/>
          </p:nvSpPr>
          <p:spPr>
            <a:xfrm>
              <a:off x="2013741" y="1575830"/>
              <a:ext cx="624300" cy="2412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1100"/>
                <a:buFont typeface="Arial"/>
                <a:buNone/>
              </a:pPr>
              <a:r>
                <a:rPr lang="en-US" sz="1600" b="0" i="0" u="none" strike="noStrike" cap="none">
                  <a:solidFill>
                    <a:srgbClr val="0C58D3"/>
                  </a:solidFill>
                  <a:latin typeface="Roboto"/>
                  <a:ea typeface="Roboto"/>
                  <a:cs typeface="Roboto"/>
                  <a:sym typeface="Roboto"/>
                </a:rPr>
                <a:t>Feb20</a:t>
              </a:r>
              <a:endParaRPr sz="1600" b="0" i="0" u="none" strike="noStrike" cap="none">
                <a:solidFill>
                  <a:srgbClr val="0C58D3"/>
                </a:solidFill>
                <a:latin typeface="Roboto"/>
                <a:ea typeface="Roboto"/>
                <a:cs typeface="Roboto"/>
                <a:sym typeface="Roboto"/>
              </a:endParaRPr>
            </a:p>
          </p:txBody>
        </p:sp>
      </p:grpSp>
      <p:grpSp>
        <p:nvGrpSpPr>
          <p:cNvPr id="181" name="Google Shape;181;p24"/>
          <p:cNvGrpSpPr/>
          <p:nvPr/>
        </p:nvGrpSpPr>
        <p:grpSpPr>
          <a:xfrm>
            <a:off x="4285384" y="2101050"/>
            <a:ext cx="1891065" cy="3958020"/>
            <a:chOff x="3214118" y="1575827"/>
            <a:chExt cx="1418334" cy="2968589"/>
          </a:xfrm>
        </p:grpSpPr>
        <p:cxnSp>
          <p:nvCxnSpPr>
            <p:cNvPr id="182" name="Google Shape;182;p24"/>
            <p:cNvCxnSpPr/>
            <p:nvPr/>
          </p:nvCxnSpPr>
          <p:spPr>
            <a:xfrm>
              <a:off x="3894575"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183" name="Google Shape;183;p24"/>
            <p:cNvSpPr/>
            <p:nvPr/>
          </p:nvSpPr>
          <p:spPr>
            <a:xfrm flipH="1">
              <a:off x="3214118" y="2306625"/>
              <a:ext cx="1418100" cy="1434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184" name="Google Shape;184;p24"/>
            <p:cNvSpPr/>
            <p:nvPr/>
          </p:nvSpPr>
          <p:spPr>
            <a:xfrm>
              <a:off x="3214352" y="2460450"/>
              <a:ext cx="1418100" cy="143400"/>
            </a:xfrm>
            <a:prstGeom prst="parallelogram">
              <a:avLst>
                <a:gd name="adj" fmla="val 96952"/>
              </a:avLst>
            </a:prstGeom>
            <a:solidFill>
              <a:srgbClr val="85858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4"/>
            <p:cNvSpPr txBox="1"/>
            <p:nvPr/>
          </p:nvSpPr>
          <p:spPr>
            <a:xfrm>
              <a:off x="3317082" y="2510226"/>
              <a:ext cx="1167300" cy="446400"/>
            </a:xfrm>
            <a:prstGeom prst="rect">
              <a:avLst/>
            </a:prstGeom>
            <a:noFill/>
            <a:ln>
              <a:noFill/>
            </a:ln>
          </p:spPr>
          <p:txBody>
            <a:bodyPr spcFirstLastPara="1" wrap="square" lIns="121900" tIns="121900" rIns="121900" bIns="121900" anchor="b"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1" i="0" u="none" strike="noStrike" cap="none" dirty="0">
                  <a:solidFill>
                    <a:srgbClr val="858585"/>
                  </a:solidFill>
                  <a:latin typeface="Roboto"/>
                  <a:ea typeface="Roboto"/>
                  <a:cs typeface="Roboto"/>
                  <a:sym typeface="Roboto"/>
                </a:rPr>
                <a:t>Arthralgia G1</a:t>
              </a:r>
              <a:endParaRPr sz="1200" b="1" i="0" u="none" strike="noStrike" cap="none" dirty="0">
                <a:solidFill>
                  <a:srgbClr val="858585"/>
                </a:solidFill>
                <a:latin typeface="Roboto"/>
                <a:ea typeface="Roboto"/>
                <a:cs typeface="Roboto"/>
                <a:sym typeface="Roboto"/>
              </a:endParaRPr>
            </a:p>
          </p:txBody>
        </p:sp>
        <p:sp>
          <p:nvSpPr>
            <p:cNvPr id="186" name="Google Shape;186;p24"/>
            <p:cNvSpPr txBox="1"/>
            <p:nvPr/>
          </p:nvSpPr>
          <p:spPr>
            <a:xfrm>
              <a:off x="3327083" y="3153616"/>
              <a:ext cx="1167300" cy="13908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dirty="0">
                  <a:solidFill>
                    <a:srgbClr val="858585"/>
                  </a:solidFill>
                  <a:latin typeface="Roboto"/>
                  <a:ea typeface="Roboto"/>
                  <a:cs typeface="Roboto"/>
                  <a:sym typeface="Roboto"/>
                </a:rPr>
                <a:t>9c </a:t>
              </a:r>
              <a:r>
                <a:rPr lang="en-US" sz="1100" b="0" i="0" u="none" strike="noStrike" cap="none" dirty="0" err="1">
                  <a:solidFill>
                    <a:srgbClr val="858585"/>
                  </a:solidFill>
                  <a:latin typeface="Roboto"/>
                  <a:ea typeface="Roboto"/>
                  <a:cs typeface="Roboto"/>
                  <a:sym typeface="Roboto"/>
                </a:rPr>
                <a:t>rego</a:t>
              </a:r>
              <a:r>
                <a:rPr lang="en-US" sz="1100" b="0" i="0" u="none" strike="noStrike" cap="none" dirty="0">
                  <a:solidFill>
                    <a:srgbClr val="858585"/>
                  </a:solidFill>
                  <a:latin typeface="Roboto"/>
                  <a:ea typeface="Roboto"/>
                  <a:cs typeface="Roboto"/>
                  <a:sym typeface="Roboto"/>
                </a:rPr>
                <a:t>/</a:t>
              </a:r>
              <a:r>
                <a:rPr lang="en-US" sz="1100" b="0" i="0" u="none" strike="noStrike" cap="none" dirty="0" err="1">
                  <a:solidFill>
                    <a:srgbClr val="858585"/>
                  </a:solidFill>
                  <a:latin typeface="Roboto"/>
                  <a:ea typeface="Roboto"/>
                  <a:cs typeface="Roboto"/>
                  <a:sym typeface="Roboto"/>
                </a:rPr>
                <a:t>nivo</a:t>
              </a:r>
              <a:r>
                <a:rPr lang="en-US" sz="1100" b="0" i="0" u="none" strike="noStrike" cap="none" dirty="0">
                  <a:solidFill>
                    <a:srgbClr val="858585"/>
                  </a:solidFill>
                  <a:latin typeface="Roboto"/>
                  <a:ea typeface="Roboto"/>
                  <a:cs typeface="Roboto"/>
                  <a:sym typeface="Roboto"/>
                </a:rPr>
                <a:t> given. Analgesics, CRP ok. Worsened over 1 cycle. Treatment held, restarted prednisolone 40 mg, limiting instrumental ADL.</a:t>
              </a:r>
              <a:endParaRPr sz="1100" b="0" i="0" u="none" strike="noStrike" cap="none" dirty="0">
                <a:solidFill>
                  <a:srgbClr val="858585"/>
                </a:solidFill>
                <a:latin typeface="Roboto"/>
                <a:ea typeface="Roboto"/>
                <a:cs typeface="Roboto"/>
                <a:sym typeface="Roboto"/>
              </a:endParaRPr>
            </a:p>
            <a:p>
              <a:pPr marL="0" marR="0" lvl="0" indent="0" algn="l" rtl="0">
                <a:lnSpc>
                  <a:spcPct val="115000"/>
                </a:lnSpc>
                <a:spcBef>
                  <a:spcPts val="2100"/>
                </a:spcBef>
                <a:spcAft>
                  <a:spcPts val="2100"/>
                </a:spcAft>
                <a:buClr>
                  <a:srgbClr val="000000"/>
                </a:buClr>
                <a:buSzPts val="1100"/>
                <a:buFont typeface="Arial"/>
                <a:buNone/>
              </a:pPr>
              <a:endParaRPr sz="1100" b="0" i="0" u="none" strike="noStrike" cap="none" dirty="0">
                <a:solidFill>
                  <a:srgbClr val="858585"/>
                </a:solidFill>
                <a:latin typeface="Roboto"/>
                <a:ea typeface="Roboto"/>
                <a:cs typeface="Roboto"/>
                <a:sym typeface="Roboto"/>
              </a:endParaRPr>
            </a:p>
          </p:txBody>
        </p:sp>
        <p:sp>
          <p:nvSpPr>
            <p:cNvPr id="187" name="Google Shape;187;p24"/>
            <p:cNvSpPr txBox="1"/>
            <p:nvPr/>
          </p:nvSpPr>
          <p:spPr>
            <a:xfrm>
              <a:off x="3317089" y="1575827"/>
              <a:ext cx="718500" cy="2412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2100"/>
                </a:spcAft>
                <a:buClr>
                  <a:srgbClr val="000000"/>
                </a:buClr>
                <a:buSzPts val="1100"/>
                <a:buFont typeface="Arial"/>
                <a:buNone/>
              </a:pPr>
              <a:r>
                <a:rPr lang="en-US" sz="1600" b="0" i="0" u="none" strike="noStrike" cap="none">
                  <a:solidFill>
                    <a:srgbClr val="858585"/>
                  </a:solidFill>
                  <a:latin typeface="Roboto"/>
                  <a:ea typeface="Roboto"/>
                  <a:cs typeface="Roboto"/>
                  <a:sym typeface="Roboto"/>
                </a:rPr>
                <a:t>June20</a:t>
              </a:r>
              <a:endParaRPr sz="1600" b="0" i="0" u="none" strike="noStrike" cap="none">
                <a:solidFill>
                  <a:srgbClr val="858585"/>
                </a:solidFill>
                <a:latin typeface="Roboto"/>
                <a:ea typeface="Roboto"/>
                <a:cs typeface="Roboto"/>
                <a:sym typeface="Roboto"/>
              </a:endParaRPr>
            </a:p>
          </p:txBody>
        </p:sp>
      </p:grpSp>
      <p:grpSp>
        <p:nvGrpSpPr>
          <p:cNvPr id="188" name="Google Shape;188;p24"/>
          <p:cNvGrpSpPr/>
          <p:nvPr/>
        </p:nvGrpSpPr>
        <p:grpSpPr>
          <a:xfrm>
            <a:off x="6015242" y="2101054"/>
            <a:ext cx="1891066" cy="3958016"/>
            <a:chOff x="4511544" y="1575830"/>
            <a:chExt cx="1418335" cy="2968586"/>
          </a:xfrm>
        </p:grpSpPr>
        <p:cxnSp>
          <p:nvCxnSpPr>
            <p:cNvPr id="189" name="Google Shape;189;p24"/>
            <p:cNvCxnSpPr/>
            <p:nvPr/>
          </p:nvCxnSpPr>
          <p:spPr>
            <a:xfrm>
              <a:off x="5192001"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190" name="Google Shape;190;p24"/>
            <p:cNvSpPr/>
            <p:nvPr/>
          </p:nvSpPr>
          <p:spPr>
            <a:xfrm flipH="1">
              <a:off x="4511544" y="2306625"/>
              <a:ext cx="1418100" cy="1434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191" name="Google Shape;191;p24"/>
            <p:cNvSpPr/>
            <p:nvPr/>
          </p:nvSpPr>
          <p:spPr>
            <a:xfrm>
              <a:off x="4511779" y="2460450"/>
              <a:ext cx="1418100" cy="143400"/>
            </a:xfrm>
            <a:prstGeom prst="parallelogram">
              <a:avLst>
                <a:gd name="adj" fmla="val 96952"/>
              </a:avLst>
            </a:prstGeom>
            <a:solidFill>
              <a:srgbClr val="85858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4"/>
            <p:cNvSpPr txBox="1"/>
            <p:nvPr/>
          </p:nvSpPr>
          <p:spPr>
            <a:xfrm>
              <a:off x="4621747" y="2670902"/>
              <a:ext cx="1167300" cy="539400"/>
            </a:xfrm>
            <a:prstGeom prst="rect">
              <a:avLst/>
            </a:prstGeom>
            <a:noFill/>
            <a:ln>
              <a:noFill/>
            </a:ln>
          </p:spPr>
          <p:txBody>
            <a:bodyPr spcFirstLastPara="1" wrap="square" lIns="121900" tIns="121900" rIns="121900" bIns="121900" anchor="b"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1" i="0" u="none" strike="noStrike" cap="none" dirty="0" err="1">
                  <a:solidFill>
                    <a:srgbClr val="858585"/>
                  </a:solidFill>
                  <a:latin typeface="Roboto"/>
                  <a:ea typeface="Roboto"/>
                  <a:cs typeface="Roboto"/>
                  <a:sym typeface="Roboto"/>
                </a:rPr>
                <a:t>Diarrhoea</a:t>
              </a:r>
              <a:r>
                <a:rPr lang="en-US" sz="1200" b="1" i="0" u="none" strike="noStrike" cap="none" dirty="0">
                  <a:solidFill>
                    <a:srgbClr val="858585"/>
                  </a:solidFill>
                  <a:latin typeface="Roboto"/>
                  <a:ea typeface="Roboto"/>
                  <a:cs typeface="Roboto"/>
                  <a:sym typeface="Roboto"/>
                </a:rPr>
                <a:t>, Nausea Arthralgia G2 Vomiting G1</a:t>
              </a:r>
              <a:endParaRPr sz="1200" b="1" i="0" u="none" strike="noStrike" cap="none" dirty="0">
                <a:solidFill>
                  <a:srgbClr val="858585"/>
                </a:solidFill>
                <a:latin typeface="Roboto"/>
                <a:ea typeface="Roboto"/>
                <a:cs typeface="Roboto"/>
                <a:sym typeface="Roboto"/>
              </a:endParaRPr>
            </a:p>
          </p:txBody>
        </p:sp>
        <p:sp>
          <p:nvSpPr>
            <p:cNvPr id="193" name="Google Shape;193;p24"/>
            <p:cNvSpPr txBox="1"/>
            <p:nvPr/>
          </p:nvSpPr>
          <p:spPr>
            <a:xfrm>
              <a:off x="4621747" y="3153616"/>
              <a:ext cx="1167300" cy="13908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2100"/>
                </a:spcAft>
                <a:buClr>
                  <a:srgbClr val="000000"/>
                </a:buClr>
                <a:buSzPts val="1100"/>
                <a:buFont typeface="Arial"/>
                <a:buNone/>
              </a:pPr>
              <a:r>
                <a:rPr lang="en-US" sz="1100" b="0" i="0" u="none" strike="noStrike" cap="none" dirty="0">
                  <a:solidFill>
                    <a:srgbClr val="858585"/>
                  </a:solidFill>
                  <a:latin typeface="Roboto"/>
                  <a:ea typeface="Roboto"/>
                  <a:cs typeface="Roboto"/>
                  <a:sym typeface="Roboto"/>
                </a:rPr>
                <a:t>11 c </a:t>
              </a:r>
              <a:r>
                <a:rPr lang="en-US" sz="1100" b="0" i="0" u="none" strike="noStrike" cap="none" dirty="0" err="1">
                  <a:solidFill>
                    <a:srgbClr val="858585"/>
                  </a:solidFill>
                  <a:latin typeface="Roboto"/>
                  <a:ea typeface="Roboto"/>
                  <a:cs typeface="Roboto"/>
                  <a:sym typeface="Roboto"/>
                </a:rPr>
                <a:t>rego</a:t>
              </a:r>
              <a:r>
                <a:rPr lang="en-US" sz="1100" b="0" i="0" u="none" strike="noStrike" cap="none" dirty="0">
                  <a:solidFill>
                    <a:srgbClr val="858585"/>
                  </a:solidFill>
                  <a:latin typeface="Roboto"/>
                  <a:ea typeface="Roboto"/>
                  <a:cs typeface="Roboto"/>
                  <a:sym typeface="Roboto"/>
                </a:rPr>
                <a:t>/</a:t>
              </a:r>
              <a:r>
                <a:rPr lang="en-US" sz="1100" b="0" i="0" u="none" strike="noStrike" cap="none" dirty="0" err="1">
                  <a:solidFill>
                    <a:srgbClr val="858585"/>
                  </a:solidFill>
                  <a:latin typeface="Roboto"/>
                  <a:ea typeface="Roboto"/>
                  <a:cs typeface="Roboto"/>
                  <a:sym typeface="Roboto"/>
                </a:rPr>
                <a:t>nivo</a:t>
              </a:r>
              <a:r>
                <a:rPr lang="en-US" sz="1100" b="0" i="0" u="none" strike="noStrike" cap="none" dirty="0">
                  <a:solidFill>
                    <a:srgbClr val="858585"/>
                  </a:solidFill>
                  <a:latin typeface="Roboto"/>
                  <a:ea typeface="Roboto"/>
                  <a:cs typeface="Roboto"/>
                  <a:sym typeface="Roboto"/>
                </a:rPr>
                <a:t> given. Presents with worsening symptoms, abdominal pain. Admission and methylprednisolone restarted.</a:t>
              </a:r>
              <a:endParaRPr sz="1100" b="0" i="0" u="none" strike="noStrike" cap="none" dirty="0">
                <a:solidFill>
                  <a:srgbClr val="858585"/>
                </a:solidFill>
                <a:latin typeface="Roboto"/>
                <a:ea typeface="Roboto"/>
                <a:cs typeface="Roboto"/>
                <a:sym typeface="Roboto"/>
              </a:endParaRPr>
            </a:p>
          </p:txBody>
        </p:sp>
        <p:sp>
          <p:nvSpPr>
            <p:cNvPr id="194" name="Google Shape;194;p24"/>
            <p:cNvSpPr txBox="1"/>
            <p:nvPr/>
          </p:nvSpPr>
          <p:spPr>
            <a:xfrm>
              <a:off x="4611761" y="1575830"/>
              <a:ext cx="624300" cy="2412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100"/>
                <a:buFont typeface="Arial"/>
                <a:buNone/>
              </a:pPr>
              <a:r>
                <a:rPr lang="en-US" sz="1600" b="0" i="0" u="none" strike="noStrike" cap="none">
                  <a:solidFill>
                    <a:srgbClr val="858585"/>
                  </a:solidFill>
                  <a:latin typeface="Roboto"/>
                  <a:ea typeface="Roboto"/>
                  <a:cs typeface="Roboto"/>
                  <a:sym typeface="Roboto"/>
                </a:rPr>
                <a:t>Jan21</a:t>
              </a:r>
              <a:endParaRPr sz="1600" b="0" i="0" u="none" strike="noStrike" cap="none">
                <a:solidFill>
                  <a:srgbClr val="858585"/>
                </a:solidFill>
                <a:latin typeface="Roboto"/>
                <a:ea typeface="Roboto"/>
                <a:cs typeface="Roboto"/>
                <a:sym typeface="Roboto"/>
              </a:endParaRPr>
            </a:p>
          </p:txBody>
        </p:sp>
      </p:grpSp>
      <p:grpSp>
        <p:nvGrpSpPr>
          <p:cNvPr id="195" name="Google Shape;195;p24"/>
          <p:cNvGrpSpPr/>
          <p:nvPr/>
        </p:nvGrpSpPr>
        <p:grpSpPr>
          <a:xfrm>
            <a:off x="7744829" y="2101045"/>
            <a:ext cx="1891065" cy="3958024"/>
            <a:chOff x="3214118" y="1575823"/>
            <a:chExt cx="1418334" cy="2968593"/>
          </a:xfrm>
        </p:grpSpPr>
        <p:cxnSp>
          <p:nvCxnSpPr>
            <p:cNvPr id="196" name="Google Shape;196;p24"/>
            <p:cNvCxnSpPr/>
            <p:nvPr/>
          </p:nvCxnSpPr>
          <p:spPr>
            <a:xfrm>
              <a:off x="3894575"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197" name="Google Shape;197;p24"/>
            <p:cNvSpPr/>
            <p:nvPr/>
          </p:nvSpPr>
          <p:spPr>
            <a:xfrm flipH="1">
              <a:off x="3214118" y="2306625"/>
              <a:ext cx="1418100" cy="1434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198" name="Google Shape;198;p24"/>
            <p:cNvSpPr/>
            <p:nvPr/>
          </p:nvSpPr>
          <p:spPr>
            <a:xfrm>
              <a:off x="3214352" y="2460450"/>
              <a:ext cx="1418100" cy="143400"/>
            </a:xfrm>
            <a:prstGeom prst="parallelogram">
              <a:avLst>
                <a:gd name="adj" fmla="val 96952"/>
              </a:avLst>
            </a:prstGeom>
            <a:solidFill>
              <a:srgbClr val="85858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4"/>
            <p:cNvSpPr txBox="1"/>
            <p:nvPr/>
          </p:nvSpPr>
          <p:spPr>
            <a:xfrm>
              <a:off x="3327085" y="2510226"/>
              <a:ext cx="1167300" cy="446400"/>
            </a:xfrm>
            <a:prstGeom prst="rect">
              <a:avLst/>
            </a:prstGeom>
            <a:noFill/>
            <a:ln>
              <a:noFill/>
            </a:ln>
          </p:spPr>
          <p:txBody>
            <a:bodyPr spcFirstLastPara="1" wrap="square" lIns="121900" tIns="121900" rIns="121900" bIns="121900" anchor="b" anchorCtr="0">
              <a:noAutofit/>
            </a:bodyPr>
            <a:lstStyle/>
            <a:p>
              <a:pPr marL="0" marR="0" lvl="0" indent="0" algn="l" rtl="0">
                <a:lnSpc>
                  <a:spcPct val="115000"/>
                </a:lnSpc>
                <a:spcBef>
                  <a:spcPts val="0"/>
                </a:spcBef>
                <a:spcAft>
                  <a:spcPts val="0"/>
                </a:spcAft>
                <a:buClr>
                  <a:srgbClr val="000000"/>
                </a:buClr>
                <a:buSzPts val="1300"/>
                <a:buFont typeface="Arial"/>
                <a:buNone/>
              </a:pPr>
              <a:r>
                <a:rPr lang="en-US" sz="1200" b="1" i="0" u="none" strike="noStrike" cap="none" dirty="0" err="1">
                  <a:solidFill>
                    <a:srgbClr val="858585"/>
                  </a:solidFill>
                  <a:latin typeface="Roboto"/>
                  <a:ea typeface="Roboto"/>
                  <a:cs typeface="Roboto"/>
                  <a:sym typeface="Roboto"/>
                </a:rPr>
                <a:t>Diarrhoea</a:t>
              </a:r>
              <a:r>
                <a:rPr lang="en-US" sz="1200" b="1" i="0" u="none" strike="noStrike" cap="none" dirty="0">
                  <a:solidFill>
                    <a:srgbClr val="858585"/>
                  </a:solidFill>
                  <a:latin typeface="Roboto"/>
                  <a:ea typeface="Roboto"/>
                  <a:cs typeface="Roboto"/>
                  <a:sym typeface="Roboto"/>
                </a:rPr>
                <a:t> G1</a:t>
              </a:r>
              <a:endParaRPr sz="1200" b="1" i="0" u="none" strike="noStrike" cap="none" dirty="0">
                <a:solidFill>
                  <a:srgbClr val="858585"/>
                </a:solidFill>
                <a:latin typeface="Roboto"/>
                <a:ea typeface="Roboto"/>
                <a:cs typeface="Roboto"/>
                <a:sym typeface="Roboto"/>
              </a:endParaRPr>
            </a:p>
          </p:txBody>
        </p:sp>
        <p:sp>
          <p:nvSpPr>
            <p:cNvPr id="200" name="Google Shape;200;p24"/>
            <p:cNvSpPr txBox="1"/>
            <p:nvPr/>
          </p:nvSpPr>
          <p:spPr>
            <a:xfrm>
              <a:off x="3327087" y="3153616"/>
              <a:ext cx="1167300" cy="13908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2100"/>
                </a:spcAft>
                <a:buClr>
                  <a:srgbClr val="000000"/>
                </a:buClr>
                <a:buSzPts val="1100"/>
                <a:buFont typeface="Arial"/>
                <a:buNone/>
              </a:pPr>
              <a:r>
                <a:rPr lang="en-US" sz="1100" b="0" i="0" u="none" strike="noStrike" cap="none" dirty="0">
                  <a:solidFill>
                    <a:srgbClr val="858585"/>
                  </a:solidFill>
                  <a:latin typeface="Roboto"/>
                  <a:ea typeface="Roboto"/>
                  <a:cs typeface="Roboto"/>
                  <a:sym typeface="Roboto"/>
                </a:rPr>
                <a:t>12c </a:t>
              </a:r>
              <a:r>
                <a:rPr lang="en-US" sz="1100" b="0" i="0" u="none" strike="noStrike" cap="none" dirty="0" err="1">
                  <a:solidFill>
                    <a:srgbClr val="858585"/>
                  </a:solidFill>
                  <a:latin typeface="Roboto"/>
                  <a:ea typeface="Roboto"/>
                  <a:cs typeface="Roboto"/>
                  <a:sym typeface="Roboto"/>
                </a:rPr>
                <a:t>rego</a:t>
              </a:r>
              <a:r>
                <a:rPr lang="en-US" sz="1100" b="0" i="0" u="none" strike="noStrike" cap="none" dirty="0">
                  <a:solidFill>
                    <a:srgbClr val="858585"/>
                  </a:solidFill>
                  <a:latin typeface="Roboto"/>
                  <a:ea typeface="Roboto"/>
                  <a:cs typeface="Roboto"/>
                  <a:sym typeface="Roboto"/>
                </a:rPr>
                <a:t>/</a:t>
              </a:r>
              <a:r>
                <a:rPr lang="en-US" sz="1100" b="0" i="0" u="none" strike="noStrike" cap="none" dirty="0" err="1">
                  <a:solidFill>
                    <a:srgbClr val="858585"/>
                  </a:solidFill>
                  <a:latin typeface="Roboto"/>
                  <a:ea typeface="Roboto"/>
                  <a:cs typeface="Roboto"/>
                  <a:sym typeface="Roboto"/>
                </a:rPr>
                <a:t>nivo</a:t>
              </a:r>
              <a:r>
                <a:rPr lang="en-US" sz="1100" b="0" i="0" u="none" strike="noStrike" cap="none" dirty="0">
                  <a:solidFill>
                    <a:srgbClr val="858585"/>
                  </a:solidFill>
                  <a:latin typeface="Roboto"/>
                  <a:ea typeface="Roboto"/>
                  <a:cs typeface="Roboto"/>
                  <a:sym typeface="Roboto"/>
                </a:rPr>
                <a:t> given. Presents with </a:t>
              </a:r>
              <a:r>
                <a:rPr lang="en-US" sz="1100" b="0" i="0" u="none" strike="noStrike" cap="none" dirty="0" err="1">
                  <a:solidFill>
                    <a:srgbClr val="858585"/>
                  </a:solidFill>
                  <a:latin typeface="Roboto"/>
                  <a:ea typeface="Roboto"/>
                  <a:cs typeface="Roboto"/>
                  <a:sym typeface="Roboto"/>
                </a:rPr>
                <a:t>diarrhoea</a:t>
              </a:r>
              <a:r>
                <a:rPr lang="en-US" sz="1100" b="0" i="0" u="none" strike="noStrike" cap="none" dirty="0">
                  <a:solidFill>
                    <a:srgbClr val="858585"/>
                  </a:solidFill>
                  <a:latin typeface="Roboto"/>
                  <a:ea typeface="Roboto"/>
                  <a:cs typeface="Roboto"/>
                  <a:sym typeface="Roboto"/>
                </a:rPr>
                <a:t> G1 despite an increase on prednisolone to 15 mg. Arthritis well controlled.</a:t>
              </a:r>
              <a:endParaRPr sz="1100" b="0" i="0" u="none" strike="noStrike" cap="none" dirty="0">
                <a:solidFill>
                  <a:srgbClr val="858585"/>
                </a:solidFill>
                <a:latin typeface="Roboto"/>
                <a:ea typeface="Roboto"/>
                <a:cs typeface="Roboto"/>
                <a:sym typeface="Roboto"/>
              </a:endParaRPr>
            </a:p>
          </p:txBody>
        </p:sp>
        <p:sp>
          <p:nvSpPr>
            <p:cNvPr id="201" name="Google Shape;201;p24"/>
            <p:cNvSpPr txBox="1"/>
            <p:nvPr/>
          </p:nvSpPr>
          <p:spPr>
            <a:xfrm>
              <a:off x="3317093" y="1575823"/>
              <a:ext cx="624300" cy="4464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2100"/>
                </a:spcAft>
                <a:buClr>
                  <a:srgbClr val="000000"/>
                </a:buClr>
                <a:buSzPts val="1100"/>
                <a:buFont typeface="Arial"/>
                <a:buNone/>
              </a:pPr>
              <a:r>
                <a:rPr lang="en-US" sz="1500" b="0" i="0" u="none" strike="noStrike" cap="none">
                  <a:solidFill>
                    <a:srgbClr val="858585"/>
                  </a:solidFill>
                  <a:latin typeface="Roboto"/>
                  <a:ea typeface="Roboto"/>
                  <a:cs typeface="Roboto"/>
                  <a:sym typeface="Roboto"/>
                </a:rPr>
                <a:t>May</a:t>
              </a:r>
              <a:r>
                <a:rPr lang="en-US" sz="1500">
                  <a:solidFill>
                    <a:srgbClr val="858585"/>
                  </a:solidFill>
                  <a:latin typeface="Roboto"/>
                  <a:ea typeface="Roboto"/>
                  <a:cs typeface="Roboto"/>
                  <a:sym typeface="Roboto"/>
                </a:rPr>
                <a:t>21</a:t>
              </a:r>
              <a:r>
                <a:rPr lang="en-US" sz="1500" b="0" i="0" u="none" strike="noStrike" cap="none">
                  <a:solidFill>
                    <a:srgbClr val="858585"/>
                  </a:solidFill>
                  <a:latin typeface="Roboto"/>
                  <a:ea typeface="Roboto"/>
                  <a:cs typeface="Roboto"/>
                  <a:sym typeface="Roboto"/>
                </a:rPr>
                <a:t>	</a:t>
              </a:r>
              <a:endParaRPr sz="1500" b="0" i="0" u="none" strike="noStrike" cap="none">
                <a:solidFill>
                  <a:srgbClr val="858585"/>
                </a:solidFill>
                <a:latin typeface="Roboto"/>
                <a:ea typeface="Roboto"/>
                <a:cs typeface="Roboto"/>
                <a:sym typeface="Roboto"/>
              </a:endParaRPr>
            </a:p>
          </p:txBody>
        </p:sp>
      </p:grpSp>
      <p:grpSp>
        <p:nvGrpSpPr>
          <p:cNvPr id="202" name="Google Shape;202;p24"/>
          <p:cNvGrpSpPr/>
          <p:nvPr/>
        </p:nvGrpSpPr>
        <p:grpSpPr>
          <a:xfrm>
            <a:off x="9474687" y="2101054"/>
            <a:ext cx="1891066" cy="3086856"/>
            <a:chOff x="4511544" y="1575830"/>
            <a:chExt cx="1418335" cy="2315200"/>
          </a:xfrm>
        </p:grpSpPr>
        <p:cxnSp>
          <p:nvCxnSpPr>
            <p:cNvPr id="203" name="Google Shape;203;p24"/>
            <p:cNvCxnSpPr/>
            <p:nvPr/>
          </p:nvCxnSpPr>
          <p:spPr>
            <a:xfrm>
              <a:off x="5192001"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204" name="Google Shape;204;p24"/>
            <p:cNvSpPr/>
            <p:nvPr/>
          </p:nvSpPr>
          <p:spPr>
            <a:xfrm flipH="1">
              <a:off x="4511544" y="2306625"/>
              <a:ext cx="1418100" cy="1434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205" name="Google Shape;205;p24"/>
            <p:cNvSpPr/>
            <p:nvPr/>
          </p:nvSpPr>
          <p:spPr>
            <a:xfrm>
              <a:off x="4511779" y="2460450"/>
              <a:ext cx="1418100" cy="143400"/>
            </a:xfrm>
            <a:prstGeom prst="parallelogram">
              <a:avLst>
                <a:gd name="adj" fmla="val 96952"/>
              </a:avLst>
            </a:prstGeom>
            <a:solidFill>
              <a:srgbClr val="85858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4"/>
            <p:cNvSpPr txBox="1"/>
            <p:nvPr/>
          </p:nvSpPr>
          <p:spPr>
            <a:xfrm>
              <a:off x="4619580" y="2696830"/>
              <a:ext cx="1167300" cy="446400"/>
            </a:xfrm>
            <a:prstGeom prst="rect">
              <a:avLst/>
            </a:prstGeom>
            <a:noFill/>
            <a:ln>
              <a:noFill/>
            </a:ln>
          </p:spPr>
          <p:txBody>
            <a:bodyPr spcFirstLastPara="1" wrap="square" lIns="121900" tIns="121900" rIns="121900" bIns="121900" anchor="b" anchorCtr="0">
              <a:noAutofit/>
            </a:bodyPr>
            <a:lstStyle/>
            <a:p>
              <a:pPr marL="0" marR="0" lvl="0" indent="0" algn="l" rtl="0">
                <a:lnSpc>
                  <a:spcPct val="115000"/>
                </a:lnSpc>
                <a:spcBef>
                  <a:spcPts val="0"/>
                </a:spcBef>
                <a:spcAft>
                  <a:spcPts val="0"/>
                </a:spcAft>
                <a:buClr>
                  <a:srgbClr val="000000"/>
                </a:buClr>
                <a:buSzPts val="1300"/>
                <a:buFont typeface="Arial"/>
                <a:buNone/>
              </a:pPr>
              <a:r>
                <a:rPr lang="en-US" sz="1200" b="1" i="0" u="none" strike="noStrike" cap="none" dirty="0">
                  <a:solidFill>
                    <a:srgbClr val="858585"/>
                  </a:solidFill>
                  <a:latin typeface="Roboto"/>
                  <a:ea typeface="Roboto"/>
                  <a:cs typeface="Roboto"/>
                  <a:sym typeface="Roboto"/>
                </a:rPr>
                <a:t>Disease progression</a:t>
              </a:r>
              <a:endParaRPr sz="1200" b="1" i="0" u="none" strike="noStrike" cap="none" dirty="0">
                <a:solidFill>
                  <a:srgbClr val="858585"/>
                </a:solidFill>
                <a:latin typeface="Roboto"/>
                <a:ea typeface="Roboto"/>
                <a:cs typeface="Roboto"/>
                <a:sym typeface="Roboto"/>
              </a:endParaRPr>
            </a:p>
          </p:txBody>
        </p:sp>
        <p:sp>
          <p:nvSpPr>
            <p:cNvPr id="207" name="Google Shape;207;p24"/>
            <p:cNvSpPr txBox="1"/>
            <p:nvPr/>
          </p:nvSpPr>
          <p:spPr>
            <a:xfrm>
              <a:off x="4621740" y="3153630"/>
              <a:ext cx="1167300" cy="7374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2100"/>
                </a:spcAft>
                <a:buClr>
                  <a:srgbClr val="000000"/>
                </a:buClr>
                <a:buSzPts val="1100"/>
                <a:buFont typeface="Arial"/>
                <a:buNone/>
              </a:pPr>
              <a:r>
                <a:rPr lang="en-US" sz="1100" b="0" i="0" u="none" strike="noStrike" cap="none">
                  <a:solidFill>
                    <a:srgbClr val="858585"/>
                  </a:solidFill>
                  <a:latin typeface="Roboto"/>
                  <a:ea typeface="Roboto"/>
                  <a:cs typeface="Roboto"/>
                  <a:sym typeface="Roboto"/>
                </a:rPr>
                <a:t>5 cycles (+12)given.</a:t>
              </a:r>
              <a:endParaRPr sz="1100" b="0" i="0" u="none" strike="noStrike" cap="none">
                <a:solidFill>
                  <a:srgbClr val="858585"/>
                </a:solidFill>
                <a:latin typeface="Roboto"/>
                <a:ea typeface="Roboto"/>
                <a:cs typeface="Roboto"/>
                <a:sym typeface="Roboto"/>
              </a:endParaRPr>
            </a:p>
          </p:txBody>
        </p:sp>
        <p:sp>
          <p:nvSpPr>
            <p:cNvPr id="208" name="Google Shape;208;p24"/>
            <p:cNvSpPr txBox="1"/>
            <p:nvPr/>
          </p:nvSpPr>
          <p:spPr>
            <a:xfrm>
              <a:off x="4611761" y="1575830"/>
              <a:ext cx="624300" cy="2412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1100"/>
                <a:buFont typeface="Arial"/>
                <a:buNone/>
              </a:pPr>
              <a:r>
                <a:rPr lang="en-US" sz="1600" b="0" i="0" u="none" strike="noStrike" cap="none">
                  <a:solidFill>
                    <a:srgbClr val="858585"/>
                  </a:solidFill>
                  <a:latin typeface="Roboto"/>
                  <a:ea typeface="Roboto"/>
                  <a:cs typeface="Roboto"/>
                  <a:sym typeface="Roboto"/>
                </a:rPr>
                <a:t>Oct22</a:t>
              </a:r>
              <a:endParaRPr sz="1600" b="0" i="0" u="none" strike="noStrike" cap="none">
                <a:solidFill>
                  <a:srgbClr val="858585"/>
                </a:solidFill>
                <a:latin typeface="Roboto"/>
                <a:ea typeface="Roboto"/>
                <a:cs typeface="Roboto"/>
                <a:sym typeface="Roboto"/>
              </a:endParaRPr>
            </a:p>
          </p:txBody>
        </p:sp>
      </p:grpSp>
      <p:sp>
        <p:nvSpPr>
          <p:cNvPr id="209" name="Google Shape;209;p2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Management of Immune related Adverse Events (</a:t>
            </a:r>
            <a:r>
              <a:rPr lang="en-US" dirty="0" err="1"/>
              <a:t>IrAE</a:t>
            </a:r>
            <a:r>
              <a:rPr lang="en-US" dirty="0"/>
              <a:t>)</a:t>
            </a:r>
            <a:endParaRPr dirty="0"/>
          </a:p>
        </p:txBody>
      </p:sp>
      <p:sp>
        <p:nvSpPr>
          <p:cNvPr id="215" name="Google Shape;215;p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419100" algn="l" rtl="0">
              <a:lnSpc>
                <a:spcPct val="115000"/>
              </a:lnSpc>
              <a:spcBef>
                <a:spcPts val="1000"/>
              </a:spcBef>
              <a:spcAft>
                <a:spcPts val="0"/>
              </a:spcAft>
              <a:buSzPts val="3000"/>
              <a:buChar char="•"/>
            </a:pPr>
            <a:r>
              <a:rPr lang="en-US" sz="3000" dirty="0"/>
              <a:t>Diagnosis and grading of </a:t>
            </a:r>
            <a:r>
              <a:rPr lang="en-US" sz="3000" dirty="0" err="1"/>
              <a:t>irAEs</a:t>
            </a:r>
            <a:r>
              <a:rPr lang="en-US" sz="3000" dirty="0"/>
              <a:t> (using CTCAE version 5)</a:t>
            </a:r>
            <a:endParaRPr sz="3000" dirty="0"/>
          </a:p>
          <a:p>
            <a:pPr marL="457200" lvl="0" indent="-419100" algn="l" rtl="0">
              <a:lnSpc>
                <a:spcPct val="115000"/>
              </a:lnSpc>
              <a:spcBef>
                <a:spcPts val="0"/>
              </a:spcBef>
              <a:spcAft>
                <a:spcPts val="0"/>
              </a:spcAft>
              <a:buSzPts val="3000"/>
              <a:buChar char="•"/>
            </a:pPr>
            <a:r>
              <a:rPr lang="en-US" sz="3000" dirty="0"/>
              <a:t>Ruling out differential diagnoses and pre-immunosuppression work-up </a:t>
            </a:r>
            <a:endParaRPr sz="3000" dirty="0"/>
          </a:p>
          <a:p>
            <a:pPr marL="457200" lvl="0" indent="-419100" algn="l" rtl="0">
              <a:lnSpc>
                <a:spcPct val="115000"/>
              </a:lnSpc>
              <a:spcBef>
                <a:spcPts val="0"/>
              </a:spcBef>
              <a:spcAft>
                <a:spcPts val="0"/>
              </a:spcAft>
              <a:buSzPts val="3000"/>
              <a:buChar char="•"/>
            </a:pPr>
            <a:r>
              <a:rPr lang="en-US" sz="3000" dirty="0"/>
              <a:t>Selecting the appropriate immunosuppression strategy for grade 2 events </a:t>
            </a:r>
            <a:endParaRPr sz="3000" dirty="0"/>
          </a:p>
          <a:p>
            <a:pPr marL="457200" lvl="0" indent="-419100" algn="l" rtl="0">
              <a:lnSpc>
                <a:spcPct val="115000"/>
              </a:lnSpc>
              <a:spcBef>
                <a:spcPts val="0"/>
              </a:spcBef>
              <a:spcAft>
                <a:spcPts val="0"/>
              </a:spcAft>
              <a:buSzPts val="3000"/>
              <a:buChar char="•"/>
            </a:pPr>
            <a:r>
              <a:rPr lang="en-US" sz="3000" dirty="0"/>
              <a:t>Active evaluation at 72 h to adapt treatment</a:t>
            </a:r>
            <a:endParaRPr sz="3000" dirty="0"/>
          </a:p>
        </p:txBody>
      </p:sp>
      <p:sp>
        <p:nvSpPr>
          <p:cNvPr id="216" name="Google Shape;216;p2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3FB04-A857-FC1F-0F18-2D9704A4819A}"/>
              </a:ext>
            </a:extLst>
          </p:cNvPr>
          <p:cNvSpPr>
            <a:spLocks noGrp="1"/>
          </p:cNvSpPr>
          <p:nvPr>
            <p:ph type="title"/>
          </p:nvPr>
        </p:nvSpPr>
        <p:spPr/>
        <p:txBody>
          <a:bodyPr/>
          <a:lstStyle/>
          <a:p>
            <a:r>
              <a:rPr lang="en-GB" dirty="0"/>
              <a:t>CTCAE grading</a:t>
            </a:r>
          </a:p>
        </p:txBody>
      </p:sp>
      <p:sp>
        <p:nvSpPr>
          <p:cNvPr id="4" name="Slide Number Placeholder 3">
            <a:extLst>
              <a:ext uri="{FF2B5EF4-FFF2-40B4-BE49-F238E27FC236}">
                <a16:creationId xmlns:a16="http://schemas.microsoft.com/office/drawing/2014/main" id="{0CD13D54-3F93-6FE7-A1E6-0F0C11E948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1028" name="Picture 4" descr="Common Terminology Criteria for Adverse Events (CTCAE) for diarrhea and colitis (vers. 5.0). ADL: activity of daily living.">
            <a:extLst>
              <a:ext uri="{FF2B5EF4-FFF2-40B4-BE49-F238E27FC236}">
                <a16:creationId xmlns:a16="http://schemas.microsoft.com/office/drawing/2014/main" id="{650DAD39-B5C8-474B-724E-9C0FFFC45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053" y="1464906"/>
            <a:ext cx="9591869" cy="489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89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800"/>
              <a:buFont typeface="Arial"/>
              <a:buNone/>
            </a:pPr>
            <a:r>
              <a:rPr lang="en-US" dirty="0"/>
              <a:t>CASE STUDY 1: Nivolumab induced colitis</a:t>
            </a:r>
            <a:endParaRPr dirty="0"/>
          </a:p>
        </p:txBody>
      </p:sp>
      <p:sp>
        <p:nvSpPr>
          <p:cNvPr id="222" name="Google Shape;222;p2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000"/>
              </a:spcBef>
              <a:spcAft>
                <a:spcPts val="0"/>
              </a:spcAft>
              <a:buSzPts val="1800"/>
              <a:buNone/>
            </a:pPr>
            <a:r>
              <a:rPr lang="en-US" sz="2700" b="1" dirty="0"/>
              <a:t>January 2020: First presentation with </a:t>
            </a:r>
            <a:r>
              <a:rPr lang="en-US" sz="2700" b="1" dirty="0" err="1"/>
              <a:t>diarrhoea</a:t>
            </a:r>
            <a:r>
              <a:rPr lang="en-US" sz="2700" b="1" dirty="0"/>
              <a:t> </a:t>
            </a:r>
            <a:r>
              <a:rPr lang="en-US" sz="2700" dirty="0"/>
              <a:t>following 4 cycles </a:t>
            </a:r>
            <a:endParaRPr sz="2700" dirty="0"/>
          </a:p>
          <a:p>
            <a:pPr marL="457200" lvl="0" indent="-381000" algn="l" rtl="0">
              <a:lnSpc>
                <a:spcPct val="115000"/>
              </a:lnSpc>
              <a:spcBef>
                <a:spcPts val="0"/>
              </a:spcBef>
              <a:spcAft>
                <a:spcPts val="0"/>
              </a:spcAft>
              <a:buSzPts val="2400"/>
              <a:buChar char="•"/>
            </a:pPr>
            <a:r>
              <a:rPr lang="en-US" sz="2400" dirty="0" err="1"/>
              <a:t>Diarrhoea</a:t>
            </a:r>
            <a:r>
              <a:rPr lang="en-US" sz="2400" dirty="0"/>
              <a:t> G1 1 (5 episodes a day, baseline 2), type 7. No blood or mucous. Abdominal discomfort, no cramps.</a:t>
            </a:r>
            <a:endParaRPr sz="2400" dirty="0"/>
          </a:p>
          <a:p>
            <a:pPr marL="457200" lvl="0" indent="-381000" algn="l" rtl="0">
              <a:lnSpc>
                <a:spcPct val="115000"/>
              </a:lnSpc>
              <a:spcBef>
                <a:spcPts val="0"/>
              </a:spcBef>
              <a:spcAft>
                <a:spcPts val="0"/>
              </a:spcAft>
              <a:buSzPts val="2400"/>
              <a:buChar char="•"/>
            </a:pPr>
            <a:r>
              <a:rPr lang="en-US" sz="2400" dirty="0"/>
              <a:t>Abdominal examination NAD</a:t>
            </a:r>
            <a:endParaRPr sz="2400" dirty="0"/>
          </a:p>
          <a:p>
            <a:pPr marL="457200" lvl="0" indent="-381000" algn="l" rtl="0">
              <a:lnSpc>
                <a:spcPct val="115000"/>
              </a:lnSpc>
              <a:spcBef>
                <a:spcPts val="0"/>
              </a:spcBef>
              <a:spcAft>
                <a:spcPts val="0"/>
              </a:spcAft>
              <a:buSzPts val="2400"/>
              <a:buChar char="•"/>
            </a:pPr>
            <a:r>
              <a:rPr lang="en-US" sz="2400" dirty="0"/>
              <a:t>Treatment held. </a:t>
            </a:r>
            <a:endParaRPr sz="2400" dirty="0"/>
          </a:p>
          <a:p>
            <a:pPr marL="457200" lvl="0" indent="-381000" algn="l" rtl="0">
              <a:lnSpc>
                <a:spcPct val="115000"/>
              </a:lnSpc>
              <a:spcBef>
                <a:spcPts val="0"/>
              </a:spcBef>
              <a:spcAft>
                <a:spcPts val="0"/>
              </a:spcAft>
              <a:buSzPts val="2400"/>
              <a:buChar char="•"/>
            </a:pPr>
            <a:r>
              <a:rPr lang="en-US" sz="2400" dirty="0"/>
              <a:t>Start prednisolone 40 mg + PPI cover </a:t>
            </a:r>
            <a:endParaRPr sz="2400" dirty="0"/>
          </a:p>
          <a:p>
            <a:pPr marL="457200" lvl="0" indent="-381000" algn="l" rtl="0">
              <a:lnSpc>
                <a:spcPct val="115000"/>
              </a:lnSpc>
              <a:spcBef>
                <a:spcPts val="0"/>
              </a:spcBef>
              <a:spcAft>
                <a:spcPts val="0"/>
              </a:spcAft>
              <a:buSzPts val="2400"/>
              <a:buChar char="•"/>
            </a:pPr>
            <a:r>
              <a:rPr lang="en-US" sz="2400" dirty="0"/>
              <a:t>Stool sample ,FBC, U&amp;E, Mg, LFT, CRP, TFTs (within normal range)</a:t>
            </a:r>
            <a:endParaRPr sz="2400" dirty="0"/>
          </a:p>
          <a:p>
            <a:pPr marL="457200" lvl="0" indent="-381000" algn="l" rtl="0">
              <a:lnSpc>
                <a:spcPct val="115000"/>
              </a:lnSpc>
              <a:spcBef>
                <a:spcPts val="0"/>
              </a:spcBef>
              <a:spcAft>
                <a:spcPts val="0"/>
              </a:spcAft>
              <a:buSzPts val="2400"/>
              <a:buChar char="•"/>
            </a:pPr>
            <a:r>
              <a:rPr lang="en-US" sz="2400" dirty="0"/>
              <a:t>Stool microscopy for leucocytes/ova/parasites, culture, C. diff toxin &amp; </a:t>
            </a:r>
            <a:r>
              <a:rPr lang="en-US" sz="2400" dirty="0" err="1"/>
              <a:t>cryptosporidia</a:t>
            </a:r>
            <a:r>
              <a:rPr lang="en-US" sz="2400" dirty="0"/>
              <a:t> (NAD)</a:t>
            </a:r>
            <a:endParaRPr sz="2400" dirty="0"/>
          </a:p>
        </p:txBody>
      </p:sp>
      <p:sp>
        <p:nvSpPr>
          <p:cNvPr id="223" name="Google Shape;223;p2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800"/>
              <a:buFont typeface="Arial"/>
              <a:buNone/>
            </a:pPr>
            <a:r>
              <a:rPr lang="en-US" dirty="0"/>
              <a:t>CASE STUDY 1: Nivolumab induced colitis</a:t>
            </a:r>
            <a:endParaRPr dirty="0"/>
          </a:p>
        </p:txBody>
      </p:sp>
      <p:sp>
        <p:nvSpPr>
          <p:cNvPr id="229" name="Google Shape;229;p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800"/>
              <a:buNone/>
            </a:pPr>
            <a:r>
              <a:rPr lang="en-US" sz="2700" b="1" dirty="0"/>
              <a:t>February 2020: Second presentation with </a:t>
            </a:r>
            <a:r>
              <a:rPr lang="en-US" sz="2700" b="1" dirty="0" err="1"/>
              <a:t>diarrhoea</a:t>
            </a:r>
            <a:r>
              <a:rPr lang="en-US" sz="2700" b="1" dirty="0"/>
              <a:t> </a:t>
            </a:r>
            <a:r>
              <a:rPr lang="en-US" sz="2700" dirty="0"/>
              <a:t>following cycle 5 </a:t>
            </a:r>
            <a:endParaRPr sz="2700" dirty="0"/>
          </a:p>
          <a:p>
            <a:pPr marL="457200" lvl="0" indent="-381000" algn="l" rtl="0">
              <a:lnSpc>
                <a:spcPct val="115000"/>
              </a:lnSpc>
              <a:spcBef>
                <a:spcPts val="1000"/>
              </a:spcBef>
              <a:spcAft>
                <a:spcPts val="0"/>
              </a:spcAft>
              <a:buSzPts val="2400"/>
              <a:buChar char="•"/>
            </a:pPr>
            <a:r>
              <a:rPr lang="en-US" sz="2400" dirty="0"/>
              <a:t>G3 </a:t>
            </a:r>
            <a:r>
              <a:rPr lang="en-US" sz="2400" dirty="0" err="1"/>
              <a:t>diarrhoea</a:t>
            </a:r>
            <a:endParaRPr sz="2400" dirty="0"/>
          </a:p>
          <a:p>
            <a:pPr marL="457200" lvl="0" indent="-381000" algn="l" rtl="0">
              <a:lnSpc>
                <a:spcPct val="115000"/>
              </a:lnSpc>
              <a:spcBef>
                <a:spcPts val="0"/>
              </a:spcBef>
              <a:spcAft>
                <a:spcPts val="0"/>
              </a:spcAft>
              <a:buSzPts val="2400"/>
              <a:buChar char="•"/>
            </a:pPr>
            <a:r>
              <a:rPr lang="en-US" sz="2400" dirty="0"/>
              <a:t>Treatment held &gt; admission.</a:t>
            </a:r>
            <a:endParaRPr sz="2400" dirty="0"/>
          </a:p>
          <a:p>
            <a:pPr marL="457200" lvl="0" indent="-381000" algn="l" rtl="0">
              <a:lnSpc>
                <a:spcPct val="115000"/>
              </a:lnSpc>
              <a:spcBef>
                <a:spcPts val="0"/>
              </a:spcBef>
              <a:spcAft>
                <a:spcPts val="0"/>
              </a:spcAft>
              <a:buSzPts val="2400"/>
              <a:buChar char="•"/>
            </a:pPr>
            <a:r>
              <a:rPr lang="en-US" sz="2400" dirty="0"/>
              <a:t>IV methylprednisolone 1 mg/Kg started</a:t>
            </a:r>
            <a:endParaRPr sz="2400" dirty="0"/>
          </a:p>
          <a:p>
            <a:pPr marL="457200" lvl="0" indent="-381000" algn="l" rtl="0">
              <a:lnSpc>
                <a:spcPct val="115000"/>
              </a:lnSpc>
              <a:spcBef>
                <a:spcPts val="0"/>
              </a:spcBef>
              <a:spcAft>
                <a:spcPts val="0"/>
              </a:spcAft>
              <a:buSzPts val="2400"/>
              <a:buChar char="•"/>
            </a:pPr>
            <a:r>
              <a:rPr lang="en-US" sz="2400" dirty="0"/>
              <a:t>1 dose of infliximab (viral screen negative)</a:t>
            </a:r>
            <a:endParaRPr sz="2400" dirty="0"/>
          </a:p>
          <a:p>
            <a:pPr marL="457200" lvl="0" indent="-381000" algn="l" rtl="0">
              <a:lnSpc>
                <a:spcPct val="115000"/>
              </a:lnSpc>
              <a:spcBef>
                <a:spcPts val="0"/>
              </a:spcBef>
              <a:spcAft>
                <a:spcPts val="0"/>
              </a:spcAft>
              <a:buSzPts val="2400"/>
              <a:buChar char="•"/>
            </a:pPr>
            <a:r>
              <a:rPr lang="en-US" sz="2400" dirty="0"/>
              <a:t>CTCAP: no signs of colitis or bowel obstruction. regression of liver &amp; peritoneal </a:t>
            </a:r>
            <a:r>
              <a:rPr lang="en-US" sz="2400" dirty="0" err="1"/>
              <a:t>mets</a:t>
            </a:r>
            <a:r>
              <a:rPr lang="en-US" sz="2400" dirty="0"/>
              <a:t>.</a:t>
            </a:r>
            <a:endParaRPr sz="2400" dirty="0"/>
          </a:p>
          <a:p>
            <a:pPr marL="457200" lvl="0" indent="-381000" algn="l" rtl="0">
              <a:lnSpc>
                <a:spcPct val="115000"/>
              </a:lnSpc>
              <a:spcBef>
                <a:spcPts val="0"/>
              </a:spcBef>
              <a:spcAft>
                <a:spcPts val="0"/>
              </a:spcAft>
              <a:buSzPts val="2400"/>
              <a:buChar char="•"/>
            </a:pPr>
            <a:r>
              <a:rPr lang="en-US" sz="2400" dirty="0" err="1"/>
              <a:t>Flexisigmoidoscopy</a:t>
            </a:r>
            <a:r>
              <a:rPr lang="en-US" sz="2400" dirty="0"/>
              <a:t>: Healthy mucosa, inflammatory infiltrate showed in biopsies.</a:t>
            </a:r>
            <a:endParaRPr sz="2400" dirty="0"/>
          </a:p>
          <a:p>
            <a:pPr marL="457200" lvl="0" indent="-381000" algn="l" rtl="0">
              <a:lnSpc>
                <a:spcPct val="115000"/>
              </a:lnSpc>
              <a:spcBef>
                <a:spcPts val="0"/>
              </a:spcBef>
              <a:spcAft>
                <a:spcPts val="0"/>
              </a:spcAft>
              <a:buSzPts val="2400"/>
              <a:buChar char="•"/>
            </a:pPr>
            <a:r>
              <a:rPr lang="en-US" sz="2400" dirty="0"/>
              <a:t>Managed to reduced steroids to 10 mg oral prednisolone but </a:t>
            </a:r>
            <a:r>
              <a:rPr lang="en-US" sz="2400" dirty="0" err="1"/>
              <a:t>diarrhoea</a:t>
            </a:r>
            <a:r>
              <a:rPr lang="en-US" sz="2400" dirty="0"/>
              <a:t> G2.</a:t>
            </a:r>
            <a:endParaRPr sz="2400" dirty="0"/>
          </a:p>
          <a:p>
            <a:pPr marL="457200" lvl="0" indent="-381000" algn="l" rtl="0">
              <a:lnSpc>
                <a:spcPct val="115000"/>
              </a:lnSpc>
              <a:spcBef>
                <a:spcPts val="0"/>
              </a:spcBef>
              <a:spcAft>
                <a:spcPts val="0"/>
              </a:spcAft>
              <a:buSzPts val="2400"/>
              <a:buChar char="•"/>
            </a:pPr>
            <a:r>
              <a:rPr lang="en-US" sz="2400" dirty="0"/>
              <a:t>Stool sample &amp; Blood for CMV/EBV PCR Negative</a:t>
            </a:r>
            <a:endParaRPr sz="2400" dirty="0"/>
          </a:p>
          <a:p>
            <a:pPr marL="0" lvl="0" indent="0" algn="l" rtl="0">
              <a:lnSpc>
                <a:spcPct val="115000"/>
              </a:lnSpc>
              <a:spcBef>
                <a:spcPts val="800"/>
              </a:spcBef>
              <a:spcAft>
                <a:spcPts val="0"/>
              </a:spcAft>
              <a:buSzPts val="1100"/>
              <a:buNone/>
            </a:pPr>
            <a:endParaRPr sz="1400" dirty="0"/>
          </a:p>
          <a:p>
            <a:pPr marL="0" lvl="0" indent="0" algn="l" rtl="0">
              <a:lnSpc>
                <a:spcPct val="115000"/>
              </a:lnSpc>
              <a:spcBef>
                <a:spcPts val="2100"/>
              </a:spcBef>
              <a:spcAft>
                <a:spcPts val="2100"/>
              </a:spcAft>
              <a:buClr>
                <a:schemeClr val="dk1"/>
              </a:buClr>
              <a:buSzPts val="1100"/>
              <a:buFont typeface="Arial"/>
              <a:buNone/>
            </a:pPr>
            <a:endParaRPr sz="1100" dirty="0">
              <a:solidFill>
                <a:srgbClr val="0C58D3"/>
              </a:solidFill>
              <a:latin typeface="Roboto"/>
              <a:ea typeface="Roboto"/>
              <a:cs typeface="Roboto"/>
              <a:sym typeface="Roboto"/>
            </a:endParaRPr>
          </a:p>
        </p:txBody>
      </p:sp>
      <p:sp>
        <p:nvSpPr>
          <p:cNvPr id="230" name="Google Shape;230;p2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800"/>
              <a:buFont typeface="Arial"/>
              <a:buNone/>
            </a:pPr>
            <a:r>
              <a:rPr lang="en-US" dirty="0"/>
              <a:t>CASE STUDY 1: Nivolumab induced colitis</a:t>
            </a:r>
            <a:endParaRPr dirty="0"/>
          </a:p>
        </p:txBody>
      </p:sp>
      <p:sp>
        <p:nvSpPr>
          <p:cNvPr id="236" name="Google Shape;236;p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700" b="1" dirty="0"/>
              <a:t>April 2020: </a:t>
            </a:r>
            <a:endParaRPr sz="2700" b="1" dirty="0"/>
          </a:p>
          <a:p>
            <a:pPr marL="457200" lvl="0" indent="-374650" algn="l" rtl="0">
              <a:lnSpc>
                <a:spcPct val="100000"/>
              </a:lnSpc>
              <a:spcBef>
                <a:spcPts val="0"/>
              </a:spcBef>
              <a:spcAft>
                <a:spcPts val="0"/>
              </a:spcAft>
              <a:buSzPts val="2300"/>
              <a:buChar char="•"/>
            </a:pPr>
            <a:r>
              <a:rPr lang="en-US" sz="2300" dirty="0"/>
              <a:t>GI team suggested budesonide but exacerbated </a:t>
            </a:r>
            <a:r>
              <a:rPr lang="en-US" sz="2300" dirty="0" err="1"/>
              <a:t>diarrhoea</a:t>
            </a:r>
            <a:r>
              <a:rPr lang="en-US" sz="2300" dirty="0"/>
              <a:t>.</a:t>
            </a:r>
            <a:endParaRPr sz="2300" dirty="0"/>
          </a:p>
          <a:p>
            <a:pPr marL="457200" lvl="0" indent="-374650" algn="l" rtl="0">
              <a:lnSpc>
                <a:spcPct val="100000"/>
              </a:lnSpc>
              <a:spcBef>
                <a:spcPts val="0"/>
              </a:spcBef>
              <a:spcAft>
                <a:spcPts val="0"/>
              </a:spcAft>
              <a:buSzPts val="2300"/>
              <a:buChar char="•"/>
            </a:pPr>
            <a:r>
              <a:rPr lang="en-US" sz="2300" dirty="0"/>
              <a:t>Agreed to hold off further treatment until further review.</a:t>
            </a:r>
            <a:endParaRPr sz="2300" dirty="0"/>
          </a:p>
          <a:p>
            <a:pPr marL="457200" lvl="0" indent="-374650" algn="l" rtl="0">
              <a:lnSpc>
                <a:spcPct val="100000"/>
              </a:lnSpc>
              <a:spcBef>
                <a:spcPts val="0"/>
              </a:spcBef>
              <a:spcAft>
                <a:spcPts val="0"/>
              </a:spcAft>
              <a:buSzPts val="2300"/>
              <a:buChar char="•"/>
            </a:pPr>
            <a:r>
              <a:rPr lang="en-US" sz="2300" dirty="0"/>
              <a:t>In the event off significant relapse he should start clipper (beclomethasone) 5mg OD for 8 weeks.</a:t>
            </a:r>
            <a:endParaRPr sz="2300" dirty="0"/>
          </a:p>
          <a:p>
            <a:pPr marL="457200" lvl="0" indent="0" algn="l" rtl="0">
              <a:lnSpc>
                <a:spcPct val="100000"/>
              </a:lnSpc>
              <a:spcBef>
                <a:spcPts val="0"/>
              </a:spcBef>
              <a:spcAft>
                <a:spcPts val="0"/>
              </a:spcAft>
              <a:buNone/>
            </a:pPr>
            <a:endParaRPr sz="2300" dirty="0"/>
          </a:p>
          <a:p>
            <a:pPr marL="0" lvl="0" indent="0" algn="l" rtl="0">
              <a:lnSpc>
                <a:spcPct val="100000"/>
              </a:lnSpc>
              <a:spcBef>
                <a:spcPts val="0"/>
              </a:spcBef>
              <a:spcAft>
                <a:spcPts val="0"/>
              </a:spcAft>
              <a:buNone/>
            </a:pPr>
            <a:r>
              <a:rPr lang="en-US" sz="2700" b="1" dirty="0"/>
              <a:t>May 2020:</a:t>
            </a:r>
            <a:endParaRPr sz="2700" b="1" dirty="0"/>
          </a:p>
          <a:p>
            <a:pPr marL="457200" lvl="0" indent="-374650" algn="l" rtl="0">
              <a:lnSpc>
                <a:spcPct val="100000"/>
              </a:lnSpc>
              <a:spcBef>
                <a:spcPts val="0"/>
              </a:spcBef>
              <a:spcAft>
                <a:spcPts val="0"/>
              </a:spcAft>
              <a:buSzPts val="2300"/>
              <a:buChar char="•"/>
            </a:pPr>
            <a:r>
              <a:rPr lang="en-US" sz="2300" dirty="0"/>
              <a:t>Prednisolone 1 mg</a:t>
            </a:r>
            <a:endParaRPr sz="2300" dirty="0"/>
          </a:p>
          <a:p>
            <a:pPr marL="457200" lvl="0" indent="-374650" algn="l" rtl="0">
              <a:lnSpc>
                <a:spcPct val="100000"/>
              </a:lnSpc>
              <a:spcBef>
                <a:spcPts val="0"/>
              </a:spcBef>
              <a:spcAft>
                <a:spcPts val="0"/>
              </a:spcAft>
              <a:buSzPts val="2300"/>
              <a:buChar char="•"/>
            </a:pPr>
            <a:r>
              <a:rPr lang="en-US" sz="2300" dirty="0" err="1"/>
              <a:t>Synacthen</a:t>
            </a:r>
            <a:r>
              <a:rPr lang="en-US" sz="2300" dirty="0"/>
              <a:t> test incremented well. Stop steroids.</a:t>
            </a:r>
            <a:endParaRPr sz="2300" dirty="0"/>
          </a:p>
          <a:p>
            <a:pPr marL="457200" lvl="0" indent="-374650" algn="l" rtl="0">
              <a:lnSpc>
                <a:spcPct val="100000"/>
              </a:lnSpc>
              <a:spcBef>
                <a:spcPts val="0"/>
              </a:spcBef>
              <a:spcAft>
                <a:spcPts val="0"/>
              </a:spcAft>
              <a:buSzPts val="2300"/>
              <a:buChar char="•"/>
            </a:pPr>
            <a:r>
              <a:rPr lang="en-US" sz="2300" dirty="0"/>
              <a:t>No </a:t>
            </a:r>
            <a:r>
              <a:rPr lang="en-US" sz="2300" dirty="0" err="1"/>
              <a:t>diarrhoea</a:t>
            </a:r>
            <a:r>
              <a:rPr lang="en-US" sz="2300" dirty="0"/>
              <a:t>, lower energy levels.</a:t>
            </a:r>
            <a:endParaRPr sz="2300" dirty="0"/>
          </a:p>
          <a:p>
            <a:pPr marL="457200" lvl="0" indent="-374650" algn="l" rtl="0">
              <a:lnSpc>
                <a:spcPct val="100000"/>
              </a:lnSpc>
              <a:spcBef>
                <a:spcPts val="0"/>
              </a:spcBef>
              <a:spcAft>
                <a:spcPts val="0"/>
              </a:spcAft>
              <a:buSzPts val="2300"/>
              <a:buChar char="•"/>
            </a:pPr>
            <a:r>
              <a:rPr lang="en-US" sz="2300" dirty="0"/>
              <a:t>Cycle 7 started</a:t>
            </a:r>
            <a:endParaRPr sz="2300" dirty="0"/>
          </a:p>
          <a:p>
            <a:pPr marL="0" lvl="0" indent="0" algn="l" rtl="0">
              <a:lnSpc>
                <a:spcPct val="115000"/>
              </a:lnSpc>
              <a:spcBef>
                <a:spcPts val="2100"/>
              </a:spcBef>
              <a:spcAft>
                <a:spcPts val="0"/>
              </a:spcAft>
              <a:buSzPts val="1800"/>
              <a:buNone/>
            </a:pPr>
            <a:endParaRPr sz="1100" dirty="0">
              <a:latin typeface="Arial"/>
              <a:ea typeface="Arial"/>
              <a:cs typeface="Arial"/>
              <a:sym typeface="Arial"/>
            </a:endParaRPr>
          </a:p>
          <a:p>
            <a:pPr marL="0" lvl="0" indent="0" algn="l" rtl="0">
              <a:lnSpc>
                <a:spcPct val="100000"/>
              </a:lnSpc>
              <a:spcBef>
                <a:spcPts val="2100"/>
              </a:spcBef>
              <a:spcAft>
                <a:spcPts val="0"/>
              </a:spcAft>
              <a:buSzPts val="1800"/>
              <a:buNone/>
            </a:pPr>
            <a:endParaRPr sz="1600" dirty="0"/>
          </a:p>
          <a:p>
            <a:pPr marL="0" lvl="0" indent="0" algn="l" rtl="0">
              <a:lnSpc>
                <a:spcPct val="115000"/>
              </a:lnSpc>
              <a:spcBef>
                <a:spcPts val="2100"/>
              </a:spcBef>
              <a:spcAft>
                <a:spcPts val="0"/>
              </a:spcAft>
              <a:buSzPts val="1100"/>
              <a:buNone/>
            </a:pPr>
            <a:endParaRPr sz="1600" dirty="0"/>
          </a:p>
          <a:p>
            <a:pPr marL="0" lvl="0" indent="0" algn="l" rtl="0">
              <a:lnSpc>
                <a:spcPct val="115000"/>
              </a:lnSpc>
              <a:spcBef>
                <a:spcPts val="2100"/>
              </a:spcBef>
              <a:spcAft>
                <a:spcPts val="0"/>
              </a:spcAft>
              <a:buSzPts val="1100"/>
              <a:buNone/>
            </a:pPr>
            <a:endParaRPr sz="1400" dirty="0"/>
          </a:p>
          <a:p>
            <a:pPr marL="0" lvl="0" indent="0" algn="l" rtl="0">
              <a:lnSpc>
                <a:spcPct val="115000"/>
              </a:lnSpc>
              <a:spcBef>
                <a:spcPts val="2100"/>
              </a:spcBef>
              <a:spcAft>
                <a:spcPts val="2100"/>
              </a:spcAft>
              <a:buSzPts val="1100"/>
              <a:buNone/>
            </a:pPr>
            <a:endParaRPr sz="1100" dirty="0">
              <a:solidFill>
                <a:srgbClr val="0C58D3"/>
              </a:solidFill>
              <a:latin typeface="Roboto"/>
              <a:ea typeface="Roboto"/>
              <a:cs typeface="Roboto"/>
              <a:sym typeface="Roboto"/>
            </a:endParaRPr>
          </a:p>
        </p:txBody>
      </p:sp>
      <p:sp>
        <p:nvSpPr>
          <p:cNvPr id="237" name="Google Shape;237;p2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800"/>
              <a:buFont typeface="Arial"/>
              <a:buNone/>
            </a:pPr>
            <a:r>
              <a:rPr lang="en-US" dirty="0"/>
              <a:t>CASE STUDY 1: Nivolumab induced colitis</a:t>
            </a:r>
            <a:endParaRPr dirty="0"/>
          </a:p>
        </p:txBody>
      </p:sp>
      <p:sp>
        <p:nvSpPr>
          <p:cNvPr id="243" name="Google Shape;243;p2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800"/>
              <a:buNone/>
            </a:pPr>
            <a:r>
              <a:rPr lang="en-US" sz="2400" b="1" dirty="0"/>
              <a:t>June 2020: First presentation with arthralgia </a:t>
            </a:r>
            <a:r>
              <a:rPr lang="en-US" sz="2400" dirty="0"/>
              <a:t>following cycle 9.</a:t>
            </a:r>
          </a:p>
          <a:p>
            <a:pPr marL="342900">
              <a:lnSpc>
                <a:spcPct val="100000"/>
              </a:lnSpc>
              <a:buSzPct val="100000"/>
            </a:pPr>
            <a:r>
              <a:rPr lang="en-US" sz="2200" dirty="0"/>
              <a:t>G1 arthralgia: initially treated with analgesia.</a:t>
            </a:r>
          </a:p>
          <a:p>
            <a:pPr marL="342900">
              <a:lnSpc>
                <a:spcPct val="100000"/>
              </a:lnSpc>
              <a:buSzPct val="100000"/>
            </a:pPr>
            <a:r>
              <a:rPr lang="en-US" sz="2200" dirty="0"/>
              <a:t>Worsened on day 15,  limiting instrumental ADL: G2.</a:t>
            </a:r>
          </a:p>
          <a:p>
            <a:pPr marL="342900">
              <a:lnSpc>
                <a:spcPct val="100000"/>
              </a:lnSpc>
              <a:buSzPct val="100000"/>
            </a:pPr>
            <a:r>
              <a:rPr lang="en-US" sz="2200" dirty="0"/>
              <a:t>Treatment held.</a:t>
            </a:r>
          </a:p>
          <a:p>
            <a:pPr marL="342900">
              <a:lnSpc>
                <a:spcPct val="100000"/>
              </a:lnSpc>
              <a:buSzPct val="100000"/>
            </a:pPr>
            <a:r>
              <a:rPr lang="en-US" sz="2200" dirty="0"/>
              <a:t>Restarted prednisolone 40 mg.</a:t>
            </a:r>
            <a:endParaRPr sz="2200" dirty="0"/>
          </a:p>
          <a:p>
            <a:pPr marL="0" lvl="0" indent="0" algn="l" rtl="0">
              <a:lnSpc>
                <a:spcPct val="80000"/>
              </a:lnSpc>
              <a:spcBef>
                <a:spcPts val="1000"/>
              </a:spcBef>
              <a:spcAft>
                <a:spcPts val="0"/>
              </a:spcAft>
              <a:buSzPts val="1800"/>
              <a:buNone/>
            </a:pPr>
            <a:r>
              <a:rPr lang="en-US" sz="2400" b="1" dirty="0"/>
              <a:t>October 2020:</a:t>
            </a:r>
            <a:endParaRPr sz="2400" b="1" dirty="0"/>
          </a:p>
          <a:p>
            <a:pPr marL="425450">
              <a:lnSpc>
                <a:spcPct val="100000"/>
              </a:lnSpc>
              <a:buSzPts val="2300"/>
            </a:pPr>
            <a:r>
              <a:rPr lang="en-US" sz="2200" dirty="0"/>
              <a:t>Prednisolone down to 5 mg.</a:t>
            </a:r>
          </a:p>
          <a:p>
            <a:pPr marL="425450">
              <a:lnSpc>
                <a:spcPct val="100000"/>
              </a:lnSpc>
              <a:buSzPts val="2300"/>
            </a:pPr>
            <a:r>
              <a:rPr lang="en-US" sz="2200" dirty="0"/>
              <a:t>Arthralgia well controlled.</a:t>
            </a:r>
          </a:p>
          <a:p>
            <a:pPr marL="425450">
              <a:lnSpc>
                <a:spcPct val="100000"/>
              </a:lnSpc>
              <a:buSzPts val="2300"/>
            </a:pPr>
            <a:r>
              <a:rPr lang="en-US" sz="2200" dirty="0"/>
              <a:t>CTCAP in July shows stable disease.</a:t>
            </a:r>
          </a:p>
          <a:p>
            <a:pPr marL="425450">
              <a:lnSpc>
                <a:spcPct val="100000"/>
              </a:lnSpc>
              <a:buSzPts val="2300"/>
            </a:pPr>
            <a:r>
              <a:rPr lang="en-US" sz="2200" dirty="0"/>
              <a:t>Restarts cycle 10.</a:t>
            </a:r>
            <a:endParaRPr dirty="0"/>
          </a:p>
        </p:txBody>
      </p:sp>
      <p:sp>
        <p:nvSpPr>
          <p:cNvPr id="244" name="Google Shape;244;p2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800"/>
              <a:buFont typeface="Arial"/>
              <a:buNone/>
            </a:pPr>
            <a:r>
              <a:rPr lang="en-US" dirty="0"/>
              <a:t>CASE STUDY 1: Nivolumab induced colitis</a:t>
            </a:r>
            <a:endParaRPr dirty="0"/>
          </a:p>
        </p:txBody>
      </p:sp>
      <p:sp>
        <p:nvSpPr>
          <p:cNvPr id="257" name="Google Shape;257;p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2700" b="1" dirty="0"/>
              <a:t>January 2021: Third presentation with </a:t>
            </a:r>
            <a:r>
              <a:rPr lang="en-US" sz="2700" b="1" dirty="0" err="1"/>
              <a:t>diarrhoea</a:t>
            </a:r>
            <a:r>
              <a:rPr lang="en-US" sz="2700" b="1" dirty="0"/>
              <a:t> .</a:t>
            </a:r>
            <a:r>
              <a:rPr lang="en-US" sz="2700" dirty="0"/>
              <a:t>Worsening symptoms after 11 cycles. </a:t>
            </a:r>
            <a:endParaRPr sz="2700" dirty="0"/>
          </a:p>
          <a:p>
            <a:pPr marL="457200" lvl="0" indent="-381000" algn="l" rtl="0">
              <a:lnSpc>
                <a:spcPct val="100000"/>
              </a:lnSpc>
              <a:spcBef>
                <a:spcPts val="0"/>
              </a:spcBef>
              <a:spcAft>
                <a:spcPts val="0"/>
              </a:spcAft>
              <a:buSzPts val="2400"/>
              <a:buChar char="•"/>
            </a:pPr>
            <a:r>
              <a:rPr lang="en-US" sz="2400" dirty="0" err="1"/>
              <a:t>Diarrhoea</a:t>
            </a:r>
            <a:r>
              <a:rPr lang="en-US" sz="2400" dirty="0"/>
              <a:t> G2, Nausea G2,  Vomiting G1,  Arthralgia G2</a:t>
            </a:r>
            <a:endParaRPr sz="2400" dirty="0"/>
          </a:p>
          <a:p>
            <a:pPr marL="457200" lvl="0" indent="-381000" algn="l" rtl="0">
              <a:lnSpc>
                <a:spcPct val="100000"/>
              </a:lnSpc>
              <a:spcBef>
                <a:spcPts val="0"/>
              </a:spcBef>
              <a:spcAft>
                <a:spcPts val="0"/>
              </a:spcAft>
              <a:buSzPts val="2400"/>
              <a:buChar char="•"/>
            </a:pPr>
            <a:r>
              <a:rPr lang="en-US" sz="2400" dirty="0"/>
              <a:t>Abdominal pain 7/10, dull.</a:t>
            </a:r>
            <a:endParaRPr sz="2400" dirty="0"/>
          </a:p>
          <a:p>
            <a:pPr marL="457200" lvl="0" indent="-381000" algn="l" rtl="0">
              <a:lnSpc>
                <a:spcPct val="100000"/>
              </a:lnSpc>
              <a:spcBef>
                <a:spcPts val="0"/>
              </a:spcBef>
              <a:spcAft>
                <a:spcPts val="0"/>
              </a:spcAft>
              <a:buSzPts val="2400"/>
              <a:buChar char="•"/>
            </a:pPr>
            <a:r>
              <a:rPr lang="en-US" sz="2400" dirty="0"/>
              <a:t>Admission: methylprednisolone 1 mg/kg, AXR no perforation, CTCAP no signs of colitis or perforation, stable disease. </a:t>
            </a:r>
            <a:endParaRPr sz="2400" dirty="0"/>
          </a:p>
          <a:p>
            <a:pPr marL="457200" lvl="0" indent="-381000" algn="l" rtl="0">
              <a:lnSpc>
                <a:spcPct val="100000"/>
              </a:lnSpc>
              <a:spcBef>
                <a:spcPts val="0"/>
              </a:spcBef>
              <a:spcAft>
                <a:spcPts val="0"/>
              </a:spcAft>
              <a:buSzPts val="2400"/>
              <a:buChar char="•"/>
            </a:pPr>
            <a:r>
              <a:rPr lang="en-US" sz="2400" dirty="0"/>
              <a:t>Discharged on 40 mg prednisolone</a:t>
            </a:r>
          </a:p>
          <a:p>
            <a:pPr marL="457200" lvl="0" indent="-381000" algn="l" rtl="0">
              <a:lnSpc>
                <a:spcPct val="100000"/>
              </a:lnSpc>
              <a:spcBef>
                <a:spcPts val="0"/>
              </a:spcBef>
              <a:spcAft>
                <a:spcPts val="0"/>
              </a:spcAft>
              <a:buSzPts val="2400"/>
              <a:buChar char="•"/>
            </a:pPr>
            <a:endParaRPr sz="2400" dirty="0"/>
          </a:p>
          <a:p>
            <a:pPr marL="76200" lvl="0" indent="0" algn="l" rtl="0">
              <a:lnSpc>
                <a:spcPct val="100000"/>
              </a:lnSpc>
              <a:spcBef>
                <a:spcPts val="0"/>
              </a:spcBef>
              <a:spcAft>
                <a:spcPts val="0"/>
              </a:spcAft>
              <a:buSzPts val="2400"/>
              <a:buNone/>
            </a:pPr>
            <a:r>
              <a:rPr lang="en-US" sz="2400" b="1" dirty="0"/>
              <a:t>March 2021: </a:t>
            </a:r>
            <a:r>
              <a:rPr lang="en-US" sz="2400" dirty="0"/>
              <a:t>Prednisolone 5 mg. No </a:t>
            </a:r>
            <a:r>
              <a:rPr lang="en-US" sz="2400" dirty="0" err="1"/>
              <a:t>diarrhoea</a:t>
            </a:r>
            <a:r>
              <a:rPr lang="en-US" sz="2400" dirty="0"/>
              <a:t>. Arthralgia well controlled.</a:t>
            </a:r>
            <a:endParaRPr sz="2400" dirty="0"/>
          </a:p>
          <a:p>
            <a:pPr marL="76200" lvl="0" indent="0" algn="l" rtl="0">
              <a:lnSpc>
                <a:spcPct val="100000"/>
              </a:lnSpc>
              <a:spcBef>
                <a:spcPts val="0"/>
              </a:spcBef>
              <a:spcAft>
                <a:spcPts val="0"/>
              </a:spcAft>
              <a:buSzPts val="2400"/>
              <a:buNone/>
            </a:pPr>
            <a:r>
              <a:rPr lang="en-US" sz="2400" b="1" dirty="0"/>
              <a:t>April 2021: </a:t>
            </a:r>
            <a:r>
              <a:rPr lang="en-US" sz="2400" dirty="0"/>
              <a:t>restarts cycle 12</a:t>
            </a:r>
            <a:endParaRPr sz="2400" dirty="0"/>
          </a:p>
          <a:p>
            <a:pPr marL="114300" lvl="0" indent="0" algn="l" rtl="0">
              <a:lnSpc>
                <a:spcPct val="90000"/>
              </a:lnSpc>
              <a:spcBef>
                <a:spcPts val="2100"/>
              </a:spcBef>
              <a:spcAft>
                <a:spcPts val="0"/>
              </a:spcAft>
              <a:buSzPts val="1800"/>
              <a:buNone/>
            </a:pPr>
            <a:endParaRPr dirty="0"/>
          </a:p>
        </p:txBody>
      </p:sp>
      <p:sp>
        <p:nvSpPr>
          <p:cNvPr id="258" name="Google Shape;258;p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latin typeface="Calibri"/>
                <a:ea typeface="Calibri"/>
                <a:cs typeface="Calibri"/>
                <a:sym typeface="Calibri"/>
              </a:rPr>
              <a:t>Learning outcomes</a:t>
            </a:r>
            <a:endParaRPr dirty="0"/>
          </a:p>
        </p:txBody>
      </p:sp>
      <p:sp>
        <p:nvSpPr>
          <p:cNvPr id="92" name="Google Shape;92;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19100" algn="l" rtl="0">
              <a:lnSpc>
                <a:spcPct val="115000"/>
              </a:lnSpc>
              <a:spcBef>
                <a:spcPts val="0"/>
              </a:spcBef>
              <a:spcAft>
                <a:spcPts val="0"/>
              </a:spcAft>
              <a:buSzPts val="3000"/>
              <a:buChar char="•"/>
            </a:pPr>
            <a:endParaRPr lang="en-US" sz="3600" dirty="0"/>
          </a:p>
          <a:p>
            <a:pPr marL="457200" lvl="0" indent="-419100" algn="l" rtl="0">
              <a:lnSpc>
                <a:spcPct val="115000"/>
              </a:lnSpc>
              <a:spcBef>
                <a:spcPts val="0"/>
              </a:spcBef>
              <a:spcAft>
                <a:spcPts val="0"/>
              </a:spcAft>
              <a:buSzPts val="3000"/>
              <a:buChar char="•"/>
            </a:pPr>
            <a:r>
              <a:rPr lang="en-US" sz="3600" dirty="0"/>
              <a:t>Considerations when prescribing immune checkpoint inhibitors</a:t>
            </a:r>
            <a:endParaRPr sz="3600" dirty="0"/>
          </a:p>
          <a:p>
            <a:pPr marL="457200" lvl="0" indent="-419100" algn="l" rtl="0">
              <a:lnSpc>
                <a:spcPct val="115000"/>
              </a:lnSpc>
              <a:spcBef>
                <a:spcPts val="0"/>
              </a:spcBef>
              <a:spcAft>
                <a:spcPts val="0"/>
              </a:spcAft>
              <a:buSzPts val="3000"/>
              <a:buChar char="•"/>
            </a:pPr>
            <a:r>
              <a:rPr lang="en-US" sz="3600" dirty="0"/>
              <a:t>Managing adverse effects from immunotherapy</a:t>
            </a:r>
            <a:endParaRPr sz="3600" dirty="0"/>
          </a:p>
          <a:p>
            <a:pPr marL="457200" lvl="0" indent="0" algn="l" rtl="0">
              <a:lnSpc>
                <a:spcPct val="150000"/>
              </a:lnSpc>
              <a:spcBef>
                <a:spcPts val="1000"/>
              </a:spcBef>
              <a:spcAft>
                <a:spcPts val="0"/>
              </a:spcAft>
              <a:buSzPts val="1800"/>
              <a:buNone/>
            </a:pPr>
            <a:endParaRPr sz="3600" dirty="0"/>
          </a:p>
        </p:txBody>
      </p:sp>
      <p:sp>
        <p:nvSpPr>
          <p:cNvPr id="93" name="Google Shape;93;p1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800"/>
              <a:buFont typeface="Arial"/>
              <a:buNone/>
            </a:pPr>
            <a:r>
              <a:rPr lang="en-US" dirty="0"/>
              <a:t>CASE STUDY 1: Nivolumab induced colitis</a:t>
            </a:r>
            <a:endParaRPr dirty="0"/>
          </a:p>
        </p:txBody>
      </p:sp>
      <p:sp>
        <p:nvSpPr>
          <p:cNvPr id="264" name="Google Shape;264;p3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1000"/>
              </a:spcBef>
              <a:spcAft>
                <a:spcPts val="0"/>
              </a:spcAft>
              <a:buSzPts val="1800"/>
              <a:buNone/>
            </a:pPr>
            <a:r>
              <a:rPr lang="en-US" sz="2700" b="1" dirty="0"/>
              <a:t>May 2021: Fourth presentation with </a:t>
            </a:r>
            <a:r>
              <a:rPr lang="en-US" sz="2700" b="1" dirty="0" err="1"/>
              <a:t>diarrhoea</a:t>
            </a:r>
            <a:r>
              <a:rPr lang="en-US" sz="2700" b="1" dirty="0"/>
              <a:t> </a:t>
            </a:r>
            <a:r>
              <a:rPr lang="en-US" sz="2700" dirty="0"/>
              <a:t>after 12 cycles</a:t>
            </a:r>
            <a:endParaRPr sz="2700" dirty="0"/>
          </a:p>
          <a:p>
            <a:pPr marL="457200" lvl="0" indent="-381000" algn="l" rtl="0">
              <a:lnSpc>
                <a:spcPct val="100000"/>
              </a:lnSpc>
              <a:spcBef>
                <a:spcPts val="0"/>
              </a:spcBef>
              <a:spcAft>
                <a:spcPts val="0"/>
              </a:spcAft>
              <a:buClr>
                <a:srgbClr val="212121"/>
              </a:buClr>
              <a:buSzPts val="2400"/>
              <a:buChar char="•"/>
            </a:pPr>
            <a:r>
              <a:rPr lang="en-US" sz="2400" dirty="0" err="1">
                <a:solidFill>
                  <a:srgbClr val="212121"/>
                </a:solidFill>
              </a:rPr>
              <a:t>Diarrhoea</a:t>
            </a:r>
            <a:r>
              <a:rPr lang="en-US" sz="2400" dirty="0">
                <a:solidFill>
                  <a:srgbClr val="212121"/>
                </a:solidFill>
              </a:rPr>
              <a:t> G1 despite an increase on prednisolone to 15 mg. </a:t>
            </a:r>
            <a:endParaRPr sz="2400" dirty="0">
              <a:solidFill>
                <a:srgbClr val="212121"/>
              </a:solidFill>
            </a:endParaRPr>
          </a:p>
          <a:p>
            <a:pPr marL="457200" lvl="0" indent="-381000" algn="l" rtl="0">
              <a:lnSpc>
                <a:spcPct val="100000"/>
              </a:lnSpc>
              <a:spcBef>
                <a:spcPts val="0"/>
              </a:spcBef>
              <a:spcAft>
                <a:spcPts val="0"/>
              </a:spcAft>
              <a:buClr>
                <a:srgbClr val="212121"/>
              </a:buClr>
              <a:buSzPts val="2400"/>
              <a:buChar char="•"/>
            </a:pPr>
            <a:r>
              <a:rPr lang="en-US" sz="2400" dirty="0">
                <a:solidFill>
                  <a:srgbClr val="212121"/>
                </a:solidFill>
              </a:rPr>
              <a:t>Arthritis well controlled.</a:t>
            </a:r>
            <a:endParaRPr sz="2400" dirty="0">
              <a:solidFill>
                <a:srgbClr val="212121"/>
              </a:solidFill>
            </a:endParaRPr>
          </a:p>
          <a:p>
            <a:pPr marL="0" lvl="0" indent="0" algn="l" rtl="0">
              <a:lnSpc>
                <a:spcPct val="100000"/>
              </a:lnSpc>
              <a:spcBef>
                <a:spcPts val="0"/>
              </a:spcBef>
              <a:spcAft>
                <a:spcPts val="0"/>
              </a:spcAft>
              <a:buNone/>
            </a:pPr>
            <a:endParaRPr sz="2400" dirty="0">
              <a:solidFill>
                <a:srgbClr val="212121"/>
              </a:solidFill>
            </a:endParaRPr>
          </a:p>
          <a:p>
            <a:pPr marL="0" lvl="0" indent="0" algn="l" rtl="0">
              <a:lnSpc>
                <a:spcPct val="100000"/>
              </a:lnSpc>
              <a:spcBef>
                <a:spcPts val="0"/>
              </a:spcBef>
              <a:spcAft>
                <a:spcPts val="0"/>
              </a:spcAft>
              <a:buNone/>
            </a:pPr>
            <a:r>
              <a:rPr lang="en-US" sz="2700" b="1" dirty="0">
                <a:solidFill>
                  <a:srgbClr val="212121"/>
                </a:solidFill>
              </a:rPr>
              <a:t>June 2021: </a:t>
            </a:r>
            <a:endParaRPr sz="2700" b="1" dirty="0">
              <a:solidFill>
                <a:srgbClr val="212121"/>
              </a:solidFill>
            </a:endParaRPr>
          </a:p>
          <a:p>
            <a:pPr marL="457200" lvl="0" indent="-381000" algn="l" rtl="0">
              <a:lnSpc>
                <a:spcPct val="100000"/>
              </a:lnSpc>
              <a:spcBef>
                <a:spcPts val="0"/>
              </a:spcBef>
              <a:spcAft>
                <a:spcPts val="0"/>
              </a:spcAft>
              <a:buClr>
                <a:srgbClr val="212121"/>
              </a:buClr>
              <a:buSzPts val="2400"/>
              <a:buChar char="•"/>
            </a:pPr>
            <a:r>
              <a:rPr lang="en-US" sz="2400" dirty="0">
                <a:solidFill>
                  <a:srgbClr val="212121"/>
                </a:solidFill>
              </a:rPr>
              <a:t>CTCAP shows stable disease</a:t>
            </a:r>
            <a:endParaRPr sz="2400" dirty="0">
              <a:solidFill>
                <a:srgbClr val="212121"/>
              </a:solidFill>
            </a:endParaRPr>
          </a:p>
          <a:p>
            <a:pPr marL="457200" lvl="0" indent="-381000" algn="l" rtl="0">
              <a:lnSpc>
                <a:spcPct val="100000"/>
              </a:lnSpc>
              <a:spcBef>
                <a:spcPts val="0"/>
              </a:spcBef>
              <a:spcAft>
                <a:spcPts val="0"/>
              </a:spcAft>
              <a:buClr>
                <a:srgbClr val="212121"/>
              </a:buClr>
              <a:buSzPts val="2400"/>
              <a:buChar char="•"/>
            </a:pPr>
            <a:r>
              <a:rPr lang="en-US" sz="2400" dirty="0">
                <a:solidFill>
                  <a:srgbClr val="212121"/>
                </a:solidFill>
              </a:rPr>
              <a:t>GI team suggest starting beclomethasone (clipper) 5 mg OD 4/52, start reducing prednisolone 3 days after starting clipper, </a:t>
            </a:r>
            <a:r>
              <a:rPr lang="en-US" sz="2400" dirty="0" err="1">
                <a:solidFill>
                  <a:srgbClr val="212121"/>
                </a:solidFill>
              </a:rPr>
              <a:t>faecal</a:t>
            </a:r>
            <a:r>
              <a:rPr lang="en-US" sz="2400" dirty="0">
                <a:solidFill>
                  <a:srgbClr val="212121"/>
                </a:solidFill>
              </a:rPr>
              <a:t> calprotectin and MC&amp;S.</a:t>
            </a:r>
            <a:endParaRPr sz="2400" dirty="0">
              <a:solidFill>
                <a:srgbClr val="212121"/>
              </a:solidFill>
            </a:endParaRPr>
          </a:p>
          <a:p>
            <a:pPr marL="457200" lvl="0" indent="-381000" algn="l" rtl="0">
              <a:lnSpc>
                <a:spcPct val="100000"/>
              </a:lnSpc>
              <a:spcBef>
                <a:spcPts val="0"/>
              </a:spcBef>
              <a:spcAft>
                <a:spcPts val="0"/>
              </a:spcAft>
              <a:buClr>
                <a:srgbClr val="212121"/>
              </a:buClr>
              <a:buSzPts val="2400"/>
              <a:buChar char="•"/>
            </a:pPr>
            <a:r>
              <a:rPr lang="en-US" sz="2400" dirty="0">
                <a:solidFill>
                  <a:srgbClr val="212121"/>
                </a:solidFill>
              </a:rPr>
              <a:t>After 3 days of clipper no response&gt;colonoscopy and </a:t>
            </a:r>
            <a:r>
              <a:rPr lang="en-US" sz="2400" dirty="0" err="1">
                <a:solidFill>
                  <a:srgbClr val="212121"/>
                </a:solidFill>
              </a:rPr>
              <a:t>faecal</a:t>
            </a:r>
            <a:r>
              <a:rPr lang="en-US" sz="2400" dirty="0">
                <a:solidFill>
                  <a:srgbClr val="212121"/>
                </a:solidFill>
              </a:rPr>
              <a:t> elastase.</a:t>
            </a:r>
            <a:endParaRPr sz="2400" dirty="0">
              <a:solidFill>
                <a:srgbClr val="212121"/>
              </a:solidFill>
            </a:endParaRPr>
          </a:p>
          <a:p>
            <a:pPr marL="457200" lvl="0" indent="-381000" algn="l" rtl="0">
              <a:lnSpc>
                <a:spcPct val="100000"/>
              </a:lnSpc>
              <a:spcBef>
                <a:spcPts val="0"/>
              </a:spcBef>
              <a:spcAft>
                <a:spcPts val="0"/>
              </a:spcAft>
              <a:buClr>
                <a:srgbClr val="212121"/>
              </a:buClr>
              <a:buSzPts val="2400"/>
              <a:buChar char="•"/>
            </a:pPr>
            <a:r>
              <a:rPr lang="en-US" sz="2400" dirty="0">
                <a:solidFill>
                  <a:srgbClr val="212121"/>
                </a:solidFill>
              </a:rPr>
              <a:t>After 10 days of clipper improved symptoms. Decrease prednisolone by 5 mg every 5 days, if symptoms worsen to increase until effective dose.</a:t>
            </a:r>
            <a:endParaRPr sz="2400" dirty="0">
              <a:solidFill>
                <a:srgbClr val="212121"/>
              </a:solidFill>
            </a:endParaRPr>
          </a:p>
        </p:txBody>
      </p:sp>
      <p:sp>
        <p:nvSpPr>
          <p:cNvPr id="265" name="Google Shape;265;p3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800"/>
              <a:buFont typeface="Arial"/>
              <a:buNone/>
            </a:pPr>
            <a:r>
              <a:rPr lang="en-US" dirty="0"/>
              <a:t>CASE STUDY 1: Nivolumab induced colitis</a:t>
            </a:r>
            <a:endParaRPr dirty="0"/>
          </a:p>
        </p:txBody>
      </p:sp>
      <p:sp>
        <p:nvSpPr>
          <p:cNvPr id="271" name="Google Shape;271;p3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1000"/>
              </a:spcBef>
              <a:spcAft>
                <a:spcPts val="0"/>
              </a:spcAft>
              <a:buNone/>
            </a:pPr>
            <a:r>
              <a:rPr lang="en-US" sz="2700" b="1" dirty="0"/>
              <a:t>August 2021:</a:t>
            </a:r>
            <a:endParaRPr sz="2700" b="1" dirty="0"/>
          </a:p>
          <a:p>
            <a:pPr marL="457200" lvl="0" indent="-381000" algn="l" rtl="0">
              <a:lnSpc>
                <a:spcPct val="100000"/>
              </a:lnSpc>
              <a:spcBef>
                <a:spcPts val="1000"/>
              </a:spcBef>
              <a:spcAft>
                <a:spcPts val="0"/>
              </a:spcAft>
              <a:buSzPts val="2400"/>
              <a:buChar char="•"/>
            </a:pPr>
            <a:r>
              <a:rPr lang="en-US" sz="2400" dirty="0"/>
              <a:t>Continues on 5 mg prednisolone and clipper 5 mg.</a:t>
            </a:r>
            <a:endParaRPr sz="2400" dirty="0"/>
          </a:p>
          <a:p>
            <a:pPr marL="457200" lvl="0" indent="-381000" algn="l" rtl="0">
              <a:lnSpc>
                <a:spcPct val="100000"/>
              </a:lnSpc>
              <a:spcBef>
                <a:spcPts val="0"/>
              </a:spcBef>
              <a:spcAft>
                <a:spcPts val="0"/>
              </a:spcAft>
              <a:buSzPts val="2400"/>
              <a:buChar char="•"/>
            </a:pPr>
            <a:r>
              <a:rPr lang="en-US" sz="2400" dirty="0"/>
              <a:t>CTCAP stable disease.</a:t>
            </a:r>
            <a:endParaRPr sz="2400" dirty="0"/>
          </a:p>
          <a:p>
            <a:pPr marL="457200" lvl="0" indent="-381000" algn="l" rtl="0">
              <a:lnSpc>
                <a:spcPct val="100000"/>
              </a:lnSpc>
              <a:spcBef>
                <a:spcPts val="0"/>
              </a:spcBef>
              <a:spcAft>
                <a:spcPts val="0"/>
              </a:spcAft>
              <a:buSzPts val="2400"/>
              <a:buChar char="•"/>
            </a:pPr>
            <a:r>
              <a:rPr lang="en-US" sz="2400" dirty="0"/>
              <a:t>Colonoscopy shows macroscopically no clear evidence of colitis. Biopsies from terminal ileum and colon show a chronic inflammatory picture with appearances in keeping with mild colitis associated with immunotherapy.</a:t>
            </a:r>
            <a:endParaRPr sz="2400" dirty="0"/>
          </a:p>
          <a:p>
            <a:pPr marL="457200" lvl="0" indent="-381000" algn="l" rtl="0">
              <a:lnSpc>
                <a:spcPct val="100000"/>
              </a:lnSpc>
              <a:spcBef>
                <a:spcPts val="0"/>
              </a:spcBef>
              <a:spcAft>
                <a:spcPts val="0"/>
              </a:spcAft>
              <a:buSzPts val="2400"/>
              <a:buChar char="•"/>
            </a:pPr>
            <a:r>
              <a:rPr lang="en-US" sz="2400" dirty="0"/>
              <a:t>Treatment held until further recovery.</a:t>
            </a:r>
            <a:endParaRPr sz="2400" dirty="0"/>
          </a:p>
          <a:p>
            <a:pPr marL="0" lvl="0" indent="0" algn="l" rtl="0">
              <a:lnSpc>
                <a:spcPct val="100000"/>
              </a:lnSpc>
              <a:spcBef>
                <a:spcPts val="0"/>
              </a:spcBef>
              <a:spcAft>
                <a:spcPts val="0"/>
              </a:spcAft>
              <a:buNone/>
            </a:pPr>
            <a:endParaRPr sz="2400" dirty="0"/>
          </a:p>
          <a:p>
            <a:pPr marL="0" lvl="0" indent="0" algn="l" rtl="0">
              <a:lnSpc>
                <a:spcPct val="100000"/>
              </a:lnSpc>
              <a:spcBef>
                <a:spcPts val="0"/>
              </a:spcBef>
              <a:spcAft>
                <a:spcPts val="0"/>
              </a:spcAft>
              <a:buNone/>
            </a:pPr>
            <a:r>
              <a:rPr lang="en-US" sz="2700" b="1" dirty="0"/>
              <a:t>November 2021</a:t>
            </a:r>
            <a:endParaRPr sz="2700" b="1" dirty="0"/>
          </a:p>
          <a:p>
            <a:pPr marL="457200" lvl="0" indent="-381000" algn="l" rtl="0">
              <a:lnSpc>
                <a:spcPct val="100000"/>
              </a:lnSpc>
              <a:spcBef>
                <a:spcPts val="0"/>
              </a:spcBef>
              <a:spcAft>
                <a:spcPts val="0"/>
              </a:spcAft>
              <a:buSzPts val="2400"/>
              <a:buChar char="•"/>
            </a:pPr>
            <a:r>
              <a:rPr lang="en-US" sz="2400" dirty="0"/>
              <a:t>Prednisolone 5 mg. Clipper stopped.</a:t>
            </a:r>
            <a:endParaRPr sz="2400" dirty="0"/>
          </a:p>
          <a:p>
            <a:pPr marL="457200" lvl="0" indent="-381000" algn="l" rtl="0">
              <a:lnSpc>
                <a:spcPct val="100000"/>
              </a:lnSpc>
              <a:spcBef>
                <a:spcPts val="0"/>
              </a:spcBef>
              <a:spcAft>
                <a:spcPts val="0"/>
              </a:spcAft>
              <a:buSzPts val="2400"/>
              <a:buChar char="•"/>
            </a:pPr>
            <a:r>
              <a:rPr lang="en-US" sz="2400" dirty="0" err="1"/>
              <a:t>Synacthen</a:t>
            </a:r>
            <a:r>
              <a:rPr lang="en-US" sz="2400" dirty="0"/>
              <a:t> test inadequate: continue 5 mg prednisolone.</a:t>
            </a:r>
            <a:endParaRPr sz="2400" dirty="0"/>
          </a:p>
          <a:p>
            <a:pPr marL="457200" lvl="0" indent="0" algn="l" rtl="0">
              <a:lnSpc>
                <a:spcPct val="90000"/>
              </a:lnSpc>
              <a:spcBef>
                <a:spcPts val="1000"/>
              </a:spcBef>
              <a:spcAft>
                <a:spcPts val="0"/>
              </a:spcAft>
              <a:buSzPts val="1800"/>
              <a:buNone/>
            </a:pPr>
            <a:endParaRPr sz="2400" dirty="0"/>
          </a:p>
        </p:txBody>
      </p:sp>
      <p:sp>
        <p:nvSpPr>
          <p:cNvPr id="272" name="Google Shape;272;p3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800"/>
              <a:buFont typeface="Arial"/>
              <a:buNone/>
            </a:pPr>
            <a:r>
              <a:rPr lang="en-US" dirty="0"/>
              <a:t>CASE STUDY 1: Nivolumab induced colitis</a:t>
            </a:r>
            <a:endParaRPr dirty="0"/>
          </a:p>
        </p:txBody>
      </p:sp>
      <p:sp>
        <p:nvSpPr>
          <p:cNvPr id="278" name="Google Shape;278;p3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1000"/>
              </a:spcBef>
              <a:spcAft>
                <a:spcPts val="0"/>
              </a:spcAft>
              <a:buNone/>
            </a:pPr>
            <a:r>
              <a:rPr lang="en-US" sz="2700" b="1" dirty="0"/>
              <a:t>December 2021-February 2022</a:t>
            </a:r>
            <a:endParaRPr sz="2700" b="1" dirty="0"/>
          </a:p>
          <a:p>
            <a:pPr marL="457200" lvl="0" indent="-381000" algn="l" rtl="0">
              <a:lnSpc>
                <a:spcPct val="100000"/>
              </a:lnSpc>
              <a:spcBef>
                <a:spcPts val="1000"/>
              </a:spcBef>
              <a:spcAft>
                <a:spcPts val="0"/>
              </a:spcAft>
              <a:buSzPts val="2400"/>
              <a:buChar char="•"/>
            </a:pPr>
            <a:r>
              <a:rPr lang="en-US" sz="2400" dirty="0"/>
              <a:t>CTCAP stable disease</a:t>
            </a:r>
            <a:endParaRPr sz="2400" dirty="0"/>
          </a:p>
          <a:p>
            <a:pPr marL="457200" lvl="0" indent="-381000" algn="l" rtl="0">
              <a:lnSpc>
                <a:spcPct val="100000"/>
              </a:lnSpc>
              <a:spcBef>
                <a:spcPts val="0"/>
              </a:spcBef>
              <a:spcAft>
                <a:spcPts val="0"/>
              </a:spcAft>
              <a:buSzPts val="2400"/>
              <a:buChar char="•"/>
            </a:pPr>
            <a:r>
              <a:rPr lang="en-US" sz="2400" dirty="0"/>
              <a:t>Had 3 courses of clipper in total(8 weeks each). </a:t>
            </a:r>
            <a:endParaRPr sz="2400" dirty="0"/>
          </a:p>
          <a:p>
            <a:pPr marL="457200" lvl="0" indent="-381000" algn="l" rtl="0">
              <a:lnSpc>
                <a:spcPct val="100000"/>
              </a:lnSpc>
              <a:spcBef>
                <a:spcPts val="0"/>
              </a:spcBef>
              <a:spcAft>
                <a:spcPts val="0"/>
              </a:spcAft>
              <a:buSzPts val="2400"/>
              <a:buChar char="•"/>
            </a:pPr>
            <a:r>
              <a:rPr lang="en-US" sz="2400" dirty="0"/>
              <a:t>Patient relapses between courses but quickly “captures”.</a:t>
            </a:r>
            <a:endParaRPr sz="2400" dirty="0"/>
          </a:p>
          <a:p>
            <a:pPr marL="457200" lvl="0" indent="-381000" algn="l" rtl="0">
              <a:lnSpc>
                <a:spcPct val="100000"/>
              </a:lnSpc>
              <a:spcBef>
                <a:spcPts val="0"/>
              </a:spcBef>
              <a:spcAft>
                <a:spcPts val="0"/>
              </a:spcAft>
              <a:buSzPts val="2400"/>
              <a:buChar char="•"/>
            </a:pPr>
            <a:r>
              <a:rPr lang="en-US" sz="2400" dirty="0"/>
              <a:t>Viral screening for possible infliximab/vedolizumab for future relapses not controlled by clipper.</a:t>
            </a:r>
            <a:endParaRPr sz="2400" dirty="0"/>
          </a:p>
          <a:p>
            <a:pPr marL="0" lvl="0" indent="0" algn="l" rtl="0">
              <a:lnSpc>
                <a:spcPct val="100000"/>
              </a:lnSpc>
              <a:spcBef>
                <a:spcPts val="0"/>
              </a:spcBef>
              <a:spcAft>
                <a:spcPts val="0"/>
              </a:spcAft>
              <a:buNone/>
            </a:pPr>
            <a:endParaRPr sz="2400" dirty="0"/>
          </a:p>
          <a:p>
            <a:pPr marL="0" lvl="0" indent="0" algn="l" rtl="0">
              <a:lnSpc>
                <a:spcPct val="100000"/>
              </a:lnSpc>
              <a:spcBef>
                <a:spcPts val="0"/>
              </a:spcBef>
              <a:spcAft>
                <a:spcPts val="0"/>
              </a:spcAft>
              <a:buNone/>
            </a:pPr>
            <a:r>
              <a:rPr lang="en-US" sz="2700" b="1" dirty="0"/>
              <a:t>March 2022</a:t>
            </a:r>
            <a:endParaRPr sz="2700" b="1" dirty="0"/>
          </a:p>
          <a:p>
            <a:pPr marL="457200" lvl="0" indent="-381000" algn="l" rtl="0">
              <a:lnSpc>
                <a:spcPct val="100000"/>
              </a:lnSpc>
              <a:spcBef>
                <a:spcPts val="0"/>
              </a:spcBef>
              <a:spcAft>
                <a:spcPts val="0"/>
              </a:spcAft>
              <a:buSzPts val="2400"/>
              <a:buChar char="•"/>
            </a:pPr>
            <a:r>
              <a:rPr lang="en-US" sz="2400" dirty="0" err="1"/>
              <a:t>Tumour</a:t>
            </a:r>
            <a:r>
              <a:rPr lang="en-US" sz="2400" dirty="0"/>
              <a:t> markers increasing, CTCAP shows progression</a:t>
            </a:r>
            <a:endParaRPr sz="2400" dirty="0"/>
          </a:p>
          <a:p>
            <a:pPr marL="457200" lvl="0" indent="-381000" algn="l" rtl="0">
              <a:lnSpc>
                <a:spcPct val="100000"/>
              </a:lnSpc>
              <a:spcBef>
                <a:spcPts val="0"/>
              </a:spcBef>
              <a:spcAft>
                <a:spcPts val="0"/>
              </a:spcAft>
              <a:buSzPts val="2400"/>
              <a:buChar char="•"/>
            </a:pPr>
            <a:r>
              <a:rPr lang="en-US" sz="2400" dirty="0"/>
              <a:t>Colitis and arthritis controlled with 5 mg prednisolone</a:t>
            </a:r>
            <a:endParaRPr sz="2400" dirty="0"/>
          </a:p>
          <a:p>
            <a:pPr marL="457200" lvl="0" indent="-381000" algn="l" rtl="0">
              <a:lnSpc>
                <a:spcPct val="100000"/>
              </a:lnSpc>
              <a:spcBef>
                <a:spcPts val="0"/>
              </a:spcBef>
              <a:spcAft>
                <a:spcPts val="0"/>
              </a:spcAft>
              <a:buSzPts val="2400"/>
              <a:buChar char="•"/>
            </a:pPr>
            <a:r>
              <a:rPr lang="en-US" sz="2400" dirty="0"/>
              <a:t>After MDT discussion&gt;to restart </a:t>
            </a:r>
            <a:r>
              <a:rPr lang="en-US" sz="2400" dirty="0" err="1"/>
              <a:t>rego</a:t>
            </a:r>
            <a:r>
              <a:rPr lang="en-US" sz="2400" dirty="0"/>
              <a:t>/</a:t>
            </a:r>
            <a:r>
              <a:rPr lang="en-US" sz="2400" dirty="0" err="1"/>
              <a:t>nivo</a:t>
            </a:r>
            <a:endParaRPr sz="2400" dirty="0"/>
          </a:p>
        </p:txBody>
      </p:sp>
      <p:sp>
        <p:nvSpPr>
          <p:cNvPr id="279" name="Google Shape;279;p3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800"/>
              <a:buFont typeface="Arial"/>
              <a:buNone/>
            </a:pPr>
            <a:r>
              <a:rPr lang="en-US" dirty="0"/>
              <a:t>CASE STUDY 1: Nivolumab induced colitis</a:t>
            </a:r>
            <a:endParaRPr dirty="0"/>
          </a:p>
        </p:txBody>
      </p:sp>
      <p:sp>
        <p:nvSpPr>
          <p:cNvPr id="285" name="Google Shape;285;p3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2700" b="1" dirty="0"/>
              <a:t>April 2022: </a:t>
            </a:r>
            <a:endParaRPr sz="2700" b="1" dirty="0"/>
          </a:p>
          <a:p>
            <a:pPr marL="457200" lvl="0" indent="-342900" algn="l" rtl="0">
              <a:lnSpc>
                <a:spcPct val="100000"/>
              </a:lnSpc>
              <a:spcBef>
                <a:spcPts val="1000"/>
              </a:spcBef>
              <a:spcAft>
                <a:spcPts val="0"/>
              </a:spcAft>
              <a:buSzPts val="1800"/>
              <a:buChar char="•"/>
            </a:pPr>
            <a:r>
              <a:rPr lang="en-US" sz="2400" dirty="0"/>
              <a:t>Restarts </a:t>
            </a:r>
            <a:r>
              <a:rPr lang="en-US" sz="2400" dirty="0" err="1"/>
              <a:t>rego</a:t>
            </a:r>
            <a:r>
              <a:rPr lang="en-US" sz="2400" dirty="0"/>
              <a:t>/</a:t>
            </a:r>
            <a:r>
              <a:rPr lang="en-US" sz="2400" dirty="0" err="1"/>
              <a:t>nivo</a:t>
            </a:r>
            <a:endParaRPr sz="2400" dirty="0"/>
          </a:p>
          <a:p>
            <a:pPr marL="457200" lvl="0" indent="-342900" algn="l" rtl="0">
              <a:lnSpc>
                <a:spcPct val="100000"/>
              </a:lnSpc>
              <a:spcBef>
                <a:spcPts val="0"/>
              </a:spcBef>
              <a:spcAft>
                <a:spcPts val="0"/>
              </a:spcAft>
              <a:buSzPts val="1800"/>
              <a:buChar char="•"/>
            </a:pPr>
            <a:r>
              <a:rPr lang="en-US" sz="2400" dirty="0"/>
              <a:t>Arthritis G1 no colitis</a:t>
            </a:r>
            <a:endParaRPr sz="2400"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US" sz="2700" b="1" dirty="0"/>
              <a:t>October 2022: </a:t>
            </a:r>
            <a:endParaRPr sz="2700" b="1" dirty="0"/>
          </a:p>
          <a:p>
            <a:pPr marL="457200" lvl="0" indent="-342900" algn="l" rtl="0">
              <a:lnSpc>
                <a:spcPct val="100000"/>
              </a:lnSpc>
              <a:spcBef>
                <a:spcPts val="0"/>
              </a:spcBef>
              <a:spcAft>
                <a:spcPts val="0"/>
              </a:spcAft>
              <a:buSzPts val="1800"/>
              <a:buChar char="•"/>
            </a:pPr>
            <a:r>
              <a:rPr lang="en-US" sz="2400" dirty="0"/>
              <a:t>Progression after 5 cycles of nivolumab/regorafenib</a:t>
            </a:r>
            <a:endParaRPr sz="2400" dirty="0"/>
          </a:p>
          <a:p>
            <a:pPr marL="457200" lvl="0" indent="-342900" algn="l" rtl="0">
              <a:lnSpc>
                <a:spcPct val="100000"/>
              </a:lnSpc>
              <a:spcBef>
                <a:spcPts val="0"/>
              </a:spcBef>
              <a:spcAft>
                <a:spcPts val="0"/>
              </a:spcAft>
              <a:buSzPts val="1800"/>
              <a:buChar char="•"/>
            </a:pPr>
            <a:r>
              <a:rPr lang="en-US" sz="2400" dirty="0"/>
              <a:t>Active treatment discontinued</a:t>
            </a:r>
            <a:endParaRPr sz="2400"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US" sz="2700" b="1" dirty="0"/>
              <a:t>June 2023: </a:t>
            </a:r>
            <a:endParaRPr sz="2700" b="1" dirty="0"/>
          </a:p>
          <a:p>
            <a:pPr marL="457200" lvl="0" indent="-342900" algn="l" rtl="0">
              <a:lnSpc>
                <a:spcPct val="100000"/>
              </a:lnSpc>
              <a:spcBef>
                <a:spcPts val="0"/>
              </a:spcBef>
              <a:spcAft>
                <a:spcPts val="0"/>
              </a:spcAft>
              <a:buSzPts val="1800"/>
              <a:buChar char="•"/>
            </a:pPr>
            <a:r>
              <a:rPr lang="en-US" sz="2400" dirty="0"/>
              <a:t>Patient alive on best supportive care.</a:t>
            </a:r>
            <a:endParaRPr sz="2400" dirty="0"/>
          </a:p>
        </p:txBody>
      </p:sp>
      <p:sp>
        <p:nvSpPr>
          <p:cNvPr id="286" name="Google Shape;286;p3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6"/>
          <p:cNvSpPr txBox="1">
            <a:spLocks noGrp="1"/>
          </p:cNvSpPr>
          <p:nvPr>
            <p:ph type="body" idx="1"/>
          </p:nvPr>
        </p:nvSpPr>
        <p:spPr>
          <a:xfrm>
            <a:off x="838200" y="683800"/>
            <a:ext cx="10515600" cy="5493000"/>
          </a:xfrm>
          <a:prstGeom prst="rect">
            <a:avLst/>
          </a:prstGeom>
        </p:spPr>
        <p:txBody>
          <a:bodyPr spcFirstLastPara="1" wrap="square" lIns="91425" tIns="45700" rIns="91425" bIns="45700" anchor="t" anchorCtr="0">
            <a:normAutofit fontScale="92500" lnSpcReduction="20000"/>
          </a:bodyPr>
          <a:lstStyle/>
          <a:p>
            <a:pPr marL="0" lvl="0" indent="0" algn="l" rtl="0">
              <a:lnSpc>
                <a:spcPct val="115000"/>
              </a:lnSpc>
              <a:spcBef>
                <a:spcPts val="1000"/>
              </a:spcBef>
              <a:spcAft>
                <a:spcPts val="0"/>
              </a:spcAft>
              <a:buNone/>
            </a:pPr>
            <a:r>
              <a:rPr lang="en-US" sz="4000" b="1" dirty="0"/>
              <a:t>Case study 1 : Nivolumab</a:t>
            </a:r>
            <a:endParaRPr sz="4000" b="1" dirty="0"/>
          </a:p>
          <a:p>
            <a:pPr marL="457200" lvl="0" indent="-391400" algn="l" rtl="0">
              <a:lnSpc>
                <a:spcPct val="115000"/>
              </a:lnSpc>
              <a:spcBef>
                <a:spcPts val="1000"/>
              </a:spcBef>
              <a:spcAft>
                <a:spcPts val="0"/>
              </a:spcAft>
              <a:buSzPct val="100000"/>
              <a:buChar char="•"/>
            </a:pPr>
            <a:r>
              <a:rPr lang="en-US" sz="3308" dirty="0"/>
              <a:t>One of the commonest </a:t>
            </a:r>
            <a:r>
              <a:rPr lang="en-US" sz="3308" dirty="0" err="1"/>
              <a:t>IrAEs</a:t>
            </a:r>
            <a:r>
              <a:rPr lang="en-US" sz="3308" dirty="0"/>
              <a:t>: Colitis</a:t>
            </a:r>
            <a:endParaRPr sz="3308" dirty="0"/>
          </a:p>
          <a:p>
            <a:pPr marL="457200" lvl="0" indent="-391400" algn="l" rtl="0">
              <a:lnSpc>
                <a:spcPct val="115000"/>
              </a:lnSpc>
              <a:spcBef>
                <a:spcPts val="0"/>
              </a:spcBef>
              <a:spcAft>
                <a:spcPts val="0"/>
              </a:spcAft>
              <a:buSzPct val="100000"/>
              <a:buChar char="•"/>
            </a:pPr>
            <a:r>
              <a:rPr lang="en-US" sz="3308" dirty="0"/>
              <a:t>One of the rarest </a:t>
            </a:r>
            <a:r>
              <a:rPr lang="en-US" sz="3308" dirty="0" err="1"/>
              <a:t>IrAEs</a:t>
            </a:r>
            <a:r>
              <a:rPr lang="en-US" sz="3308" dirty="0"/>
              <a:t>: Arthritis</a:t>
            </a:r>
            <a:endParaRPr sz="3308" dirty="0"/>
          </a:p>
          <a:p>
            <a:pPr marL="457200" lvl="0" indent="-391400" algn="l" rtl="0">
              <a:lnSpc>
                <a:spcPct val="115000"/>
              </a:lnSpc>
              <a:spcBef>
                <a:spcPts val="0"/>
              </a:spcBef>
              <a:spcAft>
                <a:spcPts val="0"/>
              </a:spcAft>
              <a:buSzPct val="100000"/>
              <a:buChar char="•"/>
            </a:pPr>
            <a:r>
              <a:rPr lang="en-US" sz="3308" dirty="0"/>
              <a:t>From a prognosis of 6 months to living more than 4 years since starting ICI</a:t>
            </a:r>
            <a:endParaRPr sz="3308" dirty="0"/>
          </a:p>
          <a:p>
            <a:pPr marL="0" lvl="0" indent="0" algn="l" rtl="0">
              <a:lnSpc>
                <a:spcPct val="115000"/>
              </a:lnSpc>
              <a:spcBef>
                <a:spcPts val="1000"/>
              </a:spcBef>
              <a:spcAft>
                <a:spcPts val="0"/>
              </a:spcAft>
              <a:buNone/>
            </a:pPr>
            <a:endParaRPr sz="4300" dirty="0"/>
          </a:p>
          <a:p>
            <a:pPr marL="0" lvl="0" indent="0" algn="l" rtl="0">
              <a:lnSpc>
                <a:spcPct val="115000"/>
              </a:lnSpc>
              <a:spcBef>
                <a:spcPts val="1000"/>
              </a:spcBef>
              <a:spcAft>
                <a:spcPts val="0"/>
              </a:spcAft>
              <a:buNone/>
            </a:pPr>
            <a:r>
              <a:rPr lang="en-US" sz="4000" b="1" dirty="0"/>
              <a:t>Case study 2: Pembrolizumab</a:t>
            </a:r>
            <a:endParaRPr sz="4000" b="1" dirty="0"/>
          </a:p>
          <a:p>
            <a:pPr marL="457200" lvl="0" indent="-393461" algn="l" rtl="0">
              <a:lnSpc>
                <a:spcPct val="115000"/>
              </a:lnSpc>
              <a:spcBef>
                <a:spcPts val="1000"/>
              </a:spcBef>
              <a:spcAft>
                <a:spcPts val="0"/>
              </a:spcAft>
              <a:buSzPct val="100000"/>
              <a:buChar char="•"/>
            </a:pPr>
            <a:r>
              <a:rPr lang="en-US" sz="3350" dirty="0"/>
              <a:t>The earliest </a:t>
            </a:r>
            <a:r>
              <a:rPr lang="en-US" sz="3350" dirty="0" err="1"/>
              <a:t>IrAE</a:t>
            </a:r>
            <a:r>
              <a:rPr lang="en-US" sz="3350" dirty="0"/>
              <a:t> to appear: Rash</a:t>
            </a:r>
            <a:endParaRPr sz="3350" dirty="0"/>
          </a:p>
          <a:p>
            <a:pPr marL="457200" lvl="0" indent="-393461" algn="l" rtl="0">
              <a:lnSpc>
                <a:spcPct val="115000"/>
              </a:lnSpc>
              <a:spcBef>
                <a:spcPts val="0"/>
              </a:spcBef>
              <a:spcAft>
                <a:spcPts val="0"/>
              </a:spcAft>
              <a:buSzPct val="100000"/>
              <a:buChar char="•"/>
            </a:pPr>
            <a:r>
              <a:rPr lang="en-US" sz="3350" dirty="0"/>
              <a:t>Minor impact on treatment continuation </a:t>
            </a:r>
            <a:endParaRPr sz="3350" dirty="0"/>
          </a:p>
          <a:p>
            <a:pPr marL="0" lvl="0" indent="0" algn="l" rtl="0">
              <a:spcBef>
                <a:spcPts val="1000"/>
              </a:spcBef>
              <a:spcAft>
                <a:spcPts val="0"/>
              </a:spcAft>
              <a:buNone/>
            </a:pPr>
            <a:endParaRPr sz="3400" dirty="0"/>
          </a:p>
          <a:p>
            <a:pPr marL="0" lvl="0" indent="0" algn="l" rtl="0">
              <a:spcBef>
                <a:spcPts val="1000"/>
              </a:spcBef>
              <a:spcAft>
                <a:spcPts val="0"/>
              </a:spcAft>
              <a:buNone/>
            </a:pPr>
            <a:endParaRPr sz="3400" dirty="0"/>
          </a:p>
          <a:p>
            <a:pPr marL="0" lvl="0" indent="0" algn="l" rtl="0">
              <a:spcBef>
                <a:spcPts val="1000"/>
              </a:spcBef>
              <a:spcAft>
                <a:spcPts val="0"/>
              </a:spcAft>
              <a:buNone/>
            </a:pPr>
            <a:endParaRPr dirty="0"/>
          </a:p>
        </p:txBody>
      </p:sp>
      <p:sp>
        <p:nvSpPr>
          <p:cNvPr id="292" name="Google Shape;292;p3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990"/>
              <a:buFont typeface="Calibri"/>
              <a:buNone/>
            </a:pPr>
            <a:r>
              <a:rPr lang="en-US" dirty="0"/>
              <a:t>CASE STUDY 2:  Pembrolizumab induced skin toxicity	</a:t>
            </a:r>
            <a:endParaRPr dirty="0"/>
          </a:p>
        </p:txBody>
      </p:sp>
      <p:sp>
        <p:nvSpPr>
          <p:cNvPr id="298" name="Google Shape;298;p3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indent="-457200">
              <a:lnSpc>
                <a:spcPct val="100000"/>
              </a:lnSpc>
              <a:buClr>
                <a:srgbClr val="201F1E"/>
              </a:buClr>
              <a:buSzPct val="97000"/>
            </a:pPr>
            <a:r>
              <a:rPr lang="en-US" b="0" dirty="0">
                <a:solidFill>
                  <a:srgbClr val="201F1E"/>
                </a:solidFill>
                <a:latin typeface="Calibri"/>
                <a:ea typeface="Calibri"/>
                <a:cs typeface="Calibri"/>
                <a:sym typeface="Calibri"/>
              </a:rPr>
              <a:t>46 year old female.</a:t>
            </a:r>
            <a:endParaRPr dirty="0"/>
          </a:p>
          <a:p>
            <a:pPr indent="-457200">
              <a:lnSpc>
                <a:spcPct val="100000"/>
              </a:lnSpc>
              <a:spcBef>
                <a:spcPts val="0"/>
              </a:spcBef>
              <a:buClr>
                <a:srgbClr val="201F1E"/>
              </a:buClr>
              <a:buSzPct val="97000"/>
            </a:pPr>
            <a:r>
              <a:rPr lang="en-US" b="0" dirty="0">
                <a:solidFill>
                  <a:srgbClr val="201F1E"/>
                </a:solidFill>
                <a:latin typeface="Calibri"/>
                <a:ea typeface="Calibri"/>
                <a:cs typeface="Calibri"/>
                <a:sym typeface="Calibri"/>
              </a:rPr>
              <a:t>Cancer diagnosis: Inflammatory invasive ductal carcinoma</a:t>
            </a:r>
            <a:r>
              <a:rPr lang="en-US" sz="2800" b="0" dirty="0">
                <a:solidFill>
                  <a:srgbClr val="201F1E"/>
                </a:solidFill>
                <a:latin typeface="Calibri"/>
                <a:ea typeface="Calibri"/>
                <a:cs typeface="Calibri"/>
                <a:sym typeface="Calibri"/>
              </a:rPr>
              <a:t>ER0 (PR0) HER2 0</a:t>
            </a:r>
            <a:endParaRPr sz="2800" dirty="0">
              <a:latin typeface="Calibri"/>
              <a:ea typeface="Calibri"/>
              <a:cs typeface="Calibri"/>
              <a:sym typeface="Calibri"/>
            </a:endParaRPr>
          </a:p>
          <a:p>
            <a:pPr indent="-457200">
              <a:lnSpc>
                <a:spcPct val="100000"/>
              </a:lnSpc>
              <a:spcBef>
                <a:spcPts val="0"/>
              </a:spcBef>
              <a:buClr>
                <a:srgbClr val="201F1E"/>
              </a:buClr>
              <a:buSzPct val="97000"/>
            </a:pPr>
            <a:r>
              <a:rPr lang="en-US" b="0" dirty="0">
                <a:solidFill>
                  <a:srgbClr val="201F1E"/>
                </a:solidFill>
                <a:latin typeface="Calibri"/>
                <a:ea typeface="Calibri"/>
                <a:cs typeface="Calibri"/>
                <a:sym typeface="Calibri"/>
              </a:rPr>
              <a:t>Treatment plan: Neoadjuvant Carboplatin/paclitaxel/ pembrolizumab 6 cycles followed by EC/pembro</a:t>
            </a:r>
            <a:r>
              <a:rPr lang="en-US" dirty="0">
                <a:solidFill>
                  <a:srgbClr val="201F1E"/>
                </a:solidFill>
                <a:latin typeface="Calibri"/>
                <a:ea typeface="Calibri"/>
                <a:cs typeface="Calibri"/>
                <a:sym typeface="Calibri"/>
              </a:rPr>
              <a:t>lizumab</a:t>
            </a:r>
            <a:endParaRPr dirty="0">
              <a:latin typeface="Calibri"/>
              <a:ea typeface="Calibri"/>
              <a:cs typeface="Calibri"/>
              <a:sym typeface="Calibri"/>
            </a:endParaRPr>
          </a:p>
        </p:txBody>
      </p:sp>
      <p:sp>
        <p:nvSpPr>
          <p:cNvPr id="299" name="Google Shape;299;p3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CASE STUDY 2:  Pembrolizumab induced skin toxicity	</a:t>
            </a:r>
            <a:endParaRPr dirty="0"/>
          </a:p>
        </p:txBody>
      </p:sp>
      <p:sp>
        <p:nvSpPr>
          <p:cNvPr id="305" name="Google Shape;305;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69900" algn="l" rtl="0">
              <a:lnSpc>
                <a:spcPct val="100000"/>
              </a:lnSpc>
              <a:spcBef>
                <a:spcPts val="1000"/>
              </a:spcBef>
              <a:spcAft>
                <a:spcPts val="0"/>
              </a:spcAft>
              <a:buClr>
                <a:srgbClr val="201F1E"/>
              </a:buClr>
              <a:buSzPct val="97000"/>
              <a:buFont typeface="Arial" panose="020B0604020202020204" pitchFamily="34" charset="0"/>
              <a:buChar char="•"/>
            </a:pPr>
            <a:r>
              <a:rPr lang="en-US" b="0" dirty="0">
                <a:solidFill>
                  <a:srgbClr val="201F1E"/>
                </a:solidFill>
                <a:latin typeface="Calibri"/>
                <a:ea typeface="Calibri"/>
                <a:cs typeface="Calibri"/>
                <a:sym typeface="Calibri"/>
              </a:rPr>
              <a:t>PMH: Nil, premenopausal</a:t>
            </a:r>
            <a:endParaRPr dirty="0">
              <a:latin typeface="Calibri"/>
              <a:ea typeface="Calibri"/>
              <a:cs typeface="Calibri"/>
              <a:sym typeface="Calibri"/>
            </a:endParaRPr>
          </a:p>
          <a:p>
            <a:pPr marL="457200" lvl="0" indent="-469900" algn="l" rtl="0">
              <a:lnSpc>
                <a:spcPct val="100000"/>
              </a:lnSpc>
              <a:spcBef>
                <a:spcPts val="0"/>
              </a:spcBef>
              <a:spcAft>
                <a:spcPts val="0"/>
              </a:spcAft>
              <a:buClr>
                <a:srgbClr val="000000"/>
              </a:buClr>
              <a:buSzPct val="97000"/>
              <a:buFont typeface="Arial" panose="020B0604020202020204" pitchFamily="34" charset="0"/>
              <a:buChar char="•"/>
            </a:pPr>
            <a:r>
              <a:rPr lang="en-US" dirty="0">
                <a:solidFill>
                  <a:srgbClr val="000000"/>
                </a:solidFill>
                <a:latin typeface="Calibri"/>
                <a:ea typeface="Calibri"/>
                <a:cs typeface="Calibri"/>
                <a:sym typeface="Calibri"/>
              </a:rPr>
              <a:t>SH: Married, 1 daughter </a:t>
            </a:r>
            <a:endParaRPr dirty="0">
              <a:latin typeface="Calibri"/>
              <a:ea typeface="Calibri"/>
              <a:cs typeface="Calibri"/>
              <a:sym typeface="Calibri"/>
            </a:endParaRPr>
          </a:p>
          <a:p>
            <a:pPr marL="457200" lvl="0" indent="-469900" algn="l" rtl="0">
              <a:lnSpc>
                <a:spcPct val="100000"/>
              </a:lnSpc>
              <a:spcBef>
                <a:spcPts val="0"/>
              </a:spcBef>
              <a:spcAft>
                <a:spcPts val="0"/>
              </a:spcAft>
              <a:buClr>
                <a:srgbClr val="000000"/>
              </a:buClr>
              <a:buSzPct val="97000"/>
              <a:buFont typeface="Arial" panose="020B0604020202020204" pitchFamily="34" charset="0"/>
              <a:buChar char="•"/>
            </a:pPr>
            <a:r>
              <a:rPr lang="en-US" dirty="0">
                <a:solidFill>
                  <a:srgbClr val="000000"/>
                </a:solidFill>
                <a:latin typeface="Calibri"/>
                <a:ea typeface="Calibri"/>
                <a:cs typeface="Calibri"/>
                <a:sym typeface="Calibri"/>
              </a:rPr>
              <a:t>FH: No breast/ovarian cancers</a:t>
            </a:r>
            <a:endParaRPr dirty="0">
              <a:latin typeface="Calibri"/>
              <a:ea typeface="Calibri"/>
              <a:cs typeface="Calibri"/>
              <a:sym typeface="Calibri"/>
            </a:endParaRPr>
          </a:p>
          <a:p>
            <a:pPr marL="914400" lvl="1" indent="-469900" algn="l" rtl="0">
              <a:lnSpc>
                <a:spcPct val="100000"/>
              </a:lnSpc>
              <a:spcBef>
                <a:spcPts val="0"/>
              </a:spcBef>
              <a:spcAft>
                <a:spcPts val="0"/>
              </a:spcAft>
              <a:buClr>
                <a:srgbClr val="000000"/>
              </a:buClr>
              <a:buSzPct val="97000"/>
              <a:buFont typeface="Arial" panose="020B0604020202020204" pitchFamily="34" charset="0"/>
              <a:buChar char="•"/>
            </a:pPr>
            <a:r>
              <a:rPr lang="en-US" sz="2800" dirty="0">
                <a:solidFill>
                  <a:srgbClr val="000000"/>
                </a:solidFill>
                <a:latin typeface="Calibri"/>
                <a:ea typeface="Calibri"/>
                <a:cs typeface="Calibri"/>
                <a:sym typeface="Calibri"/>
              </a:rPr>
              <a:t>Paternal uncle - lung cancer</a:t>
            </a:r>
            <a:endParaRPr sz="2800" dirty="0">
              <a:latin typeface="Calibri"/>
              <a:ea typeface="Calibri"/>
              <a:cs typeface="Calibri"/>
              <a:sym typeface="Calibri"/>
            </a:endParaRPr>
          </a:p>
          <a:p>
            <a:pPr marL="914400" lvl="1" indent="-469900" algn="l" rtl="0">
              <a:lnSpc>
                <a:spcPct val="100000"/>
              </a:lnSpc>
              <a:spcBef>
                <a:spcPts val="0"/>
              </a:spcBef>
              <a:spcAft>
                <a:spcPts val="0"/>
              </a:spcAft>
              <a:buClr>
                <a:srgbClr val="000000"/>
              </a:buClr>
              <a:buSzPct val="97000"/>
              <a:buFont typeface="Arial" panose="020B0604020202020204" pitchFamily="34" charset="0"/>
              <a:buChar char="•"/>
            </a:pPr>
            <a:r>
              <a:rPr lang="en-US" sz="2800" dirty="0">
                <a:solidFill>
                  <a:srgbClr val="000000"/>
                </a:solidFill>
                <a:latin typeface="Calibri"/>
                <a:ea typeface="Calibri"/>
                <a:cs typeface="Calibri"/>
                <a:sym typeface="Calibri"/>
              </a:rPr>
              <a:t>Maternal grandmother - stomach cancer</a:t>
            </a:r>
            <a:endParaRPr sz="2800" dirty="0">
              <a:latin typeface="Calibri"/>
              <a:ea typeface="Calibri"/>
              <a:cs typeface="Calibri"/>
              <a:sym typeface="Calibri"/>
            </a:endParaRPr>
          </a:p>
          <a:p>
            <a:pPr marL="457200" lvl="0" indent="-469900" algn="l" rtl="0">
              <a:lnSpc>
                <a:spcPct val="100000"/>
              </a:lnSpc>
              <a:spcBef>
                <a:spcPts val="0"/>
              </a:spcBef>
              <a:spcAft>
                <a:spcPts val="0"/>
              </a:spcAft>
              <a:buClr>
                <a:srgbClr val="201F1E"/>
              </a:buClr>
              <a:buSzPct val="97000"/>
              <a:buFont typeface="Arial" panose="020B0604020202020204" pitchFamily="34" charset="0"/>
              <a:buChar char="•"/>
            </a:pPr>
            <a:r>
              <a:rPr lang="en-US" b="0" dirty="0">
                <a:solidFill>
                  <a:srgbClr val="201F1E"/>
                </a:solidFill>
                <a:latin typeface="Calibri"/>
                <a:ea typeface="Calibri"/>
                <a:cs typeface="Calibri"/>
                <a:sym typeface="Calibri"/>
              </a:rPr>
              <a:t>DH: No regular medication</a:t>
            </a:r>
            <a:endParaRPr dirty="0"/>
          </a:p>
          <a:p>
            <a:pPr marL="457200" lvl="0" indent="-469900" algn="l" rtl="0">
              <a:lnSpc>
                <a:spcPct val="100000"/>
              </a:lnSpc>
              <a:spcBef>
                <a:spcPts val="0"/>
              </a:spcBef>
              <a:spcAft>
                <a:spcPts val="0"/>
              </a:spcAft>
              <a:buClr>
                <a:srgbClr val="201F1E"/>
              </a:buClr>
              <a:buSzPct val="97000"/>
              <a:buFont typeface="Arial" panose="020B0604020202020204" pitchFamily="34" charset="0"/>
              <a:buChar char="•"/>
            </a:pPr>
            <a:r>
              <a:rPr lang="en-US" b="0" dirty="0">
                <a:solidFill>
                  <a:srgbClr val="201F1E"/>
                </a:solidFill>
                <a:latin typeface="Calibri"/>
                <a:ea typeface="Calibri"/>
                <a:cs typeface="Calibri"/>
                <a:sym typeface="Calibri"/>
              </a:rPr>
              <a:t>NKDA </a:t>
            </a:r>
            <a:endParaRPr dirty="0">
              <a:latin typeface="Calibri"/>
              <a:ea typeface="Calibri"/>
              <a:cs typeface="Calibri"/>
              <a:sym typeface="Calibri"/>
            </a:endParaRPr>
          </a:p>
          <a:p>
            <a:pPr marL="114300" lvl="0" indent="0" algn="l" rtl="0">
              <a:lnSpc>
                <a:spcPct val="90000"/>
              </a:lnSpc>
              <a:spcBef>
                <a:spcPts val="1000"/>
              </a:spcBef>
              <a:spcAft>
                <a:spcPts val="0"/>
              </a:spcAft>
              <a:buSzPts val="1946"/>
              <a:buNone/>
            </a:pPr>
            <a:endParaRPr dirty="0"/>
          </a:p>
        </p:txBody>
      </p:sp>
      <p:sp>
        <p:nvSpPr>
          <p:cNvPr id="306" name="Google Shape;306;p3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t>CASE STUDY 2:  Pembrolizumab induced skin toxicity	</a:t>
            </a:r>
            <a:endParaRPr dirty="0"/>
          </a:p>
        </p:txBody>
      </p:sp>
      <p:sp>
        <p:nvSpPr>
          <p:cNvPr id="312" name="Google Shape;312;p3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000"/>
              </a:spcBef>
              <a:spcAft>
                <a:spcPts val="0"/>
              </a:spcAft>
              <a:buSzPts val="852"/>
              <a:buNone/>
            </a:pPr>
            <a:r>
              <a:rPr lang="en-US" b="1" dirty="0">
                <a:solidFill>
                  <a:srgbClr val="201F1E"/>
                </a:solidFill>
              </a:rPr>
              <a:t>Cycle 2 day 1</a:t>
            </a:r>
            <a:endParaRPr b="1" dirty="0"/>
          </a:p>
          <a:p>
            <a:pPr marL="457200" lvl="0" indent="-400050" algn="l" rtl="0">
              <a:lnSpc>
                <a:spcPct val="105000"/>
              </a:lnSpc>
              <a:spcBef>
                <a:spcPts val="1000"/>
              </a:spcBef>
              <a:spcAft>
                <a:spcPts val="0"/>
              </a:spcAft>
              <a:buClr>
                <a:srgbClr val="201F1E"/>
              </a:buClr>
              <a:buSzPts val="2700"/>
              <a:buChar char="•"/>
            </a:pPr>
            <a:r>
              <a:rPr lang="en-US" sz="2700" dirty="0">
                <a:solidFill>
                  <a:srgbClr val="201F1E"/>
                </a:solidFill>
              </a:rPr>
              <a:t>Develops a </a:t>
            </a:r>
            <a:r>
              <a:rPr lang="en-US" sz="2700" b="1" dirty="0">
                <a:solidFill>
                  <a:srgbClr val="201F1E"/>
                </a:solidFill>
              </a:rPr>
              <a:t>skin rash </a:t>
            </a:r>
            <a:r>
              <a:rPr lang="en-US" sz="2700" b="0" dirty="0">
                <a:solidFill>
                  <a:srgbClr val="201F1E"/>
                </a:solidFill>
                <a:latin typeface="Calibri"/>
                <a:ea typeface="Calibri"/>
                <a:cs typeface="Calibri"/>
                <a:sym typeface="Calibri"/>
              </a:rPr>
              <a:t>on her face </a:t>
            </a:r>
            <a:r>
              <a:rPr lang="en-US" sz="2700" dirty="0">
                <a:solidFill>
                  <a:srgbClr val="201F1E"/>
                </a:solidFill>
              </a:rPr>
              <a:t>2</a:t>
            </a:r>
            <a:r>
              <a:rPr lang="en-US" sz="2700" b="0" dirty="0">
                <a:solidFill>
                  <a:srgbClr val="201F1E"/>
                </a:solidFill>
                <a:latin typeface="Calibri"/>
                <a:ea typeface="Calibri"/>
                <a:cs typeface="Calibri"/>
                <a:sym typeface="Calibri"/>
              </a:rPr>
              <a:t> weeks after</a:t>
            </a:r>
            <a:r>
              <a:rPr lang="en-US" sz="2700" dirty="0">
                <a:solidFill>
                  <a:srgbClr val="201F1E"/>
                </a:solidFill>
              </a:rPr>
              <a:t> first dose of pembrolizumab. A</a:t>
            </a:r>
            <a:r>
              <a:rPr lang="en-US" sz="2700" b="0" dirty="0">
                <a:solidFill>
                  <a:srgbClr val="201F1E"/>
                </a:solidFill>
                <a:latin typeface="Calibri"/>
                <a:ea typeface="Calibri"/>
                <a:cs typeface="Calibri"/>
                <a:sym typeface="Calibri"/>
              </a:rPr>
              <a:t>cneiform (pustules resolv</a:t>
            </a:r>
            <a:r>
              <a:rPr lang="en-US" sz="2700" dirty="0">
                <a:solidFill>
                  <a:srgbClr val="201F1E"/>
                </a:solidFill>
              </a:rPr>
              <a:t>e</a:t>
            </a:r>
            <a:r>
              <a:rPr lang="en-US" sz="2700" b="0" dirty="0">
                <a:solidFill>
                  <a:srgbClr val="201F1E"/>
                </a:solidFill>
                <a:latin typeface="Calibri"/>
                <a:ea typeface="Calibri"/>
                <a:cs typeface="Calibri"/>
                <a:sym typeface="Calibri"/>
              </a:rPr>
              <a:t> </a:t>
            </a:r>
            <a:r>
              <a:rPr lang="en-US" sz="2700" dirty="0">
                <a:solidFill>
                  <a:srgbClr val="201F1E"/>
                </a:solidFill>
              </a:rPr>
              <a:t>but erythema maintained)</a:t>
            </a:r>
            <a:r>
              <a:rPr lang="en-US" sz="2700" b="0" dirty="0">
                <a:solidFill>
                  <a:srgbClr val="201F1E"/>
                </a:solidFill>
                <a:latin typeface="Calibri"/>
                <a:ea typeface="Calibri"/>
                <a:cs typeface="Calibri"/>
                <a:sym typeface="Calibri"/>
              </a:rPr>
              <a:t>. G1</a:t>
            </a:r>
            <a:endParaRPr sz="2700" dirty="0"/>
          </a:p>
          <a:p>
            <a:pPr marL="457200" lvl="0" indent="-400050" algn="l" rtl="0">
              <a:lnSpc>
                <a:spcPct val="105000"/>
              </a:lnSpc>
              <a:spcBef>
                <a:spcPts val="1000"/>
              </a:spcBef>
              <a:spcAft>
                <a:spcPts val="0"/>
              </a:spcAft>
              <a:buClr>
                <a:srgbClr val="000000"/>
              </a:buClr>
              <a:buSzPts val="2700"/>
              <a:buChar char="•"/>
            </a:pPr>
            <a:r>
              <a:rPr lang="en-US" sz="2700" dirty="0">
                <a:solidFill>
                  <a:srgbClr val="000000"/>
                </a:solidFill>
              </a:rPr>
              <a:t>Physical examination: Erythema mainly on cheeks and forehead.</a:t>
            </a:r>
            <a:endParaRPr sz="2700" dirty="0"/>
          </a:p>
          <a:p>
            <a:pPr marL="457200" lvl="0" indent="-400050" algn="l" rtl="0">
              <a:lnSpc>
                <a:spcPct val="105000"/>
              </a:lnSpc>
              <a:spcBef>
                <a:spcPts val="1000"/>
              </a:spcBef>
              <a:spcAft>
                <a:spcPts val="0"/>
              </a:spcAft>
              <a:buClr>
                <a:srgbClr val="000000"/>
              </a:buClr>
              <a:buSzPts val="2700"/>
              <a:buChar char="•"/>
            </a:pPr>
            <a:r>
              <a:rPr lang="en-US" sz="2700" dirty="0">
                <a:solidFill>
                  <a:srgbClr val="000000"/>
                </a:solidFill>
              </a:rPr>
              <a:t>No recent exposure to other drugs or allergens </a:t>
            </a:r>
            <a:endParaRPr sz="2700" dirty="0">
              <a:solidFill>
                <a:srgbClr val="000000"/>
              </a:solidFill>
            </a:endParaRPr>
          </a:p>
          <a:p>
            <a:pPr marL="457200" lvl="0" indent="-400050" algn="l" rtl="0">
              <a:lnSpc>
                <a:spcPct val="105000"/>
              </a:lnSpc>
              <a:spcBef>
                <a:spcPts val="1000"/>
              </a:spcBef>
              <a:spcAft>
                <a:spcPts val="0"/>
              </a:spcAft>
              <a:buClr>
                <a:srgbClr val="000000"/>
              </a:buClr>
              <a:buSzPts val="2700"/>
              <a:buChar char="•"/>
            </a:pPr>
            <a:r>
              <a:rPr lang="en-US" sz="2700" dirty="0">
                <a:solidFill>
                  <a:srgbClr val="000000"/>
                </a:solidFill>
              </a:rPr>
              <a:t>(paclitaxel?)</a:t>
            </a:r>
            <a:endParaRPr sz="2700" dirty="0"/>
          </a:p>
          <a:p>
            <a:pPr marL="457200" lvl="0" indent="-400050" algn="l" rtl="0">
              <a:lnSpc>
                <a:spcPct val="105000"/>
              </a:lnSpc>
              <a:spcBef>
                <a:spcPts val="1000"/>
              </a:spcBef>
              <a:spcAft>
                <a:spcPts val="0"/>
              </a:spcAft>
              <a:buClr>
                <a:srgbClr val="000000"/>
              </a:buClr>
              <a:buSzPts val="2700"/>
              <a:buChar char="•"/>
            </a:pPr>
            <a:r>
              <a:rPr lang="en-US" sz="2700" dirty="0">
                <a:solidFill>
                  <a:srgbClr val="000000"/>
                </a:solidFill>
              </a:rPr>
              <a:t>No temperatures or signs of viral  infection.</a:t>
            </a:r>
            <a:endParaRPr sz="2700" dirty="0"/>
          </a:p>
          <a:p>
            <a:pPr marL="457200" lvl="0" indent="-400050" algn="l" rtl="0">
              <a:lnSpc>
                <a:spcPct val="105000"/>
              </a:lnSpc>
              <a:spcBef>
                <a:spcPts val="1000"/>
              </a:spcBef>
              <a:spcAft>
                <a:spcPts val="0"/>
              </a:spcAft>
              <a:buClr>
                <a:srgbClr val="000000"/>
              </a:buClr>
              <a:buSzPts val="2700"/>
              <a:buChar char="•"/>
            </a:pPr>
            <a:r>
              <a:rPr lang="en-US" sz="2700" dirty="0">
                <a:solidFill>
                  <a:srgbClr val="000000"/>
                </a:solidFill>
              </a:rPr>
              <a:t>Blood parameters within range.</a:t>
            </a:r>
            <a:endParaRPr sz="2700" dirty="0"/>
          </a:p>
          <a:p>
            <a:pPr marL="457200" lvl="0" indent="-228600" algn="l" rtl="0">
              <a:lnSpc>
                <a:spcPct val="70000"/>
              </a:lnSpc>
              <a:spcBef>
                <a:spcPts val="1000"/>
              </a:spcBef>
              <a:spcAft>
                <a:spcPts val="0"/>
              </a:spcAft>
              <a:buClr>
                <a:schemeClr val="dk1"/>
              </a:buClr>
              <a:buSzPts val="1395"/>
              <a:buNone/>
            </a:pPr>
            <a:endParaRPr sz="2170" dirty="0"/>
          </a:p>
        </p:txBody>
      </p:sp>
      <p:sp>
        <p:nvSpPr>
          <p:cNvPr id="313" name="Google Shape;313;p3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CASE STUDY 2:  Pembrolizumab induced skin toxicity	</a:t>
            </a:r>
            <a:endParaRPr dirty="0"/>
          </a:p>
        </p:txBody>
      </p:sp>
      <p:sp>
        <p:nvSpPr>
          <p:cNvPr id="319" name="Google Shape;319;p4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
        <p:nvSpPr>
          <p:cNvPr id="320" name="Google Shape;320;p40"/>
          <p:cNvSpPr txBox="1"/>
          <p:nvPr/>
        </p:nvSpPr>
        <p:spPr>
          <a:xfrm>
            <a:off x="1043750" y="5964625"/>
            <a:ext cx="11183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latin typeface="Calibri"/>
                <a:ea typeface="Calibri"/>
                <a:cs typeface="Calibri"/>
                <a:sym typeface="Calibri"/>
              </a:rPr>
              <a:t>Disclaimer: Consent obtained for the use of photographs</a:t>
            </a:r>
            <a:endParaRPr sz="1600">
              <a:latin typeface="Calibri"/>
              <a:ea typeface="Calibri"/>
              <a:cs typeface="Calibri"/>
              <a:sym typeface="Calibri"/>
            </a:endParaRPr>
          </a:p>
        </p:txBody>
      </p:sp>
      <p:pic>
        <p:nvPicPr>
          <p:cNvPr id="321" name="Google Shape;321;p40" descr="A person with a black stripe over her face&#10;&#10;Description automatically generated with low confidence"/>
          <p:cNvPicPr preferRelativeResize="0">
            <a:picLocks noGrp="1"/>
          </p:cNvPicPr>
          <p:nvPr>
            <p:ph type="body" idx="1"/>
          </p:nvPr>
        </p:nvPicPr>
        <p:blipFill rotWithShape="1">
          <a:blip r:embed="rId3">
            <a:alphaModFix/>
          </a:blip>
          <a:srcRect/>
          <a:stretch/>
        </p:blipFill>
        <p:spPr>
          <a:xfrm>
            <a:off x="3993115" y="1613425"/>
            <a:ext cx="2901000" cy="4351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US" dirty="0"/>
              <a:t>CASE STUDY 2:  Pembrolizumab induced skin toxicity	</a:t>
            </a:r>
            <a:endParaRPr dirty="0"/>
          </a:p>
        </p:txBody>
      </p:sp>
      <p:sp>
        <p:nvSpPr>
          <p:cNvPr id="327" name="Google Shape;327;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25000" lnSpcReduction="20000"/>
          </a:bodyPr>
          <a:lstStyle/>
          <a:p>
            <a:pPr marL="114300" lvl="0" indent="0" algn="l" rtl="0">
              <a:lnSpc>
                <a:spcPct val="105000"/>
              </a:lnSpc>
              <a:spcBef>
                <a:spcPts val="1000"/>
              </a:spcBef>
              <a:spcAft>
                <a:spcPts val="0"/>
              </a:spcAft>
              <a:buSzPts val="486"/>
              <a:buNone/>
            </a:pPr>
            <a:r>
              <a:rPr lang="en-US" sz="10800" b="1" dirty="0"/>
              <a:t>CTCAE grading system:</a:t>
            </a:r>
            <a:endParaRPr sz="10800" dirty="0"/>
          </a:p>
          <a:p>
            <a:pPr marL="457200" lvl="0" indent="-400050" algn="l" rtl="0">
              <a:lnSpc>
                <a:spcPct val="105000"/>
              </a:lnSpc>
              <a:spcBef>
                <a:spcPts val="1000"/>
              </a:spcBef>
              <a:spcAft>
                <a:spcPts val="0"/>
              </a:spcAft>
              <a:buSzPct val="100000"/>
              <a:buChar char="•"/>
            </a:pPr>
            <a:r>
              <a:rPr lang="en-US" sz="10800" b="1" dirty="0"/>
              <a:t>Grade 1: </a:t>
            </a:r>
            <a:r>
              <a:rPr lang="en-US" sz="10800" dirty="0"/>
              <a:t>skin rash (macules/papules/pustules), with or without symptoms (pruritus/tenderness/tightness), &lt;10% body surface area</a:t>
            </a:r>
            <a:r>
              <a:rPr lang="en-US" sz="10800" dirty="0">
                <a:solidFill>
                  <a:srgbClr val="201F1E"/>
                </a:solidFill>
                <a:latin typeface="Calibri"/>
                <a:ea typeface="Calibri"/>
                <a:cs typeface="Calibri"/>
                <a:sym typeface="Calibri"/>
              </a:rPr>
              <a:t> </a:t>
            </a:r>
            <a:endParaRPr sz="10800" dirty="0"/>
          </a:p>
          <a:p>
            <a:pPr marL="457200" lvl="0" indent="-400050" algn="l" rtl="0">
              <a:lnSpc>
                <a:spcPct val="105000"/>
              </a:lnSpc>
              <a:spcBef>
                <a:spcPts val="1000"/>
              </a:spcBef>
              <a:spcAft>
                <a:spcPts val="0"/>
              </a:spcAft>
              <a:buSzPct val="100000"/>
              <a:buChar char="•"/>
            </a:pPr>
            <a:r>
              <a:rPr lang="en-US" sz="10800" b="1" dirty="0"/>
              <a:t>Grade 2: </a:t>
            </a:r>
            <a:r>
              <a:rPr lang="en-US" sz="10800" dirty="0"/>
              <a:t>rash covers 10-30% of BSA , associated with psychosocial impact; limiting instrumental ADL</a:t>
            </a:r>
            <a:endParaRPr sz="10800" dirty="0"/>
          </a:p>
          <a:p>
            <a:pPr marL="457200" lvl="0" indent="-400050" algn="l" rtl="0">
              <a:lnSpc>
                <a:spcPct val="105000"/>
              </a:lnSpc>
              <a:spcBef>
                <a:spcPts val="1000"/>
              </a:spcBef>
              <a:spcAft>
                <a:spcPts val="0"/>
              </a:spcAft>
              <a:buSzPct val="100000"/>
              <a:buChar char="•"/>
            </a:pPr>
            <a:r>
              <a:rPr lang="en-US" sz="10800" b="1" dirty="0"/>
              <a:t>Grade 3: </a:t>
            </a:r>
            <a:r>
              <a:rPr lang="en-US" sz="10800" dirty="0"/>
              <a:t>rash covers &gt;30% of BSA , ; limiting self-care ADL</a:t>
            </a:r>
            <a:endParaRPr sz="10800" dirty="0"/>
          </a:p>
          <a:p>
            <a:pPr marL="457200" lvl="0" indent="-400050" algn="l" rtl="0">
              <a:lnSpc>
                <a:spcPct val="105000"/>
              </a:lnSpc>
              <a:spcBef>
                <a:spcPts val="1000"/>
              </a:spcBef>
              <a:spcAft>
                <a:spcPts val="0"/>
              </a:spcAft>
              <a:buSzPct val="100000"/>
              <a:buChar char="•"/>
            </a:pPr>
            <a:r>
              <a:rPr lang="en-US" sz="10800" b="1" dirty="0"/>
              <a:t>Grade 4: </a:t>
            </a:r>
            <a:r>
              <a:rPr lang="en-US" sz="10800" dirty="0"/>
              <a:t>skin sloughing </a:t>
            </a:r>
            <a:r>
              <a:rPr lang="en-US" sz="10800" u="sng" dirty="0"/>
              <a:t>&gt;</a:t>
            </a:r>
            <a:r>
              <a:rPr lang="en-US" sz="10800" dirty="0"/>
              <a:t>30% BSA with associated symptoms (</a:t>
            </a:r>
            <a:r>
              <a:rPr lang="en-US" sz="10800" dirty="0" err="1"/>
              <a:t>eg</a:t>
            </a:r>
            <a:r>
              <a:rPr lang="en-US" sz="10800" dirty="0"/>
              <a:t> erythema, purpura, epidermal detachment).</a:t>
            </a:r>
            <a:endParaRPr sz="10800" b="1" i="1" dirty="0"/>
          </a:p>
          <a:p>
            <a:pPr marL="457200" lvl="0" indent="-228600" algn="l" rtl="0">
              <a:lnSpc>
                <a:spcPct val="90000"/>
              </a:lnSpc>
              <a:spcBef>
                <a:spcPts val="1000"/>
              </a:spcBef>
              <a:spcAft>
                <a:spcPts val="0"/>
              </a:spcAft>
              <a:buClr>
                <a:schemeClr val="dk1"/>
              </a:buClr>
              <a:buSzPct val="121621"/>
              <a:buNone/>
            </a:pPr>
            <a:endParaRPr sz="1600" b="1" i="1" dirty="0"/>
          </a:p>
          <a:p>
            <a:pPr marL="457200" lvl="0" indent="-228600" algn="l" rtl="0">
              <a:lnSpc>
                <a:spcPct val="90000"/>
              </a:lnSpc>
              <a:spcBef>
                <a:spcPts val="1000"/>
              </a:spcBef>
              <a:spcAft>
                <a:spcPts val="0"/>
              </a:spcAft>
              <a:buClr>
                <a:schemeClr val="dk1"/>
              </a:buClr>
              <a:buSzPct val="108107"/>
              <a:buNone/>
            </a:pPr>
            <a:endParaRPr sz="1800" b="0" dirty="0">
              <a:solidFill>
                <a:srgbClr val="201F1E"/>
              </a:solidFill>
              <a:latin typeface="Calibri"/>
              <a:ea typeface="Calibri"/>
              <a:cs typeface="Calibri"/>
              <a:sym typeface="Calibri"/>
            </a:endParaRPr>
          </a:p>
          <a:p>
            <a:pPr marL="457200" lvl="0" indent="-228600" algn="l" rtl="0">
              <a:lnSpc>
                <a:spcPct val="90000"/>
              </a:lnSpc>
              <a:spcBef>
                <a:spcPts val="1000"/>
              </a:spcBef>
              <a:spcAft>
                <a:spcPts val="0"/>
              </a:spcAft>
              <a:buClr>
                <a:schemeClr val="dk1"/>
              </a:buClr>
              <a:buSzPct val="108107"/>
              <a:buNone/>
            </a:pPr>
            <a:endParaRPr sz="1800" dirty="0">
              <a:latin typeface="Times New Roman"/>
              <a:ea typeface="Times New Roman"/>
              <a:cs typeface="Times New Roman"/>
              <a:sym typeface="Times New Roman"/>
            </a:endParaRPr>
          </a:p>
          <a:p>
            <a:pPr marL="457200" lvl="0" indent="-228600" algn="l" rtl="0">
              <a:lnSpc>
                <a:spcPct val="90000"/>
              </a:lnSpc>
              <a:spcBef>
                <a:spcPts val="1000"/>
              </a:spcBef>
              <a:spcAft>
                <a:spcPts val="0"/>
              </a:spcAft>
              <a:buClr>
                <a:schemeClr val="dk1"/>
              </a:buClr>
              <a:buSzPct val="69498"/>
              <a:buNone/>
            </a:pPr>
            <a:endParaRPr dirty="0"/>
          </a:p>
        </p:txBody>
      </p:sp>
      <p:sp>
        <p:nvSpPr>
          <p:cNvPr id="328" name="Google Shape;328;p4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Laura Collantes-Espinosa</a:t>
            </a:r>
            <a:endParaRPr dirty="0"/>
          </a:p>
        </p:txBody>
      </p:sp>
      <p:sp>
        <p:nvSpPr>
          <p:cNvPr id="99" name="Google Shape;99;p1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419100" algn="l" rtl="0">
              <a:lnSpc>
                <a:spcPct val="115000"/>
              </a:lnSpc>
              <a:spcBef>
                <a:spcPts val="1000"/>
              </a:spcBef>
              <a:spcAft>
                <a:spcPts val="0"/>
              </a:spcAft>
              <a:buSzPts val="3000"/>
              <a:buChar char="•"/>
            </a:pPr>
            <a:r>
              <a:rPr lang="en-US" sz="3000" dirty="0"/>
              <a:t>16 years of experience as a nurse in oncology</a:t>
            </a:r>
            <a:endParaRPr sz="3000" dirty="0"/>
          </a:p>
          <a:p>
            <a:pPr marL="457200" lvl="0" indent="-419100" algn="l" rtl="0">
              <a:lnSpc>
                <a:spcPct val="115000"/>
              </a:lnSpc>
              <a:spcBef>
                <a:spcPts val="0"/>
              </a:spcBef>
              <a:spcAft>
                <a:spcPts val="0"/>
              </a:spcAft>
              <a:buSzPts val="3000"/>
              <a:buChar char="•"/>
            </a:pPr>
            <a:r>
              <a:rPr lang="en-US" sz="3000" dirty="0"/>
              <a:t>7 years of experience as an Advanced Nurse Practitioner</a:t>
            </a:r>
            <a:endParaRPr sz="3000" dirty="0"/>
          </a:p>
          <a:p>
            <a:pPr marL="914400" lvl="1" indent="-419100" algn="l" rtl="0">
              <a:lnSpc>
                <a:spcPct val="115000"/>
              </a:lnSpc>
              <a:spcBef>
                <a:spcPts val="0"/>
              </a:spcBef>
              <a:spcAft>
                <a:spcPts val="0"/>
              </a:spcAft>
              <a:buSzPts val="3000"/>
              <a:buChar char="•"/>
            </a:pPr>
            <a:r>
              <a:rPr lang="en-US" sz="3000" dirty="0"/>
              <a:t>2 years in Acute Oncology Service at Imperial College Healthcare</a:t>
            </a:r>
            <a:endParaRPr sz="3000" dirty="0"/>
          </a:p>
          <a:p>
            <a:pPr marL="914400" lvl="1" indent="-419100" algn="l" rtl="0">
              <a:lnSpc>
                <a:spcPct val="115000"/>
              </a:lnSpc>
              <a:spcBef>
                <a:spcPts val="0"/>
              </a:spcBef>
              <a:spcAft>
                <a:spcPts val="0"/>
              </a:spcAft>
              <a:buSzPts val="3000"/>
              <a:buChar char="•"/>
            </a:pPr>
            <a:r>
              <a:rPr lang="en-US" sz="3000" dirty="0"/>
              <a:t>5 years in SACT services at The Royal Marsden</a:t>
            </a:r>
            <a:endParaRPr sz="3000" dirty="0"/>
          </a:p>
        </p:txBody>
      </p:sp>
      <p:sp>
        <p:nvSpPr>
          <p:cNvPr id="100" name="Google Shape;100;p1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Skin toxicity</a:t>
            </a:r>
            <a:endParaRPr dirty="0"/>
          </a:p>
        </p:txBody>
      </p:sp>
      <p:pic>
        <p:nvPicPr>
          <p:cNvPr id="334" name="Google Shape;334;p42"/>
          <p:cNvPicPr preferRelativeResize="0">
            <a:picLocks noGrp="1"/>
          </p:cNvPicPr>
          <p:nvPr>
            <p:ph type="body" idx="1"/>
          </p:nvPr>
        </p:nvPicPr>
        <p:blipFill rotWithShape="1">
          <a:blip r:embed="rId3">
            <a:alphaModFix/>
          </a:blip>
          <a:srcRect/>
          <a:stretch/>
        </p:blipFill>
        <p:spPr>
          <a:xfrm>
            <a:off x="1663975" y="1552125"/>
            <a:ext cx="9037500" cy="4804200"/>
          </a:xfrm>
          <a:prstGeom prst="rect">
            <a:avLst/>
          </a:prstGeom>
          <a:noFill/>
          <a:ln>
            <a:noFill/>
          </a:ln>
        </p:spPr>
      </p:pic>
      <p:sp>
        <p:nvSpPr>
          <p:cNvPr id="335" name="Google Shape;335;p4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990"/>
              <a:buFont typeface="Calibri"/>
              <a:buNone/>
            </a:pPr>
            <a:r>
              <a:rPr lang="en-US" dirty="0"/>
              <a:t>CASE STUDY 2:  Pembrolizumab induced skin toxicity	</a:t>
            </a:r>
            <a:endParaRPr dirty="0"/>
          </a:p>
        </p:txBody>
      </p:sp>
      <p:sp>
        <p:nvSpPr>
          <p:cNvPr id="341" name="Google Shape;341;p43"/>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r>
              <a:rPr lang="en-US" sz="2700" b="1" dirty="0">
                <a:solidFill>
                  <a:srgbClr val="201F1E"/>
                </a:solidFill>
                <a:latin typeface="Calibri" panose="020F0502020204030204" pitchFamily="34" charset="0"/>
                <a:cs typeface="Calibri" panose="020F0502020204030204" pitchFamily="34" charset="0"/>
              </a:rPr>
              <a:t>Cycle 2 day 1</a:t>
            </a:r>
            <a:r>
              <a:rPr lang="en-US" sz="2700" b="1" dirty="0">
                <a:latin typeface="Calibri" panose="020F0502020204030204" pitchFamily="34" charset="0"/>
                <a:cs typeface="Calibri" panose="020F0502020204030204" pitchFamily="34" charset="0"/>
              </a:rPr>
              <a:t> </a:t>
            </a:r>
            <a:endParaRPr sz="2700" b="1" dirty="0">
              <a:latin typeface="Calibri" panose="020F0502020204030204" pitchFamily="34" charset="0"/>
              <a:cs typeface="Calibri" panose="020F0502020204030204" pitchFamily="34" charset="0"/>
            </a:endParaRPr>
          </a:p>
          <a:p>
            <a:pPr marL="0" lvl="0" indent="0" algn="l" rtl="0">
              <a:lnSpc>
                <a:spcPct val="115000"/>
              </a:lnSpc>
              <a:spcBef>
                <a:spcPts val="1000"/>
              </a:spcBef>
              <a:spcAft>
                <a:spcPts val="0"/>
              </a:spcAft>
              <a:buNone/>
            </a:pPr>
            <a:r>
              <a:rPr lang="en-US" sz="2700" dirty="0">
                <a:solidFill>
                  <a:srgbClr val="201F1E"/>
                </a:solidFill>
                <a:latin typeface="Calibri" panose="020F0502020204030204" pitchFamily="34" charset="0"/>
                <a:cs typeface="Calibri" panose="020F0502020204030204" pitchFamily="34" charset="0"/>
                <a:sym typeface="Calibri"/>
              </a:rPr>
              <a:t>Management </a:t>
            </a:r>
            <a:r>
              <a:rPr lang="en-US" sz="2700" dirty="0">
                <a:solidFill>
                  <a:srgbClr val="201F1E"/>
                </a:solidFill>
                <a:latin typeface="Calibri" panose="020F0502020204030204" pitchFamily="34" charset="0"/>
                <a:cs typeface="Calibri" panose="020F0502020204030204" pitchFamily="34" charset="0"/>
              </a:rPr>
              <a:t>of </a:t>
            </a:r>
            <a:r>
              <a:rPr lang="en-US" sz="2700" dirty="0">
                <a:solidFill>
                  <a:srgbClr val="201F1E"/>
                </a:solidFill>
                <a:latin typeface="Calibri" panose="020F0502020204030204" pitchFamily="34" charset="0"/>
                <a:cs typeface="Calibri" panose="020F0502020204030204" pitchFamily="34" charset="0"/>
                <a:sym typeface="Calibri"/>
              </a:rPr>
              <a:t>Grade 1</a:t>
            </a:r>
            <a:r>
              <a:rPr lang="en-US" sz="2700" dirty="0">
                <a:solidFill>
                  <a:srgbClr val="201F1E"/>
                </a:solidFill>
                <a:latin typeface="Calibri" panose="020F0502020204030204" pitchFamily="34" charset="0"/>
                <a:cs typeface="Calibri" panose="020F0502020204030204" pitchFamily="34" charset="0"/>
              </a:rPr>
              <a:t> skin toxicity</a:t>
            </a:r>
            <a:r>
              <a:rPr lang="en-US" sz="2700" dirty="0">
                <a:solidFill>
                  <a:srgbClr val="201F1E"/>
                </a:solidFill>
                <a:latin typeface="Calibri" panose="020F0502020204030204" pitchFamily="34" charset="0"/>
                <a:cs typeface="Calibri" panose="020F0502020204030204" pitchFamily="34" charset="0"/>
                <a:sym typeface="Calibri"/>
              </a:rPr>
              <a:t>: </a:t>
            </a:r>
            <a:endParaRPr sz="2700" dirty="0">
              <a:latin typeface="Calibri" panose="020F0502020204030204" pitchFamily="34" charset="0"/>
              <a:cs typeface="Calibri" panose="020F0502020204030204" pitchFamily="34" charset="0"/>
            </a:endParaRPr>
          </a:p>
          <a:p>
            <a:pPr marL="457200" lvl="0" indent="-400116" algn="l" rtl="0">
              <a:lnSpc>
                <a:spcPct val="115000"/>
              </a:lnSpc>
              <a:spcBef>
                <a:spcPts val="500"/>
              </a:spcBef>
              <a:spcAft>
                <a:spcPts val="0"/>
              </a:spcAft>
              <a:buClr>
                <a:srgbClr val="000000"/>
              </a:buClr>
              <a:buSzPct val="100000"/>
              <a:buFont typeface="Calibri"/>
              <a:buChar char="•"/>
            </a:pPr>
            <a:r>
              <a:rPr lang="en-US" sz="2700" dirty="0">
                <a:solidFill>
                  <a:srgbClr val="000000"/>
                </a:solidFill>
                <a:latin typeface="Calibri" panose="020F0502020204030204" pitchFamily="34" charset="0"/>
                <a:cs typeface="Calibri" panose="020F0502020204030204" pitchFamily="34" charset="0"/>
                <a:sym typeface="Calibri"/>
              </a:rPr>
              <a:t>Avoid skin irritants (use soap-free cleansers such as </a:t>
            </a:r>
            <a:r>
              <a:rPr lang="en-US" sz="2700" dirty="0" err="1">
                <a:solidFill>
                  <a:srgbClr val="000000"/>
                </a:solidFill>
                <a:latin typeface="Calibri" panose="020F0502020204030204" pitchFamily="34" charset="0"/>
                <a:cs typeface="Calibri" panose="020F0502020204030204" pitchFamily="34" charset="0"/>
                <a:sym typeface="Calibri"/>
              </a:rPr>
              <a:t>Dermol</a:t>
            </a:r>
            <a:r>
              <a:rPr lang="en-US" sz="2700" dirty="0">
                <a:solidFill>
                  <a:srgbClr val="000000"/>
                </a:solidFill>
                <a:latin typeface="Calibri" panose="020F0502020204030204" pitchFamily="34" charset="0"/>
                <a:cs typeface="Calibri" panose="020F0502020204030204" pitchFamily="34" charset="0"/>
                <a:sym typeface="Calibri"/>
              </a:rPr>
              <a:t>® or QV wash)</a:t>
            </a:r>
            <a:endParaRPr sz="2700" dirty="0">
              <a:latin typeface="Calibri" panose="020F0502020204030204" pitchFamily="34" charset="0"/>
              <a:cs typeface="Calibri" panose="020F0502020204030204" pitchFamily="34" charset="0"/>
            </a:endParaRPr>
          </a:p>
          <a:p>
            <a:pPr marL="457200" lvl="0" indent="-400116" algn="l" rtl="0">
              <a:lnSpc>
                <a:spcPct val="115000"/>
              </a:lnSpc>
              <a:spcBef>
                <a:spcPts val="0"/>
              </a:spcBef>
              <a:spcAft>
                <a:spcPts val="0"/>
              </a:spcAft>
              <a:buClr>
                <a:srgbClr val="000000"/>
              </a:buClr>
              <a:buSzPct val="100000"/>
              <a:buFont typeface="Calibri"/>
              <a:buChar char="•"/>
            </a:pPr>
            <a:r>
              <a:rPr lang="en-US" sz="2700" dirty="0" err="1">
                <a:solidFill>
                  <a:srgbClr val="000000"/>
                </a:solidFill>
                <a:latin typeface="Calibri" panose="020F0502020204030204" pitchFamily="34" charset="0"/>
                <a:cs typeface="Calibri" panose="020F0502020204030204" pitchFamily="34" charset="0"/>
                <a:sym typeface="Calibri"/>
              </a:rPr>
              <a:t>Moisturise</a:t>
            </a:r>
            <a:r>
              <a:rPr lang="en-US" sz="2700" dirty="0">
                <a:solidFill>
                  <a:srgbClr val="000000"/>
                </a:solidFill>
                <a:latin typeface="Calibri" panose="020F0502020204030204" pitchFamily="34" charset="0"/>
                <a:cs typeface="Calibri" panose="020F0502020204030204" pitchFamily="34" charset="0"/>
                <a:sym typeface="Calibri"/>
              </a:rPr>
              <a:t>, avoid sun exposure, topical steroids </a:t>
            </a:r>
            <a:r>
              <a:rPr lang="en-US" sz="2700" dirty="0" err="1">
                <a:solidFill>
                  <a:srgbClr val="000000"/>
                </a:solidFill>
                <a:latin typeface="Calibri" panose="020F0502020204030204" pitchFamily="34" charset="0"/>
                <a:cs typeface="Calibri" panose="020F0502020204030204" pitchFamily="34" charset="0"/>
                <a:sym typeface="Calibri"/>
              </a:rPr>
              <a:t>Eumovate</a:t>
            </a:r>
            <a:r>
              <a:rPr lang="en-US" sz="2700" dirty="0">
                <a:solidFill>
                  <a:srgbClr val="000000"/>
                </a:solidFill>
                <a:latin typeface="Calibri" panose="020F0502020204030204" pitchFamily="34" charset="0"/>
                <a:cs typeface="Calibri" panose="020F0502020204030204" pitchFamily="34" charset="0"/>
                <a:sym typeface="Calibri"/>
              </a:rPr>
              <a:t>® (</a:t>
            </a:r>
            <a:r>
              <a:rPr lang="en-US" sz="2700" dirty="0" err="1">
                <a:solidFill>
                  <a:srgbClr val="000000"/>
                </a:solidFill>
                <a:latin typeface="Calibri" panose="020F0502020204030204" pitchFamily="34" charset="0"/>
                <a:cs typeface="Calibri" panose="020F0502020204030204" pitchFamily="34" charset="0"/>
                <a:sym typeface="Calibri"/>
              </a:rPr>
              <a:t>Clobetasone</a:t>
            </a:r>
            <a:r>
              <a:rPr lang="en-US" sz="2700" dirty="0">
                <a:solidFill>
                  <a:srgbClr val="000000"/>
                </a:solidFill>
                <a:latin typeface="Calibri" panose="020F0502020204030204" pitchFamily="34" charset="0"/>
                <a:cs typeface="Calibri" panose="020F0502020204030204" pitchFamily="34" charset="0"/>
                <a:sym typeface="Calibri"/>
              </a:rPr>
              <a:t> butyrate, mild strength) +/- </a:t>
            </a:r>
            <a:r>
              <a:rPr lang="en-US" sz="2700" dirty="0">
                <a:solidFill>
                  <a:srgbClr val="000000"/>
                </a:solidFill>
                <a:latin typeface="Calibri" panose="020F0502020204030204" pitchFamily="34" charset="0"/>
                <a:cs typeface="Calibri" panose="020F0502020204030204" pitchFamily="34" charset="0"/>
              </a:rPr>
              <a:t>antihistamines</a:t>
            </a:r>
            <a:r>
              <a:rPr lang="en-US" sz="2700" dirty="0">
                <a:solidFill>
                  <a:srgbClr val="000000"/>
                </a:solidFill>
                <a:latin typeface="Calibri" panose="020F0502020204030204" pitchFamily="34" charset="0"/>
                <a:cs typeface="Calibri" panose="020F0502020204030204" pitchFamily="34" charset="0"/>
                <a:sym typeface="Calibri"/>
              </a:rPr>
              <a:t> for itch</a:t>
            </a:r>
            <a:endParaRPr sz="2700" dirty="0">
              <a:latin typeface="Calibri" panose="020F0502020204030204" pitchFamily="34" charset="0"/>
              <a:cs typeface="Calibri" panose="020F0502020204030204" pitchFamily="34" charset="0"/>
            </a:endParaRPr>
          </a:p>
          <a:p>
            <a:pPr marL="457200" lvl="0" indent="-400116" algn="l" rtl="0">
              <a:lnSpc>
                <a:spcPct val="115000"/>
              </a:lnSpc>
              <a:spcBef>
                <a:spcPts val="0"/>
              </a:spcBef>
              <a:spcAft>
                <a:spcPts val="0"/>
              </a:spcAft>
              <a:buClr>
                <a:srgbClr val="000000"/>
              </a:buClr>
              <a:buSzPct val="100000"/>
              <a:buFont typeface="Calibri"/>
              <a:buChar char="•"/>
            </a:pPr>
            <a:r>
              <a:rPr lang="en-US" sz="2700" dirty="0">
                <a:solidFill>
                  <a:srgbClr val="000000"/>
                </a:solidFill>
                <a:latin typeface="Calibri" panose="020F0502020204030204" pitchFamily="34" charset="0"/>
                <a:cs typeface="Calibri" panose="020F0502020204030204" pitchFamily="34" charset="0"/>
                <a:sym typeface="Calibri"/>
              </a:rPr>
              <a:t>Proceed with treatment</a:t>
            </a:r>
            <a:endParaRPr sz="2700" dirty="0">
              <a:latin typeface="Calibri" panose="020F0502020204030204" pitchFamily="34" charset="0"/>
              <a:cs typeface="Calibri" panose="020F0502020204030204" pitchFamily="34" charset="0"/>
            </a:endParaRPr>
          </a:p>
          <a:p>
            <a:pPr marL="457200" lvl="0" indent="-228600" algn="l" rtl="0">
              <a:lnSpc>
                <a:spcPct val="90000"/>
              </a:lnSpc>
              <a:spcBef>
                <a:spcPts val="1000"/>
              </a:spcBef>
              <a:spcAft>
                <a:spcPts val="0"/>
              </a:spcAft>
              <a:buClr>
                <a:schemeClr val="dk1"/>
              </a:buClr>
              <a:buSzPct val="100000"/>
              <a:buNone/>
            </a:pPr>
            <a:endParaRPr sz="2700" dirty="0">
              <a:latin typeface="Calibri" panose="020F0502020204030204" pitchFamily="34" charset="0"/>
              <a:ea typeface="Times New Roman"/>
              <a:cs typeface="Calibri" panose="020F0502020204030204" pitchFamily="34" charset="0"/>
              <a:sym typeface="Times New Roman"/>
            </a:endParaRPr>
          </a:p>
          <a:p>
            <a:pPr marL="457200" lvl="0" indent="-228600" algn="l" rtl="0">
              <a:lnSpc>
                <a:spcPct val="160000"/>
              </a:lnSpc>
              <a:spcBef>
                <a:spcPts val="1000"/>
              </a:spcBef>
              <a:spcAft>
                <a:spcPts val="0"/>
              </a:spcAft>
              <a:buSzPct val="100000"/>
              <a:buNone/>
            </a:pPr>
            <a:endParaRPr sz="2700" dirty="0">
              <a:latin typeface="Calibri" panose="020F0502020204030204" pitchFamily="34" charset="0"/>
              <a:ea typeface="Times New Roman"/>
              <a:cs typeface="Calibri" panose="020F0502020204030204" pitchFamily="34" charset="0"/>
              <a:sym typeface="Times New Roman"/>
            </a:endParaRPr>
          </a:p>
          <a:p>
            <a:pPr marL="457200" lvl="0" indent="-228600" algn="l" rtl="0">
              <a:lnSpc>
                <a:spcPct val="90000"/>
              </a:lnSpc>
              <a:spcBef>
                <a:spcPts val="1000"/>
              </a:spcBef>
              <a:spcAft>
                <a:spcPts val="0"/>
              </a:spcAft>
              <a:buClr>
                <a:schemeClr val="dk1"/>
              </a:buClr>
              <a:buSzPct val="64285"/>
              <a:buNone/>
            </a:pPr>
            <a:endParaRPr sz="2700" dirty="0">
              <a:latin typeface="Calibri" panose="020F0502020204030204" pitchFamily="34" charset="0"/>
              <a:cs typeface="Calibri" panose="020F0502020204030204" pitchFamily="34" charset="0"/>
            </a:endParaRPr>
          </a:p>
        </p:txBody>
      </p:sp>
      <p:sp>
        <p:nvSpPr>
          <p:cNvPr id="342" name="Google Shape;342;p4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CASE STUDY 2:  Pembrolizumab induced skin toxicity	</a:t>
            </a:r>
            <a:endParaRPr dirty="0"/>
          </a:p>
        </p:txBody>
      </p:sp>
      <p:sp>
        <p:nvSpPr>
          <p:cNvPr id="348" name="Google Shape;348;p44"/>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000"/>
              </a:spcBef>
              <a:spcAft>
                <a:spcPts val="0"/>
              </a:spcAft>
              <a:buNone/>
            </a:pPr>
            <a:r>
              <a:rPr lang="en-US" sz="2700" b="1" dirty="0"/>
              <a:t>Cycle 3 day 8</a:t>
            </a:r>
            <a:endParaRPr sz="2700" b="1" dirty="0"/>
          </a:p>
          <a:p>
            <a:pPr marL="457200" lvl="0" indent="-393896" algn="l" rtl="0">
              <a:lnSpc>
                <a:spcPct val="105000"/>
              </a:lnSpc>
              <a:spcBef>
                <a:spcPts val="1000"/>
              </a:spcBef>
              <a:spcAft>
                <a:spcPts val="0"/>
              </a:spcAft>
              <a:buSzPct val="100000"/>
              <a:buChar char="•"/>
            </a:pPr>
            <a:r>
              <a:rPr lang="en-US" sz="2700" dirty="0">
                <a:solidFill>
                  <a:srgbClr val="201F1E"/>
                </a:solidFill>
              </a:rPr>
              <a:t>Continues to have facial acneiform rash.</a:t>
            </a:r>
            <a:endParaRPr sz="2700" dirty="0">
              <a:solidFill>
                <a:srgbClr val="201F1E"/>
              </a:solidFill>
            </a:endParaRPr>
          </a:p>
          <a:p>
            <a:pPr marL="457200" lvl="0" indent="-393896" algn="l" rtl="0">
              <a:lnSpc>
                <a:spcPct val="105000"/>
              </a:lnSpc>
              <a:spcBef>
                <a:spcPts val="1000"/>
              </a:spcBef>
              <a:spcAft>
                <a:spcPts val="0"/>
              </a:spcAft>
              <a:buSzPct val="100000"/>
              <a:buChar char="•"/>
            </a:pPr>
            <a:r>
              <a:rPr lang="en-US" sz="2700" dirty="0"/>
              <a:t>“Taking longer to heal”</a:t>
            </a:r>
            <a:r>
              <a:rPr lang="en-US" sz="2700" dirty="0">
                <a:solidFill>
                  <a:srgbClr val="201F1E"/>
                </a:solidFill>
              </a:rPr>
              <a:t> , pustules resolve after a few days.  </a:t>
            </a:r>
            <a:endParaRPr sz="2700" dirty="0">
              <a:solidFill>
                <a:srgbClr val="201F1E"/>
              </a:solidFill>
            </a:endParaRPr>
          </a:p>
          <a:p>
            <a:pPr marL="457200" lvl="0" indent="-393896" algn="l" rtl="0">
              <a:lnSpc>
                <a:spcPct val="105000"/>
              </a:lnSpc>
              <a:spcBef>
                <a:spcPts val="1000"/>
              </a:spcBef>
              <a:spcAft>
                <a:spcPts val="0"/>
              </a:spcAft>
              <a:buSzPct val="100000"/>
              <a:buChar char="•"/>
            </a:pPr>
            <a:r>
              <a:rPr lang="en-US" sz="2700" dirty="0">
                <a:solidFill>
                  <a:srgbClr val="201F1E"/>
                </a:solidFill>
              </a:rPr>
              <a:t>Noticed changes in </a:t>
            </a:r>
            <a:r>
              <a:rPr lang="en-US" sz="2700" dirty="0" err="1">
                <a:solidFill>
                  <a:srgbClr val="201F1E"/>
                </a:solidFill>
              </a:rPr>
              <a:t>colour</a:t>
            </a:r>
            <a:r>
              <a:rPr lang="en-US" sz="2700" dirty="0">
                <a:solidFill>
                  <a:srgbClr val="201F1E"/>
                </a:solidFill>
              </a:rPr>
              <a:t> on her right hand. </a:t>
            </a:r>
            <a:endParaRPr sz="2700" dirty="0"/>
          </a:p>
          <a:p>
            <a:pPr marL="457200" lvl="0" indent="-393896" algn="l" rtl="0">
              <a:lnSpc>
                <a:spcPct val="105000"/>
              </a:lnSpc>
              <a:spcBef>
                <a:spcPts val="1000"/>
              </a:spcBef>
              <a:spcAft>
                <a:spcPts val="0"/>
              </a:spcAft>
              <a:buSzPct val="100000"/>
              <a:buChar char="•"/>
            </a:pPr>
            <a:r>
              <a:rPr lang="en-US" sz="2700" dirty="0"/>
              <a:t>Physical examination: Right hand erythematous (purple/red that changes overtime). It feels very hot to her. Worse at night. There is an area that feels swollen/</a:t>
            </a:r>
            <a:r>
              <a:rPr lang="en-US" sz="2700" dirty="0" err="1"/>
              <a:t>oedematous</a:t>
            </a:r>
            <a:r>
              <a:rPr lang="en-US" sz="2700" dirty="0"/>
              <a:t> distal to the ulnar bone. No pain. No injury.</a:t>
            </a:r>
            <a:endParaRPr sz="2700" dirty="0"/>
          </a:p>
          <a:p>
            <a:pPr marL="457200" lvl="0" indent="-393896" algn="l" rtl="0">
              <a:lnSpc>
                <a:spcPct val="105000"/>
              </a:lnSpc>
              <a:spcBef>
                <a:spcPts val="1000"/>
              </a:spcBef>
              <a:spcAft>
                <a:spcPts val="0"/>
              </a:spcAft>
              <a:buSzPct val="100000"/>
              <a:buChar char="•"/>
            </a:pPr>
            <a:r>
              <a:rPr lang="en-US" sz="2700" dirty="0"/>
              <a:t>Blood parameters within range.</a:t>
            </a:r>
            <a:endParaRPr sz="2700" dirty="0">
              <a:solidFill>
                <a:srgbClr val="201F1E"/>
              </a:solidFill>
            </a:endParaRPr>
          </a:p>
          <a:p>
            <a:pPr marL="0" lvl="0" indent="0" algn="l" rtl="0">
              <a:lnSpc>
                <a:spcPct val="105000"/>
              </a:lnSpc>
              <a:spcBef>
                <a:spcPts val="1000"/>
              </a:spcBef>
              <a:spcAft>
                <a:spcPts val="0"/>
              </a:spcAft>
              <a:buNone/>
            </a:pPr>
            <a:endParaRPr sz="2700" dirty="0">
              <a:solidFill>
                <a:srgbClr val="201F1E"/>
              </a:solidFill>
            </a:endParaRPr>
          </a:p>
          <a:p>
            <a:pPr marL="457200" lvl="0" indent="-228600" algn="l" rtl="0">
              <a:lnSpc>
                <a:spcPct val="90000"/>
              </a:lnSpc>
              <a:spcBef>
                <a:spcPts val="1000"/>
              </a:spcBef>
              <a:spcAft>
                <a:spcPts val="0"/>
              </a:spcAft>
              <a:buClr>
                <a:schemeClr val="dk1"/>
              </a:buClr>
              <a:buSzPct val="52926"/>
              <a:buNone/>
            </a:pPr>
            <a:endParaRPr sz="2700" dirty="0"/>
          </a:p>
          <a:p>
            <a:pPr marL="457200" lvl="0" indent="-228600" algn="l" rtl="0">
              <a:lnSpc>
                <a:spcPct val="160000"/>
              </a:lnSpc>
              <a:spcBef>
                <a:spcPts val="1000"/>
              </a:spcBef>
              <a:spcAft>
                <a:spcPts val="0"/>
              </a:spcAft>
              <a:buSzPct val="100000"/>
              <a:buNone/>
            </a:pPr>
            <a:endParaRPr sz="2700" dirty="0">
              <a:latin typeface="Times New Roman"/>
              <a:ea typeface="Times New Roman"/>
              <a:cs typeface="Times New Roman"/>
              <a:sym typeface="Times New Roman"/>
            </a:endParaRPr>
          </a:p>
          <a:p>
            <a:pPr marL="457200" lvl="0" indent="-228600" algn="l" rtl="0">
              <a:lnSpc>
                <a:spcPct val="90000"/>
              </a:lnSpc>
              <a:spcBef>
                <a:spcPts val="1000"/>
              </a:spcBef>
              <a:spcAft>
                <a:spcPts val="0"/>
              </a:spcAft>
              <a:buClr>
                <a:schemeClr val="dk1"/>
              </a:buClr>
              <a:buSzPct val="64285"/>
              <a:buNone/>
            </a:pPr>
            <a:endParaRPr sz="2700" dirty="0"/>
          </a:p>
        </p:txBody>
      </p:sp>
      <p:sp>
        <p:nvSpPr>
          <p:cNvPr id="349" name="Google Shape;349;p4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CASE STUDY 2:  Pembrolizumab induced skin toxicity	</a:t>
            </a:r>
            <a:endParaRPr dirty="0"/>
          </a:p>
        </p:txBody>
      </p:sp>
      <p:sp>
        <p:nvSpPr>
          <p:cNvPr id="355" name="Google Shape;355;p4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356" name="Google Shape;356;p45"/>
          <p:cNvSpPr txBox="1"/>
          <p:nvPr/>
        </p:nvSpPr>
        <p:spPr>
          <a:xfrm>
            <a:off x="1043750" y="5964625"/>
            <a:ext cx="11183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latin typeface="Calibri"/>
                <a:ea typeface="Calibri"/>
                <a:cs typeface="Calibri"/>
                <a:sym typeface="Calibri"/>
              </a:rPr>
              <a:t>Disclaimer: Consent obtained for the use of photographs</a:t>
            </a:r>
            <a:endParaRPr sz="1600">
              <a:latin typeface="Calibri"/>
              <a:ea typeface="Calibri"/>
              <a:cs typeface="Calibri"/>
              <a:sym typeface="Calibri"/>
            </a:endParaRPr>
          </a:p>
        </p:txBody>
      </p:sp>
      <p:pic>
        <p:nvPicPr>
          <p:cNvPr id="357" name="Google Shape;357;p45" descr="A close-up of a hand&#10;&#10;Description automatically generated"/>
          <p:cNvPicPr preferRelativeResize="0">
            <a:picLocks noGrp="1"/>
          </p:cNvPicPr>
          <p:nvPr>
            <p:ph type="body" idx="1"/>
          </p:nvPr>
        </p:nvPicPr>
        <p:blipFill rotWithShape="1">
          <a:blip r:embed="rId3">
            <a:alphaModFix/>
          </a:blip>
          <a:srcRect/>
          <a:stretch/>
        </p:blipFill>
        <p:spPr>
          <a:xfrm>
            <a:off x="4453198" y="1513475"/>
            <a:ext cx="2901000" cy="4351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CASE STUDY 2:  Pembrolizumab induced skin toxicity	</a:t>
            </a:r>
            <a:endParaRPr dirty="0"/>
          </a:p>
        </p:txBody>
      </p:sp>
      <p:pic>
        <p:nvPicPr>
          <p:cNvPr id="363" name="Google Shape;363;p46" descr="A close-up of a hand&#10;&#10;Description automatically generated"/>
          <p:cNvPicPr preferRelativeResize="0"/>
          <p:nvPr/>
        </p:nvPicPr>
        <p:blipFill rotWithShape="1">
          <a:blip r:embed="rId3">
            <a:alphaModFix/>
          </a:blip>
          <a:srcRect/>
          <a:stretch/>
        </p:blipFill>
        <p:spPr>
          <a:xfrm rot="5400000">
            <a:off x="4381500" y="0"/>
            <a:ext cx="3429000" cy="6858000"/>
          </a:xfrm>
          <a:prstGeom prst="rect">
            <a:avLst/>
          </a:prstGeom>
          <a:noFill/>
          <a:ln>
            <a:noFill/>
          </a:ln>
        </p:spPr>
      </p:pic>
      <p:sp>
        <p:nvSpPr>
          <p:cNvPr id="364" name="Google Shape;364;p4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365" name="Google Shape;365;p46"/>
          <p:cNvSpPr txBox="1"/>
          <p:nvPr/>
        </p:nvSpPr>
        <p:spPr>
          <a:xfrm>
            <a:off x="1043750" y="5964625"/>
            <a:ext cx="11183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latin typeface="Calibri"/>
                <a:ea typeface="Calibri"/>
                <a:cs typeface="Calibri"/>
                <a:sym typeface="Calibri"/>
              </a:rPr>
              <a:t>Disclaimer: Consent obtained for the use of photographs</a:t>
            </a:r>
            <a:endParaRPr sz="160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CASE STUDY 2:  Pembrolizumab induced skin toxicity	</a:t>
            </a:r>
            <a:endParaRPr dirty="0"/>
          </a:p>
        </p:txBody>
      </p:sp>
      <p:sp>
        <p:nvSpPr>
          <p:cNvPr id="371" name="Google Shape;371;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5000"/>
              </a:lnSpc>
              <a:spcBef>
                <a:spcPts val="1000"/>
              </a:spcBef>
              <a:spcAft>
                <a:spcPts val="0"/>
              </a:spcAft>
              <a:buNone/>
            </a:pPr>
            <a:r>
              <a:rPr lang="en-US" b="1" dirty="0"/>
              <a:t>Cycle 3 day 8</a:t>
            </a:r>
            <a:endParaRPr b="1" dirty="0"/>
          </a:p>
          <a:p>
            <a:pPr marL="0" lvl="0" indent="0" algn="l" rtl="0">
              <a:lnSpc>
                <a:spcPct val="105000"/>
              </a:lnSpc>
              <a:spcBef>
                <a:spcPts val="1000"/>
              </a:spcBef>
              <a:spcAft>
                <a:spcPts val="0"/>
              </a:spcAft>
              <a:buNone/>
            </a:pPr>
            <a:r>
              <a:rPr lang="en-US" dirty="0">
                <a:solidFill>
                  <a:srgbClr val="201F1E"/>
                </a:solidFill>
              </a:rPr>
              <a:t>Management of Grade 1 skin toxicity: </a:t>
            </a:r>
            <a:endParaRPr dirty="0"/>
          </a:p>
          <a:p>
            <a:pPr marL="457200" lvl="0" indent="-400050" algn="l" rtl="0">
              <a:lnSpc>
                <a:spcPct val="105000"/>
              </a:lnSpc>
              <a:spcBef>
                <a:spcPts val="1000"/>
              </a:spcBef>
              <a:spcAft>
                <a:spcPts val="0"/>
              </a:spcAft>
              <a:buClr>
                <a:srgbClr val="000000"/>
              </a:buClr>
              <a:buSzPts val="2700"/>
              <a:buFont typeface="Calibri"/>
              <a:buChar char="•"/>
            </a:pPr>
            <a:r>
              <a:rPr lang="en-US" sz="2700" dirty="0">
                <a:solidFill>
                  <a:srgbClr val="000000"/>
                </a:solidFill>
                <a:latin typeface="Calibri"/>
                <a:ea typeface="Calibri"/>
                <a:cs typeface="Calibri"/>
                <a:sym typeface="Calibri"/>
              </a:rPr>
              <a:t>We continued with previous measures</a:t>
            </a:r>
            <a:endParaRPr sz="2700" dirty="0"/>
          </a:p>
          <a:p>
            <a:pPr marL="457200" lvl="0" indent="-400050" algn="l" rtl="0">
              <a:lnSpc>
                <a:spcPct val="105000"/>
              </a:lnSpc>
              <a:spcBef>
                <a:spcPts val="1000"/>
              </a:spcBef>
              <a:spcAft>
                <a:spcPts val="0"/>
              </a:spcAft>
              <a:buSzPts val="2700"/>
              <a:buFont typeface="Calibri"/>
              <a:buChar char="•"/>
            </a:pPr>
            <a:r>
              <a:rPr lang="en-US" sz="2700" dirty="0">
                <a:solidFill>
                  <a:srgbClr val="000000"/>
                </a:solidFill>
                <a:latin typeface="Calibri"/>
                <a:ea typeface="Calibri"/>
                <a:cs typeface="Calibri"/>
                <a:sym typeface="Calibri"/>
              </a:rPr>
              <a:t>Escalated to </a:t>
            </a:r>
            <a:r>
              <a:rPr lang="en-US" sz="2700" dirty="0" err="1">
                <a:solidFill>
                  <a:srgbClr val="000000"/>
                </a:solidFill>
                <a:latin typeface="Calibri"/>
                <a:ea typeface="Calibri"/>
                <a:cs typeface="Calibri"/>
                <a:sym typeface="Calibri"/>
              </a:rPr>
              <a:t>Elocon</a:t>
            </a:r>
            <a:r>
              <a:rPr lang="en-US" sz="2700" dirty="0">
                <a:solidFill>
                  <a:srgbClr val="000000"/>
                </a:solidFill>
                <a:latin typeface="Calibri"/>
                <a:ea typeface="Calibri"/>
                <a:cs typeface="Calibri"/>
                <a:sym typeface="Calibri"/>
              </a:rPr>
              <a:t>® (mometasone furoate, moderate strength) cream od</a:t>
            </a:r>
            <a:r>
              <a:rPr lang="en-US" sz="2700" dirty="0">
                <a:latin typeface="Calibri"/>
                <a:ea typeface="Calibri"/>
                <a:cs typeface="Calibri"/>
                <a:sym typeface="Calibri"/>
              </a:rPr>
              <a:t> for hand and forehead</a:t>
            </a:r>
            <a:endParaRPr sz="2700" dirty="0">
              <a:solidFill>
                <a:srgbClr val="000000"/>
              </a:solidFill>
              <a:latin typeface="Calibri"/>
              <a:ea typeface="Calibri"/>
              <a:cs typeface="Calibri"/>
              <a:sym typeface="Calibri"/>
            </a:endParaRPr>
          </a:p>
          <a:p>
            <a:pPr marL="457200" lvl="0" indent="-400050" algn="l" rtl="0">
              <a:lnSpc>
                <a:spcPct val="105000"/>
              </a:lnSpc>
              <a:spcBef>
                <a:spcPts val="1000"/>
              </a:spcBef>
              <a:spcAft>
                <a:spcPts val="0"/>
              </a:spcAft>
              <a:buClr>
                <a:srgbClr val="000000"/>
              </a:buClr>
              <a:buSzPts val="2700"/>
              <a:buFont typeface="Calibri"/>
              <a:buChar char="•"/>
            </a:pPr>
            <a:r>
              <a:rPr lang="en-US" sz="2700" dirty="0">
                <a:solidFill>
                  <a:srgbClr val="000000"/>
                </a:solidFill>
                <a:latin typeface="Calibri"/>
                <a:ea typeface="Calibri"/>
                <a:cs typeface="Calibri"/>
                <a:sym typeface="Calibri"/>
              </a:rPr>
              <a:t>Proceed with treatment</a:t>
            </a:r>
            <a:endParaRPr sz="2700" dirty="0"/>
          </a:p>
          <a:p>
            <a:pPr marL="457200" lvl="0" indent="-228600" algn="l" rtl="0">
              <a:lnSpc>
                <a:spcPct val="90000"/>
              </a:lnSpc>
              <a:spcBef>
                <a:spcPts val="1000"/>
              </a:spcBef>
              <a:spcAft>
                <a:spcPts val="0"/>
              </a:spcAft>
              <a:buClr>
                <a:schemeClr val="dk1"/>
              </a:buClr>
              <a:buSzPts val="1800"/>
              <a:buNone/>
            </a:pPr>
            <a:endParaRPr sz="1800" dirty="0">
              <a:latin typeface="Times New Roman"/>
              <a:ea typeface="Times New Roman"/>
              <a:cs typeface="Times New Roman"/>
              <a:sym typeface="Times New Roman"/>
            </a:endParaRPr>
          </a:p>
          <a:p>
            <a:pPr marL="457200" lvl="0" indent="-228600" algn="l" rtl="0">
              <a:lnSpc>
                <a:spcPct val="160000"/>
              </a:lnSpc>
              <a:spcBef>
                <a:spcPts val="1000"/>
              </a:spcBef>
              <a:spcAft>
                <a:spcPts val="0"/>
              </a:spcAft>
              <a:buSzPts val="1800"/>
              <a:buNone/>
            </a:pPr>
            <a:endParaRPr sz="1800" dirty="0">
              <a:latin typeface="Times New Roman"/>
              <a:ea typeface="Times New Roman"/>
              <a:cs typeface="Times New Roman"/>
              <a:sym typeface="Times New Roman"/>
            </a:endParaRPr>
          </a:p>
          <a:p>
            <a:pPr marL="457200" lvl="0" indent="-228600" algn="l" rtl="0">
              <a:lnSpc>
                <a:spcPct val="90000"/>
              </a:lnSpc>
              <a:spcBef>
                <a:spcPts val="1000"/>
              </a:spcBef>
              <a:spcAft>
                <a:spcPts val="0"/>
              </a:spcAft>
              <a:buClr>
                <a:schemeClr val="dk1"/>
              </a:buClr>
              <a:buSzPts val="1800"/>
              <a:buNone/>
            </a:pPr>
            <a:endParaRPr dirty="0"/>
          </a:p>
        </p:txBody>
      </p:sp>
      <p:sp>
        <p:nvSpPr>
          <p:cNvPr id="372" name="Google Shape;372;p4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Summary and tips</a:t>
            </a:r>
            <a:endParaRPr dirty="0"/>
          </a:p>
        </p:txBody>
      </p:sp>
      <p:sp>
        <p:nvSpPr>
          <p:cNvPr id="378" name="Google Shape;378;p4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lvl="0" algn="l" rtl="0">
              <a:lnSpc>
                <a:spcPct val="105000"/>
              </a:lnSpc>
              <a:spcBef>
                <a:spcPts val="1000"/>
              </a:spcBef>
              <a:spcAft>
                <a:spcPts val="0"/>
              </a:spcAft>
              <a:buSzPts val="1800"/>
              <a:buFont typeface="Arial" panose="020B0604020202020204" pitchFamily="34" charset="0"/>
              <a:buChar char="•"/>
            </a:pPr>
            <a:r>
              <a:rPr lang="en-US" dirty="0"/>
              <a:t>Remember: every body system can be involved!</a:t>
            </a:r>
            <a:endParaRPr dirty="0"/>
          </a:p>
          <a:p>
            <a:pPr lvl="0" algn="l" rtl="0">
              <a:lnSpc>
                <a:spcPct val="105000"/>
              </a:lnSpc>
              <a:spcBef>
                <a:spcPts val="0"/>
              </a:spcBef>
              <a:spcAft>
                <a:spcPts val="0"/>
              </a:spcAft>
              <a:buSzPts val="1800"/>
              <a:buFont typeface="Arial" panose="020B0604020202020204" pitchFamily="34" charset="0"/>
              <a:buChar char="•"/>
            </a:pPr>
            <a:r>
              <a:rPr lang="en-US" dirty="0" err="1"/>
              <a:t>IrAEs</a:t>
            </a:r>
            <a:r>
              <a:rPr lang="en-US" dirty="0"/>
              <a:t> present in different ways to chemo side effects</a:t>
            </a:r>
            <a:endParaRPr dirty="0"/>
          </a:p>
          <a:p>
            <a:pPr lvl="0" algn="l" rtl="0">
              <a:lnSpc>
                <a:spcPct val="105000"/>
              </a:lnSpc>
              <a:spcBef>
                <a:spcPts val="0"/>
              </a:spcBef>
              <a:spcAft>
                <a:spcPts val="0"/>
              </a:spcAft>
              <a:buSzPts val="1800"/>
              <a:buFont typeface="Arial" panose="020B0604020202020204" pitchFamily="34" charset="0"/>
              <a:buChar char="•"/>
            </a:pPr>
            <a:r>
              <a:rPr lang="en-US" dirty="0"/>
              <a:t>Assess every new symptom , never assume!</a:t>
            </a:r>
            <a:endParaRPr dirty="0"/>
          </a:p>
          <a:p>
            <a:pPr lvl="0" algn="l" rtl="0">
              <a:lnSpc>
                <a:spcPct val="105000"/>
              </a:lnSpc>
              <a:spcBef>
                <a:spcPts val="0"/>
              </a:spcBef>
              <a:spcAft>
                <a:spcPts val="0"/>
              </a:spcAft>
              <a:buSzPts val="1800"/>
              <a:buFont typeface="Arial" panose="020B0604020202020204" pitchFamily="34" charset="0"/>
              <a:buChar char="•"/>
            </a:pPr>
            <a:r>
              <a:rPr lang="en-US" dirty="0"/>
              <a:t>Refer to specialists team for input</a:t>
            </a:r>
            <a:endParaRPr dirty="0"/>
          </a:p>
          <a:p>
            <a:pPr lvl="0" algn="l" rtl="0">
              <a:lnSpc>
                <a:spcPct val="105000"/>
              </a:lnSpc>
              <a:spcBef>
                <a:spcPts val="0"/>
              </a:spcBef>
              <a:spcAft>
                <a:spcPts val="0"/>
              </a:spcAft>
              <a:buSzPts val="1800"/>
              <a:buFont typeface="Arial" panose="020B0604020202020204" pitchFamily="34" charset="0"/>
              <a:buChar char="•"/>
            </a:pPr>
            <a:r>
              <a:rPr lang="en-US" dirty="0"/>
              <a:t>No dose modification with ICI</a:t>
            </a:r>
            <a:endParaRPr dirty="0"/>
          </a:p>
          <a:p>
            <a:pPr lvl="0" algn="l" rtl="0">
              <a:lnSpc>
                <a:spcPct val="105000"/>
              </a:lnSpc>
              <a:spcBef>
                <a:spcPts val="0"/>
              </a:spcBef>
              <a:spcAft>
                <a:spcPts val="0"/>
              </a:spcAft>
              <a:buSzPts val="1800"/>
              <a:buFont typeface="Arial" panose="020B0604020202020204" pitchFamily="34" charset="0"/>
              <a:buChar char="•"/>
            </a:pPr>
            <a:r>
              <a:rPr lang="en-US" dirty="0"/>
              <a:t>Steroids must be &lt;10 mg OD for ICI to be effective</a:t>
            </a:r>
            <a:endParaRPr dirty="0"/>
          </a:p>
          <a:p>
            <a:pPr lvl="0" algn="l" rtl="0">
              <a:lnSpc>
                <a:spcPct val="105000"/>
              </a:lnSpc>
              <a:spcBef>
                <a:spcPts val="0"/>
              </a:spcBef>
              <a:spcAft>
                <a:spcPts val="0"/>
              </a:spcAft>
              <a:buSzPts val="1800"/>
              <a:buFont typeface="Arial" panose="020B0604020202020204" pitchFamily="34" charset="0"/>
              <a:buChar char="•"/>
            </a:pPr>
            <a:r>
              <a:rPr lang="en-US" dirty="0"/>
              <a:t>Continue to monitor for symptoms after finishing treatment (this can appear months later)</a:t>
            </a:r>
            <a:endParaRPr dirty="0"/>
          </a:p>
          <a:p>
            <a:pPr lvl="0" algn="l" rtl="0">
              <a:lnSpc>
                <a:spcPct val="105000"/>
              </a:lnSpc>
              <a:spcBef>
                <a:spcPts val="0"/>
              </a:spcBef>
              <a:spcAft>
                <a:spcPts val="0"/>
              </a:spcAft>
              <a:buSzPts val="1800"/>
              <a:buFont typeface="Arial" panose="020B0604020202020204" pitchFamily="34" charset="0"/>
              <a:buChar char="•"/>
            </a:pPr>
            <a:r>
              <a:rPr lang="en-US" dirty="0"/>
              <a:t>Exercise caution with antibiotic use, interesting references to read on this</a:t>
            </a:r>
            <a:endParaRPr dirty="0"/>
          </a:p>
        </p:txBody>
      </p:sp>
      <p:sp>
        <p:nvSpPr>
          <p:cNvPr id="379" name="Google Shape;379;p4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Other considerations: Corticosteroids (CS)</a:t>
            </a:r>
            <a:endParaRPr dirty="0"/>
          </a:p>
        </p:txBody>
      </p:sp>
      <p:sp>
        <p:nvSpPr>
          <p:cNvPr id="250" name="Google Shape;250;p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1800"/>
              <a:buNone/>
            </a:pPr>
            <a:r>
              <a:rPr lang="en-US" sz="2700" dirty="0"/>
              <a:t>To minimize the occurrence of CS-induced AEs, ESMO proposes:</a:t>
            </a:r>
            <a:endParaRPr sz="2700" dirty="0"/>
          </a:p>
          <a:p>
            <a:pPr marL="457200" lvl="0" indent="-457200" algn="l" rtl="0">
              <a:lnSpc>
                <a:spcPct val="100000"/>
              </a:lnSpc>
              <a:spcBef>
                <a:spcPts val="1000"/>
              </a:spcBef>
              <a:spcAft>
                <a:spcPts val="0"/>
              </a:spcAft>
              <a:buSzPts val="1800"/>
              <a:buChar char="•"/>
            </a:pPr>
            <a:r>
              <a:rPr lang="en-US" sz="2700" dirty="0"/>
              <a:t>To use the lowest effective CS dose, for the shortest possible duration (it can be several weeks for grade 3 </a:t>
            </a:r>
            <a:r>
              <a:rPr lang="en-US" sz="2700" dirty="0" err="1"/>
              <a:t>irAEs</a:t>
            </a:r>
            <a:r>
              <a:rPr lang="en-US" sz="2700" dirty="0"/>
              <a:t>, including tapering).</a:t>
            </a:r>
            <a:endParaRPr sz="2700" dirty="0"/>
          </a:p>
          <a:p>
            <a:pPr marL="457200" lvl="0" indent="-457200" algn="l" rtl="0">
              <a:lnSpc>
                <a:spcPct val="100000"/>
              </a:lnSpc>
              <a:spcBef>
                <a:spcPts val="1000"/>
              </a:spcBef>
              <a:spcAft>
                <a:spcPts val="0"/>
              </a:spcAft>
              <a:buSzPts val="1800"/>
              <a:buChar char="•"/>
            </a:pPr>
            <a:r>
              <a:rPr lang="en-US" sz="2700" dirty="0"/>
              <a:t>CS therapy tapering or discontinuation only on medical advice . </a:t>
            </a:r>
            <a:endParaRPr sz="2700" dirty="0"/>
          </a:p>
          <a:p>
            <a:pPr marL="457200" lvl="0" indent="-457200" algn="l" rtl="0">
              <a:lnSpc>
                <a:spcPct val="100000"/>
              </a:lnSpc>
              <a:spcBef>
                <a:spcPts val="1000"/>
              </a:spcBef>
              <a:spcAft>
                <a:spcPts val="0"/>
              </a:spcAft>
              <a:buSzPts val="1800"/>
              <a:buChar char="•"/>
            </a:pPr>
            <a:r>
              <a:rPr lang="en-US" sz="2700" dirty="0"/>
              <a:t>Lifestyle adaptations to minimize the risk of CS-induced </a:t>
            </a:r>
            <a:r>
              <a:rPr lang="en-US" sz="2700" dirty="0" err="1"/>
              <a:t>Aes</a:t>
            </a:r>
            <a:r>
              <a:rPr lang="en-US" sz="2700" dirty="0"/>
              <a:t>.</a:t>
            </a:r>
            <a:endParaRPr sz="2700" dirty="0"/>
          </a:p>
        </p:txBody>
      </p:sp>
      <p:sp>
        <p:nvSpPr>
          <p:cNvPr id="251" name="Google Shape;251;p3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Any queries contact me on:</a:t>
            </a:r>
            <a:endParaRPr dirty="0"/>
          </a:p>
        </p:txBody>
      </p:sp>
      <p:sp>
        <p:nvSpPr>
          <p:cNvPr id="385" name="Google Shape;385;p4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sz="4000" dirty="0"/>
          </a:p>
          <a:p>
            <a:pPr marL="0" lvl="0" indent="0" algn="ctr" rtl="0">
              <a:spcBef>
                <a:spcPts val="1000"/>
              </a:spcBef>
              <a:spcAft>
                <a:spcPts val="0"/>
              </a:spcAft>
              <a:buNone/>
            </a:pPr>
            <a:r>
              <a:rPr lang="en-US" sz="4000" u="sng" dirty="0">
                <a:solidFill>
                  <a:schemeClr val="hlink"/>
                </a:solidFill>
                <a:hlinkClick r:id="rId3"/>
              </a:rPr>
              <a:t>Laura.collantes1@nhs.net</a:t>
            </a:r>
            <a:endParaRPr sz="4000" dirty="0"/>
          </a:p>
          <a:p>
            <a:pPr marL="0" lvl="0" indent="0" algn="l" rtl="0">
              <a:spcBef>
                <a:spcPts val="1000"/>
              </a:spcBef>
              <a:spcAft>
                <a:spcPts val="0"/>
              </a:spcAft>
              <a:buNone/>
            </a:pPr>
            <a:endParaRPr sz="4000" dirty="0"/>
          </a:p>
          <a:p>
            <a:pPr marL="0" lvl="0" indent="0" algn="l" rtl="0">
              <a:spcBef>
                <a:spcPts val="1000"/>
              </a:spcBef>
              <a:spcAft>
                <a:spcPts val="0"/>
              </a:spcAft>
              <a:buNone/>
            </a:pPr>
            <a:endParaRPr sz="4000" dirty="0"/>
          </a:p>
          <a:p>
            <a:pPr marL="0" lvl="0" indent="0" algn="ctr" rtl="0">
              <a:spcBef>
                <a:spcPts val="1000"/>
              </a:spcBef>
              <a:spcAft>
                <a:spcPts val="0"/>
              </a:spcAft>
              <a:buNone/>
            </a:pPr>
            <a:r>
              <a:rPr lang="en-US" sz="4000" dirty="0"/>
              <a:t>Thank you for your time!</a:t>
            </a:r>
            <a:endParaRPr sz="4000" dirty="0"/>
          </a:p>
        </p:txBody>
      </p:sp>
      <p:sp>
        <p:nvSpPr>
          <p:cNvPr id="386" name="Google Shape;386;p4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5000"/>
              <a:t>Reference list</a:t>
            </a:r>
            <a:endParaRPr sz="5000"/>
          </a:p>
        </p:txBody>
      </p:sp>
      <p:sp>
        <p:nvSpPr>
          <p:cNvPr id="392" name="Google Shape;392;p5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36550" algn="l" rtl="0">
              <a:lnSpc>
                <a:spcPct val="115000"/>
              </a:lnSpc>
              <a:spcBef>
                <a:spcPts val="2000"/>
              </a:spcBef>
              <a:spcAft>
                <a:spcPts val="0"/>
              </a:spcAft>
              <a:buSzPts val="1700"/>
              <a:buFont typeface="Calibri"/>
              <a:buChar char="•"/>
            </a:pPr>
            <a:r>
              <a:rPr lang="en-US" sz="1700">
                <a:highlight>
                  <a:srgbClr val="FFFFFF"/>
                </a:highlight>
                <a:latin typeface="Calibri"/>
                <a:ea typeface="Calibri"/>
                <a:cs typeface="Calibri"/>
                <a:sym typeface="Calibri"/>
              </a:rPr>
              <a:t>Centanni M., Dirk Jan A. R. Moes , Iñaki F. Trocóniz</a:t>
            </a:r>
            <a:r>
              <a:rPr lang="en-US" sz="1700">
                <a:solidFill>
                  <a:srgbClr val="212121"/>
                </a:solidFill>
                <a:highlight>
                  <a:srgbClr val="FFFFFF"/>
                </a:highlight>
                <a:latin typeface="Calibri"/>
                <a:ea typeface="Calibri"/>
                <a:cs typeface="Calibri"/>
                <a:sym typeface="Calibri"/>
              </a:rPr>
              <a:t>,Joseph Ciccolini</a:t>
            </a:r>
            <a:r>
              <a:rPr lang="en-US" sz="1700">
                <a:highlight>
                  <a:srgbClr val="FFFFFF"/>
                </a:highlight>
                <a:latin typeface="Calibri"/>
                <a:ea typeface="Calibri"/>
                <a:cs typeface="Calibri"/>
                <a:sym typeface="Calibri"/>
              </a:rPr>
              <a:t> and J. G. Coen van Hasselt (2019 ) C</a:t>
            </a:r>
            <a:r>
              <a:rPr lang="en-US" sz="1700" i="1">
                <a:highlight>
                  <a:srgbClr val="FFFFFF"/>
                </a:highlight>
                <a:latin typeface="Calibri"/>
                <a:ea typeface="Calibri"/>
                <a:cs typeface="Calibri"/>
                <a:sym typeface="Calibri"/>
              </a:rPr>
              <a:t>linical Pharmacokinetics and Pharmacodynamics of Immune Checkpoint Inhibitors</a:t>
            </a:r>
            <a:r>
              <a:rPr lang="en-US" sz="1700">
                <a:highlight>
                  <a:srgbClr val="FFFFFF"/>
                </a:highlight>
                <a:latin typeface="Calibri"/>
                <a:ea typeface="Calibri"/>
                <a:cs typeface="Calibri"/>
                <a:sym typeface="Calibri"/>
              </a:rPr>
              <a:t> available at </a:t>
            </a:r>
            <a:r>
              <a:rPr lang="en-US" sz="1700" u="sng">
                <a:solidFill>
                  <a:schemeClr val="hlink"/>
                </a:solidFill>
                <a:highlight>
                  <a:srgbClr val="FFFFFF"/>
                </a:highlight>
                <a:latin typeface="Calibri"/>
                <a:ea typeface="Calibri"/>
                <a:cs typeface="Calibri"/>
                <a:sym typeface="Calibri"/>
                <a:hlinkClick r:id="rId3"/>
              </a:rPr>
              <a:t>https://www.ncbi.nlm.nih.gov/pmc/articles/PMC6584248/</a:t>
            </a:r>
            <a:r>
              <a:rPr lang="en-US" sz="1700">
                <a:highlight>
                  <a:srgbClr val="FFFFFF"/>
                </a:highlight>
                <a:latin typeface="Calibri"/>
                <a:ea typeface="Calibri"/>
                <a:cs typeface="Calibri"/>
                <a:sym typeface="Calibri"/>
              </a:rPr>
              <a:t> </a:t>
            </a:r>
            <a:endParaRPr sz="1700">
              <a:highlight>
                <a:srgbClr val="FFFFFF"/>
              </a:highlight>
              <a:latin typeface="Calibri"/>
              <a:ea typeface="Calibri"/>
              <a:cs typeface="Calibri"/>
              <a:sym typeface="Calibri"/>
            </a:endParaRPr>
          </a:p>
          <a:p>
            <a:pPr marL="457200" lvl="0" indent="-336550" algn="l" rtl="0">
              <a:lnSpc>
                <a:spcPct val="115000"/>
              </a:lnSpc>
              <a:spcBef>
                <a:spcPts val="0"/>
              </a:spcBef>
              <a:spcAft>
                <a:spcPts val="0"/>
              </a:spcAft>
              <a:buSzPts val="1700"/>
              <a:buChar char="•"/>
            </a:pPr>
            <a:r>
              <a:rPr lang="en-US" sz="1700">
                <a:highlight>
                  <a:srgbClr val="FFFFFF"/>
                </a:highlight>
              </a:rPr>
              <a:t>Electronic medicines compendium available at https://www.medicines.org.uk/emc#gref</a:t>
            </a:r>
            <a:endParaRPr sz="1700">
              <a:highlight>
                <a:srgbClr val="FFFFFF"/>
              </a:highlight>
            </a:endParaRPr>
          </a:p>
          <a:p>
            <a:pPr marL="457200" lvl="0" indent="-336550" algn="l" rtl="0">
              <a:lnSpc>
                <a:spcPct val="115000"/>
              </a:lnSpc>
              <a:spcBef>
                <a:spcPts val="0"/>
              </a:spcBef>
              <a:spcAft>
                <a:spcPts val="0"/>
              </a:spcAft>
              <a:buSzPts val="1700"/>
              <a:buChar char="•"/>
            </a:pPr>
            <a:r>
              <a:rPr lang="en-US" sz="1700">
                <a:latin typeface="Calibri"/>
                <a:ea typeface="Calibri"/>
                <a:cs typeface="Calibri"/>
                <a:sym typeface="Calibri"/>
              </a:rPr>
              <a:t>Fearfield L., Heelan K., Harland C., Larkin J., Turajlic S., Chauhan D. And Yousaf N. (2019</a:t>
            </a:r>
            <a:r>
              <a:rPr lang="en-US" sz="1700" i="1">
                <a:latin typeface="Calibri"/>
                <a:ea typeface="Calibri"/>
                <a:cs typeface="Calibri"/>
                <a:sym typeface="Calibri"/>
              </a:rPr>
              <a:t>) Immune Checkpoint Inhibitor (Icpi)-related Toxicity: Management Of Skin Rash/Toxicity</a:t>
            </a:r>
            <a:r>
              <a:rPr lang="en-US" sz="1700">
                <a:latin typeface="Calibri"/>
                <a:ea typeface="Calibri"/>
                <a:cs typeface="Calibri"/>
                <a:sym typeface="Calibri"/>
              </a:rPr>
              <a:t> </a:t>
            </a:r>
            <a:r>
              <a:rPr lang="en-US" sz="1700"/>
              <a:t>Available at RMH intranet</a:t>
            </a:r>
            <a:endParaRPr sz="1700"/>
          </a:p>
          <a:p>
            <a:pPr marL="457200" lvl="0" indent="-336550" algn="l" rtl="0">
              <a:lnSpc>
                <a:spcPct val="115000"/>
              </a:lnSpc>
              <a:spcBef>
                <a:spcPts val="0"/>
              </a:spcBef>
              <a:spcAft>
                <a:spcPts val="0"/>
              </a:spcAft>
              <a:buSzPts val="1700"/>
              <a:buChar char="•"/>
            </a:pPr>
            <a:r>
              <a:rPr lang="en-US" sz="1700"/>
              <a:t>Shuai  J. , Shuai G.  , Qian C.  , Chen Z., Mengfei C. , Yang Y. , Shuo Z., Ning S. and Mei D. (2021)</a:t>
            </a:r>
            <a:r>
              <a:rPr lang="en-US" sz="1700" i="1"/>
              <a:t> </a:t>
            </a:r>
            <a:r>
              <a:rPr lang="en-US" sz="1700" i="1">
                <a:solidFill>
                  <a:srgbClr val="282828"/>
                </a:solidFill>
                <a:highlight>
                  <a:schemeClr val="lt1"/>
                </a:highlight>
              </a:rPr>
              <a:t>Effects of Concomitant Antibiotics Use on Immune Checkpoint Inhibitor Efficacy in Cancer Patients. Frontiers in Oncology  </a:t>
            </a:r>
            <a:r>
              <a:rPr lang="en-US" sz="1700">
                <a:solidFill>
                  <a:srgbClr val="282828"/>
                </a:solidFill>
                <a:highlight>
                  <a:schemeClr val="lt1"/>
                </a:highlight>
              </a:rPr>
              <a:t>available at </a:t>
            </a:r>
            <a:r>
              <a:rPr lang="en-US" sz="1700" u="sng">
                <a:solidFill>
                  <a:schemeClr val="hlink"/>
                </a:solidFill>
                <a:hlinkClick r:id="rId4"/>
              </a:rPr>
              <a:t>https://www.frontiersin.org/articles/10.3389/fonc.2022.823705/full</a:t>
            </a:r>
            <a:endParaRPr sz="1700"/>
          </a:p>
          <a:p>
            <a:pPr marL="457200" lvl="0" indent="-336550" algn="l" rtl="0">
              <a:lnSpc>
                <a:spcPct val="115000"/>
              </a:lnSpc>
              <a:spcBef>
                <a:spcPts val="0"/>
              </a:spcBef>
              <a:spcAft>
                <a:spcPts val="0"/>
              </a:spcAft>
              <a:buSzPts val="1700"/>
              <a:buChar char="•"/>
            </a:pPr>
            <a:r>
              <a:rPr lang="en-US" sz="1700"/>
              <a:t>Haanen J., Obeid M., Spain L. , Carbonnel F. , Wang Y. , Robert C., Lyon A. R. , Wick W. , Kostine  M., Peters S. , Jordan K.  &amp; Larkin J. , on behalf of the ESMO Guidelines Committee (2022) </a:t>
            </a:r>
            <a:r>
              <a:rPr lang="en-US" sz="1700" i="1"/>
              <a:t>Management of toxicities from immunotherapy: ESMO Clinical Practice Guideline for diagnosis, treatment and follow-up </a:t>
            </a:r>
            <a:r>
              <a:rPr lang="en-US" sz="1700"/>
              <a:t>Available online at </a:t>
            </a:r>
            <a:r>
              <a:rPr lang="en-US" sz="1700" u="sng">
                <a:solidFill>
                  <a:schemeClr val="hlink"/>
                </a:solidFill>
                <a:hlinkClick r:id="rId5"/>
              </a:rPr>
              <a:t>https://www.esmo.org/guidelines</a:t>
            </a:r>
            <a:r>
              <a:rPr lang="en-US" sz="1700"/>
              <a:t> </a:t>
            </a:r>
            <a:endParaRPr sz="1700"/>
          </a:p>
          <a:p>
            <a:pPr marL="457200" lvl="0" indent="-336550" algn="l" rtl="0">
              <a:lnSpc>
                <a:spcPct val="115000"/>
              </a:lnSpc>
              <a:spcBef>
                <a:spcPts val="0"/>
              </a:spcBef>
              <a:spcAft>
                <a:spcPts val="0"/>
              </a:spcAft>
              <a:buSzPts val="1700"/>
              <a:buChar char="•"/>
            </a:pPr>
            <a:r>
              <a:rPr lang="en-US" sz="1700" i="0" strike="noStrike"/>
              <a:t>Haanen J., Lugowska I., Garassino M.C., Califano R. (2018) </a:t>
            </a:r>
            <a:r>
              <a:rPr lang="en-US" sz="1700" i="1"/>
              <a:t>ESMO Handbook of Immuno-Oncology available at </a:t>
            </a:r>
            <a:r>
              <a:rPr lang="en-US" sz="1700" i="1" u="sng">
                <a:solidFill>
                  <a:schemeClr val="hlink"/>
                </a:solidFill>
                <a:hlinkClick r:id="rId6"/>
              </a:rPr>
              <a:t>https://oncologypro.esmo.org/education-library/esmo-handbooks/</a:t>
            </a:r>
            <a:r>
              <a:rPr lang="en-US" sz="1700" i="1"/>
              <a:t> </a:t>
            </a:r>
            <a:endParaRPr sz="1700" i="1"/>
          </a:p>
          <a:p>
            <a:pPr marL="0" lvl="0" indent="0" algn="l" rtl="0">
              <a:lnSpc>
                <a:spcPct val="140000"/>
              </a:lnSpc>
              <a:spcBef>
                <a:spcPts val="0"/>
              </a:spcBef>
              <a:spcAft>
                <a:spcPts val="0"/>
              </a:spcAft>
              <a:buSzPts val="1800"/>
              <a:buNone/>
            </a:pPr>
            <a:endParaRPr sz="1400" i="1"/>
          </a:p>
          <a:p>
            <a:pPr marL="342900" lvl="0" indent="-273050" algn="l" rtl="0">
              <a:lnSpc>
                <a:spcPct val="140000"/>
              </a:lnSpc>
              <a:spcBef>
                <a:spcPts val="1000"/>
              </a:spcBef>
              <a:spcAft>
                <a:spcPts val="0"/>
              </a:spcAft>
              <a:buSzPts val="809"/>
              <a:buNone/>
            </a:pPr>
            <a:endParaRPr sz="1400">
              <a:latin typeface="Calibri"/>
              <a:ea typeface="Calibri"/>
              <a:cs typeface="Calibri"/>
              <a:sym typeface="Calibri"/>
            </a:endParaRPr>
          </a:p>
          <a:p>
            <a:pPr marL="0" lvl="0" indent="0" algn="l" rtl="0">
              <a:lnSpc>
                <a:spcPct val="140000"/>
              </a:lnSpc>
              <a:spcBef>
                <a:spcPts val="1000"/>
              </a:spcBef>
              <a:spcAft>
                <a:spcPts val="0"/>
              </a:spcAft>
              <a:buSzPts val="1324"/>
              <a:buNone/>
            </a:pPr>
            <a:endParaRPr sz="1400"/>
          </a:p>
        </p:txBody>
      </p:sp>
      <p:pic>
        <p:nvPicPr>
          <p:cNvPr id="393" name="Google Shape;393;p50" descr="corresponding author"/>
          <p:cNvPicPr preferRelativeResize="0"/>
          <p:nvPr/>
        </p:nvPicPr>
        <p:blipFill rotWithShape="1">
          <a:blip r:embed="rId7">
            <a:alphaModFix/>
          </a:blip>
          <a:srcRect/>
          <a:stretch/>
        </p:blipFill>
        <p:spPr>
          <a:xfrm>
            <a:off x="152400" y="6329225"/>
            <a:ext cx="66675" cy="85725"/>
          </a:xfrm>
          <a:prstGeom prst="rect">
            <a:avLst/>
          </a:prstGeom>
          <a:noFill/>
          <a:ln>
            <a:noFill/>
          </a:ln>
        </p:spPr>
      </p:pic>
      <p:sp>
        <p:nvSpPr>
          <p:cNvPr id="394" name="Google Shape;394;p5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Immune checkpoint inhibitors (ICI)</a:t>
            </a:r>
            <a:endParaRPr dirty="0"/>
          </a:p>
        </p:txBody>
      </p:sp>
      <p:sp>
        <p:nvSpPr>
          <p:cNvPr id="106" name="Google Shape;106;p16"/>
          <p:cNvSpPr txBox="1">
            <a:spLocks noGrp="1"/>
          </p:cNvSpPr>
          <p:nvPr>
            <p:ph type="body" idx="1"/>
          </p:nvPr>
        </p:nvSpPr>
        <p:spPr>
          <a:xfrm>
            <a:off x="838200" y="1690825"/>
            <a:ext cx="10515600" cy="4486000"/>
          </a:xfrm>
          <a:prstGeom prst="rect">
            <a:avLst/>
          </a:prstGeom>
          <a:noFill/>
          <a:ln>
            <a:noFill/>
          </a:ln>
        </p:spPr>
        <p:txBody>
          <a:bodyPr spcFirstLastPara="1" wrap="square" lIns="91425" tIns="45700" rIns="91425" bIns="45700" anchor="t" anchorCtr="0">
            <a:normAutofit/>
          </a:bodyPr>
          <a:lstStyle/>
          <a:p>
            <a:pPr marL="457200" lvl="0" indent="-419100" algn="l" rtl="0">
              <a:lnSpc>
                <a:spcPct val="115000"/>
              </a:lnSpc>
              <a:spcBef>
                <a:spcPts val="1000"/>
              </a:spcBef>
              <a:spcAft>
                <a:spcPts val="0"/>
              </a:spcAft>
              <a:buSzPts val="3000"/>
              <a:buChar char="•"/>
            </a:pPr>
            <a:r>
              <a:rPr lang="en-US" sz="3000" dirty="0"/>
              <a:t>Immune checkpoint-directed therapies bind lymphocyte ligands or receptors to enhance the lymphocyte activation and allow a cytotoxic antitumor immune response.</a:t>
            </a:r>
            <a:endParaRPr sz="3000" dirty="0"/>
          </a:p>
          <a:p>
            <a:pPr marL="457200" lvl="0" indent="-419100" algn="l" rtl="0">
              <a:lnSpc>
                <a:spcPct val="115000"/>
              </a:lnSpc>
              <a:spcBef>
                <a:spcPts val="0"/>
              </a:spcBef>
              <a:spcAft>
                <a:spcPts val="0"/>
              </a:spcAft>
              <a:buSzPts val="3000"/>
              <a:buChar char="•"/>
            </a:pPr>
            <a:r>
              <a:rPr lang="en-US" sz="3000" dirty="0" err="1"/>
              <a:t>Tumour</a:t>
            </a:r>
            <a:r>
              <a:rPr lang="en-US" sz="3000" dirty="0"/>
              <a:t> response is more durable than with chemotherapies.</a:t>
            </a:r>
            <a:endParaRPr sz="3000" dirty="0"/>
          </a:p>
          <a:p>
            <a:pPr marL="457200" lvl="0" indent="-419100" algn="l" rtl="0">
              <a:lnSpc>
                <a:spcPct val="115000"/>
              </a:lnSpc>
              <a:spcBef>
                <a:spcPts val="0"/>
              </a:spcBef>
              <a:spcAft>
                <a:spcPts val="0"/>
              </a:spcAft>
              <a:buSzPts val="3000"/>
              <a:buChar char="•"/>
            </a:pPr>
            <a:r>
              <a:rPr lang="en-US" sz="3000" dirty="0"/>
              <a:t>This translates into significant overall survival (OS).</a:t>
            </a:r>
            <a:endParaRPr sz="3000" dirty="0"/>
          </a:p>
          <a:p>
            <a:pPr marL="457200" lvl="0" indent="-419100" algn="l" rtl="0">
              <a:lnSpc>
                <a:spcPct val="115000"/>
              </a:lnSpc>
              <a:spcBef>
                <a:spcPts val="0"/>
              </a:spcBef>
              <a:spcAft>
                <a:spcPts val="0"/>
              </a:spcAft>
              <a:buSzPts val="3000"/>
              <a:buChar char="•"/>
            </a:pPr>
            <a:r>
              <a:rPr lang="en-US" sz="3000" dirty="0"/>
              <a:t>They can trigger autoimmune and inflammatory toxicities in patients, so-called immune-related adverse events (</a:t>
            </a:r>
            <a:r>
              <a:rPr lang="en-US" sz="3000" dirty="0" err="1"/>
              <a:t>irAEs</a:t>
            </a:r>
            <a:r>
              <a:rPr lang="en-US" sz="3000" dirty="0"/>
              <a:t>).</a:t>
            </a:r>
            <a:endParaRPr sz="3000" dirty="0"/>
          </a:p>
          <a:p>
            <a:pPr marL="0" lvl="0" indent="0" algn="l" rtl="0">
              <a:lnSpc>
                <a:spcPct val="90000"/>
              </a:lnSpc>
              <a:spcBef>
                <a:spcPts val="1000"/>
              </a:spcBef>
              <a:spcAft>
                <a:spcPts val="0"/>
              </a:spcAft>
              <a:buClr>
                <a:schemeClr val="dk1"/>
              </a:buClr>
              <a:buSzPts val="1100"/>
              <a:buFont typeface="Arial"/>
              <a:buNone/>
            </a:pPr>
            <a:endParaRPr sz="2000" dirty="0"/>
          </a:p>
        </p:txBody>
      </p:sp>
      <p:sp>
        <p:nvSpPr>
          <p:cNvPr id="107" name="Google Shape;107;p1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5000"/>
              <a:t>Reference list</a:t>
            </a:r>
            <a:endParaRPr sz="5000"/>
          </a:p>
        </p:txBody>
      </p:sp>
      <p:sp>
        <p:nvSpPr>
          <p:cNvPr id="400" name="Google Shape;400;p5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1000"/>
              </a:spcBef>
              <a:spcAft>
                <a:spcPts val="0"/>
              </a:spcAft>
              <a:buSzPts val="1800"/>
              <a:buChar char="•"/>
            </a:pPr>
            <a:r>
              <a:rPr lang="en-US" sz="1800">
                <a:highlight>
                  <a:srgbClr val="FFFFFF"/>
                </a:highlight>
              </a:rPr>
              <a:t>Pinato DJ, Gramenitskaya D, Altmann DM</a:t>
            </a:r>
            <a:r>
              <a:rPr lang="en-US" sz="1800" i="1">
                <a:highlight>
                  <a:srgbClr val="FFFFFF"/>
                </a:highlight>
              </a:rPr>
              <a:t>, et al (2019) Antibiotic therapy and outcome from immune-checkpoint inhibitors</a:t>
            </a:r>
            <a:r>
              <a:rPr lang="en-US" sz="1800">
                <a:highlight>
                  <a:srgbClr val="FFFFFF"/>
                </a:highlight>
              </a:rPr>
              <a:t>. </a:t>
            </a:r>
            <a:r>
              <a:rPr lang="en-US" sz="1800" i="1">
                <a:highlight>
                  <a:srgbClr val="FFFFFF"/>
                </a:highlight>
              </a:rPr>
              <a:t>Journal for ImmunoTherapy of Cancer. </a:t>
            </a:r>
            <a:r>
              <a:rPr lang="en-US" sz="1800" b="1">
                <a:highlight>
                  <a:srgbClr val="FFFFFF"/>
                </a:highlight>
              </a:rPr>
              <a:t>7:</a:t>
            </a:r>
            <a:r>
              <a:rPr lang="en-US" sz="1800">
                <a:highlight>
                  <a:srgbClr val="FFFFFF"/>
                </a:highlight>
              </a:rPr>
              <a:t>287. doi: 10.1186/s40425-019-0775-x available at </a:t>
            </a:r>
            <a:r>
              <a:rPr lang="en-US" sz="1800" u="sng">
                <a:solidFill>
                  <a:schemeClr val="hlink"/>
                </a:solidFill>
                <a:highlight>
                  <a:srgbClr val="FFFFFF"/>
                </a:highlight>
                <a:hlinkClick r:id="rId3"/>
              </a:rPr>
              <a:t>https://jitc.bmj.com/content/jitc/7/1/287.full.pdf</a:t>
            </a:r>
            <a:r>
              <a:rPr lang="en-US" sz="1800">
                <a:solidFill>
                  <a:srgbClr val="333333"/>
                </a:solidFill>
                <a:highlight>
                  <a:srgbClr val="FFFFFF"/>
                </a:highlight>
              </a:rPr>
              <a:t> </a:t>
            </a:r>
            <a:endParaRPr sz="1800">
              <a:solidFill>
                <a:srgbClr val="333333"/>
              </a:solidFill>
              <a:highlight>
                <a:srgbClr val="FFFFFF"/>
              </a:highlight>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Spain L., Yousaf  N. And Hunter N. (2017</a:t>
            </a:r>
            <a:r>
              <a:rPr lang="en-US" sz="1800" i="1">
                <a:solidFill>
                  <a:schemeClr val="dk1"/>
                </a:solidFill>
              </a:rPr>
              <a:t>)  Immune Checkpoint Inhibitor (Icpi)-related Toxicity: Supportive Management Of Patients On High Dose Steroids </a:t>
            </a:r>
            <a:r>
              <a:rPr lang="en-US" sz="1800">
                <a:solidFill>
                  <a:schemeClr val="dk1"/>
                </a:solidFill>
              </a:rPr>
              <a:t>Available At Rmh Intranet</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Spain L., Yousaf  N., Turajilic S., Yousaf N., Larkin J., Powell N., Riley U. And Chauhan D. (2019) </a:t>
            </a:r>
            <a:r>
              <a:rPr lang="en-US" sz="1800" i="1">
                <a:solidFill>
                  <a:schemeClr val="dk1"/>
                </a:solidFill>
              </a:rPr>
              <a:t>Immune Checkpoint Inhibitor (Icpi)-related Toxicity: Management Of Diarrhoea &amp; Colitis</a:t>
            </a:r>
            <a:r>
              <a:rPr lang="en-US" sz="1800">
                <a:solidFill>
                  <a:schemeClr val="dk1"/>
                </a:solidFill>
              </a:rPr>
              <a:t> Available At Rmh Intranet</a:t>
            </a:r>
            <a:endParaRPr sz="1800"/>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U.S.  Department of Health and Human services (2017) </a:t>
            </a:r>
            <a:r>
              <a:rPr lang="en-US" sz="1800" i="1">
                <a:solidFill>
                  <a:schemeClr val="dk1"/>
                </a:solidFill>
              </a:rPr>
              <a:t>Common Terminology Criteria for Adverse Events (CTCAE) Version 5.0 </a:t>
            </a:r>
            <a:r>
              <a:rPr lang="en-US" sz="1800">
                <a:solidFill>
                  <a:schemeClr val="dk1"/>
                </a:solidFill>
              </a:rPr>
              <a:t>available at </a:t>
            </a:r>
            <a:r>
              <a:rPr lang="en-US" sz="1800" u="sng">
                <a:solidFill>
                  <a:schemeClr val="dk1"/>
                </a:solidFill>
                <a:hlinkClick r:id="rId4">
                  <a:extLst>
                    <a:ext uri="{A12FA001-AC4F-418D-AE19-62706E023703}">
                      <ahyp:hlinkClr xmlns:ahyp="http://schemas.microsoft.com/office/drawing/2018/hyperlinkcolor" val="tx"/>
                    </a:ext>
                  </a:extLst>
                </a:hlinkClick>
              </a:rPr>
              <a:t>Common Terminology Criteria for Adverse Events (CTCAE) (cancer.gov)</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highlight>
                  <a:srgbClr val="FFFFFF"/>
                </a:highlight>
                <a:uFill>
                  <a:noFill/>
                </a:uFill>
                <a:hlinkClick r:id="rId5">
                  <a:extLst>
                    <a:ext uri="{A12FA001-AC4F-418D-AE19-62706E023703}">
                      <ahyp:hlinkClr xmlns:ahyp="http://schemas.microsoft.com/office/drawing/2018/hyperlinkcolor" val="tx"/>
                    </a:ext>
                  </a:extLst>
                </a:hlinkClick>
              </a:rPr>
              <a:t>Wojtukiewicz</a:t>
            </a:r>
            <a:r>
              <a:rPr lang="en-US" sz="1800">
                <a:solidFill>
                  <a:schemeClr val="dk1"/>
                </a:solidFill>
                <a:highlight>
                  <a:srgbClr val="FFFFFF"/>
                </a:highlight>
              </a:rPr>
              <a:t> M.Z.,</a:t>
            </a:r>
            <a:r>
              <a:rPr lang="en-US" sz="1800">
                <a:solidFill>
                  <a:schemeClr val="dk1"/>
                </a:solidFill>
                <a:highlight>
                  <a:srgbClr val="FFFFFF"/>
                </a:highlight>
                <a:uFill>
                  <a:noFill/>
                </a:uFill>
                <a:hlinkClick r:id="rId6">
                  <a:extLst>
                    <a:ext uri="{A12FA001-AC4F-418D-AE19-62706E023703}">
                      <ahyp:hlinkClr xmlns:ahyp="http://schemas.microsoft.com/office/drawing/2018/hyperlinkcolor" val="tx"/>
                    </a:ext>
                  </a:extLst>
                </a:hlinkClick>
              </a:rPr>
              <a:t> Rek</a:t>
            </a:r>
            <a:r>
              <a:rPr lang="en-US" sz="1800">
                <a:solidFill>
                  <a:schemeClr val="dk1"/>
                </a:solidFill>
                <a:highlight>
                  <a:srgbClr val="FFFFFF"/>
                </a:highlight>
              </a:rPr>
              <a:t> M.M.,</a:t>
            </a:r>
            <a:r>
              <a:rPr lang="en-US" sz="1800">
                <a:solidFill>
                  <a:schemeClr val="dk1"/>
                </a:solidFill>
                <a:highlight>
                  <a:srgbClr val="FFFFFF"/>
                </a:highlight>
                <a:uFill>
                  <a:noFill/>
                </a:uFill>
                <a:hlinkClick r:id="rId7">
                  <a:extLst>
                    <a:ext uri="{A12FA001-AC4F-418D-AE19-62706E023703}">
                      <ahyp:hlinkClr xmlns:ahyp="http://schemas.microsoft.com/office/drawing/2018/hyperlinkcolor" val="tx"/>
                    </a:ext>
                  </a:extLst>
                </a:hlinkClick>
              </a:rPr>
              <a:t>Karpowicz</a:t>
            </a:r>
            <a:r>
              <a:rPr lang="en-US" sz="1800">
                <a:solidFill>
                  <a:schemeClr val="dk1"/>
                </a:solidFill>
                <a:highlight>
                  <a:srgbClr val="FFFFFF"/>
                </a:highlight>
              </a:rPr>
              <a:t> K.,</a:t>
            </a:r>
            <a:r>
              <a:rPr lang="en-US" sz="1800">
                <a:solidFill>
                  <a:schemeClr val="dk1"/>
                </a:solidFill>
                <a:highlight>
                  <a:srgbClr val="FFFFFF"/>
                </a:highlight>
                <a:uFill>
                  <a:noFill/>
                </a:uFill>
                <a:hlinkClick r:id="rId8">
                  <a:extLst>
                    <a:ext uri="{A12FA001-AC4F-418D-AE19-62706E023703}">
                      <ahyp:hlinkClr xmlns:ahyp="http://schemas.microsoft.com/office/drawing/2018/hyperlinkcolor" val="tx"/>
                    </a:ext>
                  </a:extLst>
                </a:hlinkClick>
              </a:rPr>
              <a:t> Górska</a:t>
            </a:r>
            <a:r>
              <a:rPr lang="en-US" sz="1800">
                <a:solidFill>
                  <a:schemeClr val="dk1"/>
                </a:solidFill>
                <a:highlight>
                  <a:srgbClr val="FFFFFF"/>
                </a:highlight>
              </a:rPr>
              <a:t> M.,</a:t>
            </a:r>
            <a:r>
              <a:rPr lang="en-US" sz="1800">
                <a:solidFill>
                  <a:schemeClr val="dk1"/>
                </a:solidFill>
                <a:highlight>
                  <a:srgbClr val="FFFFFF"/>
                </a:highlight>
                <a:uFill>
                  <a:noFill/>
                </a:uFill>
                <a:hlinkClick r:id="rId9">
                  <a:extLst>
                    <a:ext uri="{A12FA001-AC4F-418D-AE19-62706E023703}">
                      <ahyp:hlinkClr xmlns:ahyp="http://schemas.microsoft.com/office/drawing/2018/hyperlinkcolor" val="tx"/>
                    </a:ext>
                  </a:extLst>
                </a:hlinkClick>
              </a:rPr>
              <a:t>Polityńska</a:t>
            </a:r>
            <a:r>
              <a:rPr lang="en-US" sz="1800">
                <a:solidFill>
                  <a:schemeClr val="dk1"/>
                </a:solidFill>
                <a:highlight>
                  <a:srgbClr val="FFFFFF"/>
                </a:highlight>
              </a:rPr>
              <a:t> B.,</a:t>
            </a:r>
            <a:r>
              <a:rPr lang="en-US" sz="1800">
                <a:solidFill>
                  <a:schemeClr val="dk1"/>
                </a:solidFill>
                <a:highlight>
                  <a:srgbClr val="FFFFFF"/>
                </a:highlight>
                <a:uFill>
                  <a:noFill/>
                </a:uFill>
                <a:hlinkClick r:id="rId10">
                  <a:extLst>
                    <a:ext uri="{A12FA001-AC4F-418D-AE19-62706E023703}">
                      <ahyp:hlinkClr xmlns:ahyp="http://schemas.microsoft.com/office/drawing/2018/hyperlinkcolor" val="tx"/>
                    </a:ext>
                  </a:extLst>
                </a:hlinkClick>
              </a:rPr>
              <a:t>Wojtukiewicz</a:t>
            </a:r>
            <a:r>
              <a:rPr lang="en-US" sz="1800">
                <a:solidFill>
                  <a:schemeClr val="dk1"/>
                </a:solidFill>
                <a:highlight>
                  <a:srgbClr val="FFFFFF"/>
                </a:highlight>
              </a:rPr>
              <a:t> A.M.,</a:t>
            </a:r>
            <a:r>
              <a:rPr lang="en-US" sz="1800">
                <a:solidFill>
                  <a:schemeClr val="dk1"/>
                </a:solidFill>
                <a:highlight>
                  <a:srgbClr val="FFFFFF"/>
                </a:highlight>
                <a:uFill>
                  <a:noFill/>
                </a:uFill>
                <a:hlinkClick r:id="rId11">
                  <a:extLst>
                    <a:ext uri="{A12FA001-AC4F-418D-AE19-62706E023703}">
                      <ahyp:hlinkClr xmlns:ahyp="http://schemas.microsoft.com/office/drawing/2018/hyperlinkcolor" val="tx"/>
                    </a:ext>
                  </a:extLst>
                </a:hlinkClick>
              </a:rPr>
              <a:t>Moniuszko</a:t>
            </a:r>
            <a:r>
              <a:rPr lang="en-US" sz="1800">
                <a:solidFill>
                  <a:schemeClr val="dk1"/>
                </a:solidFill>
                <a:highlight>
                  <a:srgbClr val="FFFFFF"/>
                </a:highlight>
              </a:rPr>
              <a:t> M. </a:t>
            </a:r>
            <a:r>
              <a:rPr lang="en-US" sz="1800">
                <a:solidFill>
                  <a:schemeClr val="dk1"/>
                </a:solidFill>
                <a:highlight>
                  <a:srgbClr val="FFFFFF"/>
                </a:highlight>
                <a:uFill>
                  <a:noFill/>
                </a:uFill>
                <a:hlinkClick r:id="rId12">
                  <a:extLst>
                    <a:ext uri="{A12FA001-AC4F-418D-AE19-62706E023703}">
                      <ahyp:hlinkClr xmlns:ahyp="http://schemas.microsoft.com/office/drawing/2018/hyperlinkcolor" val="tx"/>
                    </a:ext>
                  </a:extLst>
                </a:hlinkClick>
              </a:rPr>
              <a:t>Radziwon</a:t>
            </a:r>
            <a:r>
              <a:rPr lang="en-US" sz="1800">
                <a:solidFill>
                  <a:schemeClr val="dk1"/>
                </a:solidFill>
                <a:highlight>
                  <a:srgbClr val="FFFFFF"/>
                </a:highlight>
              </a:rPr>
              <a:t> P.,</a:t>
            </a:r>
            <a:r>
              <a:rPr lang="en-US" sz="1800">
                <a:solidFill>
                  <a:schemeClr val="dk1"/>
                </a:solidFill>
                <a:highlight>
                  <a:srgbClr val="FFFFFF"/>
                </a:highlight>
                <a:uFill>
                  <a:noFill/>
                </a:uFill>
                <a:hlinkClick r:id="rId13">
                  <a:extLst>
                    <a:ext uri="{A12FA001-AC4F-418D-AE19-62706E023703}">
                      <ahyp:hlinkClr xmlns:ahyp="http://schemas.microsoft.com/office/drawing/2018/hyperlinkcolor" val="tx"/>
                    </a:ext>
                  </a:extLst>
                </a:hlinkClick>
              </a:rPr>
              <a:t>Tucker</a:t>
            </a:r>
            <a:r>
              <a:rPr lang="en-US" sz="1800">
                <a:solidFill>
                  <a:schemeClr val="dk1"/>
                </a:solidFill>
                <a:highlight>
                  <a:srgbClr val="FFFFFF"/>
                </a:highlight>
              </a:rPr>
              <a:t> S.T.,and </a:t>
            </a:r>
            <a:r>
              <a:rPr lang="en-US" sz="1800">
                <a:solidFill>
                  <a:schemeClr val="dk1"/>
                </a:solidFill>
                <a:highlight>
                  <a:srgbClr val="FFFFFF"/>
                </a:highlight>
                <a:uFill>
                  <a:noFill/>
                </a:uFill>
                <a:hlinkClick r:id="rId14">
                  <a:extLst>
                    <a:ext uri="{A12FA001-AC4F-418D-AE19-62706E023703}">
                      <ahyp:hlinkClr xmlns:ahyp="http://schemas.microsoft.com/office/drawing/2018/hyperlinkcolor" val="tx"/>
                    </a:ext>
                  </a:extLst>
                </a:hlinkClick>
              </a:rPr>
              <a:t>Honn</a:t>
            </a:r>
            <a:r>
              <a:rPr lang="en-US" sz="1800">
                <a:solidFill>
                  <a:schemeClr val="dk1"/>
                </a:solidFill>
                <a:highlight>
                  <a:srgbClr val="FFFFFF"/>
                </a:highlight>
              </a:rPr>
              <a:t> K.V. (2021) </a:t>
            </a:r>
            <a:r>
              <a:rPr lang="en-US" sz="1800" i="1">
                <a:solidFill>
                  <a:schemeClr val="dk1"/>
                </a:solidFill>
                <a:highlight>
                  <a:srgbClr val="FFFFFF"/>
                </a:highlight>
              </a:rPr>
              <a:t>Inhibitors of immune checkpoints—PD-1, PD-L1, CTLA-4—new opportunities for cancer patients and a new challenge for internists and general practitioners</a:t>
            </a:r>
            <a:r>
              <a:rPr lang="en-US" sz="1800">
                <a:solidFill>
                  <a:schemeClr val="dk1"/>
                </a:solidFill>
                <a:highlight>
                  <a:srgbClr val="FFFFFF"/>
                </a:highlight>
              </a:rPr>
              <a:t>. Cancer metastasis Rev.  40(3): 949–982. available at  </a:t>
            </a:r>
            <a:r>
              <a:rPr lang="en-US" sz="1800" u="sng">
                <a:solidFill>
                  <a:schemeClr val="dk1"/>
                </a:solidFill>
                <a:highlight>
                  <a:srgbClr val="FFFFFF"/>
                </a:highlight>
                <a:hlinkClick r:id="rId15">
                  <a:extLst>
                    <a:ext uri="{A12FA001-AC4F-418D-AE19-62706E023703}">
                      <ahyp:hlinkClr xmlns:ahyp="http://schemas.microsoft.com/office/drawing/2018/hyperlinkcolor" val="tx"/>
                    </a:ext>
                  </a:extLst>
                </a:hlinkClick>
              </a:rPr>
              <a:t>https://www.ncbi.nlm.nih.gov/pmc/articles/PMC8556173/</a:t>
            </a:r>
            <a:r>
              <a:rPr lang="en-US" sz="1800">
                <a:solidFill>
                  <a:schemeClr val="dk1"/>
                </a:solidFill>
                <a:highlight>
                  <a:srgbClr val="FFFFFF"/>
                </a:highlight>
              </a:rPr>
              <a:t> </a:t>
            </a:r>
            <a:endParaRPr sz="1800" u="sng">
              <a:solidFill>
                <a:schemeClr val="dk1"/>
              </a:solidFill>
              <a:highlight>
                <a:srgbClr val="FFFFFF"/>
              </a:highlight>
            </a:endParaRPr>
          </a:p>
          <a:p>
            <a:pPr marL="0" lvl="0" indent="0" algn="l" rtl="0">
              <a:lnSpc>
                <a:spcPct val="125000"/>
              </a:lnSpc>
              <a:spcBef>
                <a:spcPts val="2000"/>
              </a:spcBef>
              <a:spcAft>
                <a:spcPts val="0"/>
              </a:spcAft>
              <a:buSzPts val="1800"/>
              <a:buNone/>
            </a:pPr>
            <a:endParaRPr sz="1800">
              <a:highlight>
                <a:srgbClr val="FFFFFF"/>
              </a:highlight>
            </a:endParaRPr>
          </a:p>
          <a:p>
            <a:pPr marL="0" lvl="0" indent="0" algn="l" rtl="0">
              <a:lnSpc>
                <a:spcPct val="115000"/>
              </a:lnSpc>
              <a:spcBef>
                <a:spcPts val="1000"/>
              </a:spcBef>
              <a:spcAft>
                <a:spcPts val="0"/>
              </a:spcAft>
              <a:buSzPts val="1800"/>
              <a:buNone/>
            </a:pPr>
            <a:endParaRPr sz="1800"/>
          </a:p>
          <a:p>
            <a:pPr marL="0" lvl="0" indent="0" algn="l" rtl="0">
              <a:lnSpc>
                <a:spcPct val="90000"/>
              </a:lnSpc>
              <a:spcBef>
                <a:spcPts val="1000"/>
              </a:spcBef>
              <a:spcAft>
                <a:spcPts val="0"/>
              </a:spcAft>
              <a:buSzPts val="2323"/>
              <a:buNone/>
            </a:pPr>
            <a:endParaRPr sz="1800"/>
          </a:p>
        </p:txBody>
      </p:sp>
      <p:pic>
        <p:nvPicPr>
          <p:cNvPr id="401" name="Google Shape;401;p51" descr="corresponding author"/>
          <p:cNvPicPr preferRelativeResize="0"/>
          <p:nvPr/>
        </p:nvPicPr>
        <p:blipFill rotWithShape="1">
          <a:blip r:embed="rId16">
            <a:alphaModFix/>
          </a:blip>
          <a:srcRect/>
          <a:stretch/>
        </p:blipFill>
        <p:spPr>
          <a:xfrm>
            <a:off x="152400" y="6329225"/>
            <a:ext cx="66675" cy="85725"/>
          </a:xfrm>
          <a:prstGeom prst="rect">
            <a:avLst/>
          </a:prstGeom>
          <a:noFill/>
          <a:ln>
            <a:noFill/>
          </a:ln>
        </p:spPr>
      </p:pic>
      <p:sp>
        <p:nvSpPr>
          <p:cNvPr id="402" name="Google Shape;402;p5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ICI: Classification </a:t>
            </a:r>
            <a:endParaRPr dirty="0"/>
          </a:p>
        </p:txBody>
      </p:sp>
      <p:sp>
        <p:nvSpPr>
          <p:cNvPr id="113" name="Google Shape;113;p17"/>
          <p:cNvSpPr txBox="1">
            <a:spLocks noGrp="1"/>
          </p:cNvSpPr>
          <p:nvPr>
            <p:ph type="body" idx="1"/>
          </p:nvPr>
        </p:nvSpPr>
        <p:spPr>
          <a:xfrm>
            <a:off x="838200" y="1825625"/>
            <a:ext cx="8647800" cy="4351200"/>
          </a:xfrm>
          <a:prstGeom prst="rect">
            <a:avLst/>
          </a:prstGeom>
          <a:noFill/>
          <a:ln>
            <a:noFill/>
          </a:ln>
        </p:spPr>
        <p:txBody>
          <a:bodyPr spcFirstLastPara="1" wrap="square" lIns="91425" tIns="45700" rIns="91425" bIns="45700" anchor="t" anchorCtr="0">
            <a:normAutofit/>
          </a:bodyPr>
          <a:lstStyle/>
          <a:p>
            <a:pPr marL="457200" lvl="0" indent="-448230" algn="l" rtl="0">
              <a:lnSpc>
                <a:spcPct val="115000"/>
              </a:lnSpc>
              <a:spcBef>
                <a:spcPts val="2000"/>
              </a:spcBef>
              <a:spcAft>
                <a:spcPts val="0"/>
              </a:spcAft>
              <a:buSzPct val="100000"/>
              <a:buChar char="•"/>
            </a:pPr>
            <a:r>
              <a:rPr lang="en-US" sz="3000" b="1" dirty="0">
                <a:highlight>
                  <a:srgbClr val="FFFFFF"/>
                </a:highlight>
              </a:rPr>
              <a:t>Anti CTLA-4: Ipilimumab, </a:t>
            </a:r>
            <a:r>
              <a:rPr lang="en-US" sz="3000" dirty="0" err="1">
                <a:highlight>
                  <a:srgbClr val="FFFFFF"/>
                </a:highlight>
              </a:rPr>
              <a:t>Tremelimumab</a:t>
            </a:r>
            <a:endParaRPr sz="3000" dirty="0">
              <a:highlight>
                <a:srgbClr val="FFFFFF"/>
              </a:highlight>
            </a:endParaRPr>
          </a:p>
          <a:p>
            <a:pPr marL="457200" lvl="0" indent="-448230" algn="l" rtl="0">
              <a:lnSpc>
                <a:spcPct val="115000"/>
              </a:lnSpc>
              <a:spcBef>
                <a:spcPts val="0"/>
              </a:spcBef>
              <a:spcAft>
                <a:spcPts val="0"/>
              </a:spcAft>
              <a:buSzPct val="100000"/>
              <a:buChar char="•"/>
            </a:pPr>
            <a:r>
              <a:rPr lang="en-US" sz="3000" b="1" dirty="0">
                <a:highlight>
                  <a:srgbClr val="FFFFFF"/>
                </a:highlight>
              </a:rPr>
              <a:t>Anti  PD-1 : Nivolumab, </a:t>
            </a:r>
            <a:r>
              <a:rPr lang="en-US" sz="3000" b="1" dirty="0" err="1">
                <a:highlight>
                  <a:srgbClr val="FFFFFF"/>
                </a:highlight>
              </a:rPr>
              <a:t>pembrolizumab</a:t>
            </a:r>
            <a:r>
              <a:rPr lang="en-US" sz="3000" dirty="0" err="1">
                <a:highlight>
                  <a:srgbClr val="FFFFFF"/>
                </a:highlight>
              </a:rPr>
              <a:t>,pidilizumab</a:t>
            </a:r>
            <a:r>
              <a:rPr lang="en-US" sz="3000" dirty="0">
                <a:highlight>
                  <a:srgbClr val="FFFFFF"/>
                </a:highlight>
              </a:rPr>
              <a:t>, </a:t>
            </a:r>
            <a:r>
              <a:rPr lang="en-US" sz="3000" dirty="0" err="1">
                <a:highlight>
                  <a:srgbClr val="FFFFFF"/>
                </a:highlight>
              </a:rPr>
              <a:t>cemiplimab</a:t>
            </a:r>
            <a:endParaRPr sz="3000" dirty="0">
              <a:highlight>
                <a:srgbClr val="FFFFFF"/>
              </a:highlight>
            </a:endParaRPr>
          </a:p>
          <a:p>
            <a:pPr marL="457200" lvl="0" indent="-448230" algn="l" rtl="0">
              <a:lnSpc>
                <a:spcPct val="115000"/>
              </a:lnSpc>
              <a:spcBef>
                <a:spcPts val="0"/>
              </a:spcBef>
              <a:spcAft>
                <a:spcPts val="0"/>
              </a:spcAft>
              <a:buSzPct val="100000"/>
              <a:buChar char="•"/>
            </a:pPr>
            <a:r>
              <a:rPr lang="en-US" sz="3000" b="1" dirty="0">
                <a:highlight>
                  <a:srgbClr val="FFFFFF"/>
                </a:highlight>
              </a:rPr>
              <a:t>Anti PDL-1:</a:t>
            </a:r>
            <a:r>
              <a:rPr lang="en-US" sz="3000" dirty="0">
                <a:highlight>
                  <a:srgbClr val="FFFFFF"/>
                </a:highlight>
              </a:rPr>
              <a:t> Atezolizumab, durvalumab, avelumab</a:t>
            </a:r>
            <a:endParaRPr sz="3000" dirty="0">
              <a:highlight>
                <a:srgbClr val="FFFFFF"/>
              </a:highlight>
            </a:endParaRPr>
          </a:p>
          <a:p>
            <a:pPr marL="457200" lvl="0" indent="-448230" algn="l" rtl="0">
              <a:lnSpc>
                <a:spcPct val="115000"/>
              </a:lnSpc>
              <a:spcBef>
                <a:spcPts val="0"/>
              </a:spcBef>
              <a:spcAft>
                <a:spcPts val="0"/>
              </a:spcAft>
              <a:buSzPct val="100000"/>
              <a:buChar char="•"/>
            </a:pPr>
            <a:r>
              <a:rPr lang="en-US" sz="3000" dirty="0">
                <a:highlight>
                  <a:srgbClr val="FFFFFF"/>
                </a:highlight>
              </a:rPr>
              <a:t>Combinations: </a:t>
            </a:r>
            <a:r>
              <a:rPr lang="en-US" sz="3000" dirty="0" err="1">
                <a:highlight>
                  <a:srgbClr val="FFFFFF"/>
                </a:highlight>
              </a:rPr>
              <a:t>Ipilimumab+Nivolumab</a:t>
            </a:r>
            <a:endParaRPr sz="3000" dirty="0">
              <a:highlight>
                <a:srgbClr val="FFFFFF"/>
              </a:highlight>
            </a:endParaRPr>
          </a:p>
          <a:p>
            <a:pPr marL="0" lvl="0" indent="0" algn="l" rtl="0">
              <a:lnSpc>
                <a:spcPct val="90000"/>
              </a:lnSpc>
              <a:spcBef>
                <a:spcPts val="1000"/>
              </a:spcBef>
              <a:spcAft>
                <a:spcPts val="0"/>
              </a:spcAft>
              <a:buSzPct val="116883"/>
              <a:buNone/>
            </a:pPr>
            <a:endParaRPr sz="3000" dirty="0"/>
          </a:p>
          <a:p>
            <a:pPr marL="0" lvl="0" indent="0" algn="l" rtl="0">
              <a:lnSpc>
                <a:spcPct val="90000"/>
              </a:lnSpc>
              <a:spcBef>
                <a:spcPts val="1000"/>
              </a:spcBef>
              <a:spcAft>
                <a:spcPts val="0"/>
              </a:spcAft>
              <a:buSzPct val="116883"/>
              <a:buNone/>
            </a:pPr>
            <a:endParaRPr sz="3000" dirty="0"/>
          </a:p>
        </p:txBody>
      </p:sp>
      <p:sp>
        <p:nvSpPr>
          <p:cNvPr id="114" name="Google Shape;114;p1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dirty="0"/>
              <a:t>ICI: pharmacology (PD &amp;PK)</a:t>
            </a:r>
            <a:endParaRPr dirty="0"/>
          </a:p>
        </p:txBody>
      </p:sp>
      <p:sp>
        <p:nvSpPr>
          <p:cNvPr id="120" name="Google Shape;120;p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406400" algn="l" rtl="0">
              <a:lnSpc>
                <a:spcPct val="115000"/>
              </a:lnSpc>
              <a:spcBef>
                <a:spcPts val="1000"/>
              </a:spcBef>
              <a:spcAft>
                <a:spcPts val="0"/>
              </a:spcAft>
              <a:buClr>
                <a:srgbClr val="212121"/>
              </a:buClr>
              <a:buSzPts val="2800"/>
              <a:buChar char="•"/>
            </a:pPr>
            <a:r>
              <a:rPr lang="en-US" dirty="0">
                <a:solidFill>
                  <a:srgbClr val="212121"/>
                </a:solidFill>
                <a:highlight>
                  <a:srgbClr val="FFFFFF"/>
                </a:highlight>
              </a:rPr>
              <a:t>ICIs are mostly humanized or human immunoglobulin antibodies (IgG1 or IgG4) </a:t>
            </a:r>
            <a:endParaRPr dirty="0">
              <a:solidFill>
                <a:srgbClr val="212121"/>
              </a:solidFill>
              <a:highlight>
                <a:srgbClr val="FFFFFF"/>
              </a:highlight>
            </a:endParaRPr>
          </a:p>
          <a:p>
            <a:pPr marL="457200" lvl="0" indent="-406400" algn="l" rtl="0">
              <a:lnSpc>
                <a:spcPct val="115000"/>
              </a:lnSpc>
              <a:spcBef>
                <a:spcPts val="0"/>
              </a:spcBef>
              <a:spcAft>
                <a:spcPts val="0"/>
              </a:spcAft>
              <a:buClr>
                <a:srgbClr val="212121"/>
              </a:buClr>
              <a:buSzPts val="2800"/>
              <a:buChar char="•"/>
            </a:pPr>
            <a:r>
              <a:rPr lang="en-US" dirty="0">
                <a:solidFill>
                  <a:srgbClr val="212121"/>
                </a:solidFill>
                <a:highlight>
                  <a:srgbClr val="FFFFFF"/>
                </a:highlight>
              </a:rPr>
              <a:t>Little or no impact of renal and liver function impairment</a:t>
            </a:r>
            <a:endParaRPr dirty="0">
              <a:solidFill>
                <a:srgbClr val="212121"/>
              </a:solidFill>
              <a:highlight>
                <a:srgbClr val="FFFFFF"/>
              </a:highlight>
            </a:endParaRPr>
          </a:p>
          <a:p>
            <a:pPr marL="457200" lvl="0" indent="-406400" algn="l" rtl="0">
              <a:lnSpc>
                <a:spcPct val="115000"/>
              </a:lnSpc>
              <a:spcBef>
                <a:spcPts val="0"/>
              </a:spcBef>
              <a:spcAft>
                <a:spcPts val="0"/>
              </a:spcAft>
              <a:buClr>
                <a:srgbClr val="212121"/>
              </a:buClr>
              <a:buSzPts val="2800"/>
              <a:buChar char="•"/>
            </a:pPr>
            <a:r>
              <a:rPr lang="en-US" dirty="0">
                <a:solidFill>
                  <a:srgbClr val="212121"/>
                </a:solidFill>
                <a:highlight>
                  <a:srgbClr val="FFFFFF"/>
                </a:highlight>
              </a:rPr>
              <a:t>Limited diffusion out of the vascular space</a:t>
            </a:r>
            <a:endParaRPr dirty="0">
              <a:solidFill>
                <a:srgbClr val="212121"/>
              </a:solidFill>
              <a:highlight>
                <a:srgbClr val="FFFFFF"/>
              </a:highlight>
            </a:endParaRPr>
          </a:p>
          <a:p>
            <a:pPr marL="457200" lvl="0" indent="-406400" algn="l" rtl="0">
              <a:lnSpc>
                <a:spcPct val="115000"/>
              </a:lnSpc>
              <a:spcBef>
                <a:spcPts val="0"/>
              </a:spcBef>
              <a:spcAft>
                <a:spcPts val="0"/>
              </a:spcAft>
              <a:buSzPts val="2800"/>
              <a:buChar char="•"/>
            </a:pPr>
            <a:r>
              <a:rPr lang="en-US" dirty="0">
                <a:solidFill>
                  <a:srgbClr val="212121"/>
                </a:solidFill>
                <a:highlight>
                  <a:srgbClr val="FFFFFF"/>
                </a:highlight>
              </a:rPr>
              <a:t>Receptor-mediated clearance &gt;L</a:t>
            </a:r>
            <a:r>
              <a:rPr lang="en-US" dirty="0"/>
              <a:t>ong half-life </a:t>
            </a:r>
            <a:endParaRPr dirty="0"/>
          </a:p>
          <a:p>
            <a:pPr marL="457200" lvl="0" indent="-406400" algn="l" rtl="0">
              <a:lnSpc>
                <a:spcPct val="115000"/>
              </a:lnSpc>
              <a:spcBef>
                <a:spcPts val="0"/>
              </a:spcBef>
              <a:spcAft>
                <a:spcPts val="0"/>
              </a:spcAft>
              <a:buSzPts val="2800"/>
              <a:buChar char="•"/>
            </a:pPr>
            <a:r>
              <a:rPr lang="en-US" dirty="0"/>
              <a:t>Intravenous infusion with varying intervals of administration. </a:t>
            </a:r>
            <a:endParaRPr dirty="0"/>
          </a:p>
          <a:p>
            <a:pPr marL="457200" lvl="0" indent="-406400" algn="l" rtl="0">
              <a:lnSpc>
                <a:spcPct val="115000"/>
              </a:lnSpc>
              <a:spcBef>
                <a:spcPts val="0"/>
              </a:spcBef>
              <a:spcAft>
                <a:spcPts val="0"/>
              </a:spcAft>
              <a:buSzPts val="2800"/>
              <a:buChar char="•"/>
            </a:pPr>
            <a:r>
              <a:rPr lang="en-US" dirty="0"/>
              <a:t>Most compounds are now developed with a flat dose, sufficient to saturate the target. </a:t>
            </a:r>
            <a:endParaRPr dirty="0"/>
          </a:p>
          <a:p>
            <a:pPr marL="0" lvl="0" indent="0" algn="l" rtl="0">
              <a:lnSpc>
                <a:spcPct val="100000"/>
              </a:lnSpc>
              <a:spcBef>
                <a:spcPts val="0"/>
              </a:spcBef>
              <a:spcAft>
                <a:spcPts val="0"/>
              </a:spcAft>
              <a:buClr>
                <a:schemeClr val="dk1"/>
              </a:buClr>
              <a:buSzPts val="1100"/>
              <a:buFont typeface="Arial"/>
              <a:buNone/>
            </a:pPr>
            <a:endParaRPr sz="1100" dirty="0">
              <a:latin typeface="Arial"/>
              <a:ea typeface="Arial"/>
              <a:cs typeface="Arial"/>
              <a:sym typeface="Arial"/>
            </a:endParaRPr>
          </a:p>
        </p:txBody>
      </p:sp>
      <p:sp>
        <p:nvSpPr>
          <p:cNvPr id="121" name="Google Shape;121;p1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Immune related Adverse Events (</a:t>
            </a:r>
            <a:r>
              <a:rPr lang="en-US" dirty="0" err="1"/>
              <a:t>IrAE</a:t>
            </a:r>
            <a:r>
              <a:rPr lang="en-US" dirty="0"/>
              <a:t>)</a:t>
            </a:r>
            <a:endParaRPr dirty="0"/>
          </a:p>
        </p:txBody>
      </p:sp>
      <p:sp>
        <p:nvSpPr>
          <p:cNvPr id="127" name="Google Shape;127;p1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419100" algn="l" rtl="0">
              <a:lnSpc>
                <a:spcPct val="115000"/>
              </a:lnSpc>
              <a:spcBef>
                <a:spcPts val="1000"/>
              </a:spcBef>
              <a:spcAft>
                <a:spcPts val="0"/>
              </a:spcAft>
              <a:buClr>
                <a:srgbClr val="212121"/>
              </a:buClr>
              <a:buSzPts val="3000"/>
              <a:buChar char="•"/>
            </a:pPr>
            <a:r>
              <a:rPr lang="en-US" sz="3000" dirty="0">
                <a:solidFill>
                  <a:srgbClr val="212121"/>
                </a:solidFill>
                <a:highlight>
                  <a:srgbClr val="FFFFFF"/>
                </a:highlight>
              </a:rPr>
              <a:t>General symptoms of minor intensity: 80 % of patients on monotherapy or 95% in combination therapy. </a:t>
            </a:r>
            <a:endParaRPr sz="3000" dirty="0">
              <a:solidFill>
                <a:srgbClr val="212121"/>
              </a:solidFill>
              <a:highlight>
                <a:srgbClr val="FFFFFF"/>
              </a:highlight>
            </a:endParaRPr>
          </a:p>
          <a:p>
            <a:pPr marL="457200" lvl="0" indent="-419100" algn="l" rtl="0">
              <a:lnSpc>
                <a:spcPct val="115000"/>
              </a:lnSpc>
              <a:spcBef>
                <a:spcPts val="0"/>
              </a:spcBef>
              <a:spcAft>
                <a:spcPts val="0"/>
              </a:spcAft>
              <a:buClr>
                <a:srgbClr val="212121"/>
              </a:buClr>
              <a:buSzPts val="3000"/>
              <a:buChar char="•"/>
            </a:pPr>
            <a:r>
              <a:rPr lang="en-US" sz="3000" dirty="0">
                <a:solidFill>
                  <a:srgbClr val="212121"/>
                </a:solidFill>
                <a:highlight>
                  <a:srgbClr val="FFFFFF"/>
                </a:highlight>
              </a:rPr>
              <a:t>Serious G3/4 adverse events:55 % in combination therapy. The most common </a:t>
            </a:r>
            <a:r>
              <a:rPr lang="en-US" sz="3000" dirty="0" err="1">
                <a:solidFill>
                  <a:srgbClr val="212121"/>
                </a:solidFill>
                <a:highlight>
                  <a:srgbClr val="FFFFFF"/>
                </a:highlight>
              </a:rPr>
              <a:t>IrAE</a:t>
            </a:r>
            <a:r>
              <a:rPr lang="en-US" sz="3000" dirty="0">
                <a:solidFill>
                  <a:srgbClr val="212121"/>
                </a:solidFill>
                <a:highlight>
                  <a:srgbClr val="FFFFFF"/>
                </a:highlight>
              </a:rPr>
              <a:t> were </a:t>
            </a:r>
            <a:r>
              <a:rPr lang="en-US" sz="3000" dirty="0" err="1">
                <a:solidFill>
                  <a:srgbClr val="212121"/>
                </a:solidFill>
                <a:highlight>
                  <a:srgbClr val="FFFFFF"/>
                </a:highlight>
              </a:rPr>
              <a:t>diarrhoea</a:t>
            </a:r>
            <a:r>
              <a:rPr lang="en-US" sz="3000" dirty="0">
                <a:solidFill>
                  <a:srgbClr val="212121"/>
                </a:solidFill>
                <a:highlight>
                  <a:srgbClr val="FFFFFF"/>
                </a:highlight>
              </a:rPr>
              <a:t> (44.1%), fatigue (35.1%), and itching (33.2%).</a:t>
            </a:r>
            <a:endParaRPr sz="3000" dirty="0">
              <a:solidFill>
                <a:srgbClr val="212121"/>
              </a:solidFill>
              <a:highlight>
                <a:srgbClr val="FFFFFF"/>
              </a:highlight>
            </a:endParaRPr>
          </a:p>
          <a:p>
            <a:pPr marL="457200" lvl="0" indent="-419100" algn="l" rtl="0">
              <a:lnSpc>
                <a:spcPct val="115000"/>
              </a:lnSpc>
              <a:spcBef>
                <a:spcPts val="0"/>
              </a:spcBef>
              <a:spcAft>
                <a:spcPts val="0"/>
              </a:spcAft>
              <a:buClr>
                <a:srgbClr val="212121"/>
              </a:buClr>
              <a:buSzPts val="3000"/>
              <a:buChar char="•"/>
            </a:pPr>
            <a:r>
              <a:rPr lang="en-US" sz="3000" dirty="0">
                <a:solidFill>
                  <a:srgbClr val="212121"/>
                </a:solidFill>
                <a:highlight>
                  <a:srgbClr val="FFFFFF"/>
                </a:highlight>
              </a:rPr>
              <a:t>The first </a:t>
            </a:r>
            <a:r>
              <a:rPr lang="en-US" sz="3000" dirty="0" err="1">
                <a:solidFill>
                  <a:srgbClr val="212121"/>
                </a:solidFill>
                <a:highlight>
                  <a:srgbClr val="FFFFFF"/>
                </a:highlight>
              </a:rPr>
              <a:t>IrAEs</a:t>
            </a:r>
            <a:r>
              <a:rPr lang="en-US" sz="3000" dirty="0">
                <a:solidFill>
                  <a:srgbClr val="212121"/>
                </a:solidFill>
                <a:highlight>
                  <a:srgbClr val="FFFFFF"/>
                </a:highlight>
              </a:rPr>
              <a:t> to occur are skin symptoms, gastrointestinal and liver symptoms and endocrine system symptoms.</a:t>
            </a:r>
            <a:endParaRPr sz="3000" dirty="0">
              <a:solidFill>
                <a:srgbClr val="212121"/>
              </a:solidFill>
              <a:highlight>
                <a:srgbClr val="FFFFFF"/>
              </a:highlight>
            </a:endParaRPr>
          </a:p>
          <a:p>
            <a:pPr marL="0" lvl="0" indent="0" algn="l" rtl="0">
              <a:lnSpc>
                <a:spcPct val="150000"/>
              </a:lnSpc>
              <a:spcBef>
                <a:spcPts val="500"/>
              </a:spcBef>
              <a:spcAft>
                <a:spcPts val="0"/>
              </a:spcAft>
              <a:buClr>
                <a:schemeClr val="dk1"/>
              </a:buClr>
              <a:buSzPts val="1100"/>
              <a:buFont typeface="Arial"/>
              <a:buNone/>
            </a:pPr>
            <a:endParaRPr sz="1700" dirty="0">
              <a:solidFill>
                <a:srgbClr val="212121"/>
              </a:solidFill>
              <a:highlight>
                <a:srgbClr val="FFFFFF"/>
              </a:highlight>
            </a:endParaRPr>
          </a:p>
          <a:p>
            <a:pPr marL="0" lvl="0" indent="0" algn="l" rtl="0">
              <a:lnSpc>
                <a:spcPct val="150000"/>
              </a:lnSpc>
              <a:spcBef>
                <a:spcPts val="1000"/>
              </a:spcBef>
              <a:spcAft>
                <a:spcPts val="0"/>
              </a:spcAft>
              <a:buSzPts val="1800"/>
              <a:buNone/>
            </a:pPr>
            <a:endParaRPr sz="1500" dirty="0">
              <a:solidFill>
                <a:srgbClr val="212121"/>
              </a:solidFill>
              <a:highlight>
                <a:srgbClr val="FFFFFF"/>
              </a:highlight>
              <a:latin typeface="Cambria"/>
              <a:ea typeface="Cambria"/>
              <a:cs typeface="Cambria"/>
              <a:sym typeface="Cambria"/>
            </a:endParaRPr>
          </a:p>
        </p:txBody>
      </p:sp>
      <p:sp>
        <p:nvSpPr>
          <p:cNvPr id="128" name="Google Shape;128;p1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Immune related Adverse Events (</a:t>
            </a:r>
            <a:r>
              <a:rPr lang="en-US" dirty="0" err="1"/>
              <a:t>IrAE</a:t>
            </a:r>
            <a:r>
              <a:rPr lang="en-US" dirty="0"/>
              <a:t>)</a:t>
            </a:r>
            <a:endParaRPr dirty="0"/>
          </a:p>
        </p:txBody>
      </p:sp>
      <p:sp>
        <p:nvSpPr>
          <p:cNvPr id="134" name="Google Shape;134;p20"/>
          <p:cNvSpPr txBox="1"/>
          <p:nvPr/>
        </p:nvSpPr>
        <p:spPr>
          <a:xfrm>
            <a:off x="1304925" y="1866150"/>
            <a:ext cx="3852300" cy="5070076"/>
          </a:xfrm>
          <a:prstGeom prst="rect">
            <a:avLst/>
          </a:prstGeom>
          <a:noFill/>
          <a:ln>
            <a:noFill/>
          </a:ln>
        </p:spPr>
        <p:txBody>
          <a:bodyPr spcFirstLastPara="1" wrap="square" lIns="91425" tIns="91425" rIns="91425" bIns="91425" anchor="t" anchorCtr="0">
            <a:spAutoFit/>
          </a:bodyPr>
          <a:lstStyle/>
          <a:p>
            <a:pPr marL="457200" marR="0" lvl="0" indent="-450850" algn="l" rtl="0">
              <a:lnSpc>
                <a:spcPct val="115000"/>
              </a:lnSpc>
              <a:spcBef>
                <a:spcPts val="1000"/>
              </a:spcBef>
              <a:spcAft>
                <a:spcPts val="0"/>
              </a:spcAft>
              <a:buClr>
                <a:schemeClr val="dk1"/>
              </a:buClr>
              <a:buSzPts val="3500"/>
              <a:buFont typeface="Calibri"/>
              <a:buChar char="➢"/>
            </a:pPr>
            <a:r>
              <a:rPr lang="en-US" sz="3200" b="0" i="0" u="none" strike="noStrike" cap="none" dirty="0">
                <a:solidFill>
                  <a:schemeClr val="dk1"/>
                </a:solidFill>
                <a:highlight>
                  <a:srgbClr val="FFFFFF"/>
                </a:highlight>
                <a:latin typeface="Calibri"/>
                <a:ea typeface="Calibri"/>
                <a:cs typeface="Calibri"/>
                <a:sym typeface="Calibri"/>
              </a:rPr>
              <a:t>Dermatological</a:t>
            </a:r>
            <a:endParaRPr sz="3200" b="0" i="0" u="none" strike="noStrike" cap="none" dirty="0">
              <a:solidFill>
                <a:schemeClr val="dk1"/>
              </a:solidFill>
              <a:highlight>
                <a:srgbClr val="FFFFFF"/>
              </a:highlight>
              <a:latin typeface="Calibri"/>
              <a:ea typeface="Calibri"/>
              <a:cs typeface="Calibri"/>
              <a:sym typeface="Calibri"/>
            </a:endParaRPr>
          </a:p>
          <a:p>
            <a:pPr marL="457200" marR="0" lvl="0" indent="-450850" algn="l" rtl="0">
              <a:lnSpc>
                <a:spcPct val="115000"/>
              </a:lnSpc>
              <a:spcBef>
                <a:spcPts val="0"/>
              </a:spcBef>
              <a:spcAft>
                <a:spcPts val="0"/>
              </a:spcAft>
              <a:buClr>
                <a:schemeClr val="dk1"/>
              </a:buClr>
              <a:buSzPts val="3500"/>
              <a:buFont typeface="Calibri"/>
              <a:buChar char="➢"/>
            </a:pPr>
            <a:r>
              <a:rPr lang="en-US" sz="3200" b="0" i="0" u="none" strike="noStrike" cap="none" dirty="0">
                <a:solidFill>
                  <a:schemeClr val="dk1"/>
                </a:solidFill>
                <a:highlight>
                  <a:srgbClr val="FFFFFF"/>
                </a:highlight>
                <a:latin typeface="Calibri"/>
                <a:ea typeface="Calibri"/>
                <a:cs typeface="Calibri"/>
                <a:sym typeface="Calibri"/>
              </a:rPr>
              <a:t>Gastrointestinal</a:t>
            </a:r>
            <a:endParaRPr sz="3200" b="0" i="0" u="none" strike="noStrike" cap="none" dirty="0">
              <a:solidFill>
                <a:schemeClr val="dk1"/>
              </a:solidFill>
              <a:highlight>
                <a:srgbClr val="FFFFFF"/>
              </a:highlight>
              <a:latin typeface="Calibri"/>
              <a:ea typeface="Calibri"/>
              <a:cs typeface="Calibri"/>
              <a:sym typeface="Calibri"/>
            </a:endParaRPr>
          </a:p>
          <a:p>
            <a:pPr marL="457200" marR="0" lvl="0" indent="-450850" algn="l" rtl="0">
              <a:lnSpc>
                <a:spcPct val="115000"/>
              </a:lnSpc>
              <a:spcBef>
                <a:spcPts val="0"/>
              </a:spcBef>
              <a:spcAft>
                <a:spcPts val="0"/>
              </a:spcAft>
              <a:buClr>
                <a:schemeClr val="dk1"/>
              </a:buClr>
              <a:buSzPts val="3500"/>
              <a:buFont typeface="Calibri"/>
              <a:buChar char="➢"/>
            </a:pPr>
            <a:r>
              <a:rPr lang="en-US" sz="3200" b="0" i="0" u="none" strike="noStrike" cap="none" dirty="0">
                <a:solidFill>
                  <a:schemeClr val="dk1"/>
                </a:solidFill>
                <a:highlight>
                  <a:srgbClr val="FFFFFF"/>
                </a:highlight>
                <a:latin typeface="Calibri"/>
                <a:ea typeface="Calibri"/>
                <a:cs typeface="Calibri"/>
                <a:sym typeface="Calibri"/>
              </a:rPr>
              <a:t>Hepatic</a:t>
            </a:r>
            <a:endParaRPr sz="3200" b="0" i="0" u="none" strike="noStrike" cap="none" dirty="0">
              <a:solidFill>
                <a:schemeClr val="dk1"/>
              </a:solidFill>
              <a:highlight>
                <a:srgbClr val="FFFFFF"/>
              </a:highlight>
              <a:latin typeface="Calibri"/>
              <a:ea typeface="Calibri"/>
              <a:cs typeface="Calibri"/>
              <a:sym typeface="Calibri"/>
            </a:endParaRPr>
          </a:p>
          <a:p>
            <a:pPr marL="457200" marR="0" lvl="0" indent="-450850" algn="l" rtl="0">
              <a:lnSpc>
                <a:spcPct val="115000"/>
              </a:lnSpc>
              <a:spcBef>
                <a:spcPts val="0"/>
              </a:spcBef>
              <a:spcAft>
                <a:spcPts val="0"/>
              </a:spcAft>
              <a:buClr>
                <a:schemeClr val="dk1"/>
              </a:buClr>
              <a:buSzPts val="3500"/>
              <a:buFont typeface="Calibri"/>
              <a:buChar char="➢"/>
            </a:pPr>
            <a:r>
              <a:rPr lang="en-US" sz="3200" b="0" i="0" u="none" strike="noStrike" cap="none" dirty="0">
                <a:solidFill>
                  <a:schemeClr val="dk1"/>
                </a:solidFill>
                <a:highlight>
                  <a:srgbClr val="FFFFFF"/>
                </a:highlight>
                <a:latin typeface="Calibri"/>
                <a:ea typeface="Calibri"/>
                <a:cs typeface="Calibri"/>
                <a:sym typeface="Calibri"/>
              </a:rPr>
              <a:t>Pulmonary</a:t>
            </a:r>
            <a:endParaRPr sz="3200" b="0" i="0" u="none" strike="noStrike" cap="none" dirty="0">
              <a:solidFill>
                <a:schemeClr val="dk1"/>
              </a:solidFill>
              <a:highlight>
                <a:srgbClr val="FFFFFF"/>
              </a:highlight>
              <a:latin typeface="Calibri"/>
              <a:ea typeface="Calibri"/>
              <a:cs typeface="Calibri"/>
              <a:sym typeface="Calibri"/>
            </a:endParaRPr>
          </a:p>
          <a:p>
            <a:pPr marL="457200" marR="0" lvl="0" indent="-450850" algn="l" rtl="0">
              <a:lnSpc>
                <a:spcPct val="115000"/>
              </a:lnSpc>
              <a:spcBef>
                <a:spcPts val="0"/>
              </a:spcBef>
              <a:spcAft>
                <a:spcPts val="0"/>
              </a:spcAft>
              <a:buClr>
                <a:schemeClr val="dk1"/>
              </a:buClr>
              <a:buSzPts val="3500"/>
              <a:buFont typeface="Calibri"/>
              <a:buChar char="➢"/>
            </a:pPr>
            <a:r>
              <a:rPr lang="en-US" sz="3200" b="0" i="0" u="none" strike="noStrike" cap="none" dirty="0">
                <a:solidFill>
                  <a:schemeClr val="dk1"/>
                </a:solidFill>
                <a:highlight>
                  <a:srgbClr val="FFFFFF"/>
                </a:highlight>
                <a:latin typeface="Calibri"/>
                <a:ea typeface="Calibri"/>
                <a:cs typeface="Calibri"/>
                <a:sym typeface="Calibri"/>
              </a:rPr>
              <a:t>Endocrine</a:t>
            </a:r>
            <a:endParaRPr sz="3200" b="0" i="0" u="none" strike="noStrike" cap="none" dirty="0">
              <a:solidFill>
                <a:schemeClr val="dk1"/>
              </a:solidFill>
              <a:highlight>
                <a:srgbClr val="FFFFFF"/>
              </a:highlight>
              <a:latin typeface="Calibri"/>
              <a:ea typeface="Calibri"/>
              <a:cs typeface="Calibri"/>
              <a:sym typeface="Calibri"/>
            </a:endParaRPr>
          </a:p>
          <a:p>
            <a:pPr marL="457200" marR="0" lvl="0" indent="-450850" algn="l" rtl="0">
              <a:lnSpc>
                <a:spcPct val="115000"/>
              </a:lnSpc>
              <a:spcBef>
                <a:spcPts val="0"/>
              </a:spcBef>
              <a:spcAft>
                <a:spcPts val="0"/>
              </a:spcAft>
              <a:buClr>
                <a:schemeClr val="dk1"/>
              </a:buClr>
              <a:buSzPts val="3500"/>
              <a:buFont typeface="Calibri"/>
              <a:buChar char="➢"/>
            </a:pPr>
            <a:r>
              <a:rPr lang="en-US" sz="3200" b="0" i="0" u="none" strike="noStrike" cap="none" dirty="0">
                <a:solidFill>
                  <a:schemeClr val="dk1"/>
                </a:solidFill>
                <a:highlight>
                  <a:srgbClr val="FFFFFF"/>
                </a:highlight>
                <a:latin typeface="Calibri"/>
                <a:ea typeface="Calibri"/>
                <a:cs typeface="Calibri"/>
                <a:sym typeface="Calibri"/>
              </a:rPr>
              <a:t>Neurological</a:t>
            </a:r>
            <a:endParaRPr sz="3200" b="0"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50000"/>
              </a:lnSpc>
              <a:spcBef>
                <a:spcPts val="1000"/>
              </a:spcBef>
              <a:spcAft>
                <a:spcPts val="0"/>
              </a:spcAft>
              <a:buClr>
                <a:srgbClr val="000000"/>
              </a:buClr>
              <a:buSzPts val="2800"/>
              <a:buFont typeface="Arial"/>
              <a:buNone/>
            </a:pPr>
            <a:endParaRPr sz="3200" b="0"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3200" b="0" i="0" u="none" strike="noStrike" cap="none" dirty="0">
              <a:solidFill>
                <a:srgbClr val="000000"/>
              </a:solidFill>
              <a:latin typeface="Calibri"/>
              <a:ea typeface="Calibri"/>
              <a:cs typeface="Calibri"/>
              <a:sym typeface="Calibri"/>
            </a:endParaRPr>
          </a:p>
        </p:txBody>
      </p:sp>
      <p:sp>
        <p:nvSpPr>
          <p:cNvPr id="135" name="Google Shape;135;p20"/>
          <p:cNvSpPr txBox="1"/>
          <p:nvPr/>
        </p:nvSpPr>
        <p:spPr>
          <a:xfrm>
            <a:off x="9373700" y="2907550"/>
            <a:ext cx="2837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 name="Google Shape;136;p20"/>
          <p:cNvSpPr txBox="1"/>
          <p:nvPr/>
        </p:nvSpPr>
        <p:spPr>
          <a:xfrm>
            <a:off x="6376500" y="1913775"/>
            <a:ext cx="4758300" cy="4503767"/>
          </a:xfrm>
          <a:prstGeom prst="rect">
            <a:avLst/>
          </a:prstGeom>
          <a:noFill/>
          <a:ln>
            <a:noFill/>
          </a:ln>
        </p:spPr>
        <p:txBody>
          <a:bodyPr spcFirstLastPara="1" wrap="square" lIns="91425" tIns="91425" rIns="91425" bIns="91425" anchor="t" anchorCtr="0">
            <a:spAutoFit/>
          </a:bodyPr>
          <a:lstStyle/>
          <a:p>
            <a:pPr marL="457200" marR="0" lvl="0" indent="-450850" algn="l" rtl="0">
              <a:lnSpc>
                <a:spcPct val="115000"/>
              </a:lnSpc>
              <a:spcBef>
                <a:spcPts val="1000"/>
              </a:spcBef>
              <a:spcAft>
                <a:spcPts val="0"/>
              </a:spcAft>
              <a:buClr>
                <a:schemeClr val="dk1"/>
              </a:buClr>
              <a:buSzPts val="3500"/>
              <a:buFont typeface="Calibri"/>
              <a:buChar char="➢"/>
            </a:pPr>
            <a:r>
              <a:rPr lang="en-US" sz="3200" b="0" i="0" u="none" strike="noStrike" cap="none" dirty="0">
                <a:solidFill>
                  <a:schemeClr val="dk1"/>
                </a:solidFill>
                <a:highlight>
                  <a:srgbClr val="FFFFFF"/>
                </a:highlight>
                <a:latin typeface="Calibri"/>
                <a:ea typeface="Calibri"/>
                <a:cs typeface="Calibri"/>
                <a:sym typeface="Calibri"/>
              </a:rPr>
              <a:t>Cardiovascular</a:t>
            </a:r>
            <a:endParaRPr sz="3200" b="0" i="0" u="none" strike="noStrike" cap="none" dirty="0">
              <a:solidFill>
                <a:schemeClr val="dk1"/>
              </a:solidFill>
              <a:highlight>
                <a:srgbClr val="FFFFFF"/>
              </a:highlight>
              <a:latin typeface="Calibri"/>
              <a:ea typeface="Calibri"/>
              <a:cs typeface="Calibri"/>
              <a:sym typeface="Calibri"/>
            </a:endParaRPr>
          </a:p>
          <a:p>
            <a:pPr marL="457200" marR="0" lvl="0" indent="-450850" algn="l" rtl="0">
              <a:lnSpc>
                <a:spcPct val="115000"/>
              </a:lnSpc>
              <a:spcBef>
                <a:spcPts val="0"/>
              </a:spcBef>
              <a:spcAft>
                <a:spcPts val="0"/>
              </a:spcAft>
              <a:buClr>
                <a:schemeClr val="dk1"/>
              </a:buClr>
              <a:buSzPts val="3500"/>
              <a:buFont typeface="Calibri"/>
              <a:buChar char="➢"/>
            </a:pPr>
            <a:r>
              <a:rPr lang="en-US" sz="3200" b="0" i="0" u="none" strike="noStrike" cap="none" dirty="0">
                <a:solidFill>
                  <a:schemeClr val="dk1"/>
                </a:solidFill>
                <a:highlight>
                  <a:srgbClr val="FFFFFF"/>
                </a:highlight>
                <a:latin typeface="Calibri"/>
                <a:ea typeface="Calibri"/>
                <a:cs typeface="Calibri"/>
                <a:sym typeface="Calibri"/>
              </a:rPr>
              <a:t>Musculoskeletal</a:t>
            </a:r>
            <a:endParaRPr sz="3200" b="0" i="0" u="none" strike="noStrike" cap="none" dirty="0">
              <a:solidFill>
                <a:schemeClr val="dk1"/>
              </a:solidFill>
              <a:highlight>
                <a:srgbClr val="FFFFFF"/>
              </a:highlight>
              <a:latin typeface="Calibri"/>
              <a:ea typeface="Calibri"/>
              <a:cs typeface="Calibri"/>
              <a:sym typeface="Calibri"/>
            </a:endParaRPr>
          </a:p>
          <a:p>
            <a:pPr marL="457200" marR="0" lvl="0" indent="-450850" algn="l" rtl="0">
              <a:lnSpc>
                <a:spcPct val="115000"/>
              </a:lnSpc>
              <a:spcBef>
                <a:spcPts val="0"/>
              </a:spcBef>
              <a:spcAft>
                <a:spcPts val="0"/>
              </a:spcAft>
              <a:buClr>
                <a:schemeClr val="dk1"/>
              </a:buClr>
              <a:buSzPts val="3500"/>
              <a:buFont typeface="Calibri"/>
              <a:buChar char="➢"/>
            </a:pPr>
            <a:r>
              <a:rPr lang="en-US" sz="3200" b="0" i="0" u="none" strike="noStrike" cap="none" dirty="0">
                <a:solidFill>
                  <a:schemeClr val="dk1"/>
                </a:solidFill>
                <a:highlight>
                  <a:srgbClr val="FFFFFF"/>
                </a:highlight>
                <a:latin typeface="Calibri"/>
                <a:ea typeface="Calibri"/>
                <a:cs typeface="Calibri"/>
                <a:sym typeface="Calibri"/>
              </a:rPr>
              <a:t>Renal</a:t>
            </a:r>
            <a:endParaRPr sz="3200" b="0" i="0" u="none" strike="noStrike" cap="none" dirty="0">
              <a:solidFill>
                <a:schemeClr val="dk1"/>
              </a:solidFill>
              <a:highlight>
                <a:srgbClr val="FFFFFF"/>
              </a:highlight>
              <a:latin typeface="Calibri"/>
              <a:ea typeface="Calibri"/>
              <a:cs typeface="Calibri"/>
              <a:sym typeface="Calibri"/>
            </a:endParaRPr>
          </a:p>
          <a:p>
            <a:pPr marL="457200" marR="0" lvl="0" indent="-450850" algn="l" rtl="0">
              <a:lnSpc>
                <a:spcPct val="115000"/>
              </a:lnSpc>
              <a:spcBef>
                <a:spcPts val="0"/>
              </a:spcBef>
              <a:spcAft>
                <a:spcPts val="0"/>
              </a:spcAft>
              <a:buClr>
                <a:schemeClr val="dk1"/>
              </a:buClr>
              <a:buSzPts val="3500"/>
              <a:buFont typeface="Calibri"/>
              <a:buChar char="➢"/>
            </a:pPr>
            <a:r>
              <a:rPr lang="en-US" sz="3200" b="0" i="0" u="none" strike="noStrike" cap="none" dirty="0">
                <a:solidFill>
                  <a:schemeClr val="dk1"/>
                </a:solidFill>
                <a:highlight>
                  <a:srgbClr val="FFFFFF"/>
                </a:highlight>
                <a:latin typeface="Calibri"/>
                <a:ea typeface="Calibri"/>
                <a:cs typeface="Calibri"/>
                <a:sym typeface="Calibri"/>
              </a:rPr>
              <a:t>Ocular</a:t>
            </a:r>
            <a:endParaRPr sz="3200" b="0" i="0" u="none" strike="noStrike" cap="none" dirty="0">
              <a:solidFill>
                <a:schemeClr val="dk1"/>
              </a:solidFill>
              <a:highlight>
                <a:srgbClr val="FFFFFF"/>
              </a:highlight>
              <a:latin typeface="Calibri"/>
              <a:ea typeface="Calibri"/>
              <a:cs typeface="Calibri"/>
              <a:sym typeface="Calibri"/>
            </a:endParaRPr>
          </a:p>
          <a:p>
            <a:pPr marL="457200" marR="0" lvl="0" indent="-450850" algn="l" rtl="0">
              <a:lnSpc>
                <a:spcPct val="115000"/>
              </a:lnSpc>
              <a:spcBef>
                <a:spcPts val="0"/>
              </a:spcBef>
              <a:spcAft>
                <a:spcPts val="0"/>
              </a:spcAft>
              <a:buClr>
                <a:schemeClr val="dk1"/>
              </a:buClr>
              <a:buSzPts val="3500"/>
              <a:buFont typeface="Calibri"/>
              <a:buChar char="➢"/>
            </a:pPr>
            <a:r>
              <a:rPr lang="en-US" sz="3200" b="0" i="0" u="none" strike="noStrike" cap="none" dirty="0" err="1">
                <a:solidFill>
                  <a:schemeClr val="dk1"/>
                </a:solidFill>
                <a:highlight>
                  <a:srgbClr val="FFFFFF"/>
                </a:highlight>
                <a:latin typeface="Calibri"/>
                <a:ea typeface="Calibri"/>
                <a:cs typeface="Calibri"/>
                <a:sym typeface="Calibri"/>
              </a:rPr>
              <a:t>Haematological</a:t>
            </a:r>
            <a:endParaRPr sz="3200" b="0"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50000"/>
              </a:lnSpc>
              <a:spcBef>
                <a:spcPts val="1000"/>
              </a:spcBef>
              <a:spcAft>
                <a:spcPts val="0"/>
              </a:spcAft>
              <a:buClr>
                <a:schemeClr val="dk1"/>
              </a:buClr>
              <a:buSzPts val="1100"/>
              <a:buFont typeface="Arial"/>
              <a:buNone/>
            </a:pPr>
            <a:endParaRPr sz="3200" b="0"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3200" b="0" i="0" u="none" strike="noStrike" cap="none" dirty="0">
              <a:solidFill>
                <a:srgbClr val="000000"/>
              </a:solidFill>
              <a:latin typeface="Calibri"/>
              <a:ea typeface="Calibri"/>
              <a:cs typeface="Calibri"/>
              <a:sym typeface="Calibri"/>
            </a:endParaRPr>
          </a:p>
        </p:txBody>
      </p:sp>
      <p:sp>
        <p:nvSpPr>
          <p:cNvPr id="137" name="Google Shape;137;p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CASE STUDY 1: Nivolumab induced colitis</a:t>
            </a:r>
            <a:endParaRPr dirty="0"/>
          </a:p>
        </p:txBody>
      </p:sp>
      <p:sp>
        <p:nvSpPr>
          <p:cNvPr id="143" name="Google Shape;143;p21"/>
          <p:cNvSpPr txBox="1">
            <a:spLocks noGrp="1"/>
          </p:cNvSpPr>
          <p:nvPr>
            <p:ph type="body" idx="1"/>
          </p:nvPr>
        </p:nvSpPr>
        <p:spPr>
          <a:xfrm>
            <a:off x="838200" y="1509204"/>
            <a:ext cx="10515600" cy="4667621"/>
          </a:xfrm>
          <a:prstGeom prst="rect">
            <a:avLst/>
          </a:prstGeom>
          <a:noFill/>
          <a:ln>
            <a:noFill/>
          </a:ln>
        </p:spPr>
        <p:txBody>
          <a:bodyPr spcFirstLastPara="1" wrap="square" lIns="91425" tIns="45700" rIns="91425" bIns="45700" anchor="t" anchorCtr="0">
            <a:noAutofit/>
          </a:bodyPr>
          <a:lstStyle/>
          <a:p>
            <a:pPr marL="457200" lvl="0" indent="-374650" algn="l" rtl="0">
              <a:lnSpc>
                <a:spcPct val="115000"/>
              </a:lnSpc>
              <a:spcBef>
                <a:spcPts val="1000"/>
              </a:spcBef>
              <a:spcAft>
                <a:spcPts val="0"/>
              </a:spcAft>
              <a:buClr>
                <a:srgbClr val="201F1E"/>
              </a:buClr>
              <a:buSzPts val="2300"/>
              <a:buChar char="•"/>
            </a:pPr>
            <a:r>
              <a:rPr lang="en-US" sz="2300" dirty="0">
                <a:solidFill>
                  <a:srgbClr val="201F1E"/>
                </a:solidFill>
              </a:rPr>
              <a:t>48 year old male.</a:t>
            </a:r>
            <a:endParaRPr sz="2300" dirty="0"/>
          </a:p>
          <a:p>
            <a:pPr marL="457200" lvl="0" indent="-374650" algn="l" rtl="0">
              <a:lnSpc>
                <a:spcPct val="115000"/>
              </a:lnSpc>
              <a:spcBef>
                <a:spcPts val="0"/>
              </a:spcBef>
              <a:spcAft>
                <a:spcPts val="0"/>
              </a:spcAft>
              <a:buSzPts val="2300"/>
              <a:buChar char="•"/>
            </a:pPr>
            <a:r>
              <a:rPr lang="en-US" sz="2300" dirty="0">
                <a:solidFill>
                  <a:srgbClr val="201F1E"/>
                </a:solidFill>
              </a:rPr>
              <a:t>Cancer diagnosis: </a:t>
            </a:r>
            <a:r>
              <a:rPr lang="en-US" sz="2300" dirty="0">
                <a:solidFill>
                  <a:srgbClr val="000000"/>
                </a:solidFill>
              </a:rPr>
              <a:t>pT4 NI (3/12) moderately differentiated adenocarcinoma of the colon. RAS/RAF wild type, </a:t>
            </a:r>
            <a:r>
              <a:rPr lang="en-US" sz="2300" dirty="0" err="1">
                <a:solidFill>
                  <a:srgbClr val="000000"/>
                </a:solidFill>
              </a:rPr>
              <a:t>pMMR</a:t>
            </a:r>
            <a:endParaRPr sz="2300" dirty="0">
              <a:solidFill>
                <a:srgbClr val="201F1E"/>
              </a:solidFill>
            </a:endParaRPr>
          </a:p>
          <a:p>
            <a:pPr marL="457200" lvl="0" indent="-374650" algn="l" rtl="0">
              <a:lnSpc>
                <a:spcPct val="115000"/>
              </a:lnSpc>
              <a:spcBef>
                <a:spcPts val="0"/>
              </a:spcBef>
              <a:spcAft>
                <a:spcPts val="0"/>
              </a:spcAft>
              <a:buClr>
                <a:srgbClr val="201F1E"/>
              </a:buClr>
              <a:buSzPts val="2300"/>
              <a:buChar char="•"/>
            </a:pPr>
            <a:r>
              <a:rPr lang="en-US" sz="2300" dirty="0">
                <a:solidFill>
                  <a:srgbClr val="201F1E"/>
                </a:solidFill>
              </a:rPr>
              <a:t>Treatment: </a:t>
            </a:r>
            <a:endParaRPr sz="2300" dirty="0"/>
          </a:p>
          <a:p>
            <a:pPr marL="914400" lvl="1" indent="-374650" algn="l" rtl="0">
              <a:lnSpc>
                <a:spcPct val="115000"/>
              </a:lnSpc>
              <a:spcBef>
                <a:spcPts val="0"/>
              </a:spcBef>
              <a:spcAft>
                <a:spcPts val="0"/>
              </a:spcAft>
              <a:buClr>
                <a:srgbClr val="000000"/>
              </a:buClr>
              <a:buSzPts val="2300"/>
              <a:buChar char="•"/>
            </a:pPr>
            <a:r>
              <a:rPr lang="en-US" sz="2300" dirty="0">
                <a:solidFill>
                  <a:srgbClr val="000000"/>
                </a:solidFill>
              </a:rPr>
              <a:t>September 2018: Left hemi-colectomy.</a:t>
            </a:r>
            <a:endParaRPr sz="2300" dirty="0"/>
          </a:p>
          <a:p>
            <a:pPr marL="914400" lvl="1" indent="-374650" algn="l" rtl="0">
              <a:lnSpc>
                <a:spcPct val="115000"/>
              </a:lnSpc>
              <a:spcBef>
                <a:spcPts val="0"/>
              </a:spcBef>
              <a:spcAft>
                <a:spcPts val="0"/>
              </a:spcAft>
              <a:buClr>
                <a:srgbClr val="000000"/>
              </a:buClr>
              <a:buSzPts val="2300"/>
              <a:buChar char="•"/>
            </a:pPr>
            <a:r>
              <a:rPr lang="en-US" sz="2300" dirty="0">
                <a:solidFill>
                  <a:srgbClr val="000000"/>
                </a:solidFill>
              </a:rPr>
              <a:t>October 2018: Adjuvant chemotherapy (Capecitabine and Oxaliplatin) x 4 cycles.</a:t>
            </a:r>
            <a:endParaRPr sz="2300" dirty="0"/>
          </a:p>
          <a:p>
            <a:pPr marL="914400" lvl="1" indent="-374650" algn="l" rtl="0">
              <a:lnSpc>
                <a:spcPct val="115000"/>
              </a:lnSpc>
              <a:spcBef>
                <a:spcPts val="0"/>
              </a:spcBef>
              <a:spcAft>
                <a:spcPts val="0"/>
              </a:spcAft>
              <a:buClr>
                <a:srgbClr val="000000"/>
              </a:buClr>
              <a:buSzPts val="2300"/>
              <a:buChar char="•"/>
            </a:pPr>
            <a:r>
              <a:rPr lang="en-US" sz="2300" dirty="0">
                <a:solidFill>
                  <a:srgbClr val="000000"/>
                </a:solidFill>
              </a:rPr>
              <a:t>July 2019: CT scan demonstrates disease progression in liver and peritoneum.</a:t>
            </a:r>
            <a:endParaRPr sz="2300" dirty="0"/>
          </a:p>
          <a:p>
            <a:pPr marL="914400" lvl="1" indent="-374650" algn="l" rtl="0">
              <a:lnSpc>
                <a:spcPct val="115000"/>
              </a:lnSpc>
              <a:spcBef>
                <a:spcPts val="0"/>
              </a:spcBef>
              <a:spcAft>
                <a:spcPts val="0"/>
              </a:spcAft>
              <a:buClr>
                <a:srgbClr val="000000"/>
              </a:buClr>
              <a:buSzPts val="2300"/>
              <a:buChar char="•"/>
            </a:pPr>
            <a:r>
              <a:rPr lang="en-US" sz="2300" dirty="0">
                <a:solidFill>
                  <a:srgbClr val="000000"/>
                </a:solidFill>
              </a:rPr>
              <a:t>July 2019: Commenced FOLFIRI and Cetuximab.</a:t>
            </a:r>
            <a:endParaRPr sz="2300" dirty="0"/>
          </a:p>
          <a:p>
            <a:pPr marL="914400" lvl="1" indent="-374650" algn="l" rtl="0">
              <a:lnSpc>
                <a:spcPct val="115000"/>
              </a:lnSpc>
              <a:spcBef>
                <a:spcPts val="0"/>
              </a:spcBef>
              <a:spcAft>
                <a:spcPts val="0"/>
              </a:spcAft>
              <a:buClr>
                <a:srgbClr val="000000"/>
              </a:buClr>
              <a:buSzPts val="2300"/>
              <a:buChar char="•"/>
            </a:pPr>
            <a:r>
              <a:rPr lang="en-US" sz="2300" dirty="0">
                <a:solidFill>
                  <a:srgbClr val="000000"/>
                </a:solidFill>
              </a:rPr>
              <a:t>September 2019: Disease progression in liver.</a:t>
            </a:r>
            <a:endParaRPr sz="2300" dirty="0"/>
          </a:p>
          <a:p>
            <a:pPr marL="914400" lvl="1" indent="-374650" algn="l" rtl="0">
              <a:lnSpc>
                <a:spcPct val="115000"/>
              </a:lnSpc>
              <a:spcBef>
                <a:spcPts val="0"/>
              </a:spcBef>
              <a:spcAft>
                <a:spcPts val="0"/>
              </a:spcAft>
              <a:buClr>
                <a:srgbClr val="000000"/>
              </a:buClr>
              <a:buSzPts val="2300"/>
              <a:buChar char="•"/>
            </a:pPr>
            <a:r>
              <a:rPr lang="en-US" sz="2300" dirty="0">
                <a:solidFill>
                  <a:srgbClr val="000000"/>
                </a:solidFill>
              </a:rPr>
              <a:t>October 2019: To start nivolumab/regorafenib</a:t>
            </a:r>
            <a:endParaRPr sz="2300" dirty="0"/>
          </a:p>
          <a:p>
            <a:pPr marL="457200" lvl="0" indent="-228600" algn="l" rtl="0">
              <a:lnSpc>
                <a:spcPct val="115000"/>
              </a:lnSpc>
              <a:spcBef>
                <a:spcPts val="1000"/>
              </a:spcBef>
              <a:spcAft>
                <a:spcPts val="0"/>
              </a:spcAft>
              <a:buSzPts val="1800"/>
              <a:buNone/>
            </a:pPr>
            <a:endParaRPr sz="2000" dirty="0"/>
          </a:p>
        </p:txBody>
      </p:sp>
      <p:sp>
        <p:nvSpPr>
          <p:cNvPr id="144" name="Google Shape;144;p2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E2F000454D25489ABF53383D13D138" ma:contentTypeVersion="2" ma:contentTypeDescription="Create a new document." ma:contentTypeScope="" ma:versionID="47b38f7429be2044d705b9d877da2a25">
  <xsd:schema xmlns:xsd="http://www.w3.org/2001/XMLSchema" xmlns:xs="http://www.w3.org/2001/XMLSchema" xmlns:p="http://schemas.microsoft.com/office/2006/metadata/properties" xmlns:ns3="f209d0eb-d5f0-45f6-a754-b821c76702d5" targetNamespace="http://schemas.microsoft.com/office/2006/metadata/properties" ma:root="true" ma:fieldsID="cee17f77cba100d09980fd41bc4cbb8e" ns3:_="">
    <xsd:import namespace="f209d0eb-d5f0-45f6-a754-b821c76702d5"/>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09d0eb-d5f0-45f6-a754-b821c76702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9D8BEE-F773-47E3-8029-374869A3DF8E}">
  <ds:schemaRefs>
    <ds:schemaRef ds:uri="http://purl.org/dc/elements/1.1/"/>
    <ds:schemaRef ds:uri="http://schemas.microsoft.com/office/2006/metadata/properties"/>
    <ds:schemaRef ds:uri="f209d0eb-d5f0-45f6-a754-b821c76702d5"/>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445C9D80-12CD-4A16-B100-9C4578EE38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09d0eb-d5f0-45f6-a754-b821c76702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9C5A92-A9F8-42D5-93C4-575E9173CF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168</TotalTime>
  <Words>3783</Words>
  <Application>Microsoft Office PowerPoint</Application>
  <PresentationFormat>Widescreen</PresentationFormat>
  <Paragraphs>413</Paragraphs>
  <Slides>40</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Times New Roman</vt:lpstr>
      <vt:lpstr>Cambria</vt:lpstr>
      <vt:lpstr>Roboto</vt:lpstr>
      <vt:lpstr>Calibri</vt:lpstr>
      <vt:lpstr>Arial</vt:lpstr>
      <vt:lpstr>Office Theme</vt:lpstr>
      <vt:lpstr>Ensuring safety in prescribing practice</vt:lpstr>
      <vt:lpstr>Learning outcomes</vt:lpstr>
      <vt:lpstr>Laura Collantes-Espinosa</vt:lpstr>
      <vt:lpstr>Immune checkpoint inhibitors (ICI)</vt:lpstr>
      <vt:lpstr>ICI: Classification </vt:lpstr>
      <vt:lpstr>ICI: pharmacology (PD &amp;PK)</vt:lpstr>
      <vt:lpstr>Immune related Adverse Events (IrAE)</vt:lpstr>
      <vt:lpstr>Immune related Adverse Events (IrAE)</vt:lpstr>
      <vt:lpstr>CASE STUDY 1: Nivolumab induced colitis</vt:lpstr>
      <vt:lpstr>CASE STUDY 1: Nivolumab induced colitis</vt:lpstr>
      <vt:lpstr>Immune Checkpoint Inhibitors: Baseline tests                       </vt:lpstr>
      <vt:lpstr>CASE STUDY 1: Nivolumab induced colitis</vt:lpstr>
      <vt:lpstr>Management of Immune related Adverse Events (IrAE)</vt:lpstr>
      <vt:lpstr>CTCAE grading</vt:lpstr>
      <vt:lpstr>CASE STUDY 1: Nivolumab induced colitis</vt:lpstr>
      <vt:lpstr>CASE STUDY 1: Nivolumab induced colitis</vt:lpstr>
      <vt:lpstr>CASE STUDY 1: Nivolumab induced colitis</vt:lpstr>
      <vt:lpstr>CASE STUDY 1: Nivolumab induced colitis</vt:lpstr>
      <vt:lpstr>CASE STUDY 1: Nivolumab induced colitis</vt:lpstr>
      <vt:lpstr>CASE STUDY 1: Nivolumab induced colitis</vt:lpstr>
      <vt:lpstr>CASE STUDY 1: Nivolumab induced colitis</vt:lpstr>
      <vt:lpstr>CASE STUDY 1: Nivolumab induced colitis</vt:lpstr>
      <vt:lpstr>CASE STUDY 1: Nivolumab induced colitis</vt:lpstr>
      <vt:lpstr>PowerPoint Presentation</vt:lpstr>
      <vt:lpstr>CASE STUDY 2:  Pembrolizumab induced skin toxicity </vt:lpstr>
      <vt:lpstr>CASE STUDY 2:  Pembrolizumab induced skin toxicity </vt:lpstr>
      <vt:lpstr>CASE STUDY 2:  Pembrolizumab induced skin toxicity </vt:lpstr>
      <vt:lpstr>CASE STUDY 2:  Pembrolizumab induced skin toxicity </vt:lpstr>
      <vt:lpstr>CASE STUDY 2:  Pembrolizumab induced skin toxicity </vt:lpstr>
      <vt:lpstr>Skin toxicity</vt:lpstr>
      <vt:lpstr>CASE STUDY 2:  Pembrolizumab induced skin toxicity </vt:lpstr>
      <vt:lpstr>CASE STUDY 2:  Pembrolizumab induced skin toxicity </vt:lpstr>
      <vt:lpstr>CASE STUDY 2:  Pembrolizumab induced skin toxicity </vt:lpstr>
      <vt:lpstr>CASE STUDY 2:  Pembrolizumab induced skin toxicity </vt:lpstr>
      <vt:lpstr>CASE STUDY 2:  Pembrolizumab induced skin toxicity </vt:lpstr>
      <vt:lpstr>Summary and tips</vt:lpstr>
      <vt:lpstr>Other considerations: Corticosteroids (CS)</vt:lpstr>
      <vt:lpstr>Any queries contact me on:</vt:lpstr>
      <vt:lpstr>Reference list</vt:lpstr>
      <vt:lpstr>Reference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safety in prescribing practice</dc:title>
  <dc:creator>Laura Collantes</dc:creator>
  <cp:lastModifiedBy>Laura Collantes</cp:lastModifiedBy>
  <cp:revision>9</cp:revision>
  <dcterms:created xsi:type="dcterms:W3CDTF">2023-04-21T10:28:19Z</dcterms:created>
  <dcterms:modified xsi:type="dcterms:W3CDTF">2023-06-09T14:14:36Z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0x010100C9E2F000454D25489ABF53383D13D138</vt:lpwstr>
  </property>
</Properties>
</file>