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6" r:id="rId4"/>
    <p:sldId id="269" r:id="rId5"/>
    <p:sldId id="259" r:id="rId6"/>
    <p:sldId id="268" r:id="rId7"/>
    <p:sldId id="261" r:id="rId8"/>
    <p:sldId id="263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DD830-2597-4B05-9374-5C5086ABB15C}" v="2" dt="2023-01-19T09:38:49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024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0CBC-C50E-4020-BF50-9CE67DB363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C198C-94CD-456B-96E9-9A8928CD2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C198C-94CD-456B-96E9-9A8928CD2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SHAPE OF CARING review by Health Education (HEE) identified a skills gap between the roles of health care assistants and registered nurses.</a:t>
            </a:r>
          </a:p>
          <a:p>
            <a:r>
              <a:rPr lang="en-GB" sz="1200" dirty="0"/>
              <a:t>Nurse Associates were proposed to support the delivery of nursing care across a wide range of health and care settings.</a:t>
            </a:r>
          </a:p>
          <a:p>
            <a:r>
              <a:rPr lang="en-GB" sz="1200" dirty="0"/>
              <a:t>Nurse Associates are a profession in their own right with registration on the NMC register – but also provide a progression route into graduate nursing degree programmes.</a:t>
            </a:r>
          </a:p>
          <a:p>
            <a:r>
              <a:rPr lang="en-GB" sz="1200" dirty="0"/>
              <a:t>Nurse Associates can work across a variety of care settings – though their registration is generic.</a:t>
            </a:r>
          </a:p>
          <a:p>
            <a:r>
              <a:rPr lang="en-GB" sz="1200" dirty="0"/>
              <a:t>The role and regulation applies to England only.</a:t>
            </a:r>
          </a:p>
          <a:p>
            <a:r>
              <a:rPr lang="en-GB" sz="1200" dirty="0"/>
              <a:t>The NMC became the legal regulator for Nurse Associates in England in July 2018.</a:t>
            </a:r>
          </a:p>
          <a:p>
            <a:r>
              <a:rPr lang="en-GB" sz="1200" dirty="0"/>
              <a:t>The Nurse Associate part of the NMC register opened on 28</a:t>
            </a:r>
            <a:r>
              <a:rPr lang="en-GB" sz="1200" baseline="30000" dirty="0"/>
              <a:t>th</a:t>
            </a:r>
            <a:r>
              <a:rPr lang="en-GB" sz="1200" dirty="0"/>
              <a:t> January 2019.</a:t>
            </a:r>
          </a:p>
          <a:p>
            <a:r>
              <a:rPr lang="en-GB" sz="1200" dirty="0"/>
              <a:t>Nurse Associates are required to revalidate every 3 years – and the first group revalidated in January 2022.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C198C-94CD-456B-96E9-9A8928CD2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6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5" name="Shape 1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42900">
              <a:spcBef>
                <a:spcPts val="0"/>
              </a:spcBef>
              <a:buSzPct val="100000"/>
              <a:buChar char="•"/>
            </a:pPr>
            <a:r>
              <a:t>The standards of proficiency set out what </a:t>
            </a:r>
            <a:r>
              <a:rPr b="1">
                <a:solidFill>
                  <a:schemeClr val="accent6"/>
                </a:solidFill>
              </a:rPr>
              <a:t>ALL</a:t>
            </a:r>
            <a:r>
              <a:rPr>
                <a:solidFill>
                  <a:schemeClr val="accent6"/>
                </a:solidFill>
              </a:rPr>
              <a:t> </a:t>
            </a:r>
            <a:r>
              <a:t>nursing associates need to know and be able to do in order to join the register</a:t>
            </a:r>
          </a:p>
          <a:p>
            <a:pPr marL="355600" indent="-342900">
              <a:spcBef>
                <a:spcPts val="0"/>
              </a:spcBef>
              <a:buSzPct val="100000"/>
              <a:buChar char="•"/>
            </a:pPr>
            <a:endParaRPr/>
          </a:p>
          <a:p>
            <a:pPr marL="355600" indent="-342900">
              <a:spcBef>
                <a:spcPts val="0"/>
              </a:spcBef>
              <a:buSzPct val="100000"/>
              <a:buChar char="•"/>
            </a:pPr>
            <a:r>
              <a:t>Like nurses and midwives, nursing associates can develop further knowledge and skills and enhance their scope</a:t>
            </a:r>
          </a:p>
          <a:p>
            <a:pPr marL="355600" indent="-342900">
              <a:spcBef>
                <a:spcPts val="0"/>
              </a:spcBef>
              <a:buSzPct val="100000"/>
              <a:buChar char="•"/>
            </a:pPr>
            <a:endParaRPr/>
          </a:p>
          <a:p>
            <a:pPr marL="355600" indent="-342900">
              <a:spcBef>
                <a:spcPts val="0"/>
              </a:spcBef>
              <a:buSzPct val="100000"/>
              <a:buChar char="•"/>
            </a:pPr>
            <a:r>
              <a:t>The standards are derived from the new nursing standards, to show synergies and differences</a:t>
            </a:r>
          </a:p>
          <a:p>
            <a:pPr marL="355600" indent="-342900">
              <a:spcBef>
                <a:spcPts val="0"/>
              </a:spcBef>
              <a:buSzPct val="100000"/>
              <a:buChar char="•"/>
            </a:pPr>
            <a:endParaRPr/>
          </a:p>
          <a:p>
            <a:pPr marL="355600" indent="-342900">
              <a:spcBef>
                <a:spcPts val="0"/>
              </a:spcBef>
              <a:buSzPct val="100000"/>
              <a:buChar char="•"/>
            </a:pPr>
            <a:r>
              <a:t>Skills annexes are included and refer to communication and relationship skills and procedures to be achieved at the point of registration.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3396-5A00-632A-1E3A-C16AD7961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D8135-1498-52AD-51AE-EE28C54F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61519-9440-1BA6-B9D8-941AC830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77506-673F-40A2-73ED-9F5741AA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38D1D-3AD2-264F-3E28-F7474E44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0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157B-C19F-4364-93A2-180785C4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30248-5D6B-507B-3A38-3AAD5022E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27C5-99DE-A057-D933-557629B0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9D2E1-4947-1795-BB4C-62D86A5B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46E3-547E-CF82-45E6-107898D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C2B3C-EDD3-2D3F-A848-403E73DC1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92692-9047-735A-85AD-E79505E5E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EF63-0029-B52F-CB95-2D487333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8302F-42D4-68E3-C396-0303FC1D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8202F-69E8-B183-2A7A-6B3D41E5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4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"/>
          <p:cNvSpPr/>
          <p:nvPr/>
        </p:nvSpPr>
        <p:spPr>
          <a:xfrm>
            <a:off x="0" y="-2"/>
            <a:ext cx="660400" cy="6858003"/>
          </a:xfrm>
          <a:prstGeom prst="rect">
            <a:avLst/>
          </a:prstGeom>
          <a:solidFill>
            <a:srgbClr val="D95427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400"/>
          </a:p>
        </p:txBody>
      </p:sp>
      <p:sp>
        <p:nvSpPr>
          <p:cNvPr id="1067" name="Rectangle"/>
          <p:cNvSpPr/>
          <p:nvPr/>
        </p:nvSpPr>
        <p:spPr>
          <a:xfrm rot="5400000">
            <a:off x="11434233" y="5888567"/>
            <a:ext cx="228600" cy="1286933"/>
          </a:xfrm>
          <a:prstGeom prst="rect">
            <a:avLst/>
          </a:prstGeom>
          <a:solidFill>
            <a:srgbClr val="D95427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400"/>
          </a:p>
        </p:txBody>
      </p:sp>
      <p:pic>
        <p:nvPicPr>
          <p:cNvPr id="1068" name="NMC Primary Logo-01.png" descr="NMC Primary Logo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181" y="440267"/>
            <a:ext cx="1280588" cy="628651"/>
          </a:xfrm>
          <a:prstGeom prst="rect">
            <a:avLst/>
          </a:prstGeom>
          <a:ln w="12700">
            <a:miter lim="400000"/>
          </a:ln>
        </p:spPr>
      </p:pic>
      <p:sp>
        <p:nvSpPr>
          <p:cNvPr id="10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4690" y="6417734"/>
            <a:ext cx="310497" cy="27262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9442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0D16-6910-A739-ED00-C74957FD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6384-0924-BCAB-2938-27061834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19A91-0B39-0CCD-A769-765A97D4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7E06-52BE-F632-BFE7-E6AF5873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6ECF-8652-17C0-F631-A1CE36DB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34D3-200F-719B-A9E9-B8870943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3993E-AA32-5DBC-F637-E90CB0BC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68046-1EA6-DC8D-CD9D-75138521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F4B0B-4070-740A-3C86-3BFB0A4D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7088D-80FE-34EA-99C7-BCDB5E8C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7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3C08-1D03-F1B4-E715-5A4B337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6074-DF5A-20F8-0C90-9F6CE3A0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FE282-3ACA-23DB-7784-94EB45CFF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98F7C-0BA1-A076-211C-422F342C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2CEE-AC85-C1E5-2D41-DE86E616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65297-BF39-6269-6EDA-DCD64CE7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0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7C39-1EAF-8626-8257-113BE9A1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651F-8285-DE5D-8091-DD70E4846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F07A0-74E1-FE6C-032C-36DFFA2E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62E77-6C32-3365-4971-D395C231C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60A5E-3D5D-CEBB-B059-A07A6EC0B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FA2A5-7A67-E8EC-8E16-B496283D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A8DC4-CD15-70C3-1F1A-A815D679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54466-53BC-70FB-DBAE-164B10DF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F4F8-16EF-95D8-2A75-FF6BB49C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B2636-B418-9700-DC8E-AC9CB06B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4002A-14B9-EA59-D3FE-17A0EB64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84CE8-F79D-03A5-AF3C-F63FFF7E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1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B9D58-BA44-0635-AC72-ECD02EB1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2FD20-7B9F-5B66-3B4C-A297C900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7F104-66E2-FF00-1A19-F11F7DA3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1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8FE4-3FF6-4C48-A15D-7325D9A4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ABD8-9914-2E50-58BA-9979A3AD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5F331-72B9-D726-DEFD-07648B36E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30A7-0D52-5F0C-62E4-D091DBB6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3BC53-704D-2B81-34C3-CF530C8D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D634C-99CF-6B49-3CD1-2B51B6D4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8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FE89-5A88-7727-2140-7FFC1748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58106-8F75-5F2E-8021-F5A8C6F33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A7313-AAD2-93D0-0F21-3A274A09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24A9D-3885-FAD7-1D72-C7CAB074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FBE06-894E-BC62-83A9-8EBE7EF4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3AE7-4355-E395-AC56-FBD4FC59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BF5F0-2391-A4FD-FF73-421D2CC1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A2DB-21A2-77C8-4AEC-CAADA665D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BD0D-116E-4F32-33E2-4EED2ED94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E257-F391-4A36-93F0-E640245ACA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107AC-AE1A-8901-7C18-BA15AC50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1B01-F664-EE0D-DFCE-5FA9D8302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ED27-C20A-49F1-AB54-15BED2F51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king the revalidation of the first ever Nursing Associates on the NMC  register">
            <a:extLst>
              <a:ext uri="{FF2B5EF4-FFF2-40B4-BE49-F238E27FC236}">
                <a16:creationId xmlns:a16="http://schemas.microsoft.com/office/drawing/2014/main" id="{3407D89E-5B8E-9130-A88B-349DAAAAD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9054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3B9B-04AE-C4BE-6865-0E1B06A2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6600" dirty="0"/>
              <a:t>The Nursing Associate Role</a:t>
            </a:r>
            <a:br>
              <a:rPr lang="en-GB" sz="6600" dirty="0"/>
            </a:br>
            <a:endParaRPr lang="en-GB" sz="6600" dirty="0"/>
          </a:p>
        </p:txBody>
      </p:sp>
      <p:sp>
        <p:nvSpPr>
          <p:cNvPr id="1044" name="Rectangle: Rounded Corners 10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F9031-4B38-A6DC-D6CA-B8FB70827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Regulation and Standards</a:t>
            </a:r>
          </a:p>
        </p:txBody>
      </p:sp>
    </p:spTree>
    <p:extLst>
      <p:ext uri="{BB962C8B-B14F-4D97-AF65-F5344CB8AC3E}">
        <p14:creationId xmlns:p14="http://schemas.microsoft.com/office/powerpoint/2010/main" val="121943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857"/>
    </mc:Choice>
    <mc:Fallback xmlns="">
      <p:transition spd="slow" advTm="128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7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074" name="Picture 2" descr="China's New Development Stage: Challenges and Opportunities - China  Development Institute">
            <a:extLst>
              <a:ext uri="{FF2B5EF4-FFF2-40B4-BE49-F238E27FC236}">
                <a16:creationId xmlns:a16="http://schemas.microsoft.com/office/drawing/2014/main" id="{245F3EED-EE8D-1BD6-9BF6-FC2BFEB3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199" y="320040"/>
            <a:ext cx="8200554" cy="43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0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19C2E-4584-5222-388E-007ADA2A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en-GB" sz="2600">
                <a:solidFill>
                  <a:schemeClr val="bg1"/>
                </a:solidFill>
              </a:rPr>
              <a:t>Challenges v’s Opportunities</a:t>
            </a:r>
          </a:p>
        </p:txBody>
      </p:sp>
      <p:cxnSp>
        <p:nvCxnSpPr>
          <p:cNvPr id="3087" name="Straight Connector 3082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0EAC8-8F32-87A4-5E53-453CFBE0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1" y="4856171"/>
            <a:ext cx="6976872" cy="1527048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en-GB" sz="17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700" dirty="0">
                <a:solidFill>
                  <a:schemeClr val="bg1"/>
                </a:solidFill>
              </a:rPr>
              <a:t>Knowledge expansion. </a:t>
            </a:r>
          </a:p>
          <a:p>
            <a:pPr marL="342900" indent="-34290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700" dirty="0">
                <a:solidFill>
                  <a:schemeClr val="bg1"/>
                </a:solidFill>
              </a:rPr>
              <a:t>Support, not replace, registered nurses</a:t>
            </a:r>
          </a:p>
          <a:p>
            <a:pPr marL="342900" indent="-34290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700" dirty="0">
                <a:solidFill>
                  <a:schemeClr val="bg1"/>
                </a:solidFill>
              </a:rPr>
              <a:t>Scope of practice will develop over time</a:t>
            </a:r>
          </a:p>
          <a:p>
            <a:pPr marL="342900" indent="-342900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en-GB" sz="1700" dirty="0">
                <a:solidFill>
                  <a:schemeClr val="bg1"/>
                </a:solidFill>
              </a:rPr>
              <a:t>Employer led.</a:t>
            </a:r>
          </a:p>
        </p:txBody>
      </p:sp>
    </p:spTree>
    <p:extLst>
      <p:ext uri="{BB962C8B-B14F-4D97-AF65-F5344CB8AC3E}">
        <p14:creationId xmlns:p14="http://schemas.microsoft.com/office/powerpoint/2010/main" val="297142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portunities All Around Us - LetterPile">
            <a:extLst>
              <a:ext uri="{FF2B5EF4-FFF2-40B4-BE49-F238E27FC236}">
                <a16:creationId xmlns:a16="http://schemas.microsoft.com/office/drawing/2014/main" id="{3D89FAD2-8821-590F-D2A5-AC35573AB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13A92-A462-E168-61E5-533AD533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The Future……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7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60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45E15-D8CB-A950-100E-5E04C507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#Hello My Name Is……</a:t>
            </a:r>
          </a:p>
        </p:txBody>
      </p:sp>
      <p:pic>
        <p:nvPicPr>
          <p:cNvPr id="5" name="Content Placeholder 4" descr="A person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F559F3A3-4DC2-B811-B3B2-143F83548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/>
        </p:blipFill>
        <p:spPr>
          <a:xfrm>
            <a:off x="364686" y="1033842"/>
            <a:ext cx="2859839" cy="3218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9CADF4-36AF-4560-4E82-2272D1F4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528" y="705002"/>
            <a:ext cx="3758184" cy="3006547"/>
          </a:xfrm>
          <a:prstGeom prst="rect">
            <a:avLst/>
          </a:prstGeom>
        </p:spPr>
      </p:pic>
      <p:pic>
        <p:nvPicPr>
          <p:cNvPr id="7" name="Picture 6" descr="A river running through a valley&#10;&#10;Description automatically generated with medium confidence">
            <a:extLst>
              <a:ext uri="{FF2B5EF4-FFF2-40B4-BE49-F238E27FC236}">
                <a16:creationId xmlns:a16="http://schemas.microsoft.com/office/drawing/2014/main" id="{658410A9-F772-F6F4-49AF-8983D4B72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4" y="1033843"/>
            <a:ext cx="3758184" cy="2348865"/>
          </a:xfrm>
          <a:prstGeom prst="rect">
            <a:avLst/>
          </a:prstGeom>
        </p:spPr>
      </p:pic>
      <p:sp>
        <p:nvSpPr>
          <p:cNvPr id="95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3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Title 1">
            <a:extLst>
              <a:ext uri="{FF2B5EF4-FFF2-40B4-BE49-F238E27FC236}">
                <a16:creationId xmlns:a16="http://schemas.microsoft.com/office/drawing/2014/main" id="{A4E63B22-3F64-B5F3-3471-CC44A9A7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Role: The Story So Far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Why the nursing associate role is dividing opinion">
            <a:extLst>
              <a:ext uri="{FF2B5EF4-FFF2-40B4-BE49-F238E27FC236}">
                <a16:creationId xmlns:a16="http://schemas.microsoft.com/office/drawing/2014/main" id="{7A3C5266-275F-6EB3-F963-4BB441ACFF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54" y="1675227"/>
            <a:ext cx="1033929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8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76F1ABA-B38F-DD54-83BB-974901C4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916238"/>
            <a:ext cx="5938838" cy="298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andards of proficiency for nursing associates">
            <a:extLst>
              <a:ext uri="{FF2B5EF4-FFF2-40B4-BE49-F238E27FC236}">
                <a16:creationId xmlns:a16="http://schemas.microsoft.com/office/drawing/2014/main" id="{2EA6C3B5-70AF-BCD2-979D-2C811458D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916238"/>
            <a:ext cx="4246563" cy="298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BFFF9-8435-D01D-5BE0-9AE13912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The Story So Far</a:t>
            </a:r>
          </a:p>
        </p:txBody>
      </p:sp>
    </p:spTree>
    <p:extLst>
      <p:ext uri="{BB962C8B-B14F-4D97-AF65-F5344CB8AC3E}">
        <p14:creationId xmlns:p14="http://schemas.microsoft.com/office/powerpoint/2010/main" val="225900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0C296-9B2E-0211-FE72-46099070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Regulation</a:t>
            </a:r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8B56E95A-C513-56A6-33DD-1942BB9C5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482832"/>
            <a:ext cx="7225748" cy="58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.tif" descr="image.tif">
            <a:extLst>
              <a:ext uri="{FF2B5EF4-FFF2-40B4-BE49-F238E27FC236}">
                <a16:creationId xmlns:a16="http://schemas.microsoft.com/office/drawing/2014/main" id="{E101677C-72AA-AAA7-DF73-CD546436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8" r="-1" b="405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00D95-B824-B9EC-7C0F-2BC3DFA1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THE CODE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F4EDF2-5734-07DF-F6E4-FE66C4AB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73D4F1-32D5-FDFD-433A-2CF90C91634B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3F562-5770-E7EC-0866-4D6F29ACB5A5}"/>
              </a:ext>
            </a:extLst>
          </p:cNvPr>
          <p:cNvSpPr txBox="1"/>
          <p:nvPr/>
        </p:nvSpPr>
        <p:spPr>
          <a:xfrm>
            <a:off x="4728973" y="5358915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Together they signify good nursing, midwifery and nursing associate practice</a:t>
            </a:r>
          </a:p>
        </p:txBody>
      </p:sp>
    </p:spTree>
    <p:extLst>
      <p:ext uri="{BB962C8B-B14F-4D97-AF65-F5344CB8AC3E}">
        <p14:creationId xmlns:p14="http://schemas.microsoft.com/office/powerpoint/2010/main" val="68318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3FE13-D496-FA5A-1009-DA37F6D0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Standards Development</a:t>
            </a:r>
          </a:p>
        </p:txBody>
      </p:sp>
      <p:pic>
        <p:nvPicPr>
          <p:cNvPr id="5" name="image.tif" descr="image.tif">
            <a:extLst>
              <a:ext uri="{FF2B5EF4-FFF2-40B4-BE49-F238E27FC236}">
                <a16:creationId xmlns:a16="http://schemas.microsoft.com/office/drawing/2014/main" id="{01F88364-5330-55DB-CF6E-118A01018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67" r="-1" b="10605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2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Comparison of proficiencies"/>
          <p:cNvSpPr txBox="1">
            <a:spLocks noGrp="1"/>
          </p:cNvSpPr>
          <p:nvPr>
            <p:ph type="title" idx="4294967295"/>
          </p:nvPr>
        </p:nvSpPr>
        <p:spPr>
          <a:xfrm>
            <a:off x="1373717" y="158749"/>
            <a:ext cx="9042401" cy="533404"/>
          </a:xfrm>
          <a:prstGeom prst="rect">
            <a:avLst/>
          </a:prstGeom>
        </p:spPr>
        <p:txBody>
          <a:bodyPr vert="horz" lIns="60957" tIns="60957" rIns="60957" bIns="60957" rtlCol="0" anchor="t">
            <a:noAutofit/>
          </a:bodyPr>
          <a:lstStyle>
            <a:lvl1pPr algn="ctr">
              <a:defRPr sz="2100">
                <a:solidFill>
                  <a:srgbClr val="003A63"/>
                </a:solidFill>
              </a:defRPr>
            </a:lvl1pPr>
          </a:lstStyle>
          <a:p>
            <a:r>
              <a:rPr sz="3200" dirty="0"/>
              <a:t>Comparison of proficiencies</a:t>
            </a:r>
          </a:p>
        </p:txBody>
      </p:sp>
      <p:pic>
        <p:nvPicPr>
          <p:cNvPr id="110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68" y="1608667"/>
            <a:ext cx="5566833" cy="4770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9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34" y="1439334"/>
            <a:ext cx="5617633" cy="537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0" name="6…"/>
          <p:cNvSpPr txBox="1"/>
          <p:nvPr/>
        </p:nvSpPr>
        <p:spPr>
          <a:xfrm>
            <a:off x="11338557" y="2537883"/>
            <a:ext cx="98216" cy="289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/>
          <a:p>
            <a:pPr>
              <a:defRPr sz="1300" b="1">
                <a:latin typeface="+mj-lt"/>
                <a:ea typeface="+mj-ea"/>
                <a:cs typeface="+mj-cs"/>
                <a:sym typeface="Calibri"/>
              </a:defRPr>
            </a:pPr>
            <a:r>
              <a:rPr sz="1733"/>
              <a:t>6</a:t>
            </a:r>
          </a:p>
          <a:p>
            <a:pPr>
              <a:defRPr sz="500" b="1">
                <a:latin typeface="+mj-lt"/>
                <a:ea typeface="+mj-ea"/>
                <a:cs typeface="+mj-cs"/>
                <a:sym typeface="Calibri"/>
              </a:defRPr>
            </a:pPr>
            <a:r>
              <a:rPr sz="667"/>
              <a:t> </a:t>
            </a:r>
            <a:r>
              <a:rPr sz="1733"/>
              <a:t>PLATFORMS</a:t>
            </a:r>
          </a:p>
        </p:txBody>
      </p:sp>
      <p:sp>
        <p:nvSpPr>
          <p:cNvPr id="1111" name="Nursing associate"/>
          <p:cNvSpPr txBox="1"/>
          <p:nvPr/>
        </p:nvSpPr>
        <p:spPr>
          <a:xfrm>
            <a:off x="7524327" y="903818"/>
            <a:ext cx="2830832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400" dirty="0"/>
              <a:t>Nursing associate</a:t>
            </a:r>
          </a:p>
        </p:txBody>
      </p:sp>
      <p:sp>
        <p:nvSpPr>
          <p:cNvPr id="1112" name="Future nurse"/>
          <p:cNvSpPr txBox="1"/>
          <p:nvPr/>
        </p:nvSpPr>
        <p:spPr>
          <a:xfrm>
            <a:off x="1908808" y="903818"/>
            <a:ext cx="2255101" cy="4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b="1">
                <a:solidFill>
                  <a:srgbClr val="003A6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400" dirty="0"/>
              <a:t>Future nurse</a:t>
            </a:r>
          </a:p>
        </p:txBody>
      </p:sp>
      <p:sp>
        <p:nvSpPr>
          <p:cNvPr id="1113" name="7…"/>
          <p:cNvSpPr txBox="1"/>
          <p:nvPr/>
        </p:nvSpPr>
        <p:spPr>
          <a:xfrm>
            <a:off x="5792894" y="2679701"/>
            <a:ext cx="218865" cy="305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/>
          <a:p>
            <a:pPr>
              <a:defRPr sz="1300" b="1">
                <a:latin typeface="+mj-lt"/>
                <a:ea typeface="+mj-ea"/>
                <a:cs typeface="+mj-cs"/>
                <a:sym typeface="Calibri"/>
              </a:defRPr>
            </a:pPr>
            <a:r>
              <a:rPr sz="1733"/>
              <a:t>7</a:t>
            </a:r>
          </a:p>
          <a:p>
            <a:pPr>
              <a:defRPr sz="1300" b="1">
                <a:latin typeface="+mj-lt"/>
                <a:ea typeface="+mj-ea"/>
                <a:cs typeface="+mj-cs"/>
                <a:sym typeface="Calibri"/>
              </a:defRPr>
            </a:pPr>
            <a:r>
              <a:rPr sz="1733"/>
              <a:t> PLATFORMS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098" name="Picture 2" descr="Accountability and delegation | Royal College of Nursing">
            <a:extLst>
              <a:ext uri="{FF2B5EF4-FFF2-40B4-BE49-F238E27FC236}">
                <a16:creationId xmlns:a16="http://schemas.microsoft.com/office/drawing/2014/main" id="{710FACEA-FA6A-9C78-214E-0A2B91D8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143" y="320040"/>
            <a:ext cx="9840665" cy="43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E4EDA-F91A-0AA7-A9C8-D770C739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en-GB" sz="2600">
                <a:solidFill>
                  <a:schemeClr val="bg1"/>
                </a:solidFill>
              </a:rPr>
              <a:t>Delegation and Accountability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E8FB-FC76-B986-2E34-8FCBC342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36" y="4850052"/>
            <a:ext cx="7120783" cy="1620167"/>
          </a:xfrm>
        </p:spPr>
        <p:txBody>
          <a:bodyPr anchor="ctr">
            <a:norm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Delegation = transfer to a competent individual, the authority to perform a specific task in a specified situation.</a:t>
            </a:r>
          </a:p>
          <a:p>
            <a:r>
              <a:rPr lang="en-GB" sz="1600" dirty="0">
                <a:solidFill>
                  <a:schemeClr val="bg1"/>
                </a:solidFill>
              </a:rPr>
              <a:t>Accountability = the principle that individuals and organisations are responsible for their actions and may be required to explain them to others.</a:t>
            </a:r>
          </a:p>
          <a:p>
            <a:r>
              <a:rPr lang="en-GB" sz="1600" dirty="0">
                <a:solidFill>
                  <a:schemeClr val="bg1"/>
                </a:solidFill>
              </a:rPr>
              <a:t>Nurse Associates uphold the SAME CODE as nurses and midwives.</a:t>
            </a:r>
          </a:p>
          <a:p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0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365</Words>
  <Application>Microsoft Office PowerPoint</Application>
  <PresentationFormat>Widescreen</PresentationFormat>
  <Paragraphs>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Office Theme</vt:lpstr>
      <vt:lpstr>The Nursing Associate Role </vt:lpstr>
      <vt:lpstr>#Hello My Name Is……</vt:lpstr>
      <vt:lpstr>The Role: The Story So Far</vt:lpstr>
      <vt:lpstr>The Story So Far</vt:lpstr>
      <vt:lpstr>Regulation</vt:lpstr>
      <vt:lpstr>THE CODE</vt:lpstr>
      <vt:lpstr>Standards Development</vt:lpstr>
      <vt:lpstr>Comparison of proficiencies</vt:lpstr>
      <vt:lpstr>Delegation and Accountability</vt:lpstr>
      <vt:lpstr>Challenges v’s Opportunities</vt:lpstr>
      <vt:lpstr>The Future……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Nurse Associate Role </dc:title>
  <dc:creator>Ryder, Fiona</dc:creator>
  <cp:lastModifiedBy>Ryder, Fiona</cp:lastModifiedBy>
  <cp:revision>3</cp:revision>
  <dcterms:created xsi:type="dcterms:W3CDTF">2022-09-06T13:19:51Z</dcterms:created>
  <dcterms:modified xsi:type="dcterms:W3CDTF">2023-05-31T14:03:34Z</dcterms:modified>
</cp:coreProperties>
</file>