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60" r:id="rId3"/>
    <p:sldMasterId id="2147483648" r:id="rId4"/>
  </p:sldMasterIdLst>
  <p:sldIdLst>
    <p:sldId id="281" r:id="rId5"/>
    <p:sldId id="282" r:id="rId6"/>
    <p:sldId id="259" r:id="rId7"/>
    <p:sldId id="287" r:id="rId8"/>
    <p:sldId id="277" r:id="rId9"/>
    <p:sldId id="276" r:id="rId10"/>
    <p:sldId id="275" r:id="rId11"/>
    <p:sldId id="274" r:id="rId12"/>
    <p:sldId id="273" r:id="rId13"/>
    <p:sldId id="272" r:id="rId14"/>
    <p:sldId id="289" r:id="rId15"/>
    <p:sldId id="290" r:id="rId16"/>
    <p:sldId id="288" r:id="rId17"/>
    <p:sldId id="269" r:id="rId18"/>
    <p:sldId id="266" r:id="rId19"/>
    <p:sldId id="265" r:id="rId20"/>
    <p:sldId id="264" r:id="rId21"/>
    <p:sldId id="263" r:id="rId22"/>
    <p:sldId id="262" r:id="rId23"/>
    <p:sldId id="261" r:id="rId24"/>
    <p:sldId id="260" r:id="rId25"/>
    <p:sldId id="283" r:id="rId26"/>
    <p:sldId id="258" r:id="rId27"/>
    <p:sldId id="2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05"/>
    <p:restoredTop sz="94681"/>
  </p:normalViewPr>
  <p:slideViewPr>
    <p:cSldViewPr snapToGrid="0">
      <p:cViewPr varScale="1">
        <p:scale>
          <a:sx n="215" d="100"/>
          <a:sy n="215" d="100"/>
        </p:scale>
        <p:origin x="1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18:53:29.095"/>
    </inkml:context>
    <inkml:brush xml:id="br0">
      <inkml:brushProperty name="width" value="0.05006" units="cm"/>
      <inkml:brushProperty name="height" value="0.05006" units="cm"/>
    </inkml:brush>
    <inkml:brush xml:id="br1">
      <inkml:brushProperty name="width" value="0.05" units="cm"/>
      <inkml:brushProperty name="height" value="0.05" units="cm"/>
    </inkml:brush>
  </inkml:definitions>
  <inkml:trace contextRef="#ctx0" brushRef="#br0">168 623 24575,'48'-33'0,"0"1"0,1 0 0,-5 0 0,-1 0 0,1-2 0,0 0 0,3-3 0,-2 1 0,-3-1 0,0-1 0,-4 0 0,-2 0 0,-3 4 0,-2 1 0,-5 2 0,13-20 0,-23 30 0,-11 40 0,-6 35 0,-6 17 0,-1-15 0,-2 5 0,-2 4-612,1-10 1,-1 4-1,-1 3 1,-2 0-1,0-1 612,0-1 0,-1 0 0,-1 0 0,-1-1 0,-2-2 0,0-5 0,-1-2 0,-3-1 0,0-1 0,-1-2-248,-5 5 0,-3 1 0,-1-5 0,-4-9 248,-12-5 0,-5-8 0,0-10-29,3-8 0,0-8 0,5-9 29,-9-17 0,12-12 0,21-5 0,10-5 0,12-7 0,7-1 0,4 9 0,0 1 0</inkml:trace>
  <inkml:trace contextRef="#ctx0" brushRef="#br0" timeOffset="864">1888 120 24575,'-45'-15'0,"-1"1"0,4 16 0,-4 8 0,1 5 0,-4 7 0,-1 5 0,1 3-490,9-3 0,-1 2 0,2 1 0,3 3 490,-6 11 0,4 3 0,7 0 0,7-5 0,4 1 0,8 0-23,8 3 0,7 0 1,6 0 22,7 1 0,7-1 0,3-2 0,7 1 0,4-3 0,-2 0 0,-3-3 0,-2-1 0,-2-1 0,13 10 0,-14 0 243,-33-4 1,-16-4-244,-25-11 0,-15-9 0,7-4 0,-6-5 0,-1-1-268,13-5 1,-1-2 0,-1-2 0,2 2 267,-13-2 0,0 0 0,2 0 0,3-2 0,0 1 0,0 0 0</inkml:trace>
  <inkml:trace contextRef="#ctx0" brushRef="#br1" timeOffset="202272">1994 937 24575,'-43'-22'0,"-7"4"0,1 21 0,-11 7 0,5 15 0,31-3 0,4 5 0,6 5 0,3 2 0,3 29 0,34-5 0,9-31 0,21-11 0,-3-29 0,-5-24 0,-13-9 0,-10-11 0,-11 15 0,-9 11 0,-2 8 0,-3 21 0,-7 35 0,5 17 0,-3-15 0,2 1 0,11 24 0,6-21 0,14-13 0,12-20 0,-1-21 0,-2-12 0,-9-15 0,-13-5 0,1 9 0,-10 4 0,-2 49 0,-3 11 0,-3 34 0,6-2 0,11-26 0,11-3 0,11-23 0,-1-27 0,0-12 0,-13-17 0,-6-6 0,-6 10 0,-8 8 0,0 12 0,-8 19 0,-5 38 0,4 9 0,-2 21 0,13-12 0,9-24 0,14-11 0,13-22 0,6-20 0,-7-6 0,-12-11 0,-8 11 0,-12 8 0,-2 9 0,-6 42 0,-6 8 0,3 22 0,-5-10 0,5-27 0,0-31 0,5-21 0,12-24 0,4 9 0,13 7 0,-5 19 0,0 9 0,-8 9 0,-11 42 0,-1 14 0,-5-16 0,1 1 0,10 20 0,5-27 0,2-17 0,5-19 0,3-24 0,2-3 0,-10 6 0,1 1 0,16-4 0,6 0 0,-2 12 0,-5 12 0,-7 0 0,-8 7 0,-9 0 0,-2 0 0,-3 0 0,-3-2 0,-1-4 0,-2-1 0,-15 2 0,-17 10 0,-18 30 0,25-11 0,3 3 0,3 6 0,7 1 0,1 20 0,33-20 0,25-30 0,-16-22 0,-1-10 0,6-1 0,-3-7 0,-9-16 0,-5-6 0,-4 5 0,-3 0 0,-7 0 0,-3 2 0,-4 7 0,-2 2 0,-7-17 0,-7 25 0,8 20 0,-3 11 0,7 40 0,0 10 0,1 11 0,3-12 0,0 3 0,2 1 0,-2 5 0,1 2 0,1-3 0,3 13 0,3-7 0,6-3 0,15-29 0,3-64 0,17-6 0,-19 9 0,1-2 0,4 5 0,0 2 0,1 4 0,-1 1 0,-1 3 0,-2 0 0,11-19 0,-13 4 0,-17 6 0,-36 12 0,-20 8 0,-3 23 0,-3 8 0,9 1 0,4 4 0,-6 16 0,7 5 0,17-3 0,9 0 0,6-10 0,10-2 0,15-7 0,9-6 0,7-9 0,5-10 0,11-15 0,1-9 0,-2-5 0,-5-5 0,-11-3 0,-6-3 0,-4 1 0,-12 15 0,-20 36 0,5 27 0,-5-1 0,7 0 0,22-5 0,11-7 0,18-6 0,8-14 0,-8-15 0,3-12 0,-1-4-325,-9 4 0,1-4 0,-3-2 0,-5-6 325,-4-4 0,-3-5 0,-7-3 0,-8-2 0,-7-3 0,-9-4 0,-6 0 0,-9 5 0,-12-1 0,-11 3 0,-7 4 0,-6 4-835,6 10 1,-5 2 0,-4 2 0,-3 3 0,-3 3 0,-1 2 834,11 5 0,-3 2 0,-2 1 0,-2 3 0,0 1 0,-1 0 0,-2 3 0,2 0 0,0 2-452,1 1 1,0 1-1,0 2 1,-1 1-1,-1 2 1,1 0 0,-1 1-1,1 1 1,0-1-1,1 2 452,-1-1 0,0 2 0,0-1 0,-1 2 0,1 0 0,1 1 0,0 1 0,1 0 0,2 1 0,2 0 0,-6 4 0,2 1 0,1 1 0,1 1 0,1 0 0,3 0 0,3 1 0,2 0 0,-9 5 0,-2 0 0,6 0 0,12 2 0,20 0 0,23 10 0,21 2 0,14-8 0,-1-18 0,9-5 0,9-5 0,5-3 0,4-2 0,2 1 0,-1 0-252,-12 0 1,2 0 0,3-1 0,1-1 0,2 1 0,1-2 0,0 1 0,1-1 0,1 0 0,-1 0 0,0 0 251,-3 1 0,-1-1 0,2 0 0,0 0 0,1 0 0,0 0 0,0-1 0,0 1 0,0-1 0,-1 1 0,0-1 0,0 0 0,-1 1-7,5-2 0,1 0 1,0 0-1,0-1 0,-1 1 1,-1-1-1,1 1 0,-3 0 1,0 1-1,-2 1 0,-2 0 7,8 2 0,-2 1 0,0 0 0,-3 0 0,-1 2 0,-2 0 0,-4 1 0,-2 0 324,17 5 0,-4 1 0,-6 2 0,-7 1 1,-6 0-1,-6 1 0,-10 4 0,-1 33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7312-3A52-4BCE-A12B-5F2DB548C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F300E-6224-4672-846C-77F7E5FF4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2D850-F400-43A5-A357-B71C3CF4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DE7D-2EEC-40EF-9E6E-1373B2DF035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B02A5-C06A-4928-B3DF-D0F813FD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FC7ED-8EF4-46AC-B3E7-8E62A39D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F07-C312-44FD-AF35-267E71DFB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4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F8B5-8C1C-485B-90EC-318F3886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7292-4BC9-411A-9930-0B3AB97A4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762BA-5CCA-4C57-8779-EDDF0834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DE7D-2EEC-40EF-9E6E-1373B2DF035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B4783-75EA-43C0-B000-335A1F12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C9EE1-2FD6-447F-BF56-14CFC1AA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F07-C312-44FD-AF35-267E71DFB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305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678F-AB41-43DE-B837-7AED1FAE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B8E1-9798-4214-8AFE-917DC73B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E2AB9-699C-48A2-A551-0229C7AF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DE7D-2EEC-40EF-9E6E-1373B2DF035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BD9E9-C527-4459-AAA8-A6899728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C54B-71E0-4CD7-AA90-B67FB65D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F07-C312-44FD-AF35-267E71DFB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37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DC44-7995-4C6A-A804-919821B1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4C21B-717D-4765-9DB3-7463E80B7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BE9E7-DBE6-4EE9-B931-A01560C88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681FE-3BE4-4C9B-AF0F-FB1447D1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DE7D-2EEC-40EF-9E6E-1373B2DF035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5221D-E6D1-4E1F-8D88-43EDA97D8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9277A-7FCA-4186-9067-22D99361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F07-C312-44FD-AF35-267E71DFB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617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8DCB3-0A59-4058-AE92-BF0B261C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9D054-4700-491B-9328-91889140F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8EF05-767A-40AB-B4C6-DB1B650E0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ECFA2-3A8E-48B3-B834-0CAD7DEE3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8223A-5EE8-4E95-81DB-3ADFB6774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A6894B-585E-43FE-9858-DFE52C1F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DE7D-2EEC-40EF-9E6E-1373B2DF035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543D-504F-4B92-8C2F-617288D90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0194B-0600-4B9B-8544-E3D76850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F07-C312-44FD-AF35-267E71DFB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750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464A-8899-4793-9361-C13AC30C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2324B-3FAB-406B-956C-48634872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DE7D-2EEC-40EF-9E6E-1373B2DF035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82277-5D40-4CA5-A144-B07D34CA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C5CCB-8F91-4E94-A432-139613B5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F07-C312-44FD-AF35-267E71DFB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1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3DF63-A31D-4659-B953-7EB039BD6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DE7D-2EEC-40EF-9E6E-1373B2DF035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E1F724-9B9D-4A10-BACF-30069C4E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AD64D-CC23-4F73-A714-EC28A05E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F07-C312-44FD-AF35-267E71DFB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69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4B1D-31A2-4EFF-ACB3-42EBBB15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51232-3E5A-48BE-80AC-32E263E05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F0146-DA79-4FE4-A86F-2D631818E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94ED8-9CCE-42FB-B53C-A12E0A9B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DE7D-2EEC-40EF-9E6E-1373B2DF035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B5B23-C612-4DE3-886C-23F6FA1BA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9C945-8D55-4E1C-87E8-350820BA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F07-C312-44FD-AF35-267E71DFB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98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4565-B8BB-4EEC-B507-68331F11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C772E-ADCE-451B-AC2E-5CB366664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FF1E6-C87D-4D61-9C91-1084D1A5B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7108E-86A2-4313-8D8E-C4798360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DE7D-2EEC-40EF-9E6E-1373B2DF035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A6B52-6188-4EC1-8915-7AB54A4D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94D3F-1B06-4327-A48E-C6F4A6A5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F07-C312-44FD-AF35-267E71DFB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18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1DCBE-311C-4840-A74B-C66DA44D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7921F-D1CD-4427-A4D8-8AB794832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6BB36-501B-4467-A380-D1BAD103B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DE7D-2EEC-40EF-9E6E-1373B2DF035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E9C1C-9097-4FED-A5E2-E97DB708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E9E5D-C9C5-45BC-B60A-6D045D16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F07-C312-44FD-AF35-267E71DFB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434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C275B-BBB8-454D-8036-B325C490C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E4AB5-6888-48A3-A90C-D34DFC75D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678A5-AD20-4E5E-902C-79AD41C3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DE7D-2EEC-40EF-9E6E-1373B2DF035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2F396-AB27-408D-A91C-EE8835D62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AA823-C463-4047-90E6-5BA64866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F07-C312-44FD-AF35-267E71DFB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19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E2AF9A0F-39EF-F011-B7FA-FD9274245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04985"/>
            <a:ext cx="9144000" cy="2104980"/>
          </a:xfrm>
        </p:spPr>
        <p:txBody>
          <a:bodyPr anchor="b"/>
          <a:lstStyle>
            <a:lvl1pPr algn="l">
              <a:defRPr sz="53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03685"/>
            <a:ext cx="9144000" cy="601300"/>
          </a:xfrm>
        </p:spPr>
        <p:txBody>
          <a:bodyPr/>
          <a:lstStyle>
            <a:lvl1pPr marL="0" indent="0" algn="l">
              <a:buNone/>
              <a:defRPr sz="3733" b="1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83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5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36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87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1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97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4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81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87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81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79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1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0D9B69-E656-41C2-AA5E-A8E5A82F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B57D5-D487-4BAF-950C-BB4A606A7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4B8CA-AD9A-46C8-9369-44C9C203C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2DE7D-2EEC-40EF-9E6E-1373B2DF0359}" type="datetimeFigureOut">
              <a:rPr lang="en-GB" smtClean="0"/>
              <a:t>12/06/2023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70878-C17A-4931-8C94-BB97C57CB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58545-DADB-4BBD-AB6A-CCA8CF590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AF07-C312-44FD-AF35-267E71DFB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47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9934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0" i="0" kern="1200">
          <a:solidFill>
            <a:schemeClr val="accent4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System Font Regular"/>
        <a:buChar char="&gt;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System Font Regular"/>
        <a:buChar char="&gt;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System Font Regular"/>
        <a:buChar char="&gt;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System Font Regular"/>
        <a:buChar char="&gt;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System Font Regular"/>
        <a:buChar char="&gt;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194B1-9698-F54B-B59A-F7C214D8DC3A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4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0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36DD779-BB25-DBF8-3DA7-604C8B09EEB8}"/>
              </a:ext>
            </a:extLst>
          </p:cNvPr>
          <p:cNvGrpSpPr/>
          <p:nvPr/>
        </p:nvGrpSpPr>
        <p:grpSpPr>
          <a:xfrm>
            <a:off x="1106312" y="767647"/>
            <a:ext cx="4531163" cy="541867"/>
            <a:chOff x="829734" y="575735"/>
            <a:chExt cx="1337733" cy="406400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16548B2-3F19-245E-950C-7E4485F6B138}"/>
                </a:ext>
              </a:extLst>
            </p:cNvPr>
            <p:cNvSpPr/>
            <p:nvPr userDrawn="1"/>
          </p:nvSpPr>
          <p:spPr>
            <a:xfrm>
              <a:off x="829734" y="575735"/>
              <a:ext cx="1143000" cy="405459"/>
            </a:xfrm>
            <a:custGeom>
              <a:avLst/>
              <a:gdLst>
                <a:gd name="connsiteX0" fmla="*/ 0 w 3589867"/>
                <a:gd name="connsiteY0" fmla="*/ 0 h 397933"/>
                <a:gd name="connsiteX1" fmla="*/ 3589867 w 3589867"/>
                <a:gd name="connsiteY1" fmla="*/ 0 h 397933"/>
                <a:gd name="connsiteX2" fmla="*/ 3589867 w 3589867"/>
                <a:gd name="connsiteY2" fmla="*/ 397933 h 397933"/>
                <a:gd name="connsiteX3" fmla="*/ 0 w 3589867"/>
                <a:gd name="connsiteY3" fmla="*/ 397933 h 397933"/>
                <a:gd name="connsiteX4" fmla="*/ 0 w 3589867"/>
                <a:gd name="connsiteY4" fmla="*/ 0 h 397933"/>
                <a:gd name="connsiteX0" fmla="*/ 0 w 3589867"/>
                <a:gd name="connsiteY0" fmla="*/ 7526 h 405459"/>
                <a:gd name="connsiteX1" fmla="*/ 3589867 w 3589867"/>
                <a:gd name="connsiteY1" fmla="*/ 7526 h 405459"/>
                <a:gd name="connsiteX2" fmla="*/ 3589867 w 3589867"/>
                <a:gd name="connsiteY2" fmla="*/ 405459 h 405459"/>
                <a:gd name="connsiteX3" fmla="*/ 0 w 3589867"/>
                <a:gd name="connsiteY3" fmla="*/ 405459 h 405459"/>
                <a:gd name="connsiteX4" fmla="*/ 0 w 3589867"/>
                <a:gd name="connsiteY4" fmla="*/ 7526 h 40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9867" h="405459">
                  <a:moveTo>
                    <a:pt x="0" y="7526"/>
                  </a:moveTo>
                  <a:cubicBezTo>
                    <a:pt x="1196622" y="7526"/>
                    <a:pt x="1648178" y="-9408"/>
                    <a:pt x="3589867" y="7526"/>
                  </a:cubicBezTo>
                  <a:lnTo>
                    <a:pt x="3589867" y="405459"/>
                  </a:lnTo>
                  <a:lnTo>
                    <a:pt x="0" y="405459"/>
                  </a:lnTo>
                  <a:lnTo>
                    <a:pt x="0" y="7526"/>
                  </a:lnTo>
                  <a:close/>
                </a:path>
              </a:pathLst>
            </a:custGeom>
            <a:solidFill>
              <a:srgbClr val="FF5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6335B9B-492E-D18F-851A-E7B824ED0FE0}"/>
                </a:ext>
              </a:extLst>
            </p:cNvPr>
            <p:cNvSpPr/>
            <p:nvPr userDrawn="1"/>
          </p:nvSpPr>
          <p:spPr>
            <a:xfrm>
              <a:off x="829734" y="575735"/>
              <a:ext cx="1337733" cy="406400"/>
            </a:xfrm>
            <a:prstGeom prst="roundRect">
              <a:avLst>
                <a:gd name="adj" fmla="val 50000"/>
              </a:avLst>
            </a:prstGeom>
            <a:solidFill>
              <a:srgbClr val="FF5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3E0E22-49DD-4C9F-A7EA-272693581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231" y="2695630"/>
            <a:ext cx="9144000" cy="2013380"/>
          </a:xfrm>
          <a:ln>
            <a:noFill/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600" b="1" dirty="0">
                <a:latin typeface="Calibri"/>
                <a:cs typeface="Calibri"/>
              </a:rPr>
              <a:t>Developing the role of the physician associate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Friday 16th June 2023</a:t>
            </a:r>
            <a:br>
              <a:rPr lang="en-US" sz="2000" dirty="0">
                <a:latin typeface="Calibri"/>
                <a:cs typeface="Calibri"/>
              </a:rPr>
            </a:b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Chandran Louis PA-R, FHEA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GB" sz="1600" dirty="0">
                <a:latin typeface="Calibri"/>
                <a:cs typeface="Calibri"/>
              </a:rPr>
              <a:t>Faculty of Physician Associates, Vice president</a:t>
            </a:r>
            <a:br>
              <a:rPr lang="en-GB" sz="1600" dirty="0">
                <a:latin typeface="Calibri"/>
                <a:cs typeface="Calibri"/>
              </a:rPr>
            </a:br>
            <a:r>
              <a:rPr lang="en-GB" sz="1600" dirty="0">
                <a:latin typeface="Calibri"/>
                <a:cs typeface="Calibri"/>
              </a:rPr>
              <a:t>KSS director for the South East School of PAs. </a:t>
            </a:r>
            <a:br>
              <a:rPr lang="en-GB" sz="1600" dirty="0">
                <a:latin typeface="Calibri"/>
                <a:cs typeface="Calibri"/>
              </a:rPr>
            </a:br>
            <a:r>
              <a:rPr lang="en-GB" sz="1600" dirty="0">
                <a:latin typeface="Calibri"/>
                <a:cs typeface="Calibri"/>
              </a:rPr>
              <a:t>Written chief examiner, Master's in Physician Associate Studies SGUL</a:t>
            </a:r>
            <a:br>
              <a:rPr lang="en-GB" sz="1600" dirty="0">
                <a:latin typeface="Calibri"/>
                <a:cs typeface="Calibri"/>
              </a:rPr>
            </a:br>
            <a:r>
              <a:rPr lang="en-GB" sz="1600" dirty="0">
                <a:latin typeface="Calibri"/>
                <a:cs typeface="Calibri"/>
              </a:rPr>
              <a:t>Senior Lecturer at SGUL</a:t>
            </a:r>
            <a:endParaRPr lang="en-US" sz="5300" dirty="0"/>
          </a:p>
          <a:p>
            <a:endParaRPr lang="en-GB" sz="5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3EB43-3253-4155-9817-B4C14E77E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538" y="813454"/>
            <a:ext cx="4415693" cy="6013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3200">
                <a:cs typeface="Calibri"/>
              </a:rPr>
              <a:t>FPA National Update</a:t>
            </a:r>
          </a:p>
        </p:txBody>
      </p:sp>
    </p:spTree>
    <p:extLst>
      <p:ext uri="{BB962C8B-B14F-4D97-AF65-F5344CB8AC3E}">
        <p14:creationId xmlns:p14="http://schemas.microsoft.com/office/powerpoint/2010/main" val="141480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D80424-9C80-4F51-87F4-E9A61E21ADC3}"/>
              </a:ext>
            </a:extLst>
          </p:cNvPr>
          <p:cNvSpPr txBox="1"/>
          <p:nvPr/>
        </p:nvSpPr>
        <p:spPr>
          <a:xfrm>
            <a:off x="218637" y="742421"/>
            <a:ext cx="1358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7555F"/>
                </a:solidFill>
              </a:rPr>
              <a:t>FPA Aims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743BF-14C7-4062-AC94-821D60DFFB56}"/>
              </a:ext>
            </a:extLst>
          </p:cNvPr>
          <p:cNvSpPr txBox="1"/>
          <p:nvPr/>
        </p:nvSpPr>
        <p:spPr>
          <a:xfrm>
            <a:off x="316328" y="1449796"/>
            <a:ext cx="1118840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rgbClr val="1D6168"/>
                </a:solidFill>
              </a:rPr>
              <a:t>Working with colleges and societies</a:t>
            </a:r>
            <a:endParaRPr lang="en-US">
              <a:solidFill>
                <a:srgbClr val="47555F"/>
              </a:solidFill>
            </a:endParaRPr>
          </a:p>
          <a:p>
            <a:r>
              <a:rPr lang="en-US">
                <a:solidFill>
                  <a:srgbClr val="47555F"/>
                </a:solidFill>
              </a:rPr>
              <a:t>Important to engage with colleges such as SAM, </a:t>
            </a:r>
            <a:r>
              <a:rPr lang="en-US" err="1">
                <a:solidFill>
                  <a:srgbClr val="47555F"/>
                </a:solidFill>
              </a:rPr>
              <a:t>RCPsych</a:t>
            </a:r>
            <a:r>
              <a:rPr lang="en-US">
                <a:solidFill>
                  <a:srgbClr val="47555F"/>
                </a:solidFill>
              </a:rPr>
              <a:t>, RCS, BAUS and </a:t>
            </a:r>
            <a:r>
              <a:rPr lang="en-US" err="1">
                <a:solidFill>
                  <a:srgbClr val="47555F"/>
                </a:solidFill>
              </a:rPr>
              <a:t>RCOphth</a:t>
            </a:r>
            <a:r>
              <a:rPr lang="en-US">
                <a:solidFill>
                  <a:srgbClr val="47555F"/>
                </a:solidFill>
              </a:rPr>
              <a:t> help develop and ratify curriculums.</a:t>
            </a:r>
            <a:endParaRPr lang="en-GB">
              <a:solidFill>
                <a:srgbClr val="47555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D6A892-F3AA-42EA-9F81-59DB74A7D176}"/>
              </a:ext>
            </a:extLst>
          </p:cNvPr>
          <p:cNvSpPr txBox="1"/>
          <p:nvPr/>
        </p:nvSpPr>
        <p:spPr>
          <a:xfrm>
            <a:off x="316327" y="2421148"/>
            <a:ext cx="1102477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rgbClr val="1D6168"/>
                </a:solidFill>
              </a:rPr>
              <a:t>Keep engaging stakeholders</a:t>
            </a:r>
          </a:p>
          <a:p>
            <a:r>
              <a:rPr lang="en-US">
                <a:solidFill>
                  <a:srgbClr val="47555F"/>
                </a:solidFill>
              </a:rPr>
              <a:t>Work with stakeholders such as Patient Carer Network to help promote the PA profession. Establish new opportunities for PAs such as associate principal investigator scheme (NIHR) </a:t>
            </a:r>
            <a:endParaRPr lang="en-US">
              <a:solidFill>
                <a:srgbClr val="47555F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C94AB-BBC1-3F8F-590C-64245F8819B5}"/>
              </a:ext>
            </a:extLst>
          </p:cNvPr>
          <p:cNvSpPr txBox="1"/>
          <p:nvPr/>
        </p:nvSpPr>
        <p:spPr>
          <a:xfrm>
            <a:off x="230994" y="166456"/>
            <a:ext cx="278210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47555F"/>
                </a:solidFill>
              </a:rPr>
              <a:t>PA stakeholder event: Keele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0845E-80C1-29F7-18EE-64E7B94D2BB2}"/>
              </a:ext>
            </a:extLst>
          </p:cNvPr>
          <p:cNvSpPr txBox="1"/>
          <p:nvPr/>
        </p:nvSpPr>
        <p:spPr>
          <a:xfrm>
            <a:off x="312420" y="3656154"/>
            <a:ext cx="11032144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 err="1">
                <a:solidFill>
                  <a:srgbClr val="1D6168"/>
                </a:solidFill>
                <a:cs typeface="Calibri"/>
              </a:rPr>
              <a:t>ePortfolio</a:t>
            </a:r>
            <a:endParaRPr lang="en-GB" b="1" dirty="0">
              <a:solidFill>
                <a:srgbClr val="1D6168"/>
              </a:solidFill>
              <a:cs typeface="Calibri"/>
            </a:endParaRPr>
          </a:p>
          <a:p>
            <a:r>
              <a:rPr lang="en-GB" dirty="0">
                <a:solidFill>
                  <a:srgbClr val="1D6168"/>
                </a:solidFill>
              </a:rPr>
              <a:t>Developing an </a:t>
            </a:r>
            <a:r>
              <a:rPr lang="en-GB" dirty="0" err="1">
                <a:solidFill>
                  <a:srgbClr val="1D6168"/>
                </a:solidFill>
              </a:rPr>
              <a:t>ePortfolio</a:t>
            </a:r>
            <a:r>
              <a:rPr lang="en-GB" dirty="0">
                <a:solidFill>
                  <a:srgbClr val="1D6168"/>
                </a:solidFill>
              </a:rPr>
              <a:t> to allow PAs to record their clinical skills, knowledge, reflection and competencies against the curriculum. To aid and support in revalidation and CPD. The </a:t>
            </a:r>
            <a:r>
              <a:rPr lang="en-GB" dirty="0" err="1">
                <a:solidFill>
                  <a:srgbClr val="1D6168"/>
                </a:solidFill>
              </a:rPr>
              <a:t>ePortfolio</a:t>
            </a:r>
            <a:r>
              <a:rPr lang="en-GB" dirty="0">
                <a:solidFill>
                  <a:srgbClr val="1D6168"/>
                </a:solidFill>
              </a:rPr>
              <a:t> will be interactive between PAs and their supervisors</a:t>
            </a:r>
            <a:r>
              <a:rPr lang="en-US" dirty="0">
                <a:solidFill>
                  <a:srgbClr val="47555F"/>
                </a:solidFill>
              </a:rPr>
              <a:t>. </a:t>
            </a:r>
            <a:endParaRPr lang="en-US" dirty="0">
              <a:solidFill>
                <a:srgbClr val="47555F"/>
              </a:solidFill>
              <a:cs typeface="Calibri"/>
            </a:endParaRPr>
          </a:p>
          <a:p>
            <a:endParaRPr lang="en-US" dirty="0">
              <a:solidFill>
                <a:srgbClr val="47555F"/>
              </a:solidFill>
            </a:endParaRPr>
          </a:p>
          <a:p>
            <a:r>
              <a:rPr lang="en-GB" b="1" dirty="0">
                <a:solidFill>
                  <a:srgbClr val="1D6168"/>
                </a:solidFill>
                <a:ea typeface="+mn-lt"/>
                <a:cs typeface="+mn-lt"/>
              </a:rPr>
              <a:t>Modernise</a:t>
            </a:r>
          </a:p>
          <a:p>
            <a:r>
              <a:rPr lang="en-US" dirty="0">
                <a:solidFill>
                  <a:srgbClr val="47555F"/>
                </a:solidFill>
              </a:rPr>
              <a:t>To encourage PAs to maintain their FPA membership we continue to develop highly diverse and engaging content at the annual conference including networking opportunities and skills sessions.</a:t>
            </a:r>
            <a:endParaRPr lang="en-GB" dirty="0">
              <a:solidFill>
                <a:srgbClr val="1D6168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9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3D7079-160B-D845-92EB-893EC1D23F59}"/>
              </a:ext>
            </a:extLst>
          </p:cNvPr>
          <p:cNvSpPr txBox="1"/>
          <p:nvPr/>
        </p:nvSpPr>
        <p:spPr>
          <a:xfrm>
            <a:off x="639051" y="490173"/>
            <a:ext cx="2115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Recertification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2A2A9-26E2-7D4F-89D9-14B9186C3C26}"/>
              </a:ext>
            </a:extLst>
          </p:cNvPr>
          <p:cNvSpPr txBox="1"/>
          <p:nvPr/>
        </p:nvSpPr>
        <p:spPr>
          <a:xfrm>
            <a:off x="639049" y="1220642"/>
            <a:ext cx="111010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Normally a 200 SBA every 6 years across the breadth of medicine (Removed mar 2023)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GMC revalidation approach will be based on annual employer appraisal, reflection and local governance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FPA will launch an </a:t>
            </a:r>
            <a:r>
              <a:rPr lang="en-GB" sz="2400" dirty="0" err="1"/>
              <a:t>ePortfolio</a:t>
            </a:r>
            <a:r>
              <a:rPr lang="en-GB" sz="2400" dirty="0"/>
              <a:t> for qualified FPA members in October 2023. This new electronic platform will include the FPA Core Clinical Practice Curriculum (CCPC).</a:t>
            </a:r>
          </a:p>
          <a:p>
            <a:r>
              <a:rPr lang="en-GB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CCPC will include all the core areas of practice in which a PA is expected to maintain knowledge, and cover the areas that have traditionally been assessed in the recertification assessment.</a:t>
            </a:r>
            <a:endParaRPr lang="en-US" sz="2400" b="1" dirty="0">
              <a:solidFill>
                <a:srgbClr val="4755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7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3D7079-160B-D845-92EB-893EC1D23F59}"/>
              </a:ext>
            </a:extLst>
          </p:cNvPr>
          <p:cNvSpPr txBox="1"/>
          <p:nvPr/>
        </p:nvSpPr>
        <p:spPr>
          <a:xfrm>
            <a:off x="639051" y="490173"/>
            <a:ext cx="2115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7555F"/>
                </a:solidFill>
              </a:rPr>
              <a:t>Recertification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AD5F9-2C86-F246-89D0-C9EEE1ACDF25}"/>
              </a:ext>
            </a:extLst>
          </p:cNvPr>
          <p:cNvSpPr txBox="1"/>
          <p:nvPr/>
        </p:nvSpPr>
        <p:spPr>
          <a:xfrm>
            <a:off x="639049" y="1220642"/>
            <a:ext cx="111010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log evidence of clinical competencies., completing direct observation of procedural skills (DOPS), mini clinical evaluation exercise (mini-CEX),  case-based discussion (CBD) forms, audit, QI etc.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gather multi-source feedback (MSF) and patient feedback forms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complete the FPA appraisal toolkit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record CPD.</a:t>
            </a:r>
          </a:p>
        </p:txBody>
      </p:sp>
    </p:spTree>
    <p:extLst>
      <p:ext uri="{BB962C8B-B14F-4D97-AF65-F5344CB8AC3E}">
        <p14:creationId xmlns:p14="http://schemas.microsoft.com/office/powerpoint/2010/main" val="138949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919A62-2513-174D-A90C-D25A9903D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993" y="1378278"/>
            <a:ext cx="5843752" cy="41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44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D80424-9C80-4F51-87F4-E9A61E21ADC3}"/>
              </a:ext>
            </a:extLst>
          </p:cNvPr>
          <p:cNvSpPr txBox="1"/>
          <p:nvPr/>
        </p:nvSpPr>
        <p:spPr>
          <a:xfrm>
            <a:off x="218637" y="742421"/>
            <a:ext cx="195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47555F"/>
                </a:solidFill>
              </a:rPr>
              <a:t>PA Regulation</a:t>
            </a:r>
            <a:endParaRPr lang="en-US" sz="2400">
              <a:solidFill>
                <a:srgbClr val="47555F"/>
              </a:solidFill>
            </a:endParaRPr>
          </a:p>
        </p:txBody>
      </p:sp>
      <p:pic>
        <p:nvPicPr>
          <p:cNvPr id="3076" name="Picture 4" descr="Calendar">
            <a:extLst>
              <a:ext uri="{FF2B5EF4-FFF2-40B4-BE49-F238E27FC236}">
                <a16:creationId xmlns:a16="http://schemas.microsoft.com/office/drawing/2014/main" id="{2DA18565-FC51-4FBA-BA1B-93493E8A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51" y="1984323"/>
            <a:ext cx="1052132" cy="10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0F2CB3-F387-490A-B7E4-E84F277DFD13}"/>
              </a:ext>
            </a:extLst>
          </p:cNvPr>
          <p:cNvSpPr txBox="1"/>
          <p:nvPr/>
        </p:nvSpPr>
        <p:spPr>
          <a:xfrm>
            <a:off x="362950" y="3195922"/>
            <a:ext cx="2401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Draft Bill Consultation</a:t>
            </a:r>
          </a:p>
        </p:txBody>
      </p:sp>
      <p:pic>
        <p:nvPicPr>
          <p:cNvPr id="3078" name="Picture 6" descr="Edit">
            <a:extLst>
              <a:ext uri="{FF2B5EF4-FFF2-40B4-BE49-F238E27FC236}">
                <a16:creationId xmlns:a16="http://schemas.microsoft.com/office/drawing/2014/main" id="{5EC901EE-E60F-461D-93F9-4E9C6A4BA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34" y="1926778"/>
            <a:ext cx="1063990" cy="10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4BAEF6-9810-4B1C-B9B6-1704D1BD141A}"/>
              </a:ext>
            </a:extLst>
          </p:cNvPr>
          <p:cNvSpPr txBox="1"/>
          <p:nvPr/>
        </p:nvSpPr>
        <p:spPr>
          <a:xfrm>
            <a:off x="3590255" y="3040373"/>
            <a:ext cx="2401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Updates/Amendments</a:t>
            </a:r>
            <a:endParaRPr lang="en-GB" sz="1200" i="1"/>
          </a:p>
        </p:txBody>
      </p:sp>
      <p:pic>
        <p:nvPicPr>
          <p:cNvPr id="3080" name="Picture 8" descr="Users">
            <a:extLst>
              <a:ext uri="{FF2B5EF4-FFF2-40B4-BE49-F238E27FC236}">
                <a16:creationId xmlns:a16="http://schemas.microsoft.com/office/drawing/2014/main" id="{DF6DA751-319B-41F9-B07B-C997CE8E4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314" y="1904080"/>
            <a:ext cx="1063990" cy="10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F1BFE4-2215-4DAD-A180-D16CDABE44AE}"/>
              </a:ext>
            </a:extLst>
          </p:cNvPr>
          <p:cNvSpPr txBox="1"/>
          <p:nvPr/>
        </p:nvSpPr>
        <p:spPr>
          <a:xfrm>
            <a:off x="6618442" y="2968069"/>
            <a:ext cx="2401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Parliament Passes Law</a:t>
            </a:r>
            <a:endParaRPr lang="en-GB" sz="1200" i="1"/>
          </a:p>
        </p:txBody>
      </p:sp>
      <p:pic>
        <p:nvPicPr>
          <p:cNvPr id="3082" name="Picture 10" descr="Agenda">
            <a:extLst>
              <a:ext uri="{FF2B5EF4-FFF2-40B4-BE49-F238E27FC236}">
                <a16:creationId xmlns:a16="http://schemas.microsoft.com/office/drawing/2014/main" id="{B8889D9D-C0A7-485C-A947-9991C417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929" y="1783110"/>
            <a:ext cx="1063991" cy="10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39BA16-43D0-403F-9F67-C7D0CAF5F232}"/>
              </a:ext>
            </a:extLst>
          </p:cNvPr>
          <p:cNvSpPr txBox="1"/>
          <p:nvPr/>
        </p:nvSpPr>
        <p:spPr>
          <a:xfrm>
            <a:off x="9205812" y="2994990"/>
            <a:ext cx="240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GMC Allowed to regulate</a:t>
            </a:r>
            <a:br>
              <a:rPr lang="en-GB" sz="1400"/>
            </a:br>
            <a:r>
              <a:rPr lang="en-GB" sz="1400"/>
              <a:t>PAs and AAs in law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DBE015-C1C7-4C82-A3EB-976791216726}"/>
              </a:ext>
            </a:extLst>
          </p:cNvPr>
          <p:cNvCxnSpPr>
            <a:cxnSpLocks/>
          </p:cNvCxnSpPr>
          <p:nvPr/>
        </p:nvCxnSpPr>
        <p:spPr>
          <a:xfrm>
            <a:off x="0" y="1662141"/>
            <a:ext cx="1108523" cy="0"/>
          </a:xfrm>
          <a:prstGeom prst="line">
            <a:avLst/>
          </a:prstGeom>
          <a:ln>
            <a:solidFill>
              <a:srgbClr val="339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F7E57FD-70C1-444F-B92E-F47E18C11D0C}"/>
              </a:ext>
            </a:extLst>
          </p:cNvPr>
          <p:cNvSpPr txBox="1"/>
          <p:nvPr/>
        </p:nvSpPr>
        <p:spPr>
          <a:xfrm>
            <a:off x="1013627" y="1477475"/>
            <a:ext cx="63145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b="1">
                <a:solidFill>
                  <a:srgbClr val="33989A"/>
                </a:solidFill>
              </a:rPr>
              <a:t>Now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31A8F9-04DB-44FC-9EB2-0518F2681BAF}"/>
              </a:ext>
            </a:extLst>
          </p:cNvPr>
          <p:cNvSpPr txBox="1"/>
          <p:nvPr/>
        </p:nvSpPr>
        <p:spPr>
          <a:xfrm>
            <a:off x="4019706" y="147747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rgbClr val="33989A"/>
                </a:solidFill>
              </a:rPr>
              <a:t>Spring 2023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D13EEA-8BA0-41BA-9938-A373B6F143E9}"/>
              </a:ext>
            </a:extLst>
          </p:cNvPr>
          <p:cNvSpPr txBox="1"/>
          <p:nvPr/>
        </p:nvSpPr>
        <p:spPr>
          <a:xfrm>
            <a:off x="7434322" y="1457937"/>
            <a:ext cx="652743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b="1">
                <a:solidFill>
                  <a:srgbClr val="33989A"/>
                </a:solidFill>
              </a:rPr>
              <a:t>2024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9376A6D-C5DB-4A81-BFED-D566EF36AF0F}"/>
              </a:ext>
            </a:extLst>
          </p:cNvPr>
          <p:cNvCxnSpPr>
            <a:cxnSpLocks/>
            <a:stCxn id="26" idx="1"/>
            <a:endCxn id="25" idx="3"/>
          </p:cNvCxnSpPr>
          <p:nvPr/>
        </p:nvCxnSpPr>
        <p:spPr>
          <a:xfrm flipH="1">
            <a:off x="1645083" y="1662141"/>
            <a:ext cx="2374623" cy="0"/>
          </a:xfrm>
          <a:prstGeom prst="line">
            <a:avLst/>
          </a:prstGeom>
          <a:ln>
            <a:solidFill>
              <a:srgbClr val="339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54D57C-F2D9-4A7B-9081-B5D36FAEF3E2}"/>
              </a:ext>
            </a:extLst>
          </p:cNvPr>
          <p:cNvCxnSpPr>
            <a:cxnSpLocks/>
            <a:stCxn id="27" idx="1"/>
            <a:endCxn id="26" idx="3"/>
          </p:cNvCxnSpPr>
          <p:nvPr/>
        </p:nvCxnSpPr>
        <p:spPr>
          <a:xfrm flipH="1">
            <a:off x="5328077" y="1642603"/>
            <a:ext cx="2106245" cy="19538"/>
          </a:xfrm>
          <a:prstGeom prst="line">
            <a:avLst/>
          </a:prstGeom>
          <a:ln>
            <a:solidFill>
              <a:srgbClr val="339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671B054-90F3-4407-8E03-4B1B12758222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8087065" y="1642603"/>
            <a:ext cx="3608170" cy="0"/>
          </a:xfrm>
          <a:prstGeom prst="line">
            <a:avLst/>
          </a:prstGeom>
          <a:ln>
            <a:solidFill>
              <a:srgbClr val="33989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B6FAB542-B2E4-4489-A532-4A8AC03385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1064" y="3657844"/>
            <a:ext cx="3219899" cy="562053"/>
          </a:xfrm>
          <a:prstGeom prst="rect">
            <a:avLst/>
          </a:prstGeom>
        </p:spPr>
      </p:pic>
      <p:pic>
        <p:nvPicPr>
          <p:cNvPr id="42" name="Picture 4" descr="Calendar">
            <a:extLst>
              <a:ext uri="{FF2B5EF4-FFF2-40B4-BE49-F238E27FC236}">
                <a16:creationId xmlns:a16="http://schemas.microsoft.com/office/drawing/2014/main" id="{47541DAD-7102-48FB-AE6E-1F0BB127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18" y="4334494"/>
            <a:ext cx="1052132" cy="10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3D4D6C6-658E-46BA-A681-47141B75C3C9}"/>
              </a:ext>
            </a:extLst>
          </p:cNvPr>
          <p:cNvSpPr txBox="1"/>
          <p:nvPr/>
        </p:nvSpPr>
        <p:spPr>
          <a:xfrm>
            <a:off x="3241441" y="5435386"/>
            <a:ext cx="2659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GMC Consultation on draft “rules”/Regulations</a:t>
            </a:r>
          </a:p>
        </p:txBody>
      </p:sp>
      <p:pic>
        <p:nvPicPr>
          <p:cNvPr id="3086" name="Picture 14" descr="Bookmark">
            <a:extLst>
              <a:ext uri="{FF2B5EF4-FFF2-40B4-BE49-F238E27FC236}">
                <a16:creationId xmlns:a16="http://schemas.microsoft.com/office/drawing/2014/main" id="{118A3914-FADA-4670-B687-D715900B1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90" y="4278385"/>
            <a:ext cx="1121910" cy="112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A690AC1-D97D-46AD-A511-6E536BC3FD27}"/>
              </a:ext>
            </a:extLst>
          </p:cNvPr>
          <p:cNvSpPr txBox="1"/>
          <p:nvPr/>
        </p:nvSpPr>
        <p:spPr>
          <a:xfrm>
            <a:off x="5757521" y="5444222"/>
            <a:ext cx="2401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PA Register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F8EB04-622D-4E67-92E1-9C71E6F00F14}"/>
              </a:ext>
            </a:extLst>
          </p:cNvPr>
          <p:cNvSpPr txBox="1"/>
          <p:nvPr/>
        </p:nvSpPr>
        <p:spPr>
          <a:xfrm>
            <a:off x="6226846" y="5921184"/>
            <a:ext cx="18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rgbClr val="33989A"/>
                </a:solidFill>
              </a:rPr>
              <a:t>Planned Q4 2024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8F99B1-7E91-4AD0-A822-F42AEB9C11B7}"/>
              </a:ext>
            </a:extLst>
          </p:cNvPr>
          <p:cNvSpPr txBox="1"/>
          <p:nvPr/>
        </p:nvSpPr>
        <p:spPr>
          <a:xfrm>
            <a:off x="3241441" y="5921184"/>
            <a:ext cx="281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rgbClr val="33989A"/>
                </a:solidFill>
              </a:rPr>
              <a:t>Start of 2024 (6-12 months)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22AF07-EA3B-4743-BD04-7A01646F2C2D}"/>
              </a:ext>
            </a:extLst>
          </p:cNvPr>
          <p:cNvSpPr txBox="1"/>
          <p:nvPr/>
        </p:nvSpPr>
        <p:spPr>
          <a:xfrm>
            <a:off x="3468817" y="884113"/>
            <a:ext cx="222888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b="1">
                <a:solidFill>
                  <a:srgbClr val="33989A"/>
                </a:solidFill>
              </a:rPr>
              <a:t>3-month consultation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4A74E-27B5-49A1-B502-9847B669F4C7}"/>
              </a:ext>
            </a:extLst>
          </p:cNvPr>
          <p:cNvSpPr txBox="1"/>
          <p:nvPr/>
        </p:nvSpPr>
        <p:spPr>
          <a:xfrm>
            <a:off x="966386" y="4759428"/>
            <a:ext cx="136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rgbClr val="FF0000"/>
                </a:solidFill>
              </a:rPr>
              <a:t>Target Dates</a:t>
            </a:r>
          </a:p>
        </p:txBody>
      </p:sp>
    </p:spTree>
    <p:extLst>
      <p:ext uri="{BB962C8B-B14F-4D97-AF65-F5344CB8AC3E}">
        <p14:creationId xmlns:p14="http://schemas.microsoft.com/office/powerpoint/2010/main" val="35525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25" grpId="0"/>
      <p:bldP spid="26" grpId="0"/>
      <p:bldP spid="27" grpId="0"/>
      <p:bldP spid="43" grpId="0"/>
      <p:bldP spid="46" grpId="0"/>
      <p:bldP spid="47" grpId="0"/>
      <p:bldP spid="48" grpId="0"/>
      <p:bldP spid="3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D80424-9C80-4F51-87F4-E9A61E21ADC3}"/>
              </a:ext>
            </a:extLst>
          </p:cNvPr>
          <p:cNvSpPr txBox="1"/>
          <p:nvPr/>
        </p:nvSpPr>
        <p:spPr>
          <a:xfrm>
            <a:off x="218637" y="742421"/>
            <a:ext cx="730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47555F"/>
                </a:solidFill>
              </a:rPr>
              <a:t>Preparing for PA Regulation – Pre-registration standards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8E79F-813C-4288-8A8E-512F69523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585" y="1410719"/>
            <a:ext cx="2315803" cy="328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B58F6E-1A2E-4390-962F-248497954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082" y="1410719"/>
            <a:ext cx="2315804" cy="328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5816DC-EA74-4E05-B938-F7E92C289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185" y="4830625"/>
            <a:ext cx="1228827" cy="1228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0C1096-A680-489B-ABF0-EB1B5DFD5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841" y="4859933"/>
            <a:ext cx="1228827" cy="12333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BBA257-9B2E-4BCA-83A5-89268EA5B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5876" y="1410719"/>
            <a:ext cx="2333785" cy="328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F4A420-A039-4FE5-AD68-60DB5AAFF4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1739" y="4830625"/>
            <a:ext cx="1228827" cy="122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4139F-9D58-7D40-B9B8-9F17D8E1DA2C}"/>
              </a:ext>
            </a:extLst>
          </p:cNvPr>
          <p:cNvSpPr txBox="1"/>
          <p:nvPr/>
        </p:nvSpPr>
        <p:spPr>
          <a:xfrm>
            <a:off x="9778178" y="4889240"/>
            <a:ext cx="1804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How PAs should learn and how HEIs should approach their programme (competency based)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5107BF-CFAE-194C-9653-79BA91F8D7FF}"/>
              </a:ext>
            </a:extLst>
          </p:cNvPr>
          <p:cNvSpPr txBox="1"/>
          <p:nvPr/>
        </p:nvSpPr>
        <p:spPr>
          <a:xfrm>
            <a:off x="6231720" y="4830954"/>
            <a:ext cx="180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The content for the knowledge test and OSCE that the GMC will use to test the PAs fitness to join the register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7D6F1A-5FE8-5E47-B914-F49DE24D9D8C}"/>
              </a:ext>
            </a:extLst>
          </p:cNvPr>
          <p:cNvSpPr txBox="1"/>
          <p:nvPr/>
        </p:nvSpPr>
        <p:spPr>
          <a:xfrm>
            <a:off x="2931735" y="4889240"/>
            <a:ext cx="1804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The knowledge, skills and behaviours that’s PAs and AAs will have to adhere to when they start work. </a:t>
            </a:r>
          </a:p>
        </p:txBody>
      </p:sp>
    </p:spTree>
    <p:extLst>
      <p:ext uri="{BB962C8B-B14F-4D97-AF65-F5344CB8AC3E}">
        <p14:creationId xmlns:p14="http://schemas.microsoft.com/office/powerpoint/2010/main" val="21301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D80424-9C80-4F51-87F4-E9A61E21ADC3}"/>
              </a:ext>
            </a:extLst>
          </p:cNvPr>
          <p:cNvSpPr txBox="1"/>
          <p:nvPr/>
        </p:nvSpPr>
        <p:spPr>
          <a:xfrm>
            <a:off x="218637" y="742421"/>
            <a:ext cx="6364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47555F"/>
                </a:solidFill>
              </a:rPr>
              <a:t>Preparing for PA Regulation – PARA content map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161104-871C-4ED8-BBA2-6377E5028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57" y="1410719"/>
            <a:ext cx="3043318" cy="4283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CBB051-6C8B-4364-8A43-AB04090BD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589" y="1410720"/>
            <a:ext cx="3516364" cy="21958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5CFE2B-3079-46F5-908B-185C51EB2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583" y="3708278"/>
            <a:ext cx="3515370" cy="1986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EC2805-6841-46D9-A293-ACF2EE2D6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8167" y="933788"/>
            <a:ext cx="3660277" cy="524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4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D80424-9C80-4F51-87F4-E9A61E21ADC3}"/>
              </a:ext>
            </a:extLst>
          </p:cNvPr>
          <p:cNvSpPr txBox="1"/>
          <p:nvPr/>
        </p:nvSpPr>
        <p:spPr>
          <a:xfrm>
            <a:off x="0" y="274267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47555F"/>
                </a:solidFill>
              </a:rPr>
              <a:t>Physician Associate Prescribing</a:t>
            </a:r>
          </a:p>
        </p:txBody>
      </p:sp>
    </p:spTree>
    <p:extLst>
      <p:ext uri="{BB962C8B-B14F-4D97-AF65-F5344CB8AC3E}">
        <p14:creationId xmlns:p14="http://schemas.microsoft.com/office/powerpoint/2010/main" val="3798851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D80424-9C80-4F51-87F4-E9A61E21ADC3}"/>
              </a:ext>
            </a:extLst>
          </p:cNvPr>
          <p:cNvSpPr txBox="1"/>
          <p:nvPr/>
        </p:nvSpPr>
        <p:spPr>
          <a:xfrm>
            <a:off x="218637" y="742421"/>
            <a:ext cx="199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47555F"/>
                </a:solidFill>
              </a:rPr>
              <a:t>PA Prescribing</a:t>
            </a:r>
            <a:endParaRPr lang="en-US" sz="2400">
              <a:solidFill>
                <a:srgbClr val="47555F"/>
              </a:solidFill>
            </a:endParaRPr>
          </a:p>
        </p:txBody>
      </p:sp>
      <p:pic>
        <p:nvPicPr>
          <p:cNvPr id="32" name="Picture 2" descr="File">
            <a:extLst>
              <a:ext uri="{FF2B5EF4-FFF2-40B4-BE49-F238E27FC236}">
                <a16:creationId xmlns:a16="http://schemas.microsoft.com/office/drawing/2014/main" id="{4E247FA2-2733-477E-9836-CA247B81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73" y="2026854"/>
            <a:ext cx="1063990" cy="10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710AEF4-125A-4BAC-A605-17EE9B4118CC}"/>
              </a:ext>
            </a:extLst>
          </p:cNvPr>
          <p:cNvSpPr txBox="1"/>
          <p:nvPr/>
        </p:nvSpPr>
        <p:spPr>
          <a:xfrm>
            <a:off x="458337" y="3121223"/>
            <a:ext cx="2158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PA/AA Regulation Bill</a:t>
            </a:r>
          </a:p>
        </p:txBody>
      </p:sp>
      <p:pic>
        <p:nvPicPr>
          <p:cNvPr id="36" name="Picture 14" descr="Bookmark">
            <a:extLst>
              <a:ext uri="{FF2B5EF4-FFF2-40B4-BE49-F238E27FC236}">
                <a16:creationId xmlns:a16="http://schemas.microsoft.com/office/drawing/2014/main" id="{280E28EC-F3C9-4F29-8720-1CCEB2FFE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13" y="1968934"/>
            <a:ext cx="1121910" cy="112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CF8B7CF-30A0-4E07-948F-4BB07C674527}"/>
              </a:ext>
            </a:extLst>
          </p:cNvPr>
          <p:cNvSpPr txBox="1"/>
          <p:nvPr/>
        </p:nvSpPr>
        <p:spPr>
          <a:xfrm>
            <a:off x="2795331" y="3125245"/>
            <a:ext cx="1436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PA Register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B62BA2-C792-4C88-9548-5DB5A7C38D95}"/>
              </a:ext>
            </a:extLst>
          </p:cNvPr>
          <p:cNvSpPr txBox="1"/>
          <p:nvPr/>
        </p:nvSpPr>
        <p:spPr>
          <a:xfrm>
            <a:off x="1097878" y="1477475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rgbClr val="33989A"/>
                </a:solidFill>
              </a:rPr>
              <a:t>2023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7396AA-81DB-4CA6-A2AE-D1661A7727C8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0" y="1662141"/>
            <a:ext cx="1097878" cy="0"/>
          </a:xfrm>
          <a:prstGeom prst="line">
            <a:avLst/>
          </a:prstGeom>
          <a:ln>
            <a:solidFill>
              <a:srgbClr val="339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3F163D8-D567-4C64-8290-6568B70654CA}"/>
              </a:ext>
            </a:extLst>
          </p:cNvPr>
          <p:cNvSpPr txBox="1"/>
          <p:nvPr/>
        </p:nvSpPr>
        <p:spPr>
          <a:xfrm>
            <a:off x="3187296" y="1477475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rgbClr val="33989A"/>
                </a:solidFill>
              </a:rPr>
              <a:t>2024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A7CFC6-729E-4773-8859-9E6B017BE64E}"/>
              </a:ext>
            </a:extLst>
          </p:cNvPr>
          <p:cNvCxnSpPr>
            <a:cxnSpLocks/>
            <a:stCxn id="41" idx="1"/>
            <a:endCxn id="39" idx="3"/>
          </p:cNvCxnSpPr>
          <p:nvPr/>
        </p:nvCxnSpPr>
        <p:spPr>
          <a:xfrm flipH="1">
            <a:off x="1750622" y="1662141"/>
            <a:ext cx="1436674" cy="0"/>
          </a:xfrm>
          <a:prstGeom prst="line">
            <a:avLst/>
          </a:prstGeom>
          <a:ln>
            <a:solidFill>
              <a:srgbClr val="339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Notepad">
            <a:extLst>
              <a:ext uri="{FF2B5EF4-FFF2-40B4-BE49-F238E27FC236}">
                <a16:creationId xmlns:a16="http://schemas.microsoft.com/office/drawing/2014/main" id="{2C1E3AD4-A6DB-4560-B0D8-47C95709A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78" y="1967844"/>
            <a:ext cx="1123000" cy="11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5B9F07E-E27A-430D-98EB-E20AB2F73D11}"/>
              </a:ext>
            </a:extLst>
          </p:cNvPr>
          <p:cNvSpPr txBox="1"/>
          <p:nvPr/>
        </p:nvSpPr>
        <p:spPr>
          <a:xfrm>
            <a:off x="4571341" y="3127131"/>
            <a:ext cx="1436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Case of Need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A64E77-A10E-4410-8BAF-DEEFFE63E5DC}"/>
              </a:ext>
            </a:extLst>
          </p:cNvPr>
          <p:cNvSpPr txBox="1"/>
          <p:nvPr/>
        </p:nvSpPr>
        <p:spPr>
          <a:xfrm>
            <a:off x="6180674" y="3133688"/>
            <a:ext cx="1770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Commission for Human Medicines (CHM)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400A6C9-4AEC-42F5-BA02-A4532F630238}"/>
              </a:ext>
            </a:extLst>
          </p:cNvPr>
          <p:cNvCxnSpPr>
            <a:cxnSpLocks/>
            <a:endCxn id="41" idx="3"/>
          </p:cNvCxnSpPr>
          <p:nvPr/>
        </p:nvCxnSpPr>
        <p:spPr>
          <a:xfrm flipH="1">
            <a:off x="3840040" y="1662141"/>
            <a:ext cx="7704260" cy="0"/>
          </a:xfrm>
          <a:prstGeom prst="line">
            <a:avLst/>
          </a:prstGeom>
          <a:ln>
            <a:solidFill>
              <a:srgbClr val="47555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 descr="Calendar">
            <a:extLst>
              <a:ext uri="{FF2B5EF4-FFF2-40B4-BE49-F238E27FC236}">
                <a16:creationId xmlns:a16="http://schemas.microsoft.com/office/drawing/2014/main" id="{FFABFC75-E6E6-4192-80E5-B23C5B34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83" y="2003138"/>
            <a:ext cx="1063990" cy="10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738829B-60D7-4D7D-8F94-A39AF9ED3FDD}"/>
              </a:ext>
            </a:extLst>
          </p:cNvPr>
          <p:cNvSpPr txBox="1"/>
          <p:nvPr/>
        </p:nvSpPr>
        <p:spPr>
          <a:xfrm>
            <a:off x="7763324" y="3121223"/>
            <a:ext cx="2401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Public Consultation</a:t>
            </a:r>
          </a:p>
        </p:txBody>
      </p:sp>
      <p:pic>
        <p:nvPicPr>
          <p:cNvPr id="57" name="Picture 8" descr="Users">
            <a:extLst>
              <a:ext uri="{FF2B5EF4-FFF2-40B4-BE49-F238E27FC236}">
                <a16:creationId xmlns:a16="http://schemas.microsoft.com/office/drawing/2014/main" id="{3BF73C2F-4439-4C4D-A7CD-A3A49C7B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148" y="2069698"/>
            <a:ext cx="1063990" cy="106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934377A-AA22-4A6F-9D26-D0DACDC816D6}"/>
              </a:ext>
            </a:extLst>
          </p:cNvPr>
          <p:cNvSpPr txBox="1"/>
          <p:nvPr/>
        </p:nvSpPr>
        <p:spPr>
          <a:xfrm>
            <a:off x="9617276" y="3133687"/>
            <a:ext cx="2401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Parliament Passes Law</a:t>
            </a:r>
            <a:endParaRPr lang="en-GB" sz="1200" i="1"/>
          </a:p>
        </p:txBody>
      </p:sp>
      <p:pic>
        <p:nvPicPr>
          <p:cNvPr id="6158" name="Picture 14" descr="Television">
            <a:extLst>
              <a:ext uri="{FF2B5EF4-FFF2-40B4-BE49-F238E27FC236}">
                <a16:creationId xmlns:a16="http://schemas.microsoft.com/office/drawing/2014/main" id="{105C1B62-DE0B-40B2-8F8B-F08305652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99" y="1856115"/>
            <a:ext cx="1415166" cy="14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2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39" grpId="0"/>
      <p:bldP spid="41" grpId="0"/>
      <p:bldP spid="49" grpId="0"/>
      <p:bldP spid="50" grpId="0"/>
      <p:bldP spid="56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D80424-9C80-4F51-87F4-E9A61E21ADC3}"/>
              </a:ext>
            </a:extLst>
          </p:cNvPr>
          <p:cNvSpPr txBox="1"/>
          <p:nvPr/>
        </p:nvSpPr>
        <p:spPr>
          <a:xfrm>
            <a:off x="0" y="2742671"/>
            <a:ext cx="121920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>
                <a:solidFill>
                  <a:srgbClr val="47555F"/>
                </a:solidFill>
              </a:rPr>
              <a:t>PA Career Development Framework</a:t>
            </a:r>
          </a:p>
        </p:txBody>
      </p:sp>
    </p:spTree>
    <p:extLst>
      <p:ext uri="{BB962C8B-B14F-4D97-AF65-F5344CB8AC3E}">
        <p14:creationId xmlns:p14="http://schemas.microsoft.com/office/powerpoint/2010/main" val="34875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95FE2-2A69-6F86-ABE7-EC9C68E5E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601"/>
            <a:ext cx="121920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A1A230-35FB-CE90-2B49-9B78D6DA5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369" y="-2184"/>
            <a:ext cx="2755631" cy="20972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13F0AF-86F4-C183-720B-66F8EF10489C}"/>
              </a:ext>
            </a:extLst>
          </p:cNvPr>
          <p:cNvSpPr txBox="1">
            <a:spLocks/>
          </p:cNvSpPr>
          <p:nvPr/>
        </p:nvSpPr>
        <p:spPr>
          <a:xfrm>
            <a:off x="292369" y="256889"/>
            <a:ext cx="9144000" cy="91440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0" i="0" kern="1200">
                <a:solidFill>
                  <a:schemeClr val="accent4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defTabSz="914377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/>
            </a:pPr>
            <a:r>
              <a:rPr lang="en-GB" sz="6000">
                <a:solidFill>
                  <a:srgbClr val="33888C"/>
                </a:solidFill>
                <a:latin typeface="Georgia"/>
              </a:rPr>
              <a:t>Contents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C5343A-9184-50B0-CB1A-4231C8FF15A7}"/>
              </a:ext>
            </a:extLst>
          </p:cNvPr>
          <p:cNvSpPr txBox="1">
            <a:spLocks/>
          </p:cNvSpPr>
          <p:nvPr/>
        </p:nvSpPr>
        <p:spPr>
          <a:xfrm>
            <a:off x="399830" y="2839437"/>
            <a:ext cx="9144000" cy="32883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0" i="0" kern="1200">
                <a:solidFill>
                  <a:schemeClr val="accent4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GB" sz="1800">
                <a:solidFill>
                  <a:srgbClr val="47555F"/>
                </a:solidFill>
                <a:latin typeface="+mn-lt"/>
              </a:rPr>
              <a:t>What is the FPA?</a:t>
            </a:r>
            <a:endParaRPr lang="en-US" sz="1800">
              <a:solidFill>
                <a:srgbClr val="47555F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GB" sz="1800">
                <a:solidFill>
                  <a:srgbClr val="47555F"/>
                </a:solidFill>
                <a:latin typeface="+mn-lt"/>
              </a:rPr>
              <a:t>FPA board</a:t>
            </a:r>
            <a:endParaRPr lang="en-US" sz="1800">
              <a:solidFill>
                <a:srgbClr val="47555F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GB" sz="1800">
                <a:solidFill>
                  <a:srgbClr val="47555F"/>
                </a:solidFill>
                <a:latin typeface="+mn-lt"/>
              </a:rPr>
              <a:t>PAMVR</a:t>
            </a:r>
            <a:endParaRPr lang="en-US" sz="1800">
              <a:solidFill>
                <a:srgbClr val="47555F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GB" sz="1800">
                <a:solidFill>
                  <a:srgbClr val="47555F"/>
                </a:solidFill>
                <a:latin typeface="+mn-lt"/>
              </a:rPr>
              <a:t>FPA aims (e-portfolio)</a:t>
            </a:r>
            <a:endParaRPr lang="en-US" sz="1800">
              <a:solidFill>
                <a:srgbClr val="47555F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GB" sz="1800">
                <a:solidFill>
                  <a:srgbClr val="47555F"/>
                </a:solidFill>
                <a:latin typeface="+mn-lt"/>
              </a:rPr>
              <a:t>FPA census</a:t>
            </a:r>
            <a:endParaRPr lang="en-US" sz="1800">
              <a:solidFill>
                <a:srgbClr val="47555F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GB" sz="1800">
                <a:solidFill>
                  <a:srgbClr val="47555F"/>
                </a:solidFill>
                <a:latin typeface="+mn-lt"/>
              </a:rPr>
              <a:t>PA regulation </a:t>
            </a:r>
            <a:endParaRPr lang="en-US" sz="1800">
              <a:solidFill>
                <a:srgbClr val="47555F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GB" sz="1800">
                <a:solidFill>
                  <a:srgbClr val="47555F"/>
                </a:solidFill>
                <a:latin typeface="+mn-lt"/>
                <a:cs typeface="Calibri"/>
              </a:rPr>
              <a:t>E-portfolio</a:t>
            </a:r>
            <a:endParaRPr lang="en-GB" sz="1800">
              <a:solidFill>
                <a:srgbClr val="47555F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GB" sz="1800">
                <a:solidFill>
                  <a:srgbClr val="47555F"/>
                </a:solidFill>
                <a:latin typeface="+mn-lt"/>
              </a:rPr>
              <a:t>Preparing for regulation</a:t>
            </a:r>
            <a:endParaRPr lang="en-US" sz="1800">
              <a:solidFill>
                <a:srgbClr val="47555F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GB" sz="1800">
                <a:solidFill>
                  <a:srgbClr val="47555F"/>
                </a:solidFill>
                <a:latin typeface="+mn-lt"/>
              </a:rPr>
              <a:t>Prescribing </a:t>
            </a:r>
            <a:endParaRPr lang="en-US" sz="1800">
              <a:solidFill>
                <a:srgbClr val="47555F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GB" sz="1800">
                <a:solidFill>
                  <a:srgbClr val="47555F"/>
                </a:solidFill>
                <a:latin typeface="+mn-lt"/>
              </a:rPr>
              <a:t>PA career development framework</a:t>
            </a:r>
            <a:endParaRPr lang="en-US" sz="1800">
              <a:solidFill>
                <a:srgbClr val="47555F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GB" sz="1800">
                <a:solidFill>
                  <a:srgbClr val="47555F"/>
                </a:solidFill>
                <a:latin typeface="+mn-lt"/>
                <a:cs typeface="Calibri"/>
              </a:rPr>
              <a:t>FPA annual conference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GB" sz="1800">
              <a:solidFill>
                <a:srgbClr val="47555F"/>
              </a:solidFill>
              <a:latin typeface="+mn-lt"/>
              <a:cs typeface="Calibri"/>
            </a:endParaRPr>
          </a:p>
          <a:p>
            <a:pPr marL="285750" marR="0" lvl="0" indent="-285750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srgbClr val="47555F"/>
              </a:solidFill>
              <a:effectLst/>
              <a:uLnTx/>
              <a:uFillTx/>
              <a:latin typeface="+mn-lt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endParaRPr lang="en-GB" sz="1800">
              <a:solidFill>
                <a:srgbClr val="47555F"/>
              </a:solidFill>
              <a:latin typeface="+mn-lt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endParaRPr lang="en-GB" sz="1800">
              <a:solidFill>
                <a:srgbClr val="47555F"/>
              </a:solidFill>
              <a:latin typeface="+mn-lt"/>
              <a:cs typeface="Calibri"/>
            </a:endParaRPr>
          </a:p>
          <a:p>
            <a:pPr>
              <a:defRPr/>
            </a:pPr>
            <a:endParaRPr lang="en-GB" sz="2800">
              <a:solidFill>
                <a:srgbClr val="4D585A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451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54E2AE-6E44-4C34-902D-00487E8DA0DD}"/>
              </a:ext>
            </a:extLst>
          </p:cNvPr>
          <p:cNvSpPr txBox="1"/>
          <p:nvPr/>
        </p:nvSpPr>
        <p:spPr>
          <a:xfrm>
            <a:off x="218637" y="742421"/>
            <a:ext cx="4899996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47555F"/>
                </a:solidFill>
              </a:rPr>
              <a:t>PA Career Development Framework</a:t>
            </a:r>
            <a:endParaRPr lang="en-US" sz="2400">
              <a:solidFill>
                <a:srgbClr val="47555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C4E11-E7A1-4BC9-AB2D-CD0177A6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704" y="351122"/>
            <a:ext cx="4395242" cy="623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93B8FD-3914-4C99-BB3B-C3DEFAE5D67D}"/>
              </a:ext>
            </a:extLst>
          </p:cNvPr>
          <p:cNvSpPr txBox="1"/>
          <p:nvPr/>
        </p:nvSpPr>
        <p:spPr>
          <a:xfrm>
            <a:off x="218637" y="1534210"/>
            <a:ext cx="647743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47555F"/>
                </a:solidFill>
              </a:rPr>
              <a:t>HEE Core Capabilities Framework for MAPs</a:t>
            </a:r>
            <a:endParaRPr lang="en-GB">
              <a:solidFill>
                <a:srgbClr val="47555F"/>
              </a:solidFill>
            </a:endParaRPr>
          </a:p>
          <a:p>
            <a:r>
              <a:rPr lang="en-GB" sz="1600">
                <a:solidFill>
                  <a:srgbClr val="47555F"/>
                </a:solidFill>
              </a:rPr>
              <a:t>Core skills, knowledge and behaviours and specifies that which is common between different MAP professional roles</a:t>
            </a:r>
          </a:p>
        </p:txBody>
      </p:sp>
    </p:spTree>
    <p:extLst>
      <p:ext uri="{BB962C8B-B14F-4D97-AF65-F5344CB8AC3E}">
        <p14:creationId xmlns:p14="http://schemas.microsoft.com/office/powerpoint/2010/main" val="110005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54E2AE-6E44-4C34-902D-00487E8DA0DD}"/>
              </a:ext>
            </a:extLst>
          </p:cNvPr>
          <p:cNvSpPr txBox="1"/>
          <p:nvPr/>
        </p:nvSpPr>
        <p:spPr>
          <a:xfrm>
            <a:off x="218637" y="742421"/>
            <a:ext cx="4383957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47555F"/>
                </a:solidFill>
              </a:rPr>
              <a:t>PA Career Development Pathway</a:t>
            </a:r>
            <a:endParaRPr lang="en-US" sz="2400">
              <a:solidFill>
                <a:srgbClr val="47555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93B8FD-3914-4C99-BB3B-C3DEFAE5D67D}"/>
              </a:ext>
            </a:extLst>
          </p:cNvPr>
          <p:cNvSpPr txBox="1"/>
          <p:nvPr/>
        </p:nvSpPr>
        <p:spPr>
          <a:xfrm>
            <a:off x="218637" y="1534210"/>
            <a:ext cx="6477438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rgbClr val="47555F"/>
                </a:solidFill>
              </a:rPr>
              <a:t>FPA Career Development Pathway</a:t>
            </a:r>
          </a:p>
          <a:p>
            <a:endParaRPr lang="en-GB" b="1" dirty="0">
              <a:solidFill>
                <a:srgbClr val="47555F"/>
              </a:solidFill>
            </a:endParaRPr>
          </a:p>
          <a:p>
            <a:r>
              <a:rPr lang="en-GB" dirty="0">
                <a:solidFill>
                  <a:srgbClr val="47555F"/>
                </a:solidFill>
              </a:rPr>
              <a:t>Ongoing work</a:t>
            </a:r>
          </a:p>
          <a:p>
            <a:r>
              <a:rPr lang="en-GB" dirty="0">
                <a:solidFill>
                  <a:srgbClr val="47555F"/>
                </a:solidFill>
              </a:rPr>
              <a:t>-Mapping out the PA career </a:t>
            </a:r>
          </a:p>
          <a:p>
            <a:r>
              <a:rPr lang="en-GB" dirty="0">
                <a:solidFill>
                  <a:srgbClr val="47555F"/>
                </a:solidFill>
              </a:rPr>
              <a:t>-Looking at newly qualified PAs to lead PAs</a:t>
            </a:r>
          </a:p>
          <a:p>
            <a:endParaRPr lang="en-GB" dirty="0">
              <a:solidFill>
                <a:srgbClr val="47555F"/>
              </a:solidFill>
            </a:endParaRPr>
          </a:p>
          <a:p>
            <a:endParaRPr lang="en-GB" dirty="0">
              <a:solidFill>
                <a:srgbClr val="47555F"/>
              </a:solidFill>
            </a:endParaRPr>
          </a:p>
          <a:p>
            <a:r>
              <a:rPr lang="en-GB" dirty="0">
                <a:solidFill>
                  <a:srgbClr val="47555F"/>
                </a:solidFill>
              </a:rPr>
              <a:t>Task &amp; Finish Groups underway</a:t>
            </a:r>
            <a:endParaRPr lang="en-GB" dirty="0">
              <a:solidFill>
                <a:srgbClr val="47555F"/>
              </a:solidFill>
              <a:cs typeface="Calibri"/>
            </a:endParaRPr>
          </a:p>
          <a:p>
            <a:endParaRPr lang="en-GB" i="1" dirty="0">
              <a:solidFill>
                <a:srgbClr val="47555F"/>
              </a:solidFill>
              <a:cs typeface="Calibri"/>
            </a:endParaRPr>
          </a:p>
          <a:p>
            <a:r>
              <a:rPr lang="en-GB" i="1" dirty="0">
                <a:solidFill>
                  <a:srgbClr val="47555F"/>
                </a:solidFill>
                <a:cs typeface="Calibri"/>
              </a:rPr>
              <a:t>Feed into NHSE MAPS career development framework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808F5-5E8B-4382-92BD-FC83CE22A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528" y="265963"/>
            <a:ext cx="4471757" cy="632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3895C3-670F-484A-975D-4986E80EFCEC}"/>
              </a:ext>
            </a:extLst>
          </p:cNvPr>
          <p:cNvSpPr txBox="1"/>
          <p:nvPr/>
        </p:nvSpPr>
        <p:spPr>
          <a:xfrm rot="19477730">
            <a:off x="7273160" y="2431882"/>
            <a:ext cx="41424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>
                <a:solidFill>
                  <a:schemeClr val="bg1">
                    <a:lumMod val="85000"/>
                  </a:schemeClr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605278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95FE2-2A69-6F86-ABE7-EC9C68E5E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601"/>
            <a:ext cx="121920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A1A230-35FB-CE90-2B49-9B78D6DA5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369" y="-2184"/>
            <a:ext cx="2755631" cy="20972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13F0AF-86F4-C183-720B-66F8EF10489C}"/>
              </a:ext>
            </a:extLst>
          </p:cNvPr>
          <p:cNvSpPr txBox="1">
            <a:spLocks/>
          </p:cNvSpPr>
          <p:nvPr/>
        </p:nvSpPr>
        <p:spPr>
          <a:xfrm>
            <a:off x="292369" y="256889"/>
            <a:ext cx="9144000" cy="91440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0" i="0" kern="1200">
                <a:solidFill>
                  <a:schemeClr val="accent4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6000">
                <a:solidFill>
                  <a:srgbClr val="33888C"/>
                </a:solidFill>
                <a:latin typeface="Georgia"/>
              </a:rPr>
              <a:t>FPA Annual Conference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A1DFF-E60D-B8EA-7D82-1235AAB425FE}"/>
              </a:ext>
            </a:extLst>
          </p:cNvPr>
          <p:cNvSpPr txBox="1"/>
          <p:nvPr/>
        </p:nvSpPr>
        <p:spPr>
          <a:xfrm>
            <a:off x="842596" y="1905000"/>
            <a:ext cx="5781429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cs typeface="Calibri"/>
              </a:rPr>
              <a:t>Friday 8 December 2023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London RCP </a:t>
            </a:r>
            <a:r>
              <a:rPr lang="en-US" i="1" dirty="0">
                <a:cs typeface="Calibri"/>
              </a:rPr>
              <a:t>and </a:t>
            </a:r>
            <a:r>
              <a:rPr lang="en-US" dirty="0">
                <a:cs typeface="Calibri"/>
              </a:rPr>
              <a:t>RCP Spine Liverpool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23 hours of CPD credit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Networking on-site or full remote tickets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Blueprinting to support recertification (when using the CCPC)</a:t>
            </a:r>
          </a:p>
        </p:txBody>
      </p:sp>
    </p:spTree>
    <p:extLst>
      <p:ext uri="{BB962C8B-B14F-4D97-AF65-F5344CB8AC3E}">
        <p14:creationId xmlns:p14="http://schemas.microsoft.com/office/powerpoint/2010/main" val="3390438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D80424-9C80-4F51-87F4-E9A61E21ADC3}"/>
              </a:ext>
            </a:extLst>
          </p:cNvPr>
          <p:cNvSpPr txBox="1"/>
          <p:nvPr/>
        </p:nvSpPr>
        <p:spPr>
          <a:xfrm>
            <a:off x="218637" y="742421"/>
            <a:ext cx="610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47555F"/>
                </a:solidFill>
              </a:rPr>
              <a:t>PA national conference 2022 (01/02 December)</a:t>
            </a:r>
          </a:p>
        </p:txBody>
      </p:sp>
      <p:pic>
        <p:nvPicPr>
          <p:cNvPr id="2" name="Picture 2" descr="A session that is out of this world">
            <a:extLst>
              <a:ext uri="{FF2B5EF4-FFF2-40B4-BE49-F238E27FC236}">
                <a16:creationId xmlns:a16="http://schemas.microsoft.com/office/drawing/2014/main" id="{54BFD23A-5D96-A1BF-A475-24FA8208E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5" y="1236250"/>
            <a:ext cx="5267519" cy="322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indfulness and wellbeing">
            <a:extLst>
              <a:ext uri="{FF2B5EF4-FFF2-40B4-BE49-F238E27FC236}">
                <a16:creationId xmlns:a16="http://schemas.microsoft.com/office/drawing/2014/main" id="{5E64ED0E-5CBC-6A84-C655-96380B4BA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40" y="1990289"/>
            <a:ext cx="5488343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4" y="147561"/>
            <a:ext cx="5086789" cy="8890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681500-BA69-4C72-B096-4E49C17D6104}"/>
              </a:ext>
            </a:extLst>
          </p:cNvPr>
          <p:cNvSpPr txBox="1"/>
          <p:nvPr/>
        </p:nvSpPr>
        <p:spPr>
          <a:xfrm>
            <a:off x="-3071" y="292680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rgbClr val="33989A"/>
                </a:solidFill>
              </a:rPr>
              <a:t>Questions?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8955C-66C7-4BB7-BE8D-8065D5CF36E1}"/>
              </a:ext>
            </a:extLst>
          </p:cNvPr>
          <p:cNvSpPr txBox="1"/>
          <p:nvPr/>
        </p:nvSpPr>
        <p:spPr>
          <a:xfrm>
            <a:off x="3844021" y="3598550"/>
            <a:ext cx="456257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dirty="0">
                <a:solidFill>
                  <a:srgbClr val="33989A"/>
                </a:solidFill>
              </a:rPr>
              <a:t>Chandran.louis@rcp.ac.uk</a:t>
            </a:r>
          </a:p>
        </p:txBody>
      </p:sp>
    </p:spTree>
    <p:extLst>
      <p:ext uri="{BB962C8B-B14F-4D97-AF65-F5344CB8AC3E}">
        <p14:creationId xmlns:p14="http://schemas.microsoft.com/office/powerpoint/2010/main" val="109101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57028-2472-4628-B1A8-FB03065CF663}"/>
              </a:ext>
            </a:extLst>
          </p:cNvPr>
          <p:cNvSpPr txBox="1"/>
          <p:nvPr/>
        </p:nvSpPr>
        <p:spPr>
          <a:xfrm>
            <a:off x="218637" y="166456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>
              <a:solidFill>
                <a:srgbClr val="47555F"/>
              </a:solidFill>
              <a:cs typeface="Calibri"/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5E27A632-69E5-08F9-6D34-5E6B4055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81" y="64717"/>
            <a:ext cx="4930437" cy="63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0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57028-2472-4628-B1A8-FB03065CF663}"/>
              </a:ext>
            </a:extLst>
          </p:cNvPr>
          <p:cNvSpPr txBox="1"/>
          <p:nvPr/>
        </p:nvSpPr>
        <p:spPr>
          <a:xfrm>
            <a:off x="218637" y="166456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>
              <a:solidFill>
                <a:srgbClr val="47555F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B7744-2ADB-55A4-084F-F2D69844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247" y="866989"/>
            <a:ext cx="4782207" cy="50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4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D80424-9C80-4F51-87F4-E9A61E21ADC3}"/>
              </a:ext>
            </a:extLst>
          </p:cNvPr>
          <p:cNvSpPr txBox="1"/>
          <p:nvPr/>
        </p:nvSpPr>
        <p:spPr>
          <a:xfrm>
            <a:off x="218637" y="742421"/>
            <a:ext cx="6489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7555F"/>
                </a:solidFill>
              </a:rPr>
              <a:t>What is the Faculty of Physician Associates (FPA)?</a:t>
            </a:r>
            <a:endParaRPr lang="en-US" sz="2400" dirty="0">
              <a:solidFill>
                <a:srgbClr val="47555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A776A6-B6EF-4656-8CE1-DF5CEAB7D36B}"/>
              </a:ext>
            </a:extLst>
          </p:cNvPr>
          <p:cNvSpPr txBox="1"/>
          <p:nvPr/>
        </p:nvSpPr>
        <p:spPr>
          <a:xfrm>
            <a:off x="82001" y="1410719"/>
            <a:ext cx="11020863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rgbClr val="47555F"/>
                </a:solidFill>
              </a:rPr>
              <a:t>Professional membership body campaigning for progress and change in the profession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47555F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47555F"/>
                </a:solidFill>
              </a:rPr>
              <a:t>Set standards for education and training of PAs</a:t>
            </a:r>
            <a:endParaRPr lang="en-GB" dirty="0">
              <a:solidFill>
                <a:srgbClr val="47555F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47555F"/>
                </a:solidFill>
              </a:rPr>
              <a:t>Support members (now over 3,800 practising PAs) in their professional and clinical careers</a:t>
            </a:r>
            <a:endParaRPr lang="en-GB" dirty="0">
              <a:solidFill>
                <a:srgbClr val="47555F"/>
              </a:solidFill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47555F"/>
                </a:solidFill>
              </a:rPr>
              <a:t>Offer advice to government</a:t>
            </a:r>
            <a:endParaRPr lang="en-GB" dirty="0">
              <a:solidFill>
                <a:srgbClr val="47555F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47555F"/>
                </a:solidFill>
              </a:rPr>
              <a:t>Take part in national debates </a:t>
            </a:r>
            <a:endParaRPr lang="en-GB" dirty="0">
              <a:solidFill>
                <a:srgbClr val="47555F"/>
              </a:solidFill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A667F6-2225-C347-9861-20A167573F21}"/>
              </a:ext>
            </a:extLst>
          </p:cNvPr>
          <p:cNvSpPr txBox="1"/>
          <p:nvPr/>
        </p:nvSpPr>
        <p:spPr>
          <a:xfrm>
            <a:off x="218637" y="166456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>
              <a:solidFill>
                <a:srgbClr val="47555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610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D80424-9C80-4F51-87F4-E9A61E21ADC3}"/>
              </a:ext>
            </a:extLst>
          </p:cNvPr>
          <p:cNvSpPr txBox="1"/>
          <p:nvPr/>
        </p:nvSpPr>
        <p:spPr>
          <a:xfrm>
            <a:off x="218637" y="742421"/>
            <a:ext cx="1484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47555F"/>
                </a:solidFill>
              </a:rPr>
              <a:t>FPA Board</a:t>
            </a:r>
            <a:endParaRPr lang="en-US" sz="2400">
              <a:solidFill>
                <a:srgbClr val="47555F"/>
              </a:solidFill>
            </a:endParaRPr>
          </a:p>
        </p:txBody>
      </p:sp>
      <p:pic>
        <p:nvPicPr>
          <p:cNvPr id="2050" name="Picture 2" descr="FPA - About FPA - Our Board - Jamie Saunders">
            <a:extLst>
              <a:ext uri="{FF2B5EF4-FFF2-40B4-BE49-F238E27FC236}">
                <a16:creationId xmlns:a16="http://schemas.microsoft.com/office/drawing/2014/main" id="{400B4D84-8938-41AE-80B6-1E7D89FFB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2" y="1759712"/>
            <a:ext cx="1467306" cy="195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F61C2-05F4-4085-9BC5-3A7D7771E350}"/>
              </a:ext>
            </a:extLst>
          </p:cNvPr>
          <p:cNvSpPr txBox="1"/>
          <p:nvPr/>
        </p:nvSpPr>
        <p:spPr>
          <a:xfrm>
            <a:off x="618687" y="3717098"/>
            <a:ext cx="1691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47555F"/>
                </a:solidFill>
              </a:rPr>
              <a:t>President</a:t>
            </a:r>
          </a:p>
          <a:p>
            <a:r>
              <a:rPr lang="en-US" sz="1400">
                <a:solidFill>
                  <a:srgbClr val="47555F"/>
                </a:solidFill>
              </a:rPr>
              <a:t>Jamie Saunders PA-R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4DEBC3-43A0-4375-A6B9-37CCFB871725}"/>
              </a:ext>
            </a:extLst>
          </p:cNvPr>
          <p:cNvSpPr txBox="1"/>
          <p:nvPr/>
        </p:nvSpPr>
        <p:spPr>
          <a:xfrm>
            <a:off x="2485587" y="3717098"/>
            <a:ext cx="168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47555F"/>
                </a:solidFill>
              </a:rPr>
              <a:t>Vice President</a:t>
            </a:r>
          </a:p>
          <a:p>
            <a:r>
              <a:rPr lang="en-US" sz="1400">
                <a:solidFill>
                  <a:srgbClr val="47555F"/>
                </a:solidFill>
              </a:rPr>
              <a:t>Chandran Louis PA-R</a:t>
            </a:r>
          </a:p>
        </p:txBody>
      </p:sp>
      <p:pic>
        <p:nvPicPr>
          <p:cNvPr id="2052" name="Picture 4" descr="FPA - About FPA - Our Board - Chandran Louis">
            <a:extLst>
              <a:ext uri="{FF2B5EF4-FFF2-40B4-BE49-F238E27FC236}">
                <a16:creationId xmlns:a16="http://schemas.microsoft.com/office/drawing/2014/main" id="{0141AFB6-029D-46CE-A50F-675372803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r="18926"/>
          <a:stretch/>
        </p:blipFill>
        <p:spPr bwMode="auto">
          <a:xfrm>
            <a:off x="2573693" y="1759712"/>
            <a:ext cx="1430214" cy="195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PA - About FPA - Our Board - Pauline Weir">
            <a:extLst>
              <a:ext uri="{FF2B5EF4-FFF2-40B4-BE49-F238E27FC236}">
                <a16:creationId xmlns:a16="http://schemas.microsoft.com/office/drawing/2014/main" id="{990D0EEF-FCE5-435C-8E6C-8BE734D6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00" y="1759712"/>
            <a:ext cx="1467306" cy="195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95609D-CC1C-40A9-BA91-759C182A5752}"/>
              </a:ext>
            </a:extLst>
          </p:cNvPr>
          <p:cNvSpPr txBox="1"/>
          <p:nvPr/>
        </p:nvSpPr>
        <p:spPr>
          <a:xfrm>
            <a:off x="4257937" y="3710852"/>
            <a:ext cx="1486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47555F"/>
                </a:solidFill>
              </a:rPr>
              <a:t>Dean</a:t>
            </a:r>
          </a:p>
          <a:p>
            <a:r>
              <a:rPr lang="en-US" sz="1400">
                <a:solidFill>
                  <a:srgbClr val="47555F"/>
                </a:solidFill>
              </a:rPr>
              <a:t>Pauline Weir PA-R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4F1BB6-F096-4880-BCD7-DCDD7114CFCA}"/>
              </a:ext>
            </a:extLst>
          </p:cNvPr>
          <p:cNvSpPr txBox="1"/>
          <p:nvPr/>
        </p:nvSpPr>
        <p:spPr>
          <a:xfrm>
            <a:off x="6066293" y="3710852"/>
            <a:ext cx="137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47555F"/>
                </a:solidFill>
              </a:rPr>
              <a:t>Secretary</a:t>
            </a:r>
          </a:p>
          <a:p>
            <a:r>
              <a:rPr lang="en-US" sz="1400">
                <a:solidFill>
                  <a:srgbClr val="47555F"/>
                </a:solidFill>
              </a:rPr>
              <a:t>Helen Fogg PA-R</a:t>
            </a:r>
          </a:p>
        </p:txBody>
      </p:sp>
      <p:pic>
        <p:nvPicPr>
          <p:cNvPr id="2062" name="Picture 14" descr="Amy Donaldson-Perrott">
            <a:extLst>
              <a:ext uri="{FF2B5EF4-FFF2-40B4-BE49-F238E27FC236}">
                <a16:creationId xmlns:a16="http://schemas.microsoft.com/office/drawing/2014/main" id="{B77A0A2A-D845-4B44-853A-12584D92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6" y="1801204"/>
            <a:ext cx="1487890" cy="19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FAF436-6E84-43BE-803D-B8EF1E325E05}"/>
              </a:ext>
            </a:extLst>
          </p:cNvPr>
          <p:cNvSpPr txBox="1"/>
          <p:nvPr/>
        </p:nvSpPr>
        <p:spPr>
          <a:xfrm>
            <a:off x="7872007" y="3828083"/>
            <a:ext cx="2278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47555F"/>
                </a:solidFill>
              </a:rPr>
              <a:t>Qualified PA Member</a:t>
            </a:r>
          </a:p>
          <a:p>
            <a:r>
              <a:rPr lang="en-US" sz="1400">
                <a:solidFill>
                  <a:srgbClr val="47555F"/>
                </a:solidFill>
              </a:rPr>
              <a:t>Amy Donaldson-Perrott PA-R</a:t>
            </a:r>
          </a:p>
        </p:txBody>
      </p:sp>
      <p:pic>
        <p:nvPicPr>
          <p:cNvPr id="1026" name="Picture 2" descr="Helen Fogg">
            <a:extLst>
              <a:ext uri="{FF2B5EF4-FFF2-40B4-BE49-F238E27FC236}">
                <a16:creationId xmlns:a16="http://schemas.microsoft.com/office/drawing/2014/main" id="{92A7C678-4CAB-0F42-A10E-006401582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73" y="1762127"/>
            <a:ext cx="1517709" cy="195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ck Hill">
            <a:extLst>
              <a:ext uri="{FF2B5EF4-FFF2-40B4-BE49-F238E27FC236}">
                <a16:creationId xmlns:a16="http://schemas.microsoft.com/office/drawing/2014/main" id="{CCEF5A00-D5C6-4E45-9BC9-DC629D39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93" y="4287264"/>
            <a:ext cx="1468800" cy="19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F869A8-C801-7E4A-9363-569770331FC0}"/>
              </a:ext>
            </a:extLst>
          </p:cNvPr>
          <p:cNvSpPr txBox="1"/>
          <p:nvPr/>
        </p:nvSpPr>
        <p:spPr>
          <a:xfrm>
            <a:off x="3688104" y="6241538"/>
            <a:ext cx="131100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rgbClr val="47555F"/>
                </a:solidFill>
              </a:rPr>
              <a:t>Board Member</a:t>
            </a:r>
          </a:p>
          <a:p>
            <a:r>
              <a:rPr lang="en-US" sz="1400">
                <a:solidFill>
                  <a:srgbClr val="47555F"/>
                </a:solidFill>
              </a:rPr>
              <a:t>Jack Hill PA-R</a:t>
            </a:r>
            <a:endParaRPr lang="en-US" sz="1400">
              <a:solidFill>
                <a:srgbClr val="47555F"/>
              </a:solidFill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00C7D6-8605-9240-BAF3-80599CF70B83}"/>
              </a:ext>
            </a:extLst>
          </p:cNvPr>
          <p:cNvSpPr txBox="1"/>
          <p:nvPr/>
        </p:nvSpPr>
        <p:spPr>
          <a:xfrm>
            <a:off x="5961562" y="6239346"/>
            <a:ext cx="145424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rgbClr val="47555F"/>
                </a:solidFill>
              </a:rPr>
              <a:t>Board Member</a:t>
            </a:r>
            <a:endParaRPr lang="en-US" sz="1400">
              <a:solidFill>
                <a:srgbClr val="47555F"/>
              </a:solidFill>
            </a:endParaRPr>
          </a:p>
          <a:p>
            <a:r>
              <a:rPr lang="en-US" sz="1400" err="1">
                <a:solidFill>
                  <a:srgbClr val="47555F"/>
                </a:solidFill>
              </a:rPr>
              <a:t>Mobashar</a:t>
            </a:r>
            <a:r>
              <a:rPr lang="en-US" sz="1400">
                <a:solidFill>
                  <a:srgbClr val="47555F"/>
                </a:solidFill>
              </a:rPr>
              <a:t> Rashid</a:t>
            </a:r>
            <a:endParaRPr lang="en-US"/>
          </a:p>
        </p:txBody>
      </p:sp>
      <p:pic>
        <p:nvPicPr>
          <p:cNvPr id="4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E864783D-64C1-424A-2977-77FDD475E9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2937" y="4288937"/>
            <a:ext cx="1806820" cy="17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8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D80424-9C80-4F51-87F4-E9A61E21ADC3}"/>
              </a:ext>
            </a:extLst>
          </p:cNvPr>
          <p:cNvSpPr txBox="1"/>
          <p:nvPr/>
        </p:nvSpPr>
        <p:spPr>
          <a:xfrm>
            <a:off x="218637" y="742421"/>
            <a:ext cx="770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47555F"/>
                </a:solidFill>
              </a:rPr>
              <a:t>Physician Associate Managed Voluntary Register (PAMVR)</a:t>
            </a:r>
            <a:endParaRPr lang="en-US" sz="2400">
              <a:solidFill>
                <a:srgbClr val="47555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1D28D8-F1ED-4DD4-9F21-C6CE7563C55A}"/>
              </a:ext>
            </a:extLst>
          </p:cNvPr>
          <p:cNvSpPr txBox="1"/>
          <p:nvPr/>
        </p:nvSpPr>
        <p:spPr>
          <a:xfrm>
            <a:off x="218636" y="1496110"/>
            <a:ext cx="1102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47555F"/>
                </a:solidFill>
              </a:rPr>
              <a:t>Register of fully qualified physician associates who have been declared fit to practice in the UK</a:t>
            </a:r>
            <a:endParaRPr lang="en-GB">
              <a:solidFill>
                <a:srgbClr val="47555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5890D-927B-48F3-95F0-DA9E3484C34F}"/>
              </a:ext>
            </a:extLst>
          </p:cNvPr>
          <p:cNvSpPr txBox="1"/>
          <p:nvPr/>
        </p:nvSpPr>
        <p:spPr>
          <a:xfrm>
            <a:off x="116170" y="2356453"/>
            <a:ext cx="4077458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47555F"/>
                </a:solidFill>
                <a:cs typeface="Calibri"/>
              </a:rPr>
              <a:t>Be a graduate of a nationally recognised PA </a:t>
            </a:r>
          </a:p>
          <a:p>
            <a:r>
              <a:rPr lang="en-GB" sz="1600" dirty="0">
                <a:solidFill>
                  <a:srgbClr val="47555F"/>
                </a:solidFill>
                <a:cs typeface="Calibri"/>
              </a:rPr>
              <a:t>      programme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47555F"/>
                </a:solidFill>
              </a:rPr>
              <a:t>Passed the PA National Exam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47555F"/>
                </a:solidFill>
              </a:rPr>
              <a:t>Agree to FPA Code of Conduct</a:t>
            </a:r>
            <a:endParaRPr lang="en-GB" sz="1600" dirty="0">
              <a:solidFill>
                <a:srgbClr val="47555F"/>
              </a:solidFill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47555F"/>
                </a:solidFill>
              </a:rPr>
              <a:t>50 hours CPD per year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rgbClr val="47555F"/>
              </a:solidFill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rgbClr val="47555F"/>
              </a:solidFill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rgbClr val="47555F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47555F"/>
                </a:solidFill>
              </a:rPr>
              <a:t>Provide seamless transition onto the GMC register in 2024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rgbClr val="47555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65FB8-F8FE-18C8-2431-5E4A06F76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5" t="11350" r="6366" b="15338"/>
          <a:stretch/>
        </p:blipFill>
        <p:spPr>
          <a:xfrm>
            <a:off x="4326903" y="2055043"/>
            <a:ext cx="7503736" cy="438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D80424-9C80-4F51-87F4-E9A61E21ADC3}"/>
              </a:ext>
            </a:extLst>
          </p:cNvPr>
          <p:cNvSpPr txBox="1"/>
          <p:nvPr/>
        </p:nvSpPr>
        <p:spPr>
          <a:xfrm>
            <a:off x="0" y="2742671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>
                <a:solidFill>
                  <a:srgbClr val="47555F"/>
                </a:solidFill>
              </a:rPr>
              <a:t>FPA Aims</a:t>
            </a:r>
            <a:endParaRPr lang="en-GB" sz="6000" b="1">
              <a:solidFill>
                <a:srgbClr val="47555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07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ED99F7-5460-4D6A-A923-705789F9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" y="6138786"/>
            <a:ext cx="3162738" cy="552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D80424-9C80-4F51-87F4-E9A61E21ADC3}"/>
              </a:ext>
            </a:extLst>
          </p:cNvPr>
          <p:cNvSpPr txBox="1"/>
          <p:nvPr/>
        </p:nvSpPr>
        <p:spPr>
          <a:xfrm>
            <a:off x="218637" y="742421"/>
            <a:ext cx="1358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47555F"/>
                </a:solidFill>
              </a:rPr>
              <a:t>FPA Aims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743BF-14C7-4062-AC94-821D60DFFB56}"/>
              </a:ext>
            </a:extLst>
          </p:cNvPr>
          <p:cNvSpPr txBox="1"/>
          <p:nvPr/>
        </p:nvSpPr>
        <p:spPr>
          <a:xfrm>
            <a:off x="218636" y="1410719"/>
            <a:ext cx="10963713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rgbClr val="1D6168"/>
                </a:solidFill>
              </a:rPr>
              <a:t>Physician associate scope of practice</a:t>
            </a:r>
          </a:p>
          <a:p>
            <a:r>
              <a:rPr lang="en-US">
                <a:solidFill>
                  <a:srgbClr val="47555F"/>
                </a:solidFill>
              </a:rPr>
              <a:t>PAs assess, diagnose and treat patients every day across the UK, providing high-quality, evidence-based medical care</a:t>
            </a:r>
            <a:endParaRPr lang="en-GB">
              <a:solidFill>
                <a:srgbClr val="47555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D6A892-F3AA-42EA-9F81-59DB74A7D176}"/>
              </a:ext>
            </a:extLst>
          </p:cNvPr>
          <p:cNvSpPr txBox="1"/>
          <p:nvPr/>
        </p:nvSpPr>
        <p:spPr>
          <a:xfrm>
            <a:off x="218637" y="2505670"/>
            <a:ext cx="8953693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rgbClr val="1D6168"/>
                </a:solidFill>
              </a:rPr>
              <a:t>Physician associate career progression</a:t>
            </a:r>
          </a:p>
          <a:p>
            <a:r>
              <a:rPr lang="en-US">
                <a:solidFill>
                  <a:srgbClr val="47555F"/>
                </a:solidFill>
              </a:rPr>
              <a:t>We have established a task and finish group, which is aiming to </a:t>
            </a:r>
            <a:r>
              <a:rPr lang="en-GB">
                <a:solidFill>
                  <a:srgbClr val="47555F"/>
                </a:solidFill>
              </a:rPr>
              <a:t>finalise </a:t>
            </a:r>
            <a:r>
              <a:rPr lang="en-US">
                <a:solidFill>
                  <a:srgbClr val="47555F"/>
                </a:solidFill>
              </a:rPr>
              <a:t>a career development pathway offering advice and guidance to qualified FPA members</a:t>
            </a:r>
            <a:endParaRPr lang="en-US">
              <a:solidFill>
                <a:srgbClr val="47555F"/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54D4F5-EE01-4139-A01C-5AF7D6BE58B6}"/>
              </a:ext>
            </a:extLst>
          </p:cNvPr>
          <p:cNvSpPr txBox="1"/>
          <p:nvPr/>
        </p:nvSpPr>
        <p:spPr>
          <a:xfrm>
            <a:off x="218636" y="3600622"/>
            <a:ext cx="820146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rgbClr val="1D6168"/>
                </a:solidFill>
              </a:rPr>
              <a:t>Physician associate regulation</a:t>
            </a:r>
          </a:p>
          <a:p>
            <a:r>
              <a:rPr lang="en-US">
                <a:solidFill>
                  <a:srgbClr val="47555F"/>
                </a:solidFill>
              </a:rPr>
              <a:t>GMC, FPA and DHSC are working closely to introduce GMC regulation of PAs (2024)</a:t>
            </a:r>
            <a:endParaRPr lang="en-US">
              <a:solidFill>
                <a:srgbClr val="47555F"/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23BD65-5DEA-4588-8F1C-7CF691E6A2EA}"/>
              </a:ext>
            </a:extLst>
          </p:cNvPr>
          <p:cNvSpPr txBox="1"/>
          <p:nvPr/>
        </p:nvSpPr>
        <p:spPr>
          <a:xfrm>
            <a:off x="218635" y="4454205"/>
            <a:ext cx="8201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D6168"/>
                </a:solidFill>
              </a:rPr>
              <a:t>National Guidance Documents</a:t>
            </a:r>
          </a:p>
          <a:p>
            <a:r>
              <a:rPr lang="en-US" dirty="0">
                <a:solidFill>
                  <a:srgbClr val="47555F"/>
                </a:solidFill>
              </a:rPr>
              <a:t>Streamlined national guidance for PAs, consultant/GP supervisors and employers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47555F"/>
                </a:solidFill>
              </a:rPr>
              <a:t>IR(ME)R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47555F"/>
                </a:solidFill>
              </a:rPr>
              <a:t>Supervision</a:t>
            </a:r>
          </a:p>
        </p:txBody>
      </p:sp>
      <p:pic>
        <p:nvPicPr>
          <p:cNvPr id="17" name="Picture 2" descr="FPA - About FPA - Our Board - Jamie Saunders">
            <a:extLst>
              <a:ext uri="{FF2B5EF4-FFF2-40B4-BE49-F238E27FC236}">
                <a16:creationId xmlns:a16="http://schemas.microsoft.com/office/drawing/2014/main" id="{6C9C53AF-C16C-43B0-AEDF-9AC5385B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308" y="2568060"/>
            <a:ext cx="1467306" cy="195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17F7A5-91FC-43C5-BDE0-430EDB7AA1F9}"/>
              </a:ext>
            </a:extLst>
          </p:cNvPr>
          <p:cNvSpPr txBox="1"/>
          <p:nvPr/>
        </p:nvSpPr>
        <p:spPr>
          <a:xfrm>
            <a:off x="9319583" y="4525446"/>
            <a:ext cx="1691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47555F"/>
                </a:solidFill>
              </a:rPr>
              <a:t>President</a:t>
            </a:r>
          </a:p>
          <a:p>
            <a:r>
              <a:rPr lang="en-US" sz="1400">
                <a:solidFill>
                  <a:srgbClr val="47555F"/>
                </a:solidFill>
              </a:rPr>
              <a:t>Jamie Saunders PA-R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45A7392-F7F2-4D2B-81F4-FAD60CAFF8CB}"/>
                  </a:ext>
                </a:extLst>
              </p14:cNvPr>
              <p14:cNvContentPartPr/>
              <p14:nvPr/>
            </p14:nvContentPartPr>
            <p14:xfrm>
              <a:off x="9405308" y="5136218"/>
              <a:ext cx="1777041" cy="516405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45A7392-F7F2-4D2B-81F4-FAD60CAFF8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96308" y="5127221"/>
                <a:ext cx="1794682" cy="5340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7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RCP new colours 1">
      <a:dk1>
        <a:srgbClr val="4C585A"/>
      </a:dk1>
      <a:lt1>
        <a:srgbClr val="FFFFFF"/>
      </a:lt1>
      <a:dk2>
        <a:srgbClr val="1B273F"/>
      </a:dk2>
      <a:lt2>
        <a:srgbClr val="0081B9"/>
      </a:lt2>
      <a:accent1>
        <a:srgbClr val="DE3DFE"/>
      </a:accent1>
      <a:accent2>
        <a:srgbClr val="7381E5"/>
      </a:accent2>
      <a:accent3>
        <a:srgbClr val="58D7A1"/>
      </a:accent3>
      <a:accent4>
        <a:srgbClr val="33888C"/>
      </a:accent4>
      <a:accent5>
        <a:srgbClr val="FE9761"/>
      </a:accent5>
      <a:accent6>
        <a:srgbClr val="FECC52"/>
      </a:accent6>
      <a:hlink>
        <a:srgbClr val="4C585A"/>
      </a:hlink>
      <a:folHlink>
        <a:srgbClr val="4C585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900</Words>
  <Application>Microsoft Macintosh PowerPoint</Application>
  <PresentationFormat>Widescreen</PresentationFormat>
  <Paragraphs>145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Georgia</vt:lpstr>
      <vt:lpstr>System Font Regular</vt:lpstr>
      <vt:lpstr>office theme</vt:lpstr>
      <vt:lpstr>Office Theme</vt:lpstr>
      <vt:lpstr>1_Office Theme</vt:lpstr>
      <vt:lpstr>Office Theme</vt:lpstr>
      <vt:lpstr>Developing the role of the physician associate Friday 16th June 2023  Chandran Louis PA-R, FHEA Faculty of Physician Associates, Vice president KSS director for the South East School of PAs.  Written chief examiner, Master's in Physician Associate Studies SGUL Senior Lecturer at SGUL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Chaz Louis</dc:creator>
  <cp:lastModifiedBy>Chandran Louis</cp:lastModifiedBy>
  <cp:revision>20</cp:revision>
  <dcterms:created xsi:type="dcterms:W3CDTF">2023-04-11T17:15:39Z</dcterms:created>
  <dcterms:modified xsi:type="dcterms:W3CDTF">2023-06-12T23:05:26Z</dcterms:modified>
</cp:coreProperties>
</file>