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93" r:id="rId7"/>
    <p:sldId id="292" r:id="rId8"/>
    <p:sldId id="281" r:id="rId9"/>
    <p:sldId id="274" r:id="rId10"/>
    <p:sldId id="296" r:id="rId11"/>
    <p:sldId id="273" r:id="rId12"/>
    <p:sldId id="889" r:id="rId13"/>
    <p:sldId id="265" r:id="rId14"/>
    <p:sldId id="280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55" d="100"/>
          <a:sy n="55" d="100"/>
        </p:scale>
        <p:origin x="10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15089-EFD3-4F16-8ACF-41FB7C11D001}" type="doc">
      <dgm:prSet loTypeId="urn:microsoft.com/office/officeart/2005/8/layout/hList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6A7FEA40-7887-4DB6-A5DD-BED9D4ADE2A0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External advisory group</a:t>
          </a:r>
        </a:p>
      </dgm:t>
    </dgm:pt>
    <dgm:pt modelId="{8598CD41-7064-426D-AED8-A2D5283B4086}" type="parTrans" cxnId="{BDECF61A-3833-4F0A-903B-56E577871BB4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7F3D31-8055-4815-AE7E-ABCA3C8946C0}" type="sibTrans" cxnId="{BDECF61A-3833-4F0A-903B-56E577871BB4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D2CF32-CDD3-4C41-8D6F-F83AE9C2C9E4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4 nation health depts &amp; statutory education bodies</a:t>
          </a:r>
        </a:p>
      </dgm:t>
    </dgm:pt>
    <dgm:pt modelId="{88E07DAD-7C23-4BA7-AC5F-265C0BA35E27}" type="parTrans" cxnId="{A7DF0498-6289-4F17-892C-BDC0AF7B610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D91C61-AE50-40CC-A708-DA48B672192F}" type="sibTrans" cxnId="{A7DF0498-6289-4F17-892C-BDC0AF7B6109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728956-D371-4560-B5E0-C78DA60EBF63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RCoA and AAA</a:t>
          </a:r>
        </a:p>
      </dgm:t>
    </dgm:pt>
    <dgm:pt modelId="{82B817C5-E745-4D1F-BAEC-B0EBC57BCE06}" type="parTrans" cxnId="{85F41119-B760-4E8E-869E-16AFE62ED57A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1CE80-22CF-43C4-93F8-A34597007FE9}" type="sibTrans" cxnId="{85F41119-B760-4E8E-869E-16AFE62ED57A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D4D9640-AF99-401A-AE39-A28C04A35777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Community of interest</a:t>
          </a:r>
        </a:p>
      </dgm:t>
    </dgm:pt>
    <dgm:pt modelId="{D9B182B7-7317-431A-AC29-172B022341E6}" type="parTrans" cxnId="{477636E3-EE71-403C-A9A7-931C8CFF7D2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6EB81C-8966-48AD-9A6A-CFCD93D46AAB}" type="sibTrans" cxnId="{477636E3-EE71-403C-A9A7-931C8CFF7D2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975460-720D-4D1E-8266-C82283A41ECB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Email group; over 2,000 members</a:t>
          </a:r>
        </a:p>
      </dgm:t>
    </dgm:pt>
    <dgm:pt modelId="{084B3E2A-8D81-4ECA-8B5E-6B1C90EAE2A5}" type="parTrans" cxnId="{CE3D7400-3859-4706-9D7C-A9FD3F5E1913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D3F2E6-A5E2-43F7-A49B-60133E2E757C}" type="sibTrans" cxnId="{CE3D7400-3859-4706-9D7C-A9FD3F5E1913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73AEAC-10EF-49BA-82FC-B1E7647A7697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Includes 100 AAs, 800 PAs, and 600 students; plus educators and employers</a:t>
          </a:r>
        </a:p>
      </dgm:t>
    </dgm:pt>
    <dgm:pt modelId="{33608814-909C-4FF8-9BF8-BDA0F04EA0AE}" type="parTrans" cxnId="{1415EE1D-B620-4690-B6B6-12A9DD47D37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6C1EEC-E90F-46C4-8C7F-3E4A87628D1A}" type="sibTrans" cxnId="{1415EE1D-B620-4690-B6B6-12A9DD47D37C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7C67D0-DB59-4798-ACB1-1CB4C988DE3A}">
      <dgm:prSet phldrT="[Text]"/>
      <dgm:spPr/>
      <dgm:t>
        <a:bodyPr/>
        <a:lstStyle/>
        <a:p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Ad hoc activity</a:t>
          </a:r>
        </a:p>
      </dgm:t>
    </dgm:pt>
    <dgm:pt modelId="{8EFBD243-FB83-4B85-932F-49A17494DA33}" type="parTrans" cxnId="{CD49F4CF-DB00-4969-9C1A-78AE03EDC14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7945E4-BF53-487E-BBA2-6F3E64084B7F}" type="sibTrans" cxnId="{CD49F4CF-DB00-4969-9C1A-78AE03EDC148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8139E1-0072-44D6-9419-EA356E4B5FA2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Speaking events, podcasts, blogs etc.</a:t>
          </a:r>
        </a:p>
      </dgm:t>
    </dgm:pt>
    <dgm:pt modelId="{3B073172-CB52-4D9E-B28F-1B7D6862D65E}" type="parTrans" cxnId="{24D59D53-E280-4C64-9B40-B832ECAC784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05F2A2-A021-4CB3-8AA9-C857CAEA3F0C}" type="sibTrans" cxnId="{24D59D53-E280-4C64-9B40-B832ECAC7845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FBACED-94E7-4C5B-A56F-41F3FD2515A3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FPA, RCP and PASC</a:t>
          </a:r>
        </a:p>
      </dgm:t>
    </dgm:pt>
    <dgm:pt modelId="{0C8B4B19-51CF-45B4-8DE4-DCD289378902}" type="parTrans" cxnId="{D7C5086E-4422-4063-BE91-7910197F042E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3C4014-8723-4E22-87C7-2E596C57D52B}" type="sibTrans" cxnId="{D7C5086E-4422-4063-BE91-7910197F042E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BAADE1-FE80-4EB8-A1C0-B3A2F3E05F43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NHS Employers</a:t>
          </a:r>
        </a:p>
      </dgm:t>
    </dgm:pt>
    <dgm:pt modelId="{096F0ECD-10D4-4E62-B776-2796AF19DA1F}" type="parTrans" cxnId="{3FC4727D-8CDD-445E-9A2E-B40047BEDA7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E4C166-EEC5-4F28-88C4-14D8F111D5C3}" type="sibTrans" cxnId="{3FC4727D-8CDD-445E-9A2E-B40047BEDA7F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752B00-C66D-43B8-B707-A9365079353F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BMA</a:t>
          </a:r>
        </a:p>
      </dgm:t>
    </dgm:pt>
    <dgm:pt modelId="{9A71C038-55DB-4E9D-BFC1-EA42AEBF01B2}" type="parTrans" cxnId="{C026C095-96B3-4B54-B459-75556FF600E6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04FA9C-F2EB-4233-9857-61F9ED9FD58F}" type="sibTrans" cxnId="{C026C095-96B3-4B54-B459-75556FF600E6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8F12BB-7BC0-4735-8DEB-11E5B6AED702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Outreach intelligence</a:t>
          </a:r>
        </a:p>
      </dgm:t>
    </dgm:pt>
    <dgm:pt modelId="{110D62B5-3E6C-4DC8-8D1F-45C8438BA65E}" type="parTrans" cxnId="{A4C8C8F5-6E08-4285-806A-A503A6DAF077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491D1D-D157-48E7-A368-01254F3AAD2A}" type="sibTrans" cxnId="{A4C8C8F5-6E08-4285-806A-A503A6DAF077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8E4C37-6184-4F33-B467-74DEEC66158C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Patient roundtable</a:t>
          </a:r>
        </a:p>
      </dgm:t>
    </dgm:pt>
    <dgm:pt modelId="{9277BDF3-58D3-4B77-9E60-9754AA79BDBB}" type="parTrans" cxnId="{AFB90A7E-C09E-46CF-AAA8-5A7EA639FD26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532197-2D16-4BFB-86C6-A1F6CCC4D24B}" type="sibTrans" cxnId="{AFB90A7E-C09E-46CF-AAA8-5A7EA639FD26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41EF6D-8BAF-4013-A065-7DC678B22A60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Sign up at gmc-uk.org/pa-and-aa-regulation-hub</a:t>
          </a:r>
        </a:p>
      </dgm:t>
    </dgm:pt>
    <dgm:pt modelId="{4E4994B3-3DB6-4C29-AC2B-99BD8639915A}" type="parTrans" cxnId="{15CE59E0-BBA2-4ED0-9C1B-296678306E30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A940B5-BDFC-40AC-99C8-EE486D5B5B50}" type="sibTrans" cxnId="{15CE59E0-BBA2-4ED0-9C1B-296678306E30}">
      <dgm:prSet/>
      <dgm:spPr/>
      <dgm:t>
        <a:bodyPr/>
        <a:lstStyle/>
        <a:p>
          <a:endParaRPr lang="en-GB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FF5AA1-1B63-4894-A0AE-00C22C08368D}">
      <dgm:prSet phldrT="[Text]" custT="1"/>
      <dgm:spPr/>
      <dgm:t>
        <a:bodyPr/>
        <a:lstStyle/>
        <a:p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Regular meets with key stakeholder orgs</a:t>
          </a:r>
        </a:p>
      </dgm:t>
    </dgm:pt>
    <dgm:pt modelId="{B1DF1942-3D25-4758-AF59-0BE7D65553D5}" type="parTrans" cxnId="{8DC9B6DC-918B-4880-88ED-AC3F93456FFA}">
      <dgm:prSet/>
      <dgm:spPr/>
      <dgm:t>
        <a:bodyPr/>
        <a:lstStyle/>
        <a:p>
          <a:endParaRPr lang="en-GB"/>
        </a:p>
      </dgm:t>
    </dgm:pt>
    <dgm:pt modelId="{242F43B9-9ABB-4B7B-B0C8-93C488A45A9F}" type="sibTrans" cxnId="{8DC9B6DC-918B-4880-88ED-AC3F93456FFA}">
      <dgm:prSet/>
      <dgm:spPr/>
      <dgm:t>
        <a:bodyPr/>
        <a:lstStyle/>
        <a:p>
          <a:endParaRPr lang="en-GB"/>
        </a:p>
      </dgm:t>
    </dgm:pt>
    <dgm:pt modelId="{D199B828-8A4F-4FDB-BE7A-39AB8C18D5EC}" type="pres">
      <dgm:prSet presAssocID="{19A15089-EFD3-4F16-8ACF-41FB7C11D001}" presName="Name0" presStyleCnt="0">
        <dgm:presLayoutVars>
          <dgm:dir/>
          <dgm:animLvl val="lvl"/>
          <dgm:resizeHandles val="exact"/>
        </dgm:presLayoutVars>
      </dgm:prSet>
      <dgm:spPr/>
    </dgm:pt>
    <dgm:pt modelId="{079C4952-3220-41E1-A402-884ADC6654EA}" type="pres">
      <dgm:prSet presAssocID="{6A7FEA40-7887-4DB6-A5DD-BED9D4ADE2A0}" presName="composite" presStyleCnt="0"/>
      <dgm:spPr/>
    </dgm:pt>
    <dgm:pt modelId="{03D090DE-4284-42B9-AC7E-66FF57EE4BAD}" type="pres">
      <dgm:prSet presAssocID="{6A7FEA40-7887-4DB6-A5DD-BED9D4ADE2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0AAFD7-C70D-4059-A71B-F0D6319DCCA5}" type="pres">
      <dgm:prSet presAssocID="{6A7FEA40-7887-4DB6-A5DD-BED9D4ADE2A0}" presName="desTx" presStyleLbl="alignAccFollowNode1" presStyleIdx="0" presStyleCnt="3">
        <dgm:presLayoutVars>
          <dgm:bulletEnabled val="1"/>
        </dgm:presLayoutVars>
      </dgm:prSet>
      <dgm:spPr/>
    </dgm:pt>
    <dgm:pt modelId="{56BB6843-27AD-4544-9659-978D82317FD6}" type="pres">
      <dgm:prSet presAssocID="{2B7F3D31-8055-4815-AE7E-ABCA3C8946C0}" presName="space" presStyleCnt="0"/>
      <dgm:spPr/>
    </dgm:pt>
    <dgm:pt modelId="{110F873D-5EFF-45E8-9612-2D26C29B8E62}" type="pres">
      <dgm:prSet presAssocID="{FD4D9640-AF99-401A-AE39-A28C04A35777}" presName="composite" presStyleCnt="0"/>
      <dgm:spPr/>
    </dgm:pt>
    <dgm:pt modelId="{7C327DE6-C0BC-4E6F-A736-F30FE5F97980}" type="pres">
      <dgm:prSet presAssocID="{FD4D9640-AF99-401A-AE39-A28C04A357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819745F-F18D-4632-928D-764B6029ECE1}" type="pres">
      <dgm:prSet presAssocID="{FD4D9640-AF99-401A-AE39-A28C04A35777}" presName="desTx" presStyleLbl="alignAccFollowNode1" presStyleIdx="1" presStyleCnt="3">
        <dgm:presLayoutVars>
          <dgm:bulletEnabled val="1"/>
        </dgm:presLayoutVars>
      </dgm:prSet>
      <dgm:spPr/>
    </dgm:pt>
    <dgm:pt modelId="{CC10627B-A7BD-4FC2-B90D-DC7E8D55D747}" type="pres">
      <dgm:prSet presAssocID="{F26EB81C-8966-48AD-9A6A-CFCD93D46AAB}" presName="space" presStyleCnt="0"/>
      <dgm:spPr/>
    </dgm:pt>
    <dgm:pt modelId="{71EAB9D4-B01A-4ECB-B87E-D13186C9313B}" type="pres">
      <dgm:prSet presAssocID="{B87C67D0-DB59-4798-ACB1-1CB4C988DE3A}" presName="composite" presStyleCnt="0"/>
      <dgm:spPr/>
    </dgm:pt>
    <dgm:pt modelId="{078D031A-353B-4D13-BBB3-8E9A980C1091}" type="pres">
      <dgm:prSet presAssocID="{B87C67D0-DB59-4798-ACB1-1CB4C988DE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F9A06A9-2C69-4726-83B6-11FB7F855E43}" type="pres">
      <dgm:prSet presAssocID="{B87C67D0-DB59-4798-ACB1-1CB4C988DE3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E3D7400-3859-4706-9D7C-A9FD3F5E1913}" srcId="{FD4D9640-AF99-401A-AE39-A28C04A35777}" destId="{B9975460-720D-4D1E-8266-C82283A41ECB}" srcOrd="0" destOrd="0" parTransId="{084B3E2A-8D81-4ECA-8B5E-6B1C90EAE2A5}" sibTransId="{F3D3F2E6-A5E2-43F7-A49B-60133E2E757C}"/>
    <dgm:cxn modelId="{1749CE18-865D-471D-8A6D-02262DE2E175}" type="presOf" srcId="{1D8139E1-0072-44D6-9419-EA356E4B5FA2}" destId="{EF9A06A9-2C69-4726-83B6-11FB7F855E43}" srcOrd="0" destOrd="1" presId="urn:microsoft.com/office/officeart/2005/8/layout/hList1"/>
    <dgm:cxn modelId="{85F41119-B760-4E8E-869E-16AFE62ED57A}" srcId="{6A7FEA40-7887-4DB6-A5DD-BED9D4ADE2A0}" destId="{78728956-D371-4560-B5E0-C78DA60EBF63}" srcOrd="2" destOrd="0" parTransId="{82B817C5-E745-4D1F-BAEC-B0EBC57BCE06}" sibTransId="{AC01CE80-22CF-43C4-93F8-A34597007FE9}"/>
    <dgm:cxn modelId="{BDECF61A-3833-4F0A-903B-56E577871BB4}" srcId="{19A15089-EFD3-4F16-8ACF-41FB7C11D001}" destId="{6A7FEA40-7887-4DB6-A5DD-BED9D4ADE2A0}" srcOrd="0" destOrd="0" parTransId="{8598CD41-7064-426D-AED8-A2D5283B4086}" sibTransId="{2B7F3D31-8055-4815-AE7E-ABCA3C8946C0}"/>
    <dgm:cxn modelId="{1415EE1D-B620-4690-B6B6-12A9DD47D37C}" srcId="{FD4D9640-AF99-401A-AE39-A28C04A35777}" destId="{C273AEAC-10EF-49BA-82FC-B1E7647A7697}" srcOrd="1" destOrd="0" parTransId="{33608814-909C-4FF8-9BF8-BDA0F04EA0AE}" sibTransId="{9F6C1EEC-E90F-46C4-8C7F-3E4A87628D1A}"/>
    <dgm:cxn modelId="{187E6E67-76D9-423F-B12D-D4F0EBCF9DFC}" type="presOf" srcId="{5D752B00-C66D-43B8-B707-A9365079353F}" destId="{8A0AAFD7-C70D-4059-A71B-F0D6319DCCA5}" srcOrd="0" destOrd="4" presId="urn:microsoft.com/office/officeart/2005/8/layout/hList1"/>
    <dgm:cxn modelId="{D7C5086E-4422-4063-BE91-7910197F042E}" srcId="{6A7FEA40-7887-4DB6-A5DD-BED9D4ADE2A0}" destId="{64FBACED-94E7-4C5B-A56F-41F3FD2515A3}" srcOrd="1" destOrd="0" parTransId="{0C8B4B19-51CF-45B4-8DE4-DCD289378902}" sibTransId="{CA3C4014-8723-4E22-87C7-2E596C57D52B}"/>
    <dgm:cxn modelId="{5FAC3A52-03D4-4C08-B155-0C4A48A3F5F3}" type="presOf" srcId="{C273AEAC-10EF-49BA-82FC-B1E7647A7697}" destId="{3819745F-F18D-4632-928D-764B6029ECE1}" srcOrd="0" destOrd="1" presId="urn:microsoft.com/office/officeart/2005/8/layout/hList1"/>
    <dgm:cxn modelId="{24D59D53-E280-4C64-9B40-B832ECAC7845}" srcId="{B87C67D0-DB59-4798-ACB1-1CB4C988DE3A}" destId="{1D8139E1-0072-44D6-9419-EA356E4B5FA2}" srcOrd="1" destOrd="0" parTransId="{3B073172-CB52-4D9E-B28F-1B7D6862D65E}" sibTransId="{D805F2A2-A021-4CB3-8AA9-C857CAEA3F0C}"/>
    <dgm:cxn modelId="{80BF4575-D6B3-489B-BE79-D57EDFFA5C6B}" type="presOf" srcId="{64FBACED-94E7-4C5B-A56F-41F3FD2515A3}" destId="{8A0AAFD7-C70D-4059-A71B-F0D6319DCCA5}" srcOrd="0" destOrd="1" presId="urn:microsoft.com/office/officeart/2005/8/layout/hList1"/>
    <dgm:cxn modelId="{06210976-BC44-41BD-BFAC-235EB435D4A5}" type="presOf" srcId="{FD4D9640-AF99-401A-AE39-A28C04A35777}" destId="{7C327DE6-C0BC-4E6F-A736-F30FE5F97980}" srcOrd="0" destOrd="0" presId="urn:microsoft.com/office/officeart/2005/8/layout/hList1"/>
    <dgm:cxn modelId="{5B9E475A-7DED-45BE-8221-A39234259A59}" type="presOf" srcId="{B87C67D0-DB59-4798-ACB1-1CB4C988DE3A}" destId="{078D031A-353B-4D13-BBB3-8E9A980C1091}" srcOrd="0" destOrd="0" presId="urn:microsoft.com/office/officeart/2005/8/layout/hList1"/>
    <dgm:cxn modelId="{3FC4727D-8CDD-445E-9A2E-B40047BEDA7F}" srcId="{6A7FEA40-7887-4DB6-A5DD-BED9D4ADE2A0}" destId="{16BAADE1-FE80-4EB8-A1C0-B3A2F3E05F43}" srcOrd="3" destOrd="0" parTransId="{096F0ECD-10D4-4E62-B776-2796AF19DA1F}" sibTransId="{24E4C166-EEC5-4F28-88C4-14D8F111D5C3}"/>
    <dgm:cxn modelId="{AFB90A7E-C09E-46CF-AAA8-5A7EA639FD26}" srcId="{B87C67D0-DB59-4798-ACB1-1CB4C988DE3A}" destId="{CC8E4C37-6184-4F33-B467-74DEEC66158C}" srcOrd="2" destOrd="0" parTransId="{9277BDF3-58D3-4B77-9E60-9754AA79BDBB}" sibTransId="{50532197-2D16-4BFB-86C6-A1F6CCC4D24B}"/>
    <dgm:cxn modelId="{FA058B89-462C-4ADB-A2EB-F27D139D95AC}" type="presOf" srcId="{B9975460-720D-4D1E-8266-C82283A41ECB}" destId="{3819745F-F18D-4632-928D-764B6029ECE1}" srcOrd="0" destOrd="0" presId="urn:microsoft.com/office/officeart/2005/8/layout/hList1"/>
    <dgm:cxn modelId="{033BE08F-4595-4AA3-9C95-E6E75411EBCE}" type="presOf" srcId="{16BAADE1-FE80-4EB8-A1C0-B3A2F3E05F43}" destId="{8A0AAFD7-C70D-4059-A71B-F0D6319DCCA5}" srcOrd="0" destOrd="3" presId="urn:microsoft.com/office/officeart/2005/8/layout/hList1"/>
    <dgm:cxn modelId="{C026C095-96B3-4B54-B459-75556FF600E6}" srcId="{6A7FEA40-7887-4DB6-A5DD-BED9D4ADE2A0}" destId="{5D752B00-C66D-43B8-B707-A9365079353F}" srcOrd="4" destOrd="0" parTransId="{9A71C038-55DB-4E9D-BFC1-EA42AEBF01B2}" sibTransId="{EC04FA9C-F2EB-4233-9857-61F9ED9FD58F}"/>
    <dgm:cxn modelId="{EB310198-1808-4180-B8D1-6DDABF63232D}" type="presOf" srcId="{CC8E4C37-6184-4F33-B467-74DEEC66158C}" destId="{EF9A06A9-2C69-4726-83B6-11FB7F855E43}" srcOrd="0" destOrd="2" presId="urn:microsoft.com/office/officeart/2005/8/layout/hList1"/>
    <dgm:cxn modelId="{A7DF0498-6289-4F17-892C-BDC0AF7B6109}" srcId="{6A7FEA40-7887-4DB6-A5DD-BED9D4ADE2A0}" destId="{43D2CF32-CDD3-4C41-8D6F-F83AE9C2C9E4}" srcOrd="0" destOrd="0" parTransId="{88E07DAD-7C23-4BA7-AC5F-265C0BA35E27}" sibTransId="{89D91C61-AE50-40CC-A708-DA48B672192F}"/>
    <dgm:cxn modelId="{96F551A6-6D43-4FA6-92D6-3F8A61291EA1}" type="presOf" srcId="{19A15089-EFD3-4F16-8ACF-41FB7C11D001}" destId="{D199B828-8A4F-4FDB-BE7A-39AB8C18D5EC}" srcOrd="0" destOrd="0" presId="urn:microsoft.com/office/officeart/2005/8/layout/hList1"/>
    <dgm:cxn modelId="{073FFFB2-2FC2-4E35-A93F-B3AB46D8DD7B}" type="presOf" srcId="{78728956-D371-4560-B5E0-C78DA60EBF63}" destId="{8A0AAFD7-C70D-4059-A71B-F0D6319DCCA5}" srcOrd="0" destOrd="2" presId="urn:microsoft.com/office/officeart/2005/8/layout/hList1"/>
    <dgm:cxn modelId="{A48AB3B7-90A2-4B38-B307-B9DEED147FAE}" type="presOf" srcId="{43D2CF32-CDD3-4C41-8D6F-F83AE9C2C9E4}" destId="{8A0AAFD7-C70D-4059-A71B-F0D6319DCCA5}" srcOrd="0" destOrd="0" presId="urn:microsoft.com/office/officeart/2005/8/layout/hList1"/>
    <dgm:cxn modelId="{9C42C9B7-25B4-4663-931A-95691CF6857A}" type="presOf" srcId="{7A8F12BB-7BC0-4735-8DEB-11E5B6AED702}" destId="{EF9A06A9-2C69-4726-83B6-11FB7F855E43}" srcOrd="0" destOrd="3" presId="urn:microsoft.com/office/officeart/2005/8/layout/hList1"/>
    <dgm:cxn modelId="{25AF9ABE-E000-490E-85DE-59A7920F93B2}" type="presOf" srcId="{F9FF5AA1-1B63-4894-A0AE-00C22C08368D}" destId="{EF9A06A9-2C69-4726-83B6-11FB7F855E43}" srcOrd="0" destOrd="0" presId="urn:microsoft.com/office/officeart/2005/8/layout/hList1"/>
    <dgm:cxn modelId="{CD49F4CF-DB00-4969-9C1A-78AE03EDC148}" srcId="{19A15089-EFD3-4F16-8ACF-41FB7C11D001}" destId="{B87C67D0-DB59-4798-ACB1-1CB4C988DE3A}" srcOrd="2" destOrd="0" parTransId="{8EFBD243-FB83-4B85-932F-49A17494DA33}" sibTransId="{517945E4-BF53-487E-BBA2-6F3E64084B7F}"/>
    <dgm:cxn modelId="{8DC9B6DC-918B-4880-88ED-AC3F93456FFA}" srcId="{B87C67D0-DB59-4798-ACB1-1CB4C988DE3A}" destId="{F9FF5AA1-1B63-4894-A0AE-00C22C08368D}" srcOrd="0" destOrd="0" parTransId="{B1DF1942-3D25-4758-AF59-0BE7D65553D5}" sibTransId="{242F43B9-9ABB-4B7B-B0C8-93C488A45A9F}"/>
    <dgm:cxn modelId="{15CE59E0-BBA2-4ED0-9C1B-296678306E30}" srcId="{FD4D9640-AF99-401A-AE39-A28C04A35777}" destId="{C441EF6D-8BAF-4013-A065-7DC678B22A60}" srcOrd="2" destOrd="0" parTransId="{4E4994B3-3DB6-4C29-AC2B-99BD8639915A}" sibTransId="{B8A940B5-BDFC-40AC-99C8-EE486D5B5B50}"/>
    <dgm:cxn modelId="{477636E3-EE71-403C-A9A7-931C8CFF7D2C}" srcId="{19A15089-EFD3-4F16-8ACF-41FB7C11D001}" destId="{FD4D9640-AF99-401A-AE39-A28C04A35777}" srcOrd="1" destOrd="0" parTransId="{D9B182B7-7317-431A-AC29-172B022341E6}" sibTransId="{F26EB81C-8966-48AD-9A6A-CFCD93D46AAB}"/>
    <dgm:cxn modelId="{689E4BE6-C5E4-4C63-87C1-2C6D2FB91BC9}" type="presOf" srcId="{6A7FEA40-7887-4DB6-A5DD-BED9D4ADE2A0}" destId="{03D090DE-4284-42B9-AC7E-66FF57EE4BAD}" srcOrd="0" destOrd="0" presId="urn:microsoft.com/office/officeart/2005/8/layout/hList1"/>
    <dgm:cxn modelId="{A4C8C8F5-6E08-4285-806A-A503A6DAF077}" srcId="{B87C67D0-DB59-4798-ACB1-1CB4C988DE3A}" destId="{7A8F12BB-7BC0-4735-8DEB-11E5B6AED702}" srcOrd="3" destOrd="0" parTransId="{110D62B5-3E6C-4DC8-8D1F-45C8438BA65E}" sibTransId="{DD491D1D-D157-48E7-A368-01254F3AAD2A}"/>
    <dgm:cxn modelId="{72D009FA-93DD-402E-A4E4-1751B0B75E39}" type="presOf" srcId="{C441EF6D-8BAF-4013-A065-7DC678B22A60}" destId="{3819745F-F18D-4632-928D-764B6029ECE1}" srcOrd="0" destOrd="2" presId="urn:microsoft.com/office/officeart/2005/8/layout/hList1"/>
    <dgm:cxn modelId="{5CDA2190-96A5-41EA-B18F-E7FBA5DA6328}" type="presParOf" srcId="{D199B828-8A4F-4FDB-BE7A-39AB8C18D5EC}" destId="{079C4952-3220-41E1-A402-884ADC6654EA}" srcOrd="0" destOrd="0" presId="urn:microsoft.com/office/officeart/2005/8/layout/hList1"/>
    <dgm:cxn modelId="{B5D55A48-346D-4C7C-B809-E952ABB48021}" type="presParOf" srcId="{079C4952-3220-41E1-A402-884ADC6654EA}" destId="{03D090DE-4284-42B9-AC7E-66FF57EE4BAD}" srcOrd="0" destOrd="0" presId="urn:microsoft.com/office/officeart/2005/8/layout/hList1"/>
    <dgm:cxn modelId="{D0195672-5A86-498C-8A6B-7307639145B9}" type="presParOf" srcId="{079C4952-3220-41E1-A402-884ADC6654EA}" destId="{8A0AAFD7-C70D-4059-A71B-F0D6319DCCA5}" srcOrd="1" destOrd="0" presId="urn:microsoft.com/office/officeart/2005/8/layout/hList1"/>
    <dgm:cxn modelId="{B9F90F9D-F67B-4820-B2DD-6EB88964216E}" type="presParOf" srcId="{D199B828-8A4F-4FDB-BE7A-39AB8C18D5EC}" destId="{56BB6843-27AD-4544-9659-978D82317FD6}" srcOrd="1" destOrd="0" presId="urn:microsoft.com/office/officeart/2005/8/layout/hList1"/>
    <dgm:cxn modelId="{003ED4B9-ECD2-4A4C-845E-67F656188031}" type="presParOf" srcId="{D199B828-8A4F-4FDB-BE7A-39AB8C18D5EC}" destId="{110F873D-5EFF-45E8-9612-2D26C29B8E62}" srcOrd="2" destOrd="0" presId="urn:microsoft.com/office/officeart/2005/8/layout/hList1"/>
    <dgm:cxn modelId="{0B697268-9EAD-4FEC-A88E-E6ACED1C4062}" type="presParOf" srcId="{110F873D-5EFF-45E8-9612-2D26C29B8E62}" destId="{7C327DE6-C0BC-4E6F-A736-F30FE5F97980}" srcOrd="0" destOrd="0" presId="urn:microsoft.com/office/officeart/2005/8/layout/hList1"/>
    <dgm:cxn modelId="{E8C87F1E-7ED6-47E0-9BDC-39F4A803723D}" type="presParOf" srcId="{110F873D-5EFF-45E8-9612-2D26C29B8E62}" destId="{3819745F-F18D-4632-928D-764B6029ECE1}" srcOrd="1" destOrd="0" presId="urn:microsoft.com/office/officeart/2005/8/layout/hList1"/>
    <dgm:cxn modelId="{59CDA943-D24E-4FC2-A20C-1F66DCC41E48}" type="presParOf" srcId="{D199B828-8A4F-4FDB-BE7A-39AB8C18D5EC}" destId="{CC10627B-A7BD-4FC2-B90D-DC7E8D55D747}" srcOrd="3" destOrd="0" presId="urn:microsoft.com/office/officeart/2005/8/layout/hList1"/>
    <dgm:cxn modelId="{ADC768DD-4C7F-4F71-A756-592E16448A5C}" type="presParOf" srcId="{D199B828-8A4F-4FDB-BE7A-39AB8C18D5EC}" destId="{71EAB9D4-B01A-4ECB-B87E-D13186C9313B}" srcOrd="4" destOrd="0" presId="urn:microsoft.com/office/officeart/2005/8/layout/hList1"/>
    <dgm:cxn modelId="{38761FEC-80F6-4847-9D41-69E088F90649}" type="presParOf" srcId="{71EAB9D4-B01A-4ECB-B87E-D13186C9313B}" destId="{078D031A-353B-4D13-BBB3-8E9A980C1091}" srcOrd="0" destOrd="0" presId="urn:microsoft.com/office/officeart/2005/8/layout/hList1"/>
    <dgm:cxn modelId="{656337EE-80F3-4247-B00F-4FBFBCF0B660}" type="presParOf" srcId="{71EAB9D4-B01A-4ECB-B87E-D13186C9313B}" destId="{EF9A06A9-2C69-4726-83B6-11FB7F855E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177CD5-3358-478D-9237-B873D35C1D48}" type="doc">
      <dgm:prSet loTypeId="urn:microsoft.com/office/officeart/2005/8/layout/h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94198C91-AE59-4C83-8134-A6B22F9254DE}">
      <dgm:prSet phldrT="[Text]"/>
      <dgm:spPr/>
      <dgm:t>
        <a:bodyPr/>
        <a:lstStyle/>
        <a:p>
          <a:r>
            <a:rPr lang="en-GB" dirty="0"/>
            <a:t>PA education</a:t>
          </a:r>
        </a:p>
      </dgm:t>
    </dgm:pt>
    <dgm:pt modelId="{20C07735-7137-4B76-A384-9874A95DFD19}" type="parTrans" cxnId="{9AE96BF8-93D9-4468-8A08-16F62A0FD0BD}">
      <dgm:prSet/>
      <dgm:spPr/>
      <dgm:t>
        <a:bodyPr/>
        <a:lstStyle/>
        <a:p>
          <a:endParaRPr lang="en-GB"/>
        </a:p>
      </dgm:t>
    </dgm:pt>
    <dgm:pt modelId="{FD3D61B7-1CED-4039-A714-0A8C9F7EAD16}" type="sibTrans" cxnId="{9AE96BF8-93D9-4468-8A08-16F62A0FD0BD}">
      <dgm:prSet/>
      <dgm:spPr/>
      <dgm:t>
        <a:bodyPr/>
        <a:lstStyle/>
        <a:p>
          <a:endParaRPr lang="en-GB"/>
        </a:p>
      </dgm:t>
    </dgm:pt>
    <dgm:pt modelId="{ADD8F41F-FD6B-4ED6-ABB0-8C71F3295800}">
      <dgm:prSet phldrT="[Text]"/>
      <dgm:spPr/>
      <dgm:t>
        <a:bodyPr/>
        <a:lstStyle/>
        <a:p>
          <a:r>
            <a:rPr lang="en-GB" dirty="0"/>
            <a:t>Standards for course providers, consistent with medical schools</a:t>
          </a:r>
        </a:p>
      </dgm:t>
    </dgm:pt>
    <dgm:pt modelId="{70636F8B-3CC5-4B2D-A896-DBB61C4F0FBA}" type="parTrans" cxnId="{ECCF289A-A1ED-468D-AC72-0808F39B8786}">
      <dgm:prSet/>
      <dgm:spPr/>
      <dgm:t>
        <a:bodyPr/>
        <a:lstStyle/>
        <a:p>
          <a:endParaRPr lang="en-GB"/>
        </a:p>
      </dgm:t>
    </dgm:pt>
    <dgm:pt modelId="{642970C5-9C5B-4515-85C4-3757384F9EC4}" type="sibTrans" cxnId="{ECCF289A-A1ED-468D-AC72-0808F39B8786}">
      <dgm:prSet/>
      <dgm:spPr/>
      <dgm:t>
        <a:bodyPr/>
        <a:lstStyle/>
        <a:p>
          <a:endParaRPr lang="en-GB"/>
        </a:p>
      </dgm:t>
    </dgm:pt>
    <dgm:pt modelId="{244EE951-E926-49FA-9B6C-50D3520C2EDF}">
      <dgm:prSet phldrT="[Text]"/>
      <dgm:spPr/>
      <dgm:t>
        <a:bodyPr/>
        <a:lstStyle/>
        <a:p>
          <a:r>
            <a:rPr lang="en-GB" dirty="0"/>
            <a:t>Rolling programme of QA – baselining already underway</a:t>
          </a:r>
        </a:p>
      </dgm:t>
    </dgm:pt>
    <dgm:pt modelId="{151EDA04-8EBE-4B28-A94E-563488868BFE}" type="parTrans" cxnId="{8860080C-4B02-4803-B1C5-76163DCEFD49}">
      <dgm:prSet/>
      <dgm:spPr/>
      <dgm:t>
        <a:bodyPr/>
        <a:lstStyle/>
        <a:p>
          <a:endParaRPr lang="en-GB"/>
        </a:p>
      </dgm:t>
    </dgm:pt>
    <dgm:pt modelId="{DBB541A4-6903-4648-B57D-E271520C6D3F}" type="sibTrans" cxnId="{8860080C-4B02-4803-B1C5-76163DCEFD49}">
      <dgm:prSet/>
      <dgm:spPr/>
      <dgm:t>
        <a:bodyPr/>
        <a:lstStyle/>
        <a:p>
          <a:endParaRPr lang="en-GB"/>
        </a:p>
      </dgm:t>
    </dgm:pt>
    <dgm:pt modelId="{E954EC9C-7AA0-4B01-B33F-CA68EBB5BEDD}">
      <dgm:prSet phldrT="[Text]"/>
      <dgm:spPr/>
      <dgm:t>
        <a:bodyPr/>
        <a:lstStyle/>
        <a:p>
          <a:r>
            <a:rPr lang="en-GB" dirty="0"/>
            <a:t>Professional standards</a:t>
          </a:r>
        </a:p>
      </dgm:t>
    </dgm:pt>
    <dgm:pt modelId="{E5DC47DC-3D86-45CA-A91F-E8EC21ACFA04}" type="parTrans" cxnId="{95E00E1F-38AF-4BC3-8BAA-E575B65F0212}">
      <dgm:prSet/>
      <dgm:spPr/>
      <dgm:t>
        <a:bodyPr/>
        <a:lstStyle/>
        <a:p>
          <a:endParaRPr lang="en-GB"/>
        </a:p>
      </dgm:t>
    </dgm:pt>
    <dgm:pt modelId="{744B8B73-5B20-4703-B929-E010F2772D77}" type="sibTrans" cxnId="{95E00E1F-38AF-4BC3-8BAA-E575B65F0212}">
      <dgm:prSet/>
      <dgm:spPr/>
      <dgm:t>
        <a:bodyPr/>
        <a:lstStyle/>
        <a:p>
          <a:endParaRPr lang="en-GB"/>
        </a:p>
      </dgm:t>
    </dgm:pt>
    <dgm:pt modelId="{88B75EA2-A6E3-4611-BAD7-7228985B88E9}">
      <dgm:prSet phldrT="[Text]"/>
      <dgm:spPr/>
      <dgm:t>
        <a:bodyPr/>
        <a:lstStyle/>
        <a:p>
          <a:r>
            <a:rPr lang="en-GB" dirty="0"/>
            <a:t>Interim standards and case studies published in 2021</a:t>
          </a:r>
        </a:p>
      </dgm:t>
    </dgm:pt>
    <dgm:pt modelId="{70950C72-56DD-418F-B5A3-F8E53D3491BD}" type="parTrans" cxnId="{FC0482D5-8E94-4733-8290-F55EF8FA8713}">
      <dgm:prSet/>
      <dgm:spPr/>
      <dgm:t>
        <a:bodyPr/>
        <a:lstStyle/>
        <a:p>
          <a:endParaRPr lang="en-GB"/>
        </a:p>
      </dgm:t>
    </dgm:pt>
    <dgm:pt modelId="{5E22CBFF-8ED8-4B02-9300-9230DCA614FA}" type="sibTrans" cxnId="{FC0482D5-8E94-4733-8290-F55EF8FA8713}">
      <dgm:prSet/>
      <dgm:spPr/>
      <dgm:t>
        <a:bodyPr/>
        <a:lstStyle/>
        <a:p>
          <a:endParaRPr lang="en-GB"/>
        </a:p>
      </dgm:t>
    </dgm:pt>
    <dgm:pt modelId="{CEF46804-45AE-41F9-B8D0-7BEA90192031}">
      <dgm:prSet phldrT="[Text]"/>
      <dgm:spPr/>
      <dgm:t>
        <a:bodyPr/>
        <a:lstStyle/>
        <a:p>
          <a:r>
            <a:rPr lang="en-GB" dirty="0"/>
            <a:t>New PA curriculum and specification for PANE/PARA starting Sept 2023</a:t>
          </a:r>
        </a:p>
      </dgm:t>
    </dgm:pt>
    <dgm:pt modelId="{C2A065D1-1EC0-43F9-8F77-5BA4A1C8A03A}" type="parTrans" cxnId="{57D0CA72-5076-4DED-89A0-E30FCF65E6BA}">
      <dgm:prSet/>
      <dgm:spPr/>
      <dgm:t>
        <a:bodyPr/>
        <a:lstStyle/>
        <a:p>
          <a:endParaRPr lang="en-GB"/>
        </a:p>
      </dgm:t>
    </dgm:pt>
    <dgm:pt modelId="{F3806008-76D3-4216-AD16-51A811944FBE}" type="sibTrans" cxnId="{57D0CA72-5076-4DED-89A0-E30FCF65E6BA}">
      <dgm:prSet/>
      <dgm:spPr/>
      <dgm:t>
        <a:bodyPr/>
        <a:lstStyle/>
        <a:p>
          <a:endParaRPr lang="en-GB"/>
        </a:p>
      </dgm:t>
    </dgm:pt>
    <dgm:pt modelId="{CF62F391-A240-49A9-85B5-29C34D591DE9}">
      <dgm:prSet phldrT="[Text]"/>
      <dgm:spPr/>
      <dgm:t>
        <a:bodyPr/>
        <a:lstStyle/>
        <a:p>
          <a:r>
            <a:rPr lang="en-GB" dirty="0"/>
            <a:t>New </a:t>
          </a:r>
          <a:r>
            <a:rPr lang="en-GB" i="1" dirty="0"/>
            <a:t>Good Medical Practice </a:t>
          </a:r>
          <a:r>
            <a:rPr lang="en-GB" dirty="0"/>
            <a:t>will cover all GMC registrants</a:t>
          </a:r>
        </a:p>
      </dgm:t>
    </dgm:pt>
    <dgm:pt modelId="{5BB64FE5-7B4C-45DA-A5D2-1757F0A71959}" type="parTrans" cxnId="{1AC81AE1-D7A5-4581-9342-2E9C5D94D5BA}">
      <dgm:prSet/>
      <dgm:spPr/>
      <dgm:t>
        <a:bodyPr/>
        <a:lstStyle/>
        <a:p>
          <a:endParaRPr lang="en-GB"/>
        </a:p>
      </dgm:t>
    </dgm:pt>
    <dgm:pt modelId="{B68A9EFD-1933-4BD5-8977-0C5D1DD15052}" type="sibTrans" cxnId="{1AC81AE1-D7A5-4581-9342-2E9C5D94D5BA}">
      <dgm:prSet/>
      <dgm:spPr/>
      <dgm:t>
        <a:bodyPr/>
        <a:lstStyle/>
        <a:p>
          <a:endParaRPr lang="en-GB"/>
        </a:p>
      </dgm:t>
    </dgm:pt>
    <dgm:pt modelId="{5DB92869-A5C7-4EE0-811C-5264DAB0D060}">
      <dgm:prSet phldrT="[Text]"/>
      <dgm:spPr/>
      <dgm:t>
        <a:bodyPr/>
        <a:lstStyle/>
        <a:p>
          <a:r>
            <a:rPr lang="en-GB" dirty="0"/>
            <a:t>Where serious failings meet our </a:t>
          </a:r>
          <a:r>
            <a:rPr lang="en-GB" dirty="0" err="1"/>
            <a:t>FtP</a:t>
          </a:r>
          <a:r>
            <a:rPr lang="en-GB" dirty="0"/>
            <a:t> thresholds, we will investigate</a:t>
          </a:r>
        </a:p>
      </dgm:t>
    </dgm:pt>
    <dgm:pt modelId="{0FE2111D-EF6B-44B7-96BC-F19311346F0E}" type="parTrans" cxnId="{C4D47AD2-016F-4C1B-AAFB-7D8D635E8280}">
      <dgm:prSet/>
      <dgm:spPr/>
      <dgm:t>
        <a:bodyPr/>
        <a:lstStyle/>
        <a:p>
          <a:endParaRPr lang="en-GB"/>
        </a:p>
      </dgm:t>
    </dgm:pt>
    <dgm:pt modelId="{D55AEBE1-B98B-44C3-9C8B-B868F3537CF4}" type="sibTrans" cxnId="{C4D47AD2-016F-4C1B-AAFB-7D8D635E8280}">
      <dgm:prSet/>
      <dgm:spPr/>
      <dgm:t>
        <a:bodyPr/>
        <a:lstStyle/>
        <a:p>
          <a:endParaRPr lang="en-GB"/>
        </a:p>
      </dgm:t>
    </dgm:pt>
    <dgm:pt modelId="{9992590C-D772-4517-8042-CBA4D582B89A}" type="pres">
      <dgm:prSet presAssocID="{1C177CD5-3358-478D-9237-B873D35C1D48}" presName="linearFlow" presStyleCnt="0">
        <dgm:presLayoutVars>
          <dgm:dir/>
          <dgm:animLvl val="lvl"/>
          <dgm:resizeHandles/>
        </dgm:presLayoutVars>
      </dgm:prSet>
      <dgm:spPr/>
    </dgm:pt>
    <dgm:pt modelId="{6962DC8F-BE5C-45A5-9548-932321772F2A}" type="pres">
      <dgm:prSet presAssocID="{94198C91-AE59-4C83-8134-A6B22F9254DE}" presName="compositeNode" presStyleCnt="0">
        <dgm:presLayoutVars>
          <dgm:bulletEnabled val="1"/>
        </dgm:presLayoutVars>
      </dgm:prSet>
      <dgm:spPr/>
    </dgm:pt>
    <dgm:pt modelId="{2BF837A5-3C75-402B-AD57-EBFD382C544F}" type="pres">
      <dgm:prSet presAssocID="{94198C91-AE59-4C83-8134-A6B22F9254DE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236B61FB-0225-42DA-9A6E-3748FB83928C}" type="pres">
      <dgm:prSet presAssocID="{94198C91-AE59-4C83-8134-A6B22F9254DE}" presName="childNode" presStyleLbl="node1" presStyleIdx="0" presStyleCnt="2">
        <dgm:presLayoutVars>
          <dgm:bulletEnabled val="1"/>
        </dgm:presLayoutVars>
      </dgm:prSet>
      <dgm:spPr/>
    </dgm:pt>
    <dgm:pt modelId="{476A7B8C-166A-4201-A8B4-E2604DD5DFBB}" type="pres">
      <dgm:prSet presAssocID="{94198C91-AE59-4C83-8134-A6B22F9254DE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C52A59E9-571B-4D47-A560-F9FFA1290C77}" type="pres">
      <dgm:prSet presAssocID="{FD3D61B7-1CED-4039-A714-0A8C9F7EAD16}" presName="sibTrans" presStyleCnt="0"/>
      <dgm:spPr/>
    </dgm:pt>
    <dgm:pt modelId="{9C7AA7A8-A36F-4803-BDCC-23391F012941}" type="pres">
      <dgm:prSet presAssocID="{E954EC9C-7AA0-4B01-B33F-CA68EBB5BEDD}" presName="compositeNode" presStyleCnt="0">
        <dgm:presLayoutVars>
          <dgm:bulletEnabled val="1"/>
        </dgm:presLayoutVars>
      </dgm:prSet>
      <dgm:spPr/>
    </dgm:pt>
    <dgm:pt modelId="{4C2C445F-40C0-4380-808A-9E36FE427ED4}" type="pres">
      <dgm:prSet presAssocID="{E954EC9C-7AA0-4B01-B33F-CA68EBB5BEDD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87728BE4-65C0-40A4-BE86-806180373746}" type="pres">
      <dgm:prSet presAssocID="{E954EC9C-7AA0-4B01-B33F-CA68EBB5BEDD}" presName="childNode" presStyleLbl="node1" presStyleIdx="1" presStyleCnt="2">
        <dgm:presLayoutVars>
          <dgm:bulletEnabled val="1"/>
        </dgm:presLayoutVars>
      </dgm:prSet>
      <dgm:spPr/>
    </dgm:pt>
    <dgm:pt modelId="{05BB431A-4F0D-425F-8700-B86104D23561}" type="pres">
      <dgm:prSet presAssocID="{E954EC9C-7AA0-4B01-B33F-CA68EBB5BEDD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8CAE7504-92EC-43AF-AB07-A1926FA2E96E}" type="presOf" srcId="{E954EC9C-7AA0-4B01-B33F-CA68EBB5BEDD}" destId="{05BB431A-4F0D-425F-8700-B86104D23561}" srcOrd="0" destOrd="0" presId="urn:microsoft.com/office/officeart/2005/8/layout/hList2"/>
    <dgm:cxn modelId="{8860080C-4B02-4803-B1C5-76163DCEFD49}" srcId="{94198C91-AE59-4C83-8134-A6B22F9254DE}" destId="{244EE951-E926-49FA-9B6C-50D3520C2EDF}" srcOrd="2" destOrd="0" parTransId="{151EDA04-8EBE-4B28-A94E-563488868BFE}" sibTransId="{DBB541A4-6903-4648-B57D-E271520C6D3F}"/>
    <dgm:cxn modelId="{D7BE6F12-F3A8-4F28-8067-E79A0F846245}" type="presOf" srcId="{5DB92869-A5C7-4EE0-811C-5264DAB0D060}" destId="{87728BE4-65C0-40A4-BE86-806180373746}" srcOrd="0" destOrd="2" presId="urn:microsoft.com/office/officeart/2005/8/layout/hList2"/>
    <dgm:cxn modelId="{95E00E1F-38AF-4BC3-8BAA-E575B65F0212}" srcId="{1C177CD5-3358-478D-9237-B873D35C1D48}" destId="{E954EC9C-7AA0-4B01-B33F-CA68EBB5BEDD}" srcOrd="1" destOrd="0" parTransId="{E5DC47DC-3D86-45CA-A91F-E8EC21ACFA04}" sibTransId="{744B8B73-5B20-4703-B929-E010F2772D77}"/>
    <dgm:cxn modelId="{6D522C23-59C4-4379-B2AA-5FC3C41BD014}" type="presOf" srcId="{244EE951-E926-49FA-9B6C-50D3520C2EDF}" destId="{236B61FB-0225-42DA-9A6E-3748FB83928C}" srcOrd="0" destOrd="2" presId="urn:microsoft.com/office/officeart/2005/8/layout/hList2"/>
    <dgm:cxn modelId="{57D0CA72-5076-4DED-89A0-E30FCF65E6BA}" srcId="{94198C91-AE59-4C83-8134-A6B22F9254DE}" destId="{CEF46804-45AE-41F9-B8D0-7BEA90192031}" srcOrd="1" destOrd="0" parTransId="{C2A065D1-1EC0-43F9-8F77-5BA4A1C8A03A}" sibTransId="{F3806008-76D3-4216-AD16-51A811944FBE}"/>
    <dgm:cxn modelId="{ECCF289A-A1ED-468D-AC72-0808F39B8786}" srcId="{94198C91-AE59-4C83-8134-A6B22F9254DE}" destId="{ADD8F41F-FD6B-4ED6-ABB0-8C71F3295800}" srcOrd="0" destOrd="0" parTransId="{70636F8B-3CC5-4B2D-A896-DBB61C4F0FBA}" sibTransId="{642970C5-9C5B-4515-85C4-3757384F9EC4}"/>
    <dgm:cxn modelId="{DA62929C-B9AE-4DC8-A001-CBE5F59F883F}" type="presOf" srcId="{1C177CD5-3358-478D-9237-B873D35C1D48}" destId="{9992590C-D772-4517-8042-CBA4D582B89A}" srcOrd="0" destOrd="0" presId="urn:microsoft.com/office/officeart/2005/8/layout/hList2"/>
    <dgm:cxn modelId="{35AEA7A7-1B72-4F43-8E44-175276E8A1FE}" type="presOf" srcId="{ADD8F41F-FD6B-4ED6-ABB0-8C71F3295800}" destId="{236B61FB-0225-42DA-9A6E-3748FB83928C}" srcOrd="0" destOrd="0" presId="urn:microsoft.com/office/officeart/2005/8/layout/hList2"/>
    <dgm:cxn modelId="{7D4495BA-B48D-4B90-8FC9-D7812BEA3E67}" type="presOf" srcId="{CF62F391-A240-49A9-85B5-29C34D591DE9}" destId="{87728BE4-65C0-40A4-BE86-806180373746}" srcOrd="0" destOrd="1" presId="urn:microsoft.com/office/officeart/2005/8/layout/hList2"/>
    <dgm:cxn modelId="{9175B7BF-D2FF-4E0F-92B4-28D84C6C3A11}" type="presOf" srcId="{CEF46804-45AE-41F9-B8D0-7BEA90192031}" destId="{236B61FB-0225-42DA-9A6E-3748FB83928C}" srcOrd="0" destOrd="1" presId="urn:microsoft.com/office/officeart/2005/8/layout/hList2"/>
    <dgm:cxn modelId="{5BE578CB-8317-4C67-89A3-923ECF1DFC5B}" type="presOf" srcId="{88B75EA2-A6E3-4611-BAD7-7228985B88E9}" destId="{87728BE4-65C0-40A4-BE86-806180373746}" srcOrd="0" destOrd="0" presId="urn:microsoft.com/office/officeart/2005/8/layout/hList2"/>
    <dgm:cxn modelId="{B431C2D1-97C0-4CFB-A513-8C8CEC2E680B}" type="presOf" srcId="{94198C91-AE59-4C83-8134-A6B22F9254DE}" destId="{476A7B8C-166A-4201-A8B4-E2604DD5DFBB}" srcOrd="0" destOrd="0" presId="urn:microsoft.com/office/officeart/2005/8/layout/hList2"/>
    <dgm:cxn modelId="{C4D47AD2-016F-4C1B-AAFB-7D8D635E8280}" srcId="{E954EC9C-7AA0-4B01-B33F-CA68EBB5BEDD}" destId="{5DB92869-A5C7-4EE0-811C-5264DAB0D060}" srcOrd="2" destOrd="0" parTransId="{0FE2111D-EF6B-44B7-96BC-F19311346F0E}" sibTransId="{D55AEBE1-B98B-44C3-9C8B-B868F3537CF4}"/>
    <dgm:cxn modelId="{FC0482D5-8E94-4733-8290-F55EF8FA8713}" srcId="{E954EC9C-7AA0-4B01-B33F-CA68EBB5BEDD}" destId="{88B75EA2-A6E3-4611-BAD7-7228985B88E9}" srcOrd="0" destOrd="0" parTransId="{70950C72-56DD-418F-B5A3-F8E53D3491BD}" sibTransId="{5E22CBFF-8ED8-4B02-9300-9230DCA614FA}"/>
    <dgm:cxn modelId="{1AC81AE1-D7A5-4581-9342-2E9C5D94D5BA}" srcId="{E954EC9C-7AA0-4B01-B33F-CA68EBB5BEDD}" destId="{CF62F391-A240-49A9-85B5-29C34D591DE9}" srcOrd="1" destOrd="0" parTransId="{5BB64FE5-7B4C-45DA-A5D2-1757F0A71959}" sibTransId="{B68A9EFD-1933-4BD5-8977-0C5D1DD15052}"/>
    <dgm:cxn modelId="{9AE96BF8-93D9-4468-8A08-16F62A0FD0BD}" srcId="{1C177CD5-3358-478D-9237-B873D35C1D48}" destId="{94198C91-AE59-4C83-8134-A6B22F9254DE}" srcOrd="0" destOrd="0" parTransId="{20C07735-7137-4B76-A384-9874A95DFD19}" sibTransId="{FD3D61B7-1CED-4039-A714-0A8C9F7EAD16}"/>
    <dgm:cxn modelId="{3DE5121B-9DDF-4059-A43F-D1D9E9B0AC2D}" type="presParOf" srcId="{9992590C-D772-4517-8042-CBA4D582B89A}" destId="{6962DC8F-BE5C-45A5-9548-932321772F2A}" srcOrd="0" destOrd="0" presId="urn:microsoft.com/office/officeart/2005/8/layout/hList2"/>
    <dgm:cxn modelId="{7A44350A-68D4-4FF8-B21C-7C3371F52871}" type="presParOf" srcId="{6962DC8F-BE5C-45A5-9548-932321772F2A}" destId="{2BF837A5-3C75-402B-AD57-EBFD382C544F}" srcOrd="0" destOrd="0" presId="urn:microsoft.com/office/officeart/2005/8/layout/hList2"/>
    <dgm:cxn modelId="{504B4792-583B-45F3-8F05-0DB6FD1036F5}" type="presParOf" srcId="{6962DC8F-BE5C-45A5-9548-932321772F2A}" destId="{236B61FB-0225-42DA-9A6E-3748FB83928C}" srcOrd="1" destOrd="0" presId="urn:microsoft.com/office/officeart/2005/8/layout/hList2"/>
    <dgm:cxn modelId="{DF134443-9262-425B-93AC-E1AE16B87728}" type="presParOf" srcId="{6962DC8F-BE5C-45A5-9548-932321772F2A}" destId="{476A7B8C-166A-4201-A8B4-E2604DD5DFBB}" srcOrd="2" destOrd="0" presId="urn:microsoft.com/office/officeart/2005/8/layout/hList2"/>
    <dgm:cxn modelId="{281350F7-8A74-4B12-91F0-07529748C168}" type="presParOf" srcId="{9992590C-D772-4517-8042-CBA4D582B89A}" destId="{C52A59E9-571B-4D47-A560-F9FFA1290C77}" srcOrd="1" destOrd="0" presId="urn:microsoft.com/office/officeart/2005/8/layout/hList2"/>
    <dgm:cxn modelId="{80427CBB-A537-491B-A775-4C5E38EAAA81}" type="presParOf" srcId="{9992590C-D772-4517-8042-CBA4D582B89A}" destId="{9C7AA7A8-A36F-4803-BDCC-23391F012941}" srcOrd="2" destOrd="0" presId="urn:microsoft.com/office/officeart/2005/8/layout/hList2"/>
    <dgm:cxn modelId="{0026A1CF-6D00-4FEE-933A-A9B7ACF536E1}" type="presParOf" srcId="{9C7AA7A8-A36F-4803-BDCC-23391F012941}" destId="{4C2C445F-40C0-4380-808A-9E36FE427ED4}" srcOrd="0" destOrd="0" presId="urn:microsoft.com/office/officeart/2005/8/layout/hList2"/>
    <dgm:cxn modelId="{81736E19-8500-42C5-A001-EA5F2CC7A299}" type="presParOf" srcId="{9C7AA7A8-A36F-4803-BDCC-23391F012941}" destId="{87728BE4-65C0-40A4-BE86-806180373746}" srcOrd="1" destOrd="0" presId="urn:microsoft.com/office/officeart/2005/8/layout/hList2"/>
    <dgm:cxn modelId="{BCDEA638-E4FF-465D-8462-2D06583A141B}" type="presParOf" srcId="{9C7AA7A8-A36F-4803-BDCC-23391F012941}" destId="{05BB431A-4F0D-425F-8700-B86104D2356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76F58-5FD5-4965-9FA1-F9D5424381C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F6DB31D-DD47-44D0-8B37-442F6E786F73}">
      <dgm:prSet phldrT="[Text]" custT="1"/>
      <dgm:spPr/>
      <dgm:t>
        <a:bodyPr/>
        <a:lstStyle/>
        <a:p>
          <a:r>
            <a:rPr lang="en-GB" sz="1600" dirty="0"/>
            <a:t>Declare other regs</a:t>
          </a:r>
        </a:p>
      </dgm:t>
    </dgm:pt>
    <dgm:pt modelId="{335638D0-3734-40B4-AC83-C476A432DE8D}" type="parTrans" cxnId="{452C9FF1-E640-429D-826C-AC03F81C3B3B}">
      <dgm:prSet/>
      <dgm:spPr/>
      <dgm:t>
        <a:bodyPr/>
        <a:lstStyle/>
        <a:p>
          <a:endParaRPr lang="en-GB" sz="1600"/>
        </a:p>
      </dgm:t>
    </dgm:pt>
    <dgm:pt modelId="{2AEC1DAD-6284-4A10-AB50-850210FE58E4}" type="sibTrans" cxnId="{452C9FF1-E640-429D-826C-AC03F81C3B3B}">
      <dgm:prSet/>
      <dgm:spPr/>
      <dgm:t>
        <a:bodyPr/>
        <a:lstStyle/>
        <a:p>
          <a:endParaRPr lang="en-GB" sz="1600"/>
        </a:p>
      </dgm:t>
    </dgm:pt>
    <dgm:pt modelId="{0D4CF8BB-8C00-4B3F-9C04-829DDAC8498F}">
      <dgm:prSet phldrT="[Text]" custT="1"/>
      <dgm:spPr/>
      <dgm:t>
        <a:bodyPr/>
        <a:lstStyle/>
        <a:p>
          <a:r>
            <a:rPr lang="en-GB" sz="1600" dirty="0"/>
            <a:t>FTP declaration</a:t>
          </a:r>
        </a:p>
      </dgm:t>
    </dgm:pt>
    <dgm:pt modelId="{C9B5F437-08F4-4242-8625-D96EA4E3D735}" type="parTrans" cxnId="{0224989C-F2CE-4DAD-A0B9-BF06C7A9AFF9}">
      <dgm:prSet/>
      <dgm:spPr/>
      <dgm:t>
        <a:bodyPr/>
        <a:lstStyle/>
        <a:p>
          <a:endParaRPr lang="en-GB" sz="1600"/>
        </a:p>
      </dgm:t>
    </dgm:pt>
    <dgm:pt modelId="{EECE9C30-7B35-49A5-8736-CDE014854558}" type="sibTrans" cxnId="{0224989C-F2CE-4DAD-A0B9-BF06C7A9AFF9}">
      <dgm:prSet/>
      <dgm:spPr/>
      <dgm:t>
        <a:bodyPr/>
        <a:lstStyle/>
        <a:p>
          <a:endParaRPr lang="en-GB" sz="1600"/>
        </a:p>
      </dgm:t>
    </dgm:pt>
    <dgm:pt modelId="{C6264D4C-DD6C-4EFC-BB56-D541310F8E9E}">
      <dgm:prSet phldrT="[Text]" custT="1"/>
      <dgm:spPr/>
      <dgm:t>
        <a:bodyPr/>
        <a:lstStyle/>
        <a:p>
          <a:r>
            <a:rPr lang="en-GB" sz="1600" dirty="0"/>
            <a:t>Indemnity cover declaration</a:t>
          </a:r>
        </a:p>
      </dgm:t>
    </dgm:pt>
    <dgm:pt modelId="{FD7C8E21-BD6B-4F91-9A59-8932616DA408}" type="parTrans" cxnId="{6088F758-C283-4D26-BD83-FB6917198FC2}">
      <dgm:prSet/>
      <dgm:spPr/>
      <dgm:t>
        <a:bodyPr/>
        <a:lstStyle/>
        <a:p>
          <a:endParaRPr lang="en-GB" sz="1600"/>
        </a:p>
      </dgm:t>
    </dgm:pt>
    <dgm:pt modelId="{C2FE233D-02C2-4CDB-AB99-5E7799BA702F}" type="sibTrans" cxnId="{6088F758-C283-4D26-BD83-FB6917198FC2}">
      <dgm:prSet/>
      <dgm:spPr/>
      <dgm:t>
        <a:bodyPr/>
        <a:lstStyle/>
        <a:p>
          <a:endParaRPr lang="en-GB" sz="1600"/>
        </a:p>
      </dgm:t>
    </dgm:pt>
    <dgm:pt modelId="{830F07FF-6091-4322-9807-3546D2C48E71}">
      <dgm:prSet phldrT="[Text]" custT="1"/>
      <dgm:spPr/>
      <dgm:t>
        <a:bodyPr/>
        <a:lstStyle/>
        <a:p>
          <a:r>
            <a:rPr lang="en-GB" sz="1600" dirty="0"/>
            <a:t>PA Qualification</a:t>
          </a:r>
        </a:p>
      </dgm:t>
    </dgm:pt>
    <dgm:pt modelId="{B68C90A4-971E-42BA-9071-DA397C2F4B26}" type="parTrans" cxnId="{56D675C5-3873-47B7-8AEB-8D8C29ADE545}">
      <dgm:prSet/>
      <dgm:spPr/>
      <dgm:t>
        <a:bodyPr/>
        <a:lstStyle/>
        <a:p>
          <a:endParaRPr lang="en-GB" sz="1600"/>
        </a:p>
      </dgm:t>
    </dgm:pt>
    <dgm:pt modelId="{504A756F-779A-413B-94C1-3512044B36F2}" type="sibTrans" cxnId="{56D675C5-3873-47B7-8AEB-8D8C29ADE545}">
      <dgm:prSet/>
      <dgm:spPr/>
      <dgm:t>
        <a:bodyPr/>
        <a:lstStyle/>
        <a:p>
          <a:endParaRPr lang="en-GB" sz="1600"/>
        </a:p>
      </dgm:t>
    </dgm:pt>
    <dgm:pt modelId="{521DC54F-23D2-4BCF-BD8F-8B7047CD1345}">
      <dgm:prSet phldrT="[Text]" custT="1"/>
      <dgm:spPr/>
      <dgm:t>
        <a:bodyPr/>
        <a:lstStyle/>
        <a:p>
          <a:r>
            <a:rPr lang="en-GB" sz="1600" dirty="0"/>
            <a:t>PA National Exam pass*</a:t>
          </a:r>
        </a:p>
      </dgm:t>
    </dgm:pt>
    <dgm:pt modelId="{E745DC22-EA63-4660-AF02-1CFB6D279012}" type="parTrans" cxnId="{2F2A1426-6CB0-435C-B825-818745C157CD}">
      <dgm:prSet/>
      <dgm:spPr/>
      <dgm:t>
        <a:bodyPr/>
        <a:lstStyle/>
        <a:p>
          <a:endParaRPr lang="en-GB" sz="1600"/>
        </a:p>
      </dgm:t>
    </dgm:pt>
    <dgm:pt modelId="{7FA883C6-B4DC-476C-B26F-A4277E447E2D}" type="sibTrans" cxnId="{2F2A1426-6CB0-435C-B825-818745C157CD}">
      <dgm:prSet/>
      <dgm:spPr/>
      <dgm:t>
        <a:bodyPr/>
        <a:lstStyle/>
        <a:p>
          <a:endParaRPr lang="en-GB" sz="1600"/>
        </a:p>
      </dgm:t>
    </dgm:pt>
    <dgm:pt modelId="{7678DEF6-42A8-441A-96D4-B47B8D28AA8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/>
            <a:t>Work history</a:t>
          </a:r>
        </a:p>
      </dgm:t>
    </dgm:pt>
    <dgm:pt modelId="{1EAC698B-24BF-4BD7-A309-1FE0C7B818D3}" type="parTrans" cxnId="{5B92CED9-F201-489A-A17D-D5D233E42204}">
      <dgm:prSet/>
      <dgm:spPr/>
      <dgm:t>
        <a:bodyPr/>
        <a:lstStyle/>
        <a:p>
          <a:endParaRPr lang="en-GB" sz="1600"/>
        </a:p>
      </dgm:t>
    </dgm:pt>
    <dgm:pt modelId="{38ACAD3B-53E8-4E1F-A655-9FB0BBE3537D}" type="sibTrans" cxnId="{5B92CED9-F201-489A-A17D-D5D233E42204}">
      <dgm:prSet/>
      <dgm:spPr/>
      <dgm:t>
        <a:bodyPr/>
        <a:lstStyle/>
        <a:p>
          <a:endParaRPr lang="en-GB" sz="1600"/>
        </a:p>
      </dgm:t>
    </dgm:pt>
    <dgm:pt modelId="{1A2D2702-7F31-4CB7-A973-9ACF1C5F412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600" dirty="0"/>
            <a:t>Employer reference</a:t>
          </a:r>
        </a:p>
      </dgm:t>
    </dgm:pt>
    <dgm:pt modelId="{74FA57B8-DB36-4F9A-A017-59CD54976A5D}" type="parTrans" cxnId="{605BDA91-8D93-411D-8D0B-3A6F44CFE88C}">
      <dgm:prSet/>
      <dgm:spPr/>
      <dgm:t>
        <a:bodyPr/>
        <a:lstStyle/>
        <a:p>
          <a:endParaRPr lang="en-GB" sz="1600"/>
        </a:p>
      </dgm:t>
    </dgm:pt>
    <dgm:pt modelId="{7EE5B554-6CCE-4F65-BE14-5D552CC2CEF7}" type="sibTrans" cxnId="{605BDA91-8D93-411D-8D0B-3A6F44CFE88C}">
      <dgm:prSet/>
      <dgm:spPr/>
      <dgm:t>
        <a:bodyPr/>
        <a:lstStyle/>
        <a:p>
          <a:endParaRPr lang="en-GB" sz="1600"/>
        </a:p>
      </dgm:t>
    </dgm:pt>
    <dgm:pt modelId="{2DA451C4-DE9B-4BD4-9CFC-020391ADD7D8}" type="pres">
      <dgm:prSet presAssocID="{2B176F58-5FD5-4965-9FA1-F9D5424381CC}" presName="Name0" presStyleCnt="0">
        <dgm:presLayoutVars>
          <dgm:dir/>
          <dgm:animLvl val="lvl"/>
          <dgm:resizeHandles val="exact"/>
        </dgm:presLayoutVars>
      </dgm:prSet>
      <dgm:spPr/>
    </dgm:pt>
    <dgm:pt modelId="{D3E473D8-25C1-45C9-A999-D2E38B74A793}" type="pres">
      <dgm:prSet presAssocID="{830F07FF-6091-4322-9807-3546D2C48E71}" presName="parTxOnly" presStyleLbl="node1" presStyleIdx="0" presStyleCnt="7" custScaleX="115067">
        <dgm:presLayoutVars>
          <dgm:chMax val="0"/>
          <dgm:chPref val="0"/>
          <dgm:bulletEnabled val="1"/>
        </dgm:presLayoutVars>
      </dgm:prSet>
      <dgm:spPr/>
    </dgm:pt>
    <dgm:pt modelId="{BF0476E9-6AE0-4B30-89AD-E27DFF8EFD59}" type="pres">
      <dgm:prSet presAssocID="{504A756F-779A-413B-94C1-3512044B36F2}" presName="parTxOnlySpace" presStyleCnt="0"/>
      <dgm:spPr/>
    </dgm:pt>
    <dgm:pt modelId="{F75026F1-9AF3-48CF-BED0-C1199A09B9B3}" type="pres">
      <dgm:prSet presAssocID="{521DC54F-23D2-4BCF-BD8F-8B7047CD1345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B1ED464-B594-450A-AEE7-A715BF753292}" type="pres">
      <dgm:prSet presAssocID="{7FA883C6-B4DC-476C-B26F-A4277E447E2D}" presName="parTxOnlySpace" presStyleCnt="0"/>
      <dgm:spPr/>
    </dgm:pt>
    <dgm:pt modelId="{ACA9CE21-02C7-4623-95F2-12E95A9098BF}" type="pres">
      <dgm:prSet presAssocID="{7678DEF6-42A8-441A-96D4-B47B8D28AA8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777E1114-9529-452C-B349-A9518A099B03}" type="pres">
      <dgm:prSet presAssocID="{38ACAD3B-53E8-4E1F-A655-9FB0BBE3537D}" presName="parTxOnlySpace" presStyleCnt="0"/>
      <dgm:spPr/>
    </dgm:pt>
    <dgm:pt modelId="{50280D35-EFCB-4FBF-AD17-3D94B3B2C734}" type="pres">
      <dgm:prSet presAssocID="{1A2D2702-7F31-4CB7-A973-9ACF1C5F4123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DB8B4D0-44BE-4865-BAAA-8618A735E093}" type="pres">
      <dgm:prSet presAssocID="{7EE5B554-6CCE-4F65-BE14-5D552CC2CEF7}" presName="parTxOnlySpace" presStyleCnt="0"/>
      <dgm:spPr/>
    </dgm:pt>
    <dgm:pt modelId="{42E05C2F-4407-4DBE-A266-8BBE8F25D571}" type="pres">
      <dgm:prSet presAssocID="{0D4CF8BB-8C00-4B3F-9C04-829DDAC8498F}" presName="parTxOnly" presStyleLbl="node1" presStyleIdx="4" presStyleCnt="7" custLinFactNeighborX="5012" custLinFactNeighborY="0">
        <dgm:presLayoutVars>
          <dgm:chMax val="0"/>
          <dgm:chPref val="0"/>
          <dgm:bulletEnabled val="1"/>
        </dgm:presLayoutVars>
      </dgm:prSet>
      <dgm:spPr/>
    </dgm:pt>
    <dgm:pt modelId="{436CF2FE-CB23-4223-B46B-5735FE7B6755}" type="pres">
      <dgm:prSet presAssocID="{EECE9C30-7B35-49A5-8736-CDE014854558}" presName="parTxOnlySpace" presStyleCnt="0"/>
      <dgm:spPr/>
    </dgm:pt>
    <dgm:pt modelId="{784C265B-8EBD-4447-B87E-AB6A64723E06}" type="pres">
      <dgm:prSet presAssocID="{AF6DB31D-DD47-44D0-8B37-442F6E786F73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B91E784-46E8-472D-8C41-CCCE2671362F}" type="pres">
      <dgm:prSet presAssocID="{2AEC1DAD-6284-4A10-AB50-850210FE58E4}" presName="parTxOnlySpace" presStyleCnt="0"/>
      <dgm:spPr/>
    </dgm:pt>
    <dgm:pt modelId="{B2CEBBD8-DA16-480D-BD36-6BACE9380698}" type="pres">
      <dgm:prSet presAssocID="{C6264D4C-DD6C-4EFC-BB56-D541310F8E9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010A000-AEF6-4C60-B147-8540397E58CF}" type="presOf" srcId="{830F07FF-6091-4322-9807-3546D2C48E71}" destId="{D3E473D8-25C1-45C9-A999-D2E38B74A793}" srcOrd="0" destOrd="0" presId="urn:microsoft.com/office/officeart/2005/8/layout/chevron1"/>
    <dgm:cxn modelId="{91F4131E-48FA-4DBC-A9D1-FBBACB071EC2}" type="presOf" srcId="{7678DEF6-42A8-441A-96D4-B47B8D28AA8D}" destId="{ACA9CE21-02C7-4623-95F2-12E95A9098BF}" srcOrd="0" destOrd="0" presId="urn:microsoft.com/office/officeart/2005/8/layout/chevron1"/>
    <dgm:cxn modelId="{2F2A1426-6CB0-435C-B825-818745C157CD}" srcId="{2B176F58-5FD5-4965-9FA1-F9D5424381CC}" destId="{521DC54F-23D2-4BCF-BD8F-8B7047CD1345}" srcOrd="1" destOrd="0" parTransId="{E745DC22-EA63-4660-AF02-1CFB6D279012}" sibTransId="{7FA883C6-B4DC-476C-B26F-A4277E447E2D}"/>
    <dgm:cxn modelId="{4799BD34-1871-4135-AAA2-15D359C5F737}" type="presOf" srcId="{521DC54F-23D2-4BCF-BD8F-8B7047CD1345}" destId="{F75026F1-9AF3-48CF-BED0-C1199A09B9B3}" srcOrd="0" destOrd="0" presId="urn:microsoft.com/office/officeart/2005/8/layout/chevron1"/>
    <dgm:cxn modelId="{1A025C51-3A1B-4D5B-8E5B-BA610A71F273}" type="presOf" srcId="{2B176F58-5FD5-4965-9FA1-F9D5424381CC}" destId="{2DA451C4-DE9B-4BD4-9CFC-020391ADD7D8}" srcOrd="0" destOrd="0" presId="urn:microsoft.com/office/officeart/2005/8/layout/chevron1"/>
    <dgm:cxn modelId="{6088F758-C283-4D26-BD83-FB6917198FC2}" srcId="{2B176F58-5FD5-4965-9FA1-F9D5424381CC}" destId="{C6264D4C-DD6C-4EFC-BB56-D541310F8E9E}" srcOrd="6" destOrd="0" parTransId="{FD7C8E21-BD6B-4F91-9A59-8932616DA408}" sibTransId="{C2FE233D-02C2-4CDB-AB99-5E7799BA702F}"/>
    <dgm:cxn modelId="{605BDA91-8D93-411D-8D0B-3A6F44CFE88C}" srcId="{2B176F58-5FD5-4965-9FA1-F9D5424381CC}" destId="{1A2D2702-7F31-4CB7-A973-9ACF1C5F4123}" srcOrd="3" destOrd="0" parTransId="{74FA57B8-DB36-4F9A-A017-59CD54976A5D}" sibTransId="{7EE5B554-6CCE-4F65-BE14-5D552CC2CEF7}"/>
    <dgm:cxn modelId="{87BCE795-E1D9-4188-B491-776BC1643FBB}" type="presOf" srcId="{C6264D4C-DD6C-4EFC-BB56-D541310F8E9E}" destId="{B2CEBBD8-DA16-480D-BD36-6BACE9380698}" srcOrd="0" destOrd="0" presId="urn:microsoft.com/office/officeart/2005/8/layout/chevron1"/>
    <dgm:cxn modelId="{58CBEA97-9F8D-479C-A763-3B7441A6782F}" type="presOf" srcId="{0D4CF8BB-8C00-4B3F-9C04-829DDAC8498F}" destId="{42E05C2F-4407-4DBE-A266-8BBE8F25D571}" srcOrd="0" destOrd="0" presId="urn:microsoft.com/office/officeart/2005/8/layout/chevron1"/>
    <dgm:cxn modelId="{0224989C-F2CE-4DAD-A0B9-BF06C7A9AFF9}" srcId="{2B176F58-5FD5-4965-9FA1-F9D5424381CC}" destId="{0D4CF8BB-8C00-4B3F-9C04-829DDAC8498F}" srcOrd="4" destOrd="0" parTransId="{C9B5F437-08F4-4242-8625-D96EA4E3D735}" sibTransId="{EECE9C30-7B35-49A5-8736-CDE014854558}"/>
    <dgm:cxn modelId="{C55F6EBF-4022-442A-9607-C5FB4C94BC68}" type="presOf" srcId="{1A2D2702-7F31-4CB7-A973-9ACF1C5F4123}" destId="{50280D35-EFCB-4FBF-AD17-3D94B3B2C734}" srcOrd="0" destOrd="0" presId="urn:microsoft.com/office/officeart/2005/8/layout/chevron1"/>
    <dgm:cxn modelId="{56D675C5-3873-47B7-8AEB-8D8C29ADE545}" srcId="{2B176F58-5FD5-4965-9FA1-F9D5424381CC}" destId="{830F07FF-6091-4322-9807-3546D2C48E71}" srcOrd="0" destOrd="0" parTransId="{B68C90A4-971E-42BA-9071-DA397C2F4B26}" sibTransId="{504A756F-779A-413B-94C1-3512044B36F2}"/>
    <dgm:cxn modelId="{5B92CED9-F201-489A-A17D-D5D233E42204}" srcId="{2B176F58-5FD5-4965-9FA1-F9D5424381CC}" destId="{7678DEF6-42A8-441A-96D4-B47B8D28AA8D}" srcOrd="2" destOrd="0" parTransId="{1EAC698B-24BF-4BD7-A309-1FE0C7B818D3}" sibTransId="{38ACAD3B-53E8-4E1F-A655-9FB0BBE3537D}"/>
    <dgm:cxn modelId="{76B3D3E8-44EF-4F41-9D4F-A3B54403A653}" type="presOf" srcId="{AF6DB31D-DD47-44D0-8B37-442F6E786F73}" destId="{784C265B-8EBD-4447-B87E-AB6A64723E06}" srcOrd="0" destOrd="0" presId="urn:microsoft.com/office/officeart/2005/8/layout/chevron1"/>
    <dgm:cxn modelId="{452C9FF1-E640-429D-826C-AC03F81C3B3B}" srcId="{2B176F58-5FD5-4965-9FA1-F9D5424381CC}" destId="{AF6DB31D-DD47-44D0-8B37-442F6E786F73}" srcOrd="5" destOrd="0" parTransId="{335638D0-3734-40B4-AC83-C476A432DE8D}" sibTransId="{2AEC1DAD-6284-4A10-AB50-850210FE58E4}"/>
    <dgm:cxn modelId="{B915BB47-49A8-4BDE-A565-6740C7A05217}" type="presParOf" srcId="{2DA451C4-DE9B-4BD4-9CFC-020391ADD7D8}" destId="{D3E473D8-25C1-45C9-A999-D2E38B74A793}" srcOrd="0" destOrd="0" presId="urn:microsoft.com/office/officeart/2005/8/layout/chevron1"/>
    <dgm:cxn modelId="{06657A44-9C63-4F5F-A733-569C08CBBA48}" type="presParOf" srcId="{2DA451C4-DE9B-4BD4-9CFC-020391ADD7D8}" destId="{BF0476E9-6AE0-4B30-89AD-E27DFF8EFD59}" srcOrd="1" destOrd="0" presId="urn:microsoft.com/office/officeart/2005/8/layout/chevron1"/>
    <dgm:cxn modelId="{6E58BCFF-EEE6-43B7-A8D9-E5ADD291E8D4}" type="presParOf" srcId="{2DA451C4-DE9B-4BD4-9CFC-020391ADD7D8}" destId="{F75026F1-9AF3-48CF-BED0-C1199A09B9B3}" srcOrd="2" destOrd="0" presId="urn:microsoft.com/office/officeart/2005/8/layout/chevron1"/>
    <dgm:cxn modelId="{D57CD25C-B5AA-456F-9466-88401227A901}" type="presParOf" srcId="{2DA451C4-DE9B-4BD4-9CFC-020391ADD7D8}" destId="{6B1ED464-B594-450A-AEE7-A715BF753292}" srcOrd="3" destOrd="0" presId="urn:microsoft.com/office/officeart/2005/8/layout/chevron1"/>
    <dgm:cxn modelId="{1984C3F1-8A1D-4E11-B25A-0F196FEEE8C1}" type="presParOf" srcId="{2DA451C4-DE9B-4BD4-9CFC-020391ADD7D8}" destId="{ACA9CE21-02C7-4623-95F2-12E95A9098BF}" srcOrd="4" destOrd="0" presId="urn:microsoft.com/office/officeart/2005/8/layout/chevron1"/>
    <dgm:cxn modelId="{7308C108-24B5-4809-8833-BDB6F15D8CCA}" type="presParOf" srcId="{2DA451C4-DE9B-4BD4-9CFC-020391ADD7D8}" destId="{777E1114-9529-452C-B349-A9518A099B03}" srcOrd="5" destOrd="0" presId="urn:microsoft.com/office/officeart/2005/8/layout/chevron1"/>
    <dgm:cxn modelId="{F7D48555-FB2C-4BC3-8D2A-92E4F96F54F4}" type="presParOf" srcId="{2DA451C4-DE9B-4BD4-9CFC-020391ADD7D8}" destId="{50280D35-EFCB-4FBF-AD17-3D94B3B2C734}" srcOrd="6" destOrd="0" presId="urn:microsoft.com/office/officeart/2005/8/layout/chevron1"/>
    <dgm:cxn modelId="{A9BD7264-0EF9-4C82-8A08-35D1BCB8405B}" type="presParOf" srcId="{2DA451C4-DE9B-4BD4-9CFC-020391ADD7D8}" destId="{5DB8B4D0-44BE-4865-BAAA-8618A735E093}" srcOrd="7" destOrd="0" presId="urn:microsoft.com/office/officeart/2005/8/layout/chevron1"/>
    <dgm:cxn modelId="{3FF23A3F-1517-4D25-A523-292454D78154}" type="presParOf" srcId="{2DA451C4-DE9B-4BD4-9CFC-020391ADD7D8}" destId="{42E05C2F-4407-4DBE-A266-8BBE8F25D571}" srcOrd="8" destOrd="0" presId="urn:microsoft.com/office/officeart/2005/8/layout/chevron1"/>
    <dgm:cxn modelId="{2EE28BAF-DB04-4755-8D29-B8E483537434}" type="presParOf" srcId="{2DA451C4-DE9B-4BD4-9CFC-020391ADD7D8}" destId="{436CF2FE-CB23-4223-B46B-5735FE7B6755}" srcOrd="9" destOrd="0" presId="urn:microsoft.com/office/officeart/2005/8/layout/chevron1"/>
    <dgm:cxn modelId="{9447B34C-B35E-49E5-8E86-C5605F9DC430}" type="presParOf" srcId="{2DA451C4-DE9B-4BD4-9CFC-020391ADD7D8}" destId="{784C265B-8EBD-4447-B87E-AB6A64723E06}" srcOrd="10" destOrd="0" presId="urn:microsoft.com/office/officeart/2005/8/layout/chevron1"/>
    <dgm:cxn modelId="{92658594-2B5C-4F01-8BEA-113AFBBF1D7D}" type="presParOf" srcId="{2DA451C4-DE9B-4BD4-9CFC-020391ADD7D8}" destId="{8B91E784-46E8-472D-8C41-CCCE2671362F}" srcOrd="11" destOrd="0" presId="urn:microsoft.com/office/officeart/2005/8/layout/chevron1"/>
    <dgm:cxn modelId="{DC6AEB59-F2AE-47AE-9B87-AFA1D2888D44}" type="presParOf" srcId="{2DA451C4-DE9B-4BD4-9CFC-020391ADD7D8}" destId="{B2CEBBD8-DA16-480D-BD36-6BACE9380698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AD1DE-5272-4228-8A47-0BCC56276026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C46B2F1B-F7EA-4196-A42D-0DCCA2AF7FFE}">
      <dgm:prSet phldrT="[Text]"/>
      <dgm:spPr/>
      <dgm:t>
        <a:bodyPr/>
        <a:lstStyle/>
        <a:p>
          <a:pPr algn="l"/>
          <a:r>
            <a:rPr lang="en-GB" b="1" dirty="0"/>
            <a:t>Post-qualification education &amp; training</a:t>
          </a:r>
          <a:r>
            <a:rPr lang="en-GB" dirty="0"/>
            <a:t>: supporting NHSE work and considering our future role</a:t>
          </a:r>
        </a:p>
      </dgm:t>
    </dgm:pt>
    <dgm:pt modelId="{B8E0F552-15C0-4C75-A749-D92F0CBCEEA8}" type="parTrans" cxnId="{4B6E3CBF-E28B-4001-A978-0D545A2238E0}">
      <dgm:prSet/>
      <dgm:spPr/>
      <dgm:t>
        <a:bodyPr/>
        <a:lstStyle/>
        <a:p>
          <a:pPr algn="l"/>
          <a:endParaRPr lang="en-GB"/>
        </a:p>
      </dgm:t>
    </dgm:pt>
    <dgm:pt modelId="{CA65DF13-660E-41E4-97E1-C1A335D56035}" type="sibTrans" cxnId="{4B6E3CBF-E28B-4001-A978-0D545A2238E0}">
      <dgm:prSet/>
      <dgm:spPr/>
      <dgm:t>
        <a:bodyPr/>
        <a:lstStyle/>
        <a:p>
          <a:pPr algn="l"/>
          <a:endParaRPr lang="en-GB"/>
        </a:p>
      </dgm:t>
    </dgm:pt>
    <dgm:pt modelId="{57662C85-C6D6-40D2-96E2-2E8E23C92D6C}">
      <dgm:prSet phldrT="[Text]"/>
      <dgm:spPr/>
      <dgm:t>
        <a:bodyPr/>
        <a:lstStyle/>
        <a:p>
          <a:pPr algn="l"/>
          <a:r>
            <a:rPr lang="en-GB" b="1" dirty="0"/>
            <a:t>Revalidation</a:t>
          </a:r>
          <a:r>
            <a:rPr lang="en-GB" dirty="0"/>
            <a:t>: outline policy agreed; guidance for employers and practitioners to follow </a:t>
          </a:r>
        </a:p>
      </dgm:t>
    </dgm:pt>
    <dgm:pt modelId="{4E2D0C70-5613-41A4-BC9E-E2066195BFC2}" type="parTrans" cxnId="{AC64A367-2F68-4796-86B4-D0E06A22344E}">
      <dgm:prSet/>
      <dgm:spPr/>
      <dgm:t>
        <a:bodyPr/>
        <a:lstStyle/>
        <a:p>
          <a:pPr algn="l"/>
          <a:endParaRPr lang="en-GB"/>
        </a:p>
      </dgm:t>
    </dgm:pt>
    <dgm:pt modelId="{E118A30B-A441-4AA5-A6C4-3532179C6DAD}" type="sibTrans" cxnId="{AC64A367-2F68-4796-86B4-D0E06A22344E}">
      <dgm:prSet/>
      <dgm:spPr/>
      <dgm:t>
        <a:bodyPr/>
        <a:lstStyle/>
        <a:p>
          <a:pPr algn="l"/>
          <a:endParaRPr lang="en-GB"/>
        </a:p>
      </dgm:t>
    </dgm:pt>
    <dgm:pt modelId="{E8EE8B31-A9AE-4FA4-8A3F-2C50CEBDCD5B}">
      <dgm:prSet phldrT="[Text]"/>
      <dgm:spPr/>
      <dgm:t>
        <a:bodyPr/>
        <a:lstStyle/>
        <a:p>
          <a:pPr algn="l"/>
          <a:r>
            <a:rPr lang="en-GB" b="1" dirty="0"/>
            <a:t>Prescribing</a:t>
          </a:r>
          <a:r>
            <a:rPr lang="en-GB" dirty="0"/>
            <a:t>: supporting DHSC and FPA/RCP to develop an approach for submission to CHM</a:t>
          </a:r>
        </a:p>
      </dgm:t>
    </dgm:pt>
    <dgm:pt modelId="{C1DDB56F-F2D0-4C68-99B6-2B9D9094D8B3}" type="parTrans" cxnId="{B519265B-CCF8-4034-BB8A-A379AA298BDB}">
      <dgm:prSet/>
      <dgm:spPr/>
      <dgm:t>
        <a:bodyPr/>
        <a:lstStyle/>
        <a:p>
          <a:pPr algn="l"/>
          <a:endParaRPr lang="en-GB"/>
        </a:p>
      </dgm:t>
    </dgm:pt>
    <dgm:pt modelId="{3D3DB1C8-6B57-411A-83F8-0C638046D28B}" type="sibTrans" cxnId="{B519265B-CCF8-4034-BB8A-A379AA298BDB}">
      <dgm:prSet/>
      <dgm:spPr/>
      <dgm:t>
        <a:bodyPr/>
        <a:lstStyle/>
        <a:p>
          <a:pPr algn="l"/>
          <a:endParaRPr lang="en-GB"/>
        </a:p>
      </dgm:t>
    </dgm:pt>
    <dgm:pt modelId="{AE4532F6-77C9-4C40-84A9-7C98603867C0}" type="pres">
      <dgm:prSet presAssocID="{1BEAD1DE-5272-4228-8A47-0BCC56276026}" presName="linearFlow" presStyleCnt="0">
        <dgm:presLayoutVars>
          <dgm:dir/>
          <dgm:resizeHandles val="exact"/>
        </dgm:presLayoutVars>
      </dgm:prSet>
      <dgm:spPr/>
    </dgm:pt>
    <dgm:pt modelId="{40004D7C-18C9-47AF-9E0C-03CA3B5910F6}" type="pres">
      <dgm:prSet presAssocID="{E8EE8B31-A9AE-4FA4-8A3F-2C50CEBDCD5B}" presName="composite" presStyleCnt="0"/>
      <dgm:spPr/>
    </dgm:pt>
    <dgm:pt modelId="{6A9D54A5-CE11-49BF-88B6-4704ECC70E6D}" type="pres">
      <dgm:prSet presAssocID="{E8EE8B31-A9AE-4FA4-8A3F-2C50CEBDCD5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with solid fill"/>
        </a:ext>
      </dgm:extLst>
    </dgm:pt>
    <dgm:pt modelId="{7258D0B6-775C-48B2-8F1F-675B886DFA9E}" type="pres">
      <dgm:prSet presAssocID="{E8EE8B31-A9AE-4FA4-8A3F-2C50CEBDCD5B}" presName="txShp" presStyleLbl="node1" presStyleIdx="0" presStyleCnt="3">
        <dgm:presLayoutVars>
          <dgm:bulletEnabled val="1"/>
        </dgm:presLayoutVars>
      </dgm:prSet>
      <dgm:spPr/>
    </dgm:pt>
    <dgm:pt modelId="{76746F00-46DD-4603-9E72-B41603CEF7D2}" type="pres">
      <dgm:prSet presAssocID="{3D3DB1C8-6B57-411A-83F8-0C638046D28B}" presName="spacing" presStyleCnt="0"/>
      <dgm:spPr/>
    </dgm:pt>
    <dgm:pt modelId="{808B2EED-61DE-4CB0-8333-2E1130723DD9}" type="pres">
      <dgm:prSet presAssocID="{C46B2F1B-F7EA-4196-A42D-0DCCA2AF7FFE}" presName="composite" presStyleCnt="0"/>
      <dgm:spPr/>
    </dgm:pt>
    <dgm:pt modelId="{BB116DAA-49C2-4D64-A936-D0CA3E3FA781}" type="pres">
      <dgm:prSet presAssocID="{C46B2F1B-F7EA-4196-A42D-0DCCA2AF7FF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22B101B3-DB41-4CB0-8BC0-ABDABFF5A66D}" type="pres">
      <dgm:prSet presAssocID="{C46B2F1B-F7EA-4196-A42D-0DCCA2AF7FFE}" presName="txShp" presStyleLbl="node1" presStyleIdx="1" presStyleCnt="3">
        <dgm:presLayoutVars>
          <dgm:bulletEnabled val="1"/>
        </dgm:presLayoutVars>
      </dgm:prSet>
      <dgm:spPr/>
    </dgm:pt>
    <dgm:pt modelId="{2EF04EE4-D2F0-432F-A0F5-F8C85E497FDD}" type="pres">
      <dgm:prSet presAssocID="{CA65DF13-660E-41E4-97E1-C1A335D56035}" presName="spacing" presStyleCnt="0"/>
      <dgm:spPr/>
    </dgm:pt>
    <dgm:pt modelId="{BB984AC4-5E42-4ABE-A633-3D344F244021}" type="pres">
      <dgm:prSet presAssocID="{57662C85-C6D6-40D2-96E2-2E8E23C92D6C}" presName="composite" presStyleCnt="0"/>
      <dgm:spPr/>
    </dgm:pt>
    <dgm:pt modelId="{6EDCE23A-11F9-4323-8E54-CAA375BFABF0}" type="pres">
      <dgm:prSet presAssocID="{57662C85-C6D6-40D2-96E2-2E8E23C92D6C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leted with solid fill"/>
        </a:ext>
      </dgm:extLst>
    </dgm:pt>
    <dgm:pt modelId="{11DB5979-90BE-45AD-9E41-F766FFF90F1A}" type="pres">
      <dgm:prSet presAssocID="{57662C85-C6D6-40D2-96E2-2E8E23C92D6C}" presName="txShp" presStyleLbl="node1" presStyleIdx="2" presStyleCnt="3">
        <dgm:presLayoutVars>
          <dgm:bulletEnabled val="1"/>
        </dgm:presLayoutVars>
      </dgm:prSet>
      <dgm:spPr/>
    </dgm:pt>
  </dgm:ptLst>
  <dgm:cxnLst>
    <dgm:cxn modelId="{A00DC415-EA37-48B2-A44B-259D3BA46A7A}" type="presOf" srcId="{C46B2F1B-F7EA-4196-A42D-0DCCA2AF7FFE}" destId="{22B101B3-DB41-4CB0-8BC0-ABDABFF5A66D}" srcOrd="0" destOrd="0" presId="urn:microsoft.com/office/officeart/2005/8/layout/vList3"/>
    <dgm:cxn modelId="{B519265B-CCF8-4034-BB8A-A379AA298BDB}" srcId="{1BEAD1DE-5272-4228-8A47-0BCC56276026}" destId="{E8EE8B31-A9AE-4FA4-8A3F-2C50CEBDCD5B}" srcOrd="0" destOrd="0" parTransId="{C1DDB56F-F2D0-4C68-99B6-2B9D9094D8B3}" sibTransId="{3D3DB1C8-6B57-411A-83F8-0C638046D28B}"/>
    <dgm:cxn modelId="{AC64A367-2F68-4796-86B4-D0E06A22344E}" srcId="{1BEAD1DE-5272-4228-8A47-0BCC56276026}" destId="{57662C85-C6D6-40D2-96E2-2E8E23C92D6C}" srcOrd="2" destOrd="0" parTransId="{4E2D0C70-5613-41A4-BC9E-E2066195BFC2}" sibTransId="{E118A30B-A441-4AA5-A6C4-3532179C6DAD}"/>
    <dgm:cxn modelId="{903FDA93-8A92-4C34-A25C-6C404A7A9746}" type="presOf" srcId="{57662C85-C6D6-40D2-96E2-2E8E23C92D6C}" destId="{11DB5979-90BE-45AD-9E41-F766FFF90F1A}" srcOrd="0" destOrd="0" presId="urn:microsoft.com/office/officeart/2005/8/layout/vList3"/>
    <dgm:cxn modelId="{90C8A494-DD61-4964-B445-0CA17B433D30}" type="presOf" srcId="{E8EE8B31-A9AE-4FA4-8A3F-2C50CEBDCD5B}" destId="{7258D0B6-775C-48B2-8F1F-675B886DFA9E}" srcOrd="0" destOrd="0" presId="urn:microsoft.com/office/officeart/2005/8/layout/vList3"/>
    <dgm:cxn modelId="{16DBEEB7-0FAD-4068-B2FC-5B40E0812928}" type="presOf" srcId="{1BEAD1DE-5272-4228-8A47-0BCC56276026}" destId="{AE4532F6-77C9-4C40-84A9-7C98603867C0}" srcOrd="0" destOrd="0" presId="urn:microsoft.com/office/officeart/2005/8/layout/vList3"/>
    <dgm:cxn modelId="{4B6E3CBF-E28B-4001-A978-0D545A2238E0}" srcId="{1BEAD1DE-5272-4228-8A47-0BCC56276026}" destId="{C46B2F1B-F7EA-4196-A42D-0DCCA2AF7FFE}" srcOrd="1" destOrd="0" parTransId="{B8E0F552-15C0-4C75-A749-D92F0CBCEEA8}" sibTransId="{CA65DF13-660E-41E4-97E1-C1A335D56035}"/>
    <dgm:cxn modelId="{FBB4F592-49EB-42FC-9485-FC61F956CA7E}" type="presParOf" srcId="{AE4532F6-77C9-4C40-84A9-7C98603867C0}" destId="{40004D7C-18C9-47AF-9E0C-03CA3B5910F6}" srcOrd="0" destOrd="0" presId="urn:microsoft.com/office/officeart/2005/8/layout/vList3"/>
    <dgm:cxn modelId="{CC69BCD1-8639-4A57-BA7D-6C36A44ABBC8}" type="presParOf" srcId="{40004D7C-18C9-47AF-9E0C-03CA3B5910F6}" destId="{6A9D54A5-CE11-49BF-88B6-4704ECC70E6D}" srcOrd="0" destOrd="0" presId="urn:microsoft.com/office/officeart/2005/8/layout/vList3"/>
    <dgm:cxn modelId="{7A4AFF95-A835-4A19-A3F0-89ECDCCB330C}" type="presParOf" srcId="{40004D7C-18C9-47AF-9E0C-03CA3B5910F6}" destId="{7258D0B6-775C-48B2-8F1F-675B886DFA9E}" srcOrd="1" destOrd="0" presId="urn:microsoft.com/office/officeart/2005/8/layout/vList3"/>
    <dgm:cxn modelId="{97E6358F-81BA-46B2-9987-88E0414C5310}" type="presParOf" srcId="{AE4532F6-77C9-4C40-84A9-7C98603867C0}" destId="{76746F00-46DD-4603-9E72-B41603CEF7D2}" srcOrd="1" destOrd="0" presId="urn:microsoft.com/office/officeart/2005/8/layout/vList3"/>
    <dgm:cxn modelId="{15D2CAA8-F10C-4376-8F7C-D32AFF7BF56D}" type="presParOf" srcId="{AE4532F6-77C9-4C40-84A9-7C98603867C0}" destId="{808B2EED-61DE-4CB0-8333-2E1130723DD9}" srcOrd="2" destOrd="0" presId="urn:microsoft.com/office/officeart/2005/8/layout/vList3"/>
    <dgm:cxn modelId="{FA10E88F-7F88-48AA-91FD-2E6719A45E27}" type="presParOf" srcId="{808B2EED-61DE-4CB0-8333-2E1130723DD9}" destId="{BB116DAA-49C2-4D64-A936-D0CA3E3FA781}" srcOrd="0" destOrd="0" presId="urn:microsoft.com/office/officeart/2005/8/layout/vList3"/>
    <dgm:cxn modelId="{392547F9-A63E-42F4-94DD-7213745A1AAC}" type="presParOf" srcId="{808B2EED-61DE-4CB0-8333-2E1130723DD9}" destId="{22B101B3-DB41-4CB0-8BC0-ABDABFF5A66D}" srcOrd="1" destOrd="0" presId="urn:microsoft.com/office/officeart/2005/8/layout/vList3"/>
    <dgm:cxn modelId="{BB81D373-BBE2-44F5-8004-C7FFB8D34845}" type="presParOf" srcId="{AE4532F6-77C9-4C40-84A9-7C98603867C0}" destId="{2EF04EE4-D2F0-432F-A0F5-F8C85E497FDD}" srcOrd="3" destOrd="0" presId="urn:microsoft.com/office/officeart/2005/8/layout/vList3"/>
    <dgm:cxn modelId="{F3741750-D302-4B53-9206-0114B112AA5B}" type="presParOf" srcId="{AE4532F6-77C9-4C40-84A9-7C98603867C0}" destId="{BB984AC4-5E42-4ABE-A633-3D344F244021}" srcOrd="4" destOrd="0" presId="urn:microsoft.com/office/officeart/2005/8/layout/vList3"/>
    <dgm:cxn modelId="{BCEAA7B0-7D47-4C4D-8CC3-4D384A7F82E9}" type="presParOf" srcId="{BB984AC4-5E42-4ABE-A633-3D344F244021}" destId="{6EDCE23A-11F9-4323-8E54-CAA375BFABF0}" srcOrd="0" destOrd="0" presId="urn:microsoft.com/office/officeart/2005/8/layout/vList3"/>
    <dgm:cxn modelId="{27E11A0F-DDB5-4CC9-8E8B-3649D67CD0F6}" type="presParOf" srcId="{BB984AC4-5E42-4ABE-A633-3D344F244021}" destId="{11DB5979-90BE-45AD-9E41-F766FFF90F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90DE-4284-42B9-AC7E-66FF57EE4BAD}">
      <dsp:nvSpPr>
        <dsp:cNvPr id="0" name=""/>
        <dsp:cNvSpPr/>
      </dsp:nvSpPr>
      <dsp:spPr>
        <a:xfrm>
          <a:off x="3096" y="729072"/>
          <a:ext cx="3019412" cy="119167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alibri" panose="020F0502020204030204" pitchFamily="34" charset="0"/>
              <a:cs typeface="Calibri" panose="020F0502020204030204" pitchFamily="34" charset="0"/>
            </a:rPr>
            <a:t>External advisory group</a:t>
          </a:r>
        </a:p>
      </dsp:txBody>
      <dsp:txXfrm>
        <a:off x="3096" y="729072"/>
        <a:ext cx="3019412" cy="1191679"/>
      </dsp:txXfrm>
    </dsp:sp>
    <dsp:sp modelId="{8A0AAFD7-C70D-4059-A71B-F0D6319DCCA5}">
      <dsp:nvSpPr>
        <dsp:cNvPr id="0" name=""/>
        <dsp:cNvSpPr/>
      </dsp:nvSpPr>
      <dsp:spPr>
        <a:xfrm>
          <a:off x="3096" y="1920751"/>
          <a:ext cx="3019412" cy="213016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4 nation health depts &amp; statutory education bodies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FPA, RCP and PASC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RCoA and AAA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NHS Employers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BMA</a:t>
          </a:r>
        </a:p>
      </dsp:txBody>
      <dsp:txXfrm>
        <a:off x="3096" y="1920751"/>
        <a:ext cx="3019412" cy="2130162"/>
      </dsp:txXfrm>
    </dsp:sp>
    <dsp:sp modelId="{7C327DE6-C0BC-4E6F-A736-F30FE5F97980}">
      <dsp:nvSpPr>
        <dsp:cNvPr id="0" name=""/>
        <dsp:cNvSpPr/>
      </dsp:nvSpPr>
      <dsp:spPr>
        <a:xfrm>
          <a:off x="3445227" y="729072"/>
          <a:ext cx="3019412" cy="1191679"/>
        </a:xfrm>
        <a:prstGeom prst="rect">
          <a:avLst/>
        </a:prstGeom>
        <a:solidFill>
          <a:schemeClr val="accent3">
            <a:shade val="50000"/>
            <a:hueOff val="119650"/>
            <a:satOff val="-12698"/>
            <a:lumOff val="31211"/>
            <a:alphaOff val="0"/>
          </a:schemeClr>
        </a:solidFill>
        <a:ln w="12700" cap="flat" cmpd="sng" algn="ctr">
          <a:solidFill>
            <a:schemeClr val="accent3">
              <a:shade val="50000"/>
              <a:hueOff val="119650"/>
              <a:satOff val="-12698"/>
              <a:lumOff val="31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alibri" panose="020F0502020204030204" pitchFamily="34" charset="0"/>
              <a:cs typeface="Calibri" panose="020F0502020204030204" pitchFamily="34" charset="0"/>
            </a:rPr>
            <a:t>Community of interest</a:t>
          </a:r>
        </a:p>
      </dsp:txBody>
      <dsp:txXfrm>
        <a:off x="3445227" y="729072"/>
        <a:ext cx="3019412" cy="1191679"/>
      </dsp:txXfrm>
    </dsp:sp>
    <dsp:sp modelId="{3819745F-F18D-4632-928D-764B6029ECE1}">
      <dsp:nvSpPr>
        <dsp:cNvPr id="0" name=""/>
        <dsp:cNvSpPr/>
      </dsp:nvSpPr>
      <dsp:spPr>
        <a:xfrm>
          <a:off x="3445227" y="1920751"/>
          <a:ext cx="3019412" cy="213016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Email group; over 2,000 members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Includes 100 AAs, 800 PAs, and 600 students; plus educators and employers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Sign up at gmc-uk.org/pa-and-aa-regulation-hub</a:t>
          </a:r>
        </a:p>
      </dsp:txBody>
      <dsp:txXfrm>
        <a:off x="3445227" y="1920751"/>
        <a:ext cx="3019412" cy="2130162"/>
      </dsp:txXfrm>
    </dsp:sp>
    <dsp:sp modelId="{078D031A-353B-4D13-BBB3-8E9A980C1091}">
      <dsp:nvSpPr>
        <dsp:cNvPr id="0" name=""/>
        <dsp:cNvSpPr/>
      </dsp:nvSpPr>
      <dsp:spPr>
        <a:xfrm>
          <a:off x="6887357" y="729072"/>
          <a:ext cx="3019412" cy="1191679"/>
        </a:xfrm>
        <a:prstGeom prst="rect">
          <a:avLst/>
        </a:prstGeom>
        <a:solidFill>
          <a:schemeClr val="accent3">
            <a:shade val="50000"/>
            <a:hueOff val="119650"/>
            <a:satOff val="-12698"/>
            <a:lumOff val="31211"/>
            <a:alphaOff val="0"/>
          </a:schemeClr>
        </a:solidFill>
        <a:ln w="12700" cap="flat" cmpd="sng" algn="ctr">
          <a:solidFill>
            <a:schemeClr val="accent3">
              <a:shade val="50000"/>
              <a:hueOff val="119650"/>
              <a:satOff val="-12698"/>
              <a:lumOff val="312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Calibri" panose="020F0502020204030204" pitchFamily="34" charset="0"/>
              <a:cs typeface="Calibri" panose="020F0502020204030204" pitchFamily="34" charset="0"/>
            </a:rPr>
            <a:t>Ad hoc activity</a:t>
          </a:r>
        </a:p>
      </dsp:txBody>
      <dsp:txXfrm>
        <a:off x="6887357" y="729072"/>
        <a:ext cx="3019412" cy="1191679"/>
      </dsp:txXfrm>
    </dsp:sp>
    <dsp:sp modelId="{EF9A06A9-2C69-4726-83B6-11FB7F855E43}">
      <dsp:nvSpPr>
        <dsp:cNvPr id="0" name=""/>
        <dsp:cNvSpPr/>
      </dsp:nvSpPr>
      <dsp:spPr>
        <a:xfrm>
          <a:off x="6887357" y="1920751"/>
          <a:ext cx="3019412" cy="2130162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Regular meets with key stakeholder orgs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Speaking events, podcasts, blogs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Patient roundtable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Outreach intelligence</a:t>
          </a:r>
        </a:p>
      </dsp:txBody>
      <dsp:txXfrm>
        <a:off x="6887357" y="1920751"/>
        <a:ext cx="3019412" cy="2130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A7B8C-166A-4201-A8B4-E2604DD5DFBB}">
      <dsp:nvSpPr>
        <dsp:cNvPr id="0" name=""/>
        <dsp:cNvSpPr/>
      </dsp:nvSpPr>
      <dsp:spPr>
        <a:xfrm rot="16200000">
          <a:off x="-1761177" y="2806497"/>
          <a:ext cx="4226560" cy="60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5584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PA education</a:t>
          </a:r>
        </a:p>
      </dsp:txBody>
      <dsp:txXfrm>
        <a:off x="-1761177" y="2806497"/>
        <a:ext cx="4226560" cy="607275"/>
      </dsp:txXfrm>
    </dsp:sp>
    <dsp:sp modelId="{236B61FB-0225-42DA-9A6E-3748FB83928C}">
      <dsp:nvSpPr>
        <dsp:cNvPr id="0" name=""/>
        <dsp:cNvSpPr/>
      </dsp:nvSpPr>
      <dsp:spPr>
        <a:xfrm>
          <a:off x="655740" y="996855"/>
          <a:ext cx="3024878" cy="42265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35584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Standards for course providers, consistent with medical schools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New PA curriculum and specification for PANE/PARA starting Sept 2023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Rolling programme of QA – baselining already underway</a:t>
          </a:r>
        </a:p>
      </dsp:txBody>
      <dsp:txXfrm>
        <a:off x="655740" y="996855"/>
        <a:ext cx="3024878" cy="4226560"/>
      </dsp:txXfrm>
    </dsp:sp>
    <dsp:sp modelId="{2BF837A5-3C75-402B-AD57-EBFD382C544F}">
      <dsp:nvSpPr>
        <dsp:cNvPr id="0" name=""/>
        <dsp:cNvSpPr/>
      </dsp:nvSpPr>
      <dsp:spPr>
        <a:xfrm>
          <a:off x="48464" y="195251"/>
          <a:ext cx="1214551" cy="1214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B431A-4F0D-425F-8700-B86104D23561}">
      <dsp:nvSpPr>
        <dsp:cNvPr id="0" name=""/>
        <dsp:cNvSpPr/>
      </dsp:nvSpPr>
      <dsp:spPr>
        <a:xfrm rot="16200000">
          <a:off x="2637739" y="2806497"/>
          <a:ext cx="4226560" cy="60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5584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Professional standards</a:t>
          </a:r>
        </a:p>
      </dsp:txBody>
      <dsp:txXfrm>
        <a:off x="2637739" y="2806497"/>
        <a:ext cx="4226560" cy="607275"/>
      </dsp:txXfrm>
    </dsp:sp>
    <dsp:sp modelId="{87728BE4-65C0-40A4-BE86-806180373746}">
      <dsp:nvSpPr>
        <dsp:cNvPr id="0" name=""/>
        <dsp:cNvSpPr/>
      </dsp:nvSpPr>
      <dsp:spPr>
        <a:xfrm>
          <a:off x="5054657" y="996855"/>
          <a:ext cx="3024878" cy="4226560"/>
        </a:xfrm>
        <a:prstGeom prst="rect">
          <a:avLst/>
        </a:prstGeom>
        <a:solidFill>
          <a:schemeClr val="accent3">
            <a:shade val="80000"/>
            <a:hueOff val="162874"/>
            <a:satOff val="-16829"/>
            <a:lumOff val="305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35584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Interim standards and case studies published in 2021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New </a:t>
          </a:r>
          <a:r>
            <a:rPr lang="en-GB" sz="2200" i="1" kern="1200" dirty="0"/>
            <a:t>Good Medical Practice </a:t>
          </a:r>
          <a:r>
            <a:rPr lang="en-GB" sz="2200" kern="1200" dirty="0"/>
            <a:t>will cover all GMC registrants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Where serious failings meet our </a:t>
          </a:r>
          <a:r>
            <a:rPr lang="en-GB" sz="2200" kern="1200" dirty="0" err="1"/>
            <a:t>FtP</a:t>
          </a:r>
          <a:r>
            <a:rPr lang="en-GB" sz="2200" kern="1200" dirty="0"/>
            <a:t> thresholds, we will investigate</a:t>
          </a:r>
        </a:p>
      </dsp:txBody>
      <dsp:txXfrm>
        <a:off x="5054657" y="996855"/>
        <a:ext cx="3024878" cy="4226560"/>
      </dsp:txXfrm>
    </dsp:sp>
    <dsp:sp modelId="{4C2C445F-40C0-4380-808A-9E36FE427ED4}">
      <dsp:nvSpPr>
        <dsp:cNvPr id="0" name=""/>
        <dsp:cNvSpPr/>
      </dsp:nvSpPr>
      <dsp:spPr>
        <a:xfrm>
          <a:off x="4447381" y="195251"/>
          <a:ext cx="1214551" cy="1214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473D8-25C1-45C9-A999-D2E38B74A793}">
      <dsp:nvSpPr>
        <dsp:cNvPr id="0" name=""/>
        <dsp:cNvSpPr/>
      </dsp:nvSpPr>
      <dsp:spPr>
        <a:xfrm>
          <a:off x="2570" y="645326"/>
          <a:ext cx="2018951" cy="701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 Qualification</a:t>
          </a:r>
        </a:p>
      </dsp:txBody>
      <dsp:txXfrm>
        <a:off x="353488" y="645326"/>
        <a:ext cx="1317116" cy="701835"/>
      </dsp:txXfrm>
    </dsp:sp>
    <dsp:sp modelId="{F75026F1-9AF3-48CF-BED0-C1199A09B9B3}">
      <dsp:nvSpPr>
        <dsp:cNvPr id="0" name=""/>
        <dsp:cNvSpPr/>
      </dsp:nvSpPr>
      <dsp:spPr>
        <a:xfrm>
          <a:off x="1846063" y="645326"/>
          <a:ext cx="1754587" cy="701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 National Exam pass*</a:t>
          </a:r>
        </a:p>
      </dsp:txBody>
      <dsp:txXfrm>
        <a:off x="2196981" y="645326"/>
        <a:ext cx="1052752" cy="701835"/>
      </dsp:txXfrm>
    </dsp:sp>
    <dsp:sp modelId="{ACA9CE21-02C7-4623-95F2-12E95A9098BF}">
      <dsp:nvSpPr>
        <dsp:cNvPr id="0" name=""/>
        <dsp:cNvSpPr/>
      </dsp:nvSpPr>
      <dsp:spPr>
        <a:xfrm>
          <a:off x="3425192" y="645326"/>
          <a:ext cx="1754587" cy="701835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Work history</a:t>
          </a:r>
        </a:p>
      </dsp:txBody>
      <dsp:txXfrm>
        <a:off x="3776110" y="645326"/>
        <a:ext cx="1052752" cy="701835"/>
      </dsp:txXfrm>
    </dsp:sp>
    <dsp:sp modelId="{50280D35-EFCB-4FBF-AD17-3D94B3B2C734}">
      <dsp:nvSpPr>
        <dsp:cNvPr id="0" name=""/>
        <dsp:cNvSpPr/>
      </dsp:nvSpPr>
      <dsp:spPr>
        <a:xfrm>
          <a:off x="5004321" y="645326"/>
          <a:ext cx="1754587" cy="701835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Employer reference</a:t>
          </a:r>
        </a:p>
      </dsp:txBody>
      <dsp:txXfrm>
        <a:off x="5355239" y="645326"/>
        <a:ext cx="1052752" cy="701835"/>
      </dsp:txXfrm>
    </dsp:sp>
    <dsp:sp modelId="{42E05C2F-4407-4DBE-A266-8BBE8F25D571}">
      <dsp:nvSpPr>
        <dsp:cNvPr id="0" name=""/>
        <dsp:cNvSpPr/>
      </dsp:nvSpPr>
      <dsp:spPr>
        <a:xfrm>
          <a:off x="6592243" y="645326"/>
          <a:ext cx="1754587" cy="701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FTP declaration</a:t>
          </a:r>
        </a:p>
      </dsp:txBody>
      <dsp:txXfrm>
        <a:off x="6943161" y="645326"/>
        <a:ext cx="1052752" cy="701835"/>
      </dsp:txXfrm>
    </dsp:sp>
    <dsp:sp modelId="{784C265B-8EBD-4447-B87E-AB6A64723E06}">
      <dsp:nvSpPr>
        <dsp:cNvPr id="0" name=""/>
        <dsp:cNvSpPr/>
      </dsp:nvSpPr>
      <dsp:spPr>
        <a:xfrm>
          <a:off x="8162578" y="645326"/>
          <a:ext cx="1754587" cy="701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Declare other regs</a:t>
          </a:r>
        </a:p>
      </dsp:txBody>
      <dsp:txXfrm>
        <a:off x="8513496" y="645326"/>
        <a:ext cx="1052752" cy="701835"/>
      </dsp:txXfrm>
    </dsp:sp>
    <dsp:sp modelId="{B2CEBBD8-DA16-480D-BD36-6BACE9380698}">
      <dsp:nvSpPr>
        <dsp:cNvPr id="0" name=""/>
        <dsp:cNvSpPr/>
      </dsp:nvSpPr>
      <dsp:spPr>
        <a:xfrm>
          <a:off x="9741707" y="645326"/>
          <a:ext cx="1754587" cy="7018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Indemnity cover declaration</a:t>
          </a:r>
        </a:p>
      </dsp:txBody>
      <dsp:txXfrm>
        <a:off x="10092625" y="645326"/>
        <a:ext cx="1052752" cy="701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8D0B6-775C-48B2-8F1F-675B886DFA9E}">
      <dsp:nvSpPr>
        <dsp:cNvPr id="0" name=""/>
        <dsp:cNvSpPr/>
      </dsp:nvSpPr>
      <dsp:spPr>
        <a:xfrm rot="10800000">
          <a:off x="2043214" y="2833"/>
          <a:ext cx="6889114" cy="1231944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25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Prescribing</a:t>
          </a:r>
          <a:r>
            <a:rPr lang="en-GB" sz="2400" kern="1200" dirty="0"/>
            <a:t>: supporting DHSC and FPA/RCP to develop an approach for submission to CHM</a:t>
          </a:r>
        </a:p>
      </dsp:txBody>
      <dsp:txXfrm rot="10800000">
        <a:off x="2351200" y="2833"/>
        <a:ext cx="6581128" cy="1231944"/>
      </dsp:txXfrm>
    </dsp:sp>
    <dsp:sp modelId="{6A9D54A5-CE11-49BF-88B6-4704ECC70E6D}">
      <dsp:nvSpPr>
        <dsp:cNvPr id="0" name=""/>
        <dsp:cNvSpPr/>
      </dsp:nvSpPr>
      <dsp:spPr>
        <a:xfrm>
          <a:off x="1427242" y="2833"/>
          <a:ext cx="1231944" cy="12319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101B3-DB41-4CB0-8BC0-ABDABFF5A66D}">
      <dsp:nvSpPr>
        <dsp:cNvPr id="0" name=""/>
        <dsp:cNvSpPr/>
      </dsp:nvSpPr>
      <dsp:spPr>
        <a:xfrm rot="10800000">
          <a:off x="2043214" y="1602521"/>
          <a:ext cx="6889114" cy="1231944"/>
        </a:xfrm>
        <a:prstGeom prst="homePlate">
          <a:avLst/>
        </a:prstGeom>
        <a:solidFill>
          <a:schemeClr val="accent3">
            <a:shade val="50000"/>
            <a:hueOff val="119650"/>
            <a:satOff val="-12698"/>
            <a:lumOff val="31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25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Post-qualification education &amp; training</a:t>
          </a:r>
          <a:r>
            <a:rPr lang="en-GB" sz="2400" kern="1200" dirty="0"/>
            <a:t>: supporting NHSE work and considering our future role</a:t>
          </a:r>
        </a:p>
      </dsp:txBody>
      <dsp:txXfrm rot="10800000">
        <a:off x="2351200" y="1602521"/>
        <a:ext cx="6581128" cy="1231944"/>
      </dsp:txXfrm>
    </dsp:sp>
    <dsp:sp modelId="{BB116DAA-49C2-4D64-A936-D0CA3E3FA781}">
      <dsp:nvSpPr>
        <dsp:cNvPr id="0" name=""/>
        <dsp:cNvSpPr/>
      </dsp:nvSpPr>
      <dsp:spPr>
        <a:xfrm>
          <a:off x="1427242" y="1602521"/>
          <a:ext cx="1231944" cy="12319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B5979-90BE-45AD-9E41-F766FFF90F1A}">
      <dsp:nvSpPr>
        <dsp:cNvPr id="0" name=""/>
        <dsp:cNvSpPr/>
      </dsp:nvSpPr>
      <dsp:spPr>
        <a:xfrm rot="10800000">
          <a:off x="2043214" y="3202210"/>
          <a:ext cx="6889114" cy="1231944"/>
        </a:xfrm>
        <a:prstGeom prst="homePlate">
          <a:avLst/>
        </a:prstGeom>
        <a:solidFill>
          <a:schemeClr val="accent3">
            <a:shade val="50000"/>
            <a:hueOff val="119650"/>
            <a:satOff val="-12698"/>
            <a:lumOff val="312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325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Revalidation</a:t>
          </a:r>
          <a:r>
            <a:rPr lang="en-GB" sz="2400" kern="1200" dirty="0"/>
            <a:t>: outline policy agreed; guidance for employers and practitioners to follow </a:t>
          </a:r>
        </a:p>
      </dsp:txBody>
      <dsp:txXfrm rot="10800000">
        <a:off x="2351200" y="3202210"/>
        <a:ext cx="6581128" cy="1231944"/>
      </dsp:txXfrm>
    </dsp:sp>
    <dsp:sp modelId="{6EDCE23A-11F9-4323-8E54-CAA375BFABF0}">
      <dsp:nvSpPr>
        <dsp:cNvPr id="0" name=""/>
        <dsp:cNvSpPr/>
      </dsp:nvSpPr>
      <dsp:spPr>
        <a:xfrm>
          <a:off x="1427242" y="3202210"/>
          <a:ext cx="1231944" cy="123194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49814-9A04-4F2E-A5D8-3129BB647B03}" type="datetimeFigureOut">
              <a:rPr lang="en-GB" smtClean="0"/>
              <a:t>30/05/2023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9160E-6441-4498-B610-AD2B4214FC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4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9160E-6441-4498-B610-AD2B4214FC4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49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9160E-6441-4498-B610-AD2B4214FC4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19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C9160E-6441-4498-B610-AD2B4214FC4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39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8D1564-EED4-4F5F-A030-16384017D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285" y="614610"/>
            <a:ext cx="1014152" cy="101415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D3E9A-BE5A-40CD-8EB0-A6D98FA36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C03F3-D507-4F6C-B519-0DCF2B77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1688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340E82-1F1F-4F71-98EB-C107B753D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8BB222-1D07-45CB-8422-3496CA20301D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E53934-C309-4D8B-BD59-D4E88272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This is a divider slide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328D50F-24CE-4229-ABEB-FDEB2288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9296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22E-542E-4801-9108-F4F6FD4653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6" name="Picture 5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2179801A-A10B-429E-A544-D64776D0B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4" y="611126"/>
            <a:ext cx="1014153" cy="101415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AA907D-0E29-4A01-90B2-6A6D9148D7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FEC554B-50ED-4656-B1FE-8ED864959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2839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Imag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A54F4-A0BF-497A-8818-9F4578B52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DA281-9E56-4B44-988F-6C24D3EDC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4" y="6416959"/>
            <a:ext cx="1620008" cy="1452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CB439-E039-4059-9AAC-FC80F4773AC9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463826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0B1F45-2EB2-4300-B10A-2D8B6842D4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 divider slide with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47E1142-A48F-46D6-9511-416DA3D16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41790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Content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AB5E75-3495-4E7B-BCC2-9EE653015AE8}"/>
              </a:ext>
            </a:extLst>
          </p:cNvPr>
          <p:cNvSpPr txBox="1">
            <a:spLocks/>
          </p:cNvSpPr>
          <p:nvPr userDrawn="1"/>
        </p:nvSpPr>
        <p:spPr>
          <a:xfrm>
            <a:off x="630000" y="419099"/>
            <a:ext cx="9144000" cy="56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0DB7A85-462F-48CA-A6F1-4D6BFEDF4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25" y="464164"/>
            <a:ext cx="10667998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700">
                <a:solidFill>
                  <a:schemeClr val="tx2"/>
                </a:solidFill>
                <a:latin typeface="+mn-lt"/>
              </a:defRPr>
            </a:lvl4pPr>
            <a:lvl5pPr>
              <a:defRPr sz="27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H2 Header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7C526D1-0F63-455B-85BA-7FFF9B3B6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324" y="1064557"/>
            <a:ext cx="10667999" cy="2364444"/>
          </a:xfrm>
          <a:prstGeom prst="rect">
            <a:avLst/>
          </a:prstGeom>
        </p:spPr>
        <p:txBody>
          <a:bodyPr/>
          <a:lstStyle>
            <a:lvl1pPr marL="28575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>
                <a:solidFill>
                  <a:schemeClr val="accent5"/>
                </a:solidFill>
              </a:defRPr>
            </a:lvl1pPr>
            <a:lvl2pPr marL="61200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>
                <a:solidFill>
                  <a:schemeClr val="accent5"/>
                </a:solidFill>
              </a:defRPr>
            </a:lvl2pPr>
            <a:lvl3pPr marL="936000" indent="-285750" defTabSz="180000"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>
                <a:solidFill>
                  <a:schemeClr val="accent5"/>
                </a:solidFill>
              </a:defRPr>
            </a:lvl3pPr>
            <a:lvl4pPr marL="1152000" indent="-17145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4pPr>
            <a:lvl5pPr marL="1404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6pPr>
          </a:lstStyle>
          <a:p>
            <a:pPr lvl="0"/>
            <a:r>
              <a:rPr lang="en-GB" dirty="0"/>
              <a:t>Click here to add text</a:t>
            </a:r>
          </a:p>
          <a:p>
            <a:pPr lvl="1"/>
            <a:r>
              <a:rPr lang="en-GB" dirty="0"/>
              <a:t>Click here to add text</a:t>
            </a:r>
          </a:p>
          <a:p>
            <a:pPr lvl="2"/>
            <a:r>
              <a:rPr lang="en-GB" dirty="0"/>
              <a:t>Click here to add text</a:t>
            </a:r>
          </a:p>
          <a:p>
            <a:pPr lvl="3"/>
            <a:r>
              <a:rPr lang="en-GB" dirty="0"/>
              <a:t>Click here to add text</a:t>
            </a:r>
          </a:p>
          <a:p>
            <a:pPr lvl="4"/>
            <a:r>
              <a:rPr lang="en-GB" dirty="0"/>
              <a:t>Click here to add text</a:t>
            </a:r>
          </a:p>
          <a:p>
            <a:pPr lvl="5"/>
            <a:r>
              <a:rPr lang="en-GB" dirty="0"/>
              <a:t>Click here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FC2B6-016C-4014-A80B-803A73434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70CEF-110E-48D0-BDA4-E0C8302D76C2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116611-72B7-41ED-8B77-2EC0E90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5E0A3A8E-DB68-445D-BC49-52F20A2D5C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AD05-54A2-464C-8EC7-52C58350FE3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0563" y="3567598"/>
            <a:ext cx="10668000" cy="2615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</p:spTree>
    <p:extLst>
      <p:ext uri="{BB962C8B-B14F-4D97-AF65-F5344CB8AC3E}">
        <p14:creationId xmlns:p14="http://schemas.microsoft.com/office/powerpoint/2010/main" val="2188352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Content Vert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AB5E75-3495-4E7B-BCC2-9EE653015AE8}"/>
              </a:ext>
            </a:extLst>
          </p:cNvPr>
          <p:cNvSpPr txBox="1">
            <a:spLocks/>
          </p:cNvSpPr>
          <p:nvPr userDrawn="1"/>
        </p:nvSpPr>
        <p:spPr>
          <a:xfrm>
            <a:off x="630000" y="419099"/>
            <a:ext cx="9144000" cy="56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0DB7A85-462F-48CA-A6F1-4D6BFEDF4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25" y="464164"/>
            <a:ext cx="10667998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700">
                <a:solidFill>
                  <a:schemeClr val="tx2"/>
                </a:solidFill>
                <a:latin typeface="+mn-lt"/>
              </a:defRPr>
            </a:lvl4pPr>
            <a:lvl5pPr>
              <a:defRPr sz="27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H2 Header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FC2B6-016C-4014-A80B-803A73434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70CEF-110E-48D0-BDA4-E0C8302D76C2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116611-72B7-41ED-8B77-2EC0E90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5E0A3A8E-DB68-445D-BC49-52F20A2D5C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DE433B9-4449-4331-85A9-EEA5AA1CF7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324" y="1064555"/>
            <a:ext cx="5231291" cy="5118301"/>
          </a:xfrm>
          <a:prstGeom prst="rect">
            <a:avLst/>
          </a:prstGeom>
        </p:spPr>
        <p:txBody>
          <a:bodyPr/>
          <a:lstStyle>
            <a:lvl1pPr marL="28575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>
                <a:solidFill>
                  <a:schemeClr val="accent5"/>
                </a:solidFill>
              </a:defRPr>
            </a:lvl1pPr>
            <a:lvl2pPr marL="61200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>
                <a:solidFill>
                  <a:schemeClr val="accent5"/>
                </a:solidFill>
              </a:defRPr>
            </a:lvl2pPr>
            <a:lvl3pPr marL="936000" indent="-285750" defTabSz="180000"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>
                <a:solidFill>
                  <a:schemeClr val="accent5"/>
                </a:solidFill>
              </a:defRPr>
            </a:lvl3pPr>
            <a:lvl4pPr marL="1152000" indent="-17145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4pPr>
            <a:lvl5pPr marL="1404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6pPr>
          </a:lstStyle>
          <a:p>
            <a:pPr lvl="0"/>
            <a:r>
              <a:rPr lang="en-GB" dirty="0"/>
              <a:t>Click here to add text</a:t>
            </a:r>
          </a:p>
          <a:p>
            <a:pPr lvl="1"/>
            <a:r>
              <a:rPr lang="en-GB" dirty="0"/>
              <a:t>Click here to add text</a:t>
            </a:r>
          </a:p>
          <a:p>
            <a:pPr lvl="2"/>
            <a:r>
              <a:rPr lang="en-GB" dirty="0"/>
              <a:t>Click here to add text</a:t>
            </a:r>
          </a:p>
          <a:p>
            <a:pPr lvl="3"/>
            <a:r>
              <a:rPr lang="en-GB" dirty="0"/>
              <a:t>Click here to add text</a:t>
            </a:r>
          </a:p>
          <a:p>
            <a:pPr lvl="4"/>
            <a:r>
              <a:rPr lang="en-GB" dirty="0"/>
              <a:t>Click here to add text</a:t>
            </a:r>
          </a:p>
          <a:p>
            <a:pPr lvl="5"/>
            <a:r>
              <a:rPr lang="en-GB" dirty="0"/>
              <a:t>Click here to add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94116E-7D87-44B2-A290-1F90613E013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0386" y="1064556"/>
            <a:ext cx="5088176" cy="5118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</p:spTree>
    <p:extLst>
      <p:ext uri="{BB962C8B-B14F-4D97-AF65-F5344CB8AC3E}">
        <p14:creationId xmlns:p14="http://schemas.microsoft.com/office/powerpoint/2010/main" val="383935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ext Conten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AB5E75-3495-4E7B-BCC2-9EE653015AE8}"/>
              </a:ext>
            </a:extLst>
          </p:cNvPr>
          <p:cNvSpPr txBox="1">
            <a:spLocks/>
          </p:cNvSpPr>
          <p:nvPr userDrawn="1"/>
        </p:nvSpPr>
        <p:spPr>
          <a:xfrm>
            <a:off x="630000" y="419099"/>
            <a:ext cx="9144000" cy="560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0DB7A85-462F-48CA-A6F1-4D6BFEDF40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25" y="464164"/>
            <a:ext cx="10667998" cy="4617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  <a:latin typeface="+mn-lt"/>
              </a:defRPr>
            </a:lvl1pPr>
            <a:lvl2pPr>
              <a:defRPr sz="2700">
                <a:solidFill>
                  <a:schemeClr val="tx2"/>
                </a:solidFill>
                <a:latin typeface="+mn-lt"/>
              </a:defRPr>
            </a:lvl2pPr>
            <a:lvl3pPr>
              <a:defRPr sz="2700">
                <a:solidFill>
                  <a:schemeClr val="tx2"/>
                </a:solidFill>
                <a:latin typeface="+mn-lt"/>
              </a:defRPr>
            </a:lvl3pPr>
            <a:lvl4pPr>
              <a:defRPr sz="2700">
                <a:solidFill>
                  <a:schemeClr val="tx2"/>
                </a:solidFill>
                <a:latin typeface="+mn-lt"/>
              </a:defRPr>
            </a:lvl4pPr>
            <a:lvl5pPr>
              <a:defRPr sz="27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H2 Header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47C526D1-0F63-455B-85BA-7FFF9B3B6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324" y="1064556"/>
            <a:ext cx="10667999" cy="5118301"/>
          </a:xfrm>
          <a:prstGeom prst="rect">
            <a:avLst/>
          </a:prstGeom>
        </p:spPr>
        <p:txBody>
          <a:bodyPr/>
          <a:lstStyle>
            <a:lvl1pPr marL="28575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2000">
                <a:solidFill>
                  <a:schemeClr val="accent5"/>
                </a:solidFill>
              </a:defRPr>
            </a:lvl1pPr>
            <a:lvl2pPr marL="612000" indent="-285750" defTabSz="1800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600">
                <a:solidFill>
                  <a:schemeClr val="accent5"/>
                </a:solidFill>
              </a:defRPr>
            </a:lvl2pPr>
            <a:lvl3pPr marL="936000" indent="-285750" defTabSz="180000">
              <a:spcBef>
                <a:spcPts val="5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tabLst>
                <a:tab pos="180000" algn="l"/>
              </a:tabLst>
              <a:defRPr sz="1400">
                <a:solidFill>
                  <a:schemeClr val="accent5"/>
                </a:solidFill>
              </a:defRPr>
            </a:lvl3pPr>
            <a:lvl4pPr marL="1152000" indent="-17145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4pPr>
            <a:lvl5pPr marL="1404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lang="en-GB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1656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chemeClr val="accent5"/>
                </a:solidFill>
              </a:defRPr>
            </a:lvl6pPr>
          </a:lstStyle>
          <a:p>
            <a:pPr lvl="0"/>
            <a:r>
              <a:rPr lang="en-GB" dirty="0"/>
              <a:t>Click here to add text</a:t>
            </a:r>
          </a:p>
          <a:p>
            <a:pPr lvl="1"/>
            <a:r>
              <a:rPr lang="en-GB" dirty="0"/>
              <a:t>Click here to add text</a:t>
            </a:r>
          </a:p>
          <a:p>
            <a:pPr lvl="2"/>
            <a:r>
              <a:rPr lang="en-GB" dirty="0"/>
              <a:t>Click here to add text</a:t>
            </a:r>
          </a:p>
          <a:p>
            <a:pPr lvl="3"/>
            <a:r>
              <a:rPr lang="en-GB" dirty="0"/>
              <a:t>Click here to add text</a:t>
            </a:r>
          </a:p>
          <a:p>
            <a:pPr lvl="4"/>
            <a:r>
              <a:rPr lang="en-GB" dirty="0"/>
              <a:t>Click here to add text</a:t>
            </a:r>
          </a:p>
          <a:p>
            <a:pPr lvl="5"/>
            <a:r>
              <a:rPr lang="en-GB" dirty="0"/>
              <a:t>Click here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2FC2B6-016C-4014-A80B-803A73434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70CEF-110E-48D0-BDA4-E0C8302D76C2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116611-72B7-41ED-8B77-2EC0E905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5E0A3A8E-DB68-445D-BC49-52F20A2D5C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5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22610-8BB3-421C-B77C-B5F398F251BB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AF0E051-D22F-440E-A104-E13658CDB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08" y="6412329"/>
            <a:ext cx="1620000" cy="14522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2603BF-7445-4180-BAAA-3CB38AABC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This is a divider slide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245AD35-2EB2-4877-808B-4D935252B4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01550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Imag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D9A81D-377C-4207-AC20-DCC26E78B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78" y="611126"/>
            <a:ext cx="1014152" cy="10141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22E-542E-4801-9108-F4F6FD4653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1B0C7AD-49CF-4C26-818F-55398204E2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E88A72-D027-4B91-B318-EC2086DF0A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03035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Imag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A54F4-A0BF-497A-8818-9F4578B52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8C7911-7724-4096-9505-ED6B68432B0B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463826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EE9DC0E-180A-4EF9-BBC4-C1BA3090A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32" y="6412329"/>
            <a:ext cx="1620000" cy="14522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39082E9-0914-48A7-AC6D-7F20951566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 divider slide with picture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C5863EB-2E92-42E8-ACD5-2F00F3335C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83791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A5BEF089-A1C0-402D-9F3D-ABD7EBD39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627116"/>
            <a:ext cx="1014153" cy="1014153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56DBEA-72ED-4530-95E8-61A85E1A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783978-8454-42F0-81D5-A46047F0F1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43799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315396-619F-4C63-BA78-A4E2639B8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42" y="6406658"/>
            <a:ext cx="1620008" cy="1452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98EB6B-6B28-4B3F-987E-225102FB3E8D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10527358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2B388C-037D-4463-8A59-8A92E01AA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This is a divider slide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D409A8E-FE59-4DE7-BF28-F9A5C695CD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271041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Image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122E-542E-4801-9108-F4F6FD4653E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6" name="Picture 5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2179801A-A10B-429E-A544-D64776D0B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4" y="611126"/>
            <a:ext cx="1014153" cy="101415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B31555-6AA6-4651-8119-C44A648DB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A708C4-4881-44B5-872B-A3EC982018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138281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Divider Image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DA54F4-A0BF-497A-8818-9F4578B52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1375" y="0"/>
            <a:ext cx="62706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the relevant icon below to insert content or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DA281-9E56-4B44-988F-6C24D3EDC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4" y="6416959"/>
            <a:ext cx="1620008" cy="14522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5CB439-E039-4059-9AAC-FC80F4773AC9}"/>
              </a:ext>
            </a:extLst>
          </p:cNvPr>
          <p:cNvCxnSpPr>
            <a:cxnSpLocks/>
          </p:cNvCxnSpPr>
          <p:nvPr userDrawn="1"/>
        </p:nvCxnSpPr>
        <p:spPr>
          <a:xfrm>
            <a:off x="831336" y="6321454"/>
            <a:ext cx="463826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87A87F-B1F6-499E-AFFC-9E446BA5C6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 divider slide with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492D8C-4B1C-4DDC-9AFD-D4E6852C3A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2273" y="3733801"/>
            <a:ext cx="4783753" cy="1783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21692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MC 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ottle, sign&#10;&#10;Description automatically generated">
            <a:extLst>
              <a:ext uri="{FF2B5EF4-FFF2-40B4-BE49-F238E27FC236}">
                <a16:creationId xmlns:a16="http://schemas.microsoft.com/office/drawing/2014/main" id="{4EEB1EB9-DD78-495E-98A9-D2C26A281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60" y="627116"/>
            <a:ext cx="1014153" cy="101415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1A7797-9E2E-4888-B711-AFC0577EB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490" y="2468880"/>
            <a:ext cx="9144000" cy="628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Make your title memorable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E047ABF-D9B8-4060-AE39-BCD81EC8C4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4490" y="3280093"/>
            <a:ext cx="9144000" cy="18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Try to keep your sub-heading to a maximum of two lines. Clear and concise is the key.</a:t>
            </a:r>
          </a:p>
        </p:txBody>
      </p:sp>
    </p:spTree>
    <p:extLst>
      <p:ext uri="{BB962C8B-B14F-4D97-AF65-F5344CB8AC3E}">
        <p14:creationId xmlns:p14="http://schemas.microsoft.com/office/powerpoint/2010/main" val="301183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C2B29-01A4-49AB-A06C-CAB142447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43AC-EABC-4CA9-905C-057EC4A69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EB8F0-6056-4EF7-AB14-D304A8CE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3A8E-DB68-445D-BC49-52F20A2D5C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C5F5D8DE-152A-46D1-963B-347DB63D3590}"/>
              </a:ext>
            </a:extLst>
          </p:cNvPr>
          <p:cNvSpPr txBox="1">
            <a:spLocks/>
          </p:cNvSpPr>
          <p:nvPr userDrawn="1"/>
        </p:nvSpPr>
        <p:spPr>
          <a:xfrm>
            <a:off x="587974" y="1613000"/>
            <a:ext cx="9769162" cy="3208479"/>
          </a:xfrm>
          <a:prstGeom prst="rect">
            <a:avLst/>
          </a:prstGeom>
        </p:spPr>
        <p:txBody>
          <a:bodyPr/>
          <a:lstStyle>
            <a:lvl1pPr marL="486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8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0000">
              <a:lnSpc>
                <a:spcPts val="1800"/>
              </a:lnSpc>
              <a:spcAft>
                <a:spcPts val="700"/>
              </a:spcAft>
              <a:buClr>
                <a:srgbClr val="F39200"/>
              </a:buClr>
              <a:buSzPts val="1000"/>
              <a:buFont typeface="Wingdings" panose="05000000000000000000" pitchFamily="2" charset="2"/>
              <a:buChar char=""/>
              <a:tabLst>
                <a:tab pos="180340" algn="l"/>
              </a:tabLst>
            </a:pPr>
            <a:endParaRPr lang="en-GB" sz="10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9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4" r:id="rId5"/>
    <p:sldLayoutId id="2147483658" r:id="rId6"/>
    <p:sldLayoutId id="2147483666" r:id="rId7"/>
    <p:sldLayoutId id="2147483667" r:id="rId8"/>
    <p:sldLayoutId id="2147483660" r:id="rId9"/>
    <p:sldLayoutId id="2147483661" r:id="rId10"/>
    <p:sldLayoutId id="2147483669" r:id="rId11"/>
    <p:sldLayoutId id="2147483670" r:id="rId12"/>
    <p:sldLayoutId id="2147483662" r:id="rId13"/>
    <p:sldLayoutId id="2147483668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mc-uk.org/pa-and-aa-regulation-hub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10327-080D-4E54-BD68-46587CDB07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Regulation of Physician Associates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AD623-1A78-4A95-A332-0CFD499BAD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Helen Arrowsmith – MAPs Programme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CE19C-0106-4770-B681-2ABE60B181DC}"/>
              </a:ext>
            </a:extLst>
          </p:cNvPr>
          <p:cNvSpPr txBox="1"/>
          <p:nvPr/>
        </p:nvSpPr>
        <p:spPr>
          <a:xfrm>
            <a:off x="694490" y="508000"/>
            <a:ext cx="8321040" cy="51816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GB" b="1" dirty="0">
                <a:effectLst/>
                <a:ea typeface="Calibri" panose="020F0502020204030204" pitchFamily="34" charset="0"/>
              </a:rPr>
              <a:t>Developing the Role of the PA Conference, 16 June 2023</a:t>
            </a:r>
          </a:p>
        </p:txBody>
      </p:sp>
    </p:spTree>
    <p:extLst>
      <p:ext uri="{BB962C8B-B14F-4D97-AF65-F5344CB8AC3E}">
        <p14:creationId xmlns:p14="http://schemas.microsoft.com/office/powerpoint/2010/main" val="19560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fferent colored question marks">
            <a:extLst>
              <a:ext uri="{FF2B5EF4-FFF2-40B4-BE49-F238E27FC236}">
                <a16:creationId xmlns:a16="http://schemas.microsoft.com/office/drawing/2014/main" id="{494176E8-FEF0-4C91-88AC-8FD2C7F76C6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1665387"/>
            <a:ext cx="6270625" cy="3527226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C1256D-FC38-45AC-ABA6-7196FE540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2446678"/>
            <a:ext cx="4792475" cy="1109322"/>
          </a:xfrm>
        </p:spPr>
        <p:txBody>
          <a:bodyPr>
            <a:normAutofit/>
          </a:bodyPr>
          <a:lstStyle/>
          <a:p>
            <a:r>
              <a:rPr lang="en-GB" sz="3700" dirty="0"/>
              <a:t>Questions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CC14FDB-08C9-4990-99DE-B26AC004E9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6519" y="6356010"/>
            <a:ext cx="449730" cy="232286"/>
          </a:xfrm>
        </p:spPr>
        <p:txBody>
          <a:bodyPr/>
          <a:lstStyle/>
          <a:p>
            <a:pPr>
              <a:spcAft>
                <a:spcPts val="600"/>
              </a:spcAft>
            </a:pPr>
            <a:fld id="{5E0A3A8E-DB68-445D-BC49-52F20A2D5C96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AA4E7-52EF-4266-715D-A2C2FD6A665E}"/>
              </a:ext>
            </a:extLst>
          </p:cNvPr>
          <p:cNvSpPr txBox="1"/>
          <p:nvPr/>
        </p:nvSpPr>
        <p:spPr>
          <a:xfrm>
            <a:off x="692273" y="3667360"/>
            <a:ext cx="6180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5">
                    <a:lumMod val="95000"/>
                    <a:lumOff val="5000"/>
                  </a:schemeClr>
                </a:solidFill>
                <a:hlinkClick r:id="rId3"/>
              </a:rPr>
              <a:t>www.</a:t>
            </a:r>
            <a:r>
              <a:rPr lang="en-GB" sz="2000" dirty="0">
                <a:solidFill>
                  <a:schemeClr val="bg1"/>
                </a:solidFill>
                <a:hlinkClick r:id="rId3"/>
              </a:rPr>
              <a:t>gmc-uk</a:t>
            </a:r>
            <a:r>
              <a:rPr lang="en-GB" sz="2000" dirty="0">
                <a:solidFill>
                  <a:schemeClr val="accent5">
                    <a:lumMod val="95000"/>
                    <a:lumOff val="5000"/>
                  </a:schemeClr>
                </a:solidFill>
                <a:hlinkClick r:id="rId3"/>
              </a:rPr>
              <a:t>.org/pa-and-aa-regulation-hub</a:t>
            </a:r>
            <a:endParaRPr lang="en-GB" sz="2000" dirty="0">
              <a:solidFill>
                <a:schemeClr val="accent5">
                  <a:lumMod val="95000"/>
                  <a:lumOff val="5000"/>
                </a:schemeClr>
              </a:solidFill>
            </a:endParaRPr>
          </a:p>
          <a:p>
            <a:endParaRPr lang="en-GB" sz="2000" dirty="0">
              <a:solidFill>
                <a:schemeClr val="accent5">
                  <a:lumMod val="95000"/>
                  <a:lumOff val="5000"/>
                </a:schemeClr>
              </a:solidFill>
            </a:endParaRPr>
          </a:p>
          <a:p>
            <a:r>
              <a:rPr lang="en-GB" sz="2000" dirty="0">
                <a:solidFill>
                  <a:schemeClr val="accent5">
                    <a:lumMod val="95000"/>
                    <a:lumOff val="5000"/>
                  </a:schemeClr>
                </a:solidFill>
              </a:rPr>
              <a:t>Email: maps@gmc-uk.org</a:t>
            </a:r>
          </a:p>
        </p:txBody>
      </p:sp>
    </p:spTree>
    <p:extLst>
      <p:ext uri="{BB962C8B-B14F-4D97-AF65-F5344CB8AC3E}">
        <p14:creationId xmlns:p14="http://schemas.microsoft.com/office/powerpoint/2010/main" val="39224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C1256D-FC38-45AC-ABA6-7196FE540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273" y="2446678"/>
            <a:ext cx="4792475" cy="814682"/>
          </a:xfrm>
        </p:spPr>
        <p:txBody>
          <a:bodyPr>
            <a:normAutofit/>
          </a:bodyPr>
          <a:lstStyle/>
          <a:p>
            <a:r>
              <a:rPr lang="en-GB" sz="3700" dirty="0"/>
              <a:t>My question for you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CC14FDB-08C9-4990-99DE-B26AC004E9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56519" y="6356010"/>
            <a:ext cx="449730" cy="232286"/>
          </a:xfrm>
        </p:spPr>
        <p:txBody>
          <a:bodyPr/>
          <a:lstStyle/>
          <a:p>
            <a:pPr>
              <a:spcAft>
                <a:spcPts val="600"/>
              </a:spcAft>
            </a:pPr>
            <a:fld id="{5E0A3A8E-DB68-445D-BC49-52F20A2D5C96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41FD7-9B15-4CE2-8C92-24C081BEBE6C}"/>
              </a:ext>
            </a:extLst>
          </p:cNvPr>
          <p:cNvSpPr txBox="1"/>
          <p:nvPr/>
        </p:nvSpPr>
        <p:spPr>
          <a:xfrm>
            <a:off x="692272" y="3684955"/>
            <a:ext cx="9843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the biggest practical impacts of regulation will be on PAs and the places they work?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4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2AD0BD-4C6C-439E-9E1A-48E542B3308B}"/>
              </a:ext>
            </a:extLst>
          </p:cNvPr>
          <p:cNvSpPr txBox="1">
            <a:spLocks/>
          </p:cNvSpPr>
          <p:nvPr/>
        </p:nvSpPr>
        <p:spPr>
          <a:xfrm>
            <a:off x="692273" y="2446678"/>
            <a:ext cx="4792475" cy="1109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Session content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1BE66B-66A2-4F30-AF22-73DE3DF596B2}"/>
              </a:ext>
            </a:extLst>
          </p:cNvPr>
          <p:cNvSpPr txBox="1">
            <a:spLocks/>
          </p:cNvSpPr>
          <p:nvPr/>
        </p:nvSpPr>
        <p:spPr>
          <a:xfrm>
            <a:off x="6310753" y="2537103"/>
            <a:ext cx="4783753" cy="17837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and how will PAs be regulated?</a:t>
            </a:r>
          </a:p>
          <a:p>
            <a:pPr marL="457200" indent="-45720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will regulation mean for PAs and employers?</a:t>
            </a:r>
          </a:p>
        </p:txBody>
      </p:sp>
    </p:spTree>
    <p:extLst>
      <p:ext uri="{BB962C8B-B14F-4D97-AF65-F5344CB8AC3E}">
        <p14:creationId xmlns:p14="http://schemas.microsoft.com/office/powerpoint/2010/main" val="146664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E40C2-93BA-42FF-B630-471186A77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325" y="464164"/>
            <a:ext cx="10667998" cy="461796"/>
          </a:xfrm>
        </p:spPr>
        <p:txBody>
          <a:bodyPr>
            <a:noAutofit/>
          </a:bodyPr>
          <a:lstStyle/>
          <a:p>
            <a:r>
              <a:rPr lang="en-GB" dirty="0"/>
              <a:t>Legislation to introduce regulation is in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88DFF-D419-4778-9C07-23D4F514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519" y="6356010"/>
            <a:ext cx="449730" cy="23228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E0A3A8E-DB68-445D-BC49-52F20A2D5C96}" type="slidenum">
              <a:rPr lang="en-GB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sz="10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00037A-BF24-757E-6B02-EED8C00D8C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0324" y="1289996"/>
            <a:ext cx="5231291" cy="4278007"/>
          </a:xfrm>
        </p:spPr>
        <p:txBody>
          <a:bodyPr>
            <a:normAutofit/>
          </a:bodyPr>
          <a:lstStyle/>
          <a:p>
            <a:r>
              <a:rPr lang="en-US" dirty="0"/>
              <a:t>DHSC consultation on “The Anaesthesia Associates and Physician Associates Order” closed last month</a:t>
            </a:r>
          </a:p>
          <a:p>
            <a:r>
              <a:rPr lang="en-US" dirty="0"/>
              <a:t>This Order will give the GMC the power to regulate, but we also need to develop formal ‘rules’ setting out how processes operate</a:t>
            </a:r>
          </a:p>
          <a:p>
            <a:r>
              <a:rPr lang="en-US" dirty="0"/>
              <a:t>The Order will also form the blueprint for updating legislation for doctors, dentists, nurses etc. in the future</a:t>
            </a:r>
          </a:p>
          <a:p>
            <a:r>
              <a:rPr lang="en-US" dirty="0"/>
              <a:t>PAs and AAs are the </a:t>
            </a:r>
            <a:r>
              <a:rPr lang="en-US" i="1" dirty="0"/>
              <a:t>first</a:t>
            </a:r>
            <a:r>
              <a:rPr lang="en-US" dirty="0"/>
              <a:t> healthcare professions to benefit from this </a:t>
            </a:r>
            <a:r>
              <a:rPr lang="en-US" dirty="0" err="1"/>
              <a:t>modernised</a:t>
            </a:r>
            <a:r>
              <a:rPr lang="en-US" dirty="0"/>
              <a:t> regulatory legislation</a:t>
            </a:r>
          </a:p>
        </p:txBody>
      </p:sp>
      <p:pic>
        <p:nvPicPr>
          <p:cNvPr id="8" name="Content Placeholder 7" descr="Court outline">
            <a:extLst>
              <a:ext uri="{FF2B5EF4-FFF2-40B4-BE49-F238E27FC236}">
                <a16:creationId xmlns:a16="http://schemas.microsoft.com/office/drawing/2014/main" id="{72A2838C-85DA-0DD6-BD7E-ADCBFAE1785A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0386" y="1079619"/>
            <a:ext cx="5088176" cy="5088176"/>
          </a:xfrm>
        </p:spPr>
      </p:pic>
    </p:spTree>
    <p:extLst>
      <p:ext uri="{BB962C8B-B14F-4D97-AF65-F5344CB8AC3E}">
        <p14:creationId xmlns:p14="http://schemas.microsoft.com/office/powerpoint/2010/main" val="23622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F826A2-3C51-45F8-8A96-E328566E8A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519" y="501990"/>
            <a:ext cx="10667998" cy="461796"/>
          </a:xfrm>
        </p:spPr>
        <p:txBody>
          <a:bodyPr/>
          <a:lstStyle/>
          <a:p>
            <a:r>
              <a:rPr lang="en-GB" dirty="0"/>
              <a:t>When will regulation happen?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15990-5E0A-4795-9D32-8DF77837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FD41A8-03E1-4C09-A767-B707BF1F24D8}"/>
              </a:ext>
            </a:extLst>
          </p:cNvPr>
          <p:cNvGrpSpPr/>
          <p:nvPr/>
        </p:nvGrpSpPr>
        <p:grpSpPr>
          <a:xfrm>
            <a:off x="1621992" y="2447194"/>
            <a:ext cx="9846070" cy="1460778"/>
            <a:chOff x="1524469" y="2891415"/>
            <a:chExt cx="9318126" cy="1075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824915C-1A59-4D87-A556-48DDFDA0A40F}"/>
                </a:ext>
              </a:extLst>
            </p:cNvPr>
            <p:cNvSpPr/>
            <p:nvPr/>
          </p:nvSpPr>
          <p:spPr>
            <a:xfrm>
              <a:off x="1524469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DHSC consultation on draft legislation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BA45AE3-8518-42AC-A834-AF94396A2E5C}"/>
                </a:ext>
              </a:extLst>
            </p:cNvPr>
            <p:cNvSpPr/>
            <p:nvPr/>
          </p:nvSpPr>
          <p:spPr>
            <a:xfrm>
              <a:off x="3495611" y="3206798"/>
              <a:ext cx="379892" cy="444402"/>
            </a:xfrm>
            <a:custGeom>
              <a:avLst/>
              <a:gdLst>
                <a:gd name="connsiteX0" fmla="*/ 0 w 379892"/>
                <a:gd name="connsiteY0" fmla="*/ 88880 h 444402"/>
                <a:gd name="connsiteX1" fmla="*/ 189946 w 379892"/>
                <a:gd name="connsiteY1" fmla="*/ 88880 h 444402"/>
                <a:gd name="connsiteX2" fmla="*/ 189946 w 379892"/>
                <a:gd name="connsiteY2" fmla="*/ 0 h 444402"/>
                <a:gd name="connsiteX3" fmla="*/ 379892 w 379892"/>
                <a:gd name="connsiteY3" fmla="*/ 222201 h 444402"/>
                <a:gd name="connsiteX4" fmla="*/ 189946 w 379892"/>
                <a:gd name="connsiteY4" fmla="*/ 444402 h 444402"/>
                <a:gd name="connsiteX5" fmla="*/ 189946 w 379892"/>
                <a:gd name="connsiteY5" fmla="*/ 355522 h 444402"/>
                <a:gd name="connsiteX6" fmla="*/ 0 w 379892"/>
                <a:gd name="connsiteY6" fmla="*/ 355522 h 444402"/>
                <a:gd name="connsiteX7" fmla="*/ 0 w 379892"/>
                <a:gd name="connsiteY7" fmla="*/ 88880 h 4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92" h="444402">
                  <a:moveTo>
                    <a:pt x="0" y="88880"/>
                  </a:moveTo>
                  <a:lnTo>
                    <a:pt x="189946" y="88880"/>
                  </a:lnTo>
                  <a:lnTo>
                    <a:pt x="189946" y="0"/>
                  </a:lnTo>
                  <a:lnTo>
                    <a:pt x="379892" y="222201"/>
                  </a:lnTo>
                  <a:lnTo>
                    <a:pt x="189946" y="444402"/>
                  </a:lnTo>
                  <a:lnTo>
                    <a:pt x="189946" y="355522"/>
                  </a:lnTo>
                  <a:lnTo>
                    <a:pt x="0" y="355522"/>
                  </a:lnTo>
                  <a:lnTo>
                    <a:pt x="0" y="8888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880" rIns="113968" bIns="888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F77657-D019-4966-A63F-6F46351829FB}"/>
                </a:ext>
              </a:extLst>
            </p:cNvPr>
            <p:cNvSpPr/>
            <p:nvPr/>
          </p:nvSpPr>
          <p:spPr>
            <a:xfrm>
              <a:off x="4033195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Legislation laid in Parliament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A8EA34E-B85F-4074-87B6-EE4D97336DD9}"/>
                </a:ext>
              </a:extLst>
            </p:cNvPr>
            <p:cNvSpPr/>
            <p:nvPr/>
          </p:nvSpPr>
          <p:spPr>
            <a:xfrm>
              <a:off x="6004337" y="3206798"/>
              <a:ext cx="379892" cy="444402"/>
            </a:xfrm>
            <a:custGeom>
              <a:avLst/>
              <a:gdLst>
                <a:gd name="connsiteX0" fmla="*/ 0 w 379892"/>
                <a:gd name="connsiteY0" fmla="*/ 88880 h 444402"/>
                <a:gd name="connsiteX1" fmla="*/ 189946 w 379892"/>
                <a:gd name="connsiteY1" fmla="*/ 88880 h 444402"/>
                <a:gd name="connsiteX2" fmla="*/ 189946 w 379892"/>
                <a:gd name="connsiteY2" fmla="*/ 0 h 444402"/>
                <a:gd name="connsiteX3" fmla="*/ 379892 w 379892"/>
                <a:gd name="connsiteY3" fmla="*/ 222201 h 444402"/>
                <a:gd name="connsiteX4" fmla="*/ 189946 w 379892"/>
                <a:gd name="connsiteY4" fmla="*/ 444402 h 444402"/>
                <a:gd name="connsiteX5" fmla="*/ 189946 w 379892"/>
                <a:gd name="connsiteY5" fmla="*/ 355522 h 444402"/>
                <a:gd name="connsiteX6" fmla="*/ 0 w 379892"/>
                <a:gd name="connsiteY6" fmla="*/ 355522 h 444402"/>
                <a:gd name="connsiteX7" fmla="*/ 0 w 379892"/>
                <a:gd name="connsiteY7" fmla="*/ 88880 h 4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92" h="444402">
                  <a:moveTo>
                    <a:pt x="0" y="88880"/>
                  </a:moveTo>
                  <a:lnTo>
                    <a:pt x="189946" y="88880"/>
                  </a:lnTo>
                  <a:lnTo>
                    <a:pt x="189946" y="0"/>
                  </a:lnTo>
                  <a:lnTo>
                    <a:pt x="379892" y="222201"/>
                  </a:lnTo>
                  <a:lnTo>
                    <a:pt x="189946" y="444402"/>
                  </a:lnTo>
                  <a:lnTo>
                    <a:pt x="189946" y="355522"/>
                  </a:lnTo>
                  <a:lnTo>
                    <a:pt x="0" y="355522"/>
                  </a:lnTo>
                  <a:lnTo>
                    <a:pt x="0" y="8888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880" rIns="113968" bIns="888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242B6-6EE1-44F8-8EB7-9B9857FEC208}"/>
                </a:ext>
              </a:extLst>
            </p:cNvPr>
            <p:cNvSpPr/>
            <p:nvPr/>
          </p:nvSpPr>
          <p:spPr>
            <a:xfrm>
              <a:off x="6541921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GMC consultation on draft ‘rules’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50255B-84CB-4276-B8BF-72ABB0FB87E5}"/>
                </a:ext>
              </a:extLst>
            </p:cNvPr>
            <p:cNvSpPr/>
            <p:nvPr/>
          </p:nvSpPr>
          <p:spPr>
            <a:xfrm>
              <a:off x="8513064" y="3206798"/>
              <a:ext cx="379892" cy="444402"/>
            </a:xfrm>
            <a:custGeom>
              <a:avLst/>
              <a:gdLst>
                <a:gd name="connsiteX0" fmla="*/ 0 w 379892"/>
                <a:gd name="connsiteY0" fmla="*/ 88880 h 444402"/>
                <a:gd name="connsiteX1" fmla="*/ 189946 w 379892"/>
                <a:gd name="connsiteY1" fmla="*/ 88880 h 444402"/>
                <a:gd name="connsiteX2" fmla="*/ 189946 w 379892"/>
                <a:gd name="connsiteY2" fmla="*/ 0 h 444402"/>
                <a:gd name="connsiteX3" fmla="*/ 379892 w 379892"/>
                <a:gd name="connsiteY3" fmla="*/ 222201 h 444402"/>
                <a:gd name="connsiteX4" fmla="*/ 189946 w 379892"/>
                <a:gd name="connsiteY4" fmla="*/ 444402 h 444402"/>
                <a:gd name="connsiteX5" fmla="*/ 189946 w 379892"/>
                <a:gd name="connsiteY5" fmla="*/ 355522 h 444402"/>
                <a:gd name="connsiteX6" fmla="*/ 0 w 379892"/>
                <a:gd name="connsiteY6" fmla="*/ 355522 h 444402"/>
                <a:gd name="connsiteX7" fmla="*/ 0 w 379892"/>
                <a:gd name="connsiteY7" fmla="*/ 88880 h 4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92" h="444402">
                  <a:moveTo>
                    <a:pt x="0" y="88880"/>
                  </a:moveTo>
                  <a:lnTo>
                    <a:pt x="189946" y="88880"/>
                  </a:lnTo>
                  <a:lnTo>
                    <a:pt x="189946" y="0"/>
                  </a:lnTo>
                  <a:lnTo>
                    <a:pt x="379892" y="222201"/>
                  </a:lnTo>
                  <a:lnTo>
                    <a:pt x="189946" y="444402"/>
                  </a:lnTo>
                  <a:lnTo>
                    <a:pt x="189946" y="355522"/>
                  </a:lnTo>
                  <a:lnTo>
                    <a:pt x="0" y="355522"/>
                  </a:lnTo>
                  <a:lnTo>
                    <a:pt x="0" y="8888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880" rIns="113968" bIns="888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35232C-58E9-48D0-B4E3-C312EEC61ACD}"/>
                </a:ext>
              </a:extLst>
            </p:cNvPr>
            <p:cNvSpPr/>
            <p:nvPr/>
          </p:nvSpPr>
          <p:spPr>
            <a:xfrm>
              <a:off x="9050648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/>
                <a:t>Regulation can start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EB783C-9D02-45DE-ACA5-9F99418C5766}"/>
              </a:ext>
            </a:extLst>
          </p:cNvPr>
          <p:cNvSpPr txBox="1"/>
          <p:nvPr/>
        </p:nvSpPr>
        <p:spPr>
          <a:xfrm>
            <a:off x="756519" y="1297452"/>
            <a:ext cx="10267081" cy="4508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pPr algn="l"/>
            <a:r>
              <a:rPr lang="en-GB" sz="2400" dirty="0">
                <a:solidFill>
                  <a:schemeClr val="accent5">
                    <a:lumMod val="95000"/>
                    <a:lumOff val="5000"/>
                  </a:schemeClr>
                </a:solidFill>
              </a:rPr>
              <a:t>That all depends on how quickly legislation progresses…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B9E1B0-69B7-4F7C-80D8-0DF610F4BCCA}"/>
              </a:ext>
            </a:extLst>
          </p:cNvPr>
          <p:cNvSpPr txBox="1"/>
          <p:nvPr/>
        </p:nvSpPr>
        <p:spPr>
          <a:xfrm>
            <a:off x="304803" y="4278083"/>
            <a:ext cx="1317171" cy="85997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GB" sz="2400" b="1" dirty="0">
                <a:solidFill>
                  <a:schemeClr val="tx2"/>
                </a:solidFill>
              </a:rPr>
              <a:t>Target</a:t>
            </a:r>
            <a:r>
              <a:rPr lang="en-GB" sz="2400" dirty="0">
                <a:solidFill>
                  <a:schemeClr val="tx2"/>
                </a:solidFill>
              </a:rPr>
              <a:t> date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4D36DD-3F1D-4436-BECC-7CD7F715E4B2}"/>
              </a:ext>
            </a:extLst>
          </p:cNvPr>
          <p:cNvGrpSpPr/>
          <p:nvPr/>
        </p:nvGrpSpPr>
        <p:grpSpPr>
          <a:xfrm>
            <a:off x="1632876" y="4188908"/>
            <a:ext cx="9846070" cy="1090664"/>
            <a:chOff x="1524469" y="2891415"/>
            <a:chExt cx="9318126" cy="1075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98E932-9E6A-4A9E-A008-1E9C707303EC}"/>
                </a:ext>
              </a:extLst>
            </p:cNvPr>
            <p:cNvSpPr/>
            <p:nvPr/>
          </p:nvSpPr>
          <p:spPr>
            <a:xfrm>
              <a:off x="1524469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Completed May 2023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C62653-B1B0-4437-9452-849F5C831066}"/>
                </a:ext>
              </a:extLst>
            </p:cNvPr>
            <p:cNvSpPr/>
            <p:nvPr/>
          </p:nvSpPr>
          <p:spPr>
            <a:xfrm>
              <a:off x="3495611" y="3206798"/>
              <a:ext cx="379892" cy="444402"/>
            </a:xfrm>
            <a:custGeom>
              <a:avLst/>
              <a:gdLst>
                <a:gd name="connsiteX0" fmla="*/ 0 w 379892"/>
                <a:gd name="connsiteY0" fmla="*/ 88880 h 444402"/>
                <a:gd name="connsiteX1" fmla="*/ 189946 w 379892"/>
                <a:gd name="connsiteY1" fmla="*/ 88880 h 444402"/>
                <a:gd name="connsiteX2" fmla="*/ 189946 w 379892"/>
                <a:gd name="connsiteY2" fmla="*/ 0 h 444402"/>
                <a:gd name="connsiteX3" fmla="*/ 379892 w 379892"/>
                <a:gd name="connsiteY3" fmla="*/ 222201 h 444402"/>
                <a:gd name="connsiteX4" fmla="*/ 189946 w 379892"/>
                <a:gd name="connsiteY4" fmla="*/ 444402 h 444402"/>
                <a:gd name="connsiteX5" fmla="*/ 189946 w 379892"/>
                <a:gd name="connsiteY5" fmla="*/ 355522 h 444402"/>
                <a:gd name="connsiteX6" fmla="*/ 0 w 379892"/>
                <a:gd name="connsiteY6" fmla="*/ 355522 h 444402"/>
                <a:gd name="connsiteX7" fmla="*/ 0 w 379892"/>
                <a:gd name="connsiteY7" fmla="*/ 88880 h 4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92" h="444402">
                  <a:moveTo>
                    <a:pt x="0" y="88880"/>
                  </a:moveTo>
                  <a:lnTo>
                    <a:pt x="189946" y="88880"/>
                  </a:lnTo>
                  <a:lnTo>
                    <a:pt x="189946" y="0"/>
                  </a:lnTo>
                  <a:lnTo>
                    <a:pt x="379892" y="222201"/>
                  </a:lnTo>
                  <a:lnTo>
                    <a:pt x="189946" y="444402"/>
                  </a:lnTo>
                  <a:lnTo>
                    <a:pt x="189946" y="355522"/>
                  </a:lnTo>
                  <a:lnTo>
                    <a:pt x="0" y="355522"/>
                  </a:lnTo>
                  <a:lnTo>
                    <a:pt x="0" y="8888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88880" rIns="113968" bIns="888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EB1BBA-F296-4557-BF1C-06E21911975C}"/>
                </a:ext>
              </a:extLst>
            </p:cNvPr>
            <p:cNvSpPr/>
            <p:nvPr/>
          </p:nvSpPr>
          <p:spPr>
            <a:xfrm>
              <a:off x="4033195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End of 2023?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8E1862-ED8C-431B-9538-871FAA876EFD}"/>
                </a:ext>
              </a:extLst>
            </p:cNvPr>
            <p:cNvSpPr/>
            <p:nvPr/>
          </p:nvSpPr>
          <p:spPr>
            <a:xfrm>
              <a:off x="6004337" y="3206798"/>
              <a:ext cx="379892" cy="444402"/>
            </a:xfrm>
            <a:custGeom>
              <a:avLst/>
              <a:gdLst>
                <a:gd name="connsiteX0" fmla="*/ 0 w 379892"/>
                <a:gd name="connsiteY0" fmla="*/ 88880 h 444402"/>
                <a:gd name="connsiteX1" fmla="*/ 189946 w 379892"/>
                <a:gd name="connsiteY1" fmla="*/ 88880 h 444402"/>
                <a:gd name="connsiteX2" fmla="*/ 189946 w 379892"/>
                <a:gd name="connsiteY2" fmla="*/ 0 h 444402"/>
                <a:gd name="connsiteX3" fmla="*/ 379892 w 379892"/>
                <a:gd name="connsiteY3" fmla="*/ 222201 h 444402"/>
                <a:gd name="connsiteX4" fmla="*/ 189946 w 379892"/>
                <a:gd name="connsiteY4" fmla="*/ 444402 h 444402"/>
                <a:gd name="connsiteX5" fmla="*/ 189946 w 379892"/>
                <a:gd name="connsiteY5" fmla="*/ 355522 h 444402"/>
                <a:gd name="connsiteX6" fmla="*/ 0 w 379892"/>
                <a:gd name="connsiteY6" fmla="*/ 355522 h 444402"/>
                <a:gd name="connsiteX7" fmla="*/ 0 w 379892"/>
                <a:gd name="connsiteY7" fmla="*/ 88880 h 4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92" h="444402">
                  <a:moveTo>
                    <a:pt x="0" y="88880"/>
                  </a:moveTo>
                  <a:lnTo>
                    <a:pt x="189946" y="88880"/>
                  </a:lnTo>
                  <a:lnTo>
                    <a:pt x="189946" y="0"/>
                  </a:lnTo>
                  <a:lnTo>
                    <a:pt x="379892" y="222201"/>
                  </a:lnTo>
                  <a:lnTo>
                    <a:pt x="189946" y="444402"/>
                  </a:lnTo>
                  <a:lnTo>
                    <a:pt x="189946" y="355522"/>
                  </a:lnTo>
                  <a:lnTo>
                    <a:pt x="0" y="355522"/>
                  </a:lnTo>
                  <a:lnTo>
                    <a:pt x="0" y="8888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88880" rIns="113968" bIns="888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kern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FA9E17-BFB1-478E-B9A5-7CE158049BC1}"/>
                </a:ext>
              </a:extLst>
            </p:cNvPr>
            <p:cNvSpPr/>
            <p:nvPr/>
          </p:nvSpPr>
          <p:spPr>
            <a:xfrm>
              <a:off x="6541921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Start of 2024?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32D3CC-B56A-4517-B7D1-11946EA6F4D1}"/>
                </a:ext>
              </a:extLst>
            </p:cNvPr>
            <p:cNvSpPr/>
            <p:nvPr/>
          </p:nvSpPr>
          <p:spPr>
            <a:xfrm>
              <a:off x="8513064" y="3206798"/>
              <a:ext cx="379892" cy="444402"/>
            </a:xfrm>
            <a:custGeom>
              <a:avLst/>
              <a:gdLst>
                <a:gd name="connsiteX0" fmla="*/ 0 w 379892"/>
                <a:gd name="connsiteY0" fmla="*/ 88880 h 444402"/>
                <a:gd name="connsiteX1" fmla="*/ 189946 w 379892"/>
                <a:gd name="connsiteY1" fmla="*/ 88880 h 444402"/>
                <a:gd name="connsiteX2" fmla="*/ 189946 w 379892"/>
                <a:gd name="connsiteY2" fmla="*/ 0 h 444402"/>
                <a:gd name="connsiteX3" fmla="*/ 379892 w 379892"/>
                <a:gd name="connsiteY3" fmla="*/ 222201 h 444402"/>
                <a:gd name="connsiteX4" fmla="*/ 189946 w 379892"/>
                <a:gd name="connsiteY4" fmla="*/ 444402 h 444402"/>
                <a:gd name="connsiteX5" fmla="*/ 189946 w 379892"/>
                <a:gd name="connsiteY5" fmla="*/ 355522 h 444402"/>
                <a:gd name="connsiteX6" fmla="*/ 0 w 379892"/>
                <a:gd name="connsiteY6" fmla="*/ 355522 h 444402"/>
                <a:gd name="connsiteX7" fmla="*/ 0 w 379892"/>
                <a:gd name="connsiteY7" fmla="*/ 88880 h 44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92" h="444402">
                  <a:moveTo>
                    <a:pt x="0" y="88880"/>
                  </a:moveTo>
                  <a:lnTo>
                    <a:pt x="189946" y="88880"/>
                  </a:lnTo>
                  <a:lnTo>
                    <a:pt x="189946" y="0"/>
                  </a:lnTo>
                  <a:lnTo>
                    <a:pt x="379892" y="222201"/>
                  </a:lnTo>
                  <a:lnTo>
                    <a:pt x="189946" y="444402"/>
                  </a:lnTo>
                  <a:lnTo>
                    <a:pt x="189946" y="355522"/>
                  </a:lnTo>
                  <a:lnTo>
                    <a:pt x="0" y="355522"/>
                  </a:lnTo>
                  <a:lnTo>
                    <a:pt x="0" y="88880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0" tIns="88880" rIns="113968" bIns="888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768BE70-BFA1-4402-AF85-6477FE64F10D}"/>
                </a:ext>
              </a:extLst>
            </p:cNvPr>
            <p:cNvSpPr/>
            <p:nvPr/>
          </p:nvSpPr>
          <p:spPr>
            <a:xfrm>
              <a:off x="9050648" y="2891415"/>
              <a:ext cx="1791947" cy="1075168"/>
            </a:xfrm>
            <a:custGeom>
              <a:avLst/>
              <a:gdLst>
                <a:gd name="connsiteX0" fmla="*/ 0 w 1791947"/>
                <a:gd name="connsiteY0" fmla="*/ 107517 h 1075168"/>
                <a:gd name="connsiteX1" fmla="*/ 107517 w 1791947"/>
                <a:gd name="connsiteY1" fmla="*/ 0 h 1075168"/>
                <a:gd name="connsiteX2" fmla="*/ 1684430 w 1791947"/>
                <a:gd name="connsiteY2" fmla="*/ 0 h 1075168"/>
                <a:gd name="connsiteX3" fmla="*/ 1791947 w 1791947"/>
                <a:gd name="connsiteY3" fmla="*/ 107517 h 1075168"/>
                <a:gd name="connsiteX4" fmla="*/ 1791947 w 1791947"/>
                <a:gd name="connsiteY4" fmla="*/ 967651 h 1075168"/>
                <a:gd name="connsiteX5" fmla="*/ 1684430 w 1791947"/>
                <a:gd name="connsiteY5" fmla="*/ 1075168 h 1075168"/>
                <a:gd name="connsiteX6" fmla="*/ 107517 w 1791947"/>
                <a:gd name="connsiteY6" fmla="*/ 1075168 h 1075168"/>
                <a:gd name="connsiteX7" fmla="*/ 0 w 1791947"/>
                <a:gd name="connsiteY7" fmla="*/ 967651 h 1075168"/>
                <a:gd name="connsiteX8" fmla="*/ 0 w 1791947"/>
                <a:gd name="connsiteY8" fmla="*/ 107517 h 10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1947" h="1075168">
                  <a:moveTo>
                    <a:pt x="0" y="107517"/>
                  </a:moveTo>
                  <a:cubicBezTo>
                    <a:pt x="0" y="48137"/>
                    <a:pt x="48137" y="0"/>
                    <a:pt x="107517" y="0"/>
                  </a:cubicBezTo>
                  <a:lnTo>
                    <a:pt x="1684430" y="0"/>
                  </a:lnTo>
                  <a:cubicBezTo>
                    <a:pt x="1743810" y="0"/>
                    <a:pt x="1791947" y="48137"/>
                    <a:pt x="1791947" y="107517"/>
                  </a:cubicBezTo>
                  <a:lnTo>
                    <a:pt x="1791947" y="967651"/>
                  </a:lnTo>
                  <a:cubicBezTo>
                    <a:pt x="1791947" y="1027031"/>
                    <a:pt x="1743810" y="1075168"/>
                    <a:pt x="1684430" y="1075168"/>
                  </a:cubicBezTo>
                  <a:lnTo>
                    <a:pt x="107517" y="1075168"/>
                  </a:lnTo>
                  <a:cubicBezTo>
                    <a:pt x="48137" y="1075168"/>
                    <a:pt x="0" y="1027031"/>
                    <a:pt x="0" y="967651"/>
                  </a:cubicBezTo>
                  <a:lnTo>
                    <a:pt x="0" y="107517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03881" tIns="103881" rIns="103881" bIns="103881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End of 2024?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80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1727A-FD70-4063-9C65-8CC8C5CC5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325" y="464164"/>
            <a:ext cx="10667998" cy="1029356"/>
          </a:xfrm>
        </p:spPr>
        <p:txBody>
          <a:bodyPr>
            <a:noAutofit/>
          </a:bodyPr>
          <a:lstStyle/>
          <a:p>
            <a:r>
              <a:rPr lang="en-GB" dirty="0"/>
              <a:t>Our regulatory approach has been developed by working closely with stakeholders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261BA-7F07-4376-8275-3C0F73E2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6F264DDE-5DB4-4AEE-B289-4D9F9B2BC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902040"/>
              </p:ext>
            </p:extLst>
          </p:nvPr>
        </p:nvGraphicFramePr>
        <p:xfrm>
          <a:off x="1141066" y="1486046"/>
          <a:ext cx="9909867" cy="47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13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605D12-FAEB-6ACD-162F-45AE23E7B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We’ll set standards for education and conduct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30565-2F0A-BD2E-225B-C250C130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E03FE7-A56E-33D4-FE99-9985B0C94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996610"/>
              </p:ext>
            </p:extLst>
          </p:nvPr>
        </p:nvGraphicFramePr>
        <p:xfrm>
          <a:off x="1960324" y="92596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67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1E6BB4A-98C3-4B0D-A3B2-6CDC6651D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6198" y="1183076"/>
            <a:ext cx="10744762" cy="2342444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All PAs must be registered with GMC in order to legally practice: subject to two-year transition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We’re working with the FPA to streamline registration for members of the PAMVR and we’ll </a:t>
            </a:r>
            <a:r>
              <a:rPr lang="en-GB" dirty="0">
                <a:effectLst/>
              </a:rPr>
              <a:t>automatically invite them to apply for registration once regulation starts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registration fee will be similar to that for the MVR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7078B-354C-4151-8396-1ECB43F1E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325" y="464164"/>
            <a:ext cx="4948475" cy="461796"/>
          </a:xfrm>
        </p:spPr>
        <p:txBody>
          <a:bodyPr/>
          <a:lstStyle/>
          <a:p>
            <a:r>
              <a:rPr lang="en-GB" dirty="0"/>
              <a:t>Joining the GMC register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E8253-B2A4-4458-A9A4-5CF48AC9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5C6AE9-26A4-4454-98E1-34D925566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424844"/>
              </p:ext>
            </p:extLst>
          </p:nvPr>
        </p:nvGraphicFramePr>
        <p:xfrm>
          <a:off x="439134" y="4005297"/>
          <a:ext cx="11498866" cy="19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1E98C41-74DD-499A-A4DE-E9EAAA966EF1}"/>
              </a:ext>
            </a:extLst>
          </p:cNvPr>
          <p:cNvSpPr/>
          <p:nvPr/>
        </p:nvSpPr>
        <p:spPr>
          <a:xfrm>
            <a:off x="482038" y="3791380"/>
            <a:ext cx="11273082" cy="4002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Online application – what PAs will need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01DA8E-65ED-4960-94E6-C449217B0FA4}"/>
              </a:ext>
            </a:extLst>
          </p:cNvPr>
          <p:cNvSpPr txBox="1"/>
          <p:nvPr/>
        </p:nvSpPr>
        <p:spPr>
          <a:xfrm>
            <a:off x="3849511" y="3655342"/>
            <a:ext cx="5317067" cy="29351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55000" lnSpcReduction="20000"/>
          </a:bodyPr>
          <a:lstStyle/>
          <a:p>
            <a:pPr algn="l"/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00ED69-A0AC-47F5-B357-1E163C7563B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endParaRPr lang="en-GB" sz="27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36295-3F1A-4113-83F1-8F68BEB8A7DE}"/>
              </a:ext>
            </a:extLst>
          </p:cNvPr>
          <p:cNvSpPr txBox="1"/>
          <p:nvPr/>
        </p:nvSpPr>
        <p:spPr>
          <a:xfrm>
            <a:off x="1417320" y="6356010"/>
            <a:ext cx="9357360" cy="35879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GB" sz="1400" dirty="0">
                <a:solidFill>
                  <a:schemeClr val="tx2"/>
                </a:solidFill>
              </a:rPr>
              <a:t>*US-qualified PAs who are on the PAMVR at the point regulation commences will be exempt from PANE</a:t>
            </a:r>
          </a:p>
        </p:txBody>
      </p:sp>
    </p:spTree>
    <p:extLst>
      <p:ext uri="{BB962C8B-B14F-4D97-AF65-F5344CB8AC3E}">
        <p14:creationId xmlns:p14="http://schemas.microsoft.com/office/powerpoint/2010/main" val="296900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CF5CA9-7909-2C70-BBD3-099581813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Ongoing areas of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B209D-07CE-69B0-204C-9BB68E16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E3DBB2F-D79C-D708-564A-DF1FC3E9B490}"/>
              </a:ext>
            </a:extLst>
          </p:cNvPr>
          <p:cNvGraphicFramePr/>
          <p:nvPr/>
        </p:nvGraphicFramePr>
        <p:xfrm>
          <a:off x="998752" y="1412969"/>
          <a:ext cx="10359571" cy="443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549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57E14E-428D-E4DC-05E8-025BEBB641FB}"/>
              </a:ext>
            </a:extLst>
          </p:cNvPr>
          <p:cNvSpPr/>
          <p:nvPr/>
        </p:nvSpPr>
        <p:spPr>
          <a:xfrm>
            <a:off x="4610752" y="2293386"/>
            <a:ext cx="6270608" cy="20449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54FAC-D30E-431C-41DB-42530AED9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360" y="378546"/>
            <a:ext cx="6270608" cy="1326958"/>
          </a:xfrm>
        </p:spPr>
        <p:txBody>
          <a:bodyPr/>
          <a:lstStyle/>
          <a:p>
            <a:r>
              <a:rPr lang="en-GB" dirty="0"/>
              <a:t>Future revalidation model for PAs and AAs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F6A6-5714-ED1C-4ACD-C462295B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3A8E-DB68-445D-BC49-52F20A2D5C9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864FF0-1477-0C7F-C7FF-A7970FF5FA47}"/>
              </a:ext>
            </a:extLst>
          </p:cNvPr>
          <p:cNvSpPr/>
          <p:nvPr/>
        </p:nvSpPr>
        <p:spPr>
          <a:xfrm>
            <a:off x="4714240" y="2402246"/>
            <a:ext cx="2661920" cy="17983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Annual appraisal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74843A-4410-7877-E10B-EC4622D6198A}"/>
              </a:ext>
            </a:extLst>
          </p:cNvPr>
          <p:cNvSpPr/>
          <p:nvPr/>
        </p:nvSpPr>
        <p:spPr>
          <a:xfrm>
            <a:off x="1194744" y="2775626"/>
            <a:ext cx="2661920" cy="105156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Supporting information in line with GMC guidance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914CB96-1C75-D1E3-77BB-32C24AFBCCD2}"/>
              </a:ext>
            </a:extLst>
          </p:cNvPr>
          <p:cNvSpPr/>
          <p:nvPr/>
        </p:nvSpPr>
        <p:spPr>
          <a:xfrm>
            <a:off x="3966536" y="3109147"/>
            <a:ext cx="595304" cy="3960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A04363-FB0F-7B72-1523-9F288D8D0B05}"/>
              </a:ext>
            </a:extLst>
          </p:cNvPr>
          <p:cNvSpPr/>
          <p:nvPr/>
        </p:nvSpPr>
        <p:spPr>
          <a:xfrm>
            <a:off x="8121976" y="2428240"/>
            <a:ext cx="2661920" cy="17983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Five-yearly recommendation from employer to GMC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C962CD3F-00BA-F50B-22E9-40D80BF45250}"/>
              </a:ext>
            </a:extLst>
          </p:cNvPr>
          <p:cNvSpPr/>
          <p:nvPr/>
        </p:nvSpPr>
        <p:spPr>
          <a:xfrm>
            <a:off x="7443144" y="3058160"/>
            <a:ext cx="528320" cy="538480"/>
          </a:xfrm>
          <a:prstGeom prst="pl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82AE6C-C407-9574-A4DF-7370C5BFC648}"/>
              </a:ext>
            </a:extLst>
          </p:cNvPr>
          <p:cNvSpPr txBox="1"/>
          <p:nvPr/>
        </p:nvSpPr>
        <p:spPr>
          <a:xfrm>
            <a:off x="1316664" y="4792932"/>
            <a:ext cx="9635816" cy="123194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RO Regulations for doctors will not be extended to cover PAs and AAs, so we’ll need to use powers provided by the AA and PA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</a:rPr>
              <a:t>We’ll develop criteria for who can provide recommendations for PA/AAs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96AAE5-435D-AE61-40B4-AF00C75E9ACE}"/>
              </a:ext>
            </a:extLst>
          </p:cNvPr>
          <p:cNvSpPr/>
          <p:nvPr/>
        </p:nvSpPr>
        <p:spPr>
          <a:xfrm>
            <a:off x="8121976" y="680719"/>
            <a:ext cx="2661920" cy="102478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Clinical governance information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A49C21E-9B22-6A29-DC0D-89270AF3840B}"/>
              </a:ext>
            </a:extLst>
          </p:cNvPr>
          <p:cNvSpPr/>
          <p:nvPr/>
        </p:nvSpPr>
        <p:spPr>
          <a:xfrm>
            <a:off x="9296400" y="1778000"/>
            <a:ext cx="375920" cy="502326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0752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MC Colours">
      <a:dk1>
        <a:srgbClr val="0F265C"/>
      </a:dk1>
      <a:lt1>
        <a:srgbClr val="FFFFFF"/>
      </a:lt1>
      <a:dk2>
        <a:srgbClr val="156EA5"/>
      </a:dk2>
      <a:lt2>
        <a:srgbClr val="2CA6C2"/>
      </a:lt2>
      <a:accent1>
        <a:srgbClr val="F39200"/>
      </a:accent1>
      <a:accent2>
        <a:srgbClr val="7CA72B"/>
      </a:accent2>
      <a:accent3>
        <a:srgbClr val="485485"/>
      </a:accent3>
      <a:accent4>
        <a:srgbClr val="FFF5E9"/>
      </a:accent4>
      <a:accent5>
        <a:srgbClr val="000000"/>
      </a:accent5>
      <a:accent6>
        <a:srgbClr val="DDF1FD"/>
      </a:accent6>
      <a:hlink>
        <a:srgbClr val="2CA6C2"/>
      </a:hlink>
      <a:folHlink>
        <a:srgbClr val="485485"/>
      </a:folHlink>
    </a:clrScheme>
    <a:fontScheme name="Calibri light bulle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7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MC_Presentation_Template_V2.0.potx" id="{2EBE6AE8-66B2-483A-800C-D62EEF3C45E7}" vid="{E382B8C2-1431-4768-8C40-BE1D079BD2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E57910E867A408A6ECA161D10FBE8" ma:contentTypeVersion="5" ma:contentTypeDescription="Create a new document." ma:contentTypeScope="" ma:versionID="649f64d224c542e9eac3112370559aa3">
  <xsd:schema xmlns:xsd="http://www.w3.org/2001/XMLSchema" xmlns:xs="http://www.w3.org/2001/XMLSchema" xmlns:p="http://schemas.microsoft.com/office/2006/metadata/properties" xmlns:ns2="db9e56bb-7a88-4bc0-871a-331a353295c3" xmlns:ns3="af5d46ab-e901-4201-8eea-273c31a25ac3" targetNamespace="http://schemas.microsoft.com/office/2006/metadata/properties" ma:root="true" ma:fieldsID="047996b1aba20ac22d1dd132d7bc2520" ns2:_="" ns3:_="">
    <xsd:import namespace="db9e56bb-7a88-4bc0-871a-331a353295c3"/>
    <xsd:import namespace="af5d46ab-e901-4201-8eea-273c31a25a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e56bb-7a88-4bc0-871a-331a353295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d46ab-e901-4201-8eea-273c31a25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9e56bb-7a88-4bc0-871a-331a353295c3">KFS3VSS5MWWX-469314745-7</_dlc_DocId>
    <_dlc_DocIdUrl xmlns="db9e56bb-7a88-4bc0-871a-331a353295c3">
      <Url>https://genmedcouncil.sharepoint.com/sites/Branding/_layouts/15/DocIdRedir.aspx?ID=KFS3VSS5MWWX-469314745-7</Url>
      <Description>KFS3VSS5MWWX-469314745-7</Description>
    </_dlc_DocIdUrl>
  </documentManagement>
</p:properties>
</file>

<file path=customXml/itemProps1.xml><?xml version="1.0" encoding="utf-8"?>
<ds:datastoreItem xmlns:ds="http://schemas.openxmlformats.org/officeDocument/2006/customXml" ds:itemID="{424EDD79-AD3C-48F7-BE4E-82772C933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5B9B30-566E-473C-BE8A-C94883FF28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e56bb-7a88-4bc0-871a-331a353295c3"/>
    <ds:schemaRef ds:uri="af5d46ab-e901-4201-8eea-273c31a25a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0AE95-DC38-4FB2-A419-631BB914729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73F8AA4-38FA-4B35-8B29-FBC5EAA132B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db9e56bb-7a88-4bc0-871a-331a353295c3"/>
    <ds:schemaRef ds:uri="http://schemas.microsoft.com/office/infopath/2007/PartnerControls"/>
    <ds:schemaRef ds:uri="http://schemas.openxmlformats.org/package/2006/metadata/core-properties"/>
    <ds:schemaRef ds:uri="af5d46ab-e901-4201-8eea-273c31a25ac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GMC Presentation Template</Template>
  <TotalTime>791</TotalTime>
  <Words>590</Words>
  <Application>Microsoft Office PowerPoint</Application>
  <PresentationFormat>Widescreen</PresentationFormat>
  <Paragraphs>89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Arrowsmith</dc:creator>
  <cp:lastModifiedBy>Helen Arrowsmith</cp:lastModifiedBy>
  <cp:revision>19</cp:revision>
  <dcterms:created xsi:type="dcterms:W3CDTF">2022-09-14T16:19:26Z</dcterms:created>
  <dcterms:modified xsi:type="dcterms:W3CDTF">2023-05-30T09:54:56Z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0x010100E94E57910E867A408A6ECA161D10FBE8</vt:lpwstr>
  </property>
  <property fmtid="{D5CDD505-2E9C-101B-9397-08002B2CF9AE}" pid="3" name="_dlc_DocIdItemGuid">
    <vt:lpwstr>768d531b-2dd4-46d1-ad25-be7190a5ffcd</vt:lpwstr>
  </property>
</Properties>
</file>