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4" r:id="rId6"/>
    <p:sldMasterId id="2147483685" r:id="rId7"/>
  </p:sldMasterIdLst>
  <p:notesMasterIdLst>
    <p:notesMasterId r:id="rId26"/>
  </p:notesMasterIdLst>
  <p:handoutMasterIdLst>
    <p:handoutMasterId r:id="rId27"/>
  </p:handoutMasterIdLst>
  <p:sldIdLst>
    <p:sldId id="273" r:id="rId8"/>
    <p:sldId id="270" r:id="rId9"/>
    <p:sldId id="607" r:id="rId10"/>
    <p:sldId id="608" r:id="rId11"/>
    <p:sldId id="682" r:id="rId12"/>
    <p:sldId id="888" r:id="rId13"/>
    <p:sldId id="681" r:id="rId14"/>
    <p:sldId id="587" r:id="rId15"/>
    <p:sldId id="609" r:id="rId16"/>
    <p:sldId id="590" r:id="rId17"/>
    <p:sldId id="611" r:id="rId18"/>
    <p:sldId id="603" r:id="rId19"/>
    <p:sldId id="610" r:id="rId20"/>
    <p:sldId id="892" r:id="rId21"/>
    <p:sldId id="897" r:id="rId22"/>
    <p:sldId id="296" r:id="rId23"/>
    <p:sldId id="305" r:id="rId24"/>
    <p:sldId id="286" r:id="rId25"/>
  </p:sldIdLst>
  <p:sldSz cx="12192000" cy="6858000"/>
  <p:notesSz cx="6888163" cy="100218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08"/>
    <a:srgbClr val="002E67"/>
    <a:srgbClr val="002E68"/>
    <a:srgbClr val="C66F0D"/>
    <a:srgbClr val="1E95B8"/>
    <a:srgbClr val="FF9900"/>
    <a:srgbClr val="156A83"/>
    <a:srgbClr val="1FC9FA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12438-853D-41E6-841A-DD8027CEB036}" v="12" dt="2023-06-06T08:45:02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7" autoAdjust="0"/>
    <p:restoredTop sz="89048" autoAdjust="0"/>
  </p:normalViewPr>
  <p:slideViewPr>
    <p:cSldViewPr>
      <p:cViewPr varScale="1">
        <p:scale>
          <a:sx n="73" d="100"/>
          <a:sy n="73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7"/>
    </p:cViewPr>
  </p:sorterViewPr>
  <p:notesViewPr>
    <p:cSldViewPr>
      <p:cViewPr>
        <p:scale>
          <a:sx n="100" d="100"/>
          <a:sy n="100" d="100"/>
        </p:scale>
        <p:origin x="3486" y="-58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6"/>
          </a:xfrm>
          <a:prstGeom prst="rect">
            <a:avLst/>
          </a:prstGeom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A459D9B-8BA5-4C18-8860-7258CDCE53B4}" type="datetime1">
              <a:rPr lang="en-US"/>
              <a:pPr>
                <a:defRPr/>
              </a:pPr>
              <a:t>6/6/2023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791"/>
            <a:ext cx="2985621" cy="501495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8791"/>
            <a:ext cx="2985621" cy="501495"/>
          </a:xfrm>
          <a:prstGeom prst="rect">
            <a:avLst/>
          </a:prstGeom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CF95617-DB16-4BFF-8760-17435AE7BC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0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621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934" y="0"/>
            <a:ext cx="2985621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52475"/>
            <a:ext cx="668178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60199"/>
            <a:ext cx="5511174" cy="4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791"/>
            <a:ext cx="2985621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934" y="9518791"/>
            <a:ext cx="2985621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88114BE-F531-46E3-9AFE-5E095748F3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0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19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E-learning modules are available on the e-lfh platform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90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These are the 9 standards which form the NBCP.  Trusts aim to achieve these each time every time.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22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Eyes and ears on the ground.  Bi-monthly visits, email and calls</a:t>
            </a:r>
          </a:p>
          <a:p>
            <a:r>
              <a:rPr lang="en-GB" dirty="0"/>
              <a:t>AIM - HLV in every hospital </a:t>
            </a:r>
          </a:p>
          <a:p>
            <a:r>
              <a:rPr lang="en-GB" dirty="0"/>
              <a:t>HPs are aware of and know how to access Sands training, SS’s, NBCP guidelines and resources to encourage better BC</a:t>
            </a:r>
          </a:p>
          <a:p>
            <a:r>
              <a:rPr lang="en-GB" dirty="0"/>
              <a:t>With a view to moving into NI and Wales </a:t>
            </a:r>
          </a:p>
          <a:p>
            <a:r>
              <a:rPr lang="en-GB" dirty="0"/>
              <a:t>90 volunteers of which around 80 are active</a:t>
            </a:r>
          </a:p>
          <a:p>
            <a:endParaRPr lang="en-GB" dirty="0"/>
          </a:p>
          <a:p>
            <a:r>
              <a:rPr lang="en-GB" dirty="0"/>
              <a:t>Support – FB, Online group catch ups, 121 support, </a:t>
            </a:r>
          </a:p>
          <a:p>
            <a:endParaRPr lang="en-GB" dirty="0"/>
          </a:p>
          <a:p>
            <a:r>
              <a:rPr lang="en-GB" b="1" dirty="0"/>
              <a:t>The impact </a:t>
            </a:r>
            <a:r>
              <a:rPr lang="en-GB" dirty="0"/>
              <a:t>- have coverage in 80 hospitals. </a:t>
            </a:r>
          </a:p>
          <a:p>
            <a:r>
              <a:rPr lang="en-GB" dirty="0"/>
              <a:t>hospitals participating in BLAW </a:t>
            </a:r>
          </a:p>
          <a:p>
            <a:r>
              <a:rPr lang="en-GB" dirty="0"/>
              <a:t>bereavement hospital staff away days - Sands HLV asked to set up a Sands stall</a:t>
            </a:r>
          </a:p>
          <a:p>
            <a:r>
              <a:rPr lang="en-GB" dirty="0"/>
              <a:t>Reps on the MVP can speak as parent voice but also share any intel</a:t>
            </a:r>
          </a:p>
          <a:p>
            <a:r>
              <a:rPr lang="en-GB" dirty="0"/>
              <a:t>two volunteers have actively encouraged NBCP sign ups (East Kent/JPH)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99B0C-AD97-42BD-A0ED-27CA3B80392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9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pathways are currently being updated and will be available later in the spring – look out for them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170643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5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50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NHS Scotland</a:t>
            </a:r>
            <a:r>
              <a:rPr lang="en-GB" baseline="0" dirty="0"/>
              <a:t> is devolved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Big difference in Scotland is this is mandatory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Expectations that the remaining boards will be signed up by end of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Meetings provide opportunity to share practice, seek guidance and vent in a safe and confidential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203 people in person and 135 online – unlimited space online, so please do register if you would like to attend (link in chat box)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Learning events will be focussed on Good Practice, but always looking to share information about sands and any latest news and research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CE75-3533-42F4-A4CA-25A101F89E9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00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27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NBCP has been going since 2017. between 2017 – 2019, 32 trusts piloted the programme, including a number in the North West such as Morecambe Bay, Liverpool Women’s, Oldham General, Alder Hey… </a:t>
            </a:r>
          </a:p>
          <a:p>
            <a:r>
              <a:rPr lang="en-GB" dirty="0"/>
              <a:t>An independent evaluation in 2019  highlighted the success of the programme and its importance in improving bereavement care across all five pathways – miscarriage, TOPFA, stillbirth, neonatal death, SUDI.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5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These are the 9 standards which form the NBCP.  Trusts aim to achieve these each time every time.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3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Clare</a:t>
            </a:r>
          </a:p>
        </p:txBody>
      </p:sp>
    </p:spTree>
    <p:extLst>
      <p:ext uri="{BB962C8B-B14F-4D97-AF65-F5344CB8AC3E}">
        <p14:creationId xmlns:p14="http://schemas.microsoft.com/office/powerpoint/2010/main" val="120666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These are the 9 standards which form the NBCP.  Trusts aim to achieve these each time every time.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97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Perinatal Mortality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41325" indent="-541325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 dirty="0"/>
              <a:t>Across UK 3,500 stillbirths and 2,000 neonatal deaths </a:t>
            </a:r>
          </a:p>
          <a:p>
            <a:pPr lvl="0"/>
            <a:r>
              <a:rPr lang="en-US" dirty="0"/>
              <a:t>15 babies a day</a:t>
            </a:r>
          </a:p>
          <a:p>
            <a:pPr lvl="0"/>
            <a:r>
              <a:rPr lang="en-US" dirty="0"/>
              <a:t>Hidden problem</a:t>
            </a:r>
          </a:p>
        </p:txBody>
      </p:sp>
    </p:spTree>
    <p:extLst>
      <p:ext uri="{BB962C8B-B14F-4D97-AF65-F5344CB8AC3E}">
        <p14:creationId xmlns:p14="http://schemas.microsoft.com/office/powerpoint/2010/main" val="34964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0" y="2082320"/>
            <a:ext cx="12192000" cy="177873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9243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Perinatal Mortality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41325" indent="-541325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 dirty="0"/>
              <a:t>Across UK 3,500 stillbirths and 2,000 neonatal deaths </a:t>
            </a:r>
          </a:p>
          <a:p>
            <a:pPr lvl="0"/>
            <a:r>
              <a:rPr lang="en-US" dirty="0"/>
              <a:t>15 babies a day</a:t>
            </a:r>
          </a:p>
          <a:p>
            <a:pPr lvl="0"/>
            <a:r>
              <a:rPr lang="en-US" dirty="0"/>
              <a:t>Hidden problem</a:t>
            </a:r>
          </a:p>
        </p:txBody>
      </p:sp>
    </p:spTree>
    <p:extLst>
      <p:ext uri="{BB962C8B-B14F-4D97-AF65-F5344CB8AC3E}">
        <p14:creationId xmlns:p14="http://schemas.microsoft.com/office/powerpoint/2010/main" val="4008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322"/>
            <a:ext cx="12192000" cy="1778731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5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1252" y="1700213"/>
            <a:ext cx="5376333" cy="35290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7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4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322"/>
            <a:ext cx="12192000" cy="1778731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8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inatal Mortality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Perinatal Mortality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600203"/>
            <a:ext cx="10972800" cy="39170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Across UK 3,500 stillbirths and 2,000 neonatal deaths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6483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500"/>
            </a:lvl1pPr>
            <a:lvl2pPr marL="0" indent="342900">
              <a:spcBef>
                <a:spcPts val="300"/>
              </a:spcBef>
              <a:buClrTx/>
              <a:buSzTx/>
              <a:buNone/>
              <a:defRPr sz="1500"/>
            </a:lvl2pPr>
            <a:lvl3pPr marL="0" indent="685800">
              <a:spcBef>
                <a:spcPts val="300"/>
              </a:spcBef>
              <a:buClrTx/>
              <a:buSzTx/>
              <a:buNone/>
              <a:defRPr sz="1500"/>
            </a:lvl3pPr>
            <a:lvl4pPr marL="0" indent="1028700">
              <a:spcBef>
                <a:spcPts val="300"/>
              </a:spcBef>
              <a:buClrTx/>
              <a:buSzTx/>
              <a:buNone/>
              <a:defRPr sz="1500"/>
            </a:lvl4pPr>
            <a:lvl5pPr marL="0" indent="1371600">
              <a:spcBef>
                <a:spcPts val="300"/>
              </a:spcBef>
              <a:buClrTx/>
              <a:buSzTx/>
              <a:buNone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4661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 marL="592931" indent="-250031">
              <a:defRPr sz="2100"/>
            </a:lvl2pPr>
            <a:lvl3pPr marL="925830" indent="-240030">
              <a:defRPr sz="2100"/>
            </a:lvl3pPr>
            <a:lvl4pPr marL="1305657" indent="-276957">
              <a:defRPr sz="2100"/>
            </a:lvl4pPr>
            <a:lvl5pPr marL="1648557" indent="-276957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05495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be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 marL="592931" indent="-250031">
              <a:defRPr sz="2100"/>
            </a:lvl2pPr>
            <a:lvl3pPr marL="925830" indent="-240030">
              <a:defRPr sz="2100"/>
            </a:lvl3pPr>
            <a:lvl4pPr marL="1305657" indent="-276957">
              <a:defRPr sz="2100"/>
            </a:lvl4pPr>
            <a:lvl5pPr marL="1648557" indent="-276957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6191253" y="1700214"/>
            <a:ext cx="5376335" cy="3529013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1947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1800" b="1"/>
            </a:lvl1pPr>
            <a:lvl2pPr marL="0" indent="342900">
              <a:spcBef>
                <a:spcPts val="400"/>
              </a:spcBef>
              <a:buClrTx/>
              <a:buSzTx/>
              <a:buNone/>
              <a:defRPr sz="1800" b="1"/>
            </a:lvl2pPr>
            <a:lvl3pPr marL="0" indent="685800">
              <a:spcBef>
                <a:spcPts val="400"/>
              </a:spcBef>
              <a:buClrTx/>
              <a:buSzTx/>
              <a:buNone/>
              <a:defRPr sz="1800" b="1"/>
            </a:lvl3pPr>
            <a:lvl4pPr marL="0" indent="1028700">
              <a:spcBef>
                <a:spcPts val="400"/>
              </a:spcBef>
              <a:buClrTx/>
              <a:buSzTx/>
              <a:buNone/>
              <a:defRPr sz="1800" b="1"/>
            </a:lvl4pPr>
            <a:lvl5pPr marL="0" indent="1371600">
              <a:spcBef>
                <a:spcPts val="400"/>
              </a:spcBef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5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1800" b="1"/>
            </a:lvl1pPr>
          </a:lstStyle>
          <a:p>
            <a:pPr marL="0" indent="0">
              <a:spcBef>
                <a:spcPts val="400"/>
              </a:spcBef>
              <a:buClrTx/>
              <a:buSzTx/>
              <a:buNone/>
              <a:defRPr sz="1800" b="1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21959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1" y="1435103"/>
            <a:ext cx="401108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ClrTx/>
              <a:buSzTx/>
              <a:buNone/>
              <a:defRPr sz="1000"/>
            </a:lvl1pPr>
          </a:lstStyle>
          <a:p>
            <a:pPr marL="0" indent="0">
              <a:spcBef>
                <a:spcPts val="200"/>
              </a:spcBef>
              <a:buClrTx/>
              <a:buSzTx/>
              <a:buNone/>
              <a:defRPr sz="1000"/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21238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81497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7166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6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7" descr="Picture 7"/>
          <p:cNvPicPr>
            <a:picLocks noChangeAspect="1"/>
          </p:cNvPicPr>
          <p:nvPr/>
        </p:nvPicPr>
        <p:blipFill>
          <a:blip r:embed="rId2"/>
          <a:srcRect r="45996"/>
          <a:stretch>
            <a:fillRect/>
          </a:stretch>
        </p:blipFill>
        <p:spPr>
          <a:xfrm>
            <a:off x="9946486" y="5661249"/>
            <a:ext cx="2054169" cy="95202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Rectangle 1"/>
          <p:cNvSpPr/>
          <p:nvPr/>
        </p:nvSpPr>
        <p:spPr>
          <a:xfrm>
            <a:off x="8496266" y="5373216"/>
            <a:ext cx="3456385" cy="11521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9766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142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322"/>
            <a:ext cx="12192000" cy="1778731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3C69-9F78-D44D-9901-030BB32F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4A5D7B-C253-8F4C-9EB4-1661A40B71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51660"/>
            <a:ext cx="10515600" cy="42973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50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2468E1-C6D3-4948-9BAC-B4D31AEC532A}"/>
              </a:ext>
            </a:extLst>
          </p:cNvPr>
          <p:cNvSpPr/>
          <p:nvPr userDrawn="1"/>
        </p:nvSpPr>
        <p:spPr>
          <a:xfrm>
            <a:off x="1130532" y="0"/>
            <a:ext cx="41286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3A7CB-1BF7-459E-BC17-8B0C36A22763}"/>
              </a:ext>
            </a:extLst>
          </p:cNvPr>
          <p:cNvSpPr/>
          <p:nvPr userDrawn="1"/>
        </p:nvSpPr>
        <p:spPr>
          <a:xfrm>
            <a:off x="609599" y="1080655"/>
            <a:ext cx="4391891" cy="469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F72023-3A27-465B-A417-5409EF634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" y="1364672"/>
            <a:ext cx="4128654" cy="4128654"/>
          </a:xfrm>
          <a:custGeom>
            <a:avLst/>
            <a:gdLst>
              <a:gd name="connsiteX0" fmla="*/ 0 w 4128654"/>
              <a:gd name="connsiteY0" fmla="*/ 0 h 4128654"/>
              <a:gd name="connsiteX1" fmla="*/ 4128654 w 4128654"/>
              <a:gd name="connsiteY1" fmla="*/ 0 h 4128654"/>
              <a:gd name="connsiteX2" fmla="*/ 4128654 w 4128654"/>
              <a:gd name="connsiteY2" fmla="*/ 4128654 h 4128654"/>
              <a:gd name="connsiteX3" fmla="*/ 0 w 4128654"/>
              <a:gd name="connsiteY3" fmla="*/ 4128654 h 4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654" h="4128654">
                <a:moveTo>
                  <a:pt x="0" y="0"/>
                </a:moveTo>
                <a:lnTo>
                  <a:pt x="4128654" y="0"/>
                </a:lnTo>
                <a:lnTo>
                  <a:pt x="4128654" y="4128654"/>
                </a:lnTo>
                <a:lnTo>
                  <a:pt x="0" y="41286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42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7BF57-B73F-DF4E-B839-47A46F1C9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b="11038"/>
          <a:stretch/>
        </p:blipFill>
        <p:spPr>
          <a:xfrm>
            <a:off x="1130532" y="1"/>
            <a:ext cx="424012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13A7CB-1BF7-459E-BC17-8B0C36A22763}"/>
              </a:ext>
            </a:extLst>
          </p:cNvPr>
          <p:cNvSpPr/>
          <p:nvPr userDrawn="1"/>
        </p:nvSpPr>
        <p:spPr>
          <a:xfrm>
            <a:off x="609599" y="1080655"/>
            <a:ext cx="4391891" cy="469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F72023-3A27-465B-A417-5409EF634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" y="1364672"/>
            <a:ext cx="4128654" cy="4128654"/>
          </a:xfrm>
          <a:custGeom>
            <a:avLst/>
            <a:gdLst>
              <a:gd name="connsiteX0" fmla="*/ 0 w 4128654"/>
              <a:gd name="connsiteY0" fmla="*/ 0 h 4128654"/>
              <a:gd name="connsiteX1" fmla="*/ 4128654 w 4128654"/>
              <a:gd name="connsiteY1" fmla="*/ 0 h 4128654"/>
              <a:gd name="connsiteX2" fmla="*/ 4128654 w 4128654"/>
              <a:gd name="connsiteY2" fmla="*/ 4128654 h 4128654"/>
              <a:gd name="connsiteX3" fmla="*/ 0 w 4128654"/>
              <a:gd name="connsiteY3" fmla="*/ 4128654 h 4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654" h="4128654">
                <a:moveTo>
                  <a:pt x="0" y="0"/>
                </a:moveTo>
                <a:lnTo>
                  <a:pt x="4128654" y="0"/>
                </a:lnTo>
                <a:lnTo>
                  <a:pt x="4128654" y="4128654"/>
                </a:lnTo>
                <a:lnTo>
                  <a:pt x="0" y="41286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67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FABD0-89CF-41E8-91A0-1BDAEE161306}"/>
              </a:ext>
            </a:extLst>
          </p:cNvPr>
          <p:cNvSpPr/>
          <p:nvPr userDrawn="1"/>
        </p:nvSpPr>
        <p:spPr>
          <a:xfrm>
            <a:off x="0" y="0"/>
            <a:ext cx="58661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28C81-1D5D-4E9D-A4E0-59758617CBAE}"/>
              </a:ext>
            </a:extLst>
          </p:cNvPr>
          <p:cNvSpPr/>
          <p:nvPr userDrawn="1"/>
        </p:nvSpPr>
        <p:spPr>
          <a:xfrm>
            <a:off x="1968130" y="2083633"/>
            <a:ext cx="3293417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217993-0DDF-4A57-851D-1DA41571EF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4177" y="1603947"/>
            <a:ext cx="3867462" cy="2278505"/>
          </a:xfrm>
          <a:custGeom>
            <a:avLst/>
            <a:gdLst>
              <a:gd name="connsiteX0" fmla="*/ 0 w 3867462"/>
              <a:gd name="connsiteY0" fmla="*/ 0 h 2278505"/>
              <a:gd name="connsiteX1" fmla="*/ 3867462 w 3867462"/>
              <a:gd name="connsiteY1" fmla="*/ 0 h 2278505"/>
              <a:gd name="connsiteX2" fmla="*/ 3867462 w 3867462"/>
              <a:gd name="connsiteY2" fmla="*/ 2278505 h 2278505"/>
              <a:gd name="connsiteX3" fmla="*/ 0 w 3867462"/>
              <a:gd name="connsiteY3" fmla="*/ 2278505 h 22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462" h="2278505">
                <a:moveTo>
                  <a:pt x="0" y="0"/>
                </a:moveTo>
                <a:lnTo>
                  <a:pt x="3867462" y="0"/>
                </a:lnTo>
                <a:lnTo>
                  <a:pt x="3867462" y="2278505"/>
                </a:lnTo>
                <a:lnTo>
                  <a:pt x="0" y="2278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58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6B714B-8567-4293-97CA-B7A2B8CE8C83}"/>
              </a:ext>
            </a:extLst>
          </p:cNvPr>
          <p:cNvSpPr/>
          <p:nvPr userDrawn="1"/>
        </p:nvSpPr>
        <p:spPr>
          <a:xfrm>
            <a:off x="6096000" y="0"/>
            <a:ext cx="6096000" cy="6850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1BC73-F116-44E9-90D3-7F6B495E6F4D}"/>
              </a:ext>
            </a:extLst>
          </p:cNvPr>
          <p:cNvSpPr/>
          <p:nvPr userDrawn="1"/>
        </p:nvSpPr>
        <p:spPr>
          <a:xfrm>
            <a:off x="7012899" y="925830"/>
            <a:ext cx="4228258" cy="5107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1FCA41-82DD-48B4-9B3E-BF299FCB68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0755" y="1221104"/>
            <a:ext cx="3761679" cy="4583347"/>
          </a:xfrm>
          <a:custGeom>
            <a:avLst/>
            <a:gdLst>
              <a:gd name="connsiteX0" fmla="*/ 0 w 2546790"/>
              <a:gd name="connsiteY0" fmla="*/ 0 h 1695964"/>
              <a:gd name="connsiteX1" fmla="*/ 2546790 w 2546790"/>
              <a:gd name="connsiteY1" fmla="*/ 0 h 1695964"/>
              <a:gd name="connsiteX2" fmla="*/ 2546790 w 2546790"/>
              <a:gd name="connsiteY2" fmla="*/ 1695964 h 1695964"/>
              <a:gd name="connsiteX3" fmla="*/ 0 w 2546790"/>
              <a:gd name="connsiteY3" fmla="*/ 1695964 h 169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790" h="1695964">
                <a:moveTo>
                  <a:pt x="0" y="0"/>
                </a:moveTo>
                <a:lnTo>
                  <a:pt x="2546790" y="0"/>
                </a:lnTo>
                <a:lnTo>
                  <a:pt x="2546790" y="1695964"/>
                </a:lnTo>
                <a:lnTo>
                  <a:pt x="0" y="1695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2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1BC1C-D339-9F40-ADD0-2A994A8E4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 b="31663"/>
          <a:stretch/>
        </p:blipFill>
        <p:spPr>
          <a:xfrm>
            <a:off x="6096000" y="0"/>
            <a:ext cx="621946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E1BC73-F116-44E9-90D3-7F6B495E6F4D}"/>
              </a:ext>
            </a:extLst>
          </p:cNvPr>
          <p:cNvSpPr/>
          <p:nvPr userDrawn="1"/>
        </p:nvSpPr>
        <p:spPr>
          <a:xfrm>
            <a:off x="7012899" y="925830"/>
            <a:ext cx="4228258" cy="5107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1FCA41-82DD-48B4-9B3E-BF299FCB68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0755" y="1221104"/>
            <a:ext cx="3761679" cy="4583347"/>
          </a:xfrm>
          <a:custGeom>
            <a:avLst/>
            <a:gdLst>
              <a:gd name="connsiteX0" fmla="*/ 0 w 2546790"/>
              <a:gd name="connsiteY0" fmla="*/ 0 h 1695964"/>
              <a:gd name="connsiteX1" fmla="*/ 2546790 w 2546790"/>
              <a:gd name="connsiteY1" fmla="*/ 0 h 1695964"/>
              <a:gd name="connsiteX2" fmla="*/ 2546790 w 2546790"/>
              <a:gd name="connsiteY2" fmla="*/ 1695964 h 1695964"/>
              <a:gd name="connsiteX3" fmla="*/ 0 w 2546790"/>
              <a:gd name="connsiteY3" fmla="*/ 1695964 h 169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790" h="1695964">
                <a:moveTo>
                  <a:pt x="0" y="0"/>
                </a:moveTo>
                <a:lnTo>
                  <a:pt x="2546790" y="0"/>
                </a:lnTo>
                <a:lnTo>
                  <a:pt x="2546790" y="1695964"/>
                </a:lnTo>
                <a:lnTo>
                  <a:pt x="0" y="1695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88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B18F3-45C9-4469-A68F-11FC7F45CF92}"/>
              </a:ext>
            </a:extLst>
          </p:cNvPr>
          <p:cNvSpPr/>
          <p:nvPr userDrawn="1"/>
        </p:nvSpPr>
        <p:spPr>
          <a:xfrm>
            <a:off x="-218660" y="0"/>
            <a:ext cx="5390268" cy="68505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92D64-4F44-4CD7-8854-B3B7DB31AAA5}"/>
              </a:ext>
            </a:extLst>
          </p:cNvPr>
          <p:cNvSpPr/>
          <p:nvPr userDrawn="1"/>
        </p:nvSpPr>
        <p:spPr>
          <a:xfrm>
            <a:off x="228596" y="1593774"/>
            <a:ext cx="2658260" cy="39724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B4C1-0B08-4273-9D12-E948277FBEAB}"/>
              </a:ext>
            </a:extLst>
          </p:cNvPr>
          <p:cNvSpPr/>
          <p:nvPr userDrawn="1"/>
        </p:nvSpPr>
        <p:spPr>
          <a:xfrm>
            <a:off x="3279100" y="1593774"/>
            <a:ext cx="2658260" cy="39724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137BCF-0A6A-45B2-9AD8-32F3BCD4D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018" y="1698760"/>
            <a:ext cx="2413417" cy="3717560"/>
          </a:xfrm>
          <a:custGeom>
            <a:avLst/>
            <a:gdLst>
              <a:gd name="connsiteX0" fmla="*/ 0 w 2413417"/>
              <a:gd name="connsiteY0" fmla="*/ 0 h 3717560"/>
              <a:gd name="connsiteX1" fmla="*/ 2413417 w 2413417"/>
              <a:gd name="connsiteY1" fmla="*/ 0 h 3717560"/>
              <a:gd name="connsiteX2" fmla="*/ 2413417 w 2413417"/>
              <a:gd name="connsiteY2" fmla="*/ 3717560 h 3717560"/>
              <a:gd name="connsiteX3" fmla="*/ 0 w 2413417"/>
              <a:gd name="connsiteY3" fmla="*/ 3717560 h 37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417" h="3717560">
                <a:moveTo>
                  <a:pt x="0" y="0"/>
                </a:moveTo>
                <a:lnTo>
                  <a:pt x="2413417" y="0"/>
                </a:lnTo>
                <a:lnTo>
                  <a:pt x="2413417" y="3717560"/>
                </a:lnTo>
                <a:lnTo>
                  <a:pt x="0" y="3717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0AD9F8-CDB4-4D08-B1FA-9B293F98AF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1522" y="1717496"/>
            <a:ext cx="2413417" cy="3717560"/>
          </a:xfrm>
          <a:custGeom>
            <a:avLst/>
            <a:gdLst>
              <a:gd name="connsiteX0" fmla="*/ 0 w 2413417"/>
              <a:gd name="connsiteY0" fmla="*/ 0 h 3717560"/>
              <a:gd name="connsiteX1" fmla="*/ 2413417 w 2413417"/>
              <a:gd name="connsiteY1" fmla="*/ 0 h 3717560"/>
              <a:gd name="connsiteX2" fmla="*/ 2413417 w 2413417"/>
              <a:gd name="connsiteY2" fmla="*/ 3717560 h 3717560"/>
              <a:gd name="connsiteX3" fmla="*/ 0 w 2413417"/>
              <a:gd name="connsiteY3" fmla="*/ 3717560 h 37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417" h="3717560">
                <a:moveTo>
                  <a:pt x="0" y="0"/>
                </a:moveTo>
                <a:lnTo>
                  <a:pt x="2413417" y="0"/>
                </a:lnTo>
                <a:lnTo>
                  <a:pt x="2413417" y="3717560"/>
                </a:lnTo>
                <a:lnTo>
                  <a:pt x="0" y="3717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F43506-01FC-4766-99D4-0446B42D8569}"/>
              </a:ext>
            </a:extLst>
          </p:cNvPr>
          <p:cNvSpPr/>
          <p:nvPr userDrawn="1"/>
        </p:nvSpPr>
        <p:spPr>
          <a:xfrm>
            <a:off x="1125197" y="1034321"/>
            <a:ext cx="11066804" cy="5823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7563F-2E1A-4EC4-8DD3-AD601F74B38C}"/>
              </a:ext>
            </a:extLst>
          </p:cNvPr>
          <p:cNvSpPr/>
          <p:nvPr userDrawn="1"/>
        </p:nvSpPr>
        <p:spPr>
          <a:xfrm>
            <a:off x="593269" y="423091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1E09E-FFB8-4DE9-BE07-1490DB8CC826}"/>
              </a:ext>
            </a:extLst>
          </p:cNvPr>
          <p:cNvSpPr/>
          <p:nvPr userDrawn="1"/>
        </p:nvSpPr>
        <p:spPr>
          <a:xfrm>
            <a:off x="4308883" y="423091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56800-A08E-4E80-8074-A76578A126F9}"/>
              </a:ext>
            </a:extLst>
          </p:cNvPr>
          <p:cNvSpPr/>
          <p:nvPr userDrawn="1"/>
        </p:nvSpPr>
        <p:spPr>
          <a:xfrm>
            <a:off x="8004145" y="423091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5DAD74-6940-4B98-8F42-D76730672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090" y="4467069"/>
            <a:ext cx="2553952" cy="1467991"/>
          </a:xfrm>
          <a:custGeom>
            <a:avLst/>
            <a:gdLst>
              <a:gd name="connsiteX0" fmla="*/ 0 w 2553952"/>
              <a:gd name="connsiteY0" fmla="*/ 0 h 1467991"/>
              <a:gd name="connsiteX1" fmla="*/ 2553952 w 2553952"/>
              <a:gd name="connsiteY1" fmla="*/ 0 h 1467991"/>
              <a:gd name="connsiteX2" fmla="*/ 2553952 w 2553952"/>
              <a:gd name="connsiteY2" fmla="*/ 1467991 h 1467991"/>
              <a:gd name="connsiteX3" fmla="*/ 0 w 2553952"/>
              <a:gd name="connsiteY3" fmla="*/ 1467991 h 14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952" h="1467991">
                <a:moveTo>
                  <a:pt x="0" y="0"/>
                </a:moveTo>
                <a:lnTo>
                  <a:pt x="2553952" y="0"/>
                </a:lnTo>
                <a:lnTo>
                  <a:pt x="2553952" y="1467991"/>
                </a:lnTo>
                <a:lnTo>
                  <a:pt x="0" y="146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9BB389-8C60-4D2F-BEBB-80DAE737AA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3703" y="4467069"/>
            <a:ext cx="2553952" cy="1467991"/>
          </a:xfrm>
          <a:custGeom>
            <a:avLst/>
            <a:gdLst>
              <a:gd name="connsiteX0" fmla="*/ 0 w 2553952"/>
              <a:gd name="connsiteY0" fmla="*/ 0 h 1467991"/>
              <a:gd name="connsiteX1" fmla="*/ 2553952 w 2553952"/>
              <a:gd name="connsiteY1" fmla="*/ 0 h 1467991"/>
              <a:gd name="connsiteX2" fmla="*/ 2553952 w 2553952"/>
              <a:gd name="connsiteY2" fmla="*/ 1467991 h 1467991"/>
              <a:gd name="connsiteX3" fmla="*/ 0 w 2553952"/>
              <a:gd name="connsiteY3" fmla="*/ 1467991 h 14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952" h="1467991">
                <a:moveTo>
                  <a:pt x="0" y="0"/>
                </a:moveTo>
                <a:lnTo>
                  <a:pt x="2553952" y="0"/>
                </a:lnTo>
                <a:lnTo>
                  <a:pt x="2553952" y="1467991"/>
                </a:lnTo>
                <a:lnTo>
                  <a:pt x="0" y="146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8CF61BD-1582-4730-8324-42220EABC8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8966" y="4467069"/>
            <a:ext cx="2553952" cy="1467991"/>
          </a:xfrm>
          <a:custGeom>
            <a:avLst/>
            <a:gdLst>
              <a:gd name="connsiteX0" fmla="*/ 0 w 2553952"/>
              <a:gd name="connsiteY0" fmla="*/ 0 h 1467991"/>
              <a:gd name="connsiteX1" fmla="*/ 2553952 w 2553952"/>
              <a:gd name="connsiteY1" fmla="*/ 0 h 1467991"/>
              <a:gd name="connsiteX2" fmla="*/ 2553952 w 2553952"/>
              <a:gd name="connsiteY2" fmla="*/ 1467991 h 1467991"/>
              <a:gd name="connsiteX3" fmla="*/ 0 w 2553952"/>
              <a:gd name="connsiteY3" fmla="*/ 1467991 h 14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952" h="1467991">
                <a:moveTo>
                  <a:pt x="0" y="0"/>
                </a:moveTo>
                <a:lnTo>
                  <a:pt x="2553952" y="0"/>
                </a:lnTo>
                <a:lnTo>
                  <a:pt x="2553952" y="1467991"/>
                </a:lnTo>
                <a:lnTo>
                  <a:pt x="0" y="146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8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7024F-824C-694D-A27F-E9B5AA0EE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1" b="2384"/>
          <a:stretch/>
        </p:blipFill>
        <p:spPr>
          <a:xfrm>
            <a:off x="1125197" y="1034321"/>
            <a:ext cx="11061511" cy="58236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47563F-2E1A-4EC4-8DD3-AD601F74B38C}"/>
              </a:ext>
            </a:extLst>
          </p:cNvPr>
          <p:cNvSpPr/>
          <p:nvPr userDrawn="1"/>
        </p:nvSpPr>
        <p:spPr>
          <a:xfrm>
            <a:off x="593269" y="423091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1E09E-FFB8-4DE9-BE07-1490DB8CC826}"/>
              </a:ext>
            </a:extLst>
          </p:cNvPr>
          <p:cNvSpPr/>
          <p:nvPr userDrawn="1"/>
        </p:nvSpPr>
        <p:spPr>
          <a:xfrm>
            <a:off x="4308883" y="423091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56800-A08E-4E80-8074-A76578A126F9}"/>
              </a:ext>
            </a:extLst>
          </p:cNvPr>
          <p:cNvSpPr/>
          <p:nvPr userDrawn="1"/>
        </p:nvSpPr>
        <p:spPr>
          <a:xfrm>
            <a:off x="8004145" y="423091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5DAD74-6940-4B98-8F42-D76730672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090" y="4467069"/>
            <a:ext cx="2553952" cy="1467991"/>
          </a:xfrm>
          <a:custGeom>
            <a:avLst/>
            <a:gdLst>
              <a:gd name="connsiteX0" fmla="*/ 0 w 2553952"/>
              <a:gd name="connsiteY0" fmla="*/ 0 h 1467991"/>
              <a:gd name="connsiteX1" fmla="*/ 2553952 w 2553952"/>
              <a:gd name="connsiteY1" fmla="*/ 0 h 1467991"/>
              <a:gd name="connsiteX2" fmla="*/ 2553952 w 2553952"/>
              <a:gd name="connsiteY2" fmla="*/ 1467991 h 1467991"/>
              <a:gd name="connsiteX3" fmla="*/ 0 w 2553952"/>
              <a:gd name="connsiteY3" fmla="*/ 1467991 h 14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952" h="1467991">
                <a:moveTo>
                  <a:pt x="0" y="0"/>
                </a:moveTo>
                <a:lnTo>
                  <a:pt x="2553952" y="0"/>
                </a:lnTo>
                <a:lnTo>
                  <a:pt x="2553952" y="1467991"/>
                </a:lnTo>
                <a:lnTo>
                  <a:pt x="0" y="146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9BB389-8C60-4D2F-BEBB-80DAE737AA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3703" y="4467069"/>
            <a:ext cx="2553952" cy="1467991"/>
          </a:xfrm>
          <a:custGeom>
            <a:avLst/>
            <a:gdLst>
              <a:gd name="connsiteX0" fmla="*/ 0 w 2553952"/>
              <a:gd name="connsiteY0" fmla="*/ 0 h 1467991"/>
              <a:gd name="connsiteX1" fmla="*/ 2553952 w 2553952"/>
              <a:gd name="connsiteY1" fmla="*/ 0 h 1467991"/>
              <a:gd name="connsiteX2" fmla="*/ 2553952 w 2553952"/>
              <a:gd name="connsiteY2" fmla="*/ 1467991 h 1467991"/>
              <a:gd name="connsiteX3" fmla="*/ 0 w 2553952"/>
              <a:gd name="connsiteY3" fmla="*/ 1467991 h 14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952" h="1467991">
                <a:moveTo>
                  <a:pt x="0" y="0"/>
                </a:moveTo>
                <a:lnTo>
                  <a:pt x="2553952" y="0"/>
                </a:lnTo>
                <a:lnTo>
                  <a:pt x="2553952" y="1467991"/>
                </a:lnTo>
                <a:lnTo>
                  <a:pt x="0" y="146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8CF61BD-1582-4730-8324-42220EABC8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8966" y="4467069"/>
            <a:ext cx="2553952" cy="1467991"/>
          </a:xfrm>
          <a:custGeom>
            <a:avLst/>
            <a:gdLst>
              <a:gd name="connsiteX0" fmla="*/ 0 w 2553952"/>
              <a:gd name="connsiteY0" fmla="*/ 0 h 1467991"/>
              <a:gd name="connsiteX1" fmla="*/ 2553952 w 2553952"/>
              <a:gd name="connsiteY1" fmla="*/ 0 h 1467991"/>
              <a:gd name="connsiteX2" fmla="*/ 2553952 w 2553952"/>
              <a:gd name="connsiteY2" fmla="*/ 1467991 h 1467991"/>
              <a:gd name="connsiteX3" fmla="*/ 0 w 2553952"/>
              <a:gd name="connsiteY3" fmla="*/ 1467991 h 14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952" h="1467991">
                <a:moveTo>
                  <a:pt x="0" y="0"/>
                </a:moveTo>
                <a:lnTo>
                  <a:pt x="2553952" y="0"/>
                </a:lnTo>
                <a:lnTo>
                  <a:pt x="2553952" y="1467991"/>
                </a:lnTo>
                <a:lnTo>
                  <a:pt x="0" y="146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04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1BEA9-595C-47C2-B616-667393E7166F}"/>
              </a:ext>
            </a:extLst>
          </p:cNvPr>
          <p:cNvSpPr/>
          <p:nvPr userDrawn="1"/>
        </p:nvSpPr>
        <p:spPr>
          <a:xfrm>
            <a:off x="1" y="2488367"/>
            <a:ext cx="2923082" cy="37175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28287-48A6-4295-B9C6-EF55FF2CDCF7}"/>
              </a:ext>
            </a:extLst>
          </p:cNvPr>
          <p:cNvSpPr/>
          <p:nvPr userDrawn="1"/>
        </p:nvSpPr>
        <p:spPr>
          <a:xfrm>
            <a:off x="973721" y="337699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EB2CC-8F20-41F5-B473-D4D2B0ACA392}"/>
              </a:ext>
            </a:extLst>
          </p:cNvPr>
          <p:cNvSpPr/>
          <p:nvPr userDrawn="1"/>
        </p:nvSpPr>
        <p:spPr>
          <a:xfrm>
            <a:off x="4631009" y="337699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DF99D-944E-4F54-962E-ECC5DAC30F02}"/>
              </a:ext>
            </a:extLst>
          </p:cNvPr>
          <p:cNvSpPr/>
          <p:nvPr userDrawn="1"/>
        </p:nvSpPr>
        <p:spPr>
          <a:xfrm>
            <a:off x="8192967" y="337699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3B2B53-9FC6-4994-82F5-6C4CA36B26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9793" y="3650564"/>
            <a:ext cx="2591448" cy="1393167"/>
          </a:xfrm>
          <a:custGeom>
            <a:avLst/>
            <a:gdLst>
              <a:gd name="connsiteX0" fmla="*/ 0 w 2591448"/>
              <a:gd name="connsiteY0" fmla="*/ 0 h 1393167"/>
              <a:gd name="connsiteX1" fmla="*/ 2591448 w 2591448"/>
              <a:gd name="connsiteY1" fmla="*/ 0 h 1393167"/>
              <a:gd name="connsiteX2" fmla="*/ 2591448 w 2591448"/>
              <a:gd name="connsiteY2" fmla="*/ 1393167 h 1393167"/>
              <a:gd name="connsiteX3" fmla="*/ 0 w 2591448"/>
              <a:gd name="connsiteY3" fmla="*/ 1393167 h 139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448" h="1393167">
                <a:moveTo>
                  <a:pt x="0" y="0"/>
                </a:moveTo>
                <a:lnTo>
                  <a:pt x="2591448" y="0"/>
                </a:lnTo>
                <a:lnTo>
                  <a:pt x="2591448" y="1393167"/>
                </a:lnTo>
                <a:lnTo>
                  <a:pt x="0" y="13931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E7D11E-345B-497F-A405-2116F8505E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7081" y="3650564"/>
            <a:ext cx="2591448" cy="1393167"/>
          </a:xfrm>
          <a:custGeom>
            <a:avLst/>
            <a:gdLst>
              <a:gd name="connsiteX0" fmla="*/ 0 w 2591448"/>
              <a:gd name="connsiteY0" fmla="*/ 0 h 1393167"/>
              <a:gd name="connsiteX1" fmla="*/ 2591448 w 2591448"/>
              <a:gd name="connsiteY1" fmla="*/ 0 h 1393167"/>
              <a:gd name="connsiteX2" fmla="*/ 2591448 w 2591448"/>
              <a:gd name="connsiteY2" fmla="*/ 1393167 h 1393167"/>
              <a:gd name="connsiteX3" fmla="*/ 0 w 2591448"/>
              <a:gd name="connsiteY3" fmla="*/ 1393167 h 139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448" h="1393167">
                <a:moveTo>
                  <a:pt x="0" y="0"/>
                </a:moveTo>
                <a:lnTo>
                  <a:pt x="2591448" y="0"/>
                </a:lnTo>
                <a:lnTo>
                  <a:pt x="2591448" y="1393167"/>
                </a:lnTo>
                <a:lnTo>
                  <a:pt x="0" y="13931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742639-8C3D-410C-B2A6-AA2C9D98FB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9040" y="3650564"/>
            <a:ext cx="2591448" cy="1393167"/>
          </a:xfrm>
          <a:custGeom>
            <a:avLst/>
            <a:gdLst>
              <a:gd name="connsiteX0" fmla="*/ 0 w 2591448"/>
              <a:gd name="connsiteY0" fmla="*/ 0 h 1393167"/>
              <a:gd name="connsiteX1" fmla="*/ 2591448 w 2591448"/>
              <a:gd name="connsiteY1" fmla="*/ 0 h 1393167"/>
              <a:gd name="connsiteX2" fmla="*/ 2591448 w 2591448"/>
              <a:gd name="connsiteY2" fmla="*/ 1393167 h 1393167"/>
              <a:gd name="connsiteX3" fmla="*/ 0 w 2591448"/>
              <a:gd name="connsiteY3" fmla="*/ 1393167 h 139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448" h="1393167">
                <a:moveTo>
                  <a:pt x="0" y="0"/>
                </a:moveTo>
                <a:lnTo>
                  <a:pt x="2591448" y="0"/>
                </a:lnTo>
                <a:lnTo>
                  <a:pt x="2591448" y="1393167"/>
                </a:lnTo>
                <a:lnTo>
                  <a:pt x="0" y="13931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53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E5FD4C-DDD0-4711-B26F-D53259B8554B}"/>
              </a:ext>
            </a:extLst>
          </p:cNvPr>
          <p:cNvSpPr/>
          <p:nvPr userDrawn="1"/>
        </p:nvSpPr>
        <p:spPr>
          <a:xfrm>
            <a:off x="572124" y="2638268"/>
            <a:ext cx="11047751" cy="4219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67FDE-8299-41D8-B3C7-B1751F103CC5}"/>
              </a:ext>
            </a:extLst>
          </p:cNvPr>
          <p:cNvSpPr/>
          <p:nvPr userDrawn="1"/>
        </p:nvSpPr>
        <p:spPr>
          <a:xfrm>
            <a:off x="1113692" y="360132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4F3CE-3943-4C04-A720-4F30A6FE6C83}"/>
              </a:ext>
            </a:extLst>
          </p:cNvPr>
          <p:cNvSpPr/>
          <p:nvPr userDrawn="1"/>
        </p:nvSpPr>
        <p:spPr>
          <a:xfrm>
            <a:off x="4631528" y="360132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99651-F896-4A6F-A301-520EDA09D3F3}"/>
              </a:ext>
            </a:extLst>
          </p:cNvPr>
          <p:cNvSpPr/>
          <p:nvPr userDrawn="1"/>
        </p:nvSpPr>
        <p:spPr>
          <a:xfrm>
            <a:off x="8149364" y="360132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CAB2B2-D9E8-4C25-83D8-FD258BA745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1179" y="3853594"/>
            <a:ext cx="2548618" cy="1421567"/>
          </a:xfrm>
          <a:custGeom>
            <a:avLst/>
            <a:gdLst>
              <a:gd name="connsiteX0" fmla="*/ 0 w 2548618"/>
              <a:gd name="connsiteY0" fmla="*/ 0 h 1421567"/>
              <a:gd name="connsiteX1" fmla="*/ 2548618 w 2548618"/>
              <a:gd name="connsiteY1" fmla="*/ 0 h 1421567"/>
              <a:gd name="connsiteX2" fmla="*/ 2548618 w 2548618"/>
              <a:gd name="connsiteY2" fmla="*/ 1421567 h 1421567"/>
              <a:gd name="connsiteX3" fmla="*/ 0 w 2548618"/>
              <a:gd name="connsiteY3" fmla="*/ 1421567 h 14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18" h="1421567">
                <a:moveTo>
                  <a:pt x="0" y="0"/>
                </a:moveTo>
                <a:lnTo>
                  <a:pt x="2548618" y="0"/>
                </a:lnTo>
                <a:lnTo>
                  <a:pt x="2548618" y="1421567"/>
                </a:lnTo>
                <a:lnTo>
                  <a:pt x="0" y="142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D1D1F5-69C6-41B9-B160-4D3CF730D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9015" y="3853594"/>
            <a:ext cx="2548618" cy="1421567"/>
          </a:xfrm>
          <a:custGeom>
            <a:avLst/>
            <a:gdLst>
              <a:gd name="connsiteX0" fmla="*/ 0 w 2548618"/>
              <a:gd name="connsiteY0" fmla="*/ 0 h 1421567"/>
              <a:gd name="connsiteX1" fmla="*/ 2548618 w 2548618"/>
              <a:gd name="connsiteY1" fmla="*/ 0 h 1421567"/>
              <a:gd name="connsiteX2" fmla="*/ 2548618 w 2548618"/>
              <a:gd name="connsiteY2" fmla="*/ 1421567 h 1421567"/>
              <a:gd name="connsiteX3" fmla="*/ 0 w 2548618"/>
              <a:gd name="connsiteY3" fmla="*/ 1421567 h 14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18" h="1421567">
                <a:moveTo>
                  <a:pt x="0" y="0"/>
                </a:moveTo>
                <a:lnTo>
                  <a:pt x="2548618" y="0"/>
                </a:lnTo>
                <a:lnTo>
                  <a:pt x="2548618" y="1421567"/>
                </a:lnTo>
                <a:lnTo>
                  <a:pt x="0" y="142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8F8F4C-110F-46B7-BD84-E505FFC1EF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6852" y="3853594"/>
            <a:ext cx="2548618" cy="1421567"/>
          </a:xfrm>
          <a:custGeom>
            <a:avLst/>
            <a:gdLst>
              <a:gd name="connsiteX0" fmla="*/ 0 w 2548618"/>
              <a:gd name="connsiteY0" fmla="*/ 0 h 1421567"/>
              <a:gd name="connsiteX1" fmla="*/ 2548618 w 2548618"/>
              <a:gd name="connsiteY1" fmla="*/ 0 h 1421567"/>
              <a:gd name="connsiteX2" fmla="*/ 2548618 w 2548618"/>
              <a:gd name="connsiteY2" fmla="*/ 1421567 h 1421567"/>
              <a:gd name="connsiteX3" fmla="*/ 0 w 2548618"/>
              <a:gd name="connsiteY3" fmla="*/ 1421567 h 14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18" h="1421567">
                <a:moveTo>
                  <a:pt x="0" y="0"/>
                </a:moveTo>
                <a:lnTo>
                  <a:pt x="2548618" y="0"/>
                </a:lnTo>
                <a:lnTo>
                  <a:pt x="2548618" y="1421567"/>
                </a:lnTo>
                <a:lnTo>
                  <a:pt x="0" y="142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7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8C7AC3-8C18-4940-8795-215F3F6AF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9"/>
          <a:stretch/>
        </p:blipFill>
        <p:spPr>
          <a:xfrm>
            <a:off x="572124" y="2638268"/>
            <a:ext cx="11061511" cy="4561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B67FDE-8299-41D8-B3C7-B1751F103CC5}"/>
              </a:ext>
            </a:extLst>
          </p:cNvPr>
          <p:cNvSpPr/>
          <p:nvPr userDrawn="1"/>
        </p:nvSpPr>
        <p:spPr>
          <a:xfrm>
            <a:off x="1113692" y="360132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4F3CE-3943-4C04-A720-4F30A6FE6C83}"/>
              </a:ext>
            </a:extLst>
          </p:cNvPr>
          <p:cNvSpPr/>
          <p:nvPr userDrawn="1"/>
        </p:nvSpPr>
        <p:spPr>
          <a:xfrm>
            <a:off x="4631528" y="360132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99651-F896-4A6F-A301-520EDA09D3F3}"/>
              </a:ext>
            </a:extLst>
          </p:cNvPr>
          <p:cNvSpPr/>
          <p:nvPr userDrawn="1"/>
        </p:nvSpPr>
        <p:spPr>
          <a:xfrm>
            <a:off x="8149364" y="3601323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CAB2B2-D9E8-4C25-83D8-FD258BA745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1179" y="3853594"/>
            <a:ext cx="2548618" cy="1421567"/>
          </a:xfrm>
          <a:custGeom>
            <a:avLst/>
            <a:gdLst>
              <a:gd name="connsiteX0" fmla="*/ 0 w 2548618"/>
              <a:gd name="connsiteY0" fmla="*/ 0 h 1421567"/>
              <a:gd name="connsiteX1" fmla="*/ 2548618 w 2548618"/>
              <a:gd name="connsiteY1" fmla="*/ 0 h 1421567"/>
              <a:gd name="connsiteX2" fmla="*/ 2548618 w 2548618"/>
              <a:gd name="connsiteY2" fmla="*/ 1421567 h 1421567"/>
              <a:gd name="connsiteX3" fmla="*/ 0 w 2548618"/>
              <a:gd name="connsiteY3" fmla="*/ 1421567 h 14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18" h="1421567">
                <a:moveTo>
                  <a:pt x="0" y="0"/>
                </a:moveTo>
                <a:lnTo>
                  <a:pt x="2548618" y="0"/>
                </a:lnTo>
                <a:lnTo>
                  <a:pt x="2548618" y="1421567"/>
                </a:lnTo>
                <a:lnTo>
                  <a:pt x="0" y="142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D1D1F5-69C6-41B9-B160-4D3CF730D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9015" y="3853594"/>
            <a:ext cx="2548618" cy="1421567"/>
          </a:xfrm>
          <a:custGeom>
            <a:avLst/>
            <a:gdLst>
              <a:gd name="connsiteX0" fmla="*/ 0 w 2548618"/>
              <a:gd name="connsiteY0" fmla="*/ 0 h 1421567"/>
              <a:gd name="connsiteX1" fmla="*/ 2548618 w 2548618"/>
              <a:gd name="connsiteY1" fmla="*/ 0 h 1421567"/>
              <a:gd name="connsiteX2" fmla="*/ 2548618 w 2548618"/>
              <a:gd name="connsiteY2" fmla="*/ 1421567 h 1421567"/>
              <a:gd name="connsiteX3" fmla="*/ 0 w 2548618"/>
              <a:gd name="connsiteY3" fmla="*/ 1421567 h 14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18" h="1421567">
                <a:moveTo>
                  <a:pt x="0" y="0"/>
                </a:moveTo>
                <a:lnTo>
                  <a:pt x="2548618" y="0"/>
                </a:lnTo>
                <a:lnTo>
                  <a:pt x="2548618" y="1421567"/>
                </a:lnTo>
                <a:lnTo>
                  <a:pt x="0" y="142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8F8F4C-110F-46B7-BD84-E505FFC1EF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6852" y="3853594"/>
            <a:ext cx="2548618" cy="1421567"/>
          </a:xfrm>
          <a:custGeom>
            <a:avLst/>
            <a:gdLst>
              <a:gd name="connsiteX0" fmla="*/ 0 w 2548618"/>
              <a:gd name="connsiteY0" fmla="*/ 0 h 1421567"/>
              <a:gd name="connsiteX1" fmla="*/ 2548618 w 2548618"/>
              <a:gd name="connsiteY1" fmla="*/ 0 h 1421567"/>
              <a:gd name="connsiteX2" fmla="*/ 2548618 w 2548618"/>
              <a:gd name="connsiteY2" fmla="*/ 1421567 h 1421567"/>
              <a:gd name="connsiteX3" fmla="*/ 0 w 2548618"/>
              <a:gd name="connsiteY3" fmla="*/ 1421567 h 14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18" h="1421567">
                <a:moveTo>
                  <a:pt x="0" y="0"/>
                </a:moveTo>
                <a:lnTo>
                  <a:pt x="2548618" y="0"/>
                </a:lnTo>
                <a:lnTo>
                  <a:pt x="2548618" y="1421567"/>
                </a:lnTo>
                <a:lnTo>
                  <a:pt x="0" y="142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77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DE576F-94D2-4693-9EA6-3BF08DAF4B17}"/>
              </a:ext>
            </a:extLst>
          </p:cNvPr>
          <p:cNvSpPr/>
          <p:nvPr userDrawn="1"/>
        </p:nvSpPr>
        <p:spPr>
          <a:xfrm>
            <a:off x="0" y="468440"/>
            <a:ext cx="4541519" cy="59211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EC724-5C82-4FF6-B9EA-94F7DF9CE3C8}"/>
              </a:ext>
            </a:extLst>
          </p:cNvPr>
          <p:cNvSpPr/>
          <p:nvPr userDrawn="1"/>
        </p:nvSpPr>
        <p:spPr>
          <a:xfrm>
            <a:off x="1359671" y="1364106"/>
            <a:ext cx="3597638" cy="4129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CD6E3B-F05E-4198-B676-24B13DD39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2649" y="1560557"/>
            <a:ext cx="3151681" cy="3736885"/>
          </a:xfrm>
          <a:custGeom>
            <a:avLst/>
            <a:gdLst>
              <a:gd name="connsiteX0" fmla="*/ 0 w 3151681"/>
              <a:gd name="connsiteY0" fmla="*/ 0 h 3736885"/>
              <a:gd name="connsiteX1" fmla="*/ 3151681 w 3151681"/>
              <a:gd name="connsiteY1" fmla="*/ 0 h 3736885"/>
              <a:gd name="connsiteX2" fmla="*/ 3151681 w 3151681"/>
              <a:gd name="connsiteY2" fmla="*/ 3736885 h 3736885"/>
              <a:gd name="connsiteX3" fmla="*/ 0 w 3151681"/>
              <a:gd name="connsiteY3" fmla="*/ 3736885 h 373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1681" h="3736885">
                <a:moveTo>
                  <a:pt x="0" y="0"/>
                </a:moveTo>
                <a:lnTo>
                  <a:pt x="3151681" y="0"/>
                </a:lnTo>
                <a:lnTo>
                  <a:pt x="3151681" y="3736885"/>
                </a:lnTo>
                <a:lnTo>
                  <a:pt x="0" y="3736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42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60144A-B8E4-4A66-8014-27B0D464655D}"/>
              </a:ext>
            </a:extLst>
          </p:cNvPr>
          <p:cNvSpPr/>
          <p:nvPr userDrawn="1"/>
        </p:nvSpPr>
        <p:spPr>
          <a:xfrm>
            <a:off x="7031015" y="0"/>
            <a:ext cx="53928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DAB9BC-29A5-462B-A610-0787CED9B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5889" y="1360357"/>
            <a:ext cx="3929920" cy="4137285"/>
          </a:xfrm>
          <a:custGeom>
            <a:avLst/>
            <a:gdLst>
              <a:gd name="connsiteX0" fmla="*/ 0 w 3929920"/>
              <a:gd name="connsiteY0" fmla="*/ 0 h 4137285"/>
              <a:gd name="connsiteX1" fmla="*/ 3929920 w 3929920"/>
              <a:gd name="connsiteY1" fmla="*/ 0 h 4137285"/>
              <a:gd name="connsiteX2" fmla="*/ 3929920 w 3929920"/>
              <a:gd name="connsiteY2" fmla="*/ 4137285 h 4137285"/>
              <a:gd name="connsiteX3" fmla="*/ 0 w 3929920"/>
              <a:gd name="connsiteY3" fmla="*/ 4137285 h 4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920" h="4137285">
                <a:moveTo>
                  <a:pt x="0" y="0"/>
                </a:moveTo>
                <a:lnTo>
                  <a:pt x="3929920" y="0"/>
                </a:lnTo>
                <a:lnTo>
                  <a:pt x="3929920" y="4137285"/>
                </a:lnTo>
                <a:lnTo>
                  <a:pt x="0" y="41372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6762B4-1027-0445-9FD3-8C5254323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0126" y="0"/>
            <a:ext cx="1473786" cy="12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6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8C0D7-591A-7643-BA41-27C391FCC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 r="13290" b="31663"/>
          <a:stretch/>
        </p:blipFill>
        <p:spPr>
          <a:xfrm>
            <a:off x="7031015" y="0"/>
            <a:ext cx="5392897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DAB9BC-29A5-462B-A610-0787CED9B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5889" y="1360357"/>
            <a:ext cx="3929920" cy="4137285"/>
          </a:xfrm>
          <a:custGeom>
            <a:avLst/>
            <a:gdLst>
              <a:gd name="connsiteX0" fmla="*/ 0 w 3929920"/>
              <a:gd name="connsiteY0" fmla="*/ 0 h 4137285"/>
              <a:gd name="connsiteX1" fmla="*/ 3929920 w 3929920"/>
              <a:gd name="connsiteY1" fmla="*/ 0 h 4137285"/>
              <a:gd name="connsiteX2" fmla="*/ 3929920 w 3929920"/>
              <a:gd name="connsiteY2" fmla="*/ 4137285 h 4137285"/>
              <a:gd name="connsiteX3" fmla="*/ 0 w 3929920"/>
              <a:gd name="connsiteY3" fmla="*/ 4137285 h 4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920" h="4137285">
                <a:moveTo>
                  <a:pt x="0" y="0"/>
                </a:moveTo>
                <a:lnTo>
                  <a:pt x="3929920" y="0"/>
                </a:lnTo>
                <a:lnTo>
                  <a:pt x="3929920" y="4137285"/>
                </a:lnTo>
                <a:lnTo>
                  <a:pt x="0" y="41372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6762B4-1027-0445-9FD3-8C5254323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0126" y="0"/>
            <a:ext cx="1473786" cy="12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1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4EFD26-77E9-4D13-824F-F1E9804D4936}"/>
              </a:ext>
            </a:extLst>
          </p:cNvPr>
          <p:cNvSpPr/>
          <p:nvPr userDrawn="1"/>
        </p:nvSpPr>
        <p:spPr>
          <a:xfrm>
            <a:off x="0" y="4122295"/>
            <a:ext cx="6096000" cy="2735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E43FB-7CF1-4068-9508-06D22AB97A04}"/>
              </a:ext>
            </a:extLst>
          </p:cNvPr>
          <p:cNvSpPr/>
          <p:nvPr userDrawn="1"/>
        </p:nvSpPr>
        <p:spPr>
          <a:xfrm>
            <a:off x="738938" y="1965960"/>
            <a:ext cx="3023594" cy="4190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430B4-7BD7-4C8F-B731-84A7D57F1BAD}"/>
              </a:ext>
            </a:extLst>
          </p:cNvPr>
          <p:cNvSpPr/>
          <p:nvPr userDrawn="1"/>
        </p:nvSpPr>
        <p:spPr>
          <a:xfrm>
            <a:off x="4099233" y="1965960"/>
            <a:ext cx="3023594" cy="4190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9D95E7-4A07-4519-A3E8-B1297CE8D6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1318" y="2103120"/>
            <a:ext cx="2651681" cy="3847975"/>
          </a:xfrm>
          <a:custGeom>
            <a:avLst/>
            <a:gdLst>
              <a:gd name="connsiteX0" fmla="*/ 0 w 2651681"/>
              <a:gd name="connsiteY0" fmla="*/ 0 h 3190407"/>
              <a:gd name="connsiteX1" fmla="*/ 2651681 w 2651681"/>
              <a:gd name="connsiteY1" fmla="*/ 0 h 3190407"/>
              <a:gd name="connsiteX2" fmla="*/ 2651681 w 2651681"/>
              <a:gd name="connsiteY2" fmla="*/ 3190407 h 3190407"/>
              <a:gd name="connsiteX3" fmla="*/ 0 w 2651681"/>
              <a:gd name="connsiteY3" fmla="*/ 3190407 h 319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681" h="3190407">
                <a:moveTo>
                  <a:pt x="0" y="0"/>
                </a:moveTo>
                <a:lnTo>
                  <a:pt x="2651681" y="0"/>
                </a:lnTo>
                <a:lnTo>
                  <a:pt x="2651681" y="3190407"/>
                </a:lnTo>
                <a:lnTo>
                  <a:pt x="0" y="31904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9FD7A8-DEB4-42DC-8958-DBDE479796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1613" y="2103120"/>
            <a:ext cx="2651681" cy="3847975"/>
          </a:xfrm>
          <a:custGeom>
            <a:avLst/>
            <a:gdLst>
              <a:gd name="connsiteX0" fmla="*/ 0 w 2651681"/>
              <a:gd name="connsiteY0" fmla="*/ 0 h 3190407"/>
              <a:gd name="connsiteX1" fmla="*/ 2651681 w 2651681"/>
              <a:gd name="connsiteY1" fmla="*/ 0 h 3190407"/>
              <a:gd name="connsiteX2" fmla="*/ 2651681 w 2651681"/>
              <a:gd name="connsiteY2" fmla="*/ 3190407 h 3190407"/>
              <a:gd name="connsiteX3" fmla="*/ 0 w 2651681"/>
              <a:gd name="connsiteY3" fmla="*/ 3190407 h 319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681" h="3190407">
                <a:moveTo>
                  <a:pt x="0" y="0"/>
                </a:moveTo>
                <a:lnTo>
                  <a:pt x="2651681" y="0"/>
                </a:lnTo>
                <a:lnTo>
                  <a:pt x="2651681" y="3190407"/>
                </a:lnTo>
                <a:lnTo>
                  <a:pt x="0" y="31904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61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EA322D-ACC9-46EA-97BD-3534C0A3E18B}"/>
              </a:ext>
            </a:extLst>
          </p:cNvPr>
          <p:cNvSpPr/>
          <p:nvPr userDrawn="1"/>
        </p:nvSpPr>
        <p:spPr>
          <a:xfrm>
            <a:off x="6096000" y="0"/>
            <a:ext cx="46969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234C-F16D-41F3-82FD-665D5E2AF459}"/>
              </a:ext>
            </a:extLst>
          </p:cNvPr>
          <p:cNvSpPr/>
          <p:nvPr userDrawn="1"/>
        </p:nvSpPr>
        <p:spPr>
          <a:xfrm>
            <a:off x="6956624" y="3726180"/>
            <a:ext cx="4483350" cy="2581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A4B8E-ECF1-41B9-BE7D-16F7CB502877}"/>
              </a:ext>
            </a:extLst>
          </p:cNvPr>
          <p:cNvSpPr/>
          <p:nvPr userDrawn="1"/>
        </p:nvSpPr>
        <p:spPr>
          <a:xfrm>
            <a:off x="6956624" y="938596"/>
            <a:ext cx="4483350" cy="2581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F28A34-0BA4-4081-BBF2-768FD6EC7C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6854" y="1107236"/>
            <a:ext cx="4102888" cy="2242896"/>
          </a:xfrm>
          <a:custGeom>
            <a:avLst/>
            <a:gdLst>
              <a:gd name="connsiteX0" fmla="*/ 0 w 4102888"/>
              <a:gd name="connsiteY0" fmla="*/ 0 h 2242896"/>
              <a:gd name="connsiteX1" fmla="*/ 4102888 w 4102888"/>
              <a:gd name="connsiteY1" fmla="*/ 0 h 2242896"/>
              <a:gd name="connsiteX2" fmla="*/ 4102888 w 4102888"/>
              <a:gd name="connsiteY2" fmla="*/ 2242896 h 2242896"/>
              <a:gd name="connsiteX3" fmla="*/ 0 w 4102888"/>
              <a:gd name="connsiteY3" fmla="*/ 2242896 h 224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888" h="2242896">
                <a:moveTo>
                  <a:pt x="0" y="0"/>
                </a:moveTo>
                <a:lnTo>
                  <a:pt x="4102888" y="0"/>
                </a:lnTo>
                <a:lnTo>
                  <a:pt x="4102888" y="2242896"/>
                </a:lnTo>
                <a:lnTo>
                  <a:pt x="0" y="2242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39D52D-6803-47C9-898A-9A390E96B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6855" y="3894820"/>
            <a:ext cx="4102888" cy="2242896"/>
          </a:xfrm>
          <a:custGeom>
            <a:avLst/>
            <a:gdLst>
              <a:gd name="connsiteX0" fmla="*/ 0 w 4102888"/>
              <a:gd name="connsiteY0" fmla="*/ 0 h 2242896"/>
              <a:gd name="connsiteX1" fmla="*/ 4102888 w 4102888"/>
              <a:gd name="connsiteY1" fmla="*/ 0 h 2242896"/>
              <a:gd name="connsiteX2" fmla="*/ 4102888 w 4102888"/>
              <a:gd name="connsiteY2" fmla="*/ 2242896 h 2242896"/>
              <a:gd name="connsiteX3" fmla="*/ 0 w 4102888"/>
              <a:gd name="connsiteY3" fmla="*/ 2242896 h 224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888" h="2242896">
                <a:moveTo>
                  <a:pt x="0" y="0"/>
                </a:moveTo>
                <a:lnTo>
                  <a:pt x="4102888" y="0"/>
                </a:lnTo>
                <a:lnTo>
                  <a:pt x="4102888" y="2242896"/>
                </a:lnTo>
                <a:lnTo>
                  <a:pt x="0" y="2242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9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1252" y="1700213"/>
            <a:ext cx="5376333" cy="35290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92F47-55FD-434D-A4DE-571DAD50F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281" r="24480" b="31663"/>
          <a:stretch/>
        </p:blipFill>
        <p:spPr>
          <a:xfrm>
            <a:off x="6096000" y="0"/>
            <a:ext cx="469691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9C234C-F16D-41F3-82FD-665D5E2AF459}"/>
              </a:ext>
            </a:extLst>
          </p:cNvPr>
          <p:cNvSpPr/>
          <p:nvPr userDrawn="1"/>
        </p:nvSpPr>
        <p:spPr>
          <a:xfrm>
            <a:off x="6956624" y="3726180"/>
            <a:ext cx="4483350" cy="2581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A4B8E-ECF1-41B9-BE7D-16F7CB502877}"/>
              </a:ext>
            </a:extLst>
          </p:cNvPr>
          <p:cNvSpPr/>
          <p:nvPr userDrawn="1"/>
        </p:nvSpPr>
        <p:spPr>
          <a:xfrm>
            <a:off x="6956624" y="938596"/>
            <a:ext cx="4483350" cy="2581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F28A34-0BA4-4081-BBF2-768FD6EC7C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6854" y="1107236"/>
            <a:ext cx="4102888" cy="2242896"/>
          </a:xfrm>
          <a:custGeom>
            <a:avLst/>
            <a:gdLst>
              <a:gd name="connsiteX0" fmla="*/ 0 w 4102888"/>
              <a:gd name="connsiteY0" fmla="*/ 0 h 2242896"/>
              <a:gd name="connsiteX1" fmla="*/ 4102888 w 4102888"/>
              <a:gd name="connsiteY1" fmla="*/ 0 h 2242896"/>
              <a:gd name="connsiteX2" fmla="*/ 4102888 w 4102888"/>
              <a:gd name="connsiteY2" fmla="*/ 2242896 h 2242896"/>
              <a:gd name="connsiteX3" fmla="*/ 0 w 4102888"/>
              <a:gd name="connsiteY3" fmla="*/ 2242896 h 224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888" h="2242896">
                <a:moveTo>
                  <a:pt x="0" y="0"/>
                </a:moveTo>
                <a:lnTo>
                  <a:pt x="4102888" y="0"/>
                </a:lnTo>
                <a:lnTo>
                  <a:pt x="4102888" y="2242896"/>
                </a:lnTo>
                <a:lnTo>
                  <a:pt x="0" y="2242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39D52D-6803-47C9-898A-9A390E96B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6855" y="3894820"/>
            <a:ext cx="4102888" cy="2242896"/>
          </a:xfrm>
          <a:custGeom>
            <a:avLst/>
            <a:gdLst>
              <a:gd name="connsiteX0" fmla="*/ 0 w 4102888"/>
              <a:gd name="connsiteY0" fmla="*/ 0 h 2242896"/>
              <a:gd name="connsiteX1" fmla="*/ 4102888 w 4102888"/>
              <a:gd name="connsiteY1" fmla="*/ 0 h 2242896"/>
              <a:gd name="connsiteX2" fmla="*/ 4102888 w 4102888"/>
              <a:gd name="connsiteY2" fmla="*/ 2242896 h 2242896"/>
              <a:gd name="connsiteX3" fmla="*/ 0 w 4102888"/>
              <a:gd name="connsiteY3" fmla="*/ 2242896 h 224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888" h="2242896">
                <a:moveTo>
                  <a:pt x="0" y="0"/>
                </a:moveTo>
                <a:lnTo>
                  <a:pt x="4102888" y="0"/>
                </a:lnTo>
                <a:lnTo>
                  <a:pt x="4102888" y="2242896"/>
                </a:lnTo>
                <a:lnTo>
                  <a:pt x="0" y="2242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5DB6E4-73EC-465D-9AD2-81399BC0BF66}"/>
              </a:ext>
            </a:extLst>
          </p:cNvPr>
          <p:cNvSpPr/>
          <p:nvPr userDrawn="1"/>
        </p:nvSpPr>
        <p:spPr>
          <a:xfrm>
            <a:off x="0" y="0"/>
            <a:ext cx="5156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920666-DE95-41EE-B05F-E39298B96149}"/>
              </a:ext>
            </a:extLst>
          </p:cNvPr>
          <p:cNvSpPr/>
          <p:nvPr userDrawn="1"/>
        </p:nvSpPr>
        <p:spPr>
          <a:xfrm>
            <a:off x="1066511" y="4690085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1A8E27-A938-4D34-98BA-1D92DEE5478F}"/>
              </a:ext>
            </a:extLst>
          </p:cNvPr>
          <p:cNvSpPr/>
          <p:nvPr userDrawn="1"/>
        </p:nvSpPr>
        <p:spPr>
          <a:xfrm>
            <a:off x="1066511" y="505880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2B73864-AF71-47BC-B7BA-3D6ADF47A7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3861" y="713703"/>
            <a:ext cx="2573600" cy="1532808"/>
          </a:xfrm>
          <a:custGeom>
            <a:avLst/>
            <a:gdLst>
              <a:gd name="connsiteX0" fmla="*/ 0 w 2573600"/>
              <a:gd name="connsiteY0" fmla="*/ 0 h 1532808"/>
              <a:gd name="connsiteX1" fmla="*/ 2573600 w 2573600"/>
              <a:gd name="connsiteY1" fmla="*/ 0 h 1532808"/>
              <a:gd name="connsiteX2" fmla="*/ 2573600 w 2573600"/>
              <a:gd name="connsiteY2" fmla="*/ 1532808 h 1532808"/>
              <a:gd name="connsiteX3" fmla="*/ 0 w 2573600"/>
              <a:gd name="connsiteY3" fmla="*/ 1532808 h 153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600" h="1532808">
                <a:moveTo>
                  <a:pt x="0" y="0"/>
                </a:moveTo>
                <a:lnTo>
                  <a:pt x="2573600" y="0"/>
                </a:lnTo>
                <a:lnTo>
                  <a:pt x="2573600" y="1532808"/>
                </a:lnTo>
                <a:lnTo>
                  <a:pt x="0" y="1532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78E6288-F8FD-48CA-AE83-5140AA9219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3862" y="4897908"/>
            <a:ext cx="2573600" cy="1532808"/>
          </a:xfrm>
          <a:custGeom>
            <a:avLst/>
            <a:gdLst>
              <a:gd name="connsiteX0" fmla="*/ 0 w 2573600"/>
              <a:gd name="connsiteY0" fmla="*/ 0 h 1532808"/>
              <a:gd name="connsiteX1" fmla="*/ 2573600 w 2573600"/>
              <a:gd name="connsiteY1" fmla="*/ 0 h 1532808"/>
              <a:gd name="connsiteX2" fmla="*/ 2573600 w 2573600"/>
              <a:gd name="connsiteY2" fmla="*/ 1532808 h 1532808"/>
              <a:gd name="connsiteX3" fmla="*/ 0 w 2573600"/>
              <a:gd name="connsiteY3" fmla="*/ 1532808 h 153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600" h="1532808">
                <a:moveTo>
                  <a:pt x="0" y="0"/>
                </a:moveTo>
                <a:lnTo>
                  <a:pt x="2573600" y="0"/>
                </a:lnTo>
                <a:lnTo>
                  <a:pt x="2573600" y="1532808"/>
                </a:lnTo>
                <a:lnTo>
                  <a:pt x="0" y="1532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3449F-5638-40C8-A600-DE8D2C824B7F}"/>
              </a:ext>
            </a:extLst>
          </p:cNvPr>
          <p:cNvSpPr/>
          <p:nvPr userDrawn="1"/>
        </p:nvSpPr>
        <p:spPr>
          <a:xfrm>
            <a:off x="1066511" y="2597982"/>
            <a:ext cx="3023594" cy="194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A2276F-1A41-433C-A9E6-DA55B8AF51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3862" y="2805804"/>
            <a:ext cx="2573600" cy="1532808"/>
          </a:xfrm>
          <a:custGeom>
            <a:avLst/>
            <a:gdLst>
              <a:gd name="connsiteX0" fmla="*/ 0 w 2573600"/>
              <a:gd name="connsiteY0" fmla="*/ 0 h 1532808"/>
              <a:gd name="connsiteX1" fmla="*/ 2573600 w 2573600"/>
              <a:gd name="connsiteY1" fmla="*/ 0 h 1532808"/>
              <a:gd name="connsiteX2" fmla="*/ 2573600 w 2573600"/>
              <a:gd name="connsiteY2" fmla="*/ 1532808 h 1532808"/>
              <a:gd name="connsiteX3" fmla="*/ 0 w 2573600"/>
              <a:gd name="connsiteY3" fmla="*/ 1532808 h 153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600" h="1532808">
                <a:moveTo>
                  <a:pt x="0" y="0"/>
                </a:moveTo>
                <a:lnTo>
                  <a:pt x="2573600" y="0"/>
                </a:lnTo>
                <a:lnTo>
                  <a:pt x="2573600" y="1532808"/>
                </a:lnTo>
                <a:lnTo>
                  <a:pt x="0" y="1532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01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E5CAFB-3BF7-41C0-9FA5-F2023744DDE8}"/>
              </a:ext>
            </a:extLst>
          </p:cNvPr>
          <p:cNvSpPr/>
          <p:nvPr userDrawn="1"/>
        </p:nvSpPr>
        <p:spPr>
          <a:xfrm>
            <a:off x="0" y="-1"/>
            <a:ext cx="12192000" cy="50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AC0AA-DFC3-460A-BB14-1140AB91BF07}"/>
              </a:ext>
            </a:extLst>
          </p:cNvPr>
          <p:cNvSpPr/>
          <p:nvPr userDrawn="1"/>
        </p:nvSpPr>
        <p:spPr>
          <a:xfrm>
            <a:off x="1158663" y="3672590"/>
            <a:ext cx="4642530" cy="251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04358-BA30-4DB2-987F-96D8B12F3D2C}"/>
              </a:ext>
            </a:extLst>
          </p:cNvPr>
          <p:cNvSpPr/>
          <p:nvPr userDrawn="1"/>
        </p:nvSpPr>
        <p:spPr>
          <a:xfrm>
            <a:off x="6390807" y="3672590"/>
            <a:ext cx="4642530" cy="251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160876-2D1D-403A-ABE7-E9A65E0E9C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9717" y="3824991"/>
            <a:ext cx="4341574" cy="2232389"/>
          </a:xfrm>
          <a:custGeom>
            <a:avLst/>
            <a:gdLst>
              <a:gd name="connsiteX0" fmla="*/ 0 w 4341574"/>
              <a:gd name="connsiteY0" fmla="*/ 0 h 2232389"/>
              <a:gd name="connsiteX1" fmla="*/ 4341574 w 4341574"/>
              <a:gd name="connsiteY1" fmla="*/ 0 h 2232389"/>
              <a:gd name="connsiteX2" fmla="*/ 4341574 w 4341574"/>
              <a:gd name="connsiteY2" fmla="*/ 2232389 h 2232389"/>
              <a:gd name="connsiteX3" fmla="*/ 0 w 4341574"/>
              <a:gd name="connsiteY3" fmla="*/ 2232389 h 22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574" h="2232389">
                <a:moveTo>
                  <a:pt x="0" y="0"/>
                </a:moveTo>
                <a:lnTo>
                  <a:pt x="4341574" y="0"/>
                </a:lnTo>
                <a:lnTo>
                  <a:pt x="4341574" y="2232389"/>
                </a:lnTo>
                <a:lnTo>
                  <a:pt x="0" y="2232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077439-79D0-44AB-BBBC-6B0D0C62F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1862" y="3824991"/>
            <a:ext cx="4341574" cy="2232389"/>
          </a:xfrm>
          <a:custGeom>
            <a:avLst/>
            <a:gdLst>
              <a:gd name="connsiteX0" fmla="*/ 0 w 4341574"/>
              <a:gd name="connsiteY0" fmla="*/ 0 h 2232389"/>
              <a:gd name="connsiteX1" fmla="*/ 4341574 w 4341574"/>
              <a:gd name="connsiteY1" fmla="*/ 0 h 2232389"/>
              <a:gd name="connsiteX2" fmla="*/ 4341574 w 4341574"/>
              <a:gd name="connsiteY2" fmla="*/ 2232389 h 2232389"/>
              <a:gd name="connsiteX3" fmla="*/ 0 w 4341574"/>
              <a:gd name="connsiteY3" fmla="*/ 2232389 h 22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574" h="2232389">
                <a:moveTo>
                  <a:pt x="0" y="0"/>
                </a:moveTo>
                <a:lnTo>
                  <a:pt x="4341574" y="0"/>
                </a:lnTo>
                <a:lnTo>
                  <a:pt x="4341574" y="2232389"/>
                </a:lnTo>
                <a:lnTo>
                  <a:pt x="0" y="2232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14BA98-E794-1B47-8D32-9C8DD7F73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8214" y="-1"/>
            <a:ext cx="1473786" cy="12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93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35C38C-D469-0F47-A904-DC0E1AD3D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9"/>
          <a:stretch/>
        </p:blipFill>
        <p:spPr>
          <a:xfrm>
            <a:off x="-46301" y="-1"/>
            <a:ext cx="12315463" cy="50782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FAC0AA-DFC3-460A-BB14-1140AB91BF07}"/>
              </a:ext>
            </a:extLst>
          </p:cNvPr>
          <p:cNvSpPr/>
          <p:nvPr userDrawn="1"/>
        </p:nvSpPr>
        <p:spPr>
          <a:xfrm>
            <a:off x="1158663" y="3672590"/>
            <a:ext cx="4642530" cy="251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04358-BA30-4DB2-987F-96D8B12F3D2C}"/>
              </a:ext>
            </a:extLst>
          </p:cNvPr>
          <p:cNvSpPr/>
          <p:nvPr userDrawn="1"/>
        </p:nvSpPr>
        <p:spPr>
          <a:xfrm>
            <a:off x="6390807" y="3672590"/>
            <a:ext cx="4642530" cy="251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160876-2D1D-403A-ABE7-E9A65E0E9C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9717" y="3824991"/>
            <a:ext cx="4341574" cy="2232389"/>
          </a:xfrm>
          <a:custGeom>
            <a:avLst/>
            <a:gdLst>
              <a:gd name="connsiteX0" fmla="*/ 0 w 4341574"/>
              <a:gd name="connsiteY0" fmla="*/ 0 h 2232389"/>
              <a:gd name="connsiteX1" fmla="*/ 4341574 w 4341574"/>
              <a:gd name="connsiteY1" fmla="*/ 0 h 2232389"/>
              <a:gd name="connsiteX2" fmla="*/ 4341574 w 4341574"/>
              <a:gd name="connsiteY2" fmla="*/ 2232389 h 2232389"/>
              <a:gd name="connsiteX3" fmla="*/ 0 w 4341574"/>
              <a:gd name="connsiteY3" fmla="*/ 2232389 h 22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574" h="2232389">
                <a:moveTo>
                  <a:pt x="0" y="0"/>
                </a:moveTo>
                <a:lnTo>
                  <a:pt x="4341574" y="0"/>
                </a:lnTo>
                <a:lnTo>
                  <a:pt x="4341574" y="2232389"/>
                </a:lnTo>
                <a:lnTo>
                  <a:pt x="0" y="2232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077439-79D0-44AB-BBBC-6B0D0C62F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1862" y="3824991"/>
            <a:ext cx="4341574" cy="2232389"/>
          </a:xfrm>
          <a:custGeom>
            <a:avLst/>
            <a:gdLst>
              <a:gd name="connsiteX0" fmla="*/ 0 w 4341574"/>
              <a:gd name="connsiteY0" fmla="*/ 0 h 2232389"/>
              <a:gd name="connsiteX1" fmla="*/ 4341574 w 4341574"/>
              <a:gd name="connsiteY1" fmla="*/ 0 h 2232389"/>
              <a:gd name="connsiteX2" fmla="*/ 4341574 w 4341574"/>
              <a:gd name="connsiteY2" fmla="*/ 2232389 h 2232389"/>
              <a:gd name="connsiteX3" fmla="*/ 0 w 4341574"/>
              <a:gd name="connsiteY3" fmla="*/ 2232389 h 22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574" h="2232389">
                <a:moveTo>
                  <a:pt x="0" y="0"/>
                </a:moveTo>
                <a:lnTo>
                  <a:pt x="4341574" y="0"/>
                </a:lnTo>
                <a:lnTo>
                  <a:pt x="4341574" y="2232389"/>
                </a:lnTo>
                <a:lnTo>
                  <a:pt x="0" y="2232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14BA98-E794-1B47-8D32-9C8DD7F73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8214" y="-1"/>
            <a:ext cx="1473786" cy="12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3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D474B-1197-4909-849E-44A8DF912E88}"/>
              </a:ext>
            </a:extLst>
          </p:cNvPr>
          <p:cNvSpPr/>
          <p:nvPr userDrawn="1"/>
        </p:nvSpPr>
        <p:spPr>
          <a:xfrm>
            <a:off x="0" y="1791325"/>
            <a:ext cx="12192000" cy="50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E37D8-E0C6-4A88-86F0-C440569159EF}"/>
              </a:ext>
            </a:extLst>
          </p:cNvPr>
          <p:cNvSpPr/>
          <p:nvPr userDrawn="1"/>
        </p:nvSpPr>
        <p:spPr>
          <a:xfrm>
            <a:off x="861483" y="532153"/>
            <a:ext cx="4642530" cy="251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DE1FA2-F962-440A-9F08-1F0371EDFE4D}"/>
              </a:ext>
            </a:extLst>
          </p:cNvPr>
          <p:cNvSpPr/>
          <p:nvPr userDrawn="1"/>
        </p:nvSpPr>
        <p:spPr>
          <a:xfrm>
            <a:off x="5911250" y="532154"/>
            <a:ext cx="4642530" cy="251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7AD78B-8313-4725-84CD-F9B8C27F03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3863" y="730954"/>
            <a:ext cx="4310248" cy="2120742"/>
          </a:xfrm>
          <a:custGeom>
            <a:avLst/>
            <a:gdLst>
              <a:gd name="connsiteX0" fmla="*/ 0 w 4310248"/>
              <a:gd name="connsiteY0" fmla="*/ 0 h 2120742"/>
              <a:gd name="connsiteX1" fmla="*/ 4310248 w 4310248"/>
              <a:gd name="connsiteY1" fmla="*/ 0 h 2120742"/>
              <a:gd name="connsiteX2" fmla="*/ 4310248 w 4310248"/>
              <a:gd name="connsiteY2" fmla="*/ 2120742 h 2120742"/>
              <a:gd name="connsiteX3" fmla="*/ 0 w 4310248"/>
              <a:gd name="connsiteY3" fmla="*/ 2120742 h 212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248" h="2120742">
                <a:moveTo>
                  <a:pt x="0" y="0"/>
                </a:moveTo>
                <a:lnTo>
                  <a:pt x="4310248" y="0"/>
                </a:lnTo>
                <a:lnTo>
                  <a:pt x="4310248" y="2120742"/>
                </a:lnTo>
                <a:lnTo>
                  <a:pt x="0" y="2120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CF92B0-4BBD-4855-AF5E-2AED536A3B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3629" y="730954"/>
            <a:ext cx="4310248" cy="2120742"/>
          </a:xfrm>
          <a:custGeom>
            <a:avLst/>
            <a:gdLst>
              <a:gd name="connsiteX0" fmla="*/ 0 w 4310248"/>
              <a:gd name="connsiteY0" fmla="*/ 0 h 2120742"/>
              <a:gd name="connsiteX1" fmla="*/ 4310248 w 4310248"/>
              <a:gd name="connsiteY1" fmla="*/ 0 h 2120742"/>
              <a:gd name="connsiteX2" fmla="*/ 4310248 w 4310248"/>
              <a:gd name="connsiteY2" fmla="*/ 2120742 h 2120742"/>
              <a:gd name="connsiteX3" fmla="*/ 0 w 4310248"/>
              <a:gd name="connsiteY3" fmla="*/ 2120742 h 212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248" h="2120742">
                <a:moveTo>
                  <a:pt x="0" y="0"/>
                </a:moveTo>
                <a:lnTo>
                  <a:pt x="4310248" y="0"/>
                </a:lnTo>
                <a:lnTo>
                  <a:pt x="4310248" y="2120742"/>
                </a:lnTo>
                <a:lnTo>
                  <a:pt x="0" y="2120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6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908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375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Perinatal Mortality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05994" indent="-405994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 dirty="0"/>
              <a:t>Across UK 3,500 stillbirths and 2,000 neonatal deaths </a:t>
            </a:r>
          </a:p>
          <a:p>
            <a:pPr lvl="0"/>
            <a:r>
              <a:rPr lang="en-US" dirty="0"/>
              <a:t>15 babies a day</a:t>
            </a:r>
          </a:p>
          <a:p>
            <a:pPr lvl="0"/>
            <a:r>
              <a:rPr lang="en-US" dirty="0"/>
              <a:t>Hidden problem</a:t>
            </a:r>
          </a:p>
        </p:txBody>
      </p:sp>
    </p:spTree>
    <p:extLst>
      <p:ext uri="{BB962C8B-B14F-4D97-AF65-F5344CB8AC3E}">
        <p14:creationId xmlns:p14="http://schemas.microsoft.com/office/powerpoint/2010/main" val="2751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324"/>
            <a:ext cx="12192000" cy="17787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0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0" y="2082320"/>
            <a:ext cx="12192000" cy="177873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93399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6651D4-FF9A-EA49-89D3-21300406C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75CC1C-DD97-8D4B-86BA-9820C8147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541338" indent="-541338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783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2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Outline of session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Baby Death</a:t>
            </a:r>
          </a:p>
          <a:p>
            <a:pPr lvl="0"/>
            <a:r>
              <a:rPr lang="en-US" dirty="0"/>
              <a:t>What it feels like for parents</a:t>
            </a:r>
            <a:endParaRPr lang="en-GB" dirty="0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2AC5EE6-4F67-C24E-99E8-4C38AE541F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733256"/>
            <a:ext cx="1557028" cy="726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7" r:id="rId5"/>
    <p:sldLayoutId id="2147483653" r:id="rId6"/>
    <p:sldLayoutId id="2147483656" r:id="rId7"/>
    <p:sldLayoutId id="2147483654" r:id="rId8"/>
    <p:sldLayoutId id="2147483655" r:id="rId9"/>
    <p:sldLayoutId id="2147483658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18D08"/>
          </a:solidFill>
          <a:latin typeface="Calibri" panose="020F0502020204030204" pitchFamily="34" charset="0"/>
          <a:ea typeface="ＭＳ Ｐゴシック" pitchFamily="-1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9pPr>
    </p:titleStyle>
    <p:bodyStyle>
      <a:lvl1pPr marL="541325" indent="-541325" algn="l" rtl="0" eaLnBrk="0" fontAlgn="base" hangingPunct="0">
        <a:spcBef>
          <a:spcPct val="20000"/>
        </a:spcBef>
        <a:spcAft>
          <a:spcPct val="0"/>
        </a:spcAft>
        <a:buClr>
          <a:srgbClr val="F18D08"/>
        </a:buClr>
        <a:buFont typeface="Webdings" panose="05030102010509060703" pitchFamily="18" charset="2"/>
        <a:buChar char=""/>
        <a:defRPr sz="3200" baseline="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  <a:cs typeface="Calibri" panose="020F0502020204030204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Without Logo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Baby Death</a:t>
            </a:r>
          </a:p>
          <a:p>
            <a:pPr lvl="0"/>
            <a:r>
              <a:rPr lang="en-US" dirty="0"/>
              <a:t>What it feels like for parents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0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18D08"/>
          </a:solidFill>
          <a:latin typeface="Calibri" panose="020F0502020204030204" pitchFamily="34" charset="0"/>
          <a:ea typeface="ＭＳ Ｐゴシック" pitchFamily="-1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9pPr>
    </p:titleStyle>
    <p:bodyStyle>
      <a:lvl1pPr marL="541325" indent="-541325" algn="l" rtl="0" eaLnBrk="0" fontAlgn="base" hangingPunct="0">
        <a:spcBef>
          <a:spcPct val="20000"/>
        </a:spcBef>
        <a:spcAft>
          <a:spcPct val="0"/>
        </a:spcAft>
        <a:buClr>
          <a:srgbClr val="F18D08"/>
        </a:buClr>
        <a:buFont typeface="Webdings" panose="05030102010509060703" pitchFamily="18" charset="2"/>
        <a:buChar char=""/>
        <a:defRPr sz="3200" baseline="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  <a:cs typeface="Calibri" panose="020F0502020204030204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>
          <p15:clr>
            <a:srgbClr val="F26B43"/>
          </p15:clr>
        </p15:guide>
        <p15:guide id="2" pos="7287">
          <p15:clr>
            <a:srgbClr val="F26B43"/>
          </p15:clr>
        </p15:guide>
        <p15:guide id="3" pos="393">
          <p15:clr>
            <a:srgbClr val="F26B43"/>
          </p15:clr>
        </p15:guide>
        <p15:guide id="4" orient="horz" pos="3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41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718" r:id="rId10"/>
    <p:sldLayoutId id="214748371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3429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028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18D08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06003" marR="0" indent="-40600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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1pPr>
      <a:lvl2pPr marL="587829" marR="0" indent="-24492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–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2pPr>
      <a:lvl3pPr marL="914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3pPr>
      <a:lvl4pPr marL="13030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–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4pPr>
      <a:lvl5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»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5pPr>
      <a:lvl6pPr marL="19888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»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6pPr>
      <a:lvl7pPr marL="2331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»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7pPr>
      <a:lvl8pPr marL="26746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»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8pPr>
      <a:lvl9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18D08"/>
        </a:buClr>
        <a:buSzPct val="100000"/>
        <a:buFontTx/>
        <a:buChar char="»"/>
        <a:tabLst/>
        <a:defRPr sz="2400" b="0" i="0" u="none" strike="noStrike" cap="none" spc="0" baseline="0">
          <a:solidFill>
            <a:srgbClr val="002E67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93634-442B-4859-A1AB-B6BA0EF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8437D-064D-4548-BD00-BD80822E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3289-E2C0-41DA-8692-DC3679C65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76C8-A31E-46DA-BEF6-AD4EBD3B3C3A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6BA-99A1-4F10-B9CE-4301CEB95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8161-45C6-4D61-9323-38612C76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379A-6F59-4540-A31F-8F3EE954C9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E4AE6D-6E9A-7E47-9639-516689B11F6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21340" y="1"/>
            <a:ext cx="1473786" cy="12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8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5" r:id="rId28"/>
    <p:sldLayoutId id="214748371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pathway.org.uk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sands.org.uk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nbcpscotland.org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nbcpathway.org.uk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training.sands.org.uk/" TargetMode="Externa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marc.harder@sands.org.uk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hyperlink" Target="http://www.nbcpscotland.org.uk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.nbcpathway.org.uk/" TargetMode="External"/><Relationship Id="rId5" Type="http://schemas.openxmlformats.org/officeDocument/2006/relationships/hyperlink" Target="http://www.sands.org.uk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nbcpathway.org.uk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hyperlink" Target="http://www.nbcpscotland.org.uk/" TargetMode="Externa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7C376-9DA5-452A-A997-BCAF0FC02F49}"/>
              </a:ext>
            </a:extLst>
          </p:cNvPr>
          <p:cNvSpPr txBox="1"/>
          <p:nvPr/>
        </p:nvSpPr>
        <p:spPr>
          <a:xfrm>
            <a:off x="479376" y="548680"/>
            <a:ext cx="82649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The importance of high-quality Bereavement Care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FFFF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Implementing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National Bereavement Care Pathway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June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bereavementcare@sands.org.uk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www.sands.org.uk</a:t>
            </a: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www.nbcpathway.org.uk</a:t>
            </a: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www.nbcpscotland.org.uk</a:t>
            </a: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14B198-54A1-EE4E-9BC1-22054C297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7157" y="-199697"/>
            <a:ext cx="5618480" cy="493853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4C1FB4B-3157-3B41-8411-853E16B7A0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70" y="4565710"/>
            <a:ext cx="310267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/>
          <p:nvPr/>
        </p:nvSpPr>
        <p:spPr>
          <a:xfrm>
            <a:off x="191344" y="525242"/>
            <a:ext cx="4945245" cy="487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/>
          <a:p>
            <a:pPr marL="0" marR="0" lvl="0" indent="0" algn="ctr" defTabSz="8961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136" b="1">
                <a:solidFill>
                  <a:srgbClr val="F18D0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18D08"/>
                </a:solidFill>
                <a:effectLst/>
                <a:uLnTx/>
                <a:uFillTx/>
                <a:latin typeface="Calibri"/>
                <a:sym typeface="Calibri"/>
              </a:rPr>
              <a:t>Making Memories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18D0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73" name="TextBox 3"/>
          <p:cNvSpPr txBox="1"/>
          <p:nvPr/>
        </p:nvSpPr>
        <p:spPr>
          <a:xfrm>
            <a:off x="1471555" y="1243735"/>
            <a:ext cx="3550868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Photographs &amp; videos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Teddy bears/keepsakes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</a:b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Memory Box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</a:b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Hand prints/ Foot print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/ lock of hair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Memory Book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</a:b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Birth certificates/records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Taking baby home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</p:txBody>
      </p:sp>
      <p:sp>
        <p:nvSpPr>
          <p:cNvPr id="274" name="TextBox 3"/>
          <p:cNvSpPr txBox="1"/>
          <p:nvPr/>
        </p:nvSpPr>
        <p:spPr>
          <a:xfrm>
            <a:off x="6648051" y="1390124"/>
            <a:ext cx="4141511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Music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</a:b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Ba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thing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</a:b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Family visiting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Time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Myriad Pro Light" panose="020B0403030403020204" pitchFamily="34" charset="0"/>
              <a:sym typeface="Myriad Pro"/>
            </a:endParaRP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54" y="1384022"/>
            <a:ext cx="351228" cy="29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44" y="5985455"/>
            <a:ext cx="376952" cy="35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175" y="2892727"/>
            <a:ext cx="364252" cy="367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357" y="3594827"/>
            <a:ext cx="405889" cy="405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56" y="3670579"/>
            <a:ext cx="385326" cy="39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550" y="4580713"/>
            <a:ext cx="520692" cy="354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153" y="5261146"/>
            <a:ext cx="376729" cy="425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4017" y="2053074"/>
            <a:ext cx="574568" cy="486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1751" y="1359691"/>
            <a:ext cx="419101" cy="412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Sands memory box">
            <a:extLst>
              <a:ext uri="{FF2B5EF4-FFF2-40B4-BE49-F238E27FC236}">
                <a16:creationId xmlns:a16="http://schemas.microsoft.com/office/drawing/2014/main" id="{B99F4E97-F776-431C-BBC1-63E64558A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r="9675" b="3650"/>
          <a:stretch/>
        </p:blipFill>
        <p:spPr bwMode="auto">
          <a:xfrm>
            <a:off x="8718806" y="1243934"/>
            <a:ext cx="3168352" cy="20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2D14F3CA-C3BD-6A4C-B0CC-5809B5869B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786" y="2082910"/>
            <a:ext cx="310964" cy="45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F536190-DA95-3A4A-A5C1-BB279BE803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733950"/>
            <a:ext cx="597737" cy="597737"/>
          </a:xfrm>
          <a:prstGeom prst="rect">
            <a:avLst/>
          </a:prstGeom>
        </p:spPr>
      </p:pic>
      <p:sp>
        <p:nvSpPr>
          <p:cNvPr id="3" name="Rounded Rectangular Callout 7">
            <a:extLst>
              <a:ext uri="{FF2B5EF4-FFF2-40B4-BE49-F238E27FC236}">
                <a16:creationId xmlns:a16="http://schemas.microsoft.com/office/drawing/2014/main" id="{BE933028-A8B0-4CE1-A588-1D12BC35A9EC}"/>
              </a:ext>
            </a:extLst>
          </p:cNvPr>
          <p:cNvSpPr/>
          <p:nvPr/>
        </p:nvSpPr>
        <p:spPr>
          <a:xfrm>
            <a:off x="4902382" y="4335400"/>
            <a:ext cx="6984776" cy="2016209"/>
          </a:xfrm>
          <a:prstGeom prst="wedgeRoundRectCallout">
            <a:avLst>
              <a:gd name="adj1" fmla="val -8257"/>
              <a:gd name="adj2" fmla="val 65980"/>
              <a:gd name="adj3" fmla="val 16667"/>
            </a:avLst>
          </a:prstGeom>
          <a:solidFill>
            <a:srgbClr val="1E9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Please take photos for families. I really didn’t want to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at the time as I didn’t understand why I would want to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remember any of that nightmare... but honestly I do. I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wish I had more pics... the details in his hands, his feet, his little ears... I wish I had more”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(bereaved mum)</a:t>
            </a:r>
          </a:p>
        </p:txBody>
      </p:sp>
    </p:spTree>
    <p:extLst>
      <p:ext uri="{BB962C8B-B14F-4D97-AF65-F5344CB8AC3E}">
        <p14:creationId xmlns:p14="http://schemas.microsoft.com/office/powerpoint/2010/main" val="12664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4" descr="Picture 4"/>
          <p:cNvPicPr>
            <a:picLocks noChangeAspect="1"/>
          </p:cNvPicPr>
          <p:nvPr/>
        </p:nvPicPr>
        <p:blipFill>
          <a:blip r:embed="rId3"/>
          <a:srcRect l="40107" t="31619" r="41827" b="29491"/>
          <a:stretch>
            <a:fillRect/>
          </a:stretch>
        </p:blipFill>
        <p:spPr>
          <a:xfrm>
            <a:off x="5163146" y="2808089"/>
            <a:ext cx="1865619" cy="225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6" descr="Picture 6"/>
          <p:cNvPicPr>
            <a:picLocks noChangeAspect="1"/>
          </p:cNvPicPr>
          <p:nvPr/>
        </p:nvPicPr>
        <p:blipFill>
          <a:blip r:embed="rId3"/>
          <a:srcRect l="57497" t="23259" r="19260" b="64635"/>
          <a:stretch>
            <a:fillRect/>
          </a:stretch>
        </p:blipFill>
        <p:spPr>
          <a:xfrm>
            <a:off x="6605474" y="5009857"/>
            <a:ext cx="2852895" cy="835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9" descr="Picture 9"/>
          <p:cNvPicPr>
            <a:picLocks noChangeAspect="1"/>
          </p:cNvPicPr>
          <p:nvPr/>
        </p:nvPicPr>
        <p:blipFill>
          <a:blip r:embed="rId3"/>
          <a:srcRect l="60539" t="57715" r="16969" b="30179"/>
          <a:stretch>
            <a:fillRect/>
          </a:stretch>
        </p:blipFill>
        <p:spPr>
          <a:xfrm>
            <a:off x="7202242" y="4109622"/>
            <a:ext cx="2818292" cy="85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0" descr="Picture 10"/>
          <p:cNvPicPr>
            <a:picLocks noChangeAspect="1"/>
          </p:cNvPicPr>
          <p:nvPr/>
        </p:nvPicPr>
        <p:blipFill>
          <a:blip r:embed="rId3"/>
          <a:srcRect l="52726" t="69212" r="24782" b="18681"/>
          <a:stretch>
            <a:fillRect/>
          </a:stretch>
        </p:blipFill>
        <p:spPr>
          <a:xfrm>
            <a:off x="7930490" y="3150016"/>
            <a:ext cx="2846590" cy="861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2" descr="Picture 12"/>
          <p:cNvPicPr>
            <a:picLocks noChangeAspect="1"/>
          </p:cNvPicPr>
          <p:nvPr/>
        </p:nvPicPr>
        <p:blipFill>
          <a:blip r:embed="rId3"/>
          <a:srcRect l="39244" t="72187" r="45774" b="15872"/>
          <a:stretch>
            <a:fillRect/>
          </a:stretch>
        </p:blipFill>
        <p:spPr>
          <a:xfrm>
            <a:off x="5352168" y="1727673"/>
            <a:ext cx="1977454" cy="88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3"/>
          <a:srcRect l="13472" t="61286" r="62465" b="28795"/>
          <a:stretch>
            <a:fillRect/>
          </a:stretch>
        </p:blipFill>
        <p:spPr>
          <a:xfrm>
            <a:off x="7028765" y="2332374"/>
            <a:ext cx="2751047" cy="63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5" descr="Picture 15"/>
          <p:cNvPicPr>
            <a:picLocks noChangeAspect="1"/>
          </p:cNvPicPr>
          <p:nvPr/>
        </p:nvPicPr>
        <p:blipFill>
          <a:blip r:embed="rId4"/>
          <a:srcRect l="15378" t="10485" r="27847" b="9207"/>
          <a:stretch>
            <a:fillRect/>
          </a:stretch>
        </p:blipFill>
        <p:spPr>
          <a:xfrm>
            <a:off x="9113143" y="5625436"/>
            <a:ext cx="964816" cy="96481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13"/>
          <p:cNvSpPr txBox="1"/>
          <p:nvPr/>
        </p:nvSpPr>
        <p:spPr>
          <a:xfrm>
            <a:off x="2060455" y="716016"/>
            <a:ext cx="843118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F18D0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/>
              <a:t>High Quality Bereavement Care consists of 9 standards</a:t>
            </a:r>
          </a:p>
        </p:txBody>
      </p:sp>
      <p:sp>
        <p:nvSpPr>
          <p:cNvPr id="190" name="Rectangle"/>
          <p:cNvSpPr/>
          <p:nvPr/>
        </p:nvSpPr>
        <p:spPr>
          <a:xfrm>
            <a:off x="7441522" y="324817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Rectangle"/>
          <p:cNvSpPr/>
          <p:nvPr/>
        </p:nvSpPr>
        <p:spPr>
          <a:xfrm>
            <a:off x="5851516" y="519127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2" name="Rectangle"/>
          <p:cNvSpPr/>
          <p:nvPr/>
        </p:nvSpPr>
        <p:spPr>
          <a:xfrm>
            <a:off x="4391603" y="347454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039120-1CF7-4C59-A98B-5884EE4A4540}"/>
              </a:ext>
            </a:extLst>
          </p:cNvPr>
          <p:cNvSpPr/>
          <p:nvPr/>
        </p:nvSpPr>
        <p:spPr>
          <a:xfrm>
            <a:off x="6507196" y="5036832"/>
            <a:ext cx="3371464" cy="84170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4641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A3339-3127-BB4E-84FF-360CB92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4638"/>
            <a:ext cx="10972800" cy="1143000"/>
          </a:xfrm>
        </p:spPr>
        <p:txBody>
          <a:bodyPr/>
          <a:lstStyle/>
          <a:p>
            <a:pPr eaLnBrk="1" fontAlgn="auto" hangingPunct="1"/>
            <a:r>
              <a:rPr lang="en-GB" sz="4000" dirty="0"/>
              <a:t>NBCP e-learning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48" y="1916832"/>
            <a:ext cx="5184576" cy="3246040"/>
          </a:xfrm>
        </p:spPr>
        <p:txBody>
          <a:bodyPr/>
          <a:lstStyle/>
          <a:p>
            <a:r>
              <a:rPr lang="en-GB" sz="2000" dirty="0"/>
              <a:t>10 minute introduction module for all </a:t>
            </a:r>
            <a:br>
              <a:rPr lang="en-GB" sz="2000" dirty="0"/>
            </a:br>
            <a:r>
              <a:rPr lang="en-GB" sz="2000" dirty="0"/>
              <a:t>(café baristas, porters, MPs!) </a:t>
            </a:r>
          </a:p>
          <a:p>
            <a:r>
              <a:rPr lang="en-GB" sz="2000" dirty="0"/>
              <a:t>30 minute focused for HCPs</a:t>
            </a:r>
          </a:p>
          <a:p>
            <a:r>
              <a:rPr lang="en-GB" sz="2000" dirty="0"/>
              <a:t>Thousands of modules completed</a:t>
            </a:r>
          </a:p>
          <a:p>
            <a:r>
              <a:rPr lang="en-GB" sz="2000" dirty="0"/>
              <a:t>Satisfaction high at 97% </a:t>
            </a:r>
          </a:p>
          <a:p>
            <a:r>
              <a:rPr lang="en-GB" sz="2000" dirty="0"/>
              <a:t>Wide coverage across the country </a:t>
            </a:r>
          </a:p>
          <a:p>
            <a:r>
              <a:rPr lang="en-GB" sz="2000" dirty="0"/>
              <a:t>Increasingly popular during COVID </a:t>
            </a:r>
          </a:p>
          <a:p>
            <a:endParaRPr lang="en-GB" sz="2000" dirty="0"/>
          </a:p>
          <a:p>
            <a:r>
              <a:rPr lang="en-GB" sz="2000" dirty="0"/>
              <a:t>Lots of on-line and face to face training available via the Sands website</a:t>
            </a:r>
          </a:p>
        </p:txBody>
      </p:sp>
      <p:pic>
        <p:nvPicPr>
          <p:cNvPr id="6" name="Picture 19" descr="Picture 19">
            <a:extLst>
              <a:ext uri="{FF2B5EF4-FFF2-40B4-BE49-F238E27FC236}">
                <a16:creationId xmlns:a16="http://schemas.microsoft.com/office/drawing/2014/main" id="{3FE04024-DCFD-5746-A038-80A24B19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8" t="10485" r="27847" b="9207"/>
          <a:stretch>
            <a:fillRect/>
          </a:stretch>
        </p:blipFill>
        <p:spPr>
          <a:xfrm>
            <a:off x="9236774" y="5517232"/>
            <a:ext cx="1107698" cy="1107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91C73-DF84-A345-B2F6-C8061C96E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9" t="19709" r="3260" b="7306"/>
          <a:stretch/>
        </p:blipFill>
        <p:spPr>
          <a:xfrm>
            <a:off x="335361" y="2383063"/>
            <a:ext cx="6048671" cy="299015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37D3D9-228F-FA47-9403-0F69B7108526}"/>
              </a:ext>
            </a:extLst>
          </p:cNvPr>
          <p:cNvSpPr/>
          <p:nvPr/>
        </p:nvSpPr>
        <p:spPr>
          <a:xfrm>
            <a:off x="779539" y="1340768"/>
            <a:ext cx="1097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www.e-lfh.org.uk /programmes/national-bereavement-care-pathway</a:t>
            </a:r>
          </a:p>
        </p:txBody>
      </p:sp>
    </p:spTree>
    <p:extLst>
      <p:ext uri="{BB962C8B-B14F-4D97-AF65-F5344CB8AC3E}">
        <p14:creationId xmlns:p14="http://schemas.microsoft.com/office/powerpoint/2010/main" val="6418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4" descr="Picture 4"/>
          <p:cNvPicPr>
            <a:picLocks noChangeAspect="1"/>
          </p:cNvPicPr>
          <p:nvPr/>
        </p:nvPicPr>
        <p:blipFill>
          <a:blip r:embed="rId3"/>
          <a:srcRect l="40107" t="31619" r="41827" b="29491"/>
          <a:stretch>
            <a:fillRect/>
          </a:stretch>
        </p:blipFill>
        <p:spPr>
          <a:xfrm>
            <a:off x="5163146" y="2808089"/>
            <a:ext cx="1865619" cy="225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3"/>
          <a:srcRect l="38770" t="11166" r="43091" b="75020"/>
          <a:stretch>
            <a:fillRect/>
          </a:stretch>
        </p:blipFill>
        <p:spPr>
          <a:xfrm>
            <a:off x="2313340" y="4236977"/>
            <a:ext cx="2253179" cy="96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6" descr="Picture 6"/>
          <p:cNvPicPr>
            <a:picLocks noChangeAspect="1"/>
          </p:cNvPicPr>
          <p:nvPr/>
        </p:nvPicPr>
        <p:blipFill>
          <a:blip r:embed="rId3"/>
          <a:srcRect l="57497" t="23259" r="19260" b="64635"/>
          <a:stretch>
            <a:fillRect/>
          </a:stretch>
        </p:blipFill>
        <p:spPr>
          <a:xfrm>
            <a:off x="6605474" y="5009857"/>
            <a:ext cx="2852895" cy="835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8" descr="Picture 8"/>
          <p:cNvPicPr>
            <a:picLocks noChangeAspect="1"/>
          </p:cNvPicPr>
          <p:nvPr/>
        </p:nvPicPr>
        <p:blipFill>
          <a:blip r:embed="rId3"/>
          <a:srcRect l="60490" t="38629" r="17018" b="41307"/>
          <a:stretch>
            <a:fillRect/>
          </a:stretch>
        </p:blipFill>
        <p:spPr>
          <a:xfrm>
            <a:off x="2427821" y="1606398"/>
            <a:ext cx="2690372" cy="1349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9" descr="Picture 9"/>
          <p:cNvPicPr>
            <a:picLocks noChangeAspect="1"/>
          </p:cNvPicPr>
          <p:nvPr/>
        </p:nvPicPr>
        <p:blipFill>
          <a:blip r:embed="rId3"/>
          <a:srcRect l="60539" t="57715" r="16969" b="30179"/>
          <a:stretch>
            <a:fillRect/>
          </a:stretch>
        </p:blipFill>
        <p:spPr>
          <a:xfrm>
            <a:off x="7202242" y="4109622"/>
            <a:ext cx="2818292" cy="85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0" descr="Picture 10"/>
          <p:cNvPicPr>
            <a:picLocks noChangeAspect="1"/>
          </p:cNvPicPr>
          <p:nvPr/>
        </p:nvPicPr>
        <p:blipFill>
          <a:blip r:embed="rId3"/>
          <a:srcRect l="52726" t="69212" r="24782" b="18681"/>
          <a:stretch>
            <a:fillRect/>
          </a:stretch>
        </p:blipFill>
        <p:spPr>
          <a:xfrm>
            <a:off x="7930490" y="3150016"/>
            <a:ext cx="2846590" cy="861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2" descr="Picture 12"/>
          <p:cNvPicPr>
            <a:picLocks noChangeAspect="1"/>
          </p:cNvPicPr>
          <p:nvPr/>
        </p:nvPicPr>
        <p:blipFill>
          <a:blip r:embed="rId3"/>
          <a:srcRect l="39244" t="72187" r="45774" b="15872"/>
          <a:stretch>
            <a:fillRect/>
          </a:stretch>
        </p:blipFill>
        <p:spPr>
          <a:xfrm>
            <a:off x="5352168" y="1727673"/>
            <a:ext cx="1977454" cy="88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3"/>
          <a:srcRect l="13472" t="61286" r="62465" b="28795"/>
          <a:stretch>
            <a:fillRect/>
          </a:stretch>
        </p:blipFill>
        <p:spPr>
          <a:xfrm>
            <a:off x="7028765" y="2332374"/>
            <a:ext cx="2751047" cy="63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16" descr="Picture 16"/>
          <p:cNvPicPr>
            <a:picLocks noChangeAspect="1"/>
          </p:cNvPicPr>
          <p:nvPr/>
        </p:nvPicPr>
        <p:blipFill>
          <a:blip r:embed="rId3"/>
          <a:srcRect l="15256" t="41865" r="62859" b="45556"/>
          <a:stretch>
            <a:fillRect/>
          </a:stretch>
        </p:blipFill>
        <p:spPr>
          <a:xfrm>
            <a:off x="1920206" y="3150017"/>
            <a:ext cx="2646312" cy="855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17" descr="Picture 17"/>
          <p:cNvPicPr>
            <a:picLocks noChangeAspect="1"/>
          </p:cNvPicPr>
          <p:nvPr/>
        </p:nvPicPr>
        <p:blipFill>
          <a:blip r:embed="rId3"/>
          <a:srcRect l="18713" t="23620" r="59402" b="63800"/>
          <a:stretch>
            <a:fillRect/>
          </a:stretch>
        </p:blipFill>
        <p:spPr>
          <a:xfrm>
            <a:off x="3256496" y="5390598"/>
            <a:ext cx="2620411" cy="84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5" descr="Picture 15"/>
          <p:cNvPicPr>
            <a:picLocks noChangeAspect="1"/>
          </p:cNvPicPr>
          <p:nvPr/>
        </p:nvPicPr>
        <p:blipFill>
          <a:blip r:embed="rId4"/>
          <a:srcRect l="15378" t="10485" r="27847" b="9207"/>
          <a:stretch>
            <a:fillRect/>
          </a:stretch>
        </p:blipFill>
        <p:spPr>
          <a:xfrm>
            <a:off x="9113143" y="5625436"/>
            <a:ext cx="964816" cy="96481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13"/>
          <p:cNvSpPr txBox="1"/>
          <p:nvPr/>
        </p:nvSpPr>
        <p:spPr>
          <a:xfrm>
            <a:off x="2060455" y="716016"/>
            <a:ext cx="843118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F18D0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/>
              <a:t>High Quality Bereavement Care consists of 9 standards</a:t>
            </a:r>
          </a:p>
        </p:txBody>
      </p:sp>
      <p:sp>
        <p:nvSpPr>
          <p:cNvPr id="190" name="Rectangle"/>
          <p:cNvSpPr/>
          <p:nvPr/>
        </p:nvSpPr>
        <p:spPr>
          <a:xfrm>
            <a:off x="7441522" y="324817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Rectangle"/>
          <p:cNvSpPr/>
          <p:nvPr/>
        </p:nvSpPr>
        <p:spPr>
          <a:xfrm>
            <a:off x="5851516" y="519127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2" name="Rectangle"/>
          <p:cNvSpPr/>
          <p:nvPr/>
        </p:nvSpPr>
        <p:spPr>
          <a:xfrm>
            <a:off x="4391603" y="347454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6118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9561-00C2-595B-E323-702894CF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NBCP Resources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1827-718E-54A3-98CF-C6A1C4DF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Parent feedback</a:t>
            </a:r>
          </a:p>
          <a:p>
            <a:pPr marL="514350" indent="-514350">
              <a:buAutoNum type="arabicPeriod"/>
            </a:pPr>
            <a:r>
              <a:rPr lang="en-GB" dirty="0"/>
              <a:t>Being Strategic </a:t>
            </a:r>
          </a:p>
          <a:p>
            <a:pPr marL="514350" indent="-514350">
              <a:buAutoNum type="arabicPeriod"/>
            </a:pPr>
            <a:r>
              <a:rPr lang="en-GB" dirty="0"/>
              <a:t>Working together </a:t>
            </a:r>
          </a:p>
          <a:p>
            <a:pPr marL="514350" indent="-514350">
              <a:buAutoNum type="arabicPeriod"/>
            </a:pPr>
            <a:r>
              <a:rPr lang="en-GB" dirty="0"/>
              <a:t>Staff wellbeing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9" descr="Picture 19">
            <a:extLst>
              <a:ext uri="{FF2B5EF4-FFF2-40B4-BE49-F238E27FC236}">
                <a16:creationId xmlns:a16="http://schemas.microsoft.com/office/drawing/2014/main" id="{8F7C28FE-BDA7-69C3-8803-4432F2F6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8" t="10485" r="27847" b="9207"/>
          <a:stretch>
            <a:fillRect/>
          </a:stretch>
        </p:blipFill>
        <p:spPr>
          <a:xfrm>
            <a:off x="9194175" y="5517232"/>
            <a:ext cx="1107698" cy="1107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58C3DEF-5503-8FEA-C6A3-E3EA9F95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72" y="1807594"/>
            <a:ext cx="2592365" cy="19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199A9006-8C2E-2591-35ED-7C467A2C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29" y="1807595"/>
            <a:ext cx="2592363" cy="19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80442-9937-2D17-D05A-58CD0BB7E7DC}"/>
              </a:ext>
            </a:extLst>
          </p:cNvPr>
          <p:cNvSpPr txBox="1"/>
          <p:nvPr/>
        </p:nvSpPr>
        <p:spPr>
          <a:xfrm>
            <a:off x="609599" y="4734575"/>
            <a:ext cx="99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find the toolkit online 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www.nbcpathway.org.uk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8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980728"/>
            <a:ext cx="115932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Next steps &amp; additional resources 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7858E-26B1-4518-B0A6-8AE242092AD9}"/>
              </a:ext>
            </a:extLst>
          </p:cNvPr>
          <p:cNvSpPr/>
          <p:nvPr/>
        </p:nvSpPr>
        <p:spPr>
          <a:xfrm>
            <a:off x="335360" y="1911598"/>
            <a:ext cx="10585176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Sands Awareness Month June 2023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Sands bereavement support – web, phone, Facebook, Sands United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NBCP monthly drop-in sessions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Sands Bereavement Care Audit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Sands Consultancy Service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Sands training online and in person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https://training.sands.org.uk/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toolkit modules &amp; workshops early 2024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19" descr="Picture 19">
            <a:extLst>
              <a:ext uri="{FF2B5EF4-FFF2-40B4-BE49-F238E27FC236}">
                <a16:creationId xmlns:a16="http://schemas.microsoft.com/office/drawing/2014/main" id="{7E26398B-A3A7-7C53-14A7-576EC5B6AB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8" t="10485" r="27847" b="9207"/>
          <a:stretch>
            <a:fillRect/>
          </a:stretch>
        </p:blipFill>
        <p:spPr>
          <a:xfrm>
            <a:off x="9194175" y="5517232"/>
            <a:ext cx="1107698" cy="1107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50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3C8501-82E2-A4DF-5E67-63E3C618E8A0}"/>
              </a:ext>
            </a:extLst>
          </p:cNvPr>
          <p:cNvSpPr txBox="1"/>
          <p:nvPr/>
        </p:nvSpPr>
        <p:spPr>
          <a:xfrm>
            <a:off x="4488569" y="3300728"/>
            <a:ext cx="2564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AA34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Remember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3C66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to take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3C66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AA34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care of yourself.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3C66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3C66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You can’t pour from an empty cup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3C66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87EEC-4066-AD70-7B21-D7E67BA1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372" y="1070517"/>
            <a:ext cx="4511256" cy="47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54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530297"/>
            <a:ext cx="1799231" cy="2544624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245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832" y="2594743"/>
            <a:ext cx="1807169" cy="2553108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246" name="Picture 14" descr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232" y="3177029"/>
            <a:ext cx="1826864" cy="2580931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247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212" y="3177029"/>
            <a:ext cx="1895773" cy="2678284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248" name="Picture 16" descr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194" y="2594743"/>
            <a:ext cx="1807170" cy="2553108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sp>
        <p:nvSpPr>
          <p:cNvPr id="249" name="Title 1"/>
          <p:cNvSpPr txBox="1"/>
          <p:nvPr/>
        </p:nvSpPr>
        <p:spPr>
          <a:xfrm>
            <a:off x="570409" y="198490"/>
            <a:ext cx="1009759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lang="en-GB" sz="2400" b="1" dirty="0"/>
          </a:p>
          <a:p>
            <a:pPr algn="ctr"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400" b="1" dirty="0"/>
              <a:t>Note: NBCP guidance updates released in summer 2022</a:t>
            </a:r>
          </a:p>
          <a:p>
            <a:pPr algn="ctr"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lang="en-GB" sz="2400" b="1" dirty="0"/>
          </a:p>
          <a:p>
            <a:pPr algn="ctr"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400" dirty="0">
                <a:hlinkClick r:id="rId8"/>
              </a:rPr>
              <a:t>F</a:t>
            </a:r>
            <a:r>
              <a:rPr lang="en-GB" sz="2400" dirty="0"/>
              <a:t>or information about signing up or anything else regarding the NBCP </a:t>
            </a:r>
          </a:p>
          <a:p>
            <a:pPr algn="ctr"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400" dirty="0"/>
              <a:t>please contact </a:t>
            </a:r>
            <a:r>
              <a:rPr lang="en-GB" sz="2400" dirty="0">
                <a:hlinkClick r:id="rId8"/>
              </a:rPr>
              <a:t>marc.harder@sands.org.uk</a:t>
            </a:r>
            <a:r>
              <a:rPr lang="en-GB" sz="2400" dirty="0"/>
              <a:t> </a:t>
            </a:r>
            <a:endParaRPr sz="2400" dirty="0"/>
          </a:p>
        </p:txBody>
      </p:sp>
      <p:pic>
        <p:nvPicPr>
          <p:cNvPr id="250" name="Picture 19" descr="Picture 19"/>
          <p:cNvPicPr>
            <a:picLocks noChangeAspect="1"/>
          </p:cNvPicPr>
          <p:nvPr/>
        </p:nvPicPr>
        <p:blipFill>
          <a:blip r:embed="rId9"/>
          <a:srcRect l="15378" t="10485" r="27847" b="9207"/>
          <a:stretch>
            <a:fillRect/>
          </a:stretch>
        </p:blipFill>
        <p:spPr>
          <a:xfrm>
            <a:off x="8989894" y="5468573"/>
            <a:ext cx="1107698" cy="110769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/>
          <p:cNvSpPr txBox="1"/>
          <p:nvPr/>
        </p:nvSpPr>
        <p:spPr>
          <a:xfrm>
            <a:off x="1800869" y="5905200"/>
            <a:ext cx="82688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400" dirty="0"/>
              <a:t>www.nbcpathway.org.uk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658208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8EF7E-B28D-234D-965A-FD2E29B645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7C376-9DA5-452A-A997-BCAF0FC02F49}"/>
              </a:ext>
            </a:extLst>
          </p:cNvPr>
          <p:cNvSpPr txBox="1"/>
          <p:nvPr/>
        </p:nvSpPr>
        <p:spPr>
          <a:xfrm>
            <a:off x="1120947" y="1261528"/>
            <a:ext cx="8264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Thank you.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Please stay in touch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14B198-54A1-EE4E-9BC1-22054C29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7667" y="-399394"/>
            <a:ext cx="5618480" cy="493853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4C1FB4B-3157-3B41-8411-853E16B7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70" y="4565710"/>
            <a:ext cx="3102674" cy="1569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4909" y="54801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bereavementcare@sands.org.uk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www.sands.org.uk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www.nbcpathway.org.uk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www.nbcpscotland.org.uk</a:t>
            </a:r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0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CD390E-F83B-F04C-8C62-E64E5229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0" y="3420038"/>
            <a:ext cx="9696400" cy="1778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CB273-E3CF-3748-8885-DA1FBF0E62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0598BD-C8CB-E24F-B824-454B7682D329}"/>
              </a:ext>
            </a:extLst>
          </p:cNvPr>
          <p:cNvSpPr txBox="1">
            <a:spLocks/>
          </p:cNvSpPr>
          <p:nvPr/>
        </p:nvSpPr>
        <p:spPr>
          <a:xfrm>
            <a:off x="1055440" y="723793"/>
            <a:ext cx="9696400" cy="10988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0" i="0" baseline="0">
                <a:ln>
                  <a:noFill/>
                </a:ln>
                <a:solidFill>
                  <a:schemeClr val="bg1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9pPr>
          </a:lstStyle>
          <a:p>
            <a:r>
              <a:rPr lang="en-US" kern="0" dirty="0"/>
              <a:t>Sands’ mission:</a:t>
            </a:r>
            <a:endParaRPr lang="en-GB" kern="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7A629-5EC8-5345-BF81-10082EC9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776135"/>
            <a:ext cx="1923869" cy="69816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579B0A-CCEF-8D4F-AC81-BDE03E9976C3}"/>
              </a:ext>
            </a:extLst>
          </p:cNvPr>
          <p:cNvSpPr txBox="1">
            <a:spLocks/>
          </p:cNvSpPr>
          <p:nvPr/>
        </p:nvSpPr>
        <p:spPr bwMode="auto">
          <a:xfrm>
            <a:off x="1152441" y="3431606"/>
            <a:ext cx="2559411" cy="12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 defTabSz="740663">
              <a:spcBef>
                <a:spcPts val="600"/>
              </a:spcBef>
              <a:buFont typeface="Webdings" panose="05030102010509060703" pitchFamily="18" charset="2"/>
              <a:buNone/>
              <a:defRPr sz="2592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592" kern="0" dirty="0">
                <a:solidFill>
                  <a:schemeClr val="bg1"/>
                </a:solidFill>
                <a:ea typeface="Myriad Pro"/>
                <a:cs typeface="Myriad Pro"/>
                <a:sym typeface="Myriad Pro"/>
              </a:rPr>
              <a:t>Help</a:t>
            </a:r>
            <a:r>
              <a:rPr lang="en-GB" sz="2592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save babies’ lives</a:t>
            </a:r>
            <a:endParaRPr lang="en-GB" sz="2592" kern="0" dirty="0">
              <a:solidFill>
                <a:schemeClr val="bg1"/>
              </a:solidFill>
              <a:latin typeface="Myriad Pro"/>
              <a:ea typeface="Myriad Pro"/>
              <a:cs typeface="Myriad Pro"/>
              <a:sym typeface="Myriad Pro"/>
            </a:endParaRP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489D2F00-8F0D-6E46-B4E8-93350CE2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270" y="2032341"/>
            <a:ext cx="912203" cy="1154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82E6FAA7-6E3F-5E42-919E-29932000A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12" y="2070739"/>
            <a:ext cx="1025894" cy="1024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12BEA442-CE02-AF4A-89A5-E0EE321F4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328" y="2134885"/>
            <a:ext cx="792088" cy="10060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DA5D2C8-FD5E-9E49-8D8E-CEED93F6D33E}"/>
              </a:ext>
            </a:extLst>
          </p:cNvPr>
          <p:cNvSpPr txBox="1">
            <a:spLocks/>
          </p:cNvSpPr>
          <p:nvPr/>
        </p:nvSpPr>
        <p:spPr bwMode="auto">
          <a:xfrm>
            <a:off x="4393133" y="3431606"/>
            <a:ext cx="2942395" cy="10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 defTabSz="740663">
              <a:spcBef>
                <a:spcPts val="600"/>
              </a:spcBef>
              <a:buFont typeface="Webdings" panose="05030102010509060703" pitchFamily="18" charset="2"/>
              <a:buNone/>
              <a:defRPr sz="2592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592" kern="0" dirty="0">
                <a:solidFill>
                  <a:schemeClr val="bg1"/>
                </a:solidFill>
                <a:ea typeface="Myriad Pro"/>
                <a:cs typeface="Myriad Pro"/>
                <a:sym typeface="Myriad Pro"/>
              </a:rPr>
              <a:t>Ensure excellent </a:t>
            </a:r>
            <a: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bereavement </a:t>
            </a:r>
            <a:b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care</a:t>
            </a:r>
            <a:r>
              <a:rPr lang="en-GB" sz="2592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lang="en-GB" sz="2592" kern="0" dirty="0">
                <a:solidFill>
                  <a:schemeClr val="bg1"/>
                </a:solidFill>
                <a:ea typeface="Myriad Pro"/>
                <a:cs typeface="Myriad Pro"/>
                <a:sym typeface="Myriad Pro"/>
              </a:rPr>
              <a:t>for all those who need 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A9E7B49-F89A-684E-977B-64308860AF4B}"/>
              </a:ext>
            </a:extLst>
          </p:cNvPr>
          <p:cNvSpPr txBox="1">
            <a:spLocks/>
          </p:cNvSpPr>
          <p:nvPr/>
        </p:nvSpPr>
        <p:spPr bwMode="auto">
          <a:xfrm>
            <a:off x="8016810" y="3431606"/>
            <a:ext cx="2956034" cy="20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 defTabSz="740663">
              <a:spcBef>
                <a:spcPts val="600"/>
              </a:spcBef>
              <a:buFont typeface="Webdings" panose="05030102010509060703" pitchFamily="18" charset="2"/>
              <a:buNone/>
              <a:defRPr sz="2592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592" kern="0" dirty="0">
                <a:solidFill>
                  <a:schemeClr val="bg1"/>
                </a:solidFill>
                <a:ea typeface="Myriad Pro"/>
                <a:cs typeface="Myriad Pro"/>
                <a:sym typeface="Myriad Pro"/>
              </a:rPr>
              <a:t>Provide the right </a:t>
            </a:r>
            <a: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bereavement </a:t>
            </a:r>
            <a:b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lang="en-GB" sz="2592" b="1" kern="0" dirty="0">
                <a:solidFill>
                  <a:schemeClr val="bg1"/>
                </a:solidFill>
                <a:latin typeface="Myriad Pro"/>
                <a:ea typeface="Myriad Pro"/>
                <a:cs typeface="Myriad Pro"/>
                <a:sym typeface="Myriad Pro"/>
              </a:rPr>
              <a:t>support </a:t>
            </a:r>
            <a:r>
              <a:rPr lang="en-GB" sz="2592" kern="0" dirty="0">
                <a:solidFill>
                  <a:schemeClr val="bg1"/>
                </a:solidFill>
                <a:ea typeface="Myriad Pro"/>
                <a:cs typeface="Myriad Pro"/>
                <a:sym typeface="Myriad Pro"/>
              </a:rPr>
              <a:t>for as long as it is needed</a:t>
            </a:r>
          </a:p>
        </p:txBody>
      </p:sp>
      <p:pic>
        <p:nvPicPr>
          <p:cNvPr id="1026" name="Graphic 6">
            <a:extLst>
              <a:ext uri="{FF2B5EF4-FFF2-40B4-BE49-F238E27FC236}">
                <a16:creationId xmlns:a16="http://schemas.microsoft.com/office/drawing/2014/main" id="{14A3375F-FACB-4625-9F18-AA453F6E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60" y="0"/>
            <a:ext cx="12373360" cy="69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A3339-3127-BB4E-84FF-360CB92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10972800" cy="1143000"/>
          </a:xfrm>
        </p:spPr>
        <p:txBody>
          <a:bodyPr/>
          <a:lstStyle/>
          <a:p>
            <a:pPr eaLnBrk="1" fontAlgn="auto" hangingPunct="1"/>
            <a:r>
              <a:rPr lang="en-GB" sz="4000" dirty="0"/>
              <a:t>Pregnancy loss and the death of a baby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727626-0A87-214A-996F-438A66D51410}"/>
              </a:ext>
            </a:extLst>
          </p:cNvPr>
          <p:cNvSpPr/>
          <p:nvPr/>
        </p:nvSpPr>
        <p:spPr>
          <a:xfrm>
            <a:off x="335361" y="980728"/>
            <a:ext cx="10972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the trend is positive, there is much to do to achieve the national target of a 50% reduction from 2015-2025: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B93B9-51FD-4C17-886A-CF1E19C3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492896"/>
            <a:ext cx="10972800" cy="4525963"/>
          </a:xfrm>
        </p:spPr>
        <p:txBody>
          <a:bodyPr/>
          <a:lstStyle/>
          <a:p>
            <a:r>
              <a:rPr lang="en-US" dirty="0"/>
              <a:t>Around 13 babies are stillborn or die neonatally every day in the UK</a:t>
            </a:r>
          </a:p>
          <a:p>
            <a:r>
              <a:rPr lang="en-US" dirty="0"/>
              <a:t>This equates to around 4,000 per year</a:t>
            </a:r>
          </a:p>
          <a:p>
            <a:r>
              <a:rPr lang="en-US" dirty="0"/>
              <a:t>Many more pregnancies end in miscarriage</a:t>
            </a:r>
          </a:p>
          <a:p>
            <a:r>
              <a:rPr lang="en-US" dirty="0"/>
              <a:t>Compared to other developed nations, our figures are poor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quality care cannot replace a much longed-for baby, but can help make the bereavement journey more manageable</a:t>
            </a:r>
          </a:p>
        </p:txBody>
      </p:sp>
    </p:spTree>
    <p:extLst>
      <p:ext uri="{BB962C8B-B14F-4D97-AF65-F5344CB8AC3E}">
        <p14:creationId xmlns:p14="http://schemas.microsoft.com/office/powerpoint/2010/main" val="42738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074F792-E5CF-41A0-BEDB-C53F8A47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19605"/>
            <a:ext cx="3425577" cy="60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stiano Ronaldo and Georgina Rodríguez thanked ‘the doctors and nurses for their expert care and support’ ">
            <a:extLst>
              <a:ext uri="{FF2B5EF4-FFF2-40B4-BE49-F238E27FC236}">
                <a16:creationId xmlns:a16="http://schemas.microsoft.com/office/drawing/2014/main" id="{12F93352-88CD-44F3-831B-D82C3E10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9" y="1085395"/>
            <a:ext cx="3637037" cy="21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hrewsbury maternity scandal report">
            <a:extLst>
              <a:ext uri="{FF2B5EF4-FFF2-40B4-BE49-F238E27FC236}">
                <a16:creationId xmlns:a16="http://schemas.microsoft.com/office/drawing/2014/main" id="{2E4685F9-F1DE-4375-856A-3FDB7BB1E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15" y="1196752"/>
            <a:ext cx="3887084" cy="21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s on the initial findings of the Ockenden Review - Patient Safety  Learning">
            <a:extLst>
              <a:ext uri="{FF2B5EF4-FFF2-40B4-BE49-F238E27FC236}">
                <a16:creationId xmlns:a16="http://schemas.microsoft.com/office/drawing/2014/main" id="{3682AD56-F475-4AAA-807F-F304F77E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15" y="3643129"/>
            <a:ext cx="3344972" cy="25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38A85BA-0CE1-48EE-8C4C-40E8C223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00" y="-18256"/>
            <a:ext cx="10972800" cy="1143000"/>
          </a:xfrm>
        </p:spPr>
        <p:txBody>
          <a:bodyPr/>
          <a:lstStyle/>
          <a:p>
            <a:pPr eaLnBrk="1" fontAlgn="auto" hangingPunct="1"/>
            <a:r>
              <a:rPr lang="en-GB" sz="4000" dirty="0"/>
              <a:t>Bereavement care in the news</a:t>
            </a:r>
          </a:p>
        </p:txBody>
      </p:sp>
    </p:spTree>
    <p:extLst>
      <p:ext uri="{BB962C8B-B14F-4D97-AF65-F5344CB8AC3E}">
        <p14:creationId xmlns:p14="http://schemas.microsoft.com/office/powerpoint/2010/main" val="4193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A3339-3127-BB4E-84FF-360CB92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10972800" cy="1143000"/>
          </a:xfrm>
        </p:spPr>
        <p:txBody>
          <a:bodyPr/>
          <a:lstStyle/>
          <a:p>
            <a:pPr eaLnBrk="1" fontAlgn="auto" hangingPunct="1"/>
            <a:r>
              <a:rPr lang="en-GB" sz="4000" dirty="0">
                <a:latin typeface="Calibri"/>
                <a:ea typeface="ＭＳ Ｐゴシック"/>
                <a:cs typeface="Calibri"/>
              </a:rPr>
              <a:t>NBCP Around the UK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67D9-10D9-4004-57BF-E9DC1ECC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135285"/>
            <a:ext cx="11881320" cy="4525963"/>
          </a:xfrm>
        </p:spPr>
        <p:txBody>
          <a:bodyPr/>
          <a:lstStyle/>
          <a:p>
            <a:pPr marL="541020" indent="-541020"/>
            <a:r>
              <a:rPr lang="en-GB" dirty="0"/>
              <a:t>England</a:t>
            </a:r>
            <a:endParaRPr lang="en-US" dirty="0"/>
          </a:p>
          <a:p>
            <a:pPr marL="742315" lvl="1" indent="-285115"/>
            <a:r>
              <a:rPr lang="en-GB" dirty="0"/>
              <a:t>113 trusts voluntary signed up – 15 to go</a:t>
            </a:r>
            <a:endParaRPr lang="en-GB" dirty="0">
              <a:cs typeface="Calibri" panose="020F0502020204030204" pitchFamily="34" charset="0"/>
            </a:endParaRPr>
          </a:p>
          <a:p>
            <a:pPr marL="742315" lvl="1" indent="-285115"/>
            <a:r>
              <a:rPr lang="en-GB" dirty="0"/>
              <a:t>Moving from project phase to embedding </a:t>
            </a:r>
            <a:endParaRPr lang="en-GB" dirty="0">
              <a:cs typeface="Calibri" panose="020F0502020204030204" pitchFamily="34" charset="0"/>
            </a:endParaRPr>
          </a:p>
          <a:p>
            <a:pPr marL="742315" lvl="1" indent="-285115"/>
            <a:r>
              <a:rPr lang="en-GB" dirty="0"/>
              <a:t>New resources released next week &amp; workshops start</a:t>
            </a:r>
            <a:endParaRPr lang="en-GB" dirty="0">
              <a:cs typeface="Calibri" panose="020F0502020204030204" pitchFamily="34" charset="0"/>
            </a:endParaRPr>
          </a:p>
          <a:p>
            <a:pPr marL="541020" indent="-541020"/>
            <a:r>
              <a:rPr lang="en-GB" dirty="0"/>
              <a:t>Wales</a:t>
            </a:r>
          </a:p>
          <a:p>
            <a:pPr marL="742315" lvl="1" indent="-285115"/>
            <a:r>
              <a:rPr lang="en-GB" dirty="0"/>
              <a:t>Lots of Boards already using NBCP resources</a:t>
            </a:r>
            <a:endParaRPr lang="en-GB" dirty="0">
              <a:cs typeface="Calibri" panose="020F0502020204030204" pitchFamily="34" charset="0"/>
            </a:endParaRPr>
          </a:p>
          <a:p>
            <a:pPr marL="742315" lvl="1" indent="-285115"/>
            <a:r>
              <a:rPr lang="en-GB" dirty="0">
                <a:latin typeface="Calibri"/>
                <a:ea typeface="ＭＳ Ｐゴシック"/>
                <a:cs typeface="Calibri"/>
              </a:rPr>
              <a:t>Working with bereavement sub-group to develop bereavement standards </a:t>
            </a:r>
            <a:endParaRPr lang="en-GB" dirty="0">
              <a:cs typeface="Calibri"/>
            </a:endParaRPr>
          </a:p>
          <a:p>
            <a:pPr marL="742315" lvl="1" indent="-285115"/>
            <a:r>
              <a:rPr lang="en-GB" dirty="0"/>
              <a:t>Pushing for a national bereavement care pathway – proposal with Welsh Government </a:t>
            </a:r>
            <a:endParaRPr lang="en-GB" dirty="0">
              <a:cs typeface="Calibri" panose="020F0502020204030204" pitchFamily="34" charset="0"/>
            </a:endParaRPr>
          </a:p>
          <a:p>
            <a:pPr marL="742315" lvl="1" indent="-285115"/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9" descr="Picture 19">
            <a:extLst>
              <a:ext uri="{FF2B5EF4-FFF2-40B4-BE49-F238E27FC236}">
                <a16:creationId xmlns:a16="http://schemas.microsoft.com/office/drawing/2014/main" id="{BF368330-F66C-B841-DF1C-66EF40C322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8" t="10485" r="27847" b="9207"/>
          <a:stretch>
            <a:fillRect/>
          </a:stretch>
        </p:blipFill>
        <p:spPr>
          <a:xfrm>
            <a:off x="9194175" y="5517232"/>
            <a:ext cx="1107698" cy="1107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68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DDFE-761B-40C5-A553-25DF7946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NBCP Scotland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FEF1F-9A72-4368-80C8-40EA904274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63885"/>
            <a:ext cx="10515600" cy="4297363"/>
          </a:xfrm>
        </p:spPr>
        <p:txBody>
          <a:bodyPr>
            <a:noAutofit/>
          </a:bodyPr>
          <a:lstStyle/>
          <a:p>
            <a:r>
              <a:rPr lang="en-US" sz="3000" dirty="0"/>
              <a:t>4-year project funded by Scottish Government</a:t>
            </a:r>
          </a:p>
          <a:p>
            <a:r>
              <a:rPr lang="en-US" sz="3000" dirty="0"/>
              <a:t>Embedded into Scot Gov Best Start Programme</a:t>
            </a:r>
          </a:p>
          <a:p>
            <a:r>
              <a:rPr lang="en-US" sz="3000" dirty="0"/>
              <a:t>Currently 9 out of 14 NHS Scotland Boards are signed up</a:t>
            </a:r>
          </a:p>
          <a:p>
            <a:r>
              <a:rPr lang="en-US" sz="3000" dirty="0"/>
              <a:t>Project Manager supports NBCP Leads with fortnightly individual meetings, monthly network support meetings and project planning</a:t>
            </a:r>
          </a:p>
          <a:p>
            <a:r>
              <a:rPr lang="en-US" sz="3000" dirty="0"/>
              <a:t>NBCP Scotland National Event – April 26</a:t>
            </a:r>
            <a:r>
              <a:rPr lang="en-US" sz="3000" baseline="30000" dirty="0"/>
              <a:t>th</a:t>
            </a:r>
            <a:r>
              <a:rPr lang="en-US" sz="3000" dirty="0"/>
              <a:t> in Edinburgh </a:t>
            </a:r>
          </a:p>
          <a:p>
            <a:r>
              <a:rPr lang="en-US" sz="3000" dirty="0"/>
              <a:t>Learning Events will take place across the country throughout 2023</a:t>
            </a:r>
          </a:p>
          <a:p>
            <a:r>
              <a:rPr lang="en-US" sz="3000" dirty="0"/>
              <a:t>Final 5 boards must sign up by March 2024</a:t>
            </a:r>
          </a:p>
        </p:txBody>
      </p:sp>
      <p:pic>
        <p:nvPicPr>
          <p:cNvPr id="4" name="Picture 19" descr="Picture 19">
            <a:extLst>
              <a:ext uri="{FF2B5EF4-FFF2-40B4-BE49-F238E27FC236}">
                <a16:creationId xmlns:a16="http://schemas.microsoft.com/office/drawing/2014/main" id="{C651E04B-F2D2-CDB7-649F-6B2EC06C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8" t="10485" r="27847" b="9207"/>
          <a:stretch>
            <a:fillRect/>
          </a:stretch>
        </p:blipFill>
        <p:spPr>
          <a:xfrm>
            <a:off x="9194175" y="5517232"/>
            <a:ext cx="1107698" cy="1107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707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A3339-3127-BB4E-84FF-360CB92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10972800" cy="1143000"/>
          </a:xfrm>
        </p:spPr>
        <p:txBody>
          <a:bodyPr/>
          <a:lstStyle/>
          <a:p>
            <a:pPr eaLnBrk="1" fontAlgn="auto" hangingPunct="1"/>
            <a:r>
              <a:rPr lang="en-GB" sz="4000" dirty="0">
                <a:latin typeface="Calibri"/>
                <a:ea typeface="ＭＳ Ｐゴシック"/>
                <a:cs typeface="Calibri"/>
              </a:rPr>
              <a:t>NBCP Around the UK 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67D9-10D9-4004-57BF-E9DC1ECC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135285"/>
            <a:ext cx="11881320" cy="4525963"/>
          </a:xfrm>
        </p:spPr>
        <p:txBody>
          <a:bodyPr/>
          <a:lstStyle/>
          <a:p>
            <a:r>
              <a:rPr lang="en-GB" dirty="0"/>
              <a:t>Northern Ireland </a:t>
            </a:r>
          </a:p>
          <a:p>
            <a:pPr lvl="1"/>
            <a:r>
              <a:rPr lang="en-GB" dirty="0"/>
              <a:t>Lots of Boards already using NBCP resources</a:t>
            </a:r>
          </a:p>
          <a:p>
            <a:pPr lvl="1"/>
            <a:r>
              <a:rPr lang="en-GB" dirty="0"/>
              <a:t>Some progress in 2021 but still much more to do</a:t>
            </a:r>
          </a:p>
          <a:p>
            <a:pPr lvl="1"/>
            <a:r>
              <a:rPr lang="en-GB" dirty="0"/>
              <a:t>Delay due to political situation 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9" descr="Picture 19">
            <a:extLst>
              <a:ext uri="{FF2B5EF4-FFF2-40B4-BE49-F238E27FC236}">
                <a16:creationId xmlns:a16="http://schemas.microsoft.com/office/drawing/2014/main" id="{D4420339-2AFE-D632-1990-024AFCD41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8" t="10485" r="27847" b="9207"/>
          <a:stretch>
            <a:fillRect/>
          </a:stretch>
        </p:blipFill>
        <p:spPr>
          <a:xfrm>
            <a:off x="9194175" y="5517232"/>
            <a:ext cx="1107698" cy="1107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10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A3339-3127-BB4E-84FF-360CB92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eaLnBrk="1" fontAlgn="auto" hangingPunct="1"/>
            <a:r>
              <a:rPr lang="en-GB" sz="4000" dirty="0"/>
              <a:t>The National Bereavement Care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26" y="4941168"/>
            <a:ext cx="3979350" cy="1541013"/>
          </a:xfrm>
        </p:spPr>
        <p:txBody>
          <a:bodyPr/>
          <a:lstStyle/>
          <a:p>
            <a:pPr marL="0" indent="0" eaLnBrk="1" fontAlgn="auto" hangingPunct="1">
              <a:buNone/>
            </a:pPr>
            <a:endParaRPr lang="en-GB" sz="2000" dirty="0">
              <a:solidFill>
                <a:srgbClr val="153975"/>
              </a:solidFill>
              <a:latin typeface="Myriad Pro Light" panose="020B0403030403020204" pitchFamily="34" charset="0"/>
            </a:endParaRPr>
          </a:p>
          <a:p>
            <a:pPr marL="0" indent="0">
              <a:buSzPct val="100000"/>
              <a:buNone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000" dirty="0">
                <a:latin typeface="Myriad Pro Light" panose="020B0403030403020204" pitchFamily="34" charset="0"/>
                <a:hlinkClick r:id="rId3"/>
              </a:rPr>
              <a:t>www.nbcpathway.org.uk</a:t>
            </a:r>
            <a:r>
              <a:rPr lang="en-GB" sz="2000" dirty="0">
                <a:latin typeface="Myriad Pro Light" panose="020B0403030403020204" pitchFamily="34" charset="0"/>
              </a:rPr>
              <a:t>	</a:t>
            </a:r>
          </a:p>
          <a:p>
            <a:pPr marL="0" indent="0">
              <a:buSzPct val="100000"/>
              <a:buNone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GB" sz="2000" dirty="0">
                <a:latin typeface="Myriad Pro Light" panose="020B0403030403020204" pitchFamily="34" charset="0"/>
                <a:hlinkClick r:id="rId4"/>
              </a:rPr>
              <a:t>www.nbcpscotland.org.uk</a:t>
            </a:r>
            <a:r>
              <a:rPr lang="en-GB" sz="2000" dirty="0">
                <a:latin typeface="Myriad Pro Light" panose="020B0403030403020204" pitchFamily="34" charset="0"/>
              </a:rPr>
              <a:t>  </a:t>
            </a:r>
          </a:p>
        </p:txBody>
      </p:sp>
      <p:pic>
        <p:nvPicPr>
          <p:cNvPr id="6" name="Picture 19" descr="Picture 19">
            <a:extLst>
              <a:ext uri="{FF2B5EF4-FFF2-40B4-BE49-F238E27FC236}">
                <a16:creationId xmlns:a16="http://schemas.microsoft.com/office/drawing/2014/main" id="{3FE04024-DCFD-5746-A038-80A24B199B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8" t="10485" r="27847" b="9207"/>
          <a:stretch>
            <a:fillRect/>
          </a:stretch>
        </p:blipFill>
        <p:spPr>
          <a:xfrm>
            <a:off x="8989894" y="5489654"/>
            <a:ext cx="1107698" cy="110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727626-0A87-214A-996F-438A66D51410}"/>
              </a:ext>
            </a:extLst>
          </p:cNvPr>
          <p:cNvSpPr/>
          <p:nvPr/>
        </p:nvSpPr>
        <p:spPr>
          <a:xfrm>
            <a:off x="187908" y="876134"/>
            <a:ext cx="11668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2E67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Myriad Pro Light" panose="020B0403030403020204" pitchFamily="34" charset="0"/>
                <a:sym typeface="Myriad Pro"/>
              </a:rPr>
              <a:t>“To ensure that all bereaved parents are offered equal, high quality, individualised, safe and sensitive care”</a:t>
            </a:r>
          </a:p>
        </p:txBody>
      </p:sp>
      <p:pic>
        <p:nvPicPr>
          <p:cNvPr id="9" name="Picture 12" descr="Picture 12">
            <a:extLst>
              <a:ext uri="{FF2B5EF4-FFF2-40B4-BE49-F238E27FC236}">
                <a16:creationId xmlns:a16="http://schemas.microsoft.com/office/drawing/2014/main" id="{2A13AFF4-87E6-DF48-8541-0B5DE9C28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474" y="1659090"/>
            <a:ext cx="2030416" cy="2871585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10" name="Picture 13" descr="Picture 13">
            <a:extLst>
              <a:ext uri="{FF2B5EF4-FFF2-40B4-BE49-F238E27FC236}">
                <a16:creationId xmlns:a16="http://schemas.microsoft.com/office/drawing/2014/main" id="{7F28579F-2956-2B4B-B653-73502DD3F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06" y="1651321"/>
            <a:ext cx="2039374" cy="2881159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11" name="Picture 14" descr="Picture 14">
            <a:extLst>
              <a:ext uri="{FF2B5EF4-FFF2-40B4-BE49-F238E27FC236}">
                <a16:creationId xmlns:a16="http://schemas.microsoft.com/office/drawing/2014/main" id="{F13A2387-4D78-B247-BA52-3CAA4D2D2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259" y="1659090"/>
            <a:ext cx="2030416" cy="2868503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12" name="Picture 15" descr="Picture 15">
            <a:extLst>
              <a:ext uri="{FF2B5EF4-FFF2-40B4-BE49-F238E27FC236}">
                <a16:creationId xmlns:a16="http://schemas.microsoft.com/office/drawing/2014/main" id="{DA794389-8243-B348-AEE0-1D6B1820A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222" y="1659090"/>
            <a:ext cx="2035986" cy="2876372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  <p:pic>
        <p:nvPicPr>
          <p:cNvPr id="13" name="Picture 16" descr="Picture 16">
            <a:extLst>
              <a:ext uri="{FF2B5EF4-FFF2-40B4-BE49-F238E27FC236}">
                <a16:creationId xmlns:a16="http://schemas.microsoft.com/office/drawing/2014/main" id="{6740DABB-3FEA-0D47-96E8-076E51B92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579" y="1648160"/>
            <a:ext cx="2039375" cy="2881159"/>
          </a:xfrm>
          <a:prstGeom prst="rect">
            <a:avLst/>
          </a:prstGeom>
          <a:ln w="12700">
            <a:miter lim="400000"/>
          </a:ln>
          <a:effectLst>
            <a:outerShdw blurRad="38100" dist="23000" dir="3867383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8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4" descr="Picture 4"/>
          <p:cNvPicPr>
            <a:picLocks noChangeAspect="1"/>
          </p:cNvPicPr>
          <p:nvPr/>
        </p:nvPicPr>
        <p:blipFill>
          <a:blip r:embed="rId3"/>
          <a:srcRect l="40107" t="31619" r="41827" b="29491"/>
          <a:stretch>
            <a:fillRect/>
          </a:stretch>
        </p:blipFill>
        <p:spPr>
          <a:xfrm>
            <a:off x="5163146" y="2808089"/>
            <a:ext cx="1865619" cy="225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2" descr="Picture 12"/>
          <p:cNvPicPr>
            <a:picLocks noChangeAspect="1"/>
          </p:cNvPicPr>
          <p:nvPr/>
        </p:nvPicPr>
        <p:blipFill>
          <a:blip r:embed="rId3"/>
          <a:srcRect l="39244" t="72187" r="45774" b="15872"/>
          <a:stretch>
            <a:fillRect/>
          </a:stretch>
        </p:blipFill>
        <p:spPr>
          <a:xfrm>
            <a:off x="5352168" y="1727673"/>
            <a:ext cx="1977454" cy="88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3"/>
          <a:srcRect l="13472" t="61286" r="62465" b="28795"/>
          <a:stretch>
            <a:fillRect/>
          </a:stretch>
        </p:blipFill>
        <p:spPr>
          <a:xfrm>
            <a:off x="7028765" y="2332374"/>
            <a:ext cx="2751047" cy="63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5" descr="Picture 15"/>
          <p:cNvPicPr>
            <a:picLocks noChangeAspect="1"/>
          </p:cNvPicPr>
          <p:nvPr/>
        </p:nvPicPr>
        <p:blipFill>
          <a:blip r:embed="rId4"/>
          <a:srcRect l="15378" t="10485" r="27847" b="9207"/>
          <a:stretch>
            <a:fillRect/>
          </a:stretch>
        </p:blipFill>
        <p:spPr>
          <a:xfrm>
            <a:off x="9113143" y="5625436"/>
            <a:ext cx="964816" cy="96481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13"/>
          <p:cNvSpPr txBox="1"/>
          <p:nvPr/>
        </p:nvSpPr>
        <p:spPr>
          <a:xfrm>
            <a:off x="2060455" y="716016"/>
            <a:ext cx="843118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F18D0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/>
              <a:t>High Quality Bereavement Care consists of 9 standards</a:t>
            </a:r>
          </a:p>
        </p:txBody>
      </p:sp>
      <p:sp>
        <p:nvSpPr>
          <p:cNvPr id="190" name="Rectangle"/>
          <p:cNvSpPr/>
          <p:nvPr/>
        </p:nvSpPr>
        <p:spPr>
          <a:xfrm>
            <a:off x="7441522" y="324817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Rectangle"/>
          <p:cNvSpPr/>
          <p:nvPr/>
        </p:nvSpPr>
        <p:spPr>
          <a:xfrm>
            <a:off x="5851516" y="519127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2" name="Rectangle"/>
          <p:cNvSpPr/>
          <p:nvPr/>
        </p:nvSpPr>
        <p:spPr>
          <a:xfrm>
            <a:off x="4391603" y="3474541"/>
            <a:ext cx="488968" cy="4663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900"/>
            </a:pPr>
            <a:endParaRPr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D1B3B8-1D35-4170-B773-F88F27E7E2C2}"/>
              </a:ext>
            </a:extLst>
          </p:cNvPr>
          <p:cNvSpPr/>
          <p:nvPr/>
        </p:nvSpPr>
        <p:spPr>
          <a:xfrm>
            <a:off x="7281859" y="2231839"/>
            <a:ext cx="2846589" cy="765113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4018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00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00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4">
      <a:dk1>
        <a:srgbClr val="053C66"/>
      </a:dk1>
      <a:lt1>
        <a:srgbClr val="FFFFFF"/>
      </a:lt1>
      <a:dk2>
        <a:srgbClr val="053C66"/>
      </a:dk2>
      <a:lt2>
        <a:srgbClr val="FFFFFF"/>
      </a:lt2>
      <a:accent1>
        <a:srgbClr val="3AAA34"/>
      </a:accent1>
      <a:accent2>
        <a:srgbClr val="ABD18E"/>
      </a:accent2>
      <a:accent3>
        <a:srgbClr val="006766"/>
      </a:accent3>
      <a:accent4>
        <a:srgbClr val="C32C8F"/>
      </a:accent4>
      <a:accent5>
        <a:srgbClr val="92D050"/>
      </a:accent5>
      <a:accent6>
        <a:srgbClr val="00B050"/>
      </a:accent6>
      <a:hlink>
        <a:srgbClr val="0088B8"/>
      </a:hlink>
      <a:folHlink>
        <a:srgbClr val="053C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9F27B-46DD-F946-9890-6B907C0E0C4B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1A9872F5C3C4BBF3ADFCF813B5C78" ma:contentTypeVersion="13" ma:contentTypeDescription="Create a new document." ma:contentTypeScope="" ma:versionID="af779d5271109ccec3e04104c3b5a1d0">
  <xsd:schema xmlns:xsd="http://www.w3.org/2001/XMLSchema" xmlns:xs="http://www.w3.org/2001/XMLSchema" xmlns:p="http://schemas.microsoft.com/office/2006/metadata/properties" xmlns:ns3="1a5a13c1-2e2a-47f6-91cf-118cc9a4098f" xmlns:ns4="01680cde-8b9f-4242-bcff-06377dbf064d" targetNamespace="http://schemas.microsoft.com/office/2006/metadata/properties" ma:root="true" ma:fieldsID="cb17178e7fca002a0af9e48e5889228d" ns3:_="" ns4:_="">
    <xsd:import namespace="1a5a13c1-2e2a-47f6-91cf-118cc9a4098f"/>
    <xsd:import namespace="01680cde-8b9f-4242-bcff-06377dbf06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a13c1-2e2a-47f6-91cf-118cc9a409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80cde-8b9f-4242-bcff-06377dbf0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473855-5386-455A-9513-70058ED1C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8A612D-AFB0-49EF-96D1-E0C9716FEED5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01680cde-8b9f-4242-bcff-06377dbf064d"/>
    <ds:schemaRef ds:uri="1a5a13c1-2e2a-47f6-91cf-118cc9a4098f"/>
  </ds:schemaRefs>
</ds:datastoreItem>
</file>

<file path=customXml/itemProps3.xml><?xml version="1.0" encoding="utf-8"?>
<ds:datastoreItem xmlns:ds="http://schemas.openxmlformats.org/officeDocument/2006/customXml" ds:itemID="{F5877487-33D1-4946-8371-9FCF4EF35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a13c1-2e2a-47f6-91cf-118cc9a4098f"/>
    <ds:schemaRef ds:uri="01680cde-8b9f-4242-bcff-06377dbf0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Office PowerPoint</Application>
  <PresentationFormat>Widescreen</PresentationFormat>
  <Paragraphs>147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Helvetica Neue</vt:lpstr>
      <vt:lpstr>Helvetica Neue Light</vt:lpstr>
      <vt:lpstr>Helvetica Neue Medium</vt:lpstr>
      <vt:lpstr>Myriad Pro</vt:lpstr>
      <vt:lpstr>Myriad Pro Light</vt:lpstr>
      <vt:lpstr>Webdings</vt:lpstr>
      <vt:lpstr>Default Design</vt:lpstr>
      <vt:lpstr>1_Default Design</vt:lpstr>
      <vt:lpstr>2_Default Design</vt:lpstr>
      <vt:lpstr>Office Theme</vt:lpstr>
      <vt:lpstr>PowerPoint Presentation</vt:lpstr>
      <vt:lpstr>PowerPoint Presentation</vt:lpstr>
      <vt:lpstr>Pregnancy loss and the death of a baby</vt:lpstr>
      <vt:lpstr>Bereavement care in the news</vt:lpstr>
      <vt:lpstr>NBCP Around the UK </vt:lpstr>
      <vt:lpstr>NBCP Scotland</vt:lpstr>
      <vt:lpstr>NBCP Around the UK </vt:lpstr>
      <vt:lpstr>The National Bereavement Care Pathway</vt:lpstr>
      <vt:lpstr>PowerPoint Presentation</vt:lpstr>
      <vt:lpstr>PowerPoint Presentation</vt:lpstr>
      <vt:lpstr>PowerPoint Presentation</vt:lpstr>
      <vt:lpstr>NBCP e-learning modules</vt:lpstr>
      <vt:lpstr>PowerPoint Presentation</vt:lpstr>
      <vt:lpstr>NBCP Resources Toolkit</vt:lpstr>
      <vt:lpstr>Next steps &amp; additional resources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Alexis Aggett</dc:creator>
  <cp:lastModifiedBy>Marc Harder</cp:lastModifiedBy>
  <cp:revision>100</cp:revision>
  <cp:lastPrinted>2020-08-24T15:42:10Z</cp:lastPrinted>
  <dcterms:created xsi:type="dcterms:W3CDTF">2020-08-17T12:51:38Z</dcterms:created>
  <dcterms:modified xsi:type="dcterms:W3CDTF">2023-06-06T08:55:57Z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0x010100AA21A9872F5C3C4BBF3ADFCF813B5C78</vt:lpwstr>
  </property>
</Properties>
</file>