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38"/>
  </p:notesMasterIdLst>
  <p:handoutMasterIdLst>
    <p:handoutMasterId r:id="rId39"/>
  </p:handoutMasterIdLst>
  <p:sldIdLst>
    <p:sldId id="256" r:id="rId3"/>
    <p:sldId id="295" r:id="rId4"/>
    <p:sldId id="320" r:id="rId5"/>
    <p:sldId id="323" r:id="rId6"/>
    <p:sldId id="277" r:id="rId7"/>
    <p:sldId id="303" r:id="rId8"/>
    <p:sldId id="322" r:id="rId9"/>
    <p:sldId id="318" r:id="rId10"/>
    <p:sldId id="319" r:id="rId11"/>
    <p:sldId id="385" r:id="rId12"/>
    <p:sldId id="388" r:id="rId13"/>
    <p:sldId id="376" r:id="rId14"/>
    <p:sldId id="360" r:id="rId15"/>
    <p:sldId id="382" r:id="rId16"/>
    <p:sldId id="379" r:id="rId17"/>
    <p:sldId id="373" r:id="rId18"/>
    <p:sldId id="380" r:id="rId19"/>
    <p:sldId id="389" r:id="rId20"/>
    <p:sldId id="386" r:id="rId21"/>
    <p:sldId id="390" r:id="rId22"/>
    <p:sldId id="383" r:id="rId23"/>
    <p:sldId id="406" r:id="rId24"/>
    <p:sldId id="407" r:id="rId25"/>
    <p:sldId id="403" r:id="rId26"/>
    <p:sldId id="400" r:id="rId27"/>
    <p:sldId id="270" r:id="rId28"/>
    <p:sldId id="401" r:id="rId29"/>
    <p:sldId id="392" r:id="rId30"/>
    <p:sldId id="297" r:id="rId31"/>
    <p:sldId id="282" r:id="rId32"/>
    <p:sldId id="393" r:id="rId33"/>
    <p:sldId id="408" r:id="rId34"/>
    <p:sldId id="391" r:id="rId35"/>
    <p:sldId id="387" r:id="rId36"/>
    <p:sldId id="370" r:id="rId37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4598" autoAdjust="0"/>
  </p:normalViewPr>
  <p:slideViewPr>
    <p:cSldViewPr>
      <p:cViewPr varScale="1">
        <p:scale>
          <a:sx n="84" d="100"/>
          <a:sy n="84" d="100"/>
        </p:scale>
        <p:origin x="124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856"/>
    </p:cViewPr>
  </p:sorterViewPr>
  <p:notesViewPr>
    <p:cSldViewPr>
      <p:cViewPr varScale="1">
        <p:scale>
          <a:sx n="80" d="100"/>
          <a:sy n="80" d="100"/>
        </p:scale>
        <p:origin x="-2076" y="-78"/>
      </p:cViewPr>
      <p:guideLst>
        <p:guide orient="horz" pos="311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8-4FF3-A82A-635DFBCCA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8-4FF3-A82A-635DFBCC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3152"/>
        <c:axId val="159833088"/>
      </c:barChart>
      <c:catAx>
        <c:axId val="941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33088"/>
        <c:crosses val="autoZero"/>
        <c:auto val="1"/>
        <c:lblAlgn val="ctr"/>
        <c:lblOffset val="100"/>
        <c:noMultiLvlLbl val="0"/>
      </c:catAx>
      <c:valAx>
        <c:axId val="15983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1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0D5CF-318D-46A7-B8EE-6DD51ACADB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AE9AA-5C88-47DA-96F5-B1F35F0BB0E4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Cognitive assessment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7E02F0EE-3CB2-4449-A4FF-8A12DDD39EC5}" type="parTrans" cxnId="{349D0997-ACFA-4A24-8601-DC17798F73E9}">
      <dgm:prSet/>
      <dgm:spPr/>
      <dgm:t>
        <a:bodyPr/>
        <a:lstStyle/>
        <a:p>
          <a:endParaRPr lang="en-US"/>
        </a:p>
      </dgm:t>
    </dgm:pt>
    <dgm:pt modelId="{38675D7B-14BB-4307-A709-307C3EE6CA58}" type="sibTrans" cxnId="{349D0997-ACFA-4A24-8601-DC17798F73E9}">
      <dgm:prSet/>
      <dgm:spPr/>
      <dgm:t>
        <a:bodyPr/>
        <a:lstStyle/>
        <a:p>
          <a:endParaRPr lang="en-US"/>
        </a:p>
      </dgm:t>
    </dgm:pt>
    <dgm:pt modelId="{7705EB7F-A55C-4365-A50F-0C42B0267AE4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Delirium screen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5362A1B7-74F4-48E0-99CA-C938BAB89A20}" type="parTrans" cxnId="{1C35DDB5-6AA2-4ED9-BA82-2E12BAFA2F1B}">
      <dgm:prSet/>
      <dgm:spPr/>
      <dgm:t>
        <a:bodyPr/>
        <a:lstStyle/>
        <a:p>
          <a:endParaRPr lang="en-US"/>
        </a:p>
      </dgm:t>
    </dgm:pt>
    <dgm:pt modelId="{60ABA830-D9C3-48E7-BAF4-ACCC9D9EFAF8}" type="sibTrans" cxnId="{1C35DDB5-6AA2-4ED9-BA82-2E12BAFA2F1B}">
      <dgm:prSet/>
      <dgm:spPr/>
      <dgm:t>
        <a:bodyPr/>
        <a:lstStyle/>
        <a:p>
          <a:endParaRPr lang="en-US"/>
        </a:p>
      </dgm:t>
    </dgm:pt>
    <dgm:pt modelId="{6BD96450-1696-40D4-9458-1B8299632E87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Bed-rail/Ultra-low bed strategy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0784A4F3-E09E-4310-96DF-95807E787B42}" type="parTrans" cxnId="{7FFF9717-3FBA-434A-8900-11B2189E092F}">
      <dgm:prSet/>
      <dgm:spPr/>
      <dgm:t>
        <a:bodyPr/>
        <a:lstStyle/>
        <a:p>
          <a:endParaRPr lang="en-US"/>
        </a:p>
      </dgm:t>
    </dgm:pt>
    <dgm:pt modelId="{219157F6-1426-40CD-AA86-E8DC985FCEC0}" type="sibTrans" cxnId="{7FFF9717-3FBA-434A-8900-11B2189E092F}">
      <dgm:prSet/>
      <dgm:spPr/>
      <dgm:t>
        <a:bodyPr/>
        <a:lstStyle/>
        <a:p>
          <a:endParaRPr lang="en-US"/>
        </a:p>
      </dgm:t>
    </dgm:pt>
    <dgm:pt modelId="{10C61BD3-64B1-4E9D-8E32-E7364AE77025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Basic visual check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AB6C6EDA-6C85-4D9F-91A0-D648F813488B}" type="parTrans" cxnId="{3073C2BB-2E57-482D-AC1C-6565E818397F}">
      <dgm:prSet/>
      <dgm:spPr/>
      <dgm:t>
        <a:bodyPr/>
        <a:lstStyle/>
        <a:p>
          <a:endParaRPr lang="en-US"/>
        </a:p>
      </dgm:t>
    </dgm:pt>
    <dgm:pt modelId="{89A04CE7-3B1D-4139-8E7A-6F2442F7C1B0}" type="sibTrans" cxnId="{3073C2BB-2E57-482D-AC1C-6565E818397F}">
      <dgm:prSet/>
      <dgm:spPr/>
      <dgm:t>
        <a:bodyPr/>
        <a:lstStyle/>
        <a:p>
          <a:endParaRPr lang="en-US"/>
        </a:p>
      </dgm:t>
    </dgm:pt>
    <dgm:pt modelId="{7A76A509-51FF-44B4-87B1-57A583E9C014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Lying &amp; standing blood pressure &amp; pulse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E038C57C-B2A4-4C93-98B6-85F489E12BA8}" type="parTrans" cxnId="{F2B56993-BA8B-4D71-80F8-B9E8DF92A16F}">
      <dgm:prSet/>
      <dgm:spPr/>
      <dgm:t>
        <a:bodyPr/>
        <a:lstStyle/>
        <a:p>
          <a:endParaRPr lang="en-US"/>
        </a:p>
      </dgm:t>
    </dgm:pt>
    <dgm:pt modelId="{BE622200-117A-4EF0-95EA-246F2DFECF12}" type="sibTrans" cxnId="{F2B56993-BA8B-4D71-80F8-B9E8DF92A16F}">
      <dgm:prSet/>
      <dgm:spPr/>
      <dgm:t>
        <a:bodyPr/>
        <a:lstStyle/>
        <a:p>
          <a:endParaRPr lang="en-US"/>
        </a:p>
      </dgm:t>
    </dgm:pt>
    <dgm:pt modelId="{B20357CC-1158-43AA-8AD8-F786875EDEE0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Medical &amp; medication review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2710CD07-50D5-47A4-8D71-246F7C6A977D}" type="parTrans" cxnId="{83B47AB7-9678-4EB6-B708-499576BF6CE6}">
      <dgm:prSet/>
      <dgm:spPr/>
      <dgm:t>
        <a:bodyPr/>
        <a:lstStyle/>
        <a:p>
          <a:endParaRPr lang="en-US"/>
        </a:p>
      </dgm:t>
    </dgm:pt>
    <dgm:pt modelId="{9E80AD12-57D9-4175-A9D4-CE5E32F73E58}" type="sibTrans" cxnId="{83B47AB7-9678-4EB6-B708-499576BF6CE6}">
      <dgm:prSet/>
      <dgm:spPr/>
      <dgm:t>
        <a:bodyPr/>
        <a:lstStyle/>
        <a:p>
          <a:endParaRPr lang="en-US"/>
        </a:p>
      </dgm:t>
    </dgm:pt>
    <dgm:pt modelId="{A54EAD2B-2380-4817-B704-49092E53C287}">
      <dgm:prSet/>
      <dgm:spPr/>
      <dgm:t>
        <a:bodyPr/>
        <a:lstStyle/>
        <a:p>
          <a:r>
            <a:rPr lang="en-GB" b="1">
              <a:solidFill>
                <a:srgbClr val="FFFF00"/>
              </a:solidFill>
            </a:rPr>
            <a:t>Tailored on-ward (v 2-hr) observation regimen</a:t>
          </a:r>
          <a:endParaRPr lang="en-US" b="1">
            <a:solidFill>
              <a:srgbClr val="FFFF00"/>
            </a:solidFill>
          </a:endParaRPr>
        </a:p>
      </dgm:t>
    </dgm:pt>
    <dgm:pt modelId="{8BE1E21C-F9D3-4C62-AF0F-40716459FB75}" type="parTrans" cxnId="{47D3C3C2-7F94-4301-A2C4-C6FAB0065788}">
      <dgm:prSet/>
      <dgm:spPr/>
      <dgm:t>
        <a:bodyPr/>
        <a:lstStyle/>
        <a:p>
          <a:endParaRPr lang="en-US"/>
        </a:p>
      </dgm:t>
    </dgm:pt>
    <dgm:pt modelId="{0FB1478B-3C53-4972-B18B-BA85D2B5B12B}" type="sibTrans" cxnId="{47D3C3C2-7F94-4301-A2C4-C6FAB0065788}">
      <dgm:prSet/>
      <dgm:spPr/>
      <dgm:t>
        <a:bodyPr/>
        <a:lstStyle/>
        <a:p>
          <a:endParaRPr lang="en-US"/>
        </a:p>
      </dgm:t>
    </dgm:pt>
    <dgm:pt modelId="{A7084BE9-DECD-4748-A10A-CBB7DDDEE8B6}" type="pres">
      <dgm:prSet presAssocID="{7FF0D5CF-318D-46A7-B8EE-6DD51ACADB8C}" presName="diagram" presStyleCnt="0">
        <dgm:presLayoutVars>
          <dgm:dir/>
          <dgm:resizeHandles val="exact"/>
        </dgm:presLayoutVars>
      </dgm:prSet>
      <dgm:spPr/>
    </dgm:pt>
    <dgm:pt modelId="{897D7FAD-D00B-42FB-B38E-32E4FC523E51}" type="pres">
      <dgm:prSet presAssocID="{399AE9AA-5C88-47DA-96F5-B1F35F0BB0E4}" presName="node" presStyleLbl="node1" presStyleIdx="0" presStyleCnt="7">
        <dgm:presLayoutVars>
          <dgm:bulletEnabled val="1"/>
        </dgm:presLayoutVars>
      </dgm:prSet>
      <dgm:spPr/>
    </dgm:pt>
    <dgm:pt modelId="{537A40BA-0080-40C4-A794-E2765698D630}" type="pres">
      <dgm:prSet presAssocID="{38675D7B-14BB-4307-A709-307C3EE6CA58}" presName="sibTrans" presStyleCnt="0"/>
      <dgm:spPr/>
    </dgm:pt>
    <dgm:pt modelId="{53A2DB9C-2338-439B-A33F-53224178B1FF}" type="pres">
      <dgm:prSet presAssocID="{7705EB7F-A55C-4365-A50F-0C42B0267AE4}" presName="node" presStyleLbl="node1" presStyleIdx="1" presStyleCnt="7">
        <dgm:presLayoutVars>
          <dgm:bulletEnabled val="1"/>
        </dgm:presLayoutVars>
      </dgm:prSet>
      <dgm:spPr/>
    </dgm:pt>
    <dgm:pt modelId="{D928479F-E277-4615-A733-8B7213D67C15}" type="pres">
      <dgm:prSet presAssocID="{60ABA830-D9C3-48E7-BAF4-ACCC9D9EFAF8}" presName="sibTrans" presStyleCnt="0"/>
      <dgm:spPr/>
    </dgm:pt>
    <dgm:pt modelId="{7068D21A-D9F6-45E6-AE40-4DAAF4626F93}" type="pres">
      <dgm:prSet presAssocID="{6BD96450-1696-40D4-9458-1B8299632E87}" presName="node" presStyleLbl="node1" presStyleIdx="2" presStyleCnt="7">
        <dgm:presLayoutVars>
          <dgm:bulletEnabled val="1"/>
        </dgm:presLayoutVars>
      </dgm:prSet>
      <dgm:spPr/>
    </dgm:pt>
    <dgm:pt modelId="{01642DE2-14A8-4AB4-87D5-A2590FBA13FF}" type="pres">
      <dgm:prSet presAssocID="{219157F6-1426-40CD-AA86-E8DC985FCEC0}" presName="sibTrans" presStyleCnt="0"/>
      <dgm:spPr/>
    </dgm:pt>
    <dgm:pt modelId="{1ED84698-6588-4F06-ABF3-A2F519ED9916}" type="pres">
      <dgm:prSet presAssocID="{10C61BD3-64B1-4E9D-8E32-E7364AE77025}" presName="node" presStyleLbl="node1" presStyleIdx="3" presStyleCnt="7">
        <dgm:presLayoutVars>
          <dgm:bulletEnabled val="1"/>
        </dgm:presLayoutVars>
      </dgm:prSet>
      <dgm:spPr/>
    </dgm:pt>
    <dgm:pt modelId="{3620E8A7-2404-4272-BF63-04FE40363480}" type="pres">
      <dgm:prSet presAssocID="{89A04CE7-3B1D-4139-8E7A-6F2442F7C1B0}" presName="sibTrans" presStyleCnt="0"/>
      <dgm:spPr/>
    </dgm:pt>
    <dgm:pt modelId="{765209EE-8FA6-47B8-A397-B272BC8B3E7E}" type="pres">
      <dgm:prSet presAssocID="{7A76A509-51FF-44B4-87B1-57A583E9C014}" presName="node" presStyleLbl="node1" presStyleIdx="4" presStyleCnt="7">
        <dgm:presLayoutVars>
          <dgm:bulletEnabled val="1"/>
        </dgm:presLayoutVars>
      </dgm:prSet>
      <dgm:spPr/>
    </dgm:pt>
    <dgm:pt modelId="{2026AF8E-646C-4CDD-BC27-F064DE7DBD70}" type="pres">
      <dgm:prSet presAssocID="{BE622200-117A-4EF0-95EA-246F2DFECF12}" presName="sibTrans" presStyleCnt="0"/>
      <dgm:spPr/>
    </dgm:pt>
    <dgm:pt modelId="{6D805716-112B-4E53-B2CE-1C6EE453C758}" type="pres">
      <dgm:prSet presAssocID="{B20357CC-1158-43AA-8AD8-F786875EDEE0}" presName="node" presStyleLbl="node1" presStyleIdx="5" presStyleCnt="7">
        <dgm:presLayoutVars>
          <dgm:bulletEnabled val="1"/>
        </dgm:presLayoutVars>
      </dgm:prSet>
      <dgm:spPr/>
    </dgm:pt>
    <dgm:pt modelId="{019D9EED-2B40-4478-BF9C-8663F917B432}" type="pres">
      <dgm:prSet presAssocID="{9E80AD12-57D9-4175-A9D4-CE5E32F73E58}" presName="sibTrans" presStyleCnt="0"/>
      <dgm:spPr/>
    </dgm:pt>
    <dgm:pt modelId="{8B1DA135-B054-4918-A3F9-D704079CD028}" type="pres">
      <dgm:prSet presAssocID="{A54EAD2B-2380-4817-B704-49092E53C287}" presName="node" presStyleLbl="node1" presStyleIdx="6" presStyleCnt="7">
        <dgm:presLayoutVars>
          <dgm:bulletEnabled val="1"/>
        </dgm:presLayoutVars>
      </dgm:prSet>
      <dgm:spPr/>
    </dgm:pt>
  </dgm:ptLst>
  <dgm:cxnLst>
    <dgm:cxn modelId="{7FFF9717-3FBA-434A-8900-11B2189E092F}" srcId="{7FF0D5CF-318D-46A7-B8EE-6DD51ACADB8C}" destId="{6BD96450-1696-40D4-9458-1B8299632E87}" srcOrd="2" destOrd="0" parTransId="{0784A4F3-E09E-4310-96DF-95807E787B42}" sibTransId="{219157F6-1426-40CD-AA86-E8DC985FCEC0}"/>
    <dgm:cxn modelId="{CE775D1B-9D15-443E-93BF-90144628292A}" type="presOf" srcId="{7A76A509-51FF-44B4-87B1-57A583E9C014}" destId="{765209EE-8FA6-47B8-A397-B272BC8B3E7E}" srcOrd="0" destOrd="0" presId="urn:microsoft.com/office/officeart/2005/8/layout/default"/>
    <dgm:cxn modelId="{510F9230-CD18-43EB-B475-E63B08411DA8}" type="presOf" srcId="{399AE9AA-5C88-47DA-96F5-B1F35F0BB0E4}" destId="{897D7FAD-D00B-42FB-B38E-32E4FC523E51}" srcOrd="0" destOrd="0" presId="urn:microsoft.com/office/officeart/2005/8/layout/default"/>
    <dgm:cxn modelId="{492E363E-1E96-4C1A-A24A-0FEFEC791A49}" type="presOf" srcId="{6BD96450-1696-40D4-9458-1B8299632E87}" destId="{7068D21A-D9F6-45E6-AE40-4DAAF4626F93}" srcOrd="0" destOrd="0" presId="urn:microsoft.com/office/officeart/2005/8/layout/default"/>
    <dgm:cxn modelId="{B00F8163-4FEE-4AED-81FD-8EB8330383B4}" type="presOf" srcId="{7FF0D5CF-318D-46A7-B8EE-6DD51ACADB8C}" destId="{A7084BE9-DECD-4748-A10A-CBB7DDDEE8B6}" srcOrd="0" destOrd="0" presId="urn:microsoft.com/office/officeart/2005/8/layout/default"/>
    <dgm:cxn modelId="{A6CD9C4A-D454-4F88-884D-8222809A2C53}" type="presOf" srcId="{B20357CC-1158-43AA-8AD8-F786875EDEE0}" destId="{6D805716-112B-4E53-B2CE-1C6EE453C758}" srcOrd="0" destOrd="0" presId="urn:microsoft.com/office/officeart/2005/8/layout/default"/>
    <dgm:cxn modelId="{AEB54770-6648-47F4-A727-E14C8D9EF265}" type="presOf" srcId="{A54EAD2B-2380-4817-B704-49092E53C287}" destId="{8B1DA135-B054-4918-A3F9-D704079CD028}" srcOrd="0" destOrd="0" presId="urn:microsoft.com/office/officeart/2005/8/layout/default"/>
    <dgm:cxn modelId="{F2B56993-BA8B-4D71-80F8-B9E8DF92A16F}" srcId="{7FF0D5CF-318D-46A7-B8EE-6DD51ACADB8C}" destId="{7A76A509-51FF-44B4-87B1-57A583E9C014}" srcOrd="4" destOrd="0" parTransId="{E038C57C-B2A4-4C93-98B6-85F489E12BA8}" sibTransId="{BE622200-117A-4EF0-95EA-246F2DFECF12}"/>
    <dgm:cxn modelId="{349D0997-ACFA-4A24-8601-DC17798F73E9}" srcId="{7FF0D5CF-318D-46A7-B8EE-6DD51ACADB8C}" destId="{399AE9AA-5C88-47DA-96F5-B1F35F0BB0E4}" srcOrd="0" destOrd="0" parTransId="{7E02F0EE-3CB2-4449-A4FF-8A12DDD39EC5}" sibTransId="{38675D7B-14BB-4307-A709-307C3EE6CA58}"/>
    <dgm:cxn modelId="{C9D3499F-557B-43A1-8564-46677ADB752F}" type="presOf" srcId="{10C61BD3-64B1-4E9D-8E32-E7364AE77025}" destId="{1ED84698-6588-4F06-ABF3-A2F519ED9916}" srcOrd="0" destOrd="0" presId="urn:microsoft.com/office/officeart/2005/8/layout/default"/>
    <dgm:cxn modelId="{1C35DDB5-6AA2-4ED9-BA82-2E12BAFA2F1B}" srcId="{7FF0D5CF-318D-46A7-B8EE-6DD51ACADB8C}" destId="{7705EB7F-A55C-4365-A50F-0C42B0267AE4}" srcOrd="1" destOrd="0" parTransId="{5362A1B7-74F4-48E0-99CA-C938BAB89A20}" sibTransId="{60ABA830-D9C3-48E7-BAF4-ACCC9D9EFAF8}"/>
    <dgm:cxn modelId="{83B47AB7-9678-4EB6-B708-499576BF6CE6}" srcId="{7FF0D5CF-318D-46A7-B8EE-6DD51ACADB8C}" destId="{B20357CC-1158-43AA-8AD8-F786875EDEE0}" srcOrd="5" destOrd="0" parTransId="{2710CD07-50D5-47A4-8D71-246F7C6A977D}" sibTransId="{9E80AD12-57D9-4175-A9D4-CE5E32F73E58}"/>
    <dgm:cxn modelId="{3073C2BB-2E57-482D-AC1C-6565E818397F}" srcId="{7FF0D5CF-318D-46A7-B8EE-6DD51ACADB8C}" destId="{10C61BD3-64B1-4E9D-8E32-E7364AE77025}" srcOrd="3" destOrd="0" parTransId="{AB6C6EDA-6C85-4D9F-91A0-D648F813488B}" sibTransId="{89A04CE7-3B1D-4139-8E7A-6F2442F7C1B0}"/>
    <dgm:cxn modelId="{47D3C3C2-7F94-4301-A2C4-C6FAB0065788}" srcId="{7FF0D5CF-318D-46A7-B8EE-6DD51ACADB8C}" destId="{A54EAD2B-2380-4817-B704-49092E53C287}" srcOrd="6" destOrd="0" parTransId="{8BE1E21C-F9D3-4C62-AF0F-40716459FB75}" sibTransId="{0FB1478B-3C53-4972-B18B-BA85D2B5B12B}"/>
    <dgm:cxn modelId="{658546EF-44A5-49A8-A60A-71F54D9C242C}" type="presOf" srcId="{7705EB7F-A55C-4365-A50F-0C42B0267AE4}" destId="{53A2DB9C-2338-439B-A33F-53224178B1FF}" srcOrd="0" destOrd="0" presId="urn:microsoft.com/office/officeart/2005/8/layout/default"/>
    <dgm:cxn modelId="{59BF911D-1DB1-4050-8222-351CBCDE208C}" type="presParOf" srcId="{A7084BE9-DECD-4748-A10A-CBB7DDDEE8B6}" destId="{897D7FAD-D00B-42FB-B38E-32E4FC523E51}" srcOrd="0" destOrd="0" presId="urn:microsoft.com/office/officeart/2005/8/layout/default"/>
    <dgm:cxn modelId="{DED0F5C5-40B9-4A9F-955C-E6EB21876AF6}" type="presParOf" srcId="{A7084BE9-DECD-4748-A10A-CBB7DDDEE8B6}" destId="{537A40BA-0080-40C4-A794-E2765698D630}" srcOrd="1" destOrd="0" presId="urn:microsoft.com/office/officeart/2005/8/layout/default"/>
    <dgm:cxn modelId="{B7AA7D4F-2968-49A9-8E7A-8401DC533FD1}" type="presParOf" srcId="{A7084BE9-DECD-4748-A10A-CBB7DDDEE8B6}" destId="{53A2DB9C-2338-439B-A33F-53224178B1FF}" srcOrd="2" destOrd="0" presId="urn:microsoft.com/office/officeart/2005/8/layout/default"/>
    <dgm:cxn modelId="{F97251E0-8F87-45A8-B227-3B455182B135}" type="presParOf" srcId="{A7084BE9-DECD-4748-A10A-CBB7DDDEE8B6}" destId="{D928479F-E277-4615-A733-8B7213D67C15}" srcOrd="3" destOrd="0" presId="urn:microsoft.com/office/officeart/2005/8/layout/default"/>
    <dgm:cxn modelId="{C5DA41EF-DB47-4D77-A7B9-F97257B468F4}" type="presParOf" srcId="{A7084BE9-DECD-4748-A10A-CBB7DDDEE8B6}" destId="{7068D21A-D9F6-45E6-AE40-4DAAF4626F93}" srcOrd="4" destOrd="0" presId="urn:microsoft.com/office/officeart/2005/8/layout/default"/>
    <dgm:cxn modelId="{AE3E83B1-3D73-46CB-B9F8-FCBC005E64BA}" type="presParOf" srcId="{A7084BE9-DECD-4748-A10A-CBB7DDDEE8B6}" destId="{01642DE2-14A8-4AB4-87D5-A2590FBA13FF}" srcOrd="5" destOrd="0" presId="urn:microsoft.com/office/officeart/2005/8/layout/default"/>
    <dgm:cxn modelId="{62CBE251-1043-47A9-82AD-82007BBB67D4}" type="presParOf" srcId="{A7084BE9-DECD-4748-A10A-CBB7DDDEE8B6}" destId="{1ED84698-6588-4F06-ABF3-A2F519ED9916}" srcOrd="6" destOrd="0" presId="urn:microsoft.com/office/officeart/2005/8/layout/default"/>
    <dgm:cxn modelId="{E3047EAA-98E4-4680-9D66-8FBC76FAA29B}" type="presParOf" srcId="{A7084BE9-DECD-4748-A10A-CBB7DDDEE8B6}" destId="{3620E8A7-2404-4272-BF63-04FE40363480}" srcOrd="7" destOrd="0" presId="urn:microsoft.com/office/officeart/2005/8/layout/default"/>
    <dgm:cxn modelId="{4EB8D89B-6F0F-4D82-9D88-CB603D5E7F5B}" type="presParOf" srcId="{A7084BE9-DECD-4748-A10A-CBB7DDDEE8B6}" destId="{765209EE-8FA6-47B8-A397-B272BC8B3E7E}" srcOrd="8" destOrd="0" presId="urn:microsoft.com/office/officeart/2005/8/layout/default"/>
    <dgm:cxn modelId="{21C764F5-E4E2-43D7-A644-A6B16FE1850D}" type="presParOf" srcId="{A7084BE9-DECD-4748-A10A-CBB7DDDEE8B6}" destId="{2026AF8E-646C-4CDD-BC27-F064DE7DBD70}" srcOrd="9" destOrd="0" presId="urn:microsoft.com/office/officeart/2005/8/layout/default"/>
    <dgm:cxn modelId="{484B1266-4D45-44EE-9446-B3A5B221F7B5}" type="presParOf" srcId="{A7084BE9-DECD-4748-A10A-CBB7DDDEE8B6}" destId="{6D805716-112B-4E53-B2CE-1C6EE453C758}" srcOrd="10" destOrd="0" presId="urn:microsoft.com/office/officeart/2005/8/layout/default"/>
    <dgm:cxn modelId="{EA1DDAFA-98E1-4749-A9C8-B8ABB2EFECE3}" type="presParOf" srcId="{A7084BE9-DECD-4748-A10A-CBB7DDDEE8B6}" destId="{019D9EED-2B40-4478-BF9C-8663F917B432}" srcOrd="11" destOrd="0" presId="urn:microsoft.com/office/officeart/2005/8/layout/default"/>
    <dgm:cxn modelId="{5307C84F-A864-4965-BCFB-1F1906F31ED9}" type="presParOf" srcId="{A7084BE9-DECD-4748-A10A-CBB7DDDEE8B6}" destId="{8B1DA135-B054-4918-A3F9-D704079CD02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7FAD-D00B-42FB-B38E-32E4FC523E51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Cognitive assessment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726162" y="2207"/>
        <a:ext cx="2260773" cy="1356464"/>
      </dsp:txXfrm>
    </dsp:sp>
    <dsp:sp modelId="{53A2DB9C-2338-439B-A33F-53224178B1FF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Delirium screen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3213013" y="2207"/>
        <a:ext cx="2260773" cy="1356464"/>
      </dsp:txXfrm>
    </dsp:sp>
    <dsp:sp modelId="{7068D21A-D9F6-45E6-AE40-4DAAF4626F93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Bed-rail/Ultra-low bed strategy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5699864" y="2207"/>
        <a:ext cx="2260773" cy="1356464"/>
      </dsp:txXfrm>
    </dsp:sp>
    <dsp:sp modelId="{1ED84698-6588-4F06-ABF3-A2F519ED9916}">
      <dsp:nvSpPr>
        <dsp:cNvPr id="0" name=""/>
        <dsp:cNvSpPr/>
      </dsp:nvSpPr>
      <dsp:spPr>
        <a:xfrm>
          <a:off x="726162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Basic visual check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726162" y="1584748"/>
        <a:ext cx="2260773" cy="1356464"/>
      </dsp:txXfrm>
    </dsp:sp>
    <dsp:sp modelId="{765209EE-8FA6-47B8-A397-B272BC8B3E7E}">
      <dsp:nvSpPr>
        <dsp:cNvPr id="0" name=""/>
        <dsp:cNvSpPr/>
      </dsp:nvSpPr>
      <dsp:spPr>
        <a:xfrm>
          <a:off x="3213013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Lying &amp; standing blood pressure &amp; pulse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3213013" y="1584748"/>
        <a:ext cx="2260773" cy="1356464"/>
      </dsp:txXfrm>
    </dsp:sp>
    <dsp:sp modelId="{6D805716-112B-4E53-B2CE-1C6EE453C758}">
      <dsp:nvSpPr>
        <dsp:cNvPr id="0" name=""/>
        <dsp:cNvSpPr/>
      </dsp:nvSpPr>
      <dsp:spPr>
        <a:xfrm>
          <a:off x="5699864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Medical &amp; medication review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5699864" y="1584748"/>
        <a:ext cx="2260773" cy="1356464"/>
      </dsp:txXfrm>
    </dsp:sp>
    <dsp:sp modelId="{8B1DA135-B054-4918-A3F9-D704079CD028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rgbClr val="FFFF00"/>
              </a:solidFill>
            </a:rPr>
            <a:t>Tailored on-ward (v 2-hr) observation regimen</a:t>
          </a:r>
          <a:endParaRPr lang="en-US" sz="2200" b="1" kern="1200">
            <a:solidFill>
              <a:srgbClr val="FFFF00"/>
            </a:solidFill>
          </a:endParaRPr>
        </a:p>
      </dsp:txBody>
      <dsp:txXfrm>
        <a:off x="3213013" y="3167290"/>
        <a:ext cx="2260773" cy="135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98173" cy="5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0691" y="0"/>
            <a:ext cx="2921297" cy="5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98936"/>
            <a:ext cx="2998173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0691" y="9398936"/>
            <a:ext cx="292129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150B333-89D5-4731-8831-B829A7EED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547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6" y="1"/>
            <a:ext cx="2972547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691573"/>
            <a:ext cx="5487041" cy="44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8408"/>
            <a:ext cx="297254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6" y="9378408"/>
            <a:ext cx="297254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A444DA-D037-4C49-A1E3-FE86DB5B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43F5F-FD13-4E9B-97A9-EC0B6D69C9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41363"/>
            <a:ext cx="4937125" cy="37020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rcplondon.ac.uk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3375-129F-4901-B4CC-DED41295D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2F3D-8781-4BCB-B294-67D4AD7D0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FDE9-42FB-466E-9418-29367590C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1436688" y="6219825"/>
            <a:ext cx="7561262" cy="52228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17" descr="RCP sheild fragment 6"/>
          <p:cNvPicPr>
            <a:picLocks noChangeAspect="1" noChangeArrowheads="1"/>
          </p:cNvPicPr>
          <p:nvPr/>
        </p:nvPicPr>
        <p:blipFill>
          <a:blip r:embed="rId2" cstate="print">
            <a:lum contrast="-50000"/>
          </a:blip>
          <a:srcRect/>
          <a:stretch>
            <a:fillRect/>
          </a:stretch>
        </p:blipFill>
        <p:spPr bwMode="auto">
          <a:xfrm>
            <a:off x="0" y="0"/>
            <a:ext cx="130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RCP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238875"/>
            <a:ext cx="13668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Royal College of General Practitioner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688" y="6237288"/>
            <a:ext cx="14938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1306513" y="5876925"/>
            <a:ext cx="75961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cs typeface="+mn-cs"/>
              </a:rPr>
              <a:t>The NCGC is a governance collaboration, hosted by the RCP and funded by NICE</a:t>
            </a:r>
          </a:p>
        </p:txBody>
      </p:sp>
      <p:pic>
        <p:nvPicPr>
          <p:cNvPr id="9" name="Picture 24" descr="logo_nhs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7913" y="6237288"/>
            <a:ext cx="1536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RCS_logo_classic_pantone 316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8163" y="6267450"/>
            <a:ext cx="7921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4388" y="6251575"/>
            <a:ext cx="1403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55875" y="3636963"/>
            <a:ext cx="5256213" cy="1447800"/>
          </a:xfrm>
          <a:solidFill>
            <a:schemeClr val="bg1">
              <a:alpha val="0"/>
            </a:schemeClr>
          </a:solidFill>
          <a:ln w="76200"/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693863" y="1371600"/>
            <a:ext cx="6981825" cy="2057400"/>
          </a:xfrm>
          <a:solidFill>
            <a:schemeClr val="bg1">
              <a:alpha val="0"/>
            </a:schemeClr>
          </a:solidFill>
          <a:ln w="76200"/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019925" y="6237288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8AA43-507E-4B0F-AA92-3357C58C7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E538-4828-4EC8-B986-96CFFFD1E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341438"/>
            <a:ext cx="39290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341438"/>
            <a:ext cx="39306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D790-10E1-4FA9-9C5E-656A5B167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0EDF-96E8-4C1C-AB2E-8242D905E3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C9DF-F58F-4DA1-A7F1-49C461AA7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2EAF-FFC3-40BC-A365-C724CD2A2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9D32A-6A04-4D08-8B3E-01DFF8A4F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D659-D0CF-4C0B-BECB-32DC7E34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FD10-8A2A-416D-9B8F-BEEE49932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EC17-A105-4263-B141-91C3B32AC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31750"/>
            <a:ext cx="2105025" cy="5989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31750"/>
            <a:ext cx="6167438" cy="5989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7E38-3493-41F0-96BA-ECB87314A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BE9F-90DA-44BA-A9F5-996101AA3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27EC-0231-4C20-89A9-C1C0CBE0B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A75D-2013-4CFA-A428-A8F78024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E347-A63D-4484-8E4C-4360AB2D2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9CB9-E14B-48C7-B7B4-88253AE8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4001-6B64-47BF-B8EE-6AC38469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4ADD-67BF-4312-8C30-F179E76F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56194CC-0160-4B92-98B4-86F99501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522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0"/>
            <a:ext cx="9144000" cy="60928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1750"/>
            <a:ext cx="842486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style4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41438"/>
            <a:ext cx="8012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8263" y="6237288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23728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237288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C542327-7CF4-43F0-9317-584845107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6" name="Picture 20" descr="logo for 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6181725"/>
            <a:ext cx="1600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107950" y="6169025"/>
            <a:ext cx="35274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i="1">
                <a:solidFill>
                  <a:srgbClr val="FFFFFF"/>
                </a:solidFill>
                <a:cs typeface="+mn-cs"/>
              </a:rPr>
              <a:t>National Clinical Guideline Centre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68313" y="0"/>
            <a:ext cx="0" cy="1052513"/>
          </a:xfrm>
          <a:prstGeom prst="line">
            <a:avLst/>
          </a:prstGeom>
          <a:noFill/>
          <a:ln w="38100" cap="sq">
            <a:solidFill>
              <a:srgbClr val="004895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400" b="1" dirty="0">
                <a:solidFill>
                  <a:srgbClr val="FFFF00"/>
                </a:solidFill>
              </a:rPr>
              <a:t>IMPROVING HIP FRACTURE CARE AND OUTCOMES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574675"/>
          </a:xfrm>
        </p:spPr>
        <p:txBody>
          <a:bodyPr/>
          <a:lstStyle/>
          <a:p>
            <a:pPr eaLnBrk="1" hangingPunct="1"/>
            <a:r>
              <a:rPr lang="en-GB" dirty="0"/>
              <a:t>Cameron Swift. King’s College School of Medicine, London</a:t>
            </a:r>
          </a:p>
          <a:p>
            <a:pPr eaLnBrk="1" hangingPunct="1"/>
            <a:r>
              <a:rPr lang="en-GB" b="0" i="1" dirty="0"/>
              <a:t>July 2023</a:t>
            </a:r>
            <a:endParaRPr lang="en-US" b="0" i="1"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57200"/>
            <a:ext cx="7272808" cy="129540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NHFD Evidence-based KPI’s 2019 &amp; 2021 </a:t>
            </a:r>
            <a:r>
              <a:rPr lang="en-GB" sz="2000" b="1" dirty="0">
                <a:solidFill>
                  <a:srgbClr val="FFFF00"/>
                </a:solidFill>
              </a:rPr>
              <a:t>(COVID19)</a:t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1800" dirty="0">
                <a:solidFill>
                  <a:srgbClr val="FFFF00"/>
                </a:solidFill>
              </a:rPr>
              <a:t>RCP NHFD 2022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A686-544E-4050-8DF7-A46CAE1F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5451371" cy="3718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BF1F5-2A0A-99CA-D9AF-A54DD9A1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461568"/>
            <a:ext cx="1539792" cy="3068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75206-AA1F-485A-2586-C36F444AB3DA}"/>
              </a:ext>
            </a:extLst>
          </p:cNvPr>
          <p:cNvSpPr txBox="1"/>
          <p:nvPr/>
        </p:nvSpPr>
        <p:spPr>
          <a:xfrm>
            <a:off x="6174432" y="184547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2019   2021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9340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41E9E9-74C4-AFBE-C4A3-4CF5A589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NHFD Evidence-based KPI’s to end January 2023.</a:t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1800" dirty="0">
                <a:solidFill>
                  <a:srgbClr val="FFFF00"/>
                </a:solidFill>
              </a:rPr>
              <a:t>RCP NHFD 2022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077A92-DC13-7465-3B08-09AA8C41E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165298"/>
            <a:ext cx="7010400" cy="3746604"/>
          </a:xfrm>
          <a:noFill/>
        </p:spPr>
      </p:pic>
    </p:spTree>
    <p:extLst>
      <p:ext uri="{BB962C8B-B14F-4D97-AF65-F5344CB8AC3E}">
        <p14:creationId xmlns:p14="http://schemas.microsoft.com/office/powerpoint/2010/main" val="345751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10FB-A6B8-4AF8-91CF-208480CE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KPI 6: Discharge destination</a:t>
            </a:r>
            <a:br>
              <a:rPr lang="en-US" dirty="0"/>
            </a:br>
            <a:r>
              <a:rPr lang="en-US" sz="2000" dirty="0"/>
              <a:t>(120-day follow-up in only 40% </a:t>
            </a:r>
            <a:r>
              <a:rPr lang="en-US" sz="2000" dirty="0" err="1"/>
              <a:t>esp</a:t>
            </a:r>
            <a:r>
              <a:rPr lang="en-US" sz="2000" dirty="0"/>
              <a:t> ↓units)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(NHFD 2020)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C8059-1746-421C-891A-6AA12797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7926529" cy="38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6857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FA6DD0-FA7E-4DE0-BECF-3F740534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199"/>
            <a:ext cx="7010400" cy="13171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Seasonal variation in 30-day hip# mortality</a:t>
            </a:r>
            <a:r>
              <a:rPr lang="en-US" dirty="0"/>
              <a:t>, </a:t>
            </a:r>
            <a:r>
              <a:rPr lang="en-US" sz="3200" dirty="0">
                <a:solidFill>
                  <a:srgbClr val="FFFF00"/>
                </a:solidFill>
              </a:rPr>
              <a:t>2011-2018</a:t>
            </a:r>
            <a:r>
              <a:rPr lang="en-US" sz="2000" dirty="0"/>
              <a:t> (NHFD 2019) (See also Griffin et al 2021: EQ-5D-5L)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C3E3-8F9D-4D38-A477-73951C3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916831"/>
            <a:ext cx="7931225" cy="4199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65257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182C-9E65-426C-AEFA-E7A7CBE5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KPI 3: CG124-Consistent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Surgical Procedure (to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2AD3-0D56-45D8-8DEA-190478C55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 nail for subtrochanteric fracture</a:t>
            </a:r>
          </a:p>
          <a:p>
            <a:r>
              <a:rPr lang="en-GB" dirty="0"/>
              <a:t>SHS (v IM nail) for A1 / A2 trochanteric fracture</a:t>
            </a:r>
          </a:p>
          <a:p>
            <a:r>
              <a:rPr lang="en-GB" dirty="0"/>
              <a:t>Cemented arthroplasty (hemi/THA) for displaced intracapsular fracture</a:t>
            </a:r>
          </a:p>
          <a:p>
            <a:r>
              <a:rPr lang="en-GB" dirty="0"/>
              <a:t>THA if (</a:t>
            </a:r>
            <a:r>
              <a:rPr lang="en-GB" dirty="0" err="1"/>
              <a:t>i</a:t>
            </a:r>
            <a:r>
              <a:rPr lang="en-GB" dirty="0"/>
              <a:t>) outdoor mobile (+/- stick), </a:t>
            </a:r>
          </a:p>
          <a:p>
            <a:pPr marL="0" indent="0">
              <a:buNone/>
            </a:pPr>
            <a:r>
              <a:rPr lang="en-GB" dirty="0"/>
              <a:t>(ii) cognitively intact &amp; (iii) medically GA fit. </a:t>
            </a:r>
          </a:p>
        </p:txBody>
      </p:sp>
    </p:spTree>
    <p:extLst>
      <p:ext uri="{BB962C8B-B14F-4D97-AF65-F5344CB8AC3E}">
        <p14:creationId xmlns:p14="http://schemas.microsoft.com/office/powerpoint/2010/main" val="91830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530C-FBCA-4829-808C-1EDBD0A8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THR Dec 2018 – Feb 2021 </a:t>
            </a:r>
            <a:r>
              <a:rPr lang="en-GB" sz="2800" dirty="0">
                <a:solidFill>
                  <a:schemeClr val="tx1"/>
                </a:solidFill>
              </a:rPr>
              <a:t>(NHFD 2021)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(see “HEALTH”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nejm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2019: Judge et 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bjj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2020)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7F09A-E0DA-4719-9FF9-1967F3873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1" y="2132856"/>
            <a:ext cx="8231109" cy="3240360"/>
          </a:xfrm>
        </p:spPr>
      </p:pic>
    </p:spTree>
    <p:extLst>
      <p:ext uri="{BB962C8B-B14F-4D97-AF65-F5344CB8AC3E}">
        <p14:creationId xmlns:p14="http://schemas.microsoft.com/office/powerpoint/2010/main" val="76065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22B602-48ED-493D-8C35-2E163501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Variability in THR </a:t>
            </a:r>
            <a:br>
              <a:rPr lang="en-US" dirty="0"/>
            </a:br>
            <a:r>
              <a:rPr lang="en-US" sz="2000" dirty="0"/>
              <a:t>(NHFD 2019) </a:t>
            </a:r>
            <a:r>
              <a:rPr lang="en-US" sz="1800" dirty="0"/>
              <a:t>(see “HEALTH” </a:t>
            </a:r>
            <a:r>
              <a:rPr lang="en-US" sz="1800" dirty="0" err="1"/>
              <a:t>nejm</a:t>
            </a:r>
            <a:r>
              <a:rPr lang="en-US" sz="1800" dirty="0"/>
              <a:t> 2019: Judge et al </a:t>
            </a:r>
            <a:r>
              <a:rPr lang="en-US" sz="1800" dirty="0" err="1"/>
              <a:t>bjj</a:t>
            </a:r>
            <a:r>
              <a:rPr lang="en-US" sz="1800" dirty="0"/>
              <a:t> 2020)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4BB0E-9DB9-4B7B-88CF-CE5BB48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8287"/>
            <a:ext cx="7488832" cy="4389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68372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9281-21B5-4C78-A1AA-4406B8A0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FFFF00"/>
                </a:solidFill>
              </a:rPr>
              <a:t>Rates of THA and hemiarthroplasty set  </a:t>
            </a:r>
            <a:br>
              <a:rPr lang="en-GB" sz="2800" dirty="0">
                <a:solidFill>
                  <a:srgbClr val="FFFF00"/>
                </a:solidFill>
              </a:rPr>
            </a:br>
            <a:r>
              <a:rPr lang="en-GB" sz="2800" dirty="0">
                <a:solidFill>
                  <a:srgbClr val="FFFF00"/>
                </a:solidFill>
              </a:rPr>
              <a:t>against criteria that define greatest fitness </a:t>
            </a:r>
            <a:r>
              <a:rPr lang="en-GB" sz="2400" dirty="0">
                <a:solidFill>
                  <a:srgbClr val="FFFF00"/>
                </a:solidFill>
              </a:rPr>
              <a:t>(NHFD 2021)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5E36C7-8116-4D11-A7A0-F1F8A8C09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24031"/>
            <a:ext cx="5472608" cy="4312506"/>
          </a:xfrm>
        </p:spPr>
      </p:pic>
    </p:spTree>
    <p:extLst>
      <p:ext uri="{BB962C8B-B14F-4D97-AF65-F5344CB8AC3E}">
        <p14:creationId xmlns:p14="http://schemas.microsoft.com/office/powerpoint/2010/main" val="173039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1569-16E1-D700-F2EF-072E85AD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Surgical procedure NICE CG124 Jan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84C2-0257-4213-7024-D01FB5F1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1148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GB" sz="2400" b="1" i="0" dirty="0">
                <a:solidFill>
                  <a:srgbClr val="92D050"/>
                </a:solidFill>
                <a:effectLst/>
                <a:latin typeface="Inter"/>
              </a:rPr>
              <a:t>Consider total hip replacement rather than hemiarthroplasty for people with a displaced intracapsular hip fracture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0" dirty="0">
                <a:effectLst/>
                <a:latin typeface="Inter"/>
              </a:rPr>
              <a:t>were able to walk independently out of doors with no more than the use of a stick 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0" dirty="0">
                <a:effectLst/>
                <a:latin typeface="Inter"/>
              </a:rPr>
              <a:t>do not have a condition or comorbidity that makes the procedure unsuitable for them 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0" dirty="0">
                <a:effectLst/>
                <a:latin typeface="Inter"/>
              </a:rPr>
              <a:t>are expected to be able to carry out activities of daily living independently beyond 2 years. [2023]</a:t>
            </a:r>
          </a:p>
          <a:p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9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9BD7E7-0E59-77F0-3EEA-D9171FA0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SHS for A1/A2 # 2021 </a:t>
            </a:r>
            <a:r>
              <a:rPr lang="en-US" sz="2000" dirty="0">
                <a:solidFill>
                  <a:srgbClr val="FFFF00"/>
                </a:solidFill>
              </a:rPr>
              <a:t>(NHFD 2022)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F05BF1-4530-92CA-11A8-317887EF8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084451"/>
            <a:ext cx="7010400" cy="3908298"/>
          </a:xfrm>
          <a:noFill/>
        </p:spPr>
      </p:pic>
    </p:spTree>
    <p:extLst>
      <p:ext uri="{BB962C8B-B14F-4D97-AF65-F5344CB8AC3E}">
        <p14:creationId xmlns:p14="http://schemas.microsoft.com/office/powerpoint/2010/main" val="351147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FFFF00"/>
                </a:solidFill>
              </a:rPr>
              <a:t>Background – need &amp; opportunity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Epidemiological and public health importance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Recognised need to raise standards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Professional &amp; political momentum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Demographic paradigm for health care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Contemporary national Clinical Guidance (</a:t>
            </a:r>
            <a:r>
              <a:rPr lang="en-GB" sz="2600" dirty="0" err="1"/>
              <a:t>e,g</a:t>
            </a:r>
            <a:r>
              <a:rPr lang="en-GB" sz="2600"/>
              <a:t>. CG124 </a:t>
            </a:r>
            <a:r>
              <a:rPr lang="en-GB" sz="2600" dirty="0"/>
              <a:t>&amp; QS16)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National audit (NHFD) and Best Practice Tariff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2600" dirty="0"/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CB28-4106-E437-B6A7-46BA9BD7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Arial"/>
              </a:rPr>
              <a:t>Surgical Procedure</a:t>
            </a:r>
            <a:br>
              <a:rPr lang="en-GB" dirty="0">
                <a:solidFill>
                  <a:srgbClr val="FFFF00"/>
                </a:solidFill>
                <a:latin typeface="Arial"/>
              </a:rPr>
            </a:br>
            <a:r>
              <a:rPr kumimoji="0" lang="en-GB" sz="39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NICE CG124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(Revised) Jan 2023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85C1E-3144-6456-0E97-A1582BFE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sz="1800" b="1" i="0" dirty="0">
                <a:solidFill>
                  <a:schemeClr val="tx1"/>
                </a:solidFill>
                <a:effectLst/>
                <a:latin typeface="Inter"/>
              </a:rPr>
              <a:t>Hospitals should aim to use a single type of cemented femoral component for hemiarthroplasties as standard treatment for displaced intracapsular hip fracture management. [2023]</a:t>
            </a:r>
          </a:p>
          <a:p>
            <a:pPr algn="l"/>
            <a:r>
              <a:rPr lang="en-GB" sz="1800" b="1" i="0" dirty="0">
                <a:solidFill>
                  <a:schemeClr val="tx1"/>
                </a:solidFill>
                <a:effectLst/>
                <a:latin typeface="Inter"/>
              </a:rPr>
              <a:t>If equivalent cemented femoral component designs are available, organisations should take into account overall costs, including training needs, and how familiar the team is with the component. [2023]</a:t>
            </a:r>
          </a:p>
          <a:p>
            <a:pPr algn="l"/>
            <a:r>
              <a:rPr lang="en-GB" sz="1800" b="1" i="0" dirty="0">
                <a:solidFill>
                  <a:schemeClr val="tx1"/>
                </a:solidFill>
                <a:effectLst/>
                <a:latin typeface="Inter"/>
              </a:rPr>
              <a:t>Record long-term data on hemiarthroplasties, including patient-reported outcomes and adverse events, for submission to a national registry. [2023]</a:t>
            </a:r>
          </a:p>
          <a:p>
            <a:pPr algn="l"/>
            <a:r>
              <a:rPr lang="en-GB" sz="1800" b="1" i="0" dirty="0">
                <a:solidFill>
                  <a:schemeClr val="tx1"/>
                </a:solidFill>
                <a:effectLst/>
                <a:latin typeface="Inter"/>
              </a:rPr>
              <a:t>Use extramedullary implants such as a sliding hip screw in preference to an intramedullary nail in people with trochanteric fractures above and including the lesser trochanter (except reverse oblique). [2011 Rev 2023]</a:t>
            </a:r>
          </a:p>
          <a:p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0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12D8-C19F-4998-BF8F-9221609A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FF00"/>
                </a:solidFill>
              </a:rPr>
              <a:t>NHFD Additional developments </a:t>
            </a:r>
            <a:r>
              <a:rPr lang="en-GB" sz="2400" dirty="0"/>
              <a:t>(NHFD 2021-22)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69B5-6ED7-41F4-AFEB-3BD4FD65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981200"/>
            <a:ext cx="7139136" cy="4114800"/>
          </a:xfrm>
        </p:spPr>
        <p:txBody>
          <a:bodyPr/>
          <a:lstStyle/>
          <a:p>
            <a:r>
              <a:rPr lang="en-GB" sz="2400" dirty="0"/>
              <a:t>Transition from annual audit report to quarterly online QI platform</a:t>
            </a:r>
          </a:p>
          <a:p>
            <a:r>
              <a:rPr lang="en-GB" sz="2400" dirty="0"/>
              <a:t>New additional KPI’s</a:t>
            </a:r>
          </a:p>
          <a:p>
            <a:pPr lvl="1"/>
            <a:r>
              <a:rPr lang="en-GB" sz="2400" dirty="0"/>
              <a:t>KPI 0: (</a:t>
            </a:r>
            <a:r>
              <a:rPr lang="en-GB" sz="2400" dirty="0" err="1"/>
              <a:t>i</a:t>
            </a:r>
            <a:r>
              <a:rPr lang="en-GB" sz="2400" dirty="0"/>
              <a:t>) prompt nerve block consideration &amp; (ii) prompt admission to appropriate ward.</a:t>
            </a:r>
          </a:p>
          <a:p>
            <a:pPr lvl="1"/>
            <a:r>
              <a:rPr lang="en-GB" sz="2400" dirty="0"/>
              <a:t>KPI 7: Medication for secondary prevention with 120-day follow-up</a:t>
            </a:r>
          </a:p>
          <a:p>
            <a:r>
              <a:rPr lang="en-GB" sz="2400" dirty="0"/>
              <a:t>Data on periprosthetic and non-hip femoral fractures</a:t>
            </a:r>
          </a:p>
          <a:p>
            <a:r>
              <a:rPr lang="en-GB" sz="2400" dirty="0"/>
              <a:t>Integration of NAIF &amp; inpatient hip#</a:t>
            </a:r>
          </a:p>
        </p:txBody>
      </p:sp>
    </p:spTree>
    <p:extLst>
      <p:ext uri="{BB962C8B-B14F-4D97-AF65-F5344CB8AC3E}">
        <p14:creationId xmlns:p14="http://schemas.microsoft.com/office/powerpoint/2010/main" val="6476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7B55-D586-4EEE-9AAF-B39A5C3C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00"/>
                </a:solidFill>
              </a:rPr>
              <a:t>Nhfd</a:t>
            </a:r>
            <a:r>
              <a:rPr lang="en-GB" dirty="0">
                <a:solidFill>
                  <a:srgbClr val="FFFF00"/>
                </a:solidFill>
              </a:rPr>
              <a:t> Data 2018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(</a:t>
            </a:r>
            <a:r>
              <a:rPr kumimoji="0" lang="en-GB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3F74A5-1E25-4ACE-A197-18ED967EF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7826"/>
            <a:ext cx="8208912" cy="48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98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F4A6-F1C5-43FA-A9D7-82730698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00"/>
                </a:solidFill>
              </a:rPr>
              <a:t>Nhfd</a:t>
            </a:r>
            <a:r>
              <a:rPr lang="en-GB" dirty="0">
                <a:solidFill>
                  <a:srgbClr val="FFFF00"/>
                </a:solidFill>
              </a:rPr>
              <a:t> Data 2018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(</a:t>
            </a:r>
            <a:r>
              <a:rPr kumimoji="0" lang="en-GB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82A26D-DA70-4059-B2BD-E4B4EA6FA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58704"/>
            <a:ext cx="7433024" cy="51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7657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1650-F1DB-43AE-9E74-03247D6A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FF00"/>
                </a:solidFill>
              </a:rPr>
              <a:t>IHF </a:t>
            </a:r>
            <a:r>
              <a:rPr lang="en-GB" b="1" dirty="0">
                <a:solidFill>
                  <a:srgbClr val="FFFF00"/>
                </a:solidFill>
              </a:rPr>
              <a:t>LOCATION (NAIF 2019) </a:t>
            </a:r>
            <a:r>
              <a:rPr lang="en-GB" sz="2000" dirty="0">
                <a:solidFill>
                  <a:srgbClr val="FFFF00"/>
                </a:solidFill>
              </a:rPr>
              <a:t>(RCP 2020)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A632C-7C72-4052-8CF4-3CA6AD9FD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880" y="1216224"/>
            <a:ext cx="6643464" cy="518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AF071-C1B8-4425-96DC-B3369015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71" y="5085184"/>
            <a:ext cx="3501136" cy="9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387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NHFD 6 KPI’s FOR INPATIENT &amp; </a:t>
            </a:r>
            <a:br>
              <a:rPr lang="en-GB" sz="2800" b="1" dirty="0">
                <a:solidFill>
                  <a:srgbClr val="FFFF00"/>
                </a:solidFill>
              </a:rPr>
            </a:br>
            <a:r>
              <a:rPr lang="en-GB" sz="2800" b="1" dirty="0">
                <a:solidFill>
                  <a:srgbClr val="FFFF00"/>
                </a:solidFill>
              </a:rPr>
              <a:t>NON-INPATIENT HIP FRACTURE </a:t>
            </a:r>
            <a:r>
              <a:rPr lang="en-GB" sz="1200" b="1" dirty="0">
                <a:solidFill>
                  <a:srgbClr val="FFFF00"/>
                </a:solidFill>
              </a:rPr>
              <a:t>[NHFD 2022]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AC21B-D1F1-137C-4269-9D006817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5040560" cy="43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9564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FFFF00"/>
                </a:solidFill>
              </a:rPr>
              <a:t>EVIDENCE - POSITIVE: Effect of targeted risk factor reduction programme on inpatient falls </a:t>
            </a:r>
            <a:r>
              <a:rPr lang="en-GB" sz="2000" b="1" dirty="0">
                <a:solidFill>
                  <a:srgbClr val="FFFF00"/>
                </a:solidFill>
              </a:rPr>
              <a:t>(per thousand occupied bed days)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i="1" dirty="0">
                <a:solidFill>
                  <a:srgbClr val="FFFF00"/>
                </a:solidFill>
              </a:rPr>
              <a:t>(Healey et al,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7467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5766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9E8-C648-4DB0-98D9-CB3DBDA7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“</a:t>
            </a:r>
            <a:r>
              <a:rPr lang="en-GB" sz="2800" b="1" dirty="0" err="1">
                <a:solidFill>
                  <a:schemeClr val="tx1"/>
                </a:solidFill>
              </a:rPr>
              <a:t>Fallsafe</a:t>
            </a:r>
            <a:r>
              <a:rPr lang="en-GB" sz="2800" b="1" dirty="0">
                <a:solidFill>
                  <a:schemeClr val="tx1"/>
                </a:solidFill>
              </a:rPr>
              <a:t>” care bundle key elements </a:t>
            </a:r>
            <a:r>
              <a:rPr lang="en-GB" sz="1600" b="1" dirty="0">
                <a:solidFill>
                  <a:schemeClr val="tx1"/>
                </a:solidFill>
              </a:rPr>
              <a:t>[RCP 2015]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06AFEF-777B-4905-B00F-419A044D9B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021736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94B7-7E47-4A4A-A876-6E6DB817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302007"/>
            <a:ext cx="7010400" cy="1038761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INPATIENT IMPLEMENTATION &amp; OUTCOME MEASUREMENT “</a:t>
            </a:r>
            <a:r>
              <a:rPr lang="en-GB" sz="2000" b="1" dirty="0" err="1">
                <a:solidFill>
                  <a:srgbClr val="FFFF00"/>
                </a:solidFill>
              </a:rPr>
              <a:t>Fallsafe</a:t>
            </a:r>
            <a:r>
              <a:rPr lang="en-GB" sz="2000" b="1" dirty="0">
                <a:solidFill>
                  <a:srgbClr val="FFFF00"/>
                </a:solidFill>
              </a:rPr>
              <a:t>” QI evaluation     </a:t>
            </a:r>
            <a:r>
              <a:rPr lang="en-GB" sz="1200" b="1" dirty="0">
                <a:solidFill>
                  <a:srgbClr val="FFFF00"/>
                </a:solidFill>
              </a:rPr>
              <a:t>[Healey et al 2014]</a:t>
            </a:r>
            <a:endParaRPr lang="en-GB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F242-0E7B-45DB-B760-3F4EB0BD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96752"/>
            <a:ext cx="4229532" cy="5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6987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EVIDENCE:  NICE CG 161: </a:t>
            </a:r>
            <a:br>
              <a:rPr lang="en-GB" sz="2400" b="1" dirty="0">
                <a:solidFill>
                  <a:srgbClr val="FFFF00"/>
                </a:solidFill>
              </a:rPr>
            </a:br>
            <a:r>
              <a:rPr lang="en-GB" sz="2400" b="1" dirty="0">
                <a:solidFill>
                  <a:srgbClr val="FFFF00"/>
                </a:solidFill>
              </a:rPr>
              <a:t>COST-EFFECTIVENESS OF INPATIENT FALLS PREVENTION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844824"/>
            <a:ext cx="58104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37477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CG124 </a:t>
            </a:r>
            <a:r>
              <a:rPr lang="en-GB" sz="2800" b="1" dirty="0">
                <a:solidFill>
                  <a:srgbClr val="FFFF00"/>
                </a:solidFill>
              </a:rPr>
              <a:t>(2011 -14 -17-19) </a:t>
            </a:r>
            <a:r>
              <a:rPr lang="en-GB" b="1" dirty="0">
                <a:solidFill>
                  <a:srgbClr val="FFFF00"/>
                </a:solidFill>
              </a:rPr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Imaging options in occult hip fracture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Timing of surgery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Analgesia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Anaesthesia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Planning the theatre team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92D050"/>
                </a:solidFill>
              </a:rPr>
              <a:t>Surgical procedures (2017 / 2019/ 2023 updates)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Mobilisation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Multidisciplinary management (HFP)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Patient and carer information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72808" cy="114300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AUDIT – SNAPSHOT KPI DATA  -INPATIENT FALLS PREVENTION 2017 (</a:t>
            </a:r>
            <a:r>
              <a:rPr lang="en-GB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2015) (RCP NAIF 2019)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953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02427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BBD1-196A-416B-A07C-274974BD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b="1" i="0" u="none" strike="noStrike" baseline="0" dirty="0">
                <a:solidFill>
                  <a:srgbClr val="FFFF00"/>
                </a:solidFill>
                <a:latin typeface="FS Albert"/>
              </a:rPr>
              <a:t>NATIONAL AUDIT &amp; QI:   Inpatient falls per 1,000 bed days AT Northumbria Healthcare  NHS Foundation Trust 2013</a:t>
            </a:r>
            <a:r>
              <a:rPr lang="en-GB" sz="2200" b="0" i="0" u="none" strike="noStrike" baseline="0" dirty="0">
                <a:solidFill>
                  <a:srgbClr val="FFFF00"/>
                </a:solidFill>
                <a:latin typeface="FS Albert"/>
              </a:rPr>
              <a:t>–</a:t>
            </a:r>
            <a:r>
              <a:rPr lang="en-GB" sz="2200" b="1" i="0" u="none" strike="noStrike" baseline="0" dirty="0">
                <a:solidFill>
                  <a:srgbClr val="FFFF00"/>
                </a:solidFill>
                <a:latin typeface="FS Albert"/>
              </a:rPr>
              <a:t>2020. </a:t>
            </a:r>
            <a:r>
              <a:rPr lang="en-GB" sz="1800" b="1" i="1" u="none" strike="noStrike" cap="none" baseline="0" dirty="0">
                <a:solidFill>
                  <a:srgbClr val="FFFF00"/>
                </a:solidFill>
                <a:latin typeface="FS Albert"/>
              </a:rPr>
              <a:t>(</a:t>
            </a:r>
            <a:r>
              <a:rPr lang="en-GB" sz="1800" b="1" i="1" cap="none" dirty="0">
                <a:solidFill>
                  <a:srgbClr val="FFFF00"/>
                </a:solidFill>
                <a:latin typeface="FS Albert"/>
              </a:rPr>
              <a:t>R</a:t>
            </a:r>
            <a:r>
              <a:rPr lang="en-GB" sz="1800" b="1" i="1" u="none" strike="noStrike" cap="none" baseline="0" dirty="0">
                <a:solidFill>
                  <a:srgbClr val="FFFF00"/>
                </a:solidFill>
                <a:latin typeface="FS Albert"/>
              </a:rPr>
              <a:t>ichardson et al., 2020) </a:t>
            </a:r>
            <a:endParaRPr lang="en-GB" sz="22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1D915-8E93-4D25-B587-C6A379E8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556792"/>
            <a:ext cx="7848872" cy="5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2854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31FA-D143-BB66-D6E5-B7E124C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2021 NAIF KPI’S (85% Trusts) </a:t>
            </a:r>
            <a:r>
              <a:rPr lang="en-GB" sz="2400" dirty="0">
                <a:solidFill>
                  <a:srgbClr val="FFFF00"/>
                </a:solidFill>
              </a:rPr>
              <a:t>(NAIF 2022)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D3CEB-2284-BEAC-50CB-7EA98B5BB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416824" cy="41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3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4A36-2DBD-29AA-9DF1-2015DC2E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2021 (85% Trusts) post-fall management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(v 2018 - 45%/ 20%/ 54%) </a:t>
            </a:r>
            <a:r>
              <a:rPr lang="en-GB" sz="2700" dirty="0">
                <a:solidFill>
                  <a:srgbClr val="FFFF00"/>
                </a:solidFill>
              </a:rPr>
              <a:t>(NAIF 2022)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B07FB-51A2-05D2-049E-B7DFE6B24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140" y="2348880"/>
            <a:ext cx="7702880" cy="2736304"/>
          </a:xfrm>
        </p:spPr>
      </p:pic>
    </p:spTree>
    <p:extLst>
      <p:ext uri="{BB962C8B-B14F-4D97-AF65-F5344CB8AC3E}">
        <p14:creationId xmlns:p14="http://schemas.microsoft.com/office/powerpoint/2010/main" val="287077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0516-C77B-4D94-14E1-78995F53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57200"/>
            <a:ext cx="7488832" cy="1295400"/>
          </a:xfrm>
        </p:spPr>
        <p:txBody>
          <a:bodyPr/>
          <a:lstStyle/>
          <a:p>
            <a:r>
              <a:rPr lang="en-GB" sz="3000" b="1" dirty="0">
                <a:solidFill>
                  <a:srgbClr val="FFFF00"/>
                </a:solidFill>
              </a:rPr>
              <a:t>Outcome effects of some organisational factors   </a:t>
            </a:r>
            <a:r>
              <a:rPr lang="en-GB" sz="2000" b="1" dirty="0">
                <a:solidFill>
                  <a:srgbClr val="FFFF00"/>
                </a:solidFill>
              </a:rPr>
              <a:t>(REDUCE Study: Patel et al 2022)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4C7-0778-1CB1-9674-68D31074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81200"/>
            <a:ext cx="7211144" cy="4114800"/>
          </a:xfrm>
        </p:spPr>
        <p:txBody>
          <a:bodyPr/>
          <a:lstStyle/>
          <a:p>
            <a:r>
              <a:rPr lang="en-GB" sz="2400" b="1" dirty="0" err="1">
                <a:solidFill>
                  <a:srgbClr val="92D050"/>
                </a:solidFill>
              </a:rPr>
              <a:t>Superspell</a:t>
            </a:r>
            <a:r>
              <a:rPr lang="en-GB" sz="2400" b="1" dirty="0">
                <a:solidFill>
                  <a:srgbClr val="92D050"/>
                </a:solidFill>
              </a:rPr>
              <a:t> LOS; +/- 2 day reduction with (e.g.)</a:t>
            </a:r>
          </a:p>
          <a:p>
            <a:pPr lvl="1"/>
            <a:r>
              <a:rPr lang="en-GB" sz="2400" dirty="0"/>
              <a:t>Prompt O-G assessment </a:t>
            </a:r>
          </a:p>
          <a:p>
            <a:pPr lvl="1"/>
            <a:r>
              <a:rPr lang="en-GB" sz="2400" dirty="0"/>
              <a:t>Prompt mobilisation</a:t>
            </a:r>
          </a:p>
          <a:p>
            <a:r>
              <a:rPr lang="en-GB" sz="2400" b="1" dirty="0">
                <a:solidFill>
                  <a:srgbClr val="92D050"/>
                </a:solidFill>
              </a:rPr>
              <a:t>30-day </a:t>
            </a:r>
            <a:r>
              <a:rPr lang="en-GB" sz="2400" b="1" dirty="0" err="1">
                <a:solidFill>
                  <a:srgbClr val="92D050"/>
                </a:solidFill>
              </a:rPr>
              <a:t>casemix</a:t>
            </a:r>
            <a:r>
              <a:rPr lang="en-GB" sz="2400" b="1" dirty="0">
                <a:solidFill>
                  <a:srgbClr val="92D050"/>
                </a:solidFill>
              </a:rPr>
              <a:t> adjusted mortality; 10% </a:t>
            </a:r>
            <a:r>
              <a:rPr lang="en-GB" sz="2100" b="1" dirty="0">
                <a:solidFill>
                  <a:srgbClr val="92D050"/>
                </a:solidFill>
              </a:rPr>
              <a:t>reduction with (e.g.)</a:t>
            </a:r>
          </a:p>
          <a:p>
            <a:pPr lvl="1"/>
            <a:r>
              <a:rPr lang="en-GB" sz="2400" dirty="0"/>
              <a:t>Patient experience feedback discussion at clinical governance meeting </a:t>
            </a:r>
          </a:p>
          <a:p>
            <a:pPr lvl="1"/>
            <a:r>
              <a:rPr lang="en-GB" sz="2400" dirty="0"/>
              <a:t>Prompt surgery to &gt;80% of patients</a:t>
            </a:r>
          </a:p>
        </p:txBody>
      </p:sp>
    </p:spTree>
    <p:extLst>
      <p:ext uri="{BB962C8B-B14F-4D97-AF65-F5344CB8AC3E}">
        <p14:creationId xmlns:p14="http://schemas.microsoft.com/office/powerpoint/2010/main" val="1610891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168-0E4A-4877-ABB9-76A3818D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</a:rPr>
              <a:t>Some NHFD-based recommendations for local progress &amp; QI: </a:t>
            </a:r>
            <a:r>
              <a:rPr lang="en-GB" sz="1600" b="1" dirty="0"/>
              <a:t>[NHFD 2022]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8542-544A-472B-9D9E-C36ACF47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Quarterly and monthly multi-d governance meetings to review performance and plan QI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Use NHFD </a:t>
            </a:r>
            <a:r>
              <a:rPr lang="en-GB" sz="2400" dirty="0" err="1"/>
              <a:t>runcharts</a:t>
            </a:r>
            <a:r>
              <a:rPr lang="en-GB" sz="2400" dirty="0"/>
              <a:t> and KPI caterpillar plots to (</a:t>
            </a:r>
            <a:r>
              <a:rPr lang="en-GB" sz="2400" dirty="0" err="1"/>
              <a:t>i</a:t>
            </a:r>
            <a:r>
              <a:rPr lang="en-GB" sz="2400" dirty="0"/>
              <a:t>) monitor QI progress and (ii) best practice alongside better performing units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Use new KPI’s 0 &amp; 7 to improve respectively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100" dirty="0"/>
              <a:t>(</a:t>
            </a:r>
            <a:r>
              <a:rPr lang="en-GB" sz="2100" dirty="0" err="1"/>
              <a:t>i</a:t>
            </a:r>
            <a:r>
              <a:rPr lang="en-GB" sz="2100" dirty="0"/>
              <a:t>) nerve block use and fast track admission to appropriate ward;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100" dirty="0"/>
              <a:t>(ii) bone health follow-up and secondary # prevention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48961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>
                <a:solidFill>
                  <a:srgbClr val="FFFF00"/>
                </a:solidFill>
              </a:rPr>
              <a:t>Hip Fracture Programme Model </a:t>
            </a:r>
            <a:r>
              <a:rPr lang="en-GB" sz="1800" b="1" dirty="0">
                <a:solidFill>
                  <a:srgbClr val="FFFF00"/>
                </a:solidFill>
              </a:rPr>
              <a:t>[CG124]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Acute orthopaedic or </a:t>
            </a:r>
            <a:r>
              <a:rPr lang="en-GB" sz="1900" dirty="0" err="1"/>
              <a:t>orthogeriatric</a:t>
            </a:r>
            <a:r>
              <a:rPr lang="en-GB" sz="1900" dirty="0"/>
              <a:t> ward base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 err="1"/>
              <a:t>Orthogeriatric</a:t>
            </a:r>
            <a:r>
              <a:rPr lang="en-GB" sz="1900" dirty="0"/>
              <a:t> assessment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Rapid optimisation of fitness for surgery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b="1" u="sng" dirty="0"/>
              <a:t>Early</a:t>
            </a:r>
            <a:r>
              <a:rPr lang="en-GB" sz="1900" dirty="0"/>
              <a:t> identification of individual goals for multidisciplinary rehabilitation to recover mobility and independence, and to facilitate return to pre-fracture residence and long-term wellbeing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Continued, </a:t>
            </a:r>
            <a:r>
              <a:rPr lang="en-GB" sz="1900" b="1" u="sng" dirty="0"/>
              <a:t>coordinated</a:t>
            </a:r>
            <a:r>
              <a:rPr lang="en-GB" sz="1900" dirty="0"/>
              <a:t>, </a:t>
            </a:r>
            <a:r>
              <a:rPr lang="en-GB" sz="1900" dirty="0" err="1"/>
              <a:t>orthogeriatric</a:t>
            </a:r>
            <a:r>
              <a:rPr lang="en-GB" sz="1900" dirty="0"/>
              <a:t> and multidisciplinary review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Liaison or integration with related services, particularly mental health, falls prevention, bone health, primary care and social services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Clinical and service governance responsibility for all stages of the pathway of care and rehabilitation, including those delivered in the community.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1600" b="1" dirty="0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08800" cy="1143000"/>
          </a:xfrm>
        </p:spPr>
        <p:txBody>
          <a:bodyPr/>
          <a:lstStyle/>
          <a:p>
            <a:pPr eaLnBrk="1" hangingPunct="1"/>
            <a:r>
              <a:rPr lang="en-GB" sz="3500" b="1" dirty="0">
                <a:solidFill>
                  <a:srgbClr val="FFFF00"/>
                </a:solidFill>
              </a:rPr>
              <a:t>Management of hip fracture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7863" y="1524000"/>
            <a:ext cx="4470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>
                <a:solidFill>
                  <a:schemeClr val="tx2"/>
                </a:solidFill>
              </a:rPr>
              <a:t>Accident &amp; Emergency: </a:t>
            </a:r>
            <a:r>
              <a:rPr lang="en-GB" sz="900">
                <a:solidFill>
                  <a:schemeClr val="tx2"/>
                </a:solidFill>
              </a:rPr>
              <a:t>Preliminary Assessment - </a:t>
            </a:r>
          </a:p>
          <a:p>
            <a:r>
              <a:rPr lang="en-GB" sz="900">
                <a:solidFill>
                  <a:schemeClr val="tx2"/>
                </a:solidFill>
              </a:rPr>
              <a:t>Surgical, Anaesthetic, Medical, Nursing, Rehab goals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09863" y="2362200"/>
            <a:ext cx="32512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Orthopaedic / Specialist Ward:</a:t>
            </a:r>
            <a:endParaRPr lang="en-GB" sz="900" dirty="0">
              <a:solidFill>
                <a:schemeClr val="tx2"/>
              </a:solidFill>
            </a:endParaRPr>
          </a:p>
          <a:p>
            <a:r>
              <a:rPr lang="en-GB" sz="900" dirty="0" err="1">
                <a:solidFill>
                  <a:schemeClr val="tx2"/>
                </a:solidFill>
              </a:rPr>
              <a:t>Perioperative</a:t>
            </a:r>
            <a:r>
              <a:rPr lang="en-GB" sz="900" dirty="0">
                <a:solidFill>
                  <a:schemeClr val="tx2"/>
                </a:solidFill>
              </a:rPr>
              <a:t> surgical, nursing and related management with</a:t>
            </a:r>
          </a:p>
          <a:p>
            <a:r>
              <a:rPr lang="en-GB" sz="900" dirty="0">
                <a:solidFill>
                  <a:schemeClr val="tx2"/>
                </a:solidFill>
              </a:rPr>
              <a:t> referral as  required</a:t>
            </a:r>
          </a:p>
          <a:p>
            <a:r>
              <a:rPr lang="en-GB" sz="900" dirty="0">
                <a:solidFill>
                  <a:schemeClr val="tx2"/>
                </a:solidFill>
              </a:rPr>
              <a:t>“Usual Care”</a:t>
            </a:r>
          </a:p>
          <a:p>
            <a:endParaRPr lang="en-GB" sz="12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61063" y="1752600"/>
            <a:ext cx="1828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>
                <a:solidFill>
                  <a:schemeClr val="tx2"/>
                </a:solidFill>
              </a:rPr>
              <a:t>Theatre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6570663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573338" y="2133600"/>
            <a:ext cx="1365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570663" y="3810000"/>
            <a:ext cx="1150937" cy="533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200">
                <a:solidFill>
                  <a:schemeClr val="tx2"/>
                </a:solidFill>
              </a:rPr>
              <a:t>MDR: GORU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908800" y="4495800"/>
            <a:ext cx="1150938" cy="533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200">
                <a:solidFill>
                  <a:schemeClr val="tx2"/>
                </a:solidFill>
              </a:rPr>
              <a:t>MDR: MARU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5961063" y="2590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961063" y="2743200"/>
            <a:ext cx="148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7450138" y="2209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064000" y="3124200"/>
            <a:ext cx="1897063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MDM:  HFP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059738" y="4724400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422400" y="37338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MDR: SD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219200" y="43434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MDR: IC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947738" y="49530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MDR: SC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44538" y="3810000"/>
            <a:ext cx="677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319463" y="5410200"/>
            <a:ext cx="2301875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FINAL DISCHARGE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5961063" y="3048000"/>
            <a:ext cx="230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609600" y="4495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74663" y="5105400"/>
            <a:ext cx="47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744538" y="30480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744538" y="3048000"/>
            <a:ext cx="196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609600" y="2819400"/>
            <a:ext cx="2100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609600" y="28194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474663" y="2590800"/>
            <a:ext cx="223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74663" y="25908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V="1">
            <a:off x="8466138" y="28956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573338" y="41910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2573338" y="5486400"/>
            <a:ext cx="74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2370138" y="48006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2370138" y="56388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2032000" y="5791200"/>
            <a:ext cx="1287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20320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6705600" y="4343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5621338" y="5486400"/>
            <a:ext cx="1084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6977063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>
            <a:off x="5621338" y="5638800"/>
            <a:ext cx="1355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5351463" y="37338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2641600" y="3505200"/>
            <a:ext cx="1422400" cy="304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2438400" y="3581400"/>
            <a:ext cx="162560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2166938" y="3657600"/>
            <a:ext cx="1897062" cy="1371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>
            <a:off x="2641600" y="3886200"/>
            <a:ext cx="39290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H="1">
            <a:off x="2438400" y="4038600"/>
            <a:ext cx="4132263" cy="457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2166938" y="4114800"/>
            <a:ext cx="4403725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 flipH="1" flipV="1">
            <a:off x="2641600" y="3886200"/>
            <a:ext cx="4267200" cy="762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H="1" flipV="1">
            <a:off x="2438400" y="4495800"/>
            <a:ext cx="4470400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H="1">
            <a:off x="2166938" y="4800600"/>
            <a:ext cx="4741862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5961063" y="2895600"/>
            <a:ext cx="2505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8262938" y="3048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>
            <a:off x="7721600" y="3886200"/>
            <a:ext cx="541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>
            <a:off x="3589338" y="34290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Key model inputs and CEA findings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950" y="1844675"/>
            <a:ext cx="3384550" cy="3455988"/>
          </a:xfrm>
          <a:solidFill>
            <a:schemeClr val="accent1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buFont typeface="Wingdings" pitchFamily="2" charset="2"/>
              <a:buChar char="v"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COSTS FOR EACH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	STRATEGY: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Rehab programme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Complications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Readmissions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Health care costs after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hospital discharge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Social care costs (when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living in own home or in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residential or nursing home)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00788" y="1844675"/>
            <a:ext cx="2592387" cy="2520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HEALTH OUTCOMES</a:t>
            </a:r>
          </a:p>
          <a:p>
            <a:pPr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FOR EACH STRATEGY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EQ-5Ds scores for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     all health states*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Life expectancy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= QALYs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95738" y="2636838"/>
            <a:ext cx="1871662" cy="1201737"/>
          </a:xfrm>
          <a:prstGeom prst="ellipse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GB" b="1" i="1">
                <a:solidFill>
                  <a:srgbClr val="000000"/>
                </a:solidFill>
              </a:rPr>
              <a:t>HEALTH</a:t>
            </a:r>
          </a:p>
          <a:p>
            <a:pPr algn="ctr"/>
            <a:r>
              <a:rPr lang="en-GB" b="1" i="1">
                <a:solidFill>
                  <a:srgbClr val="000000"/>
                </a:solidFill>
              </a:rPr>
              <a:t>STATES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84438" y="5229225"/>
            <a:ext cx="4968875" cy="1296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HFP is the DOMINANT STRATEGY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(more effective, less costly) 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than both GORU/MARU and usual care</a:t>
            </a:r>
          </a:p>
        </p:txBody>
      </p:sp>
      <p:cxnSp>
        <p:nvCxnSpPr>
          <p:cNvPr id="8" name="Straight Arrow Connector 7"/>
          <p:cNvCxnSpPr>
            <a:cxnSpLocks noChangeShapeType="1"/>
            <a:endCxn id="6" idx="2"/>
          </p:cNvCxnSpPr>
          <p:nvPr/>
        </p:nvCxnSpPr>
        <p:spPr bwMode="auto">
          <a:xfrm>
            <a:off x="3492500" y="2852738"/>
            <a:ext cx="503238" cy="385762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4859338" y="3860800"/>
            <a:ext cx="339725" cy="1368425"/>
          </a:xfrm>
          <a:prstGeom prst="downArrow">
            <a:avLst>
              <a:gd name="adj1" fmla="val 50000"/>
              <a:gd name="adj2" fmla="val 50108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5867400" y="2636838"/>
            <a:ext cx="433388" cy="504825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FFFF00"/>
                </a:solidFill>
              </a:rPr>
              <a:t>NICE Quality Standards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Not fixed targets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Measurable high level audit measures of local quality in structure, process or outcome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Expressed as proportions – not necessarily 100% norm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Maximally evidence-based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Where possible, set in the context of national data collection – for Hip # the NHFD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Selection periodically adjusted for perceived priority improvement  need.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QS16 Statements (1-3)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1. </a:t>
            </a:r>
            <a:r>
              <a:rPr lang="en-GB" sz="2400" dirty="0"/>
              <a:t>Adults with hip fracture are cared for within a Hip Fracture Programme at every stage of the care pathway. [2012, updated 2016] 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2. </a:t>
            </a:r>
            <a:r>
              <a:rPr lang="en-GB" sz="2400" dirty="0"/>
              <a:t>Adults with hip fracture receive surgery on a planned trauma list on the day of, or the day after, admission. [2012, updated 2016]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3. </a:t>
            </a:r>
            <a:r>
              <a:rPr lang="en-GB" sz="2400" dirty="0"/>
              <a:t>Adults with displaced </a:t>
            </a:r>
            <a:r>
              <a:rPr lang="en-GB" sz="2400" dirty="0" err="1"/>
              <a:t>intracapsular</a:t>
            </a:r>
            <a:r>
              <a:rPr lang="en-GB" sz="2400" dirty="0"/>
              <a:t> hip fracture have a total hip replacement if clinically eligible, rather than </a:t>
            </a:r>
            <a:r>
              <a:rPr lang="en-GB" sz="2400" dirty="0" err="1"/>
              <a:t>hemiarthroplasty</a:t>
            </a:r>
            <a:r>
              <a:rPr lang="en-GB" sz="2400" dirty="0"/>
              <a:t>. [2012, updated 2017]</a:t>
            </a: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QS16 Statements (3-6)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4.</a:t>
            </a:r>
            <a:r>
              <a:rPr lang="en-GB" sz="2400" dirty="0"/>
              <a:t> Adults with </a:t>
            </a:r>
            <a:r>
              <a:rPr lang="en-GB" sz="2400" dirty="0" err="1"/>
              <a:t>trochanteric</a:t>
            </a:r>
            <a:r>
              <a:rPr lang="en-GB" sz="2400" dirty="0"/>
              <a:t> fractures above and including the lesser </a:t>
            </a:r>
            <a:r>
              <a:rPr lang="en-GB" sz="2400" dirty="0" err="1"/>
              <a:t>trochanter</a:t>
            </a:r>
            <a:r>
              <a:rPr lang="en-GB" sz="2400" dirty="0"/>
              <a:t> receive </a:t>
            </a:r>
            <a:r>
              <a:rPr lang="en-GB" sz="2400" dirty="0" err="1"/>
              <a:t>extramedullary</a:t>
            </a:r>
            <a:r>
              <a:rPr lang="en-GB" sz="2400" dirty="0"/>
              <a:t> implants. [2012, updated 2016]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5. </a:t>
            </a:r>
            <a:r>
              <a:rPr lang="en-GB" sz="2400" dirty="0"/>
              <a:t>Adults with </a:t>
            </a:r>
            <a:r>
              <a:rPr lang="en-GB" sz="2400" dirty="0" err="1"/>
              <a:t>subtrochanteric</a:t>
            </a:r>
            <a:r>
              <a:rPr lang="en-GB" sz="2400" dirty="0"/>
              <a:t> fracture are treated with an </a:t>
            </a:r>
            <a:r>
              <a:rPr lang="en-GB" sz="2400" dirty="0" err="1"/>
              <a:t>intramedullary</a:t>
            </a:r>
            <a:r>
              <a:rPr lang="en-GB" sz="2400" dirty="0"/>
              <a:t> nail. [new 2016]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6. </a:t>
            </a:r>
            <a:r>
              <a:rPr lang="en-GB" sz="2400" dirty="0"/>
              <a:t>Adults with hip fracture start rehabilitation at least once a day, no later than the day after surgery. [2012, updated 2016]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CP Presentation v1-5">
  <a:themeElements>
    <a:clrScheme name="RCP Presentation v1-5 9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C0000"/>
      </a:accent1>
      <a:accent2>
        <a:srgbClr val="339933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8A2D"/>
      </a:accent6>
      <a:hlink>
        <a:srgbClr val="0099FF"/>
      </a:hlink>
      <a:folHlink>
        <a:srgbClr val="FF9900"/>
      </a:folHlink>
    </a:clrScheme>
    <a:fontScheme name="RCP Presentation v1-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CP Presentation v1-5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9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C0000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8A2D"/>
        </a:accent6>
        <a:hlink>
          <a:srgbClr val="0099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1426</Words>
  <Application>Microsoft Office PowerPoint</Application>
  <PresentationFormat>On-screen Show (4:3)</PresentationFormat>
  <Paragraphs>149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Franklin Gothic Medium</vt:lpstr>
      <vt:lpstr>FS Albert</vt:lpstr>
      <vt:lpstr>Inter</vt:lpstr>
      <vt:lpstr>Times New Roman</vt:lpstr>
      <vt:lpstr>Wingdings</vt:lpstr>
      <vt:lpstr>Cascade</vt:lpstr>
      <vt:lpstr>RCP Presentation v1-5</vt:lpstr>
      <vt:lpstr>IMPROVING HIP FRACTURE CARE AND OUTCOMES</vt:lpstr>
      <vt:lpstr>Background – need &amp; opportunity</vt:lpstr>
      <vt:lpstr>CG124 (2011 -14 -17-19) Categories</vt:lpstr>
      <vt:lpstr>Hip Fracture Programme Model [CG124]</vt:lpstr>
      <vt:lpstr>Management of hip fracture</vt:lpstr>
      <vt:lpstr>Key model inputs and CEA findings </vt:lpstr>
      <vt:lpstr>NICE Quality Standards</vt:lpstr>
      <vt:lpstr>QS16 Statements (1-3)</vt:lpstr>
      <vt:lpstr>QS16 Statements (3-6)</vt:lpstr>
      <vt:lpstr>NHFD Evidence-based KPI’s 2019 &amp; 2021 (COVID19) RCP NHFD 2022</vt:lpstr>
      <vt:lpstr>NHFD Evidence-based KPI’s to end January 2023. RCP NHFD 2022</vt:lpstr>
      <vt:lpstr>KPI 6: Discharge destination (120-day follow-up in only 40% esp ↓units) (NHFD 2020)</vt:lpstr>
      <vt:lpstr>Seasonal variation in 30-day hip# mortality, 2011-2018 (NHFD 2019) (See also Griffin et al 2021: EQ-5D-5L)</vt:lpstr>
      <vt:lpstr>KPI 3: CG124-Consistent  Surgical Procedure (to 2017)</vt:lpstr>
      <vt:lpstr>THR Dec 2018 – Feb 2021 (NHFD 2021) (see “HEALTH” nejm 2019: Judge et al bjj 2020)</vt:lpstr>
      <vt:lpstr>Variability in THR  (NHFD 2019) (see “HEALTH” nejm 2019: Judge et al bjj 2020)</vt:lpstr>
      <vt:lpstr>Rates of THA and hemiarthroplasty set   against criteria that define greatest fitness (NHFD 2021)</vt:lpstr>
      <vt:lpstr>Surgical procedure NICE CG124 Jan 2023</vt:lpstr>
      <vt:lpstr>SHS for A1/A2 # 2021 (NHFD 2022)</vt:lpstr>
      <vt:lpstr>Surgical Procedure  NICE CG124 (Revised) Jan 2023</vt:lpstr>
      <vt:lpstr>NHFD Additional developments (NHFD 2021-22)</vt:lpstr>
      <vt:lpstr>Nhfd Data 2018 (naif audit) (RCP 2020)</vt:lpstr>
      <vt:lpstr>Nhfd Data 2018 (naif audit) (RCP 2020)</vt:lpstr>
      <vt:lpstr>IHF LOCATION (NAIF 2019) (RCP 2020)</vt:lpstr>
      <vt:lpstr>NHFD 6 KPI’s FOR INPATIENT &amp;  NON-INPATIENT HIP FRACTURE [NHFD 2022]</vt:lpstr>
      <vt:lpstr>EVIDENCE - POSITIVE: Effect of targeted risk factor reduction programme on inpatient falls (per thousand occupied bed days) (Healey et al, 2004)</vt:lpstr>
      <vt:lpstr>“Fallsafe” care bundle key elements [RCP 2015]</vt:lpstr>
      <vt:lpstr>INPATIENT IMPLEMENTATION &amp; OUTCOME MEASUREMENT “Fallsafe” QI evaluation     [Healey et al 2014]</vt:lpstr>
      <vt:lpstr>EVIDENCE:  NICE CG 161:  COST-EFFECTIVENESS OF INPATIENT FALLS PREVENTION</vt:lpstr>
      <vt:lpstr>NATIONAL AUDIT – SNAPSHOT KPI DATA  -INPATIENT FALLS PREVENTION 2017 (v 2015) (RCP NAIF 2019)</vt:lpstr>
      <vt:lpstr>NATIONAL AUDIT &amp; QI:   Inpatient falls per 1,000 bed days AT Northumbria Healthcare  NHS Foundation Trust 2013–2020. (Richardson et al., 2020) </vt:lpstr>
      <vt:lpstr>2021 NAIF KPI’S (85% Trusts) (NAIF 2022)</vt:lpstr>
      <vt:lpstr>2021 (85% Trusts) post-fall management  (v 2018 - 45%/ 20%/ 54%) (NAIF 2022) </vt:lpstr>
      <vt:lpstr>Outcome effects of some organisational factors   (REDUCE Study: Patel et al 2022)</vt:lpstr>
      <vt:lpstr>Some NHFD-based recommendations for local progress &amp; QI: [NHFD 2022]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HIP FRACTURE CARE AND OUTCOMES</dc:title>
  <dc:creator>Cameron Swift</dc:creator>
  <cp:lastModifiedBy>Cameron Swift</cp:lastModifiedBy>
  <cp:revision>81</cp:revision>
  <cp:lastPrinted>2022-03-10T17:45:40Z</cp:lastPrinted>
  <dcterms:created xsi:type="dcterms:W3CDTF">2021-01-30T13:06:12Z</dcterms:created>
  <dcterms:modified xsi:type="dcterms:W3CDTF">2023-07-08T12:13:14Z</dcterms:modified>
</cp:coreProperties>
</file>