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6" r:id="rId5"/>
    <p:sldId id="257" r:id="rId6"/>
    <p:sldId id="273" r:id="rId7"/>
    <p:sldId id="272" r:id="rId8"/>
    <p:sldId id="258" r:id="rId9"/>
    <p:sldId id="310" r:id="rId10"/>
    <p:sldId id="275" r:id="rId11"/>
    <p:sldId id="888" r:id="rId12"/>
    <p:sldId id="309" r:id="rId13"/>
    <p:sldId id="311" r:id="rId14"/>
    <p:sldId id="312" r:id="rId15"/>
    <p:sldId id="313" r:id="rId16"/>
    <p:sldId id="314" r:id="rId17"/>
    <p:sldId id="315" r:id="rId18"/>
    <p:sldId id="316" r:id="rId19"/>
    <p:sldId id="339" r:id="rId20"/>
    <p:sldId id="303" r:id="rId21"/>
    <p:sldId id="338" r:id="rId22"/>
    <p:sldId id="317" r:id="rId23"/>
    <p:sldId id="340" r:id="rId24"/>
    <p:sldId id="341" r:id="rId25"/>
    <p:sldId id="342" r:id="rId26"/>
    <p:sldId id="343" r:id="rId27"/>
    <p:sldId id="344"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Fira Sans" panose="020B0503050000020004" pitchFamily="34" charset="0"/>
      <p:regular r:id="rId34"/>
      <p:bold r:id="rId35"/>
      <p:italic r:id="rId36"/>
      <p:boldItalic r:id="rId37"/>
    </p:embeddedFont>
    <p:embeddedFont>
      <p:font typeface="Fira Sans ExtraBold" panose="020B0903050000020004" pitchFamily="34" charset="0"/>
      <p:bold r:id="rId38"/>
      <p:boldItalic r:id="rId39"/>
    </p:embeddedFont>
    <p:embeddedFont>
      <p:font typeface="Fira Sans Medium" panose="020B0603050000020004" pitchFamily="34" charset="0"/>
      <p:regular r:id="rId40"/>
      <p:italic r:id="rId41"/>
    </p:embeddedFont>
    <p:embeddedFont>
      <p:font typeface="Fira Sans SemiBold" panose="020B0603050000020004" pitchFamily="34" charset="0"/>
      <p:bold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B0"/>
    <a:srgbClr val="691E5A"/>
    <a:srgbClr val="E3E1DC"/>
    <a:srgbClr val="F03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F3244-DE8D-4D6F-AF6F-8E4FE5CA6608}" v="2" dt="2023-06-16T11:33:18.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258" autoAdjust="0"/>
  </p:normalViewPr>
  <p:slideViewPr>
    <p:cSldViewPr>
      <p:cViewPr varScale="1">
        <p:scale>
          <a:sx n="34" d="100"/>
          <a:sy n="34" d="100"/>
        </p:scale>
        <p:origin x="118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AB062-4E6E-4143-BC9F-87EB3D62D4F9}"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D2231-A172-45FD-9831-EED936580274}" type="slidenum">
              <a:rPr lang="en-GB" smtClean="0"/>
              <a:t>‹#›</a:t>
            </a:fld>
            <a:endParaRPr lang="en-GB"/>
          </a:p>
        </p:txBody>
      </p:sp>
    </p:spTree>
    <p:extLst>
      <p:ext uri="{BB962C8B-B14F-4D97-AF65-F5344CB8AC3E}">
        <p14:creationId xmlns:p14="http://schemas.microsoft.com/office/powerpoint/2010/main" val="147844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Fira Sans" panose="020B0503050000020004" pitchFamily="34" charset="0"/>
                <a:ea typeface="Calibri" panose="020F0502020204030204" pitchFamily="34" charset="0"/>
                <a:cs typeface="Times New Roman" panose="02020603050405020304" pitchFamily="18" charset="0"/>
              </a:rPr>
              <a:t>It is estimated that 1 in 5 women develop a mental illness during pregnancy or within the first year after having a baby.  If untreated, this can have a devastating impact on women, babies and families.  We also know that maternal mental health issues often go unrecognised, undiagnosed and untreated.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BD2231-A172-45FD-9831-EED936580274}" type="slidenum">
              <a:rPr lang="en-GB" smtClean="0"/>
              <a:t>3</a:t>
            </a:fld>
            <a:endParaRPr lang="en-GB"/>
          </a:p>
        </p:txBody>
      </p:sp>
    </p:spTree>
    <p:extLst>
      <p:ext uri="{BB962C8B-B14F-4D97-AF65-F5344CB8AC3E}">
        <p14:creationId xmlns:p14="http://schemas.microsoft.com/office/powerpoint/2010/main" val="32008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Fira Sans" panose="020B0503050000020004" pitchFamily="34" charset="0"/>
                <a:ea typeface="Calibri" panose="020F0502020204030204" pitchFamily="34" charset="0"/>
                <a:cs typeface="Times New Roman" panose="02020603050405020304" pitchFamily="18" charset="0"/>
              </a:rPr>
              <a:t>The Model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Fira Sans" panose="020B0503050000020004" pitchFamily="34" charset="0"/>
                <a:ea typeface="Calibri" panose="020F0502020204030204" pitchFamily="34" charset="0"/>
                <a:cs typeface="Times New Roman" panose="02020603050405020304" pitchFamily="18" charset="0"/>
              </a:rPr>
              <a:t>Specialist PMH midwives and Specialist Health Visitors in this model would provide supervision, training and strategic oversight to a well-resourced workforce of midwives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Fira Sans" panose="020B0503050000020004" pitchFamily="34" charset="0"/>
                <a:ea typeface="Calibri" panose="020F0502020204030204" pitchFamily="34" charset="0"/>
                <a:cs typeface="Times New Roman" panose="02020603050405020304" pitchFamily="18" charset="0"/>
              </a:rPr>
              <a:t>Specialist MWs work closely in a multidisciplinary way with MH practitioners, who would provide treatment, alongside a new role for health visitors providing low-intensity interventions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Fira Sans" panose="020B0503050000020004" pitchFamily="34" charset="0"/>
                <a:ea typeface="Calibri" panose="020F0502020204030204" pitchFamily="34" charset="0"/>
                <a:cs typeface="Times New Roman" panose="02020603050405020304" pitchFamily="18" charset="0"/>
              </a:rPr>
              <a:t>Specialist HVs also providing MH support themselves for low need MH issues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Fira Sans" panose="020B0503050000020004" pitchFamily="34" charset="0"/>
                <a:ea typeface="Calibri" panose="020F0502020204030204" pitchFamily="34" charset="0"/>
                <a:cs typeface="Times New Roman" panose="02020603050405020304" pitchFamily="18" charset="0"/>
              </a:rPr>
              <a:t>Specialist HVs and MWs also support in setting up relevant collaborative arrangements - co-ordinate care across the pathway including importantly the VCSE.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BD2231-A172-45FD-9831-EED936580274}" type="slidenum">
              <a:rPr lang="en-GB" smtClean="0"/>
              <a:t>17</a:t>
            </a:fld>
            <a:endParaRPr lang="en-GB"/>
          </a:p>
        </p:txBody>
      </p:sp>
    </p:spTree>
    <p:extLst>
      <p:ext uri="{BB962C8B-B14F-4D97-AF65-F5344CB8AC3E}">
        <p14:creationId xmlns:p14="http://schemas.microsoft.com/office/powerpoint/2010/main" val="60071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Fira Sans" panose="020B0503050000020004" pitchFamily="34" charset="0"/>
                <a:ea typeface="Calibri" panose="020F0502020204030204" pitchFamily="34" charset="0"/>
                <a:cs typeface="Times New Roman" panose="02020603050405020304" pitchFamily="18" charset="0"/>
              </a:rPr>
              <a:t>MMH embedded in universal services means it’s something we talk about all the time – reduces stigma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Symbol" panose="05050102010706020507" pitchFamily="18" charset="2"/>
              <a:buChar char=""/>
            </a:pPr>
            <a:r>
              <a:rPr lang="en-US" sz="1800" dirty="0">
                <a:effectLst/>
                <a:latin typeface="Fira Sans" panose="020B0503050000020004" pitchFamily="34" charset="0"/>
                <a:ea typeface="Times New Roman" panose="02020603050405020304" pitchFamily="18" charset="0"/>
              </a:rPr>
              <a:t>Raising awareness – Ensuring pregnant women and partners know the signs of emerging MH problems (and what to do if these occur)</a:t>
            </a:r>
            <a:r>
              <a:rPr lang="en-GB" sz="1800" dirty="0">
                <a:effectLst/>
                <a:latin typeface="Fira Sans" panose="020B05030500000200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dirty="0">
                <a:effectLst/>
                <a:latin typeface="Fira Sans" panose="020B0503050000020004" pitchFamily="34" charset="0"/>
                <a:ea typeface="Times New Roman" panose="02020603050405020304" pitchFamily="18" charset="0"/>
              </a:rPr>
              <a:t>Building trust – help women to feel confident speaking out</a:t>
            </a:r>
            <a:r>
              <a:rPr lang="en-GB" sz="1800" dirty="0">
                <a:effectLst/>
                <a:latin typeface="Fira Sans" panose="020B05030500000200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Fira Sans" panose="020B0503050000020004" pitchFamily="34" charset="0"/>
                <a:ea typeface="Times New Roman" panose="02020603050405020304" pitchFamily="18" charset="0"/>
              </a:rPr>
              <a:t>Fear of child removal and judgement cannot be underestimated.  Women don’t know what will happen if they do disclose</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Fira Sans" panose="020B0503050000020004" pitchFamily="34" charset="0"/>
                <a:ea typeface="Times New Roman" panose="02020603050405020304" pitchFamily="18" charset="0"/>
              </a:rPr>
              <a:t>Exacerbated within the Context of social, cultural and economic lives and an understanding of the interplay with addiction, domestic abuse, poverty experiences of discrimination etc – additional layers of perceived (and sometimes very real) judgement, and interventions which can feel very punitive</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6BD2231-A172-45FD-9831-EED936580274}" type="slidenum">
              <a:rPr lang="en-GB" smtClean="0"/>
              <a:t>20</a:t>
            </a:fld>
            <a:endParaRPr lang="en-GB"/>
          </a:p>
        </p:txBody>
      </p:sp>
    </p:spTree>
    <p:extLst>
      <p:ext uri="{BB962C8B-B14F-4D97-AF65-F5344CB8AC3E}">
        <p14:creationId xmlns:p14="http://schemas.microsoft.com/office/powerpoint/2010/main" val="50595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Fira Sans" panose="020B0503050000020004" pitchFamily="34" charset="0"/>
                <a:ea typeface="Calibri" panose="020F0502020204030204" pitchFamily="34" charset="0"/>
                <a:cs typeface="Times New Roman" panose="02020603050405020304" pitchFamily="18" charset="0"/>
              </a:rPr>
              <a:t>This is where we need to think about how we are reaching out to meet the needs of ALL women, including those who might have additional barriers, vulnerabilities, challenges &amp; complex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Fira Sans" panose="020B0503050000020004" pitchFamily="34" charset="0"/>
                <a:ea typeface="Calibri" panose="020F0502020204030204" pitchFamily="34" charset="0"/>
                <a:cs typeface="Times New Roman" panose="02020603050405020304" pitchFamily="18" charset="0"/>
              </a:rPr>
              <a:t>We need a workforce who understand the intersection of ALL women’s experiences resulting in care which is consistently compassionate and effective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BD2231-A172-45FD-9831-EED936580274}" type="slidenum">
              <a:rPr lang="en-GB" smtClean="0"/>
              <a:t>21</a:t>
            </a:fld>
            <a:endParaRPr lang="en-GB"/>
          </a:p>
        </p:txBody>
      </p:sp>
    </p:spTree>
    <p:extLst>
      <p:ext uri="{BB962C8B-B14F-4D97-AF65-F5344CB8AC3E}">
        <p14:creationId xmlns:p14="http://schemas.microsoft.com/office/powerpoint/2010/main" val="236501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Fira Sans" panose="020B0503050000020004" pitchFamily="34" charset="0"/>
                <a:ea typeface="Calibri" panose="020F0502020204030204" pitchFamily="34" charset="0"/>
                <a:cs typeface="Times New Roman" panose="02020603050405020304" pitchFamily="18" charset="0"/>
              </a:rPr>
              <a:t>Within a context of a hugely stretched, exhausted workforce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Fira Sans" panose="020B0503050000020004" pitchFamily="34" charset="0"/>
                <a:ea typeface="Calibri" panose="020F0502020204030204" pitchFamily="34" charset="0"/>
                <a:cs typeface="Times New Roman" panose="02020603050405020304" pitchFamily="18" charset="0"/>
              </a:rPr>
              <a:t>We can only do this if midwives and health visitors are in sufficient numbers and have the resources – including training and time – to do this important work.  And ongoing training – knowledge is developing rapidly and PIMH is a big area of academic research.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Fira Sans" panose="020B0503050000020004" pitchFamily="34" charset="0"/>
                <a:ea typeface="Calibri" panose="020F0502020204030204" pitchFamily="34" charset="0"/>
                <a:cs typeface="Times New Roman" panose="02020603050405020304" pitchFamily="18" charset="0"/>
              </a:rPr>
              <a:t>While the MMHA is committed to working with government and policy makers to do something transformational, we know that this is ambitious within the current context.  But the passion in the PMH sector is extraordinary.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Fira Sans" panose="020B0503050000020004" pitchFamily="34" charset="0"/>
                <a:ea typeface="Calibri" panose="020F0502020204030204" pitchFamily="34" charset="0"/>
                <a:cs typeface="Times New Roman" panose="02020603050405020304" pitchFamily="18" charset="0"/>
              </a:rPr>
              <a:t>This is what makes it so exciting – we are the first generation who really understand so much about the parent infant relationship, the intergenerational impact of not doing anything – and we do know what to do!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6BD2231-A172-45FD-9831-EED936580274}" type="slidenum">
              <a:rPr lang="en-GB" smtClean="0"/>
              <a:t>22</a:t>
            </a:fld>
            <a:endParaRPr lang="en-GB"/>
          </a:p>
        </p:txBody>
      </p:sp>
    </p:spTree>
    <p:extLst>
      <p:ext uri="{BB962C8B-B14F-4D97-AF65-F5344CB8AC3E}">
        <p14:creationId xmlns:p14="http://schemas.microsoft.com/office/powerpoint/2010/main" val="356568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BD2231-A172-45FD-9831-EED936580274}" type="slidenum">
              <a:rPr lang="en-GB" smtClean="0"/>
              <a:t>23</a:t>
            </a:fld>
            <a:endParaRPr lang="en-GB"/>
          </a:p>
        </p:txBody>
      </p:sp>
    </p:spTree>
    <p:extLst>
      <p:ext uri="{BB962C8B-B14F-4D97-AF65-F5344CB8AC3E}">
        <p14:creationId xmlns:p14="http://schemas.microsoft.com/office/powerpoint/2010/main" val="208790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Fira Sans" panose="020B0503050000020004" pitchFamily="34" charset="0"/>
                <a:ea typeface="Calibri" panose="020F0502020204030204" pitchFamily="34" charset="0"/>
                <a:cs typeface="Times New Roman" panose="02020603050405020304" pitchFamily="18" charset="0"/>
              </a:rPr>
              <a:t>The first 10 years of the members of the MMHA achieved so much to bring perinatal mental health to the fore.   </a:t>
            </a:r>
            <a:endParaRPr lang="en-GB" dirty="0"/>
          </a:p>
        </p:txBody>
      </p:sp>
      <p:sp>
        <p:nvSpPr>
          <p:cNvPr id="4" name="Slide Number Placeholder 3"/>
          <p:cNvSpPr>
            <a:spLocks noGrp="1"/>
          </p:cNvSpPr>
          <p:nvPr>
            <p:ph type="sldNum" sz="quarter" idx="5"/>
          </p:nvPr>
        </p:nvSpPr>
        <p:spPr/>
        <p:txBody>
          <a:bodyPr/>
          <a:lstStyle/>
          <a:p>
            <a:fld id="{E6BD2231-A172-45FD-9831-EED936580274}" type="slidenum">
              <a:rPr lang="en-GB" smtClean="0"/>
              <a:t>6</a:t>
            </a:fld>
            <a:endParaRPr lang="en-GB"/>
          </a:p>
        </p:txBody>
      </p:sp>
    </p:spTree>
    <p:extLst>
      <p:ext uri="{BB962C8B-B14F-4D97-AF65-F5344CB8AC3E}">
        <p14:creationId xmlns:p14="http://schemas.microsoft.com/office/powerpoint/2010/main" val="427579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Fira Sans" panose="020B0503050000020004" pitchFamily="34" charset="0"/>
                <a:ea typeface="Calibri" panose="020F0502020204030204" pitchFamily="34" charset="0"/>
                <a:cs typeface="Times New Roman" panose="02020603050405020304" pitchFamily="18" charset="0"/>
              </a:rPr>
              <a:t>There was a compelling case – </a:t>
            </a:r>
            <a:r>
              <a:rPr lang="en-US" sz="1200" dirty="0">
                <a:solidFill>
                  <a:srgbClr val="000000"/>
                </a:solidFill>
                <a:effectLst/>
                <a:latin typeface="Fira Sans" panose="020B0503050000020004" pitchFamily="34" charset="0"/>
                <a:ea typeface="Calibri" panose="020F0502020204030204" pitchFamily="34" charset="0"/>
                <a:cs typeface="Times New Roman" panose="02020603050405020304" pitchFamily="18" charset="0"/>
              </a:rPr>
              <a:t>cost of this to society was calculated conservatively to be more than £8.1 billion for each annual group of births in the UK</a:t>
            </a:r>
            <a:r>
              <a:rPr lang="en-GB" sz="1200" dirty="0">
                <a:solidFill>
                  <a:srgbClr val="000000"/>
                </a:solidFill>
                <a:effectLst/>
                <a:latin typeface="Fira Sans" panose="020B0503050000020004" pitchFamily="34" charset="0"/>
                <a:ea typeface="Calibri" panose="020F0502020204030204" pitchFamily="34" charset="0"/>
                <a:cs typeface="Times New Roman" panose="02020603050405020304" pitchFamily="18" charset="0"/>
              </a:rPr>
              <a:t> </a:t>
            </a:r>
            <a:r>
              <a:rPr lang="en-GB" sz="1200" dirty="0">
                <a:effectLst/>
                <a:latin typeface="Fira Sans" panose="020B05030500000200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E6BD2231-A172-45FD-9831-EED936580274}" type="slidenum">
              <a:rPr lang="en-GB" smtClean="0"/>
              <a:t>7</a:t>
            </a:fld>
            <a:endParaRPr lang="en-GB"/>
          </a:p>
        </p:txBody>
      </p:sp>
    </p:spTree>
    <p:extLst>
      <p:ext uri="{BB962C8B-B14F-4D97-AF65-F5344CB8AC3E}">
        <p14:creationId xmlns:p14="http://schemas.microsoft.com/office/powerpoint/2010/main" val="429083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Fira Sans" panose="020B0503050000020004" pitchFamily="34" charset="0"/>
                <a:ea typeface="Calibri" panose="020F0502020204030204" pitchFamily="34" charset="0"/>
                <a:cs typeface="Times New Roman" panose="02020603050405020304" pitchFamily="18" charset="0"/>
              </a:rPr>
              <a:t>But we always knew that this left a major gap for women with common MH needs who do not meet the threshold for specialist services, and for whom the outcomes of not having their suffering recognised can be just as devastating.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Fira Sans" panose="020B0503050000020004" pitchFamily="34" charset="0"/>
                <a:ea typeface="Calibri" panose="020F0502020204030204" pitchFamily="34" charset="0"/>
                <a:cs typeface="Times New Roman" panose="02020603050405020304" pitchFamily="18" charset="0"/>
              </a:rPr>
              <a:t>The most common major health complication of maternity is depression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Fira Sans" panose="020B0503050000020004" pitchFamily="34" charset="0"/>
                <a:ea typeface="Calibri" panose="020F0502020204030204" pitchFamily="34" charset="0"/>
                <a:cs typeface="Times New Roman" panose="02020603050405020304" pitchFamily="18" charset="0"/>
              </a:rPr>
              <a:t>Mental ill health remains one of the leading causes of maternal death in the perinatal period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BD2231-A172-45FD-9831-EED936580274}" type="slidenum">
              <a:rPr lang="en-GB" smtClean="0"/>
              <a:t>9</a:t>
            </a:fld>
            <a:endParaRPr lang="en-GB"/>
          </a:p>
        </p:txBody>
      </p:sp>
    </p:spTree>
    <p:extLst>
      <p:ext uri="{BB962C8B-B14F-4D97-AF65-F5344CB8AC3E}">
        <p14:creationId xmlns:p14="http://schemas.microsoft.com/office/powerpoint/2010/main" val="116600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Fira Sans" panose="020B0503050000020004" pitchFamily="34" charset="0"/>
                <a:ea typeface="Calibri" panose="020F0502020204030204" pitchFamily="34" charset="0"/>
                <a:cs typeface="Times New Roman" panose="02020603050405020304" pitchFamily="18" charset="0"/>
              </a:rPr>
              <a:t>But this is not inevitable and not irreversible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BD2231-A172-45FD-9831-EED936580274}" type="slidenum">
              <a:rPr lang="en-GB" smtClean="0"/>
              <a:t>11</a:t>
            </a:fld>
            <a:endParaRPr lang="en-GB"/>
          </a:p>
        </p:txBody>
      </p:sp>
    </p:spTree>
    <p:extLst>
      <p:ext uri="{BB962C8B-B14F-4D97-AF65-F5344CB8AC3E}">
        <p14:creationId xmlns:p14="http://schemas.microsoft.com/office/powerpoint/2010/main" val="91984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Fira Sans" panose="020B0503050000020004" pitchFamily="34" charset="0"/>
                <a:ea typeface="Calibri" panose="020F0502020204030204" pitchFamily="34" charset="0"/>
                <a:cs typeface="Times New Roman" panose="02020603050405020304" pitchFamily="18" charset="0"/>
              </a:rPr>
              <a:t>Our next step is the Make All Care Count campaign, to support the investment and practice of professionals across universal services and wider pathway to provide support and care that works for ALL women.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BD2231-A172-45FD-9831-EED936580274}" type="slidenum">
              <a:rPr lang="en-GB" smtClean="0"/>
              <a:t>12</a:t>
            </a:fld>
            <a:endParaRPr lang="en-GB"/>
          </a:p>
        </p:txBody>
      </p:sp>
    </p:spTree>
    <p:extLst>
      <p:ext uri="{BB962C8B-B14F-4D97-AF65-F5344CB8AC3E}">
        <p14:creationId xmlns:p14="http://schemas.microsoft.com/office/powerpoint/2010/main" val="130789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Fira Sans" panose="020B0503050000020004" pitchFamily="34" charset="0"/>
                <a:ea typeface="Calibri" panose="020F0502020204030204" pitchFamily="34" charset="0"/>
                <a:cs typeface="Times New Roman" panose="02020603050405020304" pitchFamily="18" charset="0"/>
              </a:rPr>
              <a:t>Deltapoll</a:t>
            </a:r>
            <a:r>
              <a:rPr lang="en-GB" sz="1800" dirty="0">
                <a:effectLst/>
                <a:latin typeface="Fira Sans" panose="020B0503050000020004" pitchFamily="34" charset="0"/>
                <a:ea typeface="Calibri" panose="020F0502020204030204" pitchFamily="34" charset="0"/>
                <a:cs typeface="Times New Roman" panose="02020603050405020304" pitchFamily="18" charset="0"/>
              </a:rPr>
              <a:t> </a:t>
            </a:r>
            <a:r>
              <a:rPr lang="en-GB" sz="1800" dirty="0" err="1">
                <a:effectLst/>
                <a:latin typeface="Fira Sans" panose="020B0503050000020004" pitchFamily="34" charset="0"/>
                <a:ea typeface="Calibri" panose="020F0502020204030204" pitchFamily="34" charset="0"/>
                <a:cs typeface="Times New Roman" panose="02020603050405020304" pitchFamily="18" charset="0"/>
              </a:rPr>
              <a:t>survery</a:t>
            </a:r>
            <a:r>
              <a:rPr lang="en-GB" sz="1800" dirty="0">
                <a:effectLst/>
                <a:latin typeface="Fira Sans" panose="020B0503050000020004" pitchFamily="34" charset="0"/>
                <a:ea typeface="Calibri" panose="020F0502020204030204" pitchFamily="34" charset="0"/>
                <a:cs typeface="Times New Roman" panose="02020603050405020304" pitchFamily="18" charset="0"/>
              </a:rPr>
              <a:t> commissioned September 2022 of 500 new mothers.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Fira Sans" panose="020B0503050000020004" pitchFamily="34" charset="0"/>
                <a:ea typeface="Calibri" panose="020F0502020204030204" pitchFamily="34" charset="0"/>
                <a:cs typeface="Times New Roman" panose="02020603050405020304" pitchFamily="18" charset="0"/>
              </a:rPr>
              <a:t>Need to raise public awareness but after this, it is MWs, health visitors and GPs who women speak to – and most young mums go to professionals rather than family/friends</a:t>
            </a:r>
            <a:endParaRPr lang="en-GB" dirty="0"/>
          </a:p>
        </p:txBody>
      </p:sp>
      <p:sp>
        <p:nvSpPr>
          <p:cNvPr id="4" name="Slide Number Placeholder 3"/>
          <p:cNvSpPr>
            <a:spLocks noGrp="1"/>
          </p:cNvSpPr>
          <p:nvPr>
            <p:ph type="sldNum" sz="quarter" idx="5"/>
          </p:nvPr>
        </p:nvSpPr>
        <p:spPr/>
        <p:txBody>
          <a:bodyPr/>
          <a:lstStyle/>
          <a:p>
            <a:fld id="{E6BD2231-A172-45FD-9831-EED936580274}" type="slidenum">
              <a:rPr lang="en-GB" smtClean="0"/>
              <a:t>14</a:t>
            </a:fld>
            <a:endParaRPr lang="en-GB"/>
          </a:p>
        </p:txBody>
      </p:sp>
    </p:spTree>
    <p:extLst>
      <p:ext uri="{BB962C8B-B14F-4D97-AF65-F5344CB8AC3E}">
        <p14:creationId xmlns:p14="http://schemas.microsoft.com/office/powerpoint/2010/main" val="12310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Fira Sans Medium" panose="020B0603050000020004" pitchFamily="34" charset="0"/>
                <a:ea typeface="Calibri" panose="020F0502020204030204" pitchFamily="34" charset="0"/>
                <a:cs typeface="Times New Roman" panose="02020603050405020304" pitchFamily="18" charset="0"/>
              </a:rPr>
              <a:t>For Common MH Issues and the Role of Universal Services in perinatal MH care</a:t>
            </a:r>
          </a:p>
          <a:p>
            <a:endParaRPr lang="en-GB" dirty="0"/>
          </a:p>
        </p:txBody>
      </p:sp>
      <p:sp>
        <p:nvSpPr>
          <p:cNvPr id="4" name="Slide Number Placeholder 3"/>
          <p:cNvSpPr>
            <a:spLocks noGrp="1"/>
          </p:cNvSpPr>
          <p:nvPr>
            <p:ph type="sldNum" sz="quarter" idx="5"/>
          </p:nvPr>
        </p:nvSpPr>
        <p:spPr/>
        <p:txBody>
          <a:bodyPr/>
          <a:lstStyle/>
          <a:p>
            <a:fld id="{E6BD2231-A172-45FD-9831-EED936580274}" type="slidenum">
              <a:rPr lang="en-GB" smtClean="0"/>
              <a:t>15</a:t>
            </a:fld>
            <a:endParaRPr lang="en-GB"/>
          </a:p>
        </p:txBody>
      </p:sp>
    </p:spTree>
    <p:extLst>
      <p:ext uri="{BB962C8B-B14F-4D97-AF65-F5344CB8AC3E}">
        <p14:creationId xmlns:p14="http://schemas.microsoft.com/office/powerpoint/2010/main" val="78689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Fira Sans" panose="020B0503050000020004" pitchFamily="34" charset="0"/>
                <a:ea typeface="Calibri" panose="020F0502020204030204" pitchFamily="34" charset="0"/>
                <a:cs typeface="Times New Roman" panose="02020603050405020304" pitchFamily="18" charset="0"/>
              </a:rPr>
              <a:t>February 2022 - report commissioned from LSE - an Economic Case for increasing access to treatment for women with common mental health problems in the perinatal period.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Fira Sans" panose="020B0503050000020004" pitchFamily="34" charset="0"/>
                <a:ea typeface="Calibri" panose="020F0502020204030204" pitchFamily="34" charset="0"/>
                <a:cs typeface="Times New Roman" panose="02020603050405020304" pitchFamily="18" charset="0"/>
              </a:rPr>
              <a:t>advocates specifically for the Integration of MH support into maternity settings – they are especially well placed to identify problems early on, understand individual needs and take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6BD2231-A172-45FD-9831-EED936580274}" type="slidenum">
              <a:rPr lang="en-GB" smtClean="0"/>
              <a:t>16</a:t>
            </a:fld>
            <a:endParaRPr lang="en-GB"/>
          </a:p>
        </p:txBody>
      </p:sp>
    </p:spTree>
    <p:extLst>
      <p:ext uri="{BB962C8B-B14F-4D97-AF65-F5344CB8AC3E}">
        <p14:creationId xmlns:p14="http://schemas.microsoft.com/office/powerpoint/2010/main" val="138773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91E5A"/>
        </a:solidFill>
        <a:effectLst/>
      </p:bgPr>
    </p:bg>
    <p:spTree>
      <p:nvGrpSpPr>
        <p:cNvPr id="1" name=""/>
        <p:cNvGrpSpPr/>
        <p:nvPr/>
      </p:nvGrpSpPr>
      <p:grpSpPr>
        <a:xfrm>
          <a:off x="0" y="0"/>
          <a:ext cx="0" cy="0"/>
          <a:chOff x="0" y="0"/>
          <a:chExt cx="0" cy="0"/>
        </a:xfrm>
      </p:grpSpPr>
      <p:sp>
        <p:nvSpPr>
          <p:cNvPr id="2" name="TextBox 2"/>
          <p:cNvSpPr txBox="1"/>
          <p:nvPr/>
        </p:nvSpPr>
        <p:spPr>
          <a:xfrm>
            <a:off x="1042986" y="3426888"/>
            <a:ext cx="15644813" cy="3693319"/>
          </a:xfrm>
          <a:prstGeom prst="rect">
            <a:avLst/>
          </a:prstGeom>
        </p:spPr>
        <p:txBody>
          <a:bodyPr wrap="square" lIns="0" tIns="0" rIns="0" bIns="0" rtlCol="0" anchor="t">
            <a:spAutoFit/>
          </a:bodyPr>
          <a:lstStyle/>
          <a:p>
            <a:r>
              <a:rPr lang="en-US" sz="4800" dirty="0">
                <a:solidFill>
                  <a:srgbClr val="FFFFFF"/>
                </a:solidFill>
                <a:latin typeface="Fira Sans ExtraBold" panose="020B0903050000020004" pitchFamily="34" charset="0"/>
                <a:ea typeface="Fira Sans ExtraBold" panose="020B0903050000020004" pitchFamily="34" charset="0"/>
              </a:rPr>
              <a:t>Increasing access to treatment for women with common mental health problems during the perinatal period: </a:t>
            </a:r>
            <a:r>
              <a:rPr lang="en-US" sz="4800" dirty="0">
                <a:solidFill>
                  <a:srgbClr val="FFFFFF"/>
                </a:solidFill>
                <a:latin typeface="Fira Sans Medium" panose="020B0603050000020004" pitchFamily="34" charset="0"/>
                <a:ea typeface="Fira Sans ExtraBold" panose="020B0903050000020004" pitchFamily="34" charset="0"/>
              </a:rPr>
              <a:t>Developing a model of service delivery in which mental and physical health care are integrated into the work of maternity and health visiting services</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5800" y="647700"/>
            <a:ext cx="4324240" cy="1567537"/>
          </a:xfrm>
          <a:prstGeom prst="rect">
            <a:avLst/>
          </a:prstGeom>
        </p:spPr>
      </p:pic>
      <p:sp>
        <p:nvSpPr>
          <p:cNvPr id="5" name="TextBox 4">
            <a:extLst>
              <a:ext uri="{FF2B5EF4-FFF2-40B4-BE49-F238E27FC236}">
                <a16:creationId xmlns:a16="http://schemas.microsoft.com/office/drawing/2014/main" id="{4DC0B331-4B47-4D23-BCE8-70B7107ACB9C}"/>
              </a:ext>
            </a:extLst>
          </p:cNvPr>
          <p:cNvSpPr txBox="1"/>
          <p:nvPr/>
        </p:nvSpPr>
        <p:spPr>
          <a:xfrm>
            <a:off x="1042987" y="8115300"/>
            <a:ext cx="10161869" cy="967957"/>
          </a:xfrm>
          <a:prstGeom prst="rect">
            <a:avLst/>
          </a:prstGeom>
        </p:spPr>
        <p:txBody>
          <a:bodyPr lIns="0" tIns="0" rIns="0" bIns="0" rtlCol="0" anchor="t">
            <a:spAutoFit/>
          </a:bodyPr>
          <a:lstStyle/>
          <a:p>
            <a:pPr algn="just">
              <a:lnSpc>
                <a:spcPts val="3919"/>
              </a:lnSpc>
              <a:spcBef>
                <a:spcPct val="0"/>
              </a:spcBef>
            </a:pPr>
            <a:r>
              <a:rPr lang="en-US" sz="2800" dirty="0">
                <a:solidFill>
                  <a:srgbClr val="FFFFFF"/>
                </a:solidFill>
                <a:latin typeface="Fira Sans Medium" panose="020B0603050000020004" pitchFamily="34" charset="0"/>
                <a:ea typeface="Fira Sans Medium" panose="020B0603050000020004" pitchFamily="34" charset="0"/>
              </a:rPr>
              <a:t>Laura Seebohm</a:t>
            </a:r>
          </a:p>
          <a:p>
            <a:pPr algn="just">
              <a:lnSpc>
                <a:spcPts val="3919"/>
              </a:lnSpc>
              <a:spcBef>
                <a:spcPct val="0"/>
              </a:spcBef>
            </a:pPr>
            <a:r>
              <a:rPr lang="en-US" sz="2800" dirty="0">
                <a:solidFill>
                  <a:srgbClr val="FFFFFF"/>
                </a:solidFill>
                <a:latin typeface="Fira Sans" panose="020B0503050000020004" pitchFamily="34" charset="0"/>
                <a:ea typeface="Fira Sans" panose="020B0503050000020004" pitchFamily="34" charset="0"/>
              </a:rPr>
              <a:t>CEO, Maternal Mental Health Alliance (MMHA)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t="7812" b="7812"/>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F48CF8-241D-046C-AD32-A6C9CF865887}"/>
              </a:ext>
            </a:extLst>
          </p:cNvPr>
          <p:cNvSpPr txBox="1"/>
          <p:nvPr/>
        </p:nvSpPr>
        <p:spPr>
          <a:xfrm>
            <a:off x="1524000" y="4543336"/>
            <a:ext cx="15240000" cy="1200329"/>
          </a:xfrm>
          <a:prstGeom prst="rect">
            <a:avLst/>
          </a:prstGeom>
          <a:noFill/>
        </p:spPr>
        <p:txBody>
          <a:bodyPr wrap="square" rtlCol="0">
            <a:spAutoFit/>
          </a:bodyPr>
          <a:lstStyle/>
          <a:p>
            <a:pPr algn="ctr"/>
            <a:r>
              <a:rPr lang="en-US" sz="7200" dirty="0">
                <a:solidFill>
                  <a:schemeClr val="bg1"/>
                </a:solidFill>
                <a:latin typeface="Fira Sans Medium" panose="020B0603050000020004" pitchFamily="34" charset="0"/>
                <a:ea typeface="Fira Sans Medium" panose="020B0603050000020004" pitchFamily="34" charset="0"/>
              </a:rPr>
              <a:t>Parity and prevention</a:t>
            </a:r>
          </a:p>
        </p:txBody>
      </p:sp>
      <p:pic>
        <p:nvPicPr>
          <p:cNvPr id="9" name="Picture 8" descr="Graphical user interface, text&#10;&#10;Description automatically generated">
            <a:extLst>
              <a:ext uri="{FF2B5EF4-FFF2-40B4-BE49-F238E27FC236}">
                <a16:creationId xmlns:a16="http://schemas.microsoft.com/office/drawing/2014/main" id="{B3076824-4140-7350-C741-D4FA791C7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386850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E1DC"/>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5AC01D-2952-C747-50CE-2CB332E91067}"/>
              </a:ext>
            </a:extLst>
          </p:cNvPr>
          <p:cNvSpPr txBox="1"/>
          <p:nvPr/>
        </p:nvSpPr>
        <p:spPr>
          <a:xfrm>
            <a:off x="1524000" y="2400300"/>
            <a:ext cx="15240000" cy="1200329"/>
          </a:xfrm>
          <a:prstGeom prst="rect">
            <a:avLst/>
          </a:prstGeom>
          <a:noFill/>
        </p:spPr>
        <p:txBody>
          <a:bodyPr wrap="square" rtlCol="0">
            <a:spAutoFit/>
          </a:bodyPr>
          <a:lstStyle/>
          <a:p>
            <a:pPr algn="ctr"/>
            <a:r>
              <a:rPr lang="en-US" sz="7200" dirty="0">
                <a:solidFill>
                  <a:srgbClr val="691E5A"/>
                </a:solidFill>
                <a:latin typeface="Fira Sans Medium" panose="020B0603050000020004" pitchFamily="34" charset="0"/>
                <a:ea typeface="Fira Sans Medium" panose="020B0603050000020004" pitchFamily="34" charset="0"/>
              </a:rPr>
              <a:t>Why parity is so important</a:t>
            </a:r>
          </a:p>
        </p:txBody>
      </p:sp>
      <p:sp>
        <p:nvSpPr>
          <p:cNvPr id="11" name="TextBox 10">
            <a:extLst>
              <a:ext uri="{FF2B5EF4-FFF2-40B4-BE49-F238E27FC236}">
                <a16:creationId xmlns:a16="http://schemas.microsoft.com/office/drawing/2014/main" id="{79077EE4-8C5A-3436-B05A-16DDCB32C920}"/>
              </a:ext>
            </a:extLst>
          </p:cNvPr>
          <p:cNvSpPr txBox="1"/>
          <p:nvPr/>
        </p:nvSpPr>
        <p:spPr>
          <a:xfrm>
            <a:off x="1028700" y="8420100"/>
            <a:ext cx="16230600" cy="848246"/>
          </a:xfrm>
          <a:prstGeom prst="rect">
            <a:avLst/>
          </a:prstGeom>
          <a:noFill/>
        </p:spPr>
        <p:txBody>
          <a:bodyPr wrap="square">
            <a:spAutoFit/>
          </a:bodyPr>
          <a:lstStyle/>
          <a:p>
            <a:pPr lvl="0" algn="ctr">
              <a:lnSpc>
                <a:spcPct val="107000"/>
              </a:lnSpc>
              <a:spcAft>
                <a:spcPts val="800"/>
              </a:spcAft>
            </a:pPr>
            <a:r>
              <a:rPr lang="en-GB" sz="3600" dirty="0">
                <a:effectLst/>
                <a:latin typeface="Fira Sans Medium" panose="020B0603050000020004" pitchFamily="34" charset="0"/>
                <a:ea typeface="Calibri" panose="020F0502020204030204" pitchFamily="34" charset="0"/>
                <a:cs typeface="Times New Roman" panose="02020603050405020304" pitchFamily="18" charset="0"/>
              </a:rPr>
              <a:t>If this was for physical conditions, it would be a </a:t>
            </a:r>
            <a:r>
              <a:rPr lang="en-GB" sz="4800" dirty="0">
                <a:solidFill>
                  <a:srgbClr val="00B8B0"/>
                </a:solidFill>
                <a:effectLst/>
                <a:latin typeface="Fira Sans Medium" panose="020B0603050000020004" pitchFamily="34" charset="0"/>
                <a:ea typeface="Calibri" panose="020F0502020204030204" pitchFamily="34" charset="0"/>
                <a:cs typeface="Times New Roman" panose="02020603050405020304" pitchFamily="18" charset="0"/>
              </a:rPr>
              <a:t>scandal</a:t>
            </a:r>
            <a:endParaRPr lang="en-GB" sz="3600" dirty="0">
              <a:solidFill>
                <a:srgbClr val="00B8B0"/>
              </a:solidFill>
              <a:effectLst/>
              <a:latin typeface="Fira Sans Medium" panose="020B06030500000200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1C1F4110-F738-0CED-B947-2E179658948F}"/>
              </a:ext>
            </a:extLst>
          </p:cNvPr>
          <p:cNvGrpSpPr/>
          <p:nvPr/>
        </p:nvGrpSpPr>
        <p:grpSpPr>
          <a:xfrm>
            <a:off x="1028700" y="4542790"/>
            <a:ext cx="16230600" cy="2765757"/>
            <a:chOff x="1028700" y="4542790"/>
            <a:chExt cx="16230600" cy="2765757"/>
          </a:xfrm>
        </p:grpSpPr>
        <p:sp>
          <p:nvSpPr>
            <p:cNvPr id="2" name="TextBox 4">
              <a:extLst>
                <a:ext uri="{FF2B5EF4-FFF2-40B4-BE49-F238E27FC236}">
                  <a16:creationId xmlns:a16="http://schemas.microsoft.com/office/drawing/2014/main" id="{D22F7200-FCF5-179A-CA16-1D2B4F5122E5}"/>
                </a:ext>
              </a:extLst>
            </p:cNvPr>
            <p:cNvSpPr txBox="1"/>
            <p:nvPr/>
          </p:nvSpPr>
          <p:spPr>
            <a:xfrm>
              <a:off x="1028700" y="4542790"/>
              <a:ext cx="5221487" cy="2265557"/>
            </a:xfrm>
            <a:prstGeom prst="rect">
              <a:avLst/>
            </a:prstGeom>
          </p:spPr>
          <p:txBody>
            <a:bodyPr lIns="0" tIns="0" rIns="0" bIns="0" rtlCol="0" anchor="t">
              <a:spAutoFit/>
            </a:bodyPr>
            <a:lstStyle/>
            <a:p>
              <a:pPr algn="ctr">
                <a:lnSpc>
                  <a:spcPts val="10080"/>
                </a:lnSpc>
              </a:pPr>
              <a:r>
                <a:rPr lang="en-US" sz="7200" dirty="0">
                  <a:solidFill>
                    <a:srgbClr val="691E5A"/>
                  </a:solidFill>
                  <a:latin typeface="Fira Sans Medium" panose="020B0603050000020004" pitchFamily="34" charset="0"/>
                  <a:ea typeface="Fira Sans Medium" panose="020B0603050000020004" pitchFamily="34" charset="0"/>
                </a:rPr>
                <a:t>50%</a:t>
              </a:r>
            </a:p>
            <a:p>
              <a:pPr algn="ctr">
                <a:lnSpc>
                  <a:spcPts val="3919"/>
                </a:lnSpc>
              </a:pPr>
              <a:r>
                <a:rPr lang="en-US" sz="2799" dirty="0">
                  <a:latin typeface="Fira Sans" panose="020B0503050000020004" pitchFamily="34" charset="0"/>
                  <a:ea typeface="Fira Sans" panose="020B0503050000020004" pitchFamily="34" charset="0"/>
                </a:rPr>
                <a:t>of women with depression go undetected</a:t>
              </a:r>
            </a:p>
          </p:txBody>
        </p:sp>
        <p:sp>
          <p:nvSpPr>
            <p:cNvPr id="3" name="TextBox 5">
              <a:extLst>
                <a:ext uri="{FF2B5EF4-FFF2-40B4-BE49-F238E27FC236}">
                  <a16:creationId xmlns:a16="http://schemas.microsoft.com/office/drawing/2014/main" id="{28F3FB1F-CECE-5819-10C0-5F8F59A6B929}"/>
                </a:ext>
              </a:extLst>
            </p:cNvPr>
            <p:cNvSpPr txBox="1"/>
            <p:nvPr/>
          </p:nvSpPr>
          <p:spPr>
            <a:xfrm>
              <a:off x="6967597" y="4542790"/>
              <a:ext cx="4352807" cy="2265557"/>
            </a:xfrm>
            <a:prstGeom prst="rect">
              <a:avLst/>
            </a:prstGeom>
          </p:spPr>
          <p:txBody>
            <a:bodyPr lIns="0" tIns="0" rIns="0" bIns="0" rtlCol="0" anchor="t">
              <a:spAutoFit/>
            </a:bodyPr>
            <a:lstStyle/>
            <a:p>
              <a:pPr algn="ctr">
                <a:lnSpc>
                  <a:spcPts val="10080"/>
                </a:lnSpc>
              </a:pPr>
              <a:r>
                <a:rPr lang="en-US" sz="7200" dirty="0">
                  <a:solidFill>
                    <a:srgbClr val="691E5A"/>
                  </a:solidFill>
                  <a:latin typeface="Fira Sans Medium" panose="020B0603050000020004" pitchFamily="34" charset="0"/>
                  <a:ea typeface="Fira Sans Medium" panose="020B0603050000020004" pitchFamily="34" charset="0"/>
                </a:rPr>
                <a:t>50%</a:t>
              </a:r>
            </a:p>
            <a:p>
              <a:pPr algn="ctr">
                <a:lnSpc>
                  <a:spcPts val="3919"/>
                </a:lnSpc>
              </a:pPr>
              <a:r>
                <a:rPr lang="en-US" sz="2799" dirty="0">
                  <a:latin typeface="Fira Sans" panose="020B0503050000020004" pitchFamily="34" charset="0"/>
                  <a:ea typeface="Fira Sans" panose="020B0503050000020004" pitchFamily="34" charset="0"/>
                </a:rPr>
                <a:t>of those detected do not receive treatment</a:t>
              </a:r>
            </a:p>
          </p:txBody>
        </p:sp>
        <p:sp>
          <p:nvSpPr>
            <p:cNvPr id="4" name="TextBox 6">
              <a:extLst>
                <a:ext uri="{FF2B5EF4-FFF2-40B4-BE49-F238E27FC236}">
                  <a16:creationId xmlns:a16="http://schemas.microsoft.com/office/drawing/2014/main" id="{5070D78F-7E5F-B0ED-7CBC-4DAE9EE2F653}"/>
                </a:ext>
              </a:extLst>
            </p:cNvPr>
            <p:cNvSpPr txBox="1"/>
            <p:nvPr/>
          </p:nvSpPr>
          <p:spPr>
            <a:xfrm>
              <a:off x="12037813" y="4542790"/>
              <a:ext cx="5221487" cy="2765757"/>
            </a:xfrm>
            <a:prstGeom prst="rect">
              <a:avLst/>
            </a:prstGeom>
          </p:spPr>
          <p:txBody>
            <a:bodyPr lIns="0" tIns="0" rIns="0" bIns="0" rtlCol="0" anchor="t">
              <a:spAutoFit/>
            </a:bodyPr>
            <a:lstStyle/>
            <a:p>
              <a:pPr algn="ctr">
                <a:lnSpc>
                  <a:spcPts val="10080"/>
                </a:lnSpc>
              </a:pPr>
              <a:r>
                <a:rPr lang="en-US" sz="7200" dirty="0">
                  <a:solidFill>
                    <a:srgbClr val="691E5A"/>
                  </a:solidFill>
                  <a:latin typeface="Fira Sans Medium" panose="020B0603050000020004" pitchFamily="34" charset="0"/>
                  <a:ea typeface="Fira Sans Medium" panose="020B0603050000020004" pitchFamily="34" charset="0"/>
                </a:rPr>
                <a:t>50%</a:t>
              </a:r>
            </a:p>
            <a:p>
              <a:pPr algn="ctr">
                <a:lnSpc>
                  <a:spcPts val="3919"/>
                </a:lnSpc>
              </a:pPr>
              <a:r>
                <a:rPr lang="en-US" sz="2800" dirty="0">
                  <a:latin typeface="Fira Sans" panose="020B0503050000020004" pitchFamily="34" charset="0"/>
                  <a:ea typeface="Fira Sans" panose="020B0503050000020004" pitchFamily="34" charset="0"/>
                </a:rPr>
                <a:t>of those who are offered support do not receive NICE guideline quality treatment</a:t>
              </a:r>
            </a:p>
          </p:txBody>
        </p:sp>
        <p:pic>
          <p:nvPicPr>
            <p:cNvPr id="13" name="Graphic 12" descr="Caret Left with solid fill">
              <a:extLst>
                <a:ext uri="{FF2B5EF4-FFF2-40B4-BE49-F238E27FC236}">
                  <a16:creationId xmlns:a16="http://schemas.microsoft.com/office/drawing/2014/main" id="{203C2484-9D06-7613-4287-3C313EA7B5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172200" y="4686300"/>
              <a:ext cx="914400" cy="914400"/>
            </a:xfrm>
            <a:prstGeom prst="rect">
              <a:avLst/>
            </a:prstGeom>
          </p:spPr>
        </p:pic>
        <p:pic>
          <p:nvPicPr>
            <p:cNvPr id="14" name="Graphic 13" descr="Caret Left with solid fill">
              <a:extLst>
                <a:ext uri="{FF2B5EF4-FFF2-40B4-BE49-F238E27FC236}">
                  <a16:creationId xmlns:a16="http://schemas.microsoft.com/office/drawing/2014/main" id="{095E4527-3401-4598-3A4A-904F409E8A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1430000" y="4692011"/>
              <a:ext cx="914400" cy="914400"/>
            </a:xfrm>
            <a:prstGeom prst="rect">
              <a:avLst/>
            </a:prstGeom>
          </p:spPr>
        </p:pic>
      </p:grpSp>
      <p:sp>
        <p:nvSpPr>
          <p:cNvPr id="16" name="Rectangle 15">
            <a:extLst>
              <a:ext uri="{FF2B5EF4-FFF2-40B4-BE49-F238E27FC236}">
                <a16:creationId xmlns:a16="http://schemas.microsoft.com/office/drawing/2014/main" id="{48681E69-B782-EF03-F28C-EF5421D53D83}"/>
              </a:ext>
            </a:extLst>
          </p:cNvPr>
          <p:cNvSpPr/>
          <p:nvPr/>
        </p:nvSpPr>
        <p:spPr>
          <a:xfrm>
            <a:off x="-1143" y="0"/>
            <a:ext cx="18288000" cy="1638300"/>
          </a:xfrm>
          <a:prstGeom prst="rect">
            <a:avLst/>
          </a:prstGeom>
          <a:solidFill>
            <a:srgbClr val="00B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Graphical user interface, text&#10;&#10;Description automatically generated">
            <a:extLst>
              <a:ext uri="{FF2B5EF4-FFF2-40B4-BE49-F238E27FC236}">
                <a16:creationId xmlns:a16="http://schemas.microsoft.com/office/drawing/2014/main" id="{D44D13EB-E436-8B9D-02E2-83CBA6DB86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12723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91E5A"/>
        </a:solidFill>
        <a:effectLst/>
      </p:bgPr>
    </p:bg>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FF582FD1-9245-7425-44F3-CA72C8232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pic>
        <p:nvPicPr>
          <p:cNvPr id="4" name="Picture 3" descr="Diagram&#10;&#10;Description automatically generated">
            <a:extLst>
              <a:ext uri="{FF2B5EF4-FFF2-40B4-BE49-F238E27FC236}">
                <a16:creationId xmlns:a16="http://schemas.microsoft.com/office/drawing/2014/main" id="{FEAE1ADF-46F2-F8D8-720F-4628727456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986938"/>
            <a:ext cx="8305800" cy="8313124"/>
          </a:xfrm>
          <a:prstGeom prst="rect">
            <a:avLst/>
          </a:prstGeom>
        </p:spPr>
      </p:pic>
      <p:sp>
        <p:nvSpPr>
          <p:cNvPr id="5" name="TextBox 4">
            <a:extLst>
              <a:ext uri="{FF2B5EF4-FFF2-40B4-BE49-F238E27FC236}">
                <a16:creationId xmlns:a16="http://schemas.microsoft.com/office/drawing/2014/main" id="{164B8166-626E-1F74-3C87-354AD817B26F}"/>
              </a:ext>
            </a:extLst>
          </p:cNvPr>
          <p:cNvSpPr txBox="1"/>
          <p:nvPr/>
        </p:nvSpPr>
        <p:spPr>
          <a:xfrm>
            <a:off x="1219200" y="3620006"/>
            <a:ext cx="6248400" cy="3046988"/>
          </a:xfrm>
          <a:prstGeom prst="rect">
            <a:avLst/>
          </a:prstGeom>
          <a:noFill/>
        </p:spPr>
        <p:txBody>
          <a:bodyPr wrap="square" rtlCol="0">
            <a:spAutoFit/>
          </a:bodyPr>
          <a:lstStyle/>
          <a:p>
            <a:r>
              <a:rPr lang="en-US" sz="9600" dirty="0">
                <a:solidFill>
                  <a:schemeClr val="bg1"/>
                </a:solidFill>
                <a:latin typeface="Fira Sans ExtraBold" panose="020B0903050000020004" pitchFamily="34" charset="0"/>
                <a:ea typeface="Fira Sans Medium" panose="020B0603050000020004" pitchFamily="34" charset="0"/>
              </a:rPr>
              <a:t>Make all care count</a:t>
            </a:r>
          </a:p>
        </p:txBody>
      </p:sp>
    </p:spTree>
    <p:extLst>
      <p:ext uri="{BB962C8B-B14F-4D97-AF65-F5344CB8AC3E}">
        <p14:creationId xmlns:p14="http://schemas.microsoft.com/office/powerpoint/2010/main" val="341255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t="7812" b="7812"/>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F48CF8-241D-046C-AD32-A6C9CF865887}"/>
              </a:ext>
            </a:extLst>
          </p:cNvPr>
          <p:cNvSpPr txBox="1"/>
          <p:nvPr/>
        </p:nvSpPr>
        <p:spPr>
          <a:xfrm>
            <a:off x="1524000" y="4543336"/>
            <a:ext cx="15240000" cy="1200329"/>
          </a:xfrm>
          <a:prstGeom prst="rect">
            <a:avLst/>
          </a:prstGeom>
          <a:noFill/>
        </p:spPr>
        <p:txBody>
          <a:bodyPr wrap="square" rtlCol="0">
            <a:spAutoFit/>
          </a:bodyPr>
          <a:lstStyle/>
          <a:p>
            <a:pPr algn="ctr"/>
            <a:r>
              <a:rPr lang="en-US" sz="7200" dirty="0">
                <a:solidFill>
                  <a:schemeClr val="bg1"/>
                </a:solidFill>
                <a:latin typeface="Fira Sans Medium" panose="020B0603050000020004" pitchFamily="34" charset="0"/>
                <a:ea typeface="Fira Sans Medium" panose="020B0603050000020004" pitchFamily="34" charset="0"/>
              </a:rPr>
              <a:t>Listening to women and families</a:t>
            </a:r>
          </a:p>
        </p:txBody>
      </p:sp>
      <p:pic>
        <p:nvPicPr>
          <p:cNvPr id="9" name="Picture 8" descr="Graphical user interface, text&#10;&#10;Description automatically generated">
            <a:extLst>
              <a:ext uri="{FF2B5EF4-FFF2-40B4-BE49-F238E27FC236}">
                <a16:creationId xmlns:a16="http://schemas.microsoft.com/office/drawing/2014/main" id="{B3076824-4140-7350-C741-D4FA791C7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212126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1DC"/>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5AC01D-2952-C747-50CE-2CB332E91067}"/>
              </a:ext>
            </a:extLst>
          </p:cNvPr>
          <p:cNvSpPr txBox="1"/>
          <p:nvPr/>
        </p:nvSpPr>
        <p:spPr>
          <a:xfrm>
            <a:off x="1524000" y="1885771"/>
            <a:ext cx="15240000" cy="1200329"/>
          </a:xfrm>
          <a:prstGeom prst="rect">
            <a:avLst/>
          </a:prstGeom>
          <a:noFill/>
        </p:spPr>
        <p:txBody>
          <a:bodyPr wrap="square" rtlCol="0">
            <a:spAutoFit/>
          </a:bodyPr>
          <a:lstStyle/>
          <a:p>
            <a:pPr algn="ctr"/>
            <a:r>
              <a:rPr lang="en-US" sz="7200" dirty="0">
                <a:solidFill>
                  <a:srgbClr val="691E5A"/>
                </a:solidFill>
                <a:latin typeface="Fira Sans Medium" panose="020B0603050000020004" pitchFamily="34" charset="0"/>
                <a:ea typeface="Fira Sans Medium" panose="020B0603050000020004" pitchFamily="34" charset="0"/>
              </a:rPr>
              <a:t>Our survey said…</a:t>
            </a:r>
          </a:p>
        </p:txBody>
      </p:sp>
      <p:sp>
        <p:nvSpPr>
          <p:cNvPr id="6" name="TextBox 5">
            <a:extLst>
              <a:ext uri="{FF2B5EF4-FFF2-40B4-BE49-F238E27FC236}">
                <a16:creationId xmlns:a16="http://schemas.microsoft.com/office/drawing/2014/main" id="{193F6B50-367A-D33D-86E2-E976A1D2220C}"/>
              </a:ext>
            </a:extLst>
          </p:cNvPr>
          <p:cNvSpPr txBox="1"/>
          <p:nvPr/>
        </p:nvSpPr>
        <p:spPr>
          <a:xfrm>
            <a:off x="838200" y="3464968"/>
            <a:ext cx="16383000" cy="6326732"/>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3200" dirty="0">
                <a:effectLst/>
                <a:latin typeface="Fira Sans Medium" panose="020B0603050000020004" pitchFamily="34" charset="0"/>
                <a:ea typeface="Calibri" panose="020F0502020204030204" pitchFamily="34" charset="0"/>
                <a:cs typeface="Times New Roman" panose="02020603050405020304" pitchFamily="18" charset="0"/>
              </a:rPr>
              <a:t> </a:t>
            </a:r>
            <a:r>
              <a:rPr lang="en-GB" sz="3200" dirty="0">
                <a:solidFill>
                  <a:srgbClr val="F0394D"/>
                </a:solidFill>
                <a:effectLst/>
                <a:latin typeface="Fira Sans Medium" panose="020B0603050000020004" pitchFamily="34" charset="0"/>
                <a:ea typeface="Calibri" panose="020F0502020204030204" pitchFamily="34" charset="0"/>
                <a:cs typeface="Times New Roman" panose="02020603050405020304" pitchFamily="18" charset="0"/>
              </a:rPr>
              <a:t>All</a:t>
            </a:r>
            <a:r>
              <a:rPr lang="en-GB" sz="3200" dirty="0">
                <a:effectLst/>
                <a:latin typeface="Fira Sans" panose="020B0503050000020004" pitchFamily="34" charset="0"/>
                <a:ea typeface="Calibri" panose="020F0502020204030204" pitchFamily="34" charset="0"/>
                <a:cs typeface="Times New Roman" panose="02020603050405020304" pitchFamily="18" charset="0"/>
              </a:rPr>
              <a:t> respondents experienced at least one common physical/mental health condition</a:t>
            </a:r>
          </a:p>
          <a:p>
            <a:pPr lvl="0">
              <a:lnSpc>
                <a:spcPct val="107000"/>
              </a:lnSpc>
            </a:pPr>
            <a:endParaRPr lang="en-GB" sz="2800" dirty="0">
              <a:effectLst/>
              <a:latin typeface="Fira Sans" panose="020B050305000002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3200" dirty="0">
                <a:effectLst/>
                <a:latin typeface="Fira Sans Medium" panose="020B0603050000020004" pitchFamily="34" charset="0"/>
                <a:ea typeface="Calibri" panose="020F0502020204030204" pitchFamily="34" charset="0"/>
                <a:cs typeface="Times New Roman" panose="02020603050405020304" pitchFamily="18" charset="0"/>
              </a:rPr>
              <a:t>4 out of 5 most</a:t>
            </a:r>
            <a:r>
              <a:rPr lang="en-GB" sz="3200" dirty="0">
                <a:effectLst/>
                <a:latin typeface="Fira Sans" panose="020B0503050000020004" pitchFamily="34" charset="0"/>
                <a:ea typeface="Calibri" panose="020F0502020204030204" pitchFamily="34" charset="0"/>
                <a:cs typeface="Times New Roman" panose="02020603050405020304" pitchFamily="18" charset="0"/>
              </a:rPr>
              <a:t> commonly experienced challenges related to mental health</a:t>
            </a:r>
          </a:p>
          <a:p>
            <a:pPr lvl="0">
              <a:lnSpc>
                <a:spcPct val="107000"/>
              </a:lnSpc>
            </a:pPr>
            <a:endParaRPr lang="en-GB" sz="3200" dirty="0">
              <a:effectLst/>
              <a:latin typeface="Fira Sans" panose="020B050305000002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3200" dirty="0">
                <a:effectLst/>
                <a:latin typeface="Fira Sans Medium" panose="020B0603050000020004" pitchFamily="34" charset="0"/>
                <a:ea typeface="Calibri" panose="020F0502020204030204" pitchFamily="34" charset="0"/>
                <a:cs typeface="Times New Roman" panose="02020603050405020304" pitchFamily="18" charset="0"/>
              </a:rPr>
              <a:t>Family and friends</a:t>
            </a:r>
            <a:r>
              <a:rPr lang="en-GB" sz="3200" dirty="0">
                <a:effectLst/>
                <a:latin typeface="Fira Sans" panose="020B0503050000020004" pitchFamily="34" charset="0"/>
                <a:ea typeface="Calibri" panose="020F0502020204030204" pitchFamily="34" charset="0"/>
                <a:cs typeface="Times New Roman" panose="02020603050405020304" pitchFamily="18" charset="0"/>
              </a:rPr>
              <a:t> are a significant source of support</a:t>
            </a:r>
          </a:p>
          <a:p>
            <a:pPr lvl="0">
              <a:lnSpc>
                <a:spcPct val="107000"/>
              </a:lnSpc>
            </a:pPr>
            <a:endParaRPr lang="en-GB" sz="3200" dirty="0">
              <a:effectLst/>
              <a:latin typeface="Fira Sans" panose="020B050305000002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3200" dirty="0">
                <a:effectLst/>
                <a:latin typeface="Fira Sans Medium" panose="020B0603050000020004" pitchFamily="34" charset="0"/>
                <a:ea typeface="Calibri" panose="020F0502020204030204" pitchFamily="34" charset="0"/>
                <a:cs typeface="Times New Roman" panose="02020603050405020304" pitchFamily="18" charset="0"/>
              </a:rPr>
              <a:t>Social issues </a:t>
            </a:r>
            <a:r>
              <a:rPr lang="en-GB" sz="3200" dirty="0">
                <a:effectLst/>
                <a:latin typeface="Fira Sans" panose="020B0503050000020004" pitchFamily="34" charset="0"/>
                <a:ea typeface="Calibri" panose="020F0502020204030204" pitchFamily="34" charset="0"/>
                <a:cs typeface="Times New Roman" panose="02020603050405020304" pitchFamily="18" charset="0"/>
              </a:rPr>
              <a:t>are a real factor, with the cost of living cited as the second highest factor exacerbating mental health issues</a:t>
            </a:r>
          </a:p>
          <a:p>
            <a:pPr lvl="0">
              <a:lnSpc>
                <a:spcPct val="107000"/>
              </a:lnSpc>
            </a:pPr>
            <a:endParaRPr lang="en-GB" sz="3200" dirty="0">
              <a:effectLst/>
              <a:latin typeface="Fira Sans" panose="020B050305000002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3200" dirty="0">
                <a:effectLst/>
                <a:latin typeface="Fira Sans Medium" panose="020B0603050000020004" pitchFamily="34" charset="0"/>
                <a:ea typeface="Calibri" panose="020F0502020204030204" pitchFamily="34" charset="0"/>
                <a:cs typeface="Times New Roman" panose="02020603050405020304" pitchFamily="18" charset="0"/>
              </a:rPr>
              <a:t>Childhood trauma </a:t>
            </a:r>
            <a:r>
              <a:rPr lang="en-GB" sz="3200" dirty="0">
                <a:effectLst/>
                <a:latin typeface="Fira Sans" panose="020B0503050000020004" pitchFamily="34" charset="0"/>
                <a:ea typeface="Calibri" panose="020F0502020204030204" pitchFamily="34" charset="0"/>
                <a:cs typeface="Times New Roman" panose="02020603050405020304" pitchFamily="18" charset="0"/>
              </a:rPr>
              <a:t>also prevalent &gt; as important as biological/hormonal factors</a:t>
            </a:r>
          </a:p>
          <a:p>
            <a:pPr lvl="0">
              <a:lnSpc>
                <a:spcPct val="107000"/>
              </a:lnSpc>
            </a:pPr>
            <a:endParaRPr lang="en-GB" sz="3200" dirty="0">
              <a:effectLst/>
              <a:latin typeface="Fira Sans" panose="020B050305000002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3200" dirty="0">
                <a:effectLst/>
                <a:latin typeface="Fira Sans" panose="020B0503050000020004" pitchFamily="34" charset="0"/>
                <a:ea typeface="Calibri" panose="020F0502020204030204" pitchFamily="34" charset="0"/>
                <a:cs typeface="Times New Roman" panose="02020603050405020304" pitchFamily="18" charset="0"/>
              </a:rPr>
              <a:t>Fear of </a:t>
            </a:r>
            <a:r>
              <a:rPr lang="en-GB" sz="3200" dirty="0">
                <a:effectLst/>
                <a:latin typeface="Fira Sans Medium" panose="020B0603050000020004" pitchFamily="34" charset="0"/>
                <a:ea typeface="Calibri" panose="020F0502020204030204" pitchFamily="34" charset="0"/>
                <a:cs typeface="Times New Roman" panose="02020603050405020304" pitchFamily="18" charset="0"/>
              </a:rPr>
              <a:t>stigma and judgement</a:t>
            </a:r>
            <a:r>
              <a:rPr lang="en-GB" sz="3200" dirty="0">
                <a:effectLst/>
                <a:latin typeface="Fira Sans" panose="020B0503050000020004" pitchFamily="34" charset="0"/>
                <a:ea typeface="Calibri" panose="020F0502020204030204" pitchFamily="34" charset="0"/>
                <a:cs typeface="Times New Roman" panose="02020603050405020304" pitchFamily="18" charset="0"/>
              </a:rPr>
              <a:t> is significant</a:t>
            </a:r>
          </a:p>
        </p:txBody>
      </p:sp>
      <p:sp>
        <p:nvSpPr>
          <p:cNvPr id="8" name="Rectangle 7">
            <a:extLst>
              <a:ext uri="{FF2B5EF4-FFF2-40B4-BE49-F238E27FC236}">
                <a16:creationId xmlns:a16="http://schemas.microsoft.com/office/drawing/2014/main" id="{ED562201-D9A5-447C-A3FD-8D358ACE882F}"/>
              </a:ext>
            </a:extLst>
          </p:cNvPr>
          <p:cNvSpPr/>
          <p:nvPr/>
        </p:nvSpPr>
        <p:spPr>
          <a:xfrm>
            <a:off x="-1143" y="0"/>
            <a:ext cx="18288000" cy="1638300"/>
          </a:xfrm>
          <a:prstGeom prst="rect">
            <a:avLst/>
          </a:prstGeom>
          <a:solidFill>
            <a:srgbClr val="00B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Graphical user interface, text&#10;&#10;Description automatically generated">
            <a:extLst>
              <a:ext uri="{FF2B5EF4-FFF2-40B4-BE49-F238E27FC236}">
                <a16:creationId xmlns:a16="http://schemas.microsoft.com/office/drawing/2014/main" id="{154F70B7-841F-E4F0-3B90-E05FA92A0C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407863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t="7812" b="7812"/>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F48CF8-241D-046C-AD32-A6C9CF865887}"/>
              </a:ext>
            </a:extLst>
          </p:cNvPr>
          <p:cNvSpPr txBox="1"/>
          <p:nvPr/>
        </p:nvSpPr>
        <p:spPr>
          <a:xfrm>
            <a:off x="1524000" y="4543336"/>
            <a:ext cx="15240000" cy="1200329"/>
          </a:xfrm>
          <a:prstGeom prst="rect">
            <a:avLst/>
          </a:prstGeom>
          <a:noFill/>
        </p:spPr>
        <p:txBody>
          <a:bodyPr wrap="square" rtlCol="0">
            <a:spAutoFit/>
          </a:bodyPr>
          <a:lstStyle/>
          <a:p>
            <a:pPr algn="ctr"/>
            <a:r>
              <a:rPr lang="en-US" sz="7200" dirty="0">
                <a:solidFill>
                  <a:schemeClr val="bg1"/>
                </a:solidFill>
                <a:latin typeface="Fira Sans Medium" panose="020B0603050000020004" pitchFamily="34" charset="0"/>
                <a:ea typeface="Fira Sans Medium" panose="020B0603050000020004" pitchFamily="34" charset="0"/>
              </a:rPr>
              <a:t>Increasing access to treatment</a:t>
            </a:r>
          </a:p>
        </p:txBody>
      </p:sp>
      <p:pic>
        <p:nvPicPr>
          <p:cNvPr id="9" name="Picture 8" descr="Graphical user interface, text&#10;&#10;Description automatically generated">
            <a:extLst>
              <a:ext uri="{FF2B5EF4-FFF2-40B4-BE49-F238E27FC236}">
                <a16:creationId xmlns:a16="http://schemas.microsoft.com/office/drawing/2014/main" id="{B3076824-4140-7350-C741-D4FA791C7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289710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91E5A"/>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AE4E69-0C0F-4E7B-A6C4-BA11BCF94E79}"/>
              </a:ext>
            </a:extLst>
          </p:cNvPr>
          <p:cNvSpPr/>
          <p:nvPr/>
        </p:nvSpPr>
        <p:spPr>
          <a:xfrm>
            <a:off x="-5906" y="3789367"/>
            <a:ext cx="18288000" cy="2708267"/>
          </a:xfrm>
          <a:prstGeom prst="rect">
            <a:avLst/>
          </a:prstGeom>
          <a:solidFill>
            <a:srgbClr val="00B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graphical user interface&#10;&#10;Description automatically generated">
            <a:extLst>
              <a:ext uri="{FF2B5EF4-FFF2-40B4-BE49-F238E27FC236}">
                <a16:creationId xmlns:a16="http://schemas.microsoft.com/office/drawing/2014/main" id="{B01AF082-1A43-4DCA-ADD2-C6265C1288B1}"/>
              </a:ext>
            </a:extLst>
          </p:cNvPr>
          <p:cNvPicPr>
            <a:picLocks noChangeAspect="1"/>
          </p:cNvPicPr>
          <p:nvPr/>
        </p:nvPicPr>
        <p:blipFill rotWithShape="1">
          <a:blip r:embed="rId3">
            <a:extLst>
              <a:ext uri="{28A0092B-C50C-407E-A947-70E740481C1C}">
                <a14:useLocalDpi xmlns:a14="http://schemas.microsoft.com/office/drawing/2010/main" val="0"/>
              </a:ext>
            </a:extLst>
          </a:blip>
          <a:srcRect l="14372" t="6320" r="16091" b="3023"/>
          <a:stretch/>
        </p:blipFill>
        <p:spPr>
          <a:xfrm>
            <a:off x="6476999" y="1104900"/>
            <a:ext cx="11430001" cy="8382000"/>
          </a:xfrm>
          <a:prstGeom prst="rect">
            <a:avLst/>
          </a:prstGeom>
        </p:spPr>
      </p:pic>
      <p:pic>
        <p:nvPicPr>
          <p:cNvPr id="2" name="Picture 1" descr="Graphical user interface, text&#10;&#10;Description automatically generated">
            <a:extLst>
              <a:ext uri="{FF2B5EF4-FFF2-40B4-BE49-F238E27FC236}">
                <a16:creationId xmlns:a16="http://schemas.microsoft.com/office/drawing/2014/main" id="{667CECB6-10C4-0691-9089-9871B2A92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
        <p:nvSpPr>
          <p:cNvPr id="5" name="TextBox 2">
            <a:extLst>
              <a:ext uri="{FF2B5EF4-FFF2-40B4-BE49-F238E27FC236}">
                <a16:creationId xmlns:a16="http://schemas.microsoft.com/office/drawing/2014/main" id="{E2B45A37-54B4-A356-D448-035DDCECA0EF}"/>
              </a:ext>
            </a:extLst>
          </p:cNvPr>
          <p:cNvSpPr txBox="1"/>
          <p:nvPr/>
        </p:nvSpPr>
        <p:spPr>
          <a:xfrm>
            <a:off x="914400" y="4127837"/>
            <a:ext cx="8575528" cy="2031325"/>
          </a:xfrm>
          <a:prstGeom prst="rect">
            <a:avLst/>
          </a:prstGeom>
        </p:spPr>
        <p:txBody>
          <a:bodyPr wrap="square" lIns="0" tIns="0" rIns="0" bIns="0" rtlCol="0" anchor="ctr">
            <a:spAutoFit/>
          </a:bodyPr>
          <a:lstStyle/>
          <a:p>
            <a:r>
              <a:rPr lang="en-US" sz="6600" dirty="0">
                <a:solidFill>
                  <a:srgbClr val="FFFFFF"/>
                </a:solidFill>
                <a:latin typeface="Fira Sans SemiBold" panose="020B0603050000020004" pitchFamily="34" charset="0"/>
                <a:ea typeface="Fira Sans ExtraBold" panose="020B0903050000020004" pitchFamily="34" charset="0"/>
                <a:cs typeface="+mn-lt"/>
              </a:rPr>
              <a:t>New economic research</a:t>
            </a:r>
            <a:endParaRPr lang="en-US" sz="6600" dirty="0">
              <a:latin typeface="Fira Sans SemiBold" panose="020B0603050000020004" pitchFamily="34" charset="0"/>
              <a:ea typeface="Fira Sans ExtraBold" panose="020B0903050000020004" pitchFamily="34" charset="0"/>
            </a:endParaRPr>
          </a:p>
        </p:txBody>
      </p:sp>
    </p:spTree>
    <p:extLst>
      <p:ext uri="{BB962C8B-B14F-4D97-AF65-F5344CB8AC3E}">
        <p14:creationId xmlns:p14="http://schemas.microsoft.com/office/powerpoint/2010/main" val="366362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91E5A"/>
        </a:solid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ADBFE927-8AB6-4654-85EC-199C24303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952" y="857786"/>
            <a:ext cx="15238095" cy="8571428"/>
          </a:xfrm>
          <a:prstGeom prst="rect">
            <a:avLst/>
          </a:prstGeom>
        </p:spPr>
      </p:pic>
      <p:pic>
        <p:nvPicPr>
          <p:cNvPr id="2" name="Picture 1" descr="Graphical user interface, text&#10;&#10;Description automatically generated">
            <a:extLst>
              <a:ext uri="{FF2B5EF4-FFF2-40B4-BE49-F238E27FC236}">
                <a16:creationId xmlns:a16="http://schemas.microsoft.com/office/drawing/2014/main" id="{BF26A0A7-DEF0-D58A-2F31-F29753FECF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3965790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1DC"/>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CAB594B-A57E-49AF-9F80-382906F5F322}"/>
              </a:ext>
            </a:extLst>
          </p:cNvPr>
          <p:cNvSpPr/>
          <p:nvPr/>
        </p:nvSpPr>
        <p:spPr>
          <a:xfrm>
            <a:off x="-1143" y="0"/>
            <a:ext cx="18288000" cy="1638300"/>
          </a:xfrm>
          <a:prstGeom prst="rect">
            <a:avLst/>
          </a:prstGeom>
          <a:solidFill>
            <a:srgbClr val="00B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Graphical user interface, text&#10;&#10;Description automatically generated">
            <a:extLst>
              <a:ext uri="{FF2B5EF4-FFF2-40B4-BE49-F238E27FC236}">
                <a16:creationId xmlns:a16="http://schemas.microsoft.com/office/drawing/2014/main" id="{CAF579CF-30EC-AC22-3CD5-D8A5D5DD8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grpSp>
        <p:nvGrpSpPr>
          <p:cNvPr id="4" name="Group 3">
            <a:extLst>
              <a:ext uri="{FF2B5EF4-FFF2-40B4-BE49-F238E27FC236}">
                <a16:creationId xmlns:a16="http://schemas.microsoft.com/office/drawing/2014/main" id="{440AAC1E-10E7-BF9E-BDD8-0CC1ABAE28DB}"/>
              </a:ext>
            </a:extLst>
          </p:cNvPr>
          <p:cNvGrpSpPr/>
          <p:nvPr/>
        </p:nvGrpSpPr>
        <p:grpSpPr>
          <a:xfrm>
            <a:off x="1148070" y="2376050"/>
            <a:ext cx="15989574" cy="6577450"/>
            <a:chOff x="1148070" y="1990635"/>
            <a:chExt cx="15989574" cy="6577450"/>
          </a:xfrm>
        </p:grpSpPr>
        <p:sp>
          <p:nvSpPr>
            <p:cNvPr id="16" name="TextBox 6">
              <a:extLst>
                <a:ext uri="{FF2B5EF4-FFF2-40B4-BE49-F238E27FC236}">
                  <a16:creationId xmlns:a16="http://schemas.microsoft.com/office/drawing/2014/main" id="{35E1278E-8ECA-424C-A95C-7954332BEBDD}"/>
                </a:ext>
              </a:extLst>
            </p:cNvPr>
            <p:cNvSpPr txBox="1"/>
            <p:nvPr/>
          </p:nvSpPr>
          <p:spPr>
            <a:xfrm>
              <a:off x="1148070" y="3771900"/>
              <a:ext cx="15989574" cy="4796185"/>
            </a:xfrm>
            <a:prstGeom prst="rect">
              <a:avLst/>
            </a:prstGeom>
          </p:spPr>
          <p:txBody>
            <a:bodyPr wrap="square" lIns="0" tIns="0" rIns="0" bIns="0" rtlCol="0" anchor="t">
              <a:spAutoFit/>
            </a:bodyPr>
            <a:lstStyle>
              <a:defPPr>
                <a:defRPr lang="en-US"/>
              </a:defPPr>
              <a:lvl1pPr>
                <a:lnSpc>
                  <a:spcPts val="3360"/>
                </a:lnSpc>
                <a:spcBef>
                  <a:spcPct val="0"/>
                </a:spcBef>
                <a:defRPr sz="2800">
                  <a:solidFill>
                    <a:srgbClr val="FFFFFF"/>
                  </a:solidFill>
                  <a:latin typeface="Aller" panose="020B0603020203020204" pitchFamily="34" charset="0"/>
                </a:defRPr>
              </a:lvl1pPr>
            </a:lstStyle>
            <a:p>
              <a:pPr marL="457200" indent="-457200" fontAlgn="base">
                <a:buFont typeface="Arial" panose="020B0604020202020204" pitchFamily="34" charset="0"/>
                <a:buChar char="•"/>
              </a:pPr>
              <a:r>
                <a:rPr lang="en-US" sz="3200" dirty="0">
                  <a:solidFill>
                    <a:schemeClr val="tx1"/>
                  </a:solidFill>
                  <a:latin typeface="Fira Sans" panose="020B0503050000020004" pitchFamily="34" charset="0"/>
                </a:rPr>
                <a:t>The LSE research finds that developing a model of service delivery in which mental and physical health care are integrated into the work of maternity and health visiting services generates </a:t>
              </a:r>
              <a:r>
                <a:rPr lang="en-US" sz="3200" dirty="0">
                  <a:solidFill>
                    <a:srgbClr val="00B8B0"/>
                  </a:solidFill>
                  <a:latin typeface="Fira Sans Medium" panose="020B0603050000020004" pitchFamily="34" charset="0"/>
                </a:rPr>
                <a:t>nearly half a billion pounds</a:t>
              </a:r>
              <a:r>
                <a:rPr lang="en-US" sz="3200" dirty="0">
                  <a:solidFill>
                    <a:schemeClr val="tx1"/>
                  </a:solidFill>
                  <a:latin typeface="Fira Sans" panose="020B0503050000020004" pitchFamily="34" charset="0"/>
                </a:rPr>
                <a:t> of net benefit over a ten-year period.</a:t>
              </a:r>
            </a:p>
            <a:p>
              <a:pPr fontAlgn="base"/>
              <a:endParaRPr lang="en-GB" sz="3200" dirty="0">
                <a:solidFill>
                  <a:schemeClr val="tx1"/>
                </a:solidFill>
                <a:latin typeface="Fira Sans" panose="020B0503050000020004" pitchFamily="34" charset="0"/>
              </a:endParaRPr>
            </a:p>
            <a:p>
              <a:pPr marL="457200" indent="-457200" fontAlgn="base">
                <a:buFont typeface="Arial" panose="020B0604020202020204" pitchFamily="34" charset="0"/>
                <a:buChar char="•"/>
              </a:pPr>
              <a:r>
                <a:rPr lang="en-US" sz="3200" dirty="0">
                  <a:solidFill>
                    <a:schemeClr val="tx1"/>
                  </a:solidFill>
                  <a:latin typeface="Fira Sans" panose="020B0503050000020004" pitchFamily="34" charset="0"/>
                </a:rPr>
                <a:t>This would involve </a:t>
              </a:r>
              <a:r>
                <a:rPr lang="en-US" sz="3200" dirty="0">
                  <a:solidFill>
                    <a:srgbClr val="00B8B0"/>
                  </a:solidFill>
                  <a:latin typeface="Fira Sans Medium" panose="020B0603050000020004" pitchFamily="34" charset="0"/>
                </a:rPr>
                <a:t>891</a:t>
              </a:r>
              <a:r>
                <a:rPr lang="en-US" sz="3200" dirty="0">
                  <a:solidFill>
                    <a:schemeClr val="tx1"/>
                  </a:solidFill>
                  <a:latin typeface="Fira Sans" panose="020B0503050000020004" pitchFamily="34" charset="0"/>
                </a:rPr>
                <a:t> more health visitors, </a:t>
              </a:r>
              <a:r>
                <a:rPr lang="en-US" sz="3200" dirty="0">
                  <a:solidFill>
                    <a:srgbClr val="00B8B0"/>
                  </a:solidFill>
                  <a:latin typeface="Fira Sans Medium" panose="020B0603050000020004" pitchFamily="34" charset="0"/>
                </a:rPr>
                <a:t>347</a:t>
              </a:r>
              <a:r>
                <a:rPr lang="en-US" sz="3200" dirty="0">
                  <a:solidFill>
                    <a:schemeClr val="tx1"/>
                  </a:solidFill>
                  <a:latin typeface="Fira Sans" panose="020B0503050000020004" pitchFamily="34" charset="0"/>
                </a:rPr>
                <a:t> more midwives, and </a:t>
              </a:r>
              <a:r>
                <a:rPr lang="en-US" sz="3200" dirty="0">
                  <a:solidFill>
                    <a:srgbClr val="00B8B0"/>
                  </a:solidFill>
                  <a:latin typeface="Fira Sans Medium" panose="020B0603050000020004" pitchFamily="34" charset="0"/>
                </a:rPr>
                <a:t>302</a:t>
              </a:r>
              <a:r>
                <a:rPr lang="en-US" sz="3200" dirty="0">
                  <a:solidFill>
                    <a:schemeClr val="tx1"/>
                  </a:solidFill>
                  <a:latin typeface="Fira Sans" panose="020B0503050000020004" pitchFamily="34" charset="0"/>
                </a:rPr>
                <a:t> more MH practitioners are needed to support mothers’ mental health (in addition to identified shortages of 2k midwives and 5k health visitors).</a:t>
              </a:r>
            </a:p>
            <a:p>
              <a:pPr marL="457200" indent="-457200" fontAlgn="base">
                <a:buFont typeface="Arial" panose="020B0604020202020204" pitchFamily="34" charset="0"/>
                <a:buChar char="•"/>
              </a:pPr>
              <a:endParaRPr lang="en-US" sz="3200" dirty="0">
                <a:solidFill>
                  <a:schemeClr val="tx1"/>
                </a:solidFill>
                <a:latin typeface="Fira Sans" panose="020B0503050000020004" pitchFamily="34" charset="0"/>
              </a:endParaRPr>
            </a:p>
            <a:p>
              <a:pPr marL="457200" indent="-457200" fontAlgn="base">
                <a:buFont typeface="Arial" panose="020B0604020202020204" pitchFamily="34" charset="0"/>
                <a:buChar char="•"/>
              </a:pPr>
              <a:r>
                <a:rPr lang="en-US" sz="3200" dirty="0">
                  <a:solidFill>
                    <a:schemeClr val="tx1"/>
                  </a:solidFill>
                  <a:latin typeface="Fira Sans" panose="020B0503050000020004" pitchFamily="34" charset="0"/>
                </a:rPr>
                <a:t>On one hand we can’t be naïve about the real workforce pressures. On the other, we need to campaign for PMH support even more – the case is </a:t>
              </a:r>
              <a:r>
                <a:rPr lang="en-US" sz="3200" dirty="0">
                  <a:solidFill>
                    <a:schemeClr val="tx1"/>
                  </a:solidFill>
                  <a:latin typeface="Fira Sans Medium" panose="020B0603050000020004" pitchFamily="34" charset="0"/>
                </a:rPr>
                <a:t>so</a:t>
              </a:r>
              <a:r>
                <a:rPr lang="en-US" sz="3200" dirty="0">
                  <a:solidFill>
                    <a:schemeClr val="tx1"/>
                  </a:solidFill>
                  <a:latin typeface="Fira Sans" panose="020B0503050000020004" pitchFamily="34" charset="0"/>
                </a:rPr>
                <a:t> compelling!</a:t>
              </a:r>
              <a:endParaRPr lang="en-GB" sz="3200" dirty="0">
                <a:solidFill>
                  <a:schemeClr val="tx1"/>
                </a:solidFill>
                <a:latin typeface="Fira Sans" panose="020B0503050000020004" pitchFamily="34" charset="0"/>
              </a:endParaRPr>
            </a:p>
          </p:txBody>
        </p:sp>
        <p:sp>
          <p:nvSpPr>
            <p:cNvPr id="3" name="TextBox 2">
              <a:extLst>
                <a:ext uri="{FF2B5EF4-FFF2-40B4-BE49-F238E27FC236}">
                  <a16:creationId xmlns:a16="http://schemas.microsoft.com/office/drawing/2014/main" id="{48914117-576A-9C36-5DF2-8554F0499148}"/>
                </a:ext>
              </a:extLst>
            </p:cNvPr>
            <p:cNvSpPr txBox="1"/>
            <p:nvPr/>
          </p:nvSpPr>
          <p:spPr>
            <a:xfrm>
              <a:off x="1522857" y="1990635"/>
              <a:ext cx="15240000" cy="1200329"/>
            </a:xfrm>
            <a:prstGeom prst="rect">
              <a:avLst/>
            </a:prstGeom>
            <a:noFill/>
          </p:spPr>
          <p:txBody>
            <a:bodyPr wrap="square" rtlCol="0">
              <a:spAutoFit/>
            </a:bodyPr>
            <a:lstStyle/>
            <a:p>
              <a:pPr algn="ctr"/>
              <a:r>
                <a:rPr lang="en-US" sz="7200" dirty="0">
                  <a:solidFill>
                    <a:srgbClr val="691E5A"/>
                  </a:solidFill>
                  <a:latin typeface="Fira Sans Medium" panose="020B0603050000020004" pitchFamily="34" charset="0"/>
                  <a:ea typeface="Fira Sans Medium" panose="020B0603050000020004" pitchFamily="34" charset="0"/>
                </a:rPr>
                <a:t>The economic case</a:t>
              </a:r>
            </a:p>
          </p:txBody>
        </p:sp>
      </p:grpSp>
    </p:spTree>
    <p:extLst>
      <p:ext uri="{BB962C8B-B14F-4D97-AF65-F5344CB8AC3E}">
        <p14:creationId xmlns:p14="http://schemas.microsoft.com/office/powerpoint/2010/main" val="52103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t="7812" b="7812"/>
          <a:stretch>
            <a:fillRect/>
          </a:stretch>
        </a:blipFill>
        <a:effectLst/>
      </p:bgPr>
    </p:bg>
    <p:spTree>
      <p:nvGrpSpPr>
        <p:cNvPr id="1" name=""/>
        <p:cNvGrpSpPr/>
        <p:nvPr/>
      </p:nvGrpSpPr>
      <p:grpSpPr>
        <a:xfrm>
          <a:off x="0" y="0"/>
          <a:ext cx="0" cy="0"/>
          <a:chOff x="0" y="0"/>
          <a:chExt cx="0" cy="0"/>
        </a:xfrm>
      </p:grpSpPr>
      <p:pic>
        <p:nvPicPr>
          <p:cNvPr id="9" name="Picture 8" descr="Graphical user interface, text&#10;&#10;Description automatically generated">
            <a:extLst>
              <a:ext uri="{FF2B5EF4-FFF2-40B4-BE49-F238E27FC236}">
                <a16:creationId xmlns:a16="http://schemas.microsoft.com/office/drawing/2014/main" id="{B3076824-4140-7350-C741-D4FA791C7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grpSp>
        <p:nvGrpSpPr>
          <p:cNvPr id="11" name="Group 10">
            <a:extLst>
              <a:ext uri="{FF2B5EF4-FFF2-40B4-BE49-F238E27FC236}">
                <a16:creationId xmlns:a16="http://schemas.microsoft.com/office/drawing/2014/main" id="{D26EED8F-F9E6-7FA8-5E52-8E84C9A4FA58}"/>
              </a:ext>
            </a:extLst>
          </p:cNvPr>
          <p:cNvGrpSpPr/>
          <p:nvPr/>
        </p:nvGrpSpPr>
        <p:grpSpPr>
          <a:xfrm>
            <a:off x="1524000" y="3147655"/>
            <a:ext cx="15240000" cy="3991690"/>
            <a:chOff x="1524000" y="3086100"/>
            <a:chExt cx="15240000" cy="3991690"/>
          </a:xfrm>
        </p:grpSpPr>
        <p:sp>
          <p:nvSpPr>
            <p:cNvPr id="8" name="TextBox 7">
              <a:extLst>
                <a:ext uri="{FF2B5EF4-FFF2-40B4-BE49-F238E27FC236}">
                  <a16:creationId xmlns:a16="http://schemas.microsoft.com/office/drawing/2014/main" id="{49F48CF8-241D-046C-AD32-A6C9CF865887}"/>
                </a:ext>
              </a:extLst>
            </p:cNvPr>
            <p:cNvSpPr txBox="1"/>
            <p:nvPr/>
          </p:nvSpPr>
          <p:spPr>
            <a:xfrm>
              <a:off x="1524000" y="3086100"/>
              <a:ext cx="15240000" cy="1200329"/>
            </a:xfrm>
            <a:prstGeom prst="rect">
              <a:avLst/>
            </a:prstGeom>
            <a:noFill/>
          </p:spPr>
          <p:txBody>
            <a:bodyPr wrap="square" rtlCol="0">
              <a:spAutoFit/>
            </a:bodyPr>
            <a:lstStyle/>
            <a:p>
              <a:pPr algn="ctr"/>
              <a:r>
                <a:rPr lang="en-US" sz="7200" dirty="0">
                  <a:solidFill>
                    <a:schemeClr val="bg1"/>
                  </a:solidFill>
                  <a:latin typeface="Fira Sans Medium" panose="020B0603050000020004" pitchFamily="34" charset="0"/>
                  <a:ea typeface="Fira Sans Medium" panose="020B0603050000020004" pitchFamily="34" charset="0"/>
                </a:rPr>
                <a:t>Context is key</a:t>
              </a:r>
            </a:p>
          </p:txBody>
        </p:sp>
        <p:pic>
          <p:nvPicPr>
            <p:cNvPr id="3" name="Graphic 2" descr="Arrow Up with solid fill">
              <a:extLst>
                <a:ext uri="{FF2B5EF4-FFF2-40B4-BE49-F238E27FC236}">
                  <a16:creationId xmlns:a16="http://schemas.microsoft.com/office/drawing/2014/main" id="{03861ED1-3361-87A3-F955-5B34E808B9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8458200" y="4509586"/>
              <a:ext cx="1371600" cy="1371600"/>
            </a:xfrm>
            <a:prstGeom prst="rect">
              <a:avLst/>
            </a:prstGeom>
          </p:spPr>
        </p:pic>
        <p:pic>
          <p:nvPicPr>
            <p:cNvPr id="4" name="Graphic 3" descr="Arrow Up with solid fill">
              <a:extLst>
                <a:ext uri="{FF2B5EF4-FFF2-40B4-BE49-F238E27FC236}">
                  <a16:creationId xmlns:a16="http://schemas.microsoft.com/office/drawing/2014/main" id="{B25CEF54-A100-2B10-9904-936F13F0CB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07333" flipV="1">
              <a:off x="5181600" y="4286429"/>
              <a:ext cx="1371600" cy="1371600"/>
            </a:xfrm>
            <a:prstGeom prst="rect">
              <a:avLst/>
            </a:prstGeom>
          </p:spPr>
        </p:pic>
        <p:pic>
          <p:nvPicPr>
            <p:cNvPr id="5" name="Graphic 4" descr="Arrow Up with solid fill">
              <a:extLst>
                <a:ext uri="{FF2B5EF4-FFF2-40B4-BE49-F238E27FC236}">
                  <a16:creationId xmlns:a16="http://schemas.microsoft.com/office/drawing/2014/main" id="{FD76101A-2CED-8EB8-6E8E-A8CE5F48FE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792667" flipH="1" flipV="1">
              <a:off x="11910154" y="4286429"/>
              <a:ext cx="1371600" cy="1371600"/>
            </a:xfrm>
            <a:prstGeom prst="rect">
              <a:avLst/>
            </a:prstGeom>
          </p:spPr>
        </p:pic>
        <p:sp>
          <p:nvSpPr>
            <p:cNvPr id="6" name="TextBox 5">
              <a:extLst>
                <a:ext uri="{FF2B5EF4-FFF2-40B4-BE49-F238E27FC236}">
                  <a16:creationId xmlns:a16="http://schemas.microsoft.com/office/drawing/2014/main" id="{DA3F1854-5E5C-4E8A-657A-40841E173F02}"/>
                </a:ext>
              </a:extLst>
            </p:cNvPr>
            <p:cNvSpPr txBox="1"/>
            <p:nvPr/>
          </p:nvSpPr>
          <p:spPr>
            <a:xfrm>
              <a:off x="3777343" y="6000572"/>
              <a:ext cx="2800767" cy="1077218"/>
            </a:xfrm>
            <a:prstGeom prst="rect">
              <a:avLst/>
            </a:prstGeom>
            <a:noFill/>
          </p:spPr>
          <p:txBody>
            <a:bodyPr wrap="none" rtlCol="0">
              <a:spAutoFit/>
            </a:bodyPr>
            <a:lstStyle/>
            <a:p>
              <a:pPr algn="ctr"/>
              <a:r>
                <a:rPr lang="en-GB" sz="3200" dirty="0">
                  <a:solidFill>
                    <a:schemeClr val="bg1"/>
                  </a:solidFill>
                  <a:latin typeface="Fira Sans Medium" panose="020B0603050000020004" pitchFamily="34" charset="0"/>
                </a:rPr>
                <a:t>Stigma and</a:t>
              </a:r>
            </a:p>
            <a:p>
              <a:pPr algn="ctr"/>
              <a:r>
                <a:rPr lang="en-GB" sz="3200" dirty="0">
                  <a:solidFill>
                    <a:schemeClr val="bg1"/>
                  </a:solidFill>
                  <a:latin typeface="Fira Sans Medium" panose="020B0603050000020004" pitchFamily="34" charset="0"/>
                </a:rPr>
                <a:t>other barriers</a:t>
              </a:r>
            </a:p>
          </p:txBody>
        </p:sp>
        <p:sp>
          <p:nvSpPr>
            <p:cNvPr id="7" name="TextBox 6">
              <a:extLst>
                <a:ext uri="{FF2B5EF4-FFF2-40B4-BE49-F238E27FC236}">
                  <a16:creationId xmlns:a16="http://schemas.microsoft.com/office/drawing/2014/main" id="{573D93C5-A99D-602E-15C2-9137DB1E576A}"/>
                </a:ext>
              </a:extLst>
            </p:cNvPr>
            <p:cNvSpPr txBox="1"/>
            <p:nvPr/>
          </p:nvSpPr>
          <p:spPr>
            <a:xfrm>
              <a:off x="7941589" y="6286500"/>
              <a:ext cx="2404826" cy="584775"/>
            </a:xfrm>
            <a:prstGeom prst="rect">
              <a:avLst/>
            </a:prstGeom>
            <a:noFill/>
          </p:spPr>
          <p:txBody>
            <a:bodyPr wrap="none" rtlCol="0">
              <a:spAutoFit/>
            </a:bodyPr>
            <a:lstStyle/>
            <a:p>
              <a:pPr algn="ctr"/>
              <a:r>
                <a:rPr lang="en-GB" sz="3200" dirty="0">
                  <a:solidFill>
                    <a:schemeClr val="bg1"/>
                  </a:solidFill>
                  <a:latin typeface="Fira Sans Medium" panose="020B0603050000020004" pitchFamily="34" charset="0"/>
                </a:rPr>
                <a:t>Inequalities</a:t>
              </a:r>
            </a:p>
          </p:txBody>
        </p:sp>
        <p:sp>
          <p:nvSpPr>
            <p:cNvPr id="10" name="TextBox 9">
              <a:extLst>
                <a:ext uri="{FF2B5EF4-FFF2-40B4-BE49-F238E27FC236}">
                  <a16:creationId xmlns:a16="http://schemas.microsoft.com/office/drawing/2014/main" id="{3A333874-3ACB-5B2C-2E5D-7210C304CF73}"/>
                </a:ext>
              </a:extLst>
            </p:cNvPr>
            <p:cNvSpPr txBox="1"/>
            <p:nvPr/>
          </p:nvSpPr>
          <p:spPr>
            <a:xfrm>
              <a:off x="11817136" y="6000572"/>
              <a:ext cx="3432350" cy="1077218"/>
            </a:xfrm>
            <a:prstGeom prst="rect">
              <a:avLst/>
            </a:prstGeom>
            <a:noFill/>
          </p:spPr>
          <p:txBody>
            <a:bodyPr wrap="none" rtlCol="0">
              <a:spAutoFit/>
            </a:bodyPr>
            <a:lstStyle/>
            <a:p>
              <a:pPr algn="ctr"/>
              <a:r>
                <a:rPr lang="en-GB" sz="3200" dirty="0">
                  <a:solidFill>
                    <a:schemeClr val="bg1"/>
                  </a:solidFill>
                  <a:latin typeface="Fira Sans Medium" panose="020B0603050000020004" pitchFamily="34" charset="0"/>
                </a:rPr>
                <a:t>Health and social</a:t>
              </a:r>
            </a:p>
            <a:p>
              <a:pPr algn="ctr"/>
              <a:r>
                <a:rPr lang="en-GB" sz="3200" dirty="0">
                  <a:solidFill>
                    <a:schemeClr val="bg1"/>
                  </a:solidFill>
                  <a:latin typeface="Fira Sans Medium" panose="020B0603050000020004" pitchFamily="34" charset="0"/>
                </a:rPr>
                <a:t>care landscape</a:t>
              </a:r>
            </a:p>
          </p:txBody>
        </p:sp>
      </p:grpSp>
    </p:spTree>
    <p:extLst>
      <p:ext uri="{BB962C8B-B14F-4D97-AF65-F5344CB8AC3E}">
        <p14:creationId xmlns:p14="http://schemas.microsoft.com/office/powerpoint/2010/main" val="404126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E1DC"/>
        </a:solidFill>
        <a:effectLst/>
      </p:bgPr>
    </p:bg>
    <p:spTree>
      <p:nvGrpSpPr>
        <p:cNvPr id="1" name=""/>
        <p:cNvGrpSpPr/>
        <p:nvPr/>
      </p:nvGrpSpPr>
      <p:grpSpPr>
        <a:xfrm>
          <a:off x="0" y="0"/>
          <a:ext cx="0" cy="0"/>
          <a:chOff x="0" y="0"/>
          <a:chExt cx="0" cy="0"/>
        </a:xfrm>
      </p:grpSpPr>
      <p:pic>
        <p:nvPicPr>
          <p:cNvPr id="9" name="Picture 8" descr="A person holding a baby&#10;&#10;Description automatically generated">
            <a:extLst>
              <a:ext uri="{FF2B5EF4-FFF2-40B4-BE49-F238E27FC236}">
                <a16:creationId xmlns:a16="http://schemas.microsoft.com/office/drawing/2014/main" id="{28B56352-E682-389D-5347-AAEB6B4EA40F}"/>
              </a:ext>
            </a:extLst>
          </p:cNvPr>
          <p:cNvPicPr>
            <a:picLocks noChangeAspect="1"/>
          </p:cNvPicPr>
          <p:nvPr/>
        </p:nvPicPr>
        <p:blipFill rotWithShape="1">
          <a:blip r:embed="rId2">
            <a:extLst>
              <a:ext uri="{28A0092B-C50C-407E-A947-70E740481C1C}">
                <a14:useLocalDpi xmlns:a14="http://schemas.microsoft.com/office/drawing/2010/main" val="0"/>
              </a:ext>
            </a:extLst>
          </a:blip>
          <a:srcRect l="43333" r="5417"/>
          <a:stretch/>
        </p:blipFill>
        <p:spPr>
          <a:xfrm>
            <a:off x="8915400" y="0"/>
            <a:ext cx="9372600" cy="10287000"/>
          </a:xfrm>
          <a:prstGeom prst="rect">
            <a:avLst/>
          </a:prstGeom>
        </p:spPr>
      </p:pic>
      <p:grpSp>
        <p:nvGrpSpPr>
          <p:cNvPr id="2" name="Group 2"/>
          <p:cNvGrpSpPr/>
          <p:nvPr/>
        </p:nvGrpSpPr>
        <p:grpSpPr>
          <a:xfrm>
            <a:off x="1066800" y="1485900"/>
            <a:ext cx="6897164" cy="7855394"/>
            <a:chOff x="0" y="0"/>
            <a:chExt cx="9196218" cy="10473856"/>
          </a:xfrm>
        </p:grpSpPr>
        <p:sp>
          <p:nvSpPr>
            <p:cNvPr id="3" name="TextBox 3"/>
            <p:cNvSpPr txBox="1"/>
            <p:nvPr/>
          </p:nvSpPr>
          <p:spPr>
            <a:xfrm>
              <a:off x="0" y="0"/>
              <a:ext cx="9196218" cy="1685589"/>
            </a:xfrm>
            <a:prstGeom prst="rect">
              <a:avLst/>
            </a:prstGeom>
          </p:spPr>
          <p:txBody>
            <a:bodyPr lIns="0" tIns="0" rIns="0" bIns="0" rtlCol="0" anchor="t">
              <a:spAutoFit/>
            </a:bodyPr>
            <a:lstStyle/>
            <a:p>
              <a:pPr>
                <a:lnSpc>
                  <a:spcPts val="10560"/>
                </a:lnSpc>
              </a:pPr>
              <a:r>
                <a:rPr lang="en-US" sz="6000" dirty="0">
                  <a:solidFill>
                    <a:srgbClr val="691E5A"/>
                  </a:solidFill>
                  <a:latin typeface="Fira Sans Medium" panose="020B0603050000020004" pitchFamily="34" charset="0"/>
                  <a:ea typeface="Fira Sans Medium" panose="020B0603050000020004" pitchFamily="34" charset="0"/>
                </a:rPr>
                <a:t>Overview</a:t>
              </a:r>
            </a:p>
          </p:txBody>
        </p:sp>
        <p:sp>
          <p:nvSpPr>
            <p:cNvPr id="4" name="TextBox 4"/>
            <p:cNvSpPr txBox="1"/>
            <p:nvPr/>
          </p:nvSpPr>
          <p:spPr>
            <a:xfrm>
              <a:off x="0" y="2075490"/>
              <a:ext cx="9196218" cy="8398366"/>
            </a:xfrm>
            <a:prstGeom prst="rect">
              <a:avLst/>
            </a:prstGeom>
          </p:spPr>
          <p:txBody>
            <a:bodyPr lIns="0" tIns="0" rIns="0" bIns="0" rtlCol="0" anchor="t">
              <a:spAutoFit/>
            </a:bodyPr>
            <a:lstStyle/>
            <a:p>
              <a:pPr>
                <a:lnSpc>
                  <a:spcPts val="4480"/>
                </a:lnSpc>
              </a:pPr>
              <a:r>
                <a:rPr lang="en-US" sz="2800" spc="56" dirty="0">
                  <a:solidFill>
                    <a:srgbClr val="161819"/>
                  </a:solidFill>
                  <a:latin typeface="Fira Sans" panose="020B0503050000020004" pitchFamily="34" charset="0"/>
                  <a:ea typeface="Fira Sans" panose="020B0503050000020004" pitchFamily="34" charset="0"/>
                </a:rPr>
                <a:t>1. Perinatal mental health in the UK</a:t>
              </a:r>
            </a:p>
            <a:p>
              <a:pPr>
                <a:lnSpc>
                  <a:spcPts val="4480"/>
                </a:lnSpc>
              </a:pPr>
              <a:endParaRPr lang="en-US" sz="2800" spc="56" dirty="0">
                <a:solidFill>
                  <a:srgbClr val="161819"/>
                </a:solidFill>
                <a:latin typeface="Fira Sans" panose="020B0503050000020004" pitchFamily="34" charset="0"/>
                <a:ea typeface="Fira Sans" panose="020B0503050000020004" pitchFamily="34" charset="0"/>
              </a:endParaRPr>
            </a:p>
            <a:p>
              <a:pPr>
                <a:lnSpc>
                  <a:spcPts val="4480"/>
                </a:lnSpc>
              </a:pPr>
              <a:r>
                <a:rPr lang="en-US" sz="2800" spc="56" dirty="0">
                  <a:solidFill>
                    <a:srgbClr val="161819"/>
                  </a:solidFill>
                  <a:latin typeface="Fira Sans" panose="020B0503050000020004" pitchFamily="34" charset="0"/>
                  <a:ea typeface="Fira Sans" panose="020B0503050000020004" pitchFamily="34" charset="0"/>
                </a:rPr>
                <a:t>2. Progress so far</a:t>
              </a:r>
            </a:p>
            <a:p>
              <a:pPr>
                <a:lnSpc>
                  <a:spcPts val="4480"/>
                </a:lnSpc>
              </a:pPr>
              <a:endParaRPr lang="en-US" sz="2800" spc="56" dirty="0">
                <a:solidFill>
                  <a:srgbClr val="161819"/>
                </a:solidFill>
                <a:latin typeface="Fira Sans" panose="020B0503050000020004" pitchFamily="34" charset="0"/>
                <a:ea typeface="Fira Sans" panose="020B0503050000020004" pitchFamily="34" charset="0"/>
              </a:endParaRPr>
            </a:p>
            <a:p>
              <a:pPr>
                <a:lnSpc>
                  <a:spcPts val="4480"/>
                </a:lnSpc>
              </a:pPr>
              <a:r>
                <a:rPr lang="en-US" sz="2800" spc="56" dirty="0">
                  <a:solidFill>
                    <a:srgbClr val="161819"/>
                  </a:solidFill>
                  <a:latin typeface="Fira Sans" panose="020B0503050000020004" pitchFamily="34" charset="0"/>
                  <a:ea typeface="Fira Sans" panose="020B0503050000020004" pitchFamily="34" charset="0"/>
                </a:rPr>
                <a:t>3. Parity and prevention</a:t>
              </a:r>
            </a:p>
            <a:p>
              <a:pPr>
                <a:lnSpc>
                  <a:spcPts val="4480"/>
                </a:lnSpc>
              </a:pPr>
              <a:endParaRPr lang="en-US" sz="2800" spc="56" dirty="0">
                <a:solidFill>
                  <a:srgbClr val="161819"/>
                </a:solidFill>
                <a:latin typeface="Fira Sans" panose="020B0503050000020004" pitchFamily="34" charset="0"/>
                <a:ea typeface="Fira Sans" panose="020B0503050000020004" pitchFamily="34" charset="0"/>
              </a:endParaRPr>
            </a:p>
            <a:p>
              <a:pPr>
                <a:lnSpc>
                  <a:spcPts val="4480"/>
                </a:lnSpc>
              </a:pPr>
              <a:r>
                <a:rPr lang="en-US" sz="2800" spc="56" dirty="0">
                  <a:solidFill>
                    <a:srgbClr val="161819"/>
                  </a:solidFill>
                  <a:latin typeface="Fira Sans" panose="020B0503050000020004" pitchFamily="34" charset="0"/>
                  <a:ea typeface="Fira Sans" panose="020B0503050000020004" pitchFamily="34" charset="0"/>
                </a:rPr>
                <a:t>4. Listening to women and their families</a:t>
              </a:r>
            </a:p>
            <a:p>
              <a:pPr>
                <a:lnSpc>
                  <a:spcPts val="4480"/>
                </a:lnSpc>
              </a:pPr>
              <a:endParaRPr lang="en-US" sz="2800" spc="56" dirty="0">
                <a:solidFill>
                  <a:srgbClr val="161819"/>
                </a:solidFill>
                <a:latin typeface="Fira Sans" panose="020B0503050000020004" pitchFamily="34" charset="0"/>
                <a:ea typeface="Fira Sans" panose="020B0503050000020004" pitchFamily="34" charset="0"/>
              </a:endParaRPr>
            </a:p>
            <a:p>
              <a:pPr>
                <a:lnSpc>
                  <a:spcPts val="4480"/>
                </a:lnSpc>
              </a:pPr>
              <a:r>
                <a:rPr lang="en-US" sz="2800" spc="56" dirty="0">
                  <a:solidFill>
                    <a:srgbClr val="161819"/>
                  </a:solidFill>
                  <a:latin typeface="Fira Sans" panose="020B0503050000020004" pitchFamily="34" charset="0"/>
                  <a:ea typeface="Fira Sans" panose="020B0503050000020004" pitchFamily="34" charset="0"/>
                </a:rPr>
                <a:t>5. Increasing access to treatment</a:t>
              </a:r>
            </a:p>
            <a:p>
              <a:pPr>
                <a:lnSpc>
                  <a:spcPts val="4480"/>
                </a:lnSpc>
              </a:pPr>
              <a:endParaRPr lang="en-US" sz="2800" spc="56" dirty="0">
                <a:solidFill>
                  <a:srgbClr val="161819"/>
                </a:solidFill>
                <a:latin typeface="Fira Sans" panose="020B0503050000020004" pitchFamily="34" charset="0"/>
                <a:ea typeface="Fira Sans" panose="020B0503050000020004" pitchFamily="34" charset="0"/>
              </a:endParaRPr>
            </a:p>
            <a:p>
              <a:pPr>
                <a:lnSpc>
                  <a:spcPts val="4480"/>
                </a:lnSpc>
              </a:pPr>
              <a:r>
                <a:rPr lang="en-US" sz="2800" spc="56" dirty="0">
                  <a:solidFill>
                    <a:srgbClr val="161819"/>
                  </a:solidFill>
                  <a:latin typeface="Fira Sans" panose="020B0503050000020004" pitchFamily="34" charset="0"/>
                  <a:ea typeface="Fira Sans" panose="020B0503050000020004" pitchFamily="34" charset="0"/>
                </a:rPr>
                <a:t>6. Context is key</a:t>
              </a:r>
            </a:p>
          </p:txBody>
        </p:sp>
      </p:grpSp>
      <p:pic>
        <p:nvPicPr>
          <p:cNvPr id="7" name="Picture 6">
            <a:extLst>
              <a:ext uri="{FF2B5EF4-FFF2-40B4-BE49-F238E27FC236}">
                <a16:creationId xmlns:a16="http://schemas.microsoft.com/office/drawing/2014/main" id="{5AEB019C-0B08-9E75-C1E2-9EB1F8C16A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 y="114300"/>
            <a:ext cx="3657600" cy="13258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E1DC"/>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CAB594B-A57E-49AF-9F80-382906F5F322}"/>
              </a:ext>
            </a:extLst>
          </p:cNvPr>
          <p:cNvSpPr/>
          <p:nvPr/>
        </p:nvSpPr>
        <p:spPr>
          <a:xfrm>
            <a:off x="-1143" y="0"/>
            <a:ext cx="18288000" cy="1638300"/>
          </a:xfrm>
          <a:prstGeom prst="rect">
            <a:avLst/>
          </a:prstGeom>
          <a:solidFill>
            <a:srgbClr val="00B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Graphical user interface, text&#10;&#10;Description automatically generated">
            <a:extLst>
              <a:ext uri="{FF2B5EF4-FFF2-40B4-BE49-F238E27FC236}">
                <a16:creationId xmlns:a16="http://schemas.microsoft.com/office/drawing/2014/main" id="{CAF579CF-30EC-AC22-3CD5-D8A5D5DD8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grpSp>
        <p:nvGrpSpPr>
          <p:cNvPr id="4" name="Group 3">
            <a:extLst>
              <a:ext uri="{FF2B5EF4-FFF2-40B4-BE49-F238E27FC236}">
                <a16:creationId xmlns:a16="http://schemas.microsoft.com/office/drawing/2014/main" id="{440AAC1E-10E7-BF9E-BDD8-0CC1ABAE28DB}"/>
              </a:ext>
            </a:extLst>
          </p:cNvPr>
          <p:cNvGrpSpPr/>
          <p:nvPr/>
        </p:nvGrpSpPr>
        <p:grpSpPr>
          <a:xfrm>
            <a:off x="1148070" y="2376050"/>
            <a:ext cx="15989574" cy="2222220"/>
            <a:chOff x="1148070" y="1990635"/>
            <a:chExt cx="15989574" cy="2222220"/>
          </a:xfrm>
        </p:grpSpPr>
        <p:sp>
          <p:nvSpPr>
            <p:cNvPr id="16" name="TextBox 6">
              <a:extLst>
                <a:ext uri="{FF2B5EF4-FFF2-40B4-BE49-F238E27FC236}">
                  <a16:creationId xmlns:a16="http://schemas.microsoft.com/office/drawing/2014/main" id="{35E1278E-8ECA-424C-A95C-7954332BEBDD}"/>
                </a:ext>
              </a:extLst>
            </p:cNvPr>
            <p:cNvSpPr txBox="1"/>
            <p:nvPr/>
          </p:nvSpPr>
          <p:spPr>
            <a:xfrm>
              <a:off x="1148070" y="3771900"/>
              <a:ext cx="15989574" cy="440955"/>
            </a:xfrm>
            <a:prstGeom prst="rect">
              <a:avLst/>
            </a:prstGeom>
          </p:spPr>
          <p:txBody>
            <a:bodyPr wrap="square" lIns="0" tIns="0" rIns="0" bIns="0" rtlCol="0" anchor="t">
              <a:spAutoFit/>
            </a:bodyPr>
            <a:lstStyle>
              <a:defPPr>
                <a:defRPr lang="en-US"/>
              </a:defPPr>
              <a:lvl1pPr>
                <a:lnSpc>
                  <a:spcPts val="3360"/>
                </a:lnSpc>
                <a:spcBef>
                  <a:spcPct val="0"/>
                </a:spcBef>
                <a:defRPr sz="2800">
                  <a:solidFill>
                    <a:srgbClr val="FFFFFF"/>
                  </a:solidFill>
                  <a:latin typeface="Aller" panose="020B0603020203020204" pitchFamily="34" charset="0"/>
                </a:defRPr>
              </a:lvl1pPr>
            </a:lstStyle>
            <a:p>
              <a:pPr algn="ctr">
                <a:lnSpc>
                  <a:spcPct val="107000"/>
                </a:lnSpc>
                <a:spcAft>
                  <a:spcPts val="800"/>
                </a:spcAft>
              </a:pPr>
              <a:endParaRPr lang="en-GB" dirty="0">
                <a:solidFill>
                  <a:schemeClr val="tx1"/>
                </a:solidFill>
                <a:effectLst/>
                <a:latin typeface="Fira Sans" panose="020B05030500000200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8914117-576A-9C36-5DF2-8554F0499148}"/>
                </a:ext>
              </a:extLst>
            </p:cNvPr>
            <p:cNvSpPr txBox="1"/>
            <p:nvPr/>
          </p:nvSpPr>
          <p:spPr>
            <a:xfrm>
              <a:off x="1522857" y="1990635"/>
              <a:ext cx="15240000" cy="1200329"/>
            </a:xfrm>
            <a:prstGeom prst="rect">
              <a:avLst/>
            </a:prstGeom>
            <a:noFill/>
          </p:spPr>
          <p:txBody>
            <a:bodyPr wrap="square" rtlCol="0">
              <a:spAutoFit/>
            </a:bodyPr>
            <a:lstStyle/>
            <a:p>
              <a:pPr algn="ctr"/>
              <a:r>
                <a:rPr lang="en-US" sz="7200" dirty="0">
                  <a:solidFill>
                    <a:srgbClr val="691E5A"/>
                  </a:solidFill>
                  <a:latin typeface="Fira Sans Medium" panose="020B0603050000020004" pitchFamily="34" charset="0"/>
                  <a:ea typeface="Fira Sans Medium" panose="020B0603050000020004" pitchFamily="34" charset="0"/>
                </a:rPr>
                <a:t>Stigma and barriers</a:t>
              </a:r>
            </a:p>
          </p:txBody>
        </p:sp>
      </p:grpSp>
      <p:pic>
        <p:nvPicPr>
          <p:cNvPr id="6" name="Graphic 5" descr="Megaphone with solid fill">
            <a:extLst>
              <a:ext uri="{FF2B5EF4-FFF2-40B4-BE49-F238E27FC236}">
                <a16:creationId xmlns:a16="http://schemas.microsoft.com/office/drawing/2014/main" id="{A8CF4484-0832-382A-9E83-10B75F955D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480" y="4305300"/>
            <a:ext cx="3593230" cy="3593230"/>
          </a:xfrm>
          <a:prstGeom prst="rect">
            <a:avLst/>
          </a:prstGeom>
        </p:spPr>
      </p:pic>
      <p:pic>
        <p:nvPicPr>
          <p:cNvPr id="8" name="Graphic 7" descr="Cheers with solid fill">
            <a:extLst>
              <a:ext uri="{FF2B5EF4-FFF2-40B4-BE49-F238E27FC236}">
                <a16:creationId xmlns:a16="http://schemas.microsoft.com/office/drawing/2014/main" id="{C7012615-8F6D-AB3A-D1D6-B0757A6F19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5491" y="4530709"/>
            <a:ext cx="3200400" cy="3200400"/>
          </a:xfrm>
          <a:prstGeom prst="rect">
            <a:avLst/>
          </a:prstGeom>
        </p:spPr>
      </p:pic>
      <p:pic>
        <p:nvPicPr>
          <p:cNvPr id="10" name="Graphic 9" descr="Woman with baby with solid fill">
            <a:extLst>
              <a:ext uri="{FF2B5EF4-FFF2-40B4-BE49-F238E27FC236}">
                <a16:creationId xmlns:a16="http://schemas.microsoft.com/office/drawing/2014/main" id="{BF4DF313-25E4-3BBE-D116-B3D5AB79FC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07671" y="4549593"/>
            <a:ext cx="3200400" cy="3200400"/>
          </a:xfrm>
          <a:prstGeom prst="rect">
            <a:avLst/>
          </a:prstGeom>
        </p:spPr>
      </p:pic>
      <p:grpSp>
        <p:nvGrpSpPr>
          <p:cNvPr id="19" name="Group 18">
            <a:extLst>
              <a:ext uri="{FF2B5EF4-FFF2-40B4-BE49-F238E27FC236}">
                <a16:creationId xmlns:a16="http://schemas.microsoft.com/office/drawing/2014/main" id="{9B7D6946-83E0-582E-AE8F-80B1F20587F6}"/>
              </a:ext>
            </a:extLst>
          </p:cNvPr>
          <p:cNvGrpSpPr/>
          <p:nvPr/>
        </p:nvGrpSpPr>
        <p:grpSpPr>
          <a:xfrm>
            <a:off x="13609852" y="4643058"/>
            <a:ext cx="3767667" cy="2994587"/>
            <a:chOff x="13609852" y="5218080"/>
            <a:chExt cx="3767667" cy="2994587"/>
          </a:xfrm>
        </p:grpSpPr>
        <p:pic>
          <p:nvPicPr>
            <p:cNvPr id="12" name="Graphic 11" descr="Polaroid Pictures with solid fill">
              <a:extLst>
                <a:ext uri="{FF2B5EF4-FFF2-40B4-BE49-F238E27FC236}">
                  <a16:creationId xmlns:a16="http://schemas.microsoft.com/office/drawing/2014/main" id="{FA9B65D9-3F3B-61AF-5542-928A00ED67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09852" y="5218080"/>
              <a:ext cx="1776439" cy="1776439"/>
            </a:xfrm>
            <a:prstGeom prst="rect">
              <a:avLst/>
            </a:prstGeom>
          </p:spPr>
        </p:pic>
        <p:pic>
          <p:nvPicPr>
            <p:cNvPr id="15" name="Graphic 14" descr="Home with solid fill">
              <a:extLst>
                <a:ext uri="{FF2B5EF4-FFF2-40B4-BE49-F238E27FC236}">
                  <a16:creationId xmlns:a16="http://schemas.microsoft.com/office/drawing/2014/main" id="{A6648642-A760-90E6-BF46-C8CDC208B2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113241" y="5544798"/>
              <a:ext cx="2264278" cy="2264278"/>
            </a:xfrm>
            <a:prstGeom prst="rect">
              <a:avLst/>
            </a:prstGeom>
          </p:spPr>
        </p:pic>
        <p:pic>
          <p:nvPicPr>
            <p:cNvPr id="18" name="Graphic 17" descr="Money with solid fill">
              <a:extLst>
                <a:ext uri="{FF2B5EF4-FFF2-40B4-BE49-F238E27FC236}">
                  <a16:creationId xmlns:a16="http://schemas.microsoft.com/office/drawing/2014/main" id="{BB633A0D-E8BE-FAE6-8210-0DCEDEF6FB3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773391" y="6599767"/>
              <a:ext cx="1612900" cy="1612900"/>
            </a:xfrm>
            <a:prstGeom prst="rect">
              <a:avLst/>
            </a:prstGeom>
          </p:spPr>
        </p:pic>
      </p:grpSp>
      <p:sp>
        <p:nvSpPr>
          <p:cNvPr id="20" name="TextBox 19">
            <a:extLst>
              <a:ext uri="{FF2B5EF4-FFF2-40B4-BE49-F238E27FC236}">
                <a16:creationId xmlns:a16="http://schemas.microsoft.com/office/drawing/2014/main" id="{62ECF501-267C-A4B8-0B2C-37CCBC91FA22}"/>
              </a:ext>
            </a:extLst>
          </p:cNvPr>
          <p:cNvSpPr txBox="1"/>
          <p:nvPr/>
        </p:nvSpPr>
        <p:spPr>
          <a:xfrm>
            <a:off x="1459054" y="7783001"/>
            <a:ext cx="2178803" cy="1077218"/>
          </a:xfrm>
          <a:prstGeom prst="rect">
            <a:avLst/>
          </a:prstGeom>
          <a:noFill/>
        </p:spPr>
        <p:txBody>
          <a:bodyPr wrap="none" rtlCol="0">
            <a:spAutoFit/>
          </a:bodyPr>
          <a:lstStyle/>
          <a:p>
            <a:pPr algn="ctr"/>
            <a:r>
              <a:rPr lang="en-GB" sz="3200" dirty="0">
                <a:latin typeface="Fira Sans Medium" panose="020B0603050000020004" pitchFamily="34" charset="0"/>
              </a:rPr>
              <a:t>Raising</a:t>
            </a:r>
          </a:p>
          <a:p>
            <a:pPr algn="ctr"/>
            <a:r>
              <a:rPr lang="en-GB" sz="3200" dirty="0">
                <a:latin typeface="Fira Sans Medium" panose="020B0603050000020004" pitchFamily="34" charset="0"/>
              </a:rPr>
              <a:t>awareness</a:t>
            </a:r>
          </a:p>
        </p:txBody>
      </p:sp>
      <p:sp>
        <p:nvSpPr>
          <p:cNvPr id="21" name="TextBox 20">
            <a:extLst>
              <a:ext uri="{FF2B5EF4-FFF2-40B4-BE49-F238E27FC236}">
                <a16:creationId xmlns:a16="http://schemas.microsoft.com/office/drawing/2014/main" id="{ECD07D76-7B8E-37E1-27D1-E22EAAE9D338}"/>
              </a:ext>
            </a:extLst>
          </p:cNvPr>
          <p:cNvSpPr txBox="1"/>
          <p:nvPr/>
        </p:nvSpPr>
        <p:spPr>
          <a:xfrm>
            <a:off x="6140710" y="7783001"/>
            <a:ext cx="1729961" cy="1077218"/>
          </a:xfrm>
          <a:prstGeom prst="rect">
            <a:avLst/>
          </a:prstGeom>
          <a:noFill/>
        </p:spPr>
        <p:txBody>
          <a:bodyPr wrap="none" rtlCol="0">
            <a:spAutoFit/>
          </a:bodyPr>
          <a:lstStyle/>
          <a:p>
            <a:pPr algn="ctr"/>
            <a:r>
              <a:rPr lang="en-GB" sz="3200" dirty="0">
                <a:latin typeface="Fira Sans Medium" panose="020B0603050000020004" pitchFamily="34" charset="0"/>
              </a:rPr>
              <a:t>Building</a:t>
            </a:r>
          </a:p>
          <a:p>
            <a:pPr algn="ctr"/>
            <a:r>
              <a:rPr lang="en-GB" sz="3200" dirty="0">
                <a:latin typeface="Fira Sans Medium" panose="020B0603050000020004" pitchFamily="34" charset="0"/>
              </a:rPr>
              <a:t>trust</a:t>
            </a:r>
          </a:p>
        </p:txBody>
      </p:sp>
      <p:sp>
        <p:nvSpPr>
          <p:cNvPr id="22" name="TextBox 21">
            <a:extLst>
              <a:ext uri="{FF2B5EF4-FFF2-40B4-BE49-F238E27FC236}">
                <a16:creationId xmlns:a16="http://schemas.microsoft.com/office/drawing/2014/main" id="{777ADF13-AF60-3381-EDEA-AA6D3D57EF03}"/>
              </a:ext>
            </a:extLst>
          </p:cNvPr>
          <p:cNvSpPr txBox="1"/>
          <p:nvPr/>
        </p:nvSpPr>
        <p:spPr>
          <a:xfrm>
            <a:off x="10009654" y="7783001"/>
            <a:ext cx="2196435" cy="1077218"/>
          </a:xfrm>
          <a:prstGeom prst="rect">
            <a:avLst/>
          </a:prstGeom>
          <a:noFill/>
        </p:spPr>
        <p:txBody>
          <a:bodyPr wrap="none" rtlCol="0">
            <a:spAutoFit/>
          </a:bodyPr>
          <a:lstStyle/>
          <a:p>
            <a:pPr algn="ctr"/>
            <a:r>
              <a:rPr lang="en-GB" sz="3200" dirty="0">
                <a:latin typeface="Fira Sans Medium" panose="020B0603050000020004" pitchFamily="34" charset="0"/>
              </a:rPr>
              <a:t>Fear of</a:t>
            </a:r>
          </a:p>
          <a:p>
            <a:pPr algn="ctr"/>
            <a:r>
              <a:rPr lang="en-GB" sz="3200" dirty="0">
                <a:latin typeface="Fira Sans Medium" panose="020B0603050000020004" pitchFamily="34" charset="0"/>
              </a:rPr>
              <a:t>judgement</a:t>
            </a:r>
          </a:p>
        </p:txBody>
      </p:sp>
      <p:sp>
        <p:nvSpPr>
          <p:cNvPr id="23" name="TextBox 22">
            <a:extLst>
              <a:ext uri="{FF2B5EF4-FFF2-40B4-BE49-F238E27FC236}">
                <a16:creationId xmlns:a16="http://schemas.microsoft.com/office/drawing/2014/main" id="{EF47BFBB-B71B-7DFD-B7E6-C3B5AB1BD457}"/>
              </a:ext>
            </a:extLst>
          </p:cNvPr>
          <p:cNvSpPr txBox="1"/>
          <p:nvPr/>
        </p:nvSpPr>
        <p:spPr>
          <a:xfrm>
            <a:off x="13503410" y="7731109"/>
            <a:ext cx="3765774" cy="1077218"/>
          </a:xfrm>
          <a:prstGeom prst="rect">
            <a:avLst/>
          </a:prstGeom>
          <a:noFill/>
        </p:spPr>
        <p:txBody>
          <a:bodyPr wrap="none" rtlCol="0">
            <a:spAutoFit/>
          </a:bodyPr>
          <a:lstStyle/>
          <a:p>
            <a:pPr algn="ctr"/>
            <a:r>
              <a:rPr lang="en-GB" sz="3200" dirty="0">
                <a:latin typeface="Fira Sans Medium" panose="020B0603050000020004" pitchFamily="34" charset="0"/>
              </a:rPr>
              <a:t>Social, cultural</a:t>
            </a:r>
          </a:p>
          <a:p>
            <a:pPr algn="ctr"/>
            <a:r>
              <a:rPr lang="en-GB" sz="3200" dirty="0">
                <a:latin typeface="Fira Sans Medium" panose="020B0603050000020004" pitchFamily="34" charset="0"/>
              </a:rPr>
              <a:t>and economic lives</a:t>
            </a:r>
          </a:p>
        </p:txBody>
      </p:sp>
    </p:spTree>
    <p:extLst>
      <p:ext uri="{BB962C8B-B14F-4D97-AF65-F5344CB8AC3E}">
        <p14:creationId xmlns:p14="http://schemas.microsoft.com/office/powerpoint/2010/main" val="96617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E1DC"/>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CAB594B-A57E-49AF-9F80-382906F5F322}"/>
              </a:ext>
            </a:extLst>
          </p:cNvPr>
          <p:cNvSpPr/>
          <p:nvPr/>
        </p:nvSpPr>
        <p:spPr>
          <a:xfrm>
            <a:off x="-1143" y="0"/>
            <a:ext cx="18288000" cy="1638300"/>
          </a:xfrm>
          <a:prstGeom prst="rect">
            <a:avLst/>
          </a:prstGeom>
          <a:solidFill>
            <a:srgbClr val="00B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Graphical user interface, text&#10;&#10;Description automatically generated">
            <a:extLst>
              <a:ext uri="{FF2B5EF4-FFF2-40B4-BE49-F238E27FC236}">
                <a16:creationId xmlns:a16="http://schemas.microsoft.com/office/drawing/2014/main" id="{CAF579CF-30EC-AC22-3CD5-D8A5D5DD8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
        <p:nvSpPr>
          <p:cNvPr id="3" name="TextBox 2">
            <a:extLst>
              <a:ext uri="{FF2B5EF4-FFF2-40B4-BE49-F238E27FC236}">
                <a16:creationId xmlns:a16="http://schemas.microsoft.com/office/drawing/2014/main" id="{48914117-576A-9C36-5DF2-8554F0499148}"/>
              </a:ext>
            </a:extLst>
          </p:cNvPr>
          <p:cNvSpPr txBox="1"/>
          <p:nvPr/>
        </p:nvSpPr>
        <p:spPr>
          <a:xfrm>
            <a:off x="1522857" y="2376050"/>
            <a:ext cx="15240000" cy="1200329"/>
          </a:xfrm>
          <a:prstGeom prst="rect">
            <a:avLst/>
          </a:prstGeom>
          <a:noFill/>
        </p:spPr>
        <p:txBody>
          <a:bodyPr wrap="square" rtlCol="0">
            <a:spAutoFit/>
          </a:bodyPr>
          <a:lstStyle/>
          <a:p>
            <a:pPr algn="ctr"/>
            <a:r>
              <a:rPr lang="en-US" sz="7200" dirty="0">
                <a:solidFill>
                  <a:srgbClr val="691E5A"/>
                </a:solidFill>
                <a:latin typeface="Fira Sans Medium" panose="020B0603050000020004" pitchFamily="34" charset="0"/>
                <a:ea typeface="Fira Sans Medium" panose="020B0603050000020004" pitchFamily="34" charset="0"/>
              </a:rPr>
              <a:t>Tackling inequalities</a:t>
            </a:r>
          </a:p>
        </p:txBody>
      </p:sp>
      <p:grpSp>
        <p:nvGrpSpPr>
          <p:cNvPr id="14" name="Group 13">
            <a:extLst>
              <a:ext uri="{FF2B5EF4-FFF2-40B4-BE49-F238E27FC236}">
                <a16:creationId xmlns:a16="http://schemas.microsoft.com/office/drawing/2014/main" id="{82B58734-E352-E4B7-01F3-6E6328978F44}"/>
              </a:ext>
            </a:extLst>
          </p:cNvPr>
          <p:cNvGrpSpPr/>
          <p:nvPr/>
        </p:nvGrpSpPr>
        <p:grpSpPr>
          <a:xfrm>
            <a:off x="372836" y="3971835"/>
            <a:ext cx="17542329" cy="5483015"/>
            <a:chOff x="381000" y="3971835"/>
            <a:chExt cx="17542329" cy="5483015"/>
          </a:xfrm>
        </p:grpSpPr>
        <p:pic>
          <p:nvPicPr>
            <p:cNvPr id="6" name="Picture 5">
              <a:extLst>
                <a:ext uri="{FF2B5EF4-FFF2-40B4-BE49-F238E27FC236}">
                  <a16:creationId xmlns:a16="http://schemas.microsoft.com/office/drawing/2014/main" id="{0ECB329E-F3AC-2B14-D2D5-C601F1A40D31}"/>
                </a:ext>
              </a:extLst>
            </p:cNvPr>
            <p:cNvPicPr>
              <a:picLocks noChangeAspect="1"/>
            </p:cNvPicPr>
            <p:nvPr/>
          </p:nvPicPr>
          <p:blipFill rotWithShape="1">
            <a:blip r:embed="rId4"/>
            <a:srcRect l="41667" t="21111" r="28750" b="4814"/>
            <a:stretch/>
          </p:blipFill>
          <p:spPr>
            <a:xfrm>
              <a:off x="381000" y="3971836"/>
              <a:ext cx="3889075" cy="5477571"/>
            </a:xfrm>
            <a:prstGeom prst="rect">
              <a:avLst/>
            </a:prstGeom>
          </p:spPr>
        </p:pic>
        <p:pic>
          <p:nvPicPr>
            <p:cNvPr id="8" name="Picture 7">
              <a:extLst>
                <a:ext uri="{FF2B5EF4-FFF2-40B4-BE49-F238E27FC236}">
                  <a16:creationId xmlns:a16="http://schemas.microsoft.com/office/drawing/2014/main" id="{8B035350-28A3-CEA9-FB2B-E6D8DA485C0F}"/>
                </a:ext>
              </a:extLst>
            </p:cNvPr>
            <p:cNvPicPr>
              <a:picLocks noChangeAspect="1"/>
            </p:cNvPicPr>
            <p:nvPr/>
          </p:nvPicPr>
          <p:blipFill rotWithShape="1">
            <a:blip r:embed="rId5"/>
            <a:srcRect l="41250" t="21111" r="28750" b="4814"/>
            <a:stretch/>
          </p:blipFill>
          <p:spPr>
            <a:xfrm>
              <a:off x="4902287" y="3977280"/>
              <a:ext cx="3943850" cy="5477570"/>
            </a:xfrm>
            <a:prstGeom prst="rect">
              <a:avLst/>
            </a:prstGeom>
          </p:spPr>
        </p:pic>
        <p:pic>
          <p:nvPicPr>
            <p:cNvPr id="10" name="Picture 9">
              <a:extLst>
                <a:ext uri="{FF2B5EF4-FFF2-40B4-BE49-F238E27FC236}">
                  <a16:creationId xmlns:a16="http://schemas.microsoft.com/office/drawing/2014/main" id="{FA8F7F52-ADA1-0D0C-74A3-2E2AF7759F07}"/>
                </a:ext>
              </a:extLst>
            </p:cNvPr>
            <p:cNvPicPr>
              <a:picLocks noChangeAspect="1"/>
            </p:cNvPicPr>
            <p:nvPr/>
          </p:nvPicPr>
          <p:blipFill rotWithShape="1">
            <a:blip r:embed="rId6"/>
            <a:srcRect l="41250" t="21111" r="28750" b="4814"/>
            <a:stretch/>
          </p:blipFill>
          <p:spPr>
            <a:xfrm>
              <a:off x="13979478" y="3971836"/>
              <a:ext cx="3943851" cy="5477571"/>
            </a:xfrm>
            <a:prstGeom prst="rect">
              <a:avLst/>
            </a:prstGeom>
          </p:spPr>
        </p:pic>
        <p:pic>
          <p:nvPicPr>
            <p:cNvPr id="12" name="Picture 11">
              <a:extLst>
                <a:ext uri="{FF2B5EF4-FFF2-40B4-BE49-F238E27FC236}">
                  <a16:creationId xmlns:a16="http://schemas.microsoft.com/office/drawing/2014/main" id="{0A6D37A0-8465-8933-EE16-945F4C0F347C}"/>
                </a:ext>
              </a:extLst>
            </p:cNvPr>
            <p:cNvPicPr>
              <a:picLocks noChangeAspect="1"/>
            </p:cNvPicPr>
            <p:nvPr/>
          </p:nvPicPr>
          <p:blipFill rotWithShape="1">
            <a:blip r:embed="rId7"/>
            <a:srcRect l="22500" t="14000" r="45834" b="6296"/>
            <a:stretch/>
          </p:blipFill>
          <p:spPr>
            <a:xfrm>
              <a:off x="9478349" y="3971835"/>
              <a:ext cx="3868916" cy="5477571"/>
            </a:xfrm>
            <a:prstGeom prst="rect">
              <a:avLst/>
            </a:prstGeom>
          </p:spPr>
        </p:pic>
      </p:grpSp>
    </p:spTree>
    <p:extLst>
      <p:ext uri="{BB962C8B-B14F-4D97-AF65-F5344CB8AC3E}">
        <p14:creationId xmlns:p14="http://schemas.microsoft.com/office/powerpoint/2010/main" val="127455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914117-576A-9C36-5DF2-8554F0499148}"/>
              </a:ext>
            </a:extLst>
          </p:cNvPr>
          <p:cNvSpPr txBox="1"/>
          <p:nvPr/>
        </p:nvSpPr>
        <p:spPr>
          <a:xfrm>
            <a:off x="8915400" y="1714500"/>
            <a:ext cx="7543800" cy="2308324"/>
          </a:xfrm>
          <a:prstGeom prst="rect">
            <a:avLst/>
          </a:prstGeom>
          <a:noFill/>
        </p:spPr>
        <p:txBody>
          <a:bodyPr wrap="square" rtlCol="0">
            <a:spAutoFit/>
          </a:bodyPr>
          <a:lstStyle/>
          <a:p>
            <a:r>
              <a:rPr lang="en-US" sz="7200" dirty="0">
                <a:solidFill>
                  <a:srgbClr val="691E5A"/>
                </a:solidFill>
                <a:latin typeface="Fira Sans Medium" panose="020B0603050000020004" pitchFamily="34" charset="0"/>
                <a:ea typeface="Fira Sans Medium" panose="020B0603050000020004" pitchFamily="34" charset="0"/>
              </a:rPr>
              <a:t>Health and social care challenges</a:t>
            </a:r>
          </a:p>
        </p:txBody>
      </p:sp>
      <p:pic>
        <p:nvPicPr>
          <p:cNvPr id="4" name="Picture 3" descr="Graphical user interface, text&#10;&#10;Description automatically generated">
            <a:extLst>
              <a:ext uri="{FF2B5EF4-FFF2-40B4-BE49-F238E27FC236}">
                <a16:creationId xmlns:a16="http://schemas.microsoft.com/office/drawing/2014/main" id="{FC7AEFA5-ACA5-0D44-BC24-37CDEBFC3A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225884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91E5A"/>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DD6A2C0-A09F-B0E0-8E49-8D6CB5B178B6}"/>
              </a:ext>
            </a:extLst>
          </p:cNvPr>
          <p:cNvSpPr txBox="1"/>
          <p:nvPr/>
        </p:nvSpPr>
        <p:spPr>
          <a:xfrm>
            <a:off x="1295400" y="2947482"/>
            <a:ext cx="15697200" cy="4392036"/>
          </a:xfrm>
          <a:prstGeom prst="rect">
            <a:avLst/>
          </a:prstGeom>
          <a:noFill/>
        </p:spPr>
        <p:txBody>
          <a:bodyPr wrap="square">
            <a:spAutoFit/>
          </a:bodyPr>
          <a:lstStyle/>
          <a:p>
            <a:pPr algn="ctr">
              <a:lnSpc>
                <a:spcPct val="107000"/>
              </a:lnSpc>
              <a:spcAft>
                <a:spcPts val="800"/>
              </a:spcAft>
            </a:pPr>
            <a:r>
              <a:rPr lang="en-GB" sz="6600" dirty="0">
                <a:solidFill>
                  <a:schemeClr val="bg1"/>
                </a:solidFill>
                <a:effectLst/>
                <a:latin typeface="Fira Sans Medium" panose="020B0603050000020004" pitchFamily="34" charset="0"/>
                <a:ea typeface="Calibri" panose="020F0502020204030204" pitchFamily="34" charset="0"/>
                <a:cs typeface="Times New Roman" panose="02020603050405020304" pitchFamily="18" charset="0"/>
              </a:rPr>
              <a:t>We have already created change which we never dared to imagine – so we know bigger and better is absolutely possibly  </a:t>
            </a:r>
            <a:r>
              <a:rPr lang="en-GB" sz="6600" dirty="0">
                <a:solidFill>
                  <a:srgbClr val="00B8B0"/>
                </a:solidFill>
                <a:effectLst/>
                <a:latin typeface="Fira Sans Medium" panose="020B0603050000020004" pitchFamily="34" charset="0"/>
                <a:ea typeface="Calibri" panose="020F0502020204030204" pitchFamily="34" charset="0"/>
                <a:cs typeface="Times New Roman" panose="02020603050405020304" pitchFamily="18" charset="0"/>
              </a:rPr>
              <a:t>when we work together</a:t>
            </a:r>
            <a:r>
              <a:rPr lang="en-GB" sz="6600" dirty="0">
                <a:solidFill>
                  <a:schemeClr val="bg1"/>
                </a:solidFill>
                <a:effectLst/>
                <a:latin typeface="Fira Sans Medium" panose="020B0603050000020004" pitchFamily="34" charset="0"/>
                <a:ea typeface="Calibri" panose="020F0502020204030204" pitchFamily="34" charset="0"/>
                <a:cs typeface="Times New Roman" panose="02020603050405020304" pitchFamily="18" charset="0"/>
              </a:rPr>
              <a:t>!  </a:t>
            </a:r>
          </a:p>
        </p:txBody>
      </p:sp>
      <p:pic>
        <p:nvPicPr>
          <p:cNvPr id="13" name="Picture 12" descr="Graphical user interface, text&#10;&#10;Description automatically generated">
            <a:extLst>
              <a:ext uri="{FF2B5EF4-FFF2-40B4-BE49-F238E27FC236}">
                <a16:creationId xmlns:a16="http://schemas.microsoft.com/office/drawing/2014/main" id="{DD54313B-5E92-E035-8CFB-DE2F674A3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2777025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91E5A"/>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2CE3204-5128-D094-DC38-EABCCA5AF516}"/>
              </a:ext>
            </a:extLst>
          </p:cNvPr>
          <p:cNvSpPr txBox="1"/>
          <p:nvPr/>
        </p:nvSpPr>
        <p:spPr>
          <a:xfrm>
            <a:off x="1028700" y="3068045"/>
            <a:ext cx="15468600" cy="1166495"/>
          </a:xfrm>
          <a:prstGeom prst="rect">
            <a:avLst/>
          </a:prstGeom>
        </p:spPr>
        <p:txBody>
          <a:bodyPr lIns="0" tIns="0" rIns="0" bIns="0" rtlCol="0" anchor="t">
            <a:spAutoFit/>
          </a:bodyPr>
          <a:lstStyle/>
          <a:p>
            <a:pPr marL="0" marR="0" lvl="0" indent="0" algn="l" defTabSz="914400" rtl="0" eaLnBrk="1" fontAlgn="auto" latinLnBrk="0" hangingPunct="1">
              <a:lnSpc>
                <a:spcPts val="904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8B0"/>
                </a:solidFill>
                <a:effectLst/>
                <a:uLnTx/>
                <a:uFillTx/>
                <a:latin typeface="Fira Sans Medium" panose="020B0603050000020004" pitchFamily="34" charset="0"/>
                <a:ea typeface="+mn-ea"/>
                <a:cs typeface="+mn-cs"/>
              </a:rPr>
              <a:t>Stay in touch</a:t>
            </a:r>
          </a:p>
        </p:txBody>
      </p:sp>
      <p:pic>
        <p:nvPicPr>
          <p:cNvPr id="6" name="Picture 3">
            <a:extLst>
              <a:ext uri="{FF2B5EF4-FFF2-40B4-BE49-F238E27FC236}">
                <a16:creationId xmlns:a16="http://schemas.microsoft.com/office/drawing/2014/main" id="{55276D1D-D21A-7289-27D7-BF2DD51A30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8" t="6162" b="6162"/>
          <a:stretch/>
        </p:blipFill>
        <p:spPr>
          <a:xfrm>
            <a:off x="1028700" y="723900"/>
            <a:ext cx="4472257" cy="1506145"/>
          </a:xfrm>
          <a:prstGeom prst="rect">
            <a:avLst/>
          </a:prstGeom>
        </p:spPr>
      </p:pic>
      <p:sp>
        <p:nvSpPr>
          <p:cNvPr id="7" name="TextBox 4">
            <a:extLst>
              <a:ext uri="{FF2B5EF4-FFF2-40B4-BE49-F238E27FC236}">
                <a16:creationId xmlns:a16="http://schemas.microsoft.com/office/drawing/2014/main" id="{CF985147-1D31-B64C-41D2-7E7E47451758}"/>
              </a:ext>
            </a:extLst>
          </p:cNvPr>
          <p:cNvSpPr txBox="1"/>
          <p:nvPr/>
        </p:nvSpPr>
        <p:spPr>
          <a:xfrm>
            <a:off x="2407318" y="4828786"/>
            <a:ext cx="14851982" cy="351790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www.maternalmentalhealthalliance.org</a:t>
            </a:r>
          </a:p>
          <a:p>
            <a:pPr marL="0" marR="0" lvl="0" indent="0" algn="l" defTabSz="914400" rtl="0" eaLnBrk="1" fontAlgn="auto" latinLnBrk="0" hangingPunct="1">
              <a:lnSpc>
                <a:spcPts val="5599"/>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endParaRPr>
          </a:p>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info@maternalmentalhealthalliance.org</a:t>
            </a:r>
          </a:p>
          <a:p>
            <a:pPr marL="0" marR="0" lvl="0" indent="0" algn="l" defTabSz="914400" rtl="0" eaLnBrk="1" fontAlgn="auto" latinLnBrk="0" hangingPunct="1">
              <a:lnSpc>
                <a:spcPts val="5599"/>
              </a:lnSpc>
              <a:spcBef>
                <a:spcPts val="0"/>
              </a:spcBef>
              <a:spcAft>
                <a:spcPts val="0"/>
              </a:spcAft>
              <a:buClrTx/>
              <a:buSzTx/>
              <a:buFontTx/>
              <a:buNone/>
              <a:tabLst/>
              <a:defRPr/>
            </a:pPr>
            <a:endParaRPr kumimoji="0" lang="en-US" sz="3999"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endParaRPr>
          </a:p>
          <a:p>
            <a:pPr marL="0" marR="0" lvl="0" indent="0" algn="l" defTabSz="914400" rtl="0" eaLnBrk="1" fontAlgn="auto" latinLnBrk="0" hangingPunct="1">
              <a:lnSpc>
                <a:spcPts val="5600"/>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@MMHAlliance on Twitter and Instagram</a:t>
            </a:r>
          </a:p>
        </p:txBody>
      </p:sp>
      <p:pic>
        <p:nvPicPr>
          <p:cNvPr id="8" name="Picture 5">
            <a:extLst>
              <a:ext uri="{FF2B5EF4-FFF2-40B4-BE49-F238E27FC236}">
                <a16:creationId xmlns:a16="http://schemas.microsoft.com/office/drawing/2014/main" id="{4B76CBD5-D6FC-99A4-8836-1EF271B320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4718199"/>
            <a:ext cx="983952" cy="983952"/>
          </a:xfrm>
          <a:prstGeom prst="rect">
            <a:avLst/>
          </a:prstGeom>
        </p:spPr>
      </p:pic>
      <p:pic>
        <p:nvPicPr>
          <p:cNvPr id="9" name="Picture 6">
            <a:extLst>
              <a:ext uri="{FF2B5EF4-FFF2-40B4-BE49-F238E27FC236}">
                <a16:creationId xmlns:a16="http://schemas.microsoft.com/office/drawing/2014/main" id="{EC15D916-535A-C273-F16A-5DD75915AB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6290677"/>
            <a:ext cx="983952" cy="670317"/>
          </a:xfrm>
          <a:prstGeom prst="rect">
            <a:avLst/>
          </a:prstGeom>
        </p:spPr>
      </p:pic>
      <p:pic>
        <p:nvPicPr>
          <p:cNvPr id="10" name="Picture 7">
            <a:extLst>
              <a:ext uri="{FF2B5EF4-FFF2-40B4-BE49-F238E27FC236}">
                <a16:creationId xmlns:a16="http://schemas.microsoft.com/office/drawing/2014/main" id="{22E9B760-0D7D-6C49-915D-96E1AE1F13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8700" y="7498620"/>
            <a:ext cx="983952" cy="942134"/>
          </a:xfrm>
          <a:prstGeom prst="rect">
            <a:avLst/>
          </a:prstGeom>
        </p:spPr>
      </p:pic>
    </p:spTree>
    <p:extLst>
      <p:ext uri="{BB962C8B-B14F-4D97-AF65-F5344CB8AC3E}">
        <p14:creationId xmlns:p14="http://schemas.microsoft.com/office/powerpoint/2010/main" val="71184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rcRect t="7812" b="7812"/>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1028700" y="4542790"/>
            <a:ext cx="5221487" cy="3267710"/>
          </a:xfrm>
          <a:prstGeom prst="rect">
            <a:avLst/>
          </a:prstGeom>
        </p:spPr>
        <p:txBody>
          <a:bodyPr lIns="0" tIns="0" rIns="0" bIns="0" rtlCol="0" anchor="t">
            <a:spAutoFit/>
          </a:bodyPr>
          <a:lstStyle/>
          <a:p>
            <a:pPr algn="ctr">
              <a:lnSpc>
                <a:spcPts val="10080"/>
              </a:lnSpc>
            </a:pPr>
            <a:r>
              <a:rPr lang="en-US" sz="7200" dirty="0">
                <a:solidFill>
                  <a:srgbClr val="FFFFFF"/>
                </a:solidFill>
                <a:latin typeface="Fira Sans Medium" panose="020B0603050000020004" pitchFamily="34" charset="0"/>
                <a:ea typeface="Fira Sans Medium" panose="020B0603050000020004" pitchFamily="34" charset="0"/>
              </a:rPr>
              <a:t>~20%</a:t>
            </a:r>
          </a:p>
          <a:p>
            <a:pPr algn="ctr">
              <a:lnSpc>
                <a:spcPts val="3919"/>
              </a:lnSpc>
            </a:pPr>
            <a:r>
              <a:rPr lang="en-US" sz="2799" dirty="0">
                <a:solidFill>
                  <a:srgbClr val="FFFFFF"/>
                </a:solidFill>
                <a:latin typeface="Fira Sans" panose="020B0503050000020004" pitchFamily="34" charset="0"/>
                <a:ea typeface="Fira Sans" panose="020B0503050000020004" pitchFamily="34" charset="0"/>
              </a:rPr>
              <a:t>women develop a</a:t>
            </a:r>
          </a:p>
          <a:p>
            <a:pPr algn="ctr">
              <a:lnSpc>
                <a:spcPts val="3919"/>
              </a:lnSpc>
            </a:pPr>
            <a:r>
              <a:rPr lang="en-US" sz="2799" dirty="0">
                <a:solidFill>
                  <a:srgbClr val="FFFFFF"/>
                </a:solidFill>
                <a:latin typeface="Fira Sans" panose="020B0503050000020004" pitchFamily="34" charset="0"/>
                <a:ea typeface="Fira Sans" panose="020B0503050000020004" pitchFamily="34" charset="0"/>
              </a:rPr>
              <a:t>mental illness during pregnancy or the first year after having a baby</a:t>
            </a:r>
          </a:p>
        </p:txBody>
      </p:sp>
      <p:sp>
        <p:nvSpPr>
          <p:cNvPr id="5" name="TextBox 5"/>
          <p:cNvSpPr txBox="1"/>
          <p:nvPr/>
        </p:nvSpPr>
        <p:spPr>
          <a:xfrm>
            <a:off x="6967597" y="4542790"/>
            <a:ext cx="4352807" cy="2265557"/>
          </a:xfrm>
          <a:prstGeom prst="rect">
            <a:avLst/>
          </a:prstGeom>
        </p:spPr>
        <p:txBody>
          <a:bodyPr lIns="0" tIns="0" rIns="0" bIns="0" rtlCol="0" anchor="t">
            <a:spAutoFit/>
          </a:bodyPr>
          <a:lstStyle/>
          <a:p>
            <a:pPr algn="ctr">
              <a:lnSpc>
                <a:spcPts val="10080"/>
              </a:lnSpc>
            </a:pPr>
            <a:r>
              <a:rPr lang="en-US" sz="7200" dirty="0">
                <a:solidFill>
                  <a:srgbClr val="FFFFFF"/>
                </a:solidFill>
                <a:latin typeface="Fira Sans Medium" panose="020B0603050000020004" pitchFamily="34" charset="0"/>
                <a:ea typeface="Fira Sans Medium" panose="020B0603050000020004" pitchFamily="34" charset="0"/>
              </a:rPr>
              <a:t>7 in 10</a:t>
            </a:r>
          </a:p>
          <a:p>
            <a:pPr algn="ctr">
              <a:lnSpc>
                <a:spcPts val="3919"/>
              </a:lnSpc>
            </a:pPr>
            <a:r>
              <a:rPr lang="en-US" sz="2799" dirty="0">
                <a:solidFill>
                  <a:srgbClr val="FFFFFF"/>
                </a:solidFill>
                <a:latin typeface="Fira Sans" panose="020B0503050000020004" pitchFamily="34" charset="0"/>
                <a:ea typeface="Fira Sans" panose="020B0503050000020004" pitchFamily="34" charset="0"/>
              </a:rPr>
              <a:t>women hide or underplay the severity of their illness</a:t>
            </a:r>
          </a:p>
        </p:txBody>
      </p:sp>
      <p:sp>
        <p:nvSpPr>
          <p:cNvPr id="6" name="TextBox 6"/>
          <p:cNvSpPr txBox="1"/>
          <p:nvPr/>
        </p:nvSpPr>
        <p:spPr>
          <a:xfrm>
            <a:off x="12037813" y="4542790"/>
            <a:ext cx="5221487" cy="2765757"/>
          </a:xfrm>
          <a:prstGeom prst="rect">
            <a:avLst/>
          </a:prstGeom>
        </p:spPr>
        <p:txBody>
          <a:bodyPr lIns="0" tIns="0" rIns="0" bIns="0" rtlCol="0" anchor="t">
            <a:spAutoFit/>
          </a:bodyPr>
          <a:lstStyle/>
          <a:p>
            <a:pPr algn="ctr">
              <a:lnSpc>
                <a:spcPts val="10080"/>
              </a:lnSpc>
            </a:pPr>
            <a:r>
              <a:rPr lang="en-US" sz="7200" dirty="0">
                <a:solidFill>
                  <a:srgbClr val="FFFFFF"/>
                </a:solidFill>
                <a:latin typeface="Fira Sans Medium" panose="020B0603050000020004" pitchFamily="34" charset="0"/>
                <a:ea typeface="Fira Sans Medium" panose="020B0603050000020004" pitchFamily="34" charset="0"/>
              </a:rPr>
              <a:t>Suicide</a:t>
            </a:r>
          </a:p>
          <a:p>
            <a:pPr algn="ctr">
              <a:lnSpc>
                <a:spcPts val="3919"/>
              </a:lnSpc>
            </a:pPr>
            <a:r>
              <a:rPr lang="en-US" sz="2800" dirty="0">
                <a:solidFill>
                  <a:srgbClr val="FFFFFF"/>
                </a:solidFill>
                <a:latin typeface="Fira Sans" panose="020B0503050000020004" pitchFamily="34" charset="0"/>
                <a:ea typeface="Fira Sans" panose="020B0503050000020004" pitchFamily="34" charset="0"/>
              </a:rPr>
              <a:t>remains a leading cause of death during and after pregnancy</a:t>
            </a:r>
          </a:p>
        </p:txBody>
      </p:sp>
      <p:sp>
        <p:nvSpPr>
          <p:cNvPr id="8" name="TextBox 7">
            <a:extLst>
              <a:ext uri="{FF2B5EF4-FFF2-40B4-BE49-F238E27FC236}">
                <a16:creationId xmlns:a16="http://schemas.microsoft.com/office/drawing/2014/main" id="{49F48CF8-241D-046C-AD32-A6C9CF865887}"/>
              </a:ext>
            </a:extLst>
          </p:cNvPr>
          <p:cNvSpPr txBox="1"/>
          <p:nvPr/>
        </p:nvSpPr>
        <p:spPr>
          <a:xfrm>
            <a:off x="1524000" y="2400300"/>
            <a:ext cx="15240000" cy="1200329"/>
          </a:xfrm>
          <a:prstGeom prst="rect">
            <a:avLst/>
          </a:prstGeom>
          <a:noFill/>
        </p:spPr>
        <p:txBody>
          <a:bodyPr wrap="square" rtlCol="0">
            <a:spAutoFit/>
          </a:bodyPr>
          <a:lstStyle/>
          <a:p>
            <a:pPr algn="ctr"/>
            <a:r>
              <a:rPr lang="en-US" sz="7200" dirty="0">
                <a:solidFill>
                  <a:schemeClr val="bg1"/>
                </a:solidFill>
                <a:latin typeface="Fira Sans Medium" panose="020B0603050000020004" pitchFamily="34" charset="0"/>
                <a:ea typeface="Fira Sans Medium" panose="020B0603050000020004" pitchFamily="34" charset="0"/>
              </a:rPr>
              <a:t>Perinatal mental health in the UK</a:t>
            </a:r>
          </a:p>
        </p:txBody>
      </p:sp>
      <p:pic>
        <p:nvPicPr>
          <p:cNvPr id="9" name="Picture 8" descr="Graphical user interface, text&#10;&#10;Description automatically generated">
            <a:extLst>
              <a:ext uri="{FF2B5EF4-FFF2-40B4-BE49-F238E27FC236}">
                <a16:creationId xmlns:a16="http://schemas.microsoft.com/office/drawing/2014/main" id="{B3076824-4140-7350-C741-D4FA791C7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logos on a white background&#10;&#10;Description automatically generated with low confidence">
            <a:extLst>
              <a:ext uri="{FF2B5EF4-FFF2-40B4-BE49-F238E27FC236}">
                <a16:creationId xmlns:a16="http://schemas.microsoft.com/office/drawing/2014/main" id="{A24E5E65-D420-26BB-2627-65C67BC84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1DC"/>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4A3DDA5-1A20-CB84-7207-0A102CB61B28}"/>
              </a:ext>
            </a:extLst>
          </p:cNvPr>
          <p:cNvGrpSpPr/>
          <p:nvPr/>
        </p:nvGrpSpPr>
        <p:grpSpPr>
          <a:xfrm>
            <a:off x="2971800" y="3427278"/>
            <a:ext cx="12344400" cy="3432444"/>
            <a:chOff x="2590800" y="3314700"/>
            <a:chExt cx="12344400" cy="3432444"/>
          </a:xfrm>
        </p:grpSpPr>
        <p:sp>
          <p:nvSpPr>
            <p:cNvPr id="6" name="TextBox 5">
              <a:extLst>
                <a:ext uri="{FF2B5EF4-FFF2-40B4-BE49-F238E27FC236}">
                  <a16:creationId xmlns:a16="http://schemas.microsoft.com/office/drawing/2014/main" id="{4A5100F5-C0E5-D971-EBA6-4BCBD52EBCF6}"/>
                </a:ext>
              </a:extLst>
            </p:cNvPr>
            <p:cNvSpPr txBox="1"/>
            <p:nvPr/>
          </p:nvSpPr>
          <p:spPr>
            <a:xfrm>
              <a:off x="5943600" y="3314700"/>
              <a:ext cx="6096000" cy="1200329"/>
            </a:xfrm>
            <a:prstGeom prst="rect">
              <a:avLst/>
            </a:prstGeom>
            <a:noFill/>
          </p:spPr>
          <p:txBody>
            <a:bodyPr wrap="square" rtlCol="0">
              <a:spAutoFit/>
            </a:bodyPr>
            <a:lstStyle/>
            <a:p>
              <a:pPr algn="ctr"/>
              <a:r>
                <a:rPr lang="en-US" sz="7200" dirty="0">
                  <a:solidFill>
                    <a:srgbClr val="691E5A"/>
                  </a:solidFill>
                  <a:latin typeface="Fira Sans Medium" panose="020B0603050000020004" pitchFamily="34" charset="0"/>
                  <a:ea typeface="Fira Sans Medium" panose="020B0603050000020004" pitchFamily="34" charset="0"/>
                </a:rPr>
                <a:t>Our ambition</a:t>
              </a:r>
            </a:p>
          </p:txBody>
        </p:sp>
        <p:sp>
          <p:nvSpPr>
            <p:cNvPr id="8" name="TextBox 7">
              <a:extLst>
                <a:ext uri="{FF2B5EF4-FFF2-40B4-BE49-F238E27FC236}">
                  <a16:creationId xmlns:a16="http://schemas.microsoft.com/office/drawing/2014/main" id="{7C3E4A27-C9BA-3C7A-8E86-E6AE3310BF3D}"/>
                </a:ext>
              </a:extLst>
            </p:cNvPr>
            <p:cNvSpPr txBox="1"/>
            <p:nvPr/>
          </p:nvSpPr>
          <p:spPr>
            <a:xfrm>
              <a:off x="2590800" y="5143500"/>
              <a:ext cx="12344400" cy="1603644"/>
            </a:xfrm>
            <a:prstGeom prst="rect">
              <a:avLst/>
            </a:prstGeom>
            <a:noFill/>
          </p:spPr>
          <p:txBody>
            <a:bodyPr wrap="square">
              <a:spAutoFit/>
            </a:bodyPr>
            <a:lstStyle/>
            <a:p>
              <a:pPr algn="ctr">
                <a:lnSpc>
                  <a:spcPts val="3919"/>
                </a:lnSpc>
              </a:pPr>
              <a:r>
                <a:rPr lang="en-US" sz="4000" dirty="0">
                  <a:latin typeface="Fira Sans" panose="020B0503050000020004" pitchFamily="34" charset="0"/>
                  <a:ea typeface="Fira Sans" panose="020B0503050000020004" pitchFamily="34" charset="0"/>
                </a:rPr>
                <a:t>Ensure that all women can access and receive high quality compassionate care and support for their mental health during the perinatal period</a:t>
              </a:r>
            </a:p>
          </p:txBody>
        </p:sp>
      </p:grpSp>
      <p:sp>
        <p:nvSpPr>
          <p:cNvPr id="10" name="Rectangle 9">
            <a:extLst>
              <a:ext uri="{FF2B5EF4-FFF2-40B4-BE49-F238E27FC236}">
                <a16:creationId xmlns:a16="http://schemas.microsoft.com/office/drawing/2014/main" id="{192C92BE-8BA5-17B9-0C81-41FE18AD8D22}"/>
              </a:ext>
            </a:extLst>
          </p:cNvPr>
          <p:cNvSpPr/>
          <p:nvPr/>
        </p:nvSpPr>
        <p:spPr>
          <a:xfrm>
            <a:off x="-1143" y="0"/>
            <a:ext cx="18288000" cy="1638300"/>
          </a:xfrm>
          <a:prstGeom prst="rect">
            <a:avLst/>
          </a:prstGeom>
          <a:solidFill>
            <a:srgbClr val="00B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Graphical user interface, text&#10;&#10;Description automatically generated">
            <a:extLst>
              <a:ext uri="{FF2B5EF4-FFF2-40B4-BE49-F238E27FC236}">
                <a16:creationId xmlns:a16="http://schemas.microsoft.com/office/drawing/2014/main" id="{315D13A1-7F2A-35A5-70C4-6094B7287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t="7812" b="7812"/>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F48CF8-241D-046C-AD32-A6C9CF865887}"/>
              </a:ext>
            </a:extLst>
          </p:cNvPr>
          <p:cNvSpPr txBox="1"/>
          <p:nvPr/>
        </p:nvSpPr>
        <p:spPr>
          <a:xfrm>
            <a:off x="1524000" y="4543336"/>
            <a:ext cx="15240000" cy="1200329"/>
          </a:xfrm>
          <a:prstGeom prst="rect">
            <a:avLst/>
          </a:prstGeom>
          <a:noFill/>
        </p:spPr>
        <p:txBody>
          <a:bodyPr wrap="square" rtlCol="0">
            <a:spAutoFit/>
          </a:bodyPr>
          <a:lstStyle/>
          <a:p>
            <a:pPr algn="ctr"/>
            <a:r>
              <a:rPr lang="en-US" sz="7200" dirty="0">
                <a:solidFill>
                  <a:schemeClr val="bg1"/>
                </a:solidFill>
                <a:latin typeface="Fira Sans Medium" panose="020B0603050000020004" pitchFamily="34" charset="0"/>
                <a:ea typeface="Fira Sans Medium" panose="020B0603050000020004" pitchFamily="34" charset="0"/>
              </a:rPr>
              <a:t>Progress so far</a:t>
            </a:r>
          </a:p>
        </p:txBody>
      </p:sp>
      <p:pic>
        <p:nvPicPr>
          <p:cNvPr id="9" name="Picture 8" descr="Graphical user interface, text&#10;&#10;Description automatically generated">
            <a:extLst>
              <a:ext uri="{FF2B5EF4-FFF2-40B4-BE49-F238E27FC236}">
                <a16:creationId xmlns:a16="http://schemas.microsoft.com/office/drawing/2014/main" id="{B3076824-4140-7350-C741-D4FA791C7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297633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rcRect t="7547" b="7547"/>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4"/>
          <a:srcRect/>
          <a:stretch>
            <a:fillRect/>
          </a:stretch>
        </p:blipFill>
        <p:spPr>
          <a:xfrm>
            <a:off x="14260771" y="5278892"/>
            <a:ext cx="2315411" cy="2298045"/>
          </a:xfrm>
          <a:prstGeom prst="rect">
            <a:avLst/>
          </a:prstGeom>
        </p:spPr>
      </p:pic>
      <p:sp>
        <p:nvSpPr>
          <p:cNvPr id="4" name="TextBox 4"/>
          <p:cNvSpPr txBox="1"/>
          <p:nvPr/>
        </p:nvSpPr>
        <p:spPr>
          <a:xfrm>
            <a:off x="10744200" y="7353300"/>
            <a:ext cx="4348103" cy="2209800"/>
          </a:xfrm>
          <a:prstGeom prst="rect">
            <a:avLst/>
          </a:prstGeom>
        </p:spPr>
        <p:txBody>
          <a:bodyPr lIns="0" tIns="0" rIns="0" bIns="0" rtlCol="0" anchor="t">
            <a:spAutoFit/>
          </a:bodyPr>
          <a:lstStyle/>
          <a:p>
            <a:pPr algn="ctr">
              <a:lnSpc>
                <a:spcPts val="5880"/>
              </a:lnSpc>
            </a:pPr>
            <a:r>
              <a:rPr lang="en-US" sz="4200" dirty="0">
                <a:latin typeface="Fira Sans Medium" panose="020B0603050000020004" pitchFamily="34" charset="0"/>
                <a:ea typeface="Fira Sans Medium" panose="020B0603050000020004" pitchFamily="34" charset="0"/>
              </a:rPr>
              <a:t>if we take an evidence-based approach</a:t>
            </a:r>
          </a:p>
        </p:txBody>
      </p:sp>
      <p:grpSp>
        <p:nvGrpSpPr>
          <p:cNvPr id="5" name="Group 5"/>
          <p:cNvGrpSpPr/>
          <p:nvPr/>
        </p:nvGrpSpPr>
        <p:grpSpPr>
          <a:xfrm rot="-2469564">
            <a:off x="13440655" y="6757465"/>
            <a:ext cx="1640233" cy="319140"/>
            <a:chOff x="0" y="0"/>
            <a:chExt cx="2206198" cy="429260"/>
          </a:xfrm>
        </p:grpSpPr>
        <p:sp>
          <p:nvSpPr>
            <p:cNvPr id="6" name="Freeform 6"/>
            <p:cNvSpPr/>
            <p:nvPr/>
          </p:nvSpPr>
          <p:spPr>
            <a:xfrm>
              <a:off x="0" y="-5080"/>
              <a:ext cx="2206198" cy="434340"/>
            </a:xfrm>
            <a:custGeom>
              <a:avLst/>
              <a:gdLst/>
              <a:ahLst/>
              <a:cxnLst/>
              <a:rect l="l" t="t" r="r" b="b"/>
              <a:pathLst>
                <a:path w="2206198" h="434340">
                  <a:moveTo>
                    <a:pt x="2188418" y="187960"/>
                  </a:moveTo>
                  <a:lnTo>
                    <a:pt x="1926798" y="11430"/>
                  </a:lnTo>
                  <a:cubicBezTo>
                    <a:pt x="1909018" y="0"/>
                    <a:pt x="1886158" y="3810"/>
                    <a:pt x="1873458" y="21590"/>
                  </a:cubicBezTo>
                  <a:cubicBezTo>
                    <a:pt x="1862028" y="39370"/>
                    <a:pt x="1865838" y="62230"/>
                    <a:pt x="1883618" y="74930"/>
                  </a:cubicBezTo>
                  <a:lnTo>
                    <a:pt x="2042368" y="181610"/>
                  </a:lnTo>
                  <a:lnTo>
                    <a:pt x="0" y="181610"/>
                  </a:lnTo>
                  <a:lnTo>
                    <a:pt x="0" y="257810"/>
                  </a:lnTo>
                  <a:lnTo>
                    <a:pt x="2042368" y="257810"/>
                  </a:lnTo>
                  <a:lnTo>
                    <a:pt x="1883618" y="364490"/>
                  </a:lnTo>
                  <a:cubicBezTo>
                    <a:pt x="1865838" y="375920"/>
                    <a:pt x="1862028" y="400050"/>
                    <a:pt x="1873458" y="417830"/>
                  </a:cubicBezTo>
                  <a:cubicBezTo>
                    <a:pt x="1881078" y="429260"/>
                    <a:pt x="1892508" y="434340"/>
                    <a:pt x="1905208" y="434340"/>
                  </a:cubicBezTo>
                  <a:cubicBezTo>
                    <a:pt x="1912828" y="434340"/>
                    <a:pt x="1920448" y="431800"/>
                    <a:pt x="1926798" y="427990"/>
                  </a:cubicBezTo>
                  <a:lnTo>
                    <a:pt x="2189688" y="251460"/>
                  </a:lnTo>
                  <a:cubicBezTo>
                    <a:pt x="2199848" y="243840"/>
                    <a:pt x="2206198" y="232410"/>
                    <a:pt x="2206198" y="219710"/>
                  </a:cubicBezTo>
                  <a:cubicBezTo>
                    <a:pt x="2206198" y="207010"/>
                    <a:pt x="2199848" y="195580"/>
                    <a:pt x="2188418" y="187960"/>
                  </a:cubicBezTo>
                  <a:close/>
                </a:path>
              </a:pathLst>
            </a:custGeom>
            <a:solidFill>
              <a:srgbClr val="691E5A"/>
            </a:solidFill>
          </p:spPr>
        </p:sp>
      </p:grpSp>
      <p:sp>
        <p:nvSpPr>
          <p:cNvPr id="7" name="TextBox 7"/>
          <p:cNvSpPr txBox="1"/>
          <p:nvPr/>
        </p:nvSpPr>
        <p:spPr>
          <a:xfrm>
            <a:off x="1413985" y="3635014"/>
            <a:ext cx="9690796" cy="3667671"/>
          </a:xfrm>
          <a:prstGeom prst="rect">
            <a:avLst/>
          </a:prstGeom>
        </p:spPr>
        <p:txBody>
          <a:bodyPr lIns="0" tIns="0" rIns="0" bIns="0" rtlCol="0" anchor="t">
            <a:spAutoFit/>
          </a:bodyPr>
          <a:lstStyle/>
          <a:p>
            <a:pPr algn="ctr">
              <a:lnSpc>
                <a:spcPts val="24113"/>
              </a:lnSpc>
            </a:pPr>
            <a:r>
              <a:rPr lang="en-US" sz="22536" dirty="0">
                <a:solidFill>
                  <a:srgbClr val="691E5A"/>
                </a:solidFill>
                <a:latin typeface="Fira Sans ExtraBold" panose="020B0903050000020004" pitchFamily="34" charset="0"/>
                <a:ea typeface="Fira Sans ExtraBold" panose="020B0903050000020004" pitchFamily="34" charset="0"/>
              </a:rPr>
              <a:t>£8.1bn</a:t>
            </a:r>
          </a:p>
          <a:p>
            <a:pPr algn="ctr">
              <a:lnSpc>
                <a:spcPts val="4494"/>
              </a:lnSpc>
            </a:pPr>
            <a:r>
              <a:rPr lang="en-US" sz="4200" dirty="0">
                <a:latin typeface="Fira Sans Medium" panose="020B0603050000020004" pitchFamily="34" charset="0"/>
                <a:ea typeface="Fira Sans Medium" panose="020B0603050000020004" pitchFamily="34" charset="0"/>
              </a:rPr>
              <a:t>if we don't act</a:t>
            </a:r>
          </a:p>
        </p:txBody>
      </p:sp>
      <p:sp>
        <p:nvSpPr>
          <p:cNvPr id="9" name="TextBox 9"/>
          <p:cNvSpPr txBox="1"/>
          <p:nvPr/>
        </p:nvSpPr>
        <p:spPr>
          <a:xfrm>
            <a:off x="14260771" y="5899922"/>
            <a:ext cx="1663065" cy="426720"/>
          </a:xfrm>
          <a:prstGeom prst="rect">
            <a:avLst/>
          </a:prstGeom>
        </p:spPr>
        <p:txBody>
          <a:bodyPr lIns="0" tIns="0" rIns="0" bIns="0" rtlCol="0" anchor="t">
            <a:spAutoFit/>
          </a:bodyPr>
          <a:lstStyle/>
          <a:p>
            <a:pPr algn="ctr">
              <a:lnSpc>
                <a:spcPts val="3360"/>
              </a:lnSpc>
              <a:spcBef>
                <a:spcPct val="0"/>
              </a:spcBef>
            </a:pPr>
            <a:r>
              <a:rPr lang="en-US" sz="2800" dirty="0">
                <a:solidFill>
                  <a:srgbClr val="691E5A"/>
                </a:solidFill>
                <a:latin typeface="Fira Sans Medium" panose="020B0603050000020004" pitchFamily="34" charset="0"/>
                <a:ea typeface="Fira Sans Medium" panose="020B0603050000020004" pitchFamily="34" charset="0"/>
              </a:rPr>
              <a:t>£377m</a:t>
            </a:r>
          </a:p>
        </p:txBody>
      </p:sp>
      <p:pic>
        <p:nvPicPr>
          <p:cNvPr id="10" name="Picture 9">
            <a:extLst>
              <a:ext uri="{FF2B5EF4-FFF2-40B4-BE49-F238E27FC236}">
                <a16:creationId xmlns:a16="http://schemas.microsoft.com/office/drawing/2014/main" id="{1F1B574F-12DD-030D-8BAF-7CE235DBFF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400" y="114300"/>
            <a:ext cx="3657600" cy="1325880"/>
          </a:xfrm>
          <a:prstGeom prst="rect">
            <a:avLst/>
          </a:prstGeom>
        </p:spPr>
      </p:pic>
      <p:sp>
        <p:nvSpPr>
          <p:cNvPr id="11" name="TextBox 10">
            <a:extLst>
              <a:ext uri="{FF2B5EF4-FFF2-40B4-BE49-F238E27FC236}">
                <a16:creationId xmlns:a16="http://schemas.microsoft.com/office/drawing/2014/main" id="{57BB0CB6-68BC-8454-517E-C00B6115DC3B}"/>
              </a:ext>
            </a:extLst>
          </p:cNvPr>
          <p:cNvSpPr txBox="1"/>
          <p:nvPr/>
        </p:nvSpPr>
        <p:spPr>
          <a:xfrm>
            <a:off x="4572000" y="1452880"/>
            <a:ext cx="9144000" cy="1200329"/>
          </a:xfrm>
          <a:prstGeom prst="rect">
            <a:avLst/>
          </a:prstGeom>
          <a:noFill/>
        </p:spPr>
        <p:txBody>
          <a:bodyPr wrap="square" rtlCol="0">
            <a:spAutoFit/>
          </a:bodyPr>
          <a:lstStyle/>
          <a:p>
            <a:pPr algn="ctr"/>
            <a:r>
              <a:rPr lang="en-US" sz="7200" dirty="0">
                <a:solidFill>
                  <a:srgbClr val="691E5A"/>
                </a:solidFill>
                <a:latin typeface="Fira Sans Medium" panose="020B0603050000020004" pitchFamily="34" charset="0"/>
                <a:ea typeface="Fira Sans Medium" panose="020B0603050000020004" pitchFamily="34" charset="0"/>
              </a:rPr>
              <a:t>Counting the costs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7E084CC6-252D-E1BE-8C6A-A4086E9B8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629"/>
          <a:stretch/>
        </p:blipFill>
        <p:spPr bwMode="auto">
          <a:xfrm>
            <a:off x="1847850" y="1333500"/>
            <a:ext cx="14592300" cy="8782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655299C-588A-08D4-F217-FE2ABA62C1CD}"/>
              </a:ext>
            </a:extLst>
          </p:cNvPr>
          <p:cNvSpPr/>
          <p:nvPr/>
        </p:nvSpPr>
        <p:spPr>
          <a:xfrm>
            <a:off x="-1143" y="0"/>
            <a:ext cx="18288000" cy="1638300"/>
          </a:xfrm>
          <a:prstGeom prst="rect">
            <a:avLst/>
          </a:prstGeom>
          <a:solidFill>
            <a:srgbClr val="ED7101"/>
          </a:solidFill>
          <a:ln>
            <a:solidFill>
              <a:srgbClr val="ED7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text&#10;&#10;Description automatically generated">
            <a:extLst>
              <a:ext uri="{FF2B5EF4-FFF2-40B4-BE49-F238E27FC236}">
                <a16:creationId xmlns:a16="http://schemas.microsoft.com/office/drawing/2014/main" id="{7D39A326-6E41-F06C-40BA-F3D263141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108521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1DC"/>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4A3DDA5-1A20-CB84-7207-0A102CB61B28}"/>
              </a:ext>
            </a:extLst>
          </p:cNvPr>
          <p:cNvGrpSpPr/>
          <p:nvPr/>
        </p:nvGrpSpPr>
        <p:grpSpPr>
          <a:xfrm>
            <a:off x="2971800" y="4192393"/>
            <a:ext cx="12344400" cy="2932307"/>
            <a:chOff x="2590800" y="3314700"/>
            <a:chExt cx="12344400" cy="2932307"/>
          </a:xfrm>
        </p:grpSpPr>
        <p:sp>
          <p:nvSpPr>
            <p:cNvPr id="6" name="TextBox 5">
              <a:extLst>
                <a:ext uri="{FF2B5EF4-FFF2-40B4-BE49-F238E27FC236}">
                  <a16:creationId xmlns:a16="http://schemas.microsoft.com/office/drawing/2014/main" id="{4A5100F5-C0E5-D971-EBA6-4BCBD52EBCF6}"/>
                </a:ext>
              </a:extLst>
            </p:cNvPr>
            <p:cNvSpPr txBox="1"/>
            <p:nvPr/>
          </p:nvSpPr>
          <p:spPr>
            <a:xfrm>
              <a:off x="4762500" y="3314700"/>
              <a:ext cx="8001000" cy="1200329"/>
            </a:xfrm>
            <a:prstGeom prst="rect">
              <a:avLst/>
            </a:prstGeom>
            <a:noFill/>
          </p:spPr>
          <p:txBody>
            <a:bodyPr wrap="square" rtlCol="0">
              <a:spAutoFit/>
            </a:bodyPr>
            <a:lstStyle/>
            <a:p>
              <a:pPr algn="ctr"/>
              <a:r>
                <a:rPr lang="en-US" sz="7200" dirty="0">
                  <a:solidFill>
                    <a:srgbClr val="691E5A"/>
                  </a:solidFill>
                  <a:latin typeface="Fira Sans Medium" panose="020B0603050000020004" pitchFamily="34" charset="0"/>
                  <a:ea typeface="Fira Sans Medium" panose="020B0603050000020004" pitchFamily="34" charset="0"/>
                </a:rPr>
                <a:t>Minding the gap</a:t>
              </a:r>
            </a:p>
          </p:txBody>
        </p:sp>
        <p:sp>
          <p:nvSpPr>
            <p:cNvPr id="8" name="TextBox 7">
              <a:extLst>
                <a:ext uri="{FF2B5EF4-FFF2-40B4-BE49-F238E27FC236}">
                  <a16:creationId xmlns:a16="http://schemas.microsoft.com/office/drawing/2014/main" id="{7C3E4A27-C9BA-3C7A-8E86-E6AE3310BF3D}"/>
                </a:ext>
              </a:extLst>
            </p:cNvPr>
            <p:cNvSpPr txBox="1"/>
            <p:nvPr/>
          </p:nvSpPr>
          <p:spPr>
            <a:xfrm>
              <a:off x="2590800" y="5143500"/>
              <a:ext cx="12344400" cy="1103507"/>
            </a:xfrm>
            <a:prstGeom prst="rect">
              <a:avLst/>
            </a:prstGeom>
            <a:noFill/>
          </p:spPr>
          <p:txBody>
            <a:bodyPr wrap="square">
              <a:spAutoFit/>
            </a:bodyPr>
            <a:lstStyle/>
            <a:p>
              <a:pPr algn="ctr">
                <a:lnSpc>
                  <a:spcPts val="3919"/>
                </a:lnSpc>
              </a:pPr>
              <a:r>
                <a:rPr lang="en-US" sz="4000" dirty="0">
                  <a:latin typeface="Fira Sans" panose="020B0503050000020004" pitchFamily="34" charset="0"/>
                  <a:ea typeface="Fira Sans" panose="020B0503050000020004" pitchFamily="34" charset="0"/>
                </a:rPr>
                <a:t>What about the women who doesn’t meet the threshold for specialist intervention?</a:t>
              </a:r>
            </a:p>
          </p:txBody>
        </p:sp>
      </p:grpSp>
      <p:sp>
        <p:nvSpPr>
          <p:cNvPr id="4" name="Rectangle 3">
            <a:extLst>
              <a:ext uri="{FF2B5EF4-FFF2-40B4-BE49-F238E27FC236}">
                <a16:creationId xmlns:a16="http://schemas.microsoft.com/office/drawing/2014/main" id="{821F109F-F0EF-038B-BB51-051C4ECA783F}"/>
              </a:ext>
            </a:extLst>
          </p:cNvPr>
          <p:cNvSpPr/>
          <p:nvPr/>
        </p:nvSpPr>
        <p:spPr>
          <a:xfrm>
            <a:off x="-1143" y="0"/>
            <a:ext cx="18288000" cy="1638300"/>
          </a:xfrm>
          <a:prstGeom prst="rect">
            <a:avLst/>
          </a:prstGeom>
          <a:solidFill>
            <a:srgbClr val="00B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Graphical user interface, text&#10;&#10;Description automatically generated">
            <a:extLst>
              <a:ext uri="{FF2B5EF4-FFF2-40B4-BE49-F238E27FC236}">
                <a16:creationId xmlns:a16="http://schemas.microsoft.com/office/drawing/2014/main" id="{6F235FBC-6368-3DB2-A963-0B8C20D79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
            <a:ext cx="3657600" cy="1325880"/>
          </a:xfrm>
          <a:prstGeom prst="rect">
            <a:avLst/>
          </a:prstGeom>
        </p:spPr>
      </p:pic>
    </p:spTree>
    <p:extLst>
      <p:ext uri="{BB962C8B-B14F-4D97-AF65-F5344CB8AC3E}">
        <p14:creationId xmlns:p14="http://schemas.microsoft.com/office/powerpoint/2010/main" val="541500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n xmlns="e11d6a11-d459-42e2-a463-4f43769e0c6f">true</yn>
    <lcf76f155ced4ddcb4097134ff3c332f xmlns="e11d6a11-d459-42e2-a463-4f43769e0c6f">
      <Terms xmlns="http://schemas.microsoft.com/office/infopath/2007/PartnerControls"/>
    </lcf76f155ced4ddcb4097134ff3c332f>
    <TaxCatchAll xmlns="c9e3f484-35bb-42ca-a719-7145f81404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D5CD0F0EEAA2459AB16852E9D0EEBB" ma:contentTypeVersion="17" ma:contentTypeDescription="Create a new document." ma:contentTypeScope="" ma:versionID="fb61ba59defa5f458dd3ba51d06e2562">
  <xsd:schema xmlns:xsd="http://www.w3.org/2001/XMLSchema" xmlns:xs="http://www.w3.org/2001/XMLSchema" xmlns:p="http://schemas.microsoft.com/office/2006/metadata/properties" xmlns:ns2="e11d6a11-d459-42e2-a463-4f43769e0c6f" xmlns:ns3="c9e3f484-35bb-42ca-a719-7145f81404a0" targetNamespace="http://schemas.microsoft.com/office/2006/metadata/properties" ma:root="true" ma:fieldsID="78c5ce829e89536691b841910a7d1399" ns2:_="" ns3:_="">
    <xsd:import namespace="e11d6a11-d459-42e2-a463-4f43769e0c6f"/>
    <xsd:import namespace="c9e3f484-35bb-42ca-a719-7145f81404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y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6a11-d459-42e2-a463-4f43769e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yn" ma:index="18" nillable="true" ma:displayName="yn" ma:default="1" ma:format="Dropdown" ma:internalName="yn">
      <xsd:simpleType>
        <xsd:restriction base="dms:Boolea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0a8f53e-2a10-4c69-941d-ea9973135b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e3f484-35bb-42ca-a719-7145f81404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25eed8a-6cb3-493c-aba4-a847ae61e843}" ma:internalName="TaxCatchAll" ma:showField="CatchAllData" ma:web="c9e3f484-35bb-42ca-a719-7145f81404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ACC58-D1DF-4FCA-9C5F-C1F8DC2913B6}">
  <ds:schemaRefs>
    <ds:schemaRef ds:uri="http://schemas.microsoft.com/sharepoint/v3/contenttype/forms"/>
  </ds:schemaRefs>
</ds:datastoreItem>
</file>

<file path=customXml/itemProps2.xml><?xml version="1.0" encoding="utf-8"?>
<ds:datastoreItem xmlns:ds="http://schemas.openxmlformats.org/officeDocument/2006/customXml" ds:itemID="{FCDC030A-3C3F-402A-99EC-8F6B20441EAC}">
  <ds:schemaRefs>
    <ds:schemaRef ds:uri="http://schemas.microsoft.com/office/2006/metadata/properties"/>
    <ds:schemaRef ds:uri="http://schemas.microsoft.com/office/infopath/2007/PartnerControls"/>
    <ds:schemaRef ds:uri="e11d6a11-d459-42e2-a463-4f43769e0c6f"/>
    <ds:schemaRef ds:uri="c9e3f484-35bb-42ca-a719-7145f81404a0"/>
  </ds:schemaRefs>
</ds:datastoreItem>
</file>

<file path=customXml/itemProps3.xml><?xml version="1.0" encoding="utf-8"?>
<ds:datastoreItem xmlns:ds="http://schemas.openxmlformats.org/officeDocument/2006/customXml" ds:itemID="{FFC2268F-1C6C-4239-98D2-3C764ACF18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d6a11-d459-42e2-a463-4f43769e0c6f"/>
    <ds:schemaRef ds:uri="c9e3f484-35bb-42ca-a719-7145f8140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315</TotalTime>
  <Words>1292</Words>
  <Application>Microsoft Office PowerPoint</Application>
  <PresentationFormat>Custom</PresentationFormat>
  <Paragraphs>131</Paragraphs>
  <Slides>24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Fira Sans ExtraBold</vt:lpstr>
      <vt:lpstr>Fira Sans SemiBold</vt:lpstr>
      <vt:lpstr>Fira Sans</vt:lpstr>
      <vt:lpstr>Symbol</vt:lpstr>
      <vt:lpstr>Times New Roman</vt:lpstr>
      <vt:lpstr>Arial</vt:lpstr>
      <vt:lpstr>Fira Sans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Perinatal mental health</dc:title>
  <dc:creator>Amy Tubb</dc:creator>
  <cp:lastModifiedBy>Laura Seebohm</cp:lastModifiedBy>
  <cp:revision>6</cp:revision>
  <dcterms:created xsi:type="dcterms:W3CDTF">2006-08-16T00:00:00Z</dcterms:created>
  <dcterms:modified xsi:type="dcterms:W3CDTF">2023-06-16T11:34:26Z</dcterms:modified>
  <dc:identifier>DAEPpmUZuRE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0x01010003D5CD0F0EEAA2459AB16852E9D0EEBB</vt:lpwstr>
  </property>
  <property fmtid="{D5CDD505-2E9C-101B-9397-08002B2CF9AE}" pid="3" name="MediaServiceImageTags">
    <vt:lpwstr/>
  </property>
</Properties>
</file>