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363" r:id="rId4"/>
    <p:sldId id="361" r:id="rId5"/>
    <p:sldId id="357" r:id="rId6"/>
    <p:sldId id="353" r:id="rId7"/>
    <p:sldId id="354" r:id="rId8"/>
    <p:sldId id="356" r:id="rId9"/>
    <p:sldId id="367" r:id="rId10"/>
    <p:sldId id="368" r:id="rId11"/>
    <p:sldId id="364" r:id="rId12"/>
    <p:sldId id="362" r:id="rId13"/>
    <p:sldId id="370" r:id="rId14"/>
    <p:sldId id="373" r:id="rId15"/>
    <p:sldId id="3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FF5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098CB-03A7-4B77-8402-0F95206E0901}" v="24" dt="2023-07-07T07:56:56.0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7" autoAdjust="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outlineViewPr>
    <p:cViewPr>
      <p:scale>
        <a:sx n="33" d="100"/>
        <a:sy n="33" d="100"/>
      </p:scale>
      <p:origin x="0" y="-5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Dodd" userId="de6b9318-c0d5-467a-a2d2-866591ec1108" providerId="ADAL" clId="{126098CB-03A7-4B77-8402-0F95206E0901}"/>
    <pc:docChg chg="custSel addSld delSld modSld">
      <pc:chgData name="Matthew Dodd" userId="de6b9318-c0d5-467a-a2d2-866591ec1108" providerId="ADAL" clId="{126098CB-03A7-4B77-8402-0F95206E0901}" dt="2023-07-07T08:00:28.506" v="250" actId="20577"/>
      <pc:docMkLst>
        <pc:docMk/>
      </pc:docMkLst>
      <pc:sldChg chg="modSp mod">
        <pc:chgData name="Matthew Dodd" userId="de6b9318-c0d5-467a-a2d2-866591ec1108" providerId="ADAL" clId="{126098CB-03A7-4B77-8402-0F95206E0901}" dt="2023-07-07T08:00:28.506" v="250" actId="20577"/>
        <pc:sldMkLst>
          <pc:docMk/>
          <pc:sldMk cId="3487842399" sldId="256"/>
        </pc:sldMkLst>
        <pc:spChg chg="mod">
          <ac:chgData name="Matthew Dodd" userId="de6b9318-c0d5-467a-a2d2-866591ec1108" providerId="ADAL" clId="{126098CB-03A7-4B77-8402-0F95206E0901}" dt="2023-07-07T08:00:28.506" v="250" actId="20577"/>
          <ac:spMkLst>
            <pc:docMk/>
            <pc:sldMk cId="3487842399" sldId="256"/>
            <ac:spMk id="6" creationId="{00000000-0000-0000-0000-000000000000}"/>
          </ac:spMkLst>
        </pc:spChg>
      </pc:sldChg>
      <pc:sldChg chg="del">
        <pc:chgData name="Matthew Dodd" userId="de6b9318-c0d5-467a-a2d2-866591ec1108" providerId="ADAL" clId="{126098CB-03A7-4B77-8402-0F95206E0901}" dt="2023-07-07T07:52:13.080" v="34" actId="47"/>
        <pc:sldMkLst>
          <pc:docMk/>
          <pc:sldMk cId="721848042" sldId="358"/>
        </pc:sldMkLst>
      </pc:sldChg>
      <pc:sldChg chg="del">
        <pc:chgData name="Matthew Dodd" userId="de6b9318-c0d5-467a-a2d2-866591ec1108" providerId="ADAL" clId="{126098CB-03A7-4B77-8402-0F95206E0901}" dt="2023-07-07T07:52:14.158" v="35" actId="47"/>
        <pc:sldMkLst>
          <pc:docMk/>
          <pc:sldMk cId="3191772653" sldId="360"/>
        </pc:sldMkLst>
      </pc:sldChg>
      <pc:sldChg chg="modSp mod">
        <pc:chgData name="Matthew Dodd" userId="de6b9318-c0d5-467a-a2d2-866591ec1108" providerId="ADAL" clId="{126098CB-03A7-4B77-8402-0F95206E0901}" dt="2023-07-07T07:52:20.809" v="37" actId="20577"/>
        <pc:sldMkLst>
          <pc:docMk/>
          <pc:sldMk cId="2509237366" sldId="361"/>
        </pc:sldMkLst>
        <pc:spChg chg="mod">
          <ac:chgData name="Matthew Dodd" userId="de6b9318-c0d5-467a-a2d2-866591ec1108" providerId="ADAL" clId="{126098CB-03A7-4B77-8402-0F95206E0901}" dt="2023-07-07T07:52:20.809" v="37" actId="20577"/>
          <ac:spMkLst>
            <pc:docMk/>
            <pc:sldMk cId="2509237366" sldId="361"/>
            <ac:spMk id="3" creationId="{28C2218E-3ECE-4127-9A42-A660A5A453CB}"/>
          </ac:spMkLst>
        </pc:spChg>
      </pc:sldChg>
      <pc:sldChg chg="del">
        <pc:chgData name="Matthew Dodd" userId="de6b9318-c0d5-467a-a2d2-866591ec1108" providerId="ADAL" clId="{126098CB-03A7-4B77-8402-0F95206E0901}" dt="2023-07-07T07:51:24.372" v="28" actId="47"/>
        <pc:sldMkLst>
          <pc:docMk/>
          <pc:sldMk cId="513926759" sldId="371"/>
        </pc:sldMkLst>
      </pc:sldChg>
      <pc:sldChg chg="addSp delSp modSp mod">
        <pc:chgData name="Matthew Dodd" userId="de6b9318-c0d5-467a-a2d2-866591ec1108" providerId="ADAL" clId="{126098CB-03A7-4B77-8402-0F95206E0901}" dt="2023-07-07T07:55:49.267" v="55" actId="1076"/>
        <pc:sldMkLst>
          <pc:docMk/>
          <pc:sldMk cId="3226734933" sldId="373"/>
        </pc:sldMkLst>
        <pc:spChg chg="mod">
          <ac:chgData name="Matthew Dodd" userId="de6b9318-c0d5-467a-a2d2-866591ec1108" providerId="ADAL" clId="{126098CB-03A7-4B77-8402-0F95206E0901}" dt="2023-07-07T07:51:34.134" v="33" actId="20577"/>
          <ac:spMkLst>
            <pc:docMk/>
            <pc:sldMk cId="3226734933" sldId="373"/>
            <ac:spMk id="3" creationId="{28C2218E-3ECE-4127-9A42-A660A5A453CB}"/>
          </ac:spMkLst>
        </pc:spChg>
        <pc:picChg chg="add del mod">
          <ac:chgData name="Matthew Dodd" userId="de6b9318-c0d5-467a-a2d2-866591ec1108" providerId="ADAL" clId="{126098CB-03A7-4B77-8402-0F95206E0901}" dt="2023-07-07T07:53:20.313" v="42" actId="478"/>
          <ac:picMkLst>
            <pc:docMk/>
            <pc:sldMk cId="3226734933" sldId="373"/>
            <ac:picMk id="1026" creationId="{ED5C49CC-AE78-4E84-CAAA-B385FE7605F6}"/>
          </ac:picMkLst>
        </pc:picChg>
        <pc:picChg chg="add del mod">
          <ac:chgData name="Matthew Dodd" userId="de6b9318-c0d5-467a-a2d2-866591ec1108" providerId="ADAL" clId="{126098CB-03A7-4B77-8402-0F95206E0901}" dt="2023-07-07T07:53:38.552" v="46" actId="478"/>
          <ac:picMkLst>
            <pc:docMk/>
            <pc:sldMk cId="3226734933" sldId="373"/>
            <ac:picMk id="1028" creationId="{7EE498A8-CCFF-42B2-C777-066A4E3F6761}"/>
          </ac:picMkLst>
        </pc:picChg>
        <pc:picChg chg="add mod">
          <ac:chgData name="Matthew Dodd" userId="de6b9318-c0d5-467a-a2d2-866591ec1108" providerId="ADAL" clId="{126098CB-03A7-4B77-8402-0F95206E0901}" dt="2023-07-07T07:55:49.267" v="55" actId="1076"/>
          <ac:picMkLst>
            <pc:docMk/>
            <pc:sldMk cId="3226734933" sldId="373"/>
            <ac:picMk id="1030" creationId="{19121532-A666-8261-0188-559F7D5281D9}"/>
          </ac:picMkLst>
        </pc:picChg>
        <pc:picChg chg="mod">
          <ac:chgData name="Matthew Dodd" userId="de6b9318-c0d5-467a-a2d2-866591ec1108" providerId="ADAL" clId="{126098CB-03A7-4B77-8402-0F95206E0901}" dt="2023-07-07T07:55:43.606" v="54" actId="14100"/>
          <ac:picMkLst>
            <pc:docMk/>
            <pc:sldMk cId="3226734933" sldId="373"/>
            <ac:picMk id="4098" creationId="{60A65945-FBF2-4FCD-BEBB-A6306D9CE7CB}"/>
          </ac:picMkLst>
        </pc:picChg>
        <pc:picChg chg="del">
          <ac:chgData name="Matthew Dodd" userId="de6b9318-c0d5-467a-a2d2-866591ec1108" providerId="ADAL" clId="{126098CB-03A7-4B77-8402-0F95206E0901}" dt="2023-07-07T07:51:26.999" v="29" actId="478"/>
          <ac:picMkLst>
            <pc:docMk/>
            <pc:sldMk cId="3226734933" sldId="373"/>
            <ac:picMk id="4104" creationId="{75C809FE-84AF-4083-B044-85E78EEC2AC4}"/>
          </ac:picMkLst>
        </pc:picChg>
      </pc:sldChg>
      <pc:sldChg chg="delSp modSp add mod">
        <pc:chgData name="Matthew Dodd" userId="de6b9318-c0d5-467a-a2d2-866591ec1108" providerId="ADAL" clId="{126098CB-03A7-4B77-8402-0F95206E0901}" dt="2023-07-07T08:00:07.543" v="248" actId="403"/>
        <pc:sldMkLst>
          <pc:docMk/>
          <pc:sldMk cId="315909793" sldId="374"/>
        </pc:sldMkLst>
        <pc:spChg chg="mod">
          <ac:chgData name="Matthew Dodd" userId="de6b9318-c0d5-467a-a2d2-866591ec1108" providerId="ADAL" clId="{126098CB-03A7-4B77-8402-0F95206E0901}" dt="2023-07-07T08:00:07.543" v="248" actId="403"/>
          <ac:spMkLst>
            <pc:docMk/>
            <pc:sldMk cId="315909793" sldId="374"/>
            <ac:spMk id="5" creationId="{ABD23BF4-C7F6-4BDB-AEBB-FBF612E21E84}"/>
          </ac:spMkLst>
        </pc:spChg>
        <pc:spChg chg="mod">
          <ac:chgData name="Matthew Dodd" userId="de6b9318-c0d5-467a-a2d2-866591ec1108" providerId="ADAL" clId="{126098CB-03A7-4B77-8402-0F95206E0901}" dt="2023-07-07T07:59:20.379" v="213" actId="20577"/>
          <ac:spMkLst>
            <pc:docMk/>
            <pc:sldMk cId="315909793" sldId="374"/>
            <ac:spMk id="6" creationId="{38376D08-78C6-4121-89BF-03AE330B613A}"/>
          </ac:spMkLst>
        </pc:spChg>
        <pc:picChg chg="del">
          <ac:chgData name="Matthew Dodd" userId="de6b9318-c0d5-467a-a2d2-866591ec1108" providerId="ADAL" clId="{126098CB-03A7-4B77-8402-0F95206E0901}" dt="2023-07-07T07:56:56.049" v="77" actId="478"/>
          <ac:picMkLst>
            <pc:docMk/>
            <pc:sldMk cId="315909793" sldId="374"/>
            <ac:picMk id="1028" creationId="{E2A72675-2953-4438-9EE2-8CF41024806E}"/>
          </ac:picMkLst>
        </pc:picChg>
      </pc:sldChg>
      <pc:sldChg chg="add del">
        <pc:chgData name="Matthew Dodd" userId="de6b9318-c0d5-467a-a2d2-866591ec1108" providerId="ADAL" clId="{126098CB-03A7-4B77-8402-0F95206E0901}" dt="2023-07-07T07:56:34.224" v="57"/>
        <pc:sldMkLst>
          <pc:docMk/>
          <pc:sldMk cId="785810228" sldId="3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4F38F-68FC-431E-B128-1AD6233E9C0A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EE0B-4C15-4B98-8CC3-0EF2276E5E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EE0B-4C15-4B98-8CC3-0EF2276E5E7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66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EE0B-4C15-4B98-8CC3-0EF2276E5E7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47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EE0B-4C15-4B98-8CC3-0EF2276E5E7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8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4EE0B-4C15-4B98-8CC3-0EF2276E5E7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41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0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11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8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88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0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75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587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84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54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99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5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92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27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86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9696-21DD-4286-9C4F-124DB9751409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63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54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89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1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74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4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97963" y="112280"/>
            <a:ext cx="5142346" cy="490537"/>
          </a:xfrm>
          <a:prstGeom prst="rect">
            <a:avLst/>
          </a:prstGeom>
        </p:spPr>
        <p:txBody>
          <a:bodyPr/>
          <a:lstStyle/>
          <a:p>
            <a:fld id="{2D7F785C-CE9F-4DFE-A535-B7B4F0965136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97109" y="6308003"/>
            <a:ext cx="2743200" cy="365125"/>
          </a:xfrm>
          <a:prstGeom prst="rect">
            <a:avLst/>
          </a:prstGeom>
        </p:spPr>
        <p:txBody>
          <a:bodyPr/>
          <a:lstStyle/>
          <a:p>
            <a:fld id="{EEB5C66E-5DC7-44DE-A2BC-A5C49D767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92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1964" y="937779"/>
            <a:ext cx="105779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964" y="2576945"/>
            <a:ext cx="10651836" cy="360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30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B1464"/>
          </a:solidFill>
          <a:latin typeface="Cera Round Pro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rgbClr val="FF557A"/>
          </a:solidFill>
          <a:latin typeface="Cera Pro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ra Pro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ra Pro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ra Pro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69696-21DD-4286-9C4F-124DB9751409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FFF1-80B4-4010-89F3-5276D195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1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/>
          <a:stretch/>
        </p:blipFill>
        <p:spPr>
          <a:xfrm rot="20981881">
            <a:off x="-137068" y="1078977"/>
            <a:ext cx="8001751" cy="57560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86613" y="3079139"/>
            <a:ext cx="736908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221F72"/>
                </a:solidFill>
                <a:latin typeface="Cera Round Pro" panose="00000500000000000000" pitchFamily="50" charset="0"/>
              </a:rPr>
              <a:t>Policy in the first 1001 days</a:t>
            </a:r>
            <a:endParaRPr lang="en-GB" sz="5400" b="1" dirty="0">
              <a:solidFill>
                <a:srgbClr val="221F72"/>
              </a:solidFill>
              <a:latin typeface="Cera Round Pro" panose="00000500000000000000" pitchFamily="50" charset="0"/>
            </a:endParaRPr>
          </a:p>
          <a:p>
            <a:pPr algn="ctr"/>
            <a:endParaRPr lang="en-GB" sz="4600" b="1" dirty="0">
              <a:solidFill>
                <a:srgbClr val="221F72"/>
              </a:solidFill>
              <a:latin typeface="Cera Round Pro" panose="000005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18907" y="6345252"/>
            <a:ext cx="250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Cera Pro" panose="00000500000000000000" pitchFamily="50" charset="0"/>
              </a:rPr>
              <a:t>ncb.org.uk</a:t>
            </a:r>
          </a:p>
        </p:txBody>
      </p:sp>
    </p:spTree>
    <p:extLst>
      <p:ext uri="{BB962C8B-B14F-4D97-AF65-F5344CB8AC3E}">
        <p14:creationId xmlns:p14="http://schemas.microsoft.com/office/powerpoint/2010/main" val="3487842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C2218E-3ECE-4127-9A42-A660A5A453CB}"/>
              </a:ext>
            </a:extLst>
          </p:cNvPr>
          <p:cNvSpPr/>
          <p:nvPr/>
        </p:nvSpPr>
        <p:spPr>
          <a:xfrm>
            <a:off x="4313983" y="289249"/>
            <a:ext cx="35640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Family Hubs</a:t>
            </a:r>
          </a:p>
        </p:txBody>
      </p:sp>
      <p:pic>
        <p:nvPicPr>
          <p:cNvPr id="7170" name="Picture 2" descr="Stockton Family Hub - Home | Facebook">
            <a:extLst>
              <a:ext uri="{FF2B5EF4-FFF2-40B4-BE49-F238E27FC236}">
                <a16:creationId xmlns:a16="http://schemas.microsoft.com/office/drawing/2014/main" id="{3224AADB-69E4-4C99-8B9E-A0E45454F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81" y="1451844"/>
            <a:ext cx="2559363" cy="25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amworth Family Hub | Facebook">
            <a:extLst>
              <a:ext uri="{FF2B5EF4-FFF2-40B4-BE49-F238E27FC236}">
                <a16:creationId xmlns:a16="http://schemas.microsoft.com/office/drawing/2014/main" id="{285EB229-6660-4819-9741-4BF9CEDB9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95" y="1436160"/>
            <a:ext cx="1901929" cy="190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amily Hubs and Services - Doncaster Council">
            <a:extLst>
              <a:ext uri="{FF2B5EF4-FFF2-40B4-BE49-F238E27FC236}">
                <a16:creationId xmlns:a16="http://schemas.microsoft.com/office/drawing/2014/main" id="{93034774-648E-4ABB-B187-69D508921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81" y="3746927"/>
            <a:ext cx="6263913" cy="243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est Berkshire Council - Family Hubs - Information">
            <a:extLst>
              <a:ext uri="{FF2B5EF4-FFF2-40B4-BE49-F238E27FC236}">
                <a16:creationId xmlns:a16="http://schemas.microsoft.com/office/drawing/2014/main" id="{5304172D-4B91-4F9A-A849-A1F25A143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39" y="3715559"/>
            <a:ext cx="2146842" cy="24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87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D23BF4-C7F6-4BDB-AEBB-FBF612E21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81" y="1166328"/>
            <a:ext cx="10651836" cy="3797558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en-GB" sz="11200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GB" sz="112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An effective </a:t>
            </a:r>
            <a:r>
              <a:rPr lang="en-GB" sz="11200" b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multi-agency</a:t>
            </a:r>
            <a:r>
              <a:rPr lang="en-GB" sz="112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 board and </a:t>
            </a:r>
            <a:r>
              <a:rPr lang="en-GB" sz="11200" b="1" dirty="0">
                <a:solidFill>
                  <a:srgbClr val="1B1464"/>
                </a:solidFill>
                <a:latin typeface="Cera Round Pro" panose="00000500000000000000" pitchFamily="50" charset="0"/>
              </a:rPr>
              <a:t>joint commissioning </a:t>
            </a:r>
            <a:r>
              <a:rPr lang="en-GB" sz="11200" dirty="0">
                <a:solidFill>
                  <a:srgbClr val="1B1464"/>
                </a:solidFill>
                <a:latin typeface="Cera Round Pro" panose="00000500000000000000" pitchFamily="50" charset="0"/>
              </a:rPr>
              <a:t>plan </a:t>
            </a:r>
            <a:endParaRPr lang="en-GB" sz="11200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  <a:p>
            <a:pPr marL="0" lvl="0" indent="0">
              <a:buNone/>
            </a:pPr>
            <a:endParaRPr lang="en-GB" sz="11200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GB" sz="112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Families and young people </a:t>
            </a:r>
            <a:r>
              <a:rPr lang="en-GB" sz="11200" b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co-designing</a:t>
            </a:r>
            <a:r>
              <a:rPr lang="en-GB" sz="112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 services and programmes </a:t>
            </a:r>
          </a:p>
          <a:p>
            <a:pPr marL="0" lvl="0" indent="0">
              <a:buNone/>
            </a:pPr>
            <a:endParaRPr lang="en-GB" sz="11200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GB" sz="11200" b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Pooled budgets </a:t>
            </a:r>
            <a:r>
              <a:rPr lang="en-GB" sz="112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across a range of funding sources</a:t>
            </a:r>
          </a:p>
          <a:p>
            <a:pPr marL="0" lvl="0" indent="0">
              <a:buNone/>
            </a:pPr>
            <a:endParaRPr lang="en-GB" sz="11200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GB" sz="11200" b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Start for Life </a:t>
            </a:r>
            <a:r>
              <a:rPr lang="en-GB" sz="112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as a core element of delivery</a:t>
            </a:r>
            <a:br>
              <a:rPr lang="en-GB" sz="112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</a:br>
            <a:endParaRPr lang="en-GB" sz="11200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  <a:p>
            <a:pPr marL="0" lvl="0" indent="0" algn="r">
              <a:buNone/>
            </a:pPr>
            <a:r>
              <a:rPr lang="en-GB" sz="8000" i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Family Hub Model Framework, </a:t>
            </a:r>
            <a:r>
              <a:rPr lang="en-GB" sz="80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DfE, 2021</a:t>
            </a:r>
            <a:endParaRPr lang="en-GB" sz="11200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  <a:p>
            <a:pPr marL="0" indent="0">
              <a:buNone/>
            </a:pPr>
            <a:endParaRPr lang="en-GB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376D08-78C6-4121-89BF-03AE330B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26" y="485318"/>
            <a:ext cx="10577945" cy="811637"/>
          </a:xfrm>
        </p:spPr>
        <p:txBody>
          <a:bodyPr/>
          <a:lstStyle/>
          <a:p>
            <a:pPr algn="ctr"/>
            <a:r>
              <a:rPr lang="en-GB" dirty="0"/>
              <a:t>A good Family Hub has…</a:t>
            </a:r>
          </a:p>
        </p:txBody>
      </p:sp>
    </p:spTree>
    <p:extLst>
      <p:ext uri="{BB962C8B-B14F-4D97-AF65-F5344CB8AC3E}">
        <p14:creationId xmlns:p14="http://schemas.microsoft.com/office/powerpoint/2010/main" val="403726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D23BF4-C7F6-4BDB-AEBB-FBF612E21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58" y="891135"/>
            <a:ext cx="8439233" cy="4380661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br>
              <a:rPr lang="en-GB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</a:br>
            <a:endParaRPr lang="en-GB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en-GB" sz="33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Reporting Summer 2022</a:t>
            </a:r>
            <a:br>
              <a:rPr lang="en-GB" sz="33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</a:br>
            <a:endParaRPr lang="en-GB" sz="3300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3300" dirty="0">
                <a:solidFill>
                  <a:srgbClr val="1B1464"/>
                </a:solidFill>
                <a:latin typeface="Cera Round Pro" panose="00000500000000000000" pitchFamily="50" charset="0"/>
              </a:rPr>
              <a:t>“There are serious shortcomings in how we support families who are struggling to parent their children in conditions of adversity”</a:t>
            </a:r>
          </a:p>
          <a:p>
            <a:pPr>
              <a:buFontTx/>
              <a:buChar char="-"/>
            </a:pPr>
            <a:endParaRPr lang="en-GB" sz="3300" dirty="0">
              <a:solidFill>
                <a:srgbClr val="1B1464"/>
              </a:solidFill>
              <a:latin typeface="Cera Round Pro" panose="00000500000000000000" pitchFamily="50" charset="0"/>
            </a:endParaRPr>
          </a:p>
          <a:p>
            <a:pPr marL="0" indent="0">
              <a:buNone/>
            </a:pPr>
            <a:r>
              <a:rPr lang="en-GB" sz="33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“No situation in the current system where we will not need to spend more money”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376D08-78C6-4121-89BF-03AE330B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4" y="485318"/>
            <a:ext cx="11457992" cy="811637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>Independent Review of Children’s Social Care </a:t>
            </a:r>
          </a:p>
        </p:txBody>
      </p:sp>
      <p:pic>
        <p:nvPicPr>
          <p:cNvPr id="1028" name="Picture 4" descr="Home - The Independent Review of Children's Social Care">
            <a:extLst>
              <a:ext uri="{FF2B5EF4-FFF2-40B4-BE49-F238E27FC236}">
                <a16:creationId xmlns:a16="http://schemas.microsoft.com/office/drawing/2014/main" id="{E2A72675-2953-4438-9EE2-8CF410248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90" y="1903103"/>
            <a:ext cx="2670320" cy="30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6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C2218E-3ECE-4127-9A42-A660A5A453CB}"/>
              </a:ext>
            </a:extLst>
          </p:cNvPr>
          <p:cNvSpPr/>
          <p:nvPr/>
        </p:nvSpPr>
        <p:spPr>
          <a:xfrm>
            <a:off x="718457" y="550513"/>
            <a:ext cx="102740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2023 Spring Statement</a:t>
            </a:r>
          </a:p>
        </p:txBody>
      </p:sp>
      <p:sp>
        <p:nvSpPr>
          <p:cNvPr id="4" name="AutoShape 4" descr="Free Stock Photo of Graph Increasing Indicates Growth Statistics And  Increase | Download Free Images and Free Illustrations">
            <a:extLst>
              <a:ext uri="{FF2B5EF4-FFF2-40B4-BE49-F238E27FC236}">
                <a16:creationId xmlns:a16="http://schemas.microsoft.com/office/drawing/2014/main" id="{27542BBB-A906-4E5D-BDB2-D3DC72B203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Early Years child playing">
            <a:extLst>
              <a:ext uri="{FF2B5EF4-FFF2-40B4-BE49-F238E27FC236}">
                <a16:creationId xmlns:a16="http://schemas.microsoft.com/office/drawing/2014/main" id="{19121532-A666-8261-0188-559F7D52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57" y="1885673"/>
            <a:ext cx="5784781" cy="325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pring Statements | Local Government Association">
            <a:extLst>
              <a:ext uri="{FF2B5EF4-FFF2-40B4-BE49-F238E27FC236}">
                <a16:creationId xmlns:a16="http://schemas.microsoft.com/office/drawing/2014/main" id="{60A65945-FBF2-4FCD-BEBB-A6306D9C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39" y="2382953"/>
            <a:ext cx="5382310" cy="359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3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D23BF4-C7F6-4BDB-AEBB-FBF612E21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296955"/>
            <a:ext cx="11094719" cy="43806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br>
              <a:rPr lang="en-GB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</a:br>
            <a:r>
              <a:rPr lang="en-GB" sz="3600" dirty="0">
                <a:solidFill>
                  <a:srgbClr val="1B1464"/>
                </a:solidFill>
                <a:latin typeface="Cera Round Pro" panose="00000500000000000000" pitchFamily="50" charset="0"/>
              </a:rPr>
              <a:t>The NHS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1B1464"/>
                </a:solidFill>
                <a:latin typeface="Cera Round Pro" panose="00000500000000000000" pitchFamily="50" charset="0"/>
              </a:rPr>
              <a:t>Public sector workforce, including pay and conditions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1B1464"/>
                </a:solidFill>
                <a:latin typeface="Cera Round Pro" panose="00000500000000000000" pitchFamily="50" charset="0"/>
              </a:rPr>
              <a:t>Early Education and Childcare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1B1464"/>
                </a:solidFill>
                <a:latin typeface="Cera Round Pro" panose="00000500000000000000" pitchFamily="50" charset="0"/>
              </a:rPr>
              <a:t>Child poverty </a:t>
            </a:r>
          </a:p>
          <a:p>
            <a:pPr marL="0" indent="0">
              <a:buNone/>
            </a:pPr>
            <a:endParaRPr lang="en-GB" sz="2800" dirty="0">
              <a:solidFill>
                <a:srgbClr val="1B1464"/>
              </a:solidFill>
              <a:latin typeface="Cera Round Pro" panose="00000500000000000000" pitchFamily="50" charset="0"/>
            </a:endParaRPr>
          </a:p>
          <a:p>
            <a:pPr marL="0" lvl="0" indent="0">
              <a:buNone/>
            </a:pPr>
            <a:endParaRPr lang="en-GB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376D08-78C6-4121-89BF-03AE330B6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4" y="485318"/>
            <a:ext cx="11457992" cy="811637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General Election 2024 </a:t>
            </a:r>
          </a:p>
        </p:txBody>
      </p:sp>
    </p:spTree>
    <p:extLst>
      <p:ext uri="{BB962C8B-B14F-4D97-AF65-F5344CB8AC3E}">
        <p14:creationId xmlns:p14="http://schemas.microsoft.com/office/powerpoint/2010/main" val="31590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724F-714E-44F0-A435-28802A05E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27" y="690466"/>
            <a:ext cx="10577945" cy="81163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There is much we can welcome in recent government policy…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D23BF4-C7F6-4BDB-AEBB-FBF612E21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27" y="2034073"/>
            <a:ext cx="10651836" cy="4133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Recognition of the first 1000 days of life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Integrated approaches to health and care  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Co-production with families and communities 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Targeting health inequalities and vulnerabilities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Focus on family support and the parent-child relationship</a:t>
            </a:r>
          </a:p>
        </p:txBody>
      </p:sp>
    </p:spTree>
    <p:extLst>
      <p:ext uri="{BB962C8B-B14F-4D97-AF65-F5344CB8AC3E}">
        <p14:creationId xmlns:p14="http://schemas.microsoft.com/office/powerpoint/2010/main" val="367140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C2218E-3ECE-4127-9A42-A660A5A453CB}"/>
              </a:ext>
            </a:extLst>
          </p:cNvPr>
          <p:cNvSpPr/>
          <p:nvPr/>
        </p:nvSpPr>
        <p:spPr>
          <a:xfrm>
            <a:off x="2025003" y="317241"/>
            <a:ext cx="81419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2022 – NHS structural reform </a:t>
            </a:r>
          </a:p>
        </p:txBody>
      </p:sp>
      <p:pic>
        <p:nvPicPr>
          <p:cNvPr id="4100" name="Picture 4" descr="What's the Health and Care Bill got to do with me? | RCN Magazines | Royal  College of Nursing">
            <a:extLst>
              <a:ext uri="{FF2B5EF4-FFF2-40B4-BE49-F238E27FC236}">
                <a16:creationId xmlns:a16="http://schemas.microsoft.com/office/drawing/2014/main" id="{F265D3AF-F87B-4FE2-86C1-B9780048C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5" y="1265146"/>
            <a:ext cx="6491562" cy="43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arewell to the NHS market — CHPI">
            <a:extLst>
              <a:ext uri="{FF2B5EF4-FFF2-40B4-BE49-F238E27FC236}">
                <a16:creationId xmlns:a16="http://schemas.microsoft.com/office/drawing/2014/main" id="{67871E29-1A43-46DF-910E-66700E862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64" y="1580177"/>
            <a:ext cx="4919866" cy="489526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3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724F-714E-44F0-A435-28802A05E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27" y="690592"/>
            <a:ext cx="10577945" cy="811637"/>
          </a:xfrm>
        </p:spPr>
        <p:txBody>
          <a:bodyPr/>
          <a:lstStyle/>
          <a:p>
            <a:pPr algn="ctr"/>
            <a:r>
              <a:rPr lang="en-GB" dirty="0"/>
              <a:t>Integrated Care Systems – July 2022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D23BF4-C7F6-4BDB-AEBB-FBF612E21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27" y="1628991"/>
            <a:ext cx="10651836" cy="40626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Integrated Care Systems are </a:t>
            </a: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partnerships</a:t>
            </a:r>
            <a:r>
              <a:rPr lang="en-GB" sz="30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 between the organisations that meet health and care needs across an area</a:t>
            </a:r>
          </a:p>
          <a:p>
            <a:pPr marL="0" indent="0">
              <a:buNone/>
            </a:pPr>
            <a:endParaRPr lang="en-GB" sz="3000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30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Their role is to </a:t>
            </a: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plan and commission </a:t>
            </a:r>
            <a:r>
              <a:rPr lang="en-GB" sz="30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services in a way that improves population health and reduces inequalities</a:t>
            </a:r>
          </a:p>
          <a:p>
            <a:pPr marL="0" indent="0">
              <a:buNone/>
            </a:pPr>
            <a:endParaRPr lang="en-GB" sz="3000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30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Integrated Care Boards will </a:t>
            </a:r>
            <a:r>
              <a:rPr lang="en-GB" sz="3000" b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replace </a:t>
            </a:r>
            <a:r>
              <a:rPr lang="en-GB" sz="3000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Clinical Commissioning Groups. There are 42 Integrated Care Boards compared to 200+ Clinical Commissioning Groups</a:t>
            </a:r>
          </a:p>
        </p:txBody>
      </p:sp>
    </p:spTree>
    <p:extLst>
      <p:ext uri="{BB962C8B-B14F-4D97-AF65-F5344CB8AC3E}">
        <p14:creationId xmlns:p14="http://schemas.microsoft.com/office/powerpoint/2010/main" val="6954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rrey Heartlands map - Surrey Heartlands Health and Care Partnership">
            <a:extLst>
              <a:ext uri="{FF2B5EF4-FFF2-40B4-BE49-F238E27FC236}">
                <a16:creationId xmlns:a16="http://schemas.microsoft.com/office/drawing/2014/main" id="{9941E1EB-08FC-44F3-858C-7E9DDF94C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" y="156213"/>
            <a:ext cx="11299371" cy="67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4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ur CCGs submit merger proposal for 2020">
            <a:extLst>
              <a:ext uri="{FF2B5EF4-FFF2-40B4-BE49-F238E27FC236}">
                <a16:creationId xmlns:a16="http://schemas.microsoft.com/office/drawing/2014/main" id="{F37A4E4F-9125-4781-91AF-F39AB57F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67" y="171451"/>
            <a:ext cx="9834466" cy="67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1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724F-714E-44F0-A435-28802A05E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027" y="690592"/>
            <a:ext cx="10577945" cy="811637"/>
          </a:xfrm>
        </p:spPr>
        <p:txBody>
          <a:bodyPr/>
          <a:lstStyle/>
          <a:p>
            <a:pPr algn="ctr"/>
            <a:r>
              <a:rPr lang="en-GB" dirty="0"/>
              <a:t>Children </a:t>
            </a:r>
            <a:r>
              <a:rPr lang="en-GB" i="1" dirty="0"/>
              <a:t>must </a:t>
            </a:r>
            <a:r>
              <a:rPr lang="en-GB" dirty="0"/>
              <a:t>be a priority within ICSs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D23BF4-C7F6-4BDB-AEBB-FBF612E21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27" y="1628991"/>
            <a:ext cx="10651836" cy="4062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ICBs will be required by </a:t>
            </a:r>
            <a:r>
              <a:rPr lang="en-GB" b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primary legislation </a:t>
            </a:r>
            <a:r>
              <a:rPr lang="en-GB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to set out how they will meet the needs of babies, children and young people</a:t>
            </a:r>
            <a:br>
              <a:rPr lang="en-GB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</a:br>
            <a:endParaRPr lang="en-GB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NHS England will issue statutory guidance that states that each ICB must nominate an </a:t>
            </a:r>
            <a:r>
              <a:rPr lang="en-GB" b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executive children's lead</a:t>
            </a:r>
          </a:p>
          <a:p>
            <a:pPr marL="0" indent="0">
              <a:buNone/>
            </a:pPr>
            <a:endParaRPr lang="en-GB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There will be </a:t>
            </a:r>
            <a:r>
              <a:rPr lang="en-GB" b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bespoke guidance for ICSs </a:t>
            </a:r>
            <a:r>
              <a:rPr lang="en-GB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on meeting the needs of babies, children and young people </a:t>
            </a:r>
          </a:p>
        </p:txBody>
      </p:sp>
    </p:spTree>
    <p:extLst>
      <p:ext uri="{BB962C8B-B14F-4D97-AF65-F5344CB8AC3E}">
        <p14:creationId xmlns:p14="http://schemas.microsoft.com/office/powerpoint/2010/main" val="238982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C2218E-3ECE-4127-9A42-A660A5A453CB}"/>
              </a:ext>
            </a:extLst>
          </p:cNvPr>
          <p:cNvSpPr/>
          <p:nvPr/>
        </p:nvSpPr>
        <p:spPr>
          <a:xfrm>
            <a:off x="4313983" y="289249"/>
            <a:ext cx="35640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Start for Life</a:t>
            </a:r>
          </a:p>
        </p:txBody>
      </p:sp>
      <p:pic>
        <p:nvPicPr>
          <p:cNvPr id="8194" name="Picture 2" descr="Rt Hon. Dame Andrea Leadsom DBE MP | Update on the work of the Early Years  Healthy Development Review">
            <a:extLst>
              <a:ext uri="{FF2B5EF4-FFF2-40B4-BE49-F238E27FC236}">
                <a16:creationId xmlns:a16="http://schemas.microsoft.com/office/drawing/2014/main" id="{8535680F-68E2-4B2B-B1DF-006AB79C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54663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0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D23BF4-C7F6-4BDB-AEBB-FBF612E21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082" y="1278293"/>
            <a:ext cx="10651836" cy="3797559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1B1464"/>
              </a:solidFill>
              <a:latin typeface="Cera Round Pro" panose="00000500000000000000" pitchFamily="50" charset="0"/>
              <a:ea typeface="+mj-ea"/>
              <a:cs typeface="+mj-cs"/>
            </a:endParaRPr>
          </a:p>
          <a:p>
            <a:r>
              <a:rPr lang="en-GB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Parent Carer Panels and a local </a:t>
            </a:r>
            <a:r>
              <a:rPr lang="en-GB" i="1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Start for Life </a:t>
            </a:r>
            <a:r>
              <a:rPr lang="en-GB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offer</a:t>
            </a:r>
          </a:p>
          <a:p>
            <a:r>
              <a:rPr lang="en-GB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Breast feeding support </a:t>
            </a:r>
          </a:p>
          <a:p>
            <a:r>
              <a:rPr lang="en-GB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Infant parent mental health services</a:t>
            </a:r>
          </a:p>
          <a:p>
            <a:r>
              <a:rPr lang="en-GB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Parenting programmes</a:t>
            </a:r>
          </a:p>
          <a:p>
            <a:r>
              <a:rPr lang="en-GB" dirty="0">
                <a:solidFill>
                  <a:srgbClr val="1B1464"/>
                </a:solidFill>
                <a:latin typeface="Cera Round Pro" panose="00000500000000000000" pitchFamily="50" charset="0"/>
                <a:ea typeface="+mj-ea"/>
                <a:cs typeface="+mj-cs"/>
              </a:rPr>
              <a:t>Workforce pilots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0B1A907-DAFE-4085-8A63-B729B2A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67" y="522514"/>
            <a:ext cx="10815805" cy="979715"/>
          </a:xfrm>
        </p:spPr>
        <p:txBody>
          <a:bodyPr>
            <a:noAutofit/>
          </a:bodyPr>
          <a:lstStyle/>
          <a:p>
            <a:r>
              <a:rPr lang="en-GB" dirty="0"/>
              <a:t>Investment and service development in:</a:t>
            </a:r>
          </a:p>
        </p:txBody>
      </p:sp>
    </p:spTree>
    <p:extLst>
      <p:ext uri="{BB962C8B-B14F-4D97-AF65-F5344CB8AC3E}">
        <p14:creationId xmlns:p14="http://schemas.microsoft.com/office/powerpoint/2010/main" val="421708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_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B1464"/>
      </a:accent1>
      <a:accent2>
        <a:srgbClr val="8757E5"/>
      </a:accent2>
      <a:accent3>
        <a:srgbClr val="FF557A"/>
      </a:accent3>
      <a:accent4>
        <a:srgbClr val="FFBF00"/>
      </a:accent4>
      <a:accent5>
        <a:srgbClr val="3A8DFF"/>
      </a:accent5>
      <a:accent6>
        <a:srgbClr val="595959"/>
      </a:accent6>
      <a:hlink>
        <a:srgbClr val="FF557A"/>
      </a:hlink>
      <a:folHlink>
        <a:srgbClr val="8757E5"/>
      </a:folHlink>
    </a:clrScheme>
    <a:fontScheme name="NCB">
      <a:majorFont>
        <a:latin typeface="Cera Round Pro"/>
        <a:ea typeface=""/>
        <a:cs typeface=""/>
      </a:majorFont>
      <a:minorFont>
        <a:latin typeface="Cer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force Webinar FINAL.potx" id="{2F51E2DE-947D-4873-9600-116519A38117}" vid="{03A5E436-1752-4C8A-8BCA-D688C524ACA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force Webinar FINAL.potx" id="{2F51E2DE-947D-4873-9600-116519A38117}" vid="{E0A3DA44-3D55-441C-B3C4-3B0D4F92581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Workforce Webinar FINAL</Template>
  <TotalTime>1718</TotalTime>
  <Words>347</Words>
  <Application>Microsoft Office PowerPoint</Application>
  <PresentationFormat>Widescreen</PresentationFormat>
  <Paragraphs>57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Cera Pro</vt:lpstr>
      <vt:lpstr>Cera Round Pro</vt:lpstr>
      <vt:lpstr>Office Theme</vt:lpstr>
      <vt:lpstr>Custom Design</vt:lpstr>
      <vt:lpstr>PowerPoint Presentation</vt:lpstr>
      <vt:lpstr>There is much we can welcome in recent government policy…</vt:lpstr>
      <vt:lpstr>PowerPoint Presentation</vt:lpstr>
      <vt:lpstr>Integrated Care Systems – July 2022</vt:lpstr>
      <vt:lpstr>PowerPoint Presentation</vt:lpstr>
      <vt:lpstr>PowerPoint Presentation</vt:lpstr>
      <vt:lpstr>Children must be a priority within ICSs </vt:lpstr>
      <vt:lpstr>PowerPoint Presentation</vt:lpstr>
      <vt:lpstr>Investment and service development in:</vt:lpstr>
      <vt:lpstr>PowerPoint Presentation</vt:lpstr>
      <vt:lpstr>A good Family Hub has…</vt:lpstr>
      <vt:lpstr>Independent Review of Children’s Social Care </vt:lpstr>
      <vt:lpstr>PowerPoint Presentation</vt:lpstr>
      <vt:lpstr>General Election 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 Pergolizzi</dc:creator>
  <cp:lastModifiedBy>Matthew Dodd</cp:lastModifiedBy>
  <cp:revision>106</cp:revision>
  <dcterms:created xsi:type="dcterms:W3CDTF">2019-10-31T07:45:47Z</dcterms:created>
  <dcterms:modified xsi:type="dcterms:W3CDTF">2023-07-07T08:00:37Z</dcterms:modified>
</cp:coreProperties>
</file>