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1015" r:id="rId2"/>
    <p:sldId id="282" r:id="rId3"/>
    <p:sldId id="1035" r:id="rId4"/>
    <p:sldId id="1036" r:id="rId5"/>
    <p:sldId id="1000" r:id="rId6"/>
    <p:sldId id="1001" r:id="rId7"/>
    <p:sldId id="1009" r:id="rId8"/>
    <p:sldId id="851" r:id="rId9"/>
    <p:sldId id="1010" r:id="rId10"/>
    <p:sldId id="1027" r:id="rId11"/>
    <p:sldId id="1028" r:id="rId12"/>
    <p:sldId id="925" r:id="rId13"/>
    <p:sldId id="1038" r:id="rId14"/>
    <p:sldId id="1039" r:id="rId15"/>
    <p:sldId id="1040" r:id="rId16"/>
    <p:sldId id="283" r:id="rId17"/>
    <p:sldId id="284" r:id="rId18"/>
    <p:sldId id="1016" r:id="rId19"/>
    <p:sldId id="1017" r:id="rId20"/>
    <p:sldId id="1011" r:id="rId21"/>
    <p:sldId id="1004" r:id="rId22"/>
    <p:sldId id="1002" r:id="rId23"/>
    <p:sldId id="1003" r:id="rId24"/>
    <p:sldId id="1005" r:id="rId25"/>
    <p:sldId id="1006" r:id="rId26"/>
    <p:sldId id="1008" r:id="rId27"/>
    <p:sldId id="1046" r:id="rId28"/>
    <p:sldId id="265" r:id="rId29"/>
    <p:sldId id="784" r:id="rId30"/>
    <p:sldId id="978" r:id="rId31"/>
    <p:sldId id="1047" r:id="rId32"/>
    <p:sldId id="263" r:id="rId33"/>
    <p:sldId id="1041" r:id="rId34"/>
    <p:sldId id="980" r:id="rId35"/>
    <p:sldId id="981" r:id="rId36"/>
    <p:sldId id="1042" r:id="rId37"/>
    <p:sldId id="880" r:id="rId38"/>
    <p:sldId id="912" r:id="rId39"/>
    <p:sldId id="913" r:id="rId40"/>
    <p:sldId id="883" r:id="rId41"/>
    <p:sldId id="983" r:id="rId42"/>
    <p:sldId id="1024" r:id="rId43"/>
    <p:sldId id="1048" r:id="rId44"/>
    <p:sldId id="1049" r:id="rId45"/>
    <p:sldId id="1050" r:id="rId46"/>
    <p:sldId id="804" r:id="rId47"/>
    <p:sldId id="261" r:id="rId48"/>
    <p:sldId id="262" r:id="rId49"/>
    <p:sldId id="1043" r:id="rId50"/>
    <p:sldId id="1031" r:id="rId51"/>
    <p:sldId id="260" r:id="rId52"/>
    <p:sldId id="332" r:id="rId53"/>
    <p:sldId id="333" r:id="rId54"/>
    <p:sldId id="1033" r:id="rId55"/>
    <p:sldId id="1045" r:id="rId56"/>
    <p:sldId id="1044" r:id="rId57"/>
    <p:sldId id="1023" r:id="rId58"/>
    <p:sldId id="1034" r:id="rId59"/>
    <p:sldId id="805" r:id="rId60"/>
    <p:sldId id="102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ronka Konrad" initials="WK" lastIdx="2" clrIdx="0">
    <p:extLst>
      <p:ext uri="{19B8F6BF-5375-455C-9EA6-DF929625EA0E}">
        <p15:presenceInfo xmlns:p15="http://schemas.microsoft.com/office/powerpoint/2012/main" userId="S-1-5-21-795096908-1180638662-1849977318-804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088" autoAdjust="0"/>
  </p:normalViewPr>
  <p:slideViewPr>
    <p:cSldViewPr snapToGrid="0">
      <p:cViewPr varScale="1">
        <p:scale>
          <a:sx n="64" d="100"/>
          <a:sy n="64" d="100"/>
        </p:scale>
        <p:origin x="139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SMIT\AppData\Local\Microsoft\Windows\INetCache\Content.Outlook\AR20F4L8\Nikki%20LOS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harlie\home_l-z\NISMIT\Audit\NOF%20audit%202022.od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b="0" i="0" baseline="0">
                <a:effectLst/>
              </a:rPr>
              <a:t>Acute hospital length of stay (days)(annual)</a:t>
            </a:r>
            <a:endParaRPr lang="en-GB" sz="12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'Ark1'!$B$158</c:f>
              <c:strCache>
                <c:ptCount val="1"/>
                <c:pt idx="0">
                  <c:v>Patients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'Ark1'!$A$159:$A$170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'Ark1'!$B$159:$B$170</c:f>
              <c:numCache>
                <c:formatCode>0.00</c:formatCode>
                <c:ptCount val="12"/>
                <c:pt idx="0">
                  <c:v>42</c:v>
                </c:pt>
                <c:pt idx="1">
                  <c:v>28</c:v>
                </c:pt>
                <c:pt idx="2">
                  <c:v>37</c:v>
                </c:pt>
                <c:pt idx="3">
                  <c:v>24</c:v>
                </c:pt>
                <c:pt idx="4">
                  <c:v>36</c:v>
                </c:pt>
                <c:pt idx="5">
                  <c:v>22</c:v>
                </c:pt>
                <c:pt idx="6">
                  <c:v>31</c:v>
                </c:pt>
                <c:pt idx="7">
                  <c:v>32</c:v>
                </c:pt>
                <c:pt idx="8">
                  <c:v>40</c:v>
                </c:pt>
                <c:pt idx="9">
                  <c:v>24</c:v>
                </c:pt>
                <c:pt idx="10">
                  <c:v>29</c:v>
                </c:pt>
                <c:pt idx="1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92-4DCD-852C-916A286858AC}"/>
            </c:ext>
          </c:extLst>
        </c:ser>
        <c:ser>
          <c:idx val="1"/>
          <c:order val="1"/>
          <c:tx>
            <c:strRef>
              <c:f>'Ark1'!$C$158</c:f>
              <c:strCache>
                <c:ptCount val="1"/>
                <c:pt idx="0">
                  <c:v>Patients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'Ark1'!$A$159:$A$170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'Ark1'!$C$159:$C$170</c:f>
              <c:numCache>
                <c:formatCode>0.00</c:formatCode>
                <c:ptCount val="12"/>
                <c:pt idx="0">
                  <c:v>30</c:v>
                </c:pt>
                <c:pt idx="1">
                  <c:v>38</c:v>
                </c:pt>
                <c:pt idx="2">
                  <c:v>38</c:v>
                </c:pt>
                <c:pt idx="3">
                  <c:v>34</c:v>
                </c:pt>
                <c:pt idx="4">
                  <c:v>44</c:v>
                </c:pt>
                <c:pt idx="5">
                  <c:v>37</c:v>
                </c:pt>
                <c:pt idx="6">
                  <c:v>46</c:v>
                </c:pt>
                <c:pt idx="7">
                  <c:v>39</c:v>
                </c:pt>
                <c:pt idx="8">
                  <c:v>36</c:v>
                </c:pt>
                <c:pt idx="9">
                  <c:v>28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92-4DCD-852C-916A28685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9412616"/>
        <c:axId val="729413272"/>
      </c:barChart>
      <c:lineChart>
        <c:grouping val="standard"/>
        <c:varyColors val="0"/>
        <c:ser>
          <c:idx val="2"/>
          <c:order val="2"/>
          <c:tx>
            <c:strRef>
              <c:f>'Ark1'!$D$158</c:f>
              <c:strCache>
                <c:ptCount val="1"/>
                <c:pt idx="0">
                  <c:v> LOS 2021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'Ark1'!$A$159:$A$170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'Ark1'!$D$159:$D$170</c:f>
              <c:numCache>
                <c:formatCode>0.00</c:formatCode>
                <c:ptCount val="12"/>
                <c:pt idx="0">
                  <c:v>13.78</c:v>
                </c:pt>
                <c:pt idx="1">
                  <c:v>14.13</c:v>
                </c:pt>
                <c:pt idx="2">
                  <c:v>13.89</c:v>
                </c:pt>
                <c:pt idx="3">
                  <c:v>14.33</c:v>
                </c:pt>
                <c:pt idx="4">
                  <c:v>14.9</c:v>
                </c:pt>
                <c:pt idx="5">
                  <c:v>15.13</c:v>
                </c:pt>
                <c:pt idx="6">
                  <c:v>15.04</c:v>
                </c:pt>
                <c:pt idx="7">
                  <c:v>14.91</c:v>
                </c:pt>
                <c:pt idx="8">
                  <c:v>14.53</c:v>
                </c:pt>
                <c:pt idx="9">
                  <c:v>14.25</c:v>
                </c:pt>
                <c:pt idx="10">
                  <c:v>13.86</c:v>
                </c:pt>
                <c:pt idx="11">
                  <c:v>13.09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92-4DCD-852C-916A286858AC}"/>
            </c:ext>
          </c:extLst>
        </c:ser>
        <c:ser>
          <c:idx val="3"/>
          <c:order val="3"/>
          <c:tx>
            <c:strRef>
              <c:f>'Ark1'!$E$158</c:f>
              <c:strCache>
                <c:ptCount val="1"/>
                <c:pt idx="0">
                  <c:v>LOS 2022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'Ark1'!$A$159:$A$170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'Ark1'!$E$159:$E$170</c:f>
              <c:numCache>
                <c:formatCode>0.00</c:formatCode>
                <c:ptCount val="12"/>
                <c:pt idx="0">
                  <c:v>13.32</c:v>
                </c:pt>
                <c:pt idx="1">
                  <c:v>13.16</c:v>
                </c:pt>
                <c:pt idx="2">
                  <c:v>13.4</c:v>
                </c:pt>
                <c:pt idx="3">
                  <c:v>13.56</c:v>
                </c:pt>
                <c:pt idx="4">
                  <c:v>13.81</c:v>
                </c:pt>
                <c:pt idx="5">
                  <c:v>13.75</c:v>
                </c:pt>
                <c:pt idx="6">
                  <c:v>13.65</c:v>
                </c:pt>
                <c:pt idx="7">
                  <c:v>13.55</c:v>
                </c:pt>
                <c:pt idx="8">
                  <c:v>13.66</c:v>
                </c:pt>
                <c:pt idx="9">
                  <c:v>12.6</c:v>
                </c:pt>
                <c:pt idx="10">
                  <c:v>12.7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D92-4DCD-852C-916A28685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412616"/>
        <c:axId val="729413272"/>
      </c:lineChart>
      <c:catAx>
        <c:axId val="729412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413272"/>
        <c:crosses val="autoZero"/>
        <c:auto val="1"/>
        <c:lblAlgn val="ctr"/>
        <c:lblOffset val="100"/>
        <c:noMultiLvlLbl val="0"/>
      </c:catAx>
      <c:valAx>
        <c:axId val="729413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patients admitted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412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Day</a:t>
            </a:r>
            <a:r>
              <a:rPr lang="en-GB" baseline="0"/>
              <a:t> 1 mobilisation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Sept_Graph!$B$34</c:f>
              <c:strCache>
                <c:ptCount val="1"/>
                <c:pt idx="0">
                  <c:v>Sep-21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Sept_Graph!$A$35:$A$38</c:f>
              <c:strCache>
                <c:ptCount val="4"/>
                <c:pt idx="0">
                  <c:v>Day 1 PT</c:v>
                </c:pt>
                <c:pt idx="1">
                  <c:v>Feet to floor</c:v>
                </c:pt>
                <c:pt idx="2">
                  <c:v>Bottom Off</c:v>
                </c:pt>
                <c:pt idx="3">
                  <c:v>Transfer</c:v>
                </c:pt>
              </c:strCache>
            </c:strRef>
          </c:cat>
          <c:val>
            <c:numRef>
              <c:f>Sept_Graph!$B$35:$B$38</c:f>
              <c:numCache>
                <c:formatCode>0%</c:formatCode>
                <c:ptCount val="4"/>
                <c:pt idx="0">
                  <c:v>1</c:v>
                </c:pt>
                <c:pt idx="1">
                  <c:v>0.7</c:v>
                </c:pt>
                <c:pt idx="2">
                  <c:v>0.6</c:v>
                </c:pt>
                <c:pt idx="3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3-4AD6-A676-A733DE9327FC}"/>
            </c:ext>
          </c:extLst>
        </c:ser>
        <c:ser>
          <c:idx val="1"/>
          <c:order val="1"/>
          <c:tx>
            <c:strRef>
              <c:f>Sept_Graph!$C$34</c:f>
              <c:strCache>
                <c:ptCount val="1"/>
                <c:pt idx="0">
                  <c:v>Sep-22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Sept_Graph!$A$35:$A$38</c:f>
              <c:strCache>
                <c:ptCount val="4"/>
                <c:pt idx="0">
                  <c:v>Day 1 PT</c:v>
                </c:pt>
                <c:pt idx="1">
                  <c:v>Feet to floor</c:v>
                </c:pt>
                <c:pt idx="2">
                  <c:v>Bottom Off</c:v>
                </c:pt>
                <c:pt idx="3">
                  <c:v>Transfer</c:v>
                </c:pt>
              </c:strCache>
            </c:strRef>
          </c:cat>
          <c:val>
            <c:numRef>
              <c:f>Sept_Graph!$C$35:$C$38</c:f>
              <c:numCache>
                <c:formatCode>0%</c:formatCode>
                <c:ptCount val="4"/>
                <c:pt idx="0">
                  <c:v>1</c:v>
                </c:pt>
                <c:pt idx="1">
                  <c:v>0.92</c:v>
                </c:pt>
                <c:pt idx="2">
                  <c:v>0.78</c:v>
                </c:pt>
                <c:pt idx="3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3-4AD6-A676-A733DE932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7138272"/>
        <c:axId val="190863000"/>
      </c:barChart>
      <c:catAx>
        <c:axId val="717138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Function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863000"/>
        <c:crosses val="autoZero"/>
        <c:auto val="1"/>
        <c:lblAlgn val="ctr"/>
        <c:lblOffset val="100"/>
        <c:noMultiLvlLbl val="0"/>
      </c:catAx>
      <c:valAx>
        <c:axId val="19086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Percentage mobilised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13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1T13:40:58.748" idx="2">
    <p:pos x="3202" y="2962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367CE-1053-4B06-B9A3-A62663BC1A0A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5292F-2255-4B42-9A89-610B42849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88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5292F-2255-4B42-9A89-610B428496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961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5292F-2255-4B42-9A89-610B42849639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78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 everyone, and thank you very much to the organisers for inviting us back to speak at this</a:t>
            </a:r>
            <a:r>
              <a:rPr lang="en-GB" baseline="0" dirty="0"/>
              <a:t> summit. We thought we’d do something a little different and take turns to present a case, in the context of the ever changing hip fracture environment, and hope that you find it inspiring, </a:t>
            </a:r>
            <a:r>
              <a:rPr lang="en-GB" baseline="0" dirty="0" err="1"/>
              <a:t>enlightenting</a:t>
            </a:r>
            <a:r>
              <a:rPr lang="en-GB" baseline="0" dirty="0"/>
              <a:t> and perhaps a little bit amusing!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BB4C-133E-476C-8B79-F3C39EFDA71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11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we want to make it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35FCB-3844-44C3-AA4A-8DD16AB5272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64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QiP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35FCB-3844-44C3-AA4A-8DD16AB5272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71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5292F-2255-4B42-9A89-610B4284963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60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And we worked on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8393-2F3C-7E4B-B2F2-6B9078A596EC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25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9D5C-9BAA-4F47-B18F-ED85EF17D63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8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8393-2F3C-7E4B-B2F2-6B9078A596EC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8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5292F-2255-4B42-9A89-610B42849639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03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0E77-92C3-447B-98DD-89674BE60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8FE3B-2B3E-42A8-9451-540ACC90B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01C1-E59B-45F3-97FA-F5E5CF6A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9A98E-63FC-40F5-9A19-219F0A07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E41B0-8FC9-471B-833E-383BBE07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3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88745-5844-4312-B0CA-5F63C89D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0D1C6-26D4-499A-8112-CC88156D0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999E8-38B9-4799-BDF0-23B880ABD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E4939-8251-43AF-AE87-43284770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41264-72F3-41CE-8CDC-929644F4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01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29EA7-7764-41C9-8092-021930B0F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44369-CAEB-4586-B1C9-B178758F6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53F7B-997D-4BFF-B2DB-A7771633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D8069-D84D-4BAA-A8F7-28022DE1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83C9C-3171-414D-A95E-31138F0A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17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379" y="762000"/>
            <a:ext cx="8489244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51379" y="1981200"/>
            <a:ext cx="4154311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13" y="1981200"/>
            <a:ext cx="4154311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03B9-C9EF-4CAE-A18B-CC6B95AE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73917-DD6B-4ED4-9017-C2C33663E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E2B4-CBBD-4386-8D51-3E38D6B7C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3FE53-ABBC-473A-A885-3EA5618C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C138F-C012-4F82-8706-4C4B2A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1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7DA4-21F7-433D-8DC7-9D56C050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77763-5870-4E56-9CB7-F82797508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82553-6441-43E1-9370-E8A706E7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BA436-F226-4D3B-9407-CDDEE04D2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5FAE1-D1CF-451B-AB73-0871992E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8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EB4E0-2889-4A12-B577-9BE23279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A648A-7955-40A8-8500-758A031ED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A18C2-C6E5-4E1A-BFDE-986305115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24251-F55E-4D15-9C61-198A9E68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25B2C-AB7E-40F4-8894-51C994DC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9A944-CC8C-4158-B1D9-ACA81E96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8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14D9-42D4-40B7-9DFD-BF6644BA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E8C3F-4B9A-4BD3-9750-084CF3F97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37FE4-D9FE-4EF8-B387-9D13A64F6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85A5C-CE2D-4433-A2C5-501C80E3A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0C006-47AA-43C7-9FD6-2D4510A1B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6E18AC-31E8-4182-9952-CD0A2CBF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76E1C-EF1E-49BB-B798-6283C649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89A82-83E0-4556-9109-9D9A28B9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97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8E3A-27CD-4E6C-9854-13F1E57A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87104-47A1-4D24-ABFD-FFA128E6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D27CB-43D5-496B-9229-6DB0F1BDE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B014D-0093-4669-874C-56C0AFB5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6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7E6E1-1DA5-4311-84A5-23EA93272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8F208-5964-436E-9AE8-0D49CCA9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21E85-FF3D-4779-BD8B-6D91D843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51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672D-E500-498A-A61D-1D0C5DD30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F3479-457F-45D1-B6DB-6AF61541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26EC0-8442-42B7-B849-CA952D24B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5F28D-3064-4BEC-A0EA-3CFA8C26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300FE-89D8-4C32-B73B-C0AB6CA3F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4F2BB-3E62-4763-88F0-CFFD5F10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63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E1E0-24B7-4F62-B1AE-796488A7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86FFD-26AE-4F49-B7C3-E2ACDAD2B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2C9D9-0F2F-4257-AAEE-B3AC16065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CA807-8934-40F8-BE2D-781948E7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1BEB5-0803-4879-8B8C-E32278E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F21B3-F809-4F06-B025-1C87ADF3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27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DC6C0B-BD28-481C-9E42-DFE3ABD8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E9C32-2F58-47C1-A1DC-BE45965E1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620E4-684A-4486-92DC-F38BC9D19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1D204-E067-4275-ACE4-2CE9D6500B5D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D632A-AB0E-43FB-9743-20B09F9D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96DBB-698F-493E-B1FF-B23BFD467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60809-F05B-4F30-8434-F18683321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28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C6D7-B52F-46C2-A28F-E1E07F9F0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307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Using National Audit to improve Hip Fracture Care Locally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53206-EAC0-4561-8D24-1B979813F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575" y="3564970"/>
            <a:ext cx="11700769" cy="3022262"/>
          </a:xfrm>
        </p:spPr>
        <p:txBody>
          <a:bodyPr>
            <a:normAutofit/>
          </a:bodyPr>
          <a:lstStyle/>
          <a:p>
            <a:r>
              <a:rPr lang="en-GB" sz="4800" dirty="0"/>
              <a:t>Konrad Wronka</a:t>
            </a:r>
          </a:p>
          <a:p>
            <a:r>
              <a:rPr lang="en-GB" dirty="0"/>
              <a:t>Dr J Nicholson, Dr M Suresh, Trixie Douglas, Nikki Smith, Ann Alexander</a:t>
            </a:r>
          </a:p>
          <a:p>
            <a:r>
              <a:rPr lang="en-GB" dirty="0"/>
              <a:t>West </a:t>
            </a:r>
            <a:r>
              <a:rPr lang="en-GB"/>
              <a:t>Suffolk Hospital, Bury St Edmunds</a:t>
            </a:r>
          </a:p>
          <a:p>
            <a:endParaRPr lang="en-GB" dirty="0"/>
          </a:p>
          <a:p>
            <a:r>
              <a:rPr lang="en-GB" dirty="0"/>
              <a:t>Hip Fracture Summit, 9 December 2022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5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DA6A-D50C-4104-AA2F-927EA744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F7F684-B9E1-42F7-A849-DBE269133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99" t="33736" r="18287" b="21174"/>
          <a:stretch/>
        </p:blipFill>
        <p:spPr>
          <a:xfrm>
            <a:off x="0" y="0"/>
            <a:ext cx="5299969" cy="196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7B6CA-A73F-48BB-98AA-83886314A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4" t="35469" r="728" b="21877"/>
          <a:stretch/>
        </p:blipFill>
        <p:spPr>
          <a:xfrm>
            <a:off x="838200" y="864494"/>
            <a:ext cx="10230035" cy="2925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7398D-3A5F-4EF9-891F-2FCC2F7A7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0" t="22136" r="16626" b="37087"/>
          <a:stretch/>
        </p:blipFill>
        <p:spPr>
          <a:xfrm>
            <a:off x="1420427" y="1518082"/>
            <a:ext cx="8744506" cy="2796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9385D-B900-47B3-9293-19150C390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42" t="6991" r="1262" b="37087"/>
          <a:stretch/>
        </p:blipFill>
        <p:spPr>
          <a:xfrm>
            <a:off x="2649984" y="3050559"/>
            <a:ext cx="9667783" cy="3835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95AE5-8D1A-47FC-AEEE-D7EFF79C03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73" t="21748" r="15243" b="37475"/>
          <a:stretch/>
        </p:blipFill>
        <p:spPr>
          <a:xfrm>
            <a:off x="3542191" y="2099569"/>
            <a:ext cx="8495930" cy="27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FF79-5D0C-45A5-9C89-3A3C28CB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636"/>
            <a:ext cx="10515600" cy="1325563"/>
          </a:xfrm>
        </p:spPr>
        <p:txBody>
          <a:bodyPr/>
          <a:lstStyle/>
          <a:p>
            <a:r>
              <a:rPr lang="en-GB" dirty="0"/>
              <a:t>But we pride ourselves in hip fracture care…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0517FB-6EF4-485D-B12F-03ACDAF92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4" t="7621" r="23567" b="9954"/>
          <a:stretch/>
        </p:blipFill>
        <p:spPr>
          <a:xfrm>
            <a:off x="1686757" y="1802166"/>
            <a:ext cx="7856739" cy="486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88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B10D-3F8A-5348-AC8F-270FC7D44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Hip Fracture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Meet once a fortnight 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minuted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Review Hip Fracture Service performance</a:t>
            </a:r>
          </a:p>
          <a:p>
            <a:endParaRPr lang="en-US" dirty="0"/>
          </a:p>
          <a:p>
            <a:r>
              <a:rPr lang="en-US" dirty="0"/>
              <a:t>All breaches and issues investigated and discussed/RCA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BC437-CCD4-5D47-90EA-1AEB25CEB1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#NOF performance discussed at monthly CG/consultants meeting</a:t>
            </a:r>
          </a:p>
          <a:p>
            <a:endParaRPr lang="en-US" dirty="0"/>
          </a:p>
          <a:p>
            <a:r>
              <a:rPr lang="en-US" dirty="0"/>
              <a:t>Results disseminated</a:t>
            </a:r>
          </a:p>
          <a:p>
            <a:endParaRPr lang="en-US" dirty="0"/>
          </a:p>
          <a:p>
            <a:r>
              <a:rPr lang="en-US" dirty="0"/>
              <a:t>Lead by example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84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5A194-61AD-4C30-8AAA-A7D330B6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Nurse Practitioner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F85C9-2DEA-4BE2-A937-C8371BF876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1379" y="1981200"/>
            <a:ext cx="9188328" cy="433039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Currently Trixie and Helen</a:t>
            </a:r>
          </a:p>
          <a:p>
            <a:r>
              <a:rPr lang="en-GB" dirty="0"/>
              <a:t>Trixie-&gt;&gt;2 new posts</a:t>
            </a:r>
          </a:p>
          <a:p>
            <a:r>
              <a:rPr lang="en-GB" dirty="0"/>
              <a:t>8-20 Mon Fri</a:t>
            </a:r>
          </a:p>
          <a:p>
            <a:endParaRPr lang="en-GB" dirty="0"/>
          </a:p>
          <a:p>
            <a:r>
              <a:rPr lang="en-GB" dirty="0"/>
              <a:t>Trauma coordination</a:t>
            </a:r>
          </a:p>
          <a:p>
            <a:r>
              <a:rPr lang="en-GB" dirty="0"/>
              <a:t>Data input</a:t>
            </a:r>
          </a:p>
          <a:p>
            <a:r>
              <a:rPr lang="en-GB" dirty="0"/>
              <a:t># NOF admissions</a:t>
            </a:r>
          </a:p>
          <a:p>
            <a:r>
              <a:rPr lang="en-GB" dirty="0"/>
              <a:t>Prioritisation</a:t>
            </a:r>
          </a:p>
          <a:p>
            <a:r>
              <a:rPr lang="en-GB" dirty="0"/>
              <a:t>FIB</a:t>
            </a:r>
          </a:p>
          <a:p>
            <a:r>
              <a:rPr lang="en-GB" dirty="0"/>
              <a:t>Bone Protection</a:t>
            </a:r>
          </a:p>
          <a:p>
            <a:r>
              <a:rPr lang="en-GB" dirty="0"/>
              <a:t>Link </a:t>
            </a:r>
            <a:r>
              <a:rPr lang="en-GB" dirty="0" err="1"/>
              <a:t>orthogeriatritian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983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FA564-0291-4ECB-B136-57615B6CB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Trauma Practitioner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A8F7C-0E3A-42A5-B213-416469BA97F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1379" y="1981200"/>
            <a:ext cx="8489244" cy="4018156"/>
          </a:xfrm>
        </p:spPr>
        <p:txBody>
          <a:bodyPr/>
          <a:lstStyle/>
          <a:p>
            <a:r>
              <a:rPr lang="en-GB" dirty="0"/>
              <a:t>Hip # priority</a:t>
            </a:r>
          </a:p>
          <a:p>
            <a:r>
              <a:rPr lang="en-GB" dirty="0"/>
              <a:t>They understand </a:t>
            </a:r>
          </a:p>
          <a:p>
            <a:r>
              <a:rPr lang="en-GB" dirty="0"/>
              <a:t>Consultants and doctors not always…</a:t>
            </a:r>
          </a:p>
        </p:txBody>
      </p:sp>
    </p:spTree>
    <p:extLst>
      <p:ext uri="{BB962C8B-B14F-4D97-AF65-F5344CB8AC3E}">
        <p14:creationId xmlns:p14="http://schemas.microsoft.com/office/powerpoint/2010/main" val="394625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70C1-C285-45A5-8C24-0E6F8F24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Trauma Practitioner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0B4EB-F766-4BB1-BEF3-46008ADF58B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1379" y="1981200"/>
            <a:ext cx="8489244" cy="395124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Trixie retiring date known 2020</a:t>
            </a:r>
          </a:p>
          <a:p>
            <a:endParaRPr lang="en-GB" dirty="0"/>
          </a:p>
          <a:p>
            <a:r>
              <a:rPr lang="en-GB" dirty="0"/>
              <a:t>Raised with T&amp;O and management since</a:t>
            </a:r>
          </a:p>
          <a:p>
            <a:r>
              <a:rPr lang="en-GB" dirty="0"/>
              <a:t>Business plan 2022….</a:t>
            </a:r>
          </a:p>
          <a:p>
            <a:r>
              <a:rPr lang="en-GB" dirty="0"/>
              <a:t>Approved summer</a:t>
            </a:r>
          </a:p>
          <a:p>
            <a:r>
              <a:rPr lang="en-GB" dirty="0"/>
              <a:t>Interviews Nov 2022</a:t>
            </a:r>
          </a:p>
          <a:p>
            <a:r>
              <a:rPr lang="en-GB" dirty="0"/>
              <a:t>2 additional recruits</a:t>
            </a:r>
          </a:p>
          <a:p>
            <a:pPr lvl="1"/>
            <a:r>
              <a:rPr lang="en-GB" dirty="0"/>
              <a:t>To provide 7 days service</a:t>
            </a:r>
          </a:p>
          <a:p>
            <a:pPr lvl="1"/>
            <a:r>
              <a:rPr lang="en-GB" dirty="0"/>
              <a:t>To provide better care</a:t>
            </a:r>
          </a:p>
        </p:txBody>
      </p:sp>
    </p:spTree>
    <p:extLst>
      <p:ext uri="{BB962C8B-B14F-4D97-AF65-F5344CB8AC3E}">
        <p14:creationId xmlns:p14="http://schemas.microsoft.com/office/powerpoint/2010/main" val="1651616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4E11-C770-430E-A416-9453AA06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National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C1DAB-2149-4315-8346-707F7DFBB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65900 cases in 2021</a:t>
            </a:r>
          </a:p>
          <a:p>
            <a:r>
              <a:rPr lang="en-GB" dirty="0"/>
              <a:t>63284 cases in 2020</a:t>
            </a:r>
          </a:p>
          <a:p>
            <a:r>
              <a:rPr lang="en-GB" dirty="0"/>
              <a:t>65600 cases 2019</a:t>
            </a:r>
          </a:p>
          <a:p>
            <a:r>
              <a:rPr lang="en-GB" dirty="0"/>
              <a:t>30 day mortality 6.5-8.5% </a:t>
            </a:r>
          </a:p>
          <a:p>
            <a:r>
              <a:rPr lang="en-GB" dirty="0"/>
              <a:t>30-day mortality was three times higher for patients with COVID-19</a:t>
            </a:r>
          </a:p>
          <a:p>
            <a:r>
              <a:rPr lang="en-GB" dirty="0"/>
              <a:t>One year mortality 25-30 % – worse than many cancers!</a:t>
            </a:r>
          </a:p>
          <a:p>
            <a:r>
              <a:rPr lang="en-GB" dirty="0"/>
              <a:t>Length of stay 15  -   20 days</a:t>
            </a:r>
          </a:p>
          <a:p>
            <a:r>
              <a:rPr lang="en-GB" dirty="0"/>
              <a:t>Massive cost to NHS -&gt;£1B, &gt;1% of all NHS budget</a:t>
            </a:r>
          </a:p>
        </p:txBody>
      </p:sp>
    </p:spTree>
    <p:extLst>
      <p:ext uri="{BB962C8B-B14F-4D97-AF65-F5344CB8AC3E}">
        <p14:creationId xmlns:p14="http://schemas.microsoft.com/office/powerpoint/2010/main" val="3733729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8C60-DDAB-45F4-AD5F-1C464D68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19925D-FD64-4FF3-83B9-42DC75B76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4" y="89210"/>
            <a:ext cx="9631330" cy="6685960"/>
          </a:xfrm>
        </p:spPr>
      </p:pic>
    </p:spTree>
    <p:extLst>
      <p:ext uri="{BB962C8B-B14F-4D97-AF65-F5344CB8AC3E}">
        <p14:creationId xmlns:p14="http://schemas.microsoft.com/office/powerpoint/2010/main" val="3344804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9D2D-2E9B-4C0A-BF88-420DE069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83C0D9-C553-4A43-AD57-814A1A857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15" t="23339" r="38461" b="38010"/>
          <a:stretch/>
        </p:blipFill>
        <p:spPr>
          <a:xfrm>
            <a:off x="0" y="8845"/>
            <a:ext cx="12224414" cy="46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88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3899-50FC-4B05-8B2D-946D5BD7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West Suffolk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D6D1C-F5C7-47CC-95A9-4C515AB67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346 cases 2019</a:t>
            </a:r>
          </a:p>
          <a:p>
            <a:r>
              <a:rPr lang="en-GB" dirty="0"/>
              <a:t>358 cases 2020</a:t>
            </a:r>
          </a:p>
          <a:p>
            <a:r>
              <a:rPr lang="en-GB" dirty="0"/>
              <a:t>376 cases 2021</a:t>
            </a:r>
          </a:p>
          <a:p>
            <a:r>
              <a:rPr lang="en-GB" dirty="0"/>
              <a:t>Close to 400 in 2022 expected</a:t>
            </a:r>
          </a:p>
        </p:txBody>
      </p:sp>
    </p:spTree>
    <p:extLst>
      <p:ext uri="{BB962C8B-B14F-4D97-AF65-F5344CB8AC3E}">
        <p14:creationId xmlns:p14="http://schemas.microsoft.com/office/powerpoint/2010/main" val="382247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A1F9-CD81-4A73-985E-A4319EBE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Fall prevention">
            <a:extLst>
              <a:ext uri="{FF2B5EF4-FFF2-40B4-BE49-F238E27FC236}">
                <a16:creationId xmlns:a16="http://schemas.microsoft.com/office/drawing/2014/main" id="{2A795DAA-CC55-469E-A873-35E12E8468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4"/>
            <a:ext cx="10053918" cy="55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8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789E-7D55-4D3F-97DE-BEF8162F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T&amp;O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78358-6719-45DC-9614-1CD272B8D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10 consultants on call (Mon-</a:t>
            </a:r>
            <a:r>
              <a:rPr lang="en-GB" dirty="0" err="1"/>
              <a:t>Thur</a:t>
            </a:r>
            <a:r>
              <a:rPr lang="en-GB" dirty="0"/>
              <a:t> and </a:t>
            </a:r>
            <a:r>
              <a:rPr lang="en-GB" dirty="0" err="1"/>
              <a:t>Thur</a:t>
            </a:r>
            <a:r>
              <a:rPr lang="en-GB" dirty="0"/>
              <a:t>-Mon)</a:t>
            </a:r>
          </a:p>
          <a:p>
            <a:r>
              <a:rPr lang="en-GB" dirty="0"/>
              <a:t>2x Trauma Practitioners </a:t>
            </a:r>
          </a:p>
          <a:p>
            <a:r>
              <a:rPr lang="en-GB" dirty="0"/>
              <a:t>Since 2021 Mon-Sat all day trauma list (0800-1730)</a:t>
            </a:r>
          </a:p>
          <a:p>
            <a:r>
              <a:rPr lang="en-GB" dirty="0"/>
              <a:t>One Trauma ward 34 beds</a:t>
            </a:r>
          </a:p>
          <a:p>
            <a:r>
              <a:rPr lang="en-GB" dirty="0"/>
              <a:t>One geriatrician….</a:t>
            </a:r>
          </a:p>
          <a:p>
            <a:endParaRPr lang="en-GB" dirty="0"/>
          </a:p>
          <a:p>
            <a:r>
              <a:rPr lang="en-GB" dirty="0"/>
              <a:t>Under resourced but very good team punching above their weight! </a:t>
            </a:r>
          </a:p>
        </p:txBody>
      </p:sp>
    </p:spTree>
    <p:extLst>
      <p:ext uri="{BB962C8B-B14F-4D97-AF65-F5344CB8AC3E}">
        <p14:creationId xmlns:p14="http://schemas.microsoft.com/office/powerpoint/2010/main" val="4065730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CC56-9AF9-4376-A520-EAE49E4D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FF0B13-498B-4106-9E70-9E98E22F9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456" y="1548351"/>
            <a:ext cx="11197087" cy="629836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E73405-65E8-4958-8040-53A8A08E9DF5}"/>
              </a:ext>
            </a:extLst>
          </p:cNvPr>
          <p:cNvCxnSpPr/>
          <p:nvPr/>
        </p:nvCxnSpPr>
        <p:spPr>
          <a:xfrm>
            <a:off x="165339" y="4754051"/>
            <a:ext cx="134572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75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D330-664A-4A2F-9752-4878053F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2017 – top f the league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F4EC72-DECD-4770-876F-9F33E0453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113" y="1690687"/>
            <a:ext cx="11056535" cy="62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61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32BF-C3F8-401C-83FE-729978655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2018 again…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AD4024-6C5A-4F91-ADAD-84B1BFA15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203" y="1549579"/>
            <a:ext cx="10515599" cy="5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04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22FC-F487-47B4-B753-1251D3E8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2019 – not that good…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02415B-F4F2-454D-9755-CD5D57684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39" y="1549578"/>
            <a:ext cx="11453350" cy="64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5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2D4E-8620-4A0E-8656-EF0C7C1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2020 top again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60ADD9-17D7-4ADD-B7D9-51F10DEE0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709" y="1463314"/>
            <a:ext cx="10676973" cy="60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2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2175-2ACD-458E-907E-D4A3FAFA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2021 sadly not..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D7279A-A04D-4B5A-8A68-46A8C60BF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848" y="1331419"/>
            <a:ext cx="11386868" cy="6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32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20B8-C8D6-475B-9923-53B6D647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Ensuring the sicker, older, frailer patients are at the top of the surgical list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BC545-A9AD-4560-8AB1-CB62D2331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Team work in T&amp;O</a:t>
            </a:r>
          </a:p>
          <a:p>
            <a:r>
              <a:rPr lang="en-GB" dirty="0"/>
              <a:t>Prioritisation of Geriatric trauma</a:t>
            </a:r>
          </a:p>
          <a:p>
            <a:r>
              <a:rPr lang="en-GB" dirty="0"/>
              <a:t>Great support anaesthetic team</a:t>
            </a:r>
          </a:p>
          <a:p>
            <a:r>
              <a:rPr lang="en-GB" dirty="0"/>
              <a:t>No patient to sick to anaesthetise</a:t>
            </a:r>
          </a:p>
          <a:p>
            <a:pPr lvl="1"/>
            <a:r>
              <a:rPr lang="en-GB" dirty="0"/>
              <a:t>Actually to sick to wait another night</a:t>
            </a:r>
          </a:p>
        </p:txBody>
      </p:sp>
    </p:spTree>
    <p:extLst>
      <p:ext uri="{BB962C8B-B14F-4D97-AF65-F5344CB8AC3E}">
        <p14:creationId xmlns:p14="http://schemas.microsoft.com/office/powerpoint/2010/main" val="2034788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BF746-8F25-4ACA-B6E7-1DBE9B75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74" y="273685"/>
            <a:ext cx="11482251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/>
              <a:t>How we have reduced delays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6A9F-890A-4198-82C5-38FF337D5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9247"/>
            <a:ext cx="10513424" cy="515424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Evening before planning</a:t>
            </a:r>
          </a:p>
          <a:p>
            <a:endParaRPr lang="en-GB" dirty="0"/>
          </a:p>
          <a:p>
            <a:r>
              <a:rPr lang="en-GB" dirty="0"/>
              <a:t>Assessment by anaesthetic team evening or night of admission </a:t>
            </a:r>
          </a:p>
          <a:p>
            <a:endParaRPr lang="en-GB" dirty="0"/>
          </a:p>
          <a:p>
            <a:r>
              <a:rPr lang="en-GB" dirty="0"/>
              <a:t>Golden Patient rule</a:t>
            </a:r>
          </a:p>
          <a:p>
            <a:endParaRPr lang="en-GB" dirty="0"/>
          </a:p>
          <a:p>
            <a:r>
              <a:rPr lang="en-GB" dirty="0"/>
              <a:t>Pre operative templating and surgical planning</a:t>
            </a:r>
          </a:p>
          <a:p>
            <a:endParaRPr lang="en-GB" dirty="0"/>
          </a:p>
          <a:p>
            <a:r>
              <a:rPr lang="en-GB" dirty="0"/>
              <a:t>Theatre meeting with all day plan before list starts </a:t>
            </a:r>
          </a:p>
          <a:p>
            <a:endParaRPr lang="en-GB" dirty="0"/>
          </a:p>
          <a:p>
            <a:r>
              <a:rPr lang="en-GB" dirty="0"/>
              <a:t>Anticoagulation policy for patient having emergency hip surgery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38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76DC-44E7-F942-AFDF-BD600AA9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	Best Performing Trust?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Meeting the NHFD benchmarks</a:t>
            </a:r>
          </a:p>
          <a:p>
            <a:endParaRPr lang="en-US" dirty="0"/>
          </a:p>
          <a:p>
            <a:r>
              <a:rPr lang="en-US" dirty="0"/>
              <a:t>Using audit data to monitor care and prompt change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E77-89B5-FE45-A1C5-2879AB4B9A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Team work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Evaluating the impact of service change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Ambition</a:t>
            </a: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228600"/>
            <a:ext cx="2057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58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BCE8-BD3E-4570-8066-38169C69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C7930-EABB-4795-BDFA-05E0E323A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/>
              <a:t>Meeting the NHFD Key Performance Indicators </a:t>
            </a:r>
          </a:p>
          <a:p>
            <a:r>
              <a:rPr lang="en-GB" b="1" dirty="0"/>
              <a:t>How do you convince your board to give the highest priority to hip fracture patients? </a:t>
            </a:r>
          </a:p>
          <a:p>
            <a:r>
              <a:rPr lang="en-GB" dirty="0"/>
              <a:t>Ensuring the sicker, older, frailer patients are at the top of the surgical list </a:t>
            </a:r>
          </a:p>
          <a:p>
            <a:r>
              <a:rPr lang="en-GB" dirty="0"/>
              <a:t>How we have reduced delays in surgical operations as a result of avoidable </a:t>
            </a:r>
          </a:p>
          <a:p>
            <a:pPr marL="0" indent="0">
              <a:buNone/>
            </a:pPr>
            <a:r>
              <a:rPr lang="en-GB" dirty="0"/>
              <a:t>inefficiencies in preoperative planning or in the organisation of theatre lists </a:t>
            </a:r>
          </a:p>
          <a:p>
            <a:r>
              <a:rPr lang="en-GB" b="1" dirty="0"/>
              <a:t>Impact of Covid-19: changing practice </a:t>
            </a:r>
          </a:p>
          <a:p>
            <a:r>
              <a:rPr lang="en-GB" b="1" dirty="0"/>
              <a:t>Using audit data to monitor care and prompt change </a:t>
            </a:r>
          </a:p>
          <a:p>
            <a:r>
              <a:rPr lang="en-GB" dirty="0"/>
              <a:t>Using RCA to investigate and understand causes of breaches </a:t>
            </a:r>
          </a:p>
          <a:p>
            <a:r>
              <a:rPr lang="en-GB" dirty="0"/>
              <a:t>Teamwork and implementation </a:t>
            </a:r>
          </a:p>
          <a:p>
            <a:r>
              <a:rPr lang="en-GB" dirty="0"/>
              <a:t>Evaluating the impact of service change </a:t>
            </a:r>
          </a:p>
        </p:txBody>
      </p:sp>
    </p:spTree>
    <p:extLst>
      <p:ext uri="{BB962C8B-B14F-4D97-AF65-F5344CB8AC3E}">
        <p14:creationId xmlns:p14="http://schemas.microsoft.com/office/powerpoint/2010/main" val="746162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BB098-814F-415C-85BF-293E5500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COVID- 19 Times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4AC453-9DF0-4A9A-9E6C-7AE7331D66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491" y="1384663"/>
          <a:ext cx="12124511" cy="5473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9625">
                  <a:extLst>
                    <a:ext uri="{9D8B030D-6E8A-4147-A177-3AD203B41FA5}">
                      <a16:colId xmlns:a16="http://schemas.microsoft.com/office/drawing/2014/main" val="3709648757"/>
                    </a:ext>
                  </a:extLst>
                </a:gridCol>
                <a:gridCol w="1370337">
                  <a:extLst>
                    <a:ext uri="{9D8B030D-6E8A-4147-A177-3AD203B41FA5}">
                      <a16:colId xmlns:a16="http://schemas.microsoft.com/office/drawing/2014/main" val="105563561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938276156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3661088405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2935064914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36786542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538668707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645119647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3081844141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1433840914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1498740665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3635388726"/>
                    </a:ext>
                  </a:extLst>
                </a:gridCol>
                <a:gridCol w="714959">
                  <a:extLst>
                    <a:ext uri="{9D8B030D-6E8A-4147-A177-3AD203B41FA5}">
                      <a16:colId xmlns:a16="http://schemas.microsoft.com/office/drawing/2014/main" val="2729641084"/>
                    </a:ext>
                  </a:extLst>
                </a:gridCol>
              </a:tblGrid>
              <a:tr h="82571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Fracture of Neck of Femur monthly report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6691192"/>
                  </a:ext>
                </a:extLst>
              </a:tr>
              <a:tr h="1612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01/01/2020-30/11/2020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Jan-20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Feb-20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Mar-20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Apr-20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May-20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Jun-20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Jul-20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Aug-20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Sep-20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Oct-20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Nov-20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7203391"/>
                  </a:ext>
                </a:extLst>
              </a:tr>
              <a:tr h="825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Number of #NOFs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332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25 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1692167"/>
                  </a:ext>
                </a:extLst>
              </a:tr>
              <a:tr h="1384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BPT% (Best Practice Tariff achieved)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93.37%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92.31%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100.00%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100.00%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88.24%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88%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91.30%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92.86%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92.86%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97.50%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90.91%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93.10%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173196"/>
                  </a:ext>
                </a:extLst>
              </a:tr>
              <a:tr h="825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Number of patients lost to BPT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330826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A2A43F6E-C28A-43B6-A887-FB1AD01E372B}"/>
              </a:ext>
            </a:extLst>
          </p:cNvPr>
          <p:cNvSpPr/>
          <p:nvPr/>
        </p:nvSpPr>
        <p:spPr>
          <a:xfrm>
            <a:off x="2913017" y="3696789"/>
            <a:ext cx="1319349" cy="31612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4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30C9-5DB7-460D-8885-F8A749F3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Covid</a:t>
            </a:r>
            <a:r>
              <a:rPr lang="en-GB" dirty="0"/>
              <a:t> 19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1BCF5-6F7F-4615-835C-5ED26C9BD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Increase in trauma numbers </a:t>
            </a:r>
          </a:p>
          <a:p>
            <a:r>
              <a:rPr lang="en-GB" dirty="0"/>
              <a:t>Increase in # NOF</a:t>
            </a:r>
          </a:p>
          <a:p>
            <a:r>
              <a:rPr lang="en-GB" dirty="0"/>
              <a:t>Increased frailty</a:t>
            </a:r>
          </a:p>
          <a:p>
            <a:endParaRPr lang="en-GB" dirty="0"/>
          </a:p>
          <a:p>
            <a:r>
              <a:rPr lang="en-GB" dirty="0"/>
              <a:t>Decreased staff morale</a:t>
            </a:r>
          </a:p>
          <a:p>
            <a:r>
              <a:rPr lang="en-GB" dirty="0"/>
              <a:t>Decreased theatre efficiencies</a:t>
            </a:r>
          </a:p>
          <a:p>
            <a:r>
              <a:rPr lang="en-GB" dirty="0"/>
              <a:t>Decrease in number of theatre porters…</a:t>
            </a:r>
          </a:p>
          <a:p>
            <a:r>
              <a:rPr lang="en-GB" dirty="0"/>
              <a:t>Equipment issues (?Brexit?)</a:t>
            </a:r>
          </a:p>
        </p:txBody>
      </p:sp>
    </p:spTree>
    <p:extLst>
      <p:ext uri="{BB962C8B-B14F-4D97-AF65-F5344CB8AC3E}">
        <p14:creationId xmlns:p14="http://schemas.microsoft.com/office/powerpoint/2010/main" val="2340723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FB620-8D7B-47CA-8BF2-8E4C62D1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GIRFT for Trauma review Nov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9CD8-E64C-447F-B665-7E9D96FE3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Excellent overall practice</a:t>
            </a:r>
          </a:p>
          <a:p>
            <a:endParaRPr lang="en-GB" dirty="0"/>
          </a:p>
          <a:p>
            <a:r>
              <a:rPr lang="en-GB" dirty="0"/>
              <a:t>Recommendations: </a:t>
            </a:r>
          </a:p>
          <a:p>
            <a:pPr lvl="1"/>
            <a:r>
              <a:rPr lang="en-GB" dirty="0"/>
              <a:t>Need 7 days trauma list</a:t>
            </a:r>
          </a:p>
          <a:p>
            <a:pPr lvl="1"/>
            <a:r>
              <a:rPr lang="en-GB" dirty="0"/>
              <a:t>Day 1 mobilisation</a:t>
            </a:r>
          </a:p>
          <a:p>
            <a:pPr lvl="1"/>
            <a:r>
              <a:rPr lang="en-GB" dirty="0"/>
              <a:t>7 day/week </a:t>
            </a:r>
            <a:r>
              <a:rPr lang="en-GB" dirty="0" err="1"/>
              <a:t>orthogeriatrician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8066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9651-C817-4FEB-8E40-8D3629A0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Exec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5DF0-B74D-458E-A6BC-34B9AF255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Girft</a:t>
            </a:r>
            <a:r>
              <a:rPr lang="en-GB" dirty="0"/>
              <a:t> helped!</a:t>
            </a:r>
          </a:p>
          <a:p>
            <a:r>
              <a:rPr lang="en-GB" dirty="0"/>
              <a:t>Voice of all Department is loud</a:t>
            </a:r>
          </a:p>
        </p:txBody>
      </p:sp>
    </p:spTree>
    <p:extLst>
      <p:ext uri="{BB962C8B-B14F-4D97-AF65-F5344CB8AC3E}">
        <p14:creationId xmlns:p14="http://schemas.microsoft.com/office/powerpoint/2010/main" val="1550845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BEE4-3176-431C-9618-6E3BABDF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mortality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A8F2D8-ED39-47E7-8113-2D168549C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" t="3598" r="-954" b="52797"/>
          <a:stretch/>
        </p:blipFill>
        <p:spPr>
          <a:xfrm>
            <a:off x="401443" y="1352734"/>
            <a:ext cx="10952357" cy="53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6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A955-3225-4D80-BAD5-71191C45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1F6B5D-3543-42A8-8D5F-1F282CC49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2" r="-1991" b="54311"/>
          <a:stretch/>
        </p:blipFill>
        <p:spPr>
          <a:xfrm>
            <a:off x="-89194" y="788900"/>
            <a:ext cx="12188268" cy="5202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63A30B-46DB-46E8-B8E4-63ECBD24F347}"/>
              </a:ext>
            </a:extLst>
          </p:cNvPr>
          <p:cNvSpPr txBox="1"/>
          <p:nvPr/>
        </p:nvSpPr>
        <p:spPr>
          <a:xfrm>
            <a:off x="8642195" y="6200078"/>
            <a:ext cx="277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 day trauma list Mon- Sat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974166-0A69-4DF7-A69F-5036C004A90D}"/>
              </a:ext>
            </a:extLst>
          </p:cNvPr>
          <p:cNvCxnSpPr>
            <a:stCxn id="5" idx="0"/>
          </p:cNvCxnSpPr>
          <p:nvPr/>
        </p:nvCxnSpPr>
        <p:spPr>
          <a:xfrm flipV="1">
            <a:off x="10028504" y="1690688"/>
            <a:ext cx="1211925" cy="45093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546C91-8B49-4CB7-BA0B-17E6FC748071}"/>
              </a:ext>
            </a:extLst>
          </p:cNvPr>
          <p:cNvSpPr txBox="1"/>
          <p:nvPr/>
        </p:nvSpPr>
        <p:spPr>
          <a:xfrm>
            <a:off x="6188927" y="178421"/>
            <a:ext cx="189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Covid-19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5BCE5A-0624-4486-854C-C34AE0CDCBA0}"/>
              </a:ext>
            </a:extLst>
          </p:cNvPr>
          <p:cNvCxnSpPr>
            <a:stCxn id="8" idx="2"/>
          </p:cNvCxnSpPr>
          <p:nvPr/>
        </p:nvCxnSpPr>
        <p:spPr>
          <a:xfrm>
            <a:off x="7136781" y="547753"/>
            <a:ext cx="3802565" cy="148176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6DCB-3A26-4868-9CED-8654AF29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Covid</a:t>
            </a:r>
            <a:r>
              <a:rPr lang="en-GB" dirty="0"/>
              <a:t> 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71CFA-A2F0-4F0F-996E-CC23F8F12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day trauma list!!</a:t>
            </a:r>
          </a:p>
        </p:txBody>
      </p:sp>
    </p:spTree>
    <p:extLst>
      <p:ext uri="{BB962C8B-B14F-4D97-AF65-F5344CB8AC3E}">
        <p14:creationId xmlns:p14="http://schemas.microsoft.com/office/powerpoint/2010/main" val="1088778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Review-Risks We Identified in past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PT Cover weekends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 Capacity M-F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7 Day working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DOAC’s</a:t>
            </a:r>
          </a:p>
          <a:p>
            <a:endParaRPr lang="en-GB" dirty="0"/>
          </a:p>
          <a:p>
            <a:r>
              <a:rPr lang="en-GB" dirty="0"/>
              <a:t>Handover Hiatus</a:t>
            </a:r>
          </a:p>
          <a:p>
            <a:endParaRPr lang="en-GB" dirty="0"/>
          </a:p>
          <a:p>
            <a:r>
              <a:rPr lang="en-GB" dirty="0"/>
              <a:t>Ward staffing/beds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228600"/>
            <a:ext cx="2057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11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1EBA-5A8F-8F48-BD90-7341475C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 – Not Easy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Make it competitive no-one likes being last!</a:t>
            </a:r>
          </a:p>
          <a:p>
            <a:endParaRPr lang="en-US" dirty="0"/>
          </a:p>
          <a:p>
            <a:r>
              <a:rPr lang="en-US" dirty="0"/>
              <a:t>Introduce incentives</a:t>
            </a:r>
          </a:p>
          <a:p>
            <a:endParaRPr lang="en-US" dirty="0"/>
          </a:p>
          <a:p>
            <a:r>
              <a:rPr lang="en-US" dirty="0"/>
              <a:t>Human Factors?</a:t>
            </a:r>
          </a:p>
          <a:p>
            <a:endParaRPr lang="en-US" dirty="0"/>
          </a:p>
          <a:p>
            <a:r>
              <a:rPr lang="en-US" dirty="0"/>
              <a:t>Share your information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0" y="228600"/>
            <a:ext cx="2057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5F43C00-1DBC-6441-BCF1-C645E5F66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151" t="13609" r="31579" b="3442"/>
          <a:stretch/>
        </p:blipFill>
        <p:spPr>
          <a:xfrm>
            <a:off x="6478589" y="1981200"/>
            <a:ext cx="3114675" cy="37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12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33C811-DEE0-CE43-AE0A-8FF1DFA6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Change – Not Easy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7A26CE-3883-E441-8C82-CA7F3AFD58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024" y="93617"/>
            <a:ext cx="2057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91D9E9E-1FB1-E148-9DE4-D317C1371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0" t="12842" r="4379" b="14893"/>
          <a:stretch/>
        </p:blipFill>
        <p:spPr>
          <a:xfrm>
            <a:off x="3171826" y="2695575"/>
            <a:ext cx="2371725" cy="2819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41D012-404B-C04C-A028-F5106C960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7" t="5307" b="2652"/>
          <a:stretch/>
        </p:blipFill>
        <p:spPr>
          <a:xfrm>
            <a:off x="6163734" y="2266950"/>
            <a:ext cx="2511274" cy="35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5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FE32-9A2C-4ED5-9152-29B1F378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643C9B-9674-4361-8374-496737E0A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519" t="7203" r="-378" b="6114"/>
          <a:stretch/>
        </p:blipFill>
        <p:spPr>
          <a:xfrm>
            <a:off x="0" y="365125"/>
            <a:ext cx="12185312" cy="58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08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2535" y="762000"/>
            <a:ext cx="7174441" cy="11430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Scaling 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'Golden Patient’</a:t>
            </a:r>
          </a:p>
          <a:p>
            <a:endParaRPr lang="en-GB" dirty="0"/>
          </a:p>
          <a:p>
            <a:r>
              <a:rPr lang="en-GB" dirty="0"/>
              <a:t>Early </a:t>
            </a:r>
            <a:r>
              <a:rPr lang="en-GB" dirty="0" err="1"/>
              <a:t>Anaesth</a:t>
            </a:r>
            <a:r>
              <a:rPr lang="en-GB" dirty="0"/>
              <a:t> Review</a:t>
            </a:r>
          </a:p>
          <a:p>
            <a:endParaRPr lang="en-GB" dirty="0"/>
          </a:p>
          <a:p>
            <a:r>
              <a:rPr lang="en-GB" dirty="0"/>
              <a:t>Th8: 8.15am send (wish)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Prioritization</a:t>
            </a:r>
          </a:p>
          <a:p>
            <a:endParaRPr lang="en-GB" dirty="0"/>
          </a:p>
          <a:p>
            <a:r>
              <a:rPr lang="en-GB" dirty="0"/>
              <a:t>Consultant Education </a:t>
            </a:r>
          </a:p>
          <a:p>
            <a:pPr marL="4572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Haematology</a:t>
            </a:r>
          </a:p>
          <a:p>
            <a:endParaRPr lang="en-GB" dirty="0"/>
          </a:p>
          <a:p>
            <a:r>
              <a:rPr lang="en-GB" dirty="0"/>
              <a:t>Cardiology</a:t>
            </a:r>
          </a:p>
          <a:p>
            <a:endParaRPr lang="en-GB" dirty="0"/>
          </a:p>
          <a:p>
            <a:r>
              <a:rPr lang="en-GB" dirty="0"/>
              <a:t>Weekend Trauma Lists</a:t>
            </a:r>
          </a:p>
          <a:p>
            <a:endParaRPr lang="en-GB" dirty="0"/>
          </a:p>
          <a:p>
            <a:r>
              <a:rPr lang="en-GB" dirty="0"/>
              <a:t>Longer Trauma List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6" y="228600"/>
            <a:ext cx="2057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868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74E6-B99B-4F30-8B2F-8157A80F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Marginal Gains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88E9A-8A45-4064-ADD9-7B210FB8EB1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1379" y="1981200"/>
            <a:ext cx="8489244" cy="3917795"/>
          </a:xfrm>
        </p:spPr>
        <p:txBody>
          <a:bodyPr/>
          <a:lstStyle/>
          <a:p>
            <a:r>
              <a:rPr lang="en-GB" dirty="0"/>
              <a:t>Dietician</a:t>
            </a:r>
          </a:p>
          <a:p>
            <a:r>
              <a:rPr lang="en-GB" dirty="0"/>
              <a:t>Consultant lead surgery</a:t>
            </a:r>
          </a:p>
          <a:p>
            <a:r>
              <a:rPr lang="en-GB" dirty="0"/>
              <a:t>Peri operative warming</a:t>
            </a:r>
          </a:p>
          <a:p>
            <a:r>
              <a:rPr lang="en-GB" dirty="0"/>
              <a:t>Fascia </a:t>
            </a:r>
            <a:r>
              <a:rPr lang="en-GB" dirty="0" err="1"/>
              <a:t>iliaca</a:t>
            </a:r>
            <a:r>
              <a:rPr lang="en-GB" dirty="0"/>
              <a:t> block</a:t>
            </a:r>
          </a:p>
          <a:p>
            <a:r>
              <a:rPr lang="en-GB" dirty="0"/>
              <a:t>Delirium Assessment  and Rx </a:t>
            </a:r>
          </a:p>
          <a:p>
            <a:r>
              <a:rPr lang="en-GB" dirty="0" err="1"/>
              <a:t>Ferrinject</a:t>
            </a:r>
            <a:endParaRPr lang="en-GB" dirty="0"/>
          </a:p>
          <a:p>
            <a:r>
              <a:rPr lang="en-GB" dirty="0"/>
              <a:t>Family information</a:t>
            </a:r>
          </a:p>
        </p:txBody>
      </p:sp>
    </p:spTree>
    <p:extLst>
      <p:ext uri="{BB962C8B-B14F-4D97-AF65-F5344CB8AC3E}">
        <p14:creationId xmlns:p14="http://schemas.microsoft.com/office/powerpoint/2010/main" val="1079963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2A40-455E-4936-B9DE-2408EC82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4092A6-1297-410F-BBF2-F52D5538D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3" t="6888" r="1081" b="4748"/>
          <a:stretch/>
        </p:blipFill>
        <p:spPr>
          <a:xfrm>
            <a:off x="62144" y="674703"/>
            <a:ext cx="11922710" cy="59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59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7C6D-FE80-4BAE-8DB3-877ADC4D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0C54B-5189-4C9E-BF88-3085BA674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030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F6C2BF8-B82E-4B8E-ADF0-2CE990B12301}"/>
              </a:ext>
            </a:extLst>
          </p:cNvPr>
          <p:cNvGraphicFramePr>
            <a:graphicFrameLocks/>
          </p:cNvGraphicFramePr>
          <p:nvPr/>
        </p:nvGraphicFramePr>
        <p:xfrm>
          <a:off x="643467" y="643467"/>
          <a:ext cx="10905066" cy="55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4109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61A2D52-7DBD-4ABC-871C-89E7DFEC6AA4}"/>
              </a:ext>
            </a:extLst>
          </p:cNvPr>
          <p:cNvGraphicFramePr>
            <a:graphicFrameLocks/>
          </p:cNvGraphicFramePr>
          <p:nvPr/>
        </p:nvGraphicFramePr>
        <p:xfrm>
          <a:off x="643467" y="643467"/>
          <a:ext cx="10905066" cy="55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7955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C2A9-B054-344F-B4C7-AD0F3842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Maintaining Standards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Revision/Reoperation Burden</a:t>
            </a:r>
          </a:p>
          <a:p>
            <a:endParaRPr lang="en-GB" dirty="0"/>
          </a:p>
          <a:p>
            <a:r>
              <a:rPr lang="en-GB" dirty="0" err="1"/>
              <a:t>Peri</a:t>
            </a:r>
            <a:r>
              <a:rPr lang="en-GB" dirty="0"/>
              <a:t>-prosthetic #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15D1F-16CC-A84E-8BD5-19A24544EC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GB" dirty="0"/>
              <a:t>Only five surgeons able to do THR (3 on </a:t>
            </a:r>
            <a:r>
              <a:rPr lang="en-GB" dirty="0" err="1"/>
              <a:t>on</a:t>
            </a:r>
            <a:r>
              <a:rPr lang="en-GB" dirty="0"/>
              <a:t> call rota)</a:t>
            </a:r>
          </a:p>
          <a:p>
            <a:pPr marL="45720" indent="0">
              <a:buNone/>
            </a:pPr>
            <a:endParaRPr lang="en-GB" dirty="0"/>
          </a:p>
          <a:p>
            <a:endParaRPr lang="en-US" dirty="0"/>
          </a:p>
          <a:p>
            <a:r>
              <a:rPr lang="en-US" dirty="0"/>
              <a:t>Extending trauma lists 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0" y="228600"/>
            <a:ext cx="2057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79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9589-8611-45D3-A9CA-5E106172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28AA25-05AD-4BC7-98E5-8DF8199DE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" t="6916" r="846" b="5595"/>
          <a:stretch/>
        </p:blipFill>
        <p:spPr>
          <a:xfrm>
            <a:off x="177552" y="1038687"/>
            <a:ext cx="12014448" cy="59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43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1E10-B5D2-4C7E-99C2-594D8BF07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18365D-8014-4FC3-AA87-5247BA5DB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" t="5327" r="1311" b="9491"/>
          <a:stretch/>
        </p:blipFill>
        <p:spPr>
          <a:xfrm>
            <a:off x="0" y="432707"/>
            <a:ext cx="12328356" cy="59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15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465FE-1096-4340-904F-E40F286B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A35BA-17AE-44A3-B26C-39EC8A9D5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Regular meetings</a:t>
            </a:r>
          </a:p>
          <a:p>
            <a:r>
              <a:rPr lang="en-GB" dirty="0"/>
              <a:t>Regular review of performance</a:t>
            </a:r>
          </a:p>
        </p:txBody>
      </p:sp>
    </p:spTree>
    <p:extLst>
      <p:ext uri="{BB962C8B-B14F-4D97-AF65-F5344CB8AC3E}">
        <p14:creationId xmlns:p14="http://schemas.microsoft.com/office/powerpoint/2010/main" val="277496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27EC-E574-4483-8E65-EA6D4DA71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200" y="218320"/>
            <a:ext cx="7107382" cy="1033210"/>
          </a:xfrm>
        </p:spPr>
        <p:txBody>
          <a:bodyPr>
            <a:normAutofit fontScale="90000"/>
          </a:bodyPr>
          <a:lstStyle/>
          <a:p>
            <a:pPr algn="l"/>
            <a:br>
              <a:rPr lang="en-GB" dirty="0"/>
            </a:br>
            <a:r>
              <a:rPr lang="en-GB" dirty="0"/>
              <a:t>WSFT Hip Fracture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2B544-E4A1-4953-88B2-CE73D1FA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936" y="56686"/>
            <a:ext cx="2850127" cy="1356478"/>
          </a:xfrm>
          <a:prstGeom prst="rect">
            <a:avLst/>
          </a:prstGeom>
        </p:spPr>
      </p:pic>
      <p:pic>
        <p:nvPicPr>
          <p:cNvPr id="1026" name="Picture 2" descr="Hip fracture care gets top marks">
            <a:extLst>
              <a:ext uri="{FF2B5EF4-FFF2-40B4-BE49-F238E27FC236}">
                <a16:creationId xmlns:a16="http://schemas.microsoft.com/office/drawing/2014/main" id="{D35924FD-3681-4820-9B23-15226848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6" y="1511925"/>
            <a:ext cx="10114471" cy="52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99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826B-EB22-480E-929A-81AD2086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2" y="-93856"/>
            <a:ext cx="8489244" cy="1143000"/>
          </a:xfrm>
        </p:spPr>
        <p:txBody>
          <a:bodyPr/>
          <a:lstStyle/>
          <a:p>
            <a:r>
              <a:rPr lang="en-GB" dirty="0"/>
              <a:t>Disaster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73F0F-2809-49B3-98DA-67ADA5C39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2" t="14309" r="1098" b="9106"/>
          <a:stretch/>
        </p:blipFill>
        <p:spPr>
          <a:xfrm>
            <a:off x="111512" y="620578"/>
            <a:ext cx="12225453" cy="58917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1B6CC6-9F08-48C9-921D-90757169AF24}"/>
              </a:ext>
            </a:extLst>
          </p:cNvPr>
          <p:cNvCxnSpPr/>
          <p:nvPr/>
        </p:nvCxnSpPr>
        <p:spPr>
          <a:xfrm flipV="1">
            <a:off x="7593980" y="3245005"/>
            <a:ext cx="4070196" cy="36129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E7561D-9F44-49B2-A327-4AF2D2C6B6AD}"/>
              </a:ext>
            </a:extLst>
          </p:cNvPr>
          <p:cNvSpPr txBox="1"/>
          <p:nvPr/>
        </p:nvSpPr>
        <p:spPr>
          <a:xfrm>
            <a:off x="7593980" y="4806176"/>
            <a:ext cx="99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Only 66% BPT</a:t>
            </a:r>
          </a:p>
        </p:txBody>
      </p:sp>
    </p:spTree>
    <p:extLst>
      <p:ext uri="{BB962C8B-B14F-4D97-AF65-F5344CB8AC3E}">
        <p14:creationId xmlns:p14="http://schemas.microsoft.com/office/powerpoint/2010/main" val="2098499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8B0A-C35D-4C1F-9E5F-106F414F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Jan – July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2343F-18AF-4A8F-8A54-1999718C1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44 patients care not met BPT criteria</a:t>
            </a:r>
          </a:p>
          <a:p>
            <a:pPr lvl="1"/>
            <a:r>
              <a:rPr lang="en-GB" dirty="0"/>
              <a:t>1 AMTS</a:t>
            </a:r>
          </a:p>
          <a:p>
            <a:pPr lvl="1"/>
            <a:r>
              <a:rPr lang="en-GB" dirty="0"/>
              <a:t>3 Physiotherapy (weekend sickness and poor communication)</a:t>
            </a:r>
          </a:p>
          <a:p>
            <a:pPr lvl="1"/>
            <a:r>
              <a:rPr lang="en-GB" dirty="0"/>
              <a:t>3 geriatrician assessment (1 RIP in recovery)</a:t>
            </a:r>
          </a:p>
          <a:p>
            <a:pPr lvl="1"/>
            <a:r>
              <a:rPr lang="en-GB" dirty="0"/>
              <a:t>36 time to theatre</a:t>
            </a:r>
          </a:p>
          <a:p>
            <a:pPr lvl="2"/>
            <a:r>
              <a:rPr lang="en-GB" dirty="0"/>
              <a:t>1 due to DOAC</a:t>
            </a:r>
          </a:p>
          <a:p>
            <a:pPr lvl="2"/>
            <a:r>
              <a:rPr lang="en-GB" dirty="0"/>
              <a:t>4 due to medical review/investigation/stabilisation</a:t>
            </a:r>
          </a:p>
        </p:txBody>
      </p:sp>
    </p:spTree>
    <p:extLst>
      <p:ext uri="{BB962C8B-B14F-4D97-AF65-F5344CB8AC3E}">
        <p14:creationId xmlns:p14="http://schemas.microsoft.com/office/powerpoint/2010/main" val="33768748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D736-7912-4772-9829-9ED4B7BF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1FF45-E7D5-42C4-99D6-A2E34ECB3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Better outcomes</a:t>
            </a:r>
          </a:p>
          <a:p>
            <a:r>
              <a:rPr lang="en-GB" dirty="0"/>
              <a:t>Mortality, inpatient stay, morbidity, return to usual place residence all improved in recent years</a:t>
            </a:r>
          </a:p>
          <a:p>
            <a:endParaRPr lang="en-GB" dirty="0"/>
          </a:p>
          <a:p>
            <a:r>
              <a:rPr lang="en-GB" dirty="0"/>
              <a:t>Each BPT patient generates £1366 extra for the Trust</a:t>
            </a:r>
          </a:p>
          <a:p>
            <a:r>
              <a:rPr lang="en-GB" b="1" dirty="0"/>
              <a:t>44 patients  = £60k</a:t>
            </a:r>
          </a:p>
          <a:p>
            <a:r>
              <a:rPr lang="en-GB" sz="3600" dirty="0"/>
              <a:t>Against 2021 same period- loss </a:t>
            </a:r>
            <a:r>
              <a:rPr lang="en-GB" sz="4000" dirty="0"/>
              <a:t>= £40980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4886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Audit – Helen </a:t>
            </a:r>
            <a:r>
              <a:rPr lang="en-GB" dirty="0" err="1"/>
              <a:t>Boulton</a:t>
            </a:r>
            <a:r>
              <a:rPr lang="en-GB" dirty="0"/>
              <a:t> / KW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Jan-Jul 2022</a:t>
            </a:r>
          </a:p>
          <a:p>
            <a:r>
              <a:rPr lang="en-GB" dirty="0"/>
              <a:t>36 patients waited more than 36hrs for surgery</a:t>
            </a:r>
          </a:p>
          <a:p>
            <a:r>
              <a:rPr lang="en-GB" dirty="0"/>
              <a:t>9 of them died</a:t>
            </a:r>
          </a:p>
          <a:p>
            <a:r>
              <a:rPr lang="en-GB" sz="5400" b="1" dirty="0"/>
              <a:t>25% mortality </a:t>
            </a:r>
          </a:p>
          <a:p>
            <a:endParaRPr lang="en-GB" dirty="0"/>
          </a:p>
          <a:p>
            <a:r>
              <a:rPr lang="en-GB" dirty="0"/>
              <a:t>historical mortality WSH – 6%. </a:t>
            </a:r>
          </a:p>
          <a:p>
            <a:r>
              <a:rPr lang="en-GB" dirty="0"/>
              <a:t>First </a:t>
            </a:r>
            <a:r>
              <a:rPr lang="en-GB" dirty="0" err="1"/>
              <a:t>covid</a:t>
            </a:r>
            <a:r>
              <a:rPr lang="en-GB" dirty="0"/>
              <a:t> wave- mortality 8%</a:t>
            </a:r>
          </a:p>
        </p:txBody>
      </p:sp>
    </p:spTree>
    <p:extLst>
      <p:ext uri="{BB962C8B-B14F-4D97-AF65-F5344CB8AC3E}">
        <p14:creationId xmlns:p14="http://schemas.microsoft.com/office/powerpoint/2010/main" val="1545883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1EDE4-CAEB-498B-B3DC-8C345C6F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concern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1D5DF-516C-49D2-AD64-82D1CC156C7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1379" y="1981200"/>
            <a:ext cx="9812797" cy="459802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Data reviewed regularly</a:t>
            </a:r>
          </a:p>
          <a:p>
            <a:r>
              <a:rPr lang="en-GB" dirty="0"/>
              <a:t>Alert on CG meeting </a:t>
            </a:r>
          </a:p>
          <a:p>
            <a:r>
              <a:rPr lang="en-GB" dirty="0"/>
              <a:t>Risk register and alert exec team</a:t>
            </a:r>
          </a:p>
          <a:p>
            <a:r>
              <a:rPr lang="en-GB" dirty="0"/>
              <a:t>Inter-Departmental discussion</a:t>
            </a:r>
          </a:p>
          <a:p>
            <a:r>
              <a:rPr lang="en-GB" dirty="0"/>
              <a:t>Remedial plan</a:t>
            </a:r>
          </a:p>
          <a:p>
            <a:r>
              <a:rPr lang="en-GB" dirty="0"/>
              <a:t>7 day / week trauma list agreed (not yet in place)</a:t>
            </a:r>
          </a:p>
          <a:p>
            <a:endParaRPr lang="en-GB" dirty="0"/>
          </a:p>
          <a:p>
            <a:r>
              <a:rPr lang="en-GB" dirty="0"/>
              <a:t>Last month data a lot better again</a:t>
            </a:r>
          </a:p>
          <a:p>
            <a:endParaRPr lang="en-GB" dirty="0"/>
          </a:p>
          <a:p>
            <a:r>
              <a:rPr lang="en-GB" dirty="0"/>
              <a:t>Must not lower our guard</a:t>
            </a:r>
          </a:p>
        </p:txBody>
      </p:sp>
    </p:spTree>
    <p:extLst>
      <p:ext uri="{BB962C8B-B14F-4D97-AF65-F5344CB8AC3E}">
        <p14:creationId xmlns:p14="http://schemas.microsoft.com/office/powerpoint/2010/main" val="14397048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8ED45-CEE8-49DC-B0CC-D8C21020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/>
              <a:t>How do you convince your board to give the highest priority to hip fracture patients? 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5492-A752-4E7F-8668-BE933CD86B4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1379" y="1981200"/>
            <a:ext cx="9333294" cy="4531112"/>
          </a:xfrm>
        </p:spPr>
        <p:txBody>
          <a:bodyPr/>
          <a:lstStyle/>
          <a:p>
            <a:r>
              <a:rPr lang="en-GB" dirty="0"/>
              <a:t>Data</a:t>
            </a:r>
          </a:p>
          <a:p>
            <a:r>
              <a:rPr lang="en-GB" dirty="0"/>
              <a:t>Complications and mortality</a:t>
            </a:r>
          </a:p>
          <a:p>
            <a:r>
              <a:rPr lang="en-GB" dirty="0"/>
              <a:t>Carrot and stick</a:t>
            </a:r>
          </a:p>
          <a:p>
            <a:r>
              <a:rPr lang="en-GB" dirty="0"/>
              <a:t>Communication </a:t>
            </a:r>
          </a:p>
        </p:txBody>
      </p:sp>
    </p:spTree>
    <p:extLst>
      <p:ext uri="{BB962C8B-B14F-4D97-AF65-F5344CB8AC3E}">
        <p14:creationId xmlns:p14="http://schemas.microsoft.com/office/powerpoint/2010/main" val="11962705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FC8F-8548-49D7-86EB-80A84DD9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Trauma list efficiency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59A89-8866-48DB-B8AB-10DF7101359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51379" y="1981199"/>
            <a:ext cx="9545167" cy="4374995"/>
          </a:xfrm>
        </p:spPr>
        <p:txBody>
          <a:bodyPr/>
          <a:lstStyle/>
          <a:p>
            <a:r>
              <a:rPr lang="en-GB" dirty="0"/>
              <a:t>Golden patient</a:t>
            </a:r>
          </a:p>
          <a:p>
            <a:pPr lvl="1"/>
            <a:r>
              <a:rPr lang="en-GB" dirty="0"/>
              <a:t>Difficult discussions</a:t>
            </a:r>
          </a:p>
          <a:p>
            <a:r>
              <a:rPr lang="en-GB" dirty="0"/>
              <a:t>Ownership</a:t>
            </a:r>
          </a:p>
          <a:p>
            <a:r>
              <a:rPr lang="en-GB" dirty="0"/>
              <a:t>Theatre flow</a:t>
            </a:r>
          </a:p>
          <a:p>
            <a:r>
              <a:rPr lang="en-GB" dirty="0"/>
              <a:t>Consultants pushing patients to theatre</a:t>
            </a:r>
          </a:p>
        </p:txBody>
      </p:sp>
    </p:spTree>
    <p:extLst>
      <p:ext uri="{BB962C8B-B14F-4D97-AF65-F5344CB8AC3E}">
        <p14:creationId xmlns:p14="http://schemas.microsoft.com/office/powerpoint/2010/main" val="110681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95B8-5719-44AA-B54E-CB8254DF7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1B6350-920C-4160-9B59-3C946EE9F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1" t="3950" r="479" b="4242"/>
          <a:stretch/>
        </p:blipFill>
        <p:spPr>
          <a:xfrm>
            <a:off x="134644" y="292961"/>
            <a:ext cx="12088034" cy="63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89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A451-0D9E-4BA4-8C9A-A0177778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6687"/>
            <a:ext cx="12192000" cy="1419286"/>
          </a:xfrm>
        </p:spPr>
        <p:txBody>
          <a:bodyPr/>
          <a:lstStyle/>
          <a:p>
            <a:pPr algn="ctr"/>
            <a:r>
              <a:rPr lang="en-GB" dirty="0"/>
              <a:t>Together we can do more</a:t>
            </a:r>
          </a:p>
        </p:txBody>
      </p:sp>
    </p:spTree>
    <p:extLst>
      <p:ext uri="{BB962C8B-B14F-4D97-AF65-F5344CB8AC3E}">
        <p14:creationId xmlns:p14="http://schemas.microsoft.com/office/powerpoint/2010/main" val="20763853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7260-DBF1-6044-B79E-A8965096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Tips for Improvement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79240-D6C9-9D4C-9BAD-E302F7D65FA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200" dirty="0"/>
              <a:t>Review NHFD data regularly</a:t>
            </a:r>
          </a:p>
          <a:p>
            <a:endParaRPr lang="en-US" sz="2200" dirty="0"/>
          </a:p>
          <a:p>
            <a:r>
              <a:rPr lang="en-US" sz="2200" dirty="0"/>
              <a:t>Make it personal</a:t>
            </a:r>
          </a:p>
          <a:p>
            <a:endParaRPr lang="en-US" sz="2200" dirty="0"/>
          </a:p>
          <a:p>
            <a:r>
              <a:rPr lang="en-US" sz="2200" dirty="0"/>
              <a:t>Expect challenges</a:t>
            </a:r>
          </a:p>
          <a:p>
            <a:endParaRPr lang="en-US" sz="2200" dirty="0"/>
          </a:p>
          <a:p>
            <a:r>
              <a:rPr lang="en-US" sz="2200" dirty="0"/>
              <a:t>Involve Exec team</a:t>
            </a:r>
          </a:p>
          <a:p>
            <a:endParaRPr lang="en-US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DDF1C-6EFB-7044-A782-2FED85A9E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200" dirty="0"/>
              <a:t>Strong Leadership and Core Team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Be clear about your plan</a:t>
            </a:r>
          </a:p>
          <a:p>
            <a:endParaRPr lang="en-US" sz="2200" dirty="0"/>
          </a:p>
          <a:p>
            <a:r>
              <a:rPr lang="en-US" sz="2200" dirty="0"/>
              <a:t>Involve the rest of your department</a:t>
            </a:r>
          </a:p>
        </p:txBody>
      </p:sp>
      <p:pic>
        <p:nvPicPr>
          <p:cNvPr id="6" name="Pictur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228600"/>
            <a:ext cx="2057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65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80B5-BD54-441F-819F-6961BC20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all Hip Fracture Team! </a:t>
            </a:r>
          </a:p>
        </p:txBody>
      </p:sp>
      <p:pic>
        <p:nvPicPr>
          <p:cNvPr id="1026" name="Picture 2" descr="Emergency Medicine Doctor- West Suffolk Hospital - Endorse Jobs">
            <a:extLst>
              <a:ext uri="{FF2B5EF4-FFF2-40B4-BE49-F238E27FC236}">
                <a16:creationId xmlns:a16="http://schemas.microsoft.com/office/drawing/2014/main" id="{5176B790-1C62-40E0-9D43-23CB6E64E6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9" y="2087592"/>
            <a:ext cx="11130951" cy="477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769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C07EDE-35B7-4F63-B310-A48FFD31C2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00E212E-704C-4EEF-8249-F37FAC0DA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0226"/>
            <a:ext cx="9144000" cy="165576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63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09A2B-F6AE-4296-9FAC-CD99D2E6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0DE04D-81D3-461C-B07B-C02CD6913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85" t="10778" r="27772" b="10319"/>
          <a:stretch/>
        </p:blipFill>
        <p:spPr>
          <a:xfrm>
            <a:off x="5117461" y="-453473"/>
            <a:ext cx="7108167" cy="6459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B46B3-47E6-43A6-BA45-2DF5FAA08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3" t="21635" r="50000" b="47422"/>
          <a:stretch/>
        </p:blipFill>
        <p:spPr>
          <a:xfrm>
            <a:off x="281795" y="4702048"/>
            <a:ext cx="4802038" cy="2122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580EB-0B89-4136-A32C-A80FE2501181}"/>
              </a:ext>
            </a:extLst>
          </p:cNvPr>
          <p:cNvSpPr txBox="1"/>
          <p:nvPr/>
        </p:nvSpPr>
        <p:spPr>
          <a:xfrm>
            <a:off x="490654" y="2155952"/>
            <a:ext cx="421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Beautiful cathedral town in East of England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61442-BFC8-4503-8F2F-6208C89E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98" t="5818" r="2312" b="5388"/>
          <a:stretch/>
        </p:blipFill>
        <p:spPr>
          <a:xfrm>
            <a:off x="4702961" y="33853"/>
            <a:ext cx="8926003" cy="601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5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Bury St Edmunds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8221369" y="1720419"/>
            <a:ext cx="3073400" cy="41148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905FFFC-CE46-8B4A-ABF0-A2E564A6C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39" t="19088" r="23812" b="26714"/>
          <a:stretch/>
        </p:blipFill>
        <p:spPr>
          <a:xfrm>
            <a:off x="703917" y="3581399"/>
            <a:ext cx="3890546" cy="306277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BEA592F-846B-D54C-A7D5-7223D85B5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48" t="12890" r="9891" b="6543"/>
          <a:stretch/>
        </p:blipFill>
        <p:spPr>
          <a:xfrm>
            <a:off x="6333069" y="3581400"/>
            <a:ext cx="2286001" cy="314325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B39E4FA-DCF0-6C47-A638-DF412CB71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35" t="30639" r="29073" b="20288"/>
          <a:stretch/>
        </p:blipFill>
        <p:spPr>
          <a:xfrm>
            <a:off x="4037191" y="1690783"/>
            <a:ext cx="2445572" cy="378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7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61EB-3E58-4581-B2E5-DACA7ECD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West Suffolk Hospital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BF8E47-8E2C-4928-A34D-8D4758E6B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76" t="36848" r="41880" b="23558"/>
          <a:stretch/>
        </p:blipFill>
        <p:spPr>
          <a:xfrm>
            <a:off x="100360" y="1706136"/>
            <a:ext cx="6758000" cy="3925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5D85D-994C-4A4B-9563-7C7E75405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6" t="30243" r="41097" b="17662"/>
          <a:stretch/>
        </p:blipFill>
        <p:spPr>
          <a:xfrm>
            <a:off x="4978035" y="1226634"/>
            <a:ext cx="6838833" cy="5036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452DA-A470-4D1F-8FB9-68AFFC5E99B6}"/>
              </a:ext>
            </a:extLst>
          </p:cNvPr>
          <p:cNvSpPr txBox="1"/>
          <p:nvPr/>
        </p:nvSpPr>
        <p:spPr>
          <a:xfrm>
            <a:off x="8263054" y="2219093"/>
            <a:ext cx="31729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Less beautiful hospital </a:t>
            </a:r>
          </a:p>
          <a:p>
            <a:r>
              <a:rPr lang="en-GB" dirty="0"/>
              <a:t>500 beds</a:t>
            </a:r>
          </a:p>
          <a:p>
            <a:r>
              <a:rPr lang="en-GB" dirty="0"/>
              <a:t>Too small for population</a:t>
            </a:r>
          </a:p>
          <a:p>
            <a:r>
              <a:rPr lang="en-GB" dirty="0"/>
              <a:t>With roof that may fall any time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39B3A-9A35-4C63-9CD3-77CDDDA993AC}"/>
              </a:ext>
            </a:extLst>
          </p:cNvPr>
          <p:cNvSpPr txBox="1"/>
          <p:nvPr/>
        </p:nvSpPr>
        <p:spPr>
          <a:xfrm>
            <a:off x="7727795" y="4371278"/>
            <a:ext cx="239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And usually looking like that…</a:t>
            </a:r>
          </a:p>
        </p:txBody>
      </p:sp>
    </p:spTree>
    <p:extLst>
      <p:ext uri="{BB962C8B-B14F-4D97-AF65-F5344CB8AC3E}">
        <p14:creationId xmlns:p14="http://schemas.microsoft.com/office/powerpoint/2010/main" val="321390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1230</Words>
  <Application>Microsoft Office PowerPoint</Application>
  <PresentationFormat>Widescreen</PresentationFormat>
  <Paragraphs>361</Paragraphs>
  <Slides>60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Office Theme</vt:lpstr>
      <vt:lpstr>Using National Audit to improve Hip Fracture Care Locally </vt:lpstr>
      <vt:lpstr>PowerPoint Presentation</vt:lpstr>
      <vt:lpstr>Aim</vt:lpstr>
      <vt:lpstr>PowerPoint Presentation</vt:lpstr>
      <vt:lpstr> WSFT Hip Fracture Team</vt:lpstr>
      <vt:lpstr>We are all Hip Fracture Team! </vt:lpstr>
      <vt:lpstr>PowerPoint Presentation</vt:lpstr>
      <vt:lpstr>Bury St Edmunds</vt:lpstr>
      <vt:lpstr>West Suffolk Hospital</vt:lpstr>
      <vt:lpstr>PowerPoint Presentation</vt:lpstr>
      <vt:lpstr>But we pride ourselves in hip fracture care…</vt:lpstr>
      <vt:lpstr>Hip Fracture Team</vt:lpstr>
      <vt:lpstr>Nurse Practitioner</vt:lpstr>
      <vt:lpstr>Trauma Practitioner</vt:lpstr>
      <vt:lpstr>Trauma Practitioner</vt:lpstr>
      <vt:lpstr>National Data</vt:lpstr>
      <vt:lpstr>PowerPoint Presentation</vt:lpstr>
      <vt:lpstr>PowerPoint Presentation</vt:lpstr>
      <vt:lpstr>West Suffolk Hospital</vt:lpstr>
      <vt:lpstr>T&amp;O</vt:lpstr>
      <vt:lpstr>2016</vt:lpstr>
      <vt:lpstr>2017 – top f the league</vt:lpstr>
      <vt:lpstr>2018 again…</vt:lpstr>
      <vt:lpstr>2019 – not that good…</vt:lpstr>
      <vt:lpstr>2020 top again</vt:lpstr>
      <vt:lpstr>2021 sadly not..</vt:lpstr>
      <vt:lpstr>Ensuring the sicker, older, frailer patients are at the top of the surgical list  </vt:lpstr>
      <vt:lpstr>How we have reduced delays</vt:lpstr>
      <vt:lpstr> Best Performing Trust? </vt:lpstr>
      <vt:lpstr>Results – COVID- 19 Times</vt:lpstr>
      <vt:lpstr>Covid 19 impact</vt:lpstr>
      <vt:lpstr>GIRFT for Trauma review Nov 2020</vt:lpstr>
      <vt:lpstr>Exec team</vt:lpstr>
      <vt:lpstr>Our mortality</vt:lpstr>
      <vt:lpstr>PowerPoint Presentation</vt:lpstr>
      <vt:lpstr>Covid 19</vt:lpstr>
      <vt:lpstr>Review-Risks We Identified in past</vt:lpstr>
      <vt:lpstr>Change – Not Easy</vt:lpstr>
      <vt:lpstr> Change – Not Easy</vt:lpstr>
      <vt:lpstr>Scaling up</vt:lpstr>
      <vt:lpstr>Marginal Gains</vt:lpstr>
      <vt:lpstr>PowerPoint Presentation</vt:lpstr>
      <vt:lpstr>Ongoing audit</vt:lpstr>
      <vt:lpstr>PowerPoint Presentation</vt:lpstr>
      <vt:lpstr>PowerPoint Presentation</vt:lpstr>
      <vt:lpstr>Challenges</vt:lpstr>
      <vt:lpstr>PowerPoint Presentation</vt:lpstr>
      <vt:lpstr>PowerPoint Presentation</vt:lpstr>
      <vt:lpstr>Continuous audit</vt:lpstr>
      <vt:lpstr>Disaster</vt:lpstr>
      <vt:lpstr>Jan – July 2022</vt:lpstr>
      <vt:lpstr>It matters</vt:lpstr>
      <vt:lpstr>Audit – Helen Boulton / KW</vt:lpstr>
      <vt:lpstr>Big concern</vt:lpstr>
      <vt:lpstr>How do you convince your board to give the highest priority to hip fracture patients?  </vt:lpstr>
      <vt:lpstr>Trauma list efficiency</vt:lpstr>
      <vt:lpstr>PowerPoint Presentation</vt:lpstr>
      <vt:lpstr>Together we can do more</vt:lpstr>
      <vt:lpstr>Tips for Improvement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Wronka Konrad</dc:creator>
  <cp:lastModifiedBy>Sana Dutti</cp:lastModifiedBy>
  <cp:revision>45</cp:revision>
  <dcterms:created xsi:type="dcterms:W3CDTF">2020-12-22T12:25:27Z</dcterms:created>
  <dcterms:modified xsi:type="dcterms:W3CDTF">2022-12-08T12:13:18Z</dcterms:modified>
</cp:coreProperties>
</file>