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23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t>1/28/2021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t>1/28/2021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lison.Britton@gcu.ac.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gmc-uk.org/ethical-guidance/ethical-guidance-for-doctors/good-medical-practic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2489448"/>
          </a:xfrm>
        </p:spPr>
        <p:txBody>
          <a:bodyPr>
            <a:normAutofit fontScale="90000"/>
          </a:bodyPr>
          <a:lstStyle/>
          <a:p>
            <a:pPr algn="ctr"/>
            <a:r>
              <a:rPr lang="en-GB" dirty="0" smtClean="0">
                <a:effectLst/>
              </a:rPr>
              <a:t/>
            </a:r>
            <a:br>
              <a:rPr lang="en-GB" dirty="0" smtClean="0">
                <a:effectLst/>
              </a:rPr>
            </a:br>
            <a:r>
              <a:rPr lang="en-GB" dirty="0">
                <a:effectLst/>
              </a:rPr>
              <a:t/>
            </a:r>
            <a:br>
              <a:rPr lang="en-GB" dirty="0">
                <a:effectLst/>
              </a:rPr>
            </a:br>
            <a:r>
              <a:rPr lang="en-GB" dirty="0" smtClean="0">
                <a:effectLst/>
              </a:rPr>
              <a:t/>
            </a:r>
            <a:br>
              <a:rPr lang="en-GB" dirty="0" smtClean="0">
                <a:effectLst/>
              </a:rPr>
            </a:br>
            <a:r>
              <a:rPr lang="en-GB" dirty="0">
                <a:effectLst/>
              </a:rPr>
              <a:t/>
            </a:r>
            <a:br>
              <a:rPr lang="en-GB" dirty="0">
                <a:effectLst/>
              </a:rPr>
            </a:br>
            <a:r>
              <a:rPr lang="en-GB" dirty="0" smtClean="0">
                <a:effectLst/>
              </a:rPr>
              <a:t/>
            </a:r>
            <a:br>
              <a:rPr lang="en-GB" dirty="0" smtClean="0">
                <a:effectLst/>
              </a:rPr>
            </a:br>
            <a:r>
              <a:rPr lang="en-GB" dirty="0" smtClean="0">
                <a:effectLst/>
              </a:rPr>
              <a:t>General Medical </a:t>
            </a:r>
            <a:r>
              <a:rPr lang="en-GB" dirty="0">
                <a:effectLst/>
              </a:rPr>
              <a:t>Council’s  </a:t>
            </a:r>
            <a:r>
              <a:rPr lang="en-GB" dirty="0" smtClean="0">
                <a:effectLst/>
              </a:rPr>
              <a:t>‘Guidance on Decision making and Consent’ – What has changed? </a:t>
            </a:r>
            <a:r>
              <a:rPr lang="en-GB" dirty="0">
                <a:effectLst/>
              </a:rPr>
              <a:t> </a:t>
            </a:r>
            <a:endParaRPr lang="en-GB" dirty="0"/>
          </a:p>
        </p:txBody>
      </p:sp>
      <p:sp>
        <p:nvSpPr>
          <p:cNvPr id="3" name="Subtitle 2"/>
          <p:cNvSpPr>
            <a:spLocks noGrp="1"/>
          </p:cNvSpPr>
          <p:nvPr>
            <p:ph type="subTitle" idx="1"/>
          </p:nvPr>
        </p:nvSpPr>
        <p:spPr>
          <a:xfrm>
            <a:off x="533400" y="4509120"/>
            <a:ext cx="7854696" cy="1872208"/>
          </a:xfrm>
        </p:spPr>
        <p:txBody>
          <a:bodyPr>
            <a:normAutofit lnSpcReduction="10000"/>
          </a:bodyPr>
          <a:lstStyle/>
          <a:p>
            <a:pPr algn="l"/>
            <a:r>
              <a:rPr lang="en-GB" i="1" dirty="0" smtClean="0"/>
              <a:t>Alison Britton</a:t>
            </a:r>
          </a:p>
          <a:p>
            <a:pPr algn="l"/>
            <a:r>
              <a:rPr lang="en-GB" i="1" dirty="0" smtClean="0"/>
              <a:t>Professor of Healthcare &amp; Medical Law </a:t>
            </a:r>
          </a:p>
          <a:p>
            <a:pPr algn="l"/>
            <a:r>
              <a:rPr lang="en-GB" i="1" dirty="0" smtClean="0"/>
              <a:t>Glasgow Caledonian University</a:t>
            </a:r>
          </a:p>
          <a:p>
            <a:pPr algn="l"/>
            <a:r>
              <a:rPr lang="en-GB" dirty="0" smtClean="0">
                <a:hlinkClick r:id="rId2"/>
              </a:rPr>
              <a:t>Alison.Britton@gcu.ac.uk</a:t>
            </a:r>
            <a:r>
              <a:rPr lang="en-GB" dirty="0" smtClean="0"/>
              <a:t> </a:t>
            </a:r>
            <a:endParaRPr lang="en-GB" dirty="0"/>
          </a:p>
        </p:txBody>
      </p:sp>
    </p:spTree>
    <p:extLst>
      <p:ext uri="{BB962C8B-B14F-4D97-AF65-F5344CB8AC3E}">
        <p14:creationId xmlns:p14="http://schemas.microsoft.com/office/powerpoint/2010/main" val="2619322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56760"/>
          </a:xfrm>
        </p:spPr>
        <p:txBody>
          <a:bodyPr>
            <a:noAutofit/>
          </a:bodyPr>
          <a:lstStyle/>
          <a:p>
            <a:r>
              <a:rPr lang="en-GB" sz="4000" b="1" dirty="0"/>
              <a:t>The </a:t>
            </a:r>
            <a:r>
              <a:rPr lang="en-GB" sz="4000" b="1" dirty="0" smtClean="0"/>
              <a:t>Guidance  </a:t>
            </a:r>
            <a:r>
              <a:rPr lang="en-GB" sz="4000" b="1" dirty="0"/>
              <a:t>stated aim </a:t>
            </a:r>
            <a:r>
              <a:rPr lang="en-GB" sz="4000" b="1" dirty="0" smtClean="0"/>
              <a:t>is</a:t>
            </a:r>
            <a:endParaRPr lang="en-GB" sz="4000" dirty="0"/>
          </a:p>
        </p:txBody>
      </p:sp>
      <p:sp>
        <p:nvSpPr>
          <p:cNvPr id="3" name="Content Placeholder 2"/>
          <p:cNvSpPr>
            <a:spLocks noGrp="1"/>
          </p:cNvSpPr>
          <p:nvPr>
            <p:ph idx="1"/>
          </p:nvPr>
        </p:nvSpPr>
        <p:spPr/>
        <p:txBody>
          <a:bodyPr/>
          <a:lstStyle/>
          <a:p>
            <a:pPr marL="0" indent="0">
              <a:buNone/>
            </a:pPr>
            <a:endParaRPr lang="en-GB" dirty="0" smtClean="0"/>
          </a:p>
          <a:p>
            <a:r>
              <a:rPr lang="en-GB" sz="2800" dirty="0" smtClean="0"/>
              <a:t>‘to </a:t>
            </a:r>
            <a:r>
              <a:rPr lang="en-GB" sz="2800" dirty="0"/>
              <a:t>protect and promote public safety by making sure that doctors follow proper standards of medical practice</a:t>
            </a:r>
            <a:r>
              <a:rPr lang="en-GB" sz="2800" dirty="0" smtClean="0"/>
              <a:t>.’</a:t>
            </a:r>
          </a:p>
          <a:p>
            <a:endParaRPr lang="en-GB" sz="2800" dirty="0"/>
          </a:p>
          <a:p>
            <a:r>
              <a:rPr lang="en-GB" sz="2800" dirty="0" smtClean="0"/>
              <a:t>The GMC </a:t>
            </a:r>
            <a:r>
              <a:rPr lang="en-GB" sz="2800" dirty="0"/>
              <a:t> </a:t>
            </a:r>
            <a:r>
              <a:rPr lang="en-GB" sz="2800" u="sng" dirty="0">
                <a:hlinkClick r:id="rId2"/>
              </a:rPr>
              <a:t>Guidance on Good Medical Practice</a:t>
            </a:r>
            <a:r>
              <a:rPr lang="en-GB" sz="2800" dirty="0"/>
              <a:t> still applies and should be read in conjunction with the </a:t>
            </a:r>
            <a:r>
              <a:rPr lang="en-GB" sz="2800" dirty="0" smtClean="0"/>
              <a:t>specific new </a:t>
            </a:r>
            <a:r>
              <a:rPr lang="en-GB" sz="2800" dirty="0"/>
              <a:t>consent guidance.</a:t>
            </a:r>
            <a:endParaRPr lang="en-GB" sz="2800" dirty="0"/>
          </a:p>
        </p:txBody>
      </p:sp>
    </p:spTree>
    <p:extLst>
      <p:ext uri="{BB962C8B-B14F-4D97-AF65-F5344CB8AC3E}">
        <p14:creationId xmlns:p14="http://schemas.microsoft.com/office/powerpoint/2010/main" val="493419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936104"/>
          </a:xfrm>
        </p:spPr>
        <p:txBody>
          <a:bodyPr>
            <a:normAutofit fontScale="90000"/>
          </a:bodyPr>
          <a:lstStyle/>
          <a:p>
            <a:r>
              <a:rPr lang="en-GB" b="1" dirty="0" smtClean="0"/>
              <a:t/>
            </a:r>
            <a:br>
              <a:rPr lang="en-GB" b="1" dirty="0" smtClean="0"/>
            </a:br>
            <a:r>
              <a:rPr lang="en-GB" b="1" dirty="0"/>
              <a:t/>
            </a:r>
            <a:br>
              <a:rPr lang="en-GB" b="1" dirty="0"/>
            </a:br>
            <a:r>
              <a:rPr lang="en-GB" b="1" dirty="0" smtClean="0"/>
              <a:t/>
            </a:r>
            <a:br>
              <a:rPr lang="en-GB" b="1" dirty="0" smtClean="0"/>
            </a:br>
            <a:r>
              <a:rPr lang="en-GB" b="1" dirty="0"/>
              <a:t/>
            </a:r>
            <a:br>
              <a:rPr lang="en-GB" b="1" dirty="0"/>
            </a:br>
            <a:r>
              <a:rPr lang="en-GB" dirty="0"/>
              <a:t/>
            </a:r>
            <a:br>
              <a:rPr lang="en-GB" dirty="0"/>
            </a:br>
            <a:r>
              <a:rPr lang="en-GB" b="1" dirty="0"/>
              <a:t>What’s new?</a:t>
            </a:r>
            <a:endParaRPr lang="en-GB" dirty="0"/>
          </a:p>
        </p:txBody>
      </p:sp>
      <p:sp>
        <p:nvSpPr>
          <p:cNvPr id="3" name="Content Placeholder 2"/>
          <p:cNvSpPr>
            <a:spLocks noGrp="1"/>
          </p:cNvSpPr>
          <p:nvPr>
            <p:ph idx="1"/>
          </p:nvPr>
        </p:nvSpPr>
        <p:spPr>
          <a:xfrm>
            <a:off x="457200" y="1700808"/>
            <a:ext cx="8229600" cy="4896544"/>
          </a:xfrm>
        </p:spPr>
        <p:txBody>
          <a:bodyPr>
            <a:normAutofit fontScale="70000" lnSpcReduction="20000"/>
          </a:bodyPr>
          <a:lstStyle/>
          <a:p>
            <a:pPr marL="0" indent="0">
              <a:lnSpc>
                <a:spcPct val="170000"/>
              </a:lnSpc>
              <a:buNone/>
            </a:pPr>
            <a:r>
              <a:rPr lang="en-GB" dirty="0" smtClean="0"/>
              <a:t>The </a:t>
            </a:r>
            <a:r>
              <a:rPr lang="en-GB" dirty="0"/>
              <a:t>focus is on </a:t>
            </a:r>
            <a:r>
              <a:rPr lang="en-GB" b="1" dirty="0"/>
              <a:t>‘shared decision making’</a:t>
            </a:r>
            <a:r>
              <a:rPr lang="en-GB" dirty="0"/>
              <a:t> and the GMC suggests that this can help improve health outcomes, patient experience and reduce complaints</a:t>
            </a:r>
            <a:r>
              <a:rPr lang="en-GB" dirty="0" smtClean="0"/>
              <a:t>.</a:t>
            </a:r>
          </a:p>
          <a:p>
            <a:pPr marL="0" indent="0">
              <a:lnSpc>
                <a:spcPct val="170000"/>
              </a:lnSpc>
              <a:buNone/>
            </a:pPr>
            <a:endParaRPr lang="en-GB" dirty="0" smtClean="0"/>
          </a:p>
          <a:p>
            <a:pPr marL="0" indent="0">
              <a:lnSpc>
                <a:spcPct val="170000"/>
              </a:lnSpc>
              <a:buNone/>
            </a:pPr>
            <a:r>
              <a:rPr lang="en-GB" dirty="0" smtClean="0"/>
              <a:t>The </a:t>
            </a:r>
            <a:r>
              <a:rPr lang="en-GB" dirty="0"/>
              <a:t>GMC identifies the following new features:</a:t>
            </a:r>
          </a:p>
          <a:p>
            <a:pPr marL="0" lvl="0" indent="0">
              <a:lnSpc>
                <a:spcPct val="170000"/>
              </a:lnSpc>
              <a:buNone/>
            </a:pPr>
            <a:r>
              <a:rPr lang="en-GB" dirty="0" smtClean="0"/>
              <a:t>1. a </a:t>
            </a:r>
            <a:r>
              <a:rPr lang="en-GB" dirty="0"/>
              <a:t>focus on a proportionate </a:t>
            </a:r>
            <a:r>
              <a:rPr lang="en-GB" dirty="0" smtClean="0"/>
              <a:t>approach;</a:t>
            </a:r>
            <a:r>
              <a:rPr lang="en-GB" dirty="0"/>
              <a:t/>
            </a:r>
            <a:br>
              <a:rPr lang="en-GB" dirty="0"/>
            </a:br>
            <a:r>
              <a:rPr lang="en-GB" dirty="0"/>
              <a:t>2. seven key principles which summarise the </a:t>
            </a:r>
            <a:r>
              <a:rPr lang="en-GB" dirty="0" smtClean="0"/>
              <a:t>guidance;</a:t>
            </a:r>
            <a:r>
              <a:rPr lang="en-GB" dirty="0"/>
              <a:t/>
            </a:r>
            <a:br>
              <a:rPr lang="en-GB" dirty="0"/>
            </a:br>
            <a:r>
              <a:rPr lang="en-GB" dirty="0"/>
              <a:t>3. new section to help doctors find out what matters to patients so they can share relevant information to help them decide between viable </a:t>
            </a:r>
            <a:r>
              <a:rPr lang="en-GB" dirty="0" smtClean="0"/>
              <a:t>options;</a:t>
            </a:r>
            <a:r>
              <a:rPr lang="en-GB" dirty="0"/>
              <a:t/>
            </a:r>
            <a:br>
              <a:rPr lang="en-GB" dirty="0"/>
            </a:br>
            <a:r>
              <a:rPr lang="en-GB" dirty="0"/>
              <a:t>4. suggestions on how other members of the healthcare team can support decision making.</a:t>
            </a:r>
          </a:p>
          <a:p>
            <a:pPr marL="0" indent="0">
              <a:buNone/>
            </a:pPr>
            <a:r>
              <a:rPr lang="en-GB" dirty="0"/>
              <a:t/>
            </a:r>
            <a:br>
              <a:rPr lang="en-GB" dirty="0"/>
            </a:br>
            <a:endParaRPr lang="en-GB" dirty="0"/>
          </a:p>
        </p:txBody>
      </p:sp>
    </p:spTree>
    <p:extLst>
      <p:ext uri="{BB962C8B-B14F-4D97-AF65-F5344CB8AC3E}">
        <p14:creationId xmlns:p14="http://schemas.microsoft.com/office/powerpoint/2010/main" val="3675559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224136"/>
          </a:xfrm>
        </p:spPr>
        <p:txBody>
          <a:bodyPr>
            <a:normAutofit fontScale="90000"/>
          </a:bodyPr>
          <a:lstStyle/>
          <a:p>
            <a:r>
              <a:rPr lang="en-GB" dirty="0"/>
              <a:t>The GMC set out </a:t>
            </a:r>
            <a:r>
              <a:rPr lang="en-GB" dirty="0" smtClean="0"/>
              <a:t>7 </a:t>
            </a:r>
            <a:r>
              <a:rPr lang="en-GB" dirty="0"/>
              <a:t>principles of decision making and consent</a:t>
            </a:r>
          </a:p>
        </p:txBody>
      </p:sp>
      <p:sp>
        <p:nvSpPr>
          <p:cNvPr id="3" name="Content Placeholder 2"/>
          <p:cNvSpPr>
            <a:spLocks noGrp="1"/>
          </p:cNvSpPr>
          <p:nvPr>
            <p:ph idx="1"/>
          </p:nvPr>
        </p:nvSpPr>
        <p:spPr>
          <a:xfrm>
            <a:off x="467544" y="1556792"/>
            <a:ext cx="8229600" cy="5112568"/>
          </a:xfrm>
        </p:spPr>
        <p:txBody>
          <a:bodyPr>
            <a:normAutofit fontScale="70000" lnSpcReduction="20000"/>
          </a:bodyPr>
          <a:lstStyle/>
          <a:p>
            <a:pPr marL="0" lvl="0" indent="0">
              <a:buNone/>
            </a:pPr>
            <a:r>
              <a:rPr lang="en-GB" dirty="0" smtClean="0"/>
              <a:t>1.All </a:t>
            </a:r>
            <a:r>
              <a:rPr lang="en-GB" dirty="0"/>
              <a:t>patients have the right to be involved in decisions about their treatment and care and should be supported to make informed decisions if they are able to</a:t>
            </a:r>
            <a:r>
              <a:rPr lang="en-GB" dirty="0" smtClean="0"/>
              <a:t>.</a:t>
            </a:r>
          </a:p>
          <a:p>
            <a:pPr marL="0" lvl="0" indent="0">
              <a:buNone/>
            </a:pPr>
            <a:r>
              <a:rPr lang="en-GB" dirty="0"/>
              <a:t/>
            </a:r>
            <a:br>
              <a:rPr lang="en-GB" dirty="0"/>
            </a:br>
            <a:r>
              <a:rPr lang="en-GB" dirty="0"/>
              <a:t>2. The decision making is an ongoing process focused on “</a:t>
            </a:r>
            <a:r>
              <a:rPr lang="en-GB" i="1" dirty="0"/>
              <a:t>meaningful dialogue</a:t>
            </a:r>
            <a:r>
              <a:rPr lang="en-GB" dirty="0"/>
              <a:t>”. </a:t>
            </a:r>
            <a:endParaRPr lang="en-GB" dirty="0" smtClean="0"/>
          </a:p>
          <a:p>
            <a:pPr marL="0" lvl="0" indent="0">
              <a:buNone/>
            </a:pPr>
            <a:r>
              <a:rPr lang="en-GB" dirty="0" smtClean="0"/>
              <a:t> </a:t>
            </a:r>
            <a:endParaRPr lang="en-GB" dirty="0"/>
          </a:p>
          <a:p>
            <a:pPr marL="0" indent="0">
              <a:buNone/>
            </a:pPr>
            <a:r>
              <a:rPr lang="en-GB" dirty="0"/>
              <a:t>3. All patients have the right to be listened to and to be given the information they need to make a decision and </a:t>
            </a:r>
            <a:r>
              <a:rPr lang="en-GB" dirty="0" smtClean="0"/>
              <a:t> </a:t>
            </a:r>
            <a:r>
              <a:rPr lang="en-GB" dirty="0"/>
              <a:t>time and support </a:t>
            </a:r>
            <a:r>
              <a:rPr lang="en-GB" dirty="0" smtClean="0"/>
              <a:t>to </a:t>
            </a:r>
            <a:r>
              <a:rPr lang="en-GB" dirty="0"/>
              <a:t>understand it</a:t>
            </a:r>
            <a:r>
              <a:rPr lang="en-GB" dirty="0" smtClean="0"/>
              <a:t>.</a:t>
            </a:r>
          </a:p>
          <a:p>
            <a:pPr marL="0" indent="0">
              <a:buNone/>
            </a:pPr>
            <a:r>
              <a:rPr lang="en-GB" dirty="0"/>
              <a:t/>
            </a:r>
            <a:br>
              <a:rPr lang="en-GB" dirty="0"/>
            </a:br>
            <a:r>
              <a:rPr lang="en-GB" dirty="0"/>
              <a:t>4. Doctors must try to find out what matters to patients so they can share relevant information about the benefits and harms of proposed options and reasonable alternatives, including the option to take no action</a:t>
            </a:r>
            <a:r>
              <a:rPr lang="en-GB" dirty="0" smtClean="0"/>
              <a:t>.</a:t>
            </a:r>
          </a:p>
          <a:p>
            <a:pPr marL="0" indent="0">
              <a:buNone/>
            </a:pPr>
            <a:r>
              <a:rPr lang="en-GB" dirty="0"/>
              <a:t/>
            </a:r>
            <a:br>
              <a:rPr lang="en-GB" dirty="0"/>
            </a:br>
            <a:r>
              <a:rPr lang="en-GB" dirty="0"/>
              <a:t>5. Doctors must start from the presumption that all adult patients have capacity to make decisions about their treatment and care</a:t>
            </a:r>
            <a:r>
              <a:rPr lang="en-GB" dirty="0" smtClean="0"/>
              <a:t>.</a:t>
            </a:r>
          </a:p>
          <a:p>
            <a:pPr marL="0" indent="0">
              <a:buNone/>
            </a:pPr>
            <a:r>
              <a:rPr lang="en-GB" dirty="0"/>
              <a:t/>
            </a:r>
            <a:br>
              <a:rPr lang="en-GB" dirty="0"/>
            </a:br>
            <a:r>
              <a:rPr lang="en-GB" dirty="0"/>
              <a:t>6. The choice of treatment or care for patients who lack capacity must be of overall benefit to them, and decisions should be made in consultation with those who are close to them or advocating for them</a:t>
            </a:r>
            <a:r>
              <a:rPr lang="en-GB" dirty="0" smtClean="0"/>
              <a:t>.</a:t>
            </a:r>
          </a:p>
          <a:p>
            <a:pPr marL="0" indent="0">
              <a:buNone/>
            </a:pPr>
            <a:r>
              <a:rPr lang="en-GB" dirty="0"/>
              <a:t/>
            </a:r>
            <a:br>
              <a:rPr lang="en-GB" dirty="0"/>
            </a:br>
            <a:r>
              <a:rPr lang="en-GB" dirty="0"/>
              <a:t>7. Patients whose right to consent is affected by law should be supported to be involved in the decision-making process, and to exercise choice if possible.</a:t>
            </a:r>
          </a:p>
          <a:p>
            <a:endParaRPr lang="en-GB" dirty="0"/>
          </a:p>
        </p:txBody>
      </p:sp>
    </p:spTree>
    <p:extLst>
      <p:ext uri="{BB962C8B-B14F-4D97-AF65-F5344CB8AC3E}">
        <p14:creationId xmlns:p14="http://schemas.microsoft.com/office/powerpoint/2010/main" val="3267409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b="1" dirty="0"/>
              <a:t>Do we now have a process of “</a:t>
            </a:r>
            <a:r>
              <a:rPr lang="en-GB" b="1" i="1" dirty="0"/>
              <a:t>meaningful dialogue</a:t>
            </a:r>
            <a:r>
              <a:rPr lang="en-GB" b="1" dirty="0"/>
              <a:t>”?</a:t>
            </a:r>
            <a:endParaRPr lang="en-GB"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77281" y="1935163"/>
            <a:ext cx="4389437" cy="438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2235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92088"/>
          </a:xfrm>
        </p:spPr>
        <p:txBody>
          <a:bodyPr>
            <a:normAutofit fontScale="90000"/>
          </a:bodyPr>
          <a:lstStyle/>
          <a:p>
            <a:r>
              <a:rPr lang="en-GB" dirty="0" smtClean="0"/>
              <a:t>Discussing benefits and harms</a:t>
            </a:r>
            <a:endParaRPr lang="en-GB" dirty="0"/>
          </a:p>
        </p:txBody>
      </p:sp>
      <p:sp>
        <p:nvSpPr>
          <p:cNvPr id="3" name="Content Placeholder 2"/>
          <p:cNvSpPr>
            <a:spLocks noGrp="1"/>
          </p:cNvSpPr>
          <p:nvPr>
            <p:ph idx="1"/>
          </p:nvPr>
        </p:nvSpPr>
        <p:spPr>
          <a:xfrm>
            <a:off x="467544" y="1412776"/>
            <a:ext cx="8229600" cy="5184576"/>
          </a:xfrm>
        </p:spPr>
        <p:txBody>
          <a:bodyPr>
            <a:normAutofit/>
          </a:bodyPr>
          <a:lstStyle/>
          <a:p>
            <a:pPr marL="0" indent="0">
              <a:buNone/>
            </a:pPr>
            <a:r>
              <a:rPr lang="en-GB" dirty="0"/>
              <a:t>1. Recognised risks of harm the doctor believes anyone in the patient’s position would want to know.</a:t>
            </a:r>
            <a:br>
              <a:rPr lang="en-GB" dirty="0"/>
            </a:br>
            <a:r>
              <a:rPr lang="en-GB" dirty="0"/>
              <a:t>2. The effect of the patient’s individual clinical circumstances on the probability of a benefit or harm occurring.</a:t>
            </a:r>
            <a:br>
              <a:rPr lang="en-GB" dirty="0"/>
            </a:br>
            <a:r>
              <a:rPr lang="en-GB" dirty="0"/>
              <a:t>3. Risks of harm and potential benefits that the patient would consider significant for “</a:t>
            </a:r>
            <a:r>
              <a:rPr lang="en-GB" i="1" dirty="0"/>
              <a:t>any reason</a:t>
            </a:r>
            <a:r>
              <a:rPr lang="en-GB" dirty="0"/>
              <a:t>”.</a:t>
            </a:r>
            <a:br>
              <a:rPr lang="en-GB" dirty="0"/>
            </a:br>
            <a:r>
              <a:rPr lang="en-GB" dirty="0"/>
              <a:t>4. Any risk of serious harm, “</a:t>
            </a:r>
            <a:r>
              <a:rPr lang="en-GB" i="1" dirty="0"/>
              <a:t>however unlikely it is to occur</a:t>
            </a:r>
            <a:r>
              <a:rPr lang="en-GB" dirty="0"/>
              <a:t>.”</a:t>
            </a:r>
            <a:br>
              <a:rPr lang="en-GB" dirty="0"/>
            </a:br>
            <a:r>
              <a:rPr lang="en-GB" dirty="0"/>
              <a:t>5. Expected harms, including common side effects and what to do if they occur</a:t>
            </a:r>
            <a:r>
              <a:rPr lang="en-GB" dirty="0" smtClean="0"/>
              <a:t>.</a:t>
            </a:r>
            <a:endParaRPr lang="en-GB" dirty="0"/>
          </a:p>
        </p:txBody>
      </p:sp>
    </p:spTree>
    <p:extLst>
      <p:ext uri="{BB962C8B-B14F-4D97-AF65-F5344CB8AC3E}">
        <p14:creationId xmlns:p14="http://schemas.microsoft.com/office/powerpoint/2010/main" val="446170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36104"/>
          </a:xfrm>
        </p:spPr>
        <p:txBody>
          <a:bodyPr>
            <a:normAutofit/>
          </a:bodyPr>
          <a:lstStyle/>
          <a:p>
            <a:r>
              <a:rPr lang="en-GB" b="1" dirty="0"/>
              <a:t>Recording of discussions</a:t>
            </a:r>
            <a:endParaRPr lang="en-GB" dirty="0"/>
          </a:p>
        </p:txBody>
      </p:sp>
      <p:sp>
        <p:nvSpPr>
          <p:cNvPr id="3" name="Content Placeholder 2"/>
          <p:cNvSpPr>
            <a:spLocks noGrp="1"/>
          </p:cNvSpPr>
          <p:nvPr>
            <p:ph idx="1"/>
          </p:nvPr>
        </p:nvSpPr>
        <p:spPr>
          <a:xfrm>
            <a:off x="457200" y="1556792"/>
            <a:ext cx="8229600" cy="4896544"/>
          </a:xfrm>
        </p:spPr>
        <p:txBody>
          <a:bodyPr>
            <a:noAutofit/>
          </a:bodyPr>
          <a:lstStyle/>
          <a:p>
            <a:pPr marL="0" indent="0">
              <a:buNone/>
            </a:pPr>
            <a:r>
              <a:rPr lang="en-GB" sz="3200" dirty="0"/>
              <a:t>The guidance provides that the doctor must record a summary of any discussion with the patient including as much detail as practical about the patient’s wishes and fears, their preferences for care and the values and priorities that influence their decision making. Importantly, it is suggested that if possible the doctor should make this record while the patient has capacity to review and understand </a:t>
            </a:r>
            <a:r>
              <a:rPr lang="en-GB" sz="3200" dirty="0" smtClean="0"/>
              <a:t>it.</a:t>
            </a:r>
            <a:endParaRPr lang="en-GB" sz="3200" dirty="0"/>
          </a:p>
        </p:txBody>
      </p:sp>
    </p:spTree>
    <p:extLst>
      <p:ext uri="{BB962C8B-B14F-4D97-AF65-F5344CB8AC3E}">
        <p14:creationId xmlns:p14="http://schemas.microsoft.com/office/powerpoint/2010/main" val="3211736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936104"/>
          </a:xfrm>
        </p:spPr>
        <p:txBody>
          <a:bodyPr>
            <a:normAutofit/>
          </a:bodyPr>
          <a:lstStyle/>
          <a:p>
            <a:r>
              <a:rPr lang="en-GB" b="1" dirty="0"/>
              <a:t>Time and Resource Constraints</a:t>
            </a:r>
            <a:endParaRPr lang="en-GB" dirty="0"/>
          </a:p>
        </p:txBody>
      </p:sp>
      <p:sp>
        <p:nvSpPr>
          <p:cNvPr id="3" name="Content Placeholder 2"/>
          <p:cNvSpPr>
            <a:spLocks noGrp="1"/>
          </p:cNvSpPr>
          <p:nvPr>
            <p:ph idx="1"/>
          </p:nvPr>
        </p:nvSpPr>
        <p:spPr>
          <a:xfrm>
            <a:off x="457200" y="1628800"/>
            <a:ext cx="8229600" cy="4896544"/>
          </a:xfrm>
        </p:spPr>
        <p:txBody>
          <a:bodyPr/>
          <a:lstStyle/>
          <a:p>
            <a:pPr marL="0" indent="0">
              <a:lnSpc>
                <a:spcPct val="150000"/>
              </a:lnSpc>
              <a:buNone/>
            </a:pPr>
            <a:r>
              <a:rPr lang="en-GB" dirty="0"/>
              <a:t>The guidance recognises that there are circumstances that affect the decision-making process and identify time and resources constraints. This has been a long standing issue many medical professionals have raised in relation to implementing a patient centred consent process. Where there are pressures on time it is suggested that other members of the team may be utilised as can information packages</a:t>
            </a:r>
            <a:endParaRPr lang="en-GB" dirty="0"/>
          </a:p>
        </p:txBody>
      </p:sp>
    </p:spTree>
    <p:extLst>
      <p:ext uri="{BB962C8B-B14F-4D97-AF65-F5344CB8AC3E}">
        <p14:creationId xmlns:p14="http://schemas.microsoft.com/office/powerpoint/2010/main" val="717217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fontScale="90000"/>
          </a:bodyPr>
          <a:lstStyle/>
          <a:p>
            <a:r>
              <a:rPr lang="en-GB" dirty="0" smtClean="0"/>
              <a:t>Some final thoughts…</a:t>
            </a:r>
            <a:endParaRPr lang="en-GB" dirty="0"/>
          </a:p>
        </p:txBody>
      </p:sp>
      <p:sp>
        <p:nvSpPr>
          <p:cNvPr id="3" name="Content Placeholder 2"/>
          <p:cNvSpPr>
            <a:spLocks noGrp="1"/>
          </p:cNvSpPr>
          <p:nvPr>
            <p:ph idx="1"/>
          </p:nvPr>
        </p:nvSpPr>
        <p:spPr>
          <a:xfrm>
            <a:off x="457200" y="1340768"/>
            <a:ext cx="8229600" cy="5184576"/>
          </a:xfrm>
        </p:spPr>
        <p:txBody>
          <a:bodyPr>
            <a:normAutofit fontScale="85000" lnSpcReduction="20000"/>
          </a:bodyPr>
          <a:lstStyle/>
          <a:p>
            <a:pPr marL="0" indent="0">
              <a:buNone/>
            </a:pPr>
            <a:endParaRPr lang="en-GB" sz="2800" dirty="0" smtClean="0"/>
          </a:p>
          <a:p>
            <a:pPr marL="0" indent="0">
              <a:lnSpc>
                <a:spcPct val="200000"/>
              </a:lnSpc>
              <a:buNone/>
            </a:pPr>
            <a:r>
              <a:rPr lang="en-GB" sz="2800" dirty="0" smtClean="0"/>
              <a:t>Ultimately </a:t>
            </a:r>
            <a:r>
              <a:rPr lang="en-GB" sz="2800" dirty="0"/>
              <a:t>what must be emphasised is the decision should be the patient’s decision facilitated by the knowledge and experience of the doctor. Information should be communicated accurately and in a way the patient can understand with a view to enabling the patient to exercise an informed choice about their health care.</a:t>
            </a:r>
            <a:br>
              <a:rPr lang="en-GB" sz="2800" dirty="0"/>
            </a:br>
            <a:endParaRPr lang="en-GB" sz="2800" dirty="0"/>
          </a:p>
        </p:txBody>
      </p:sp>
    </p:spTree>
    <p:extLst>
      <p:ext uri="{BB962C8B-B14F-4D97-AF65-F5344CB8AC3E}">
        <p14:creationId xmlns:p14="http://schemas.microsoft.com/office/powerpoint/2010/main" val="22428545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49</TotalTime>
  <Words>341</Words>
  <Application>Microsoft Office PowerPoint</Application>
  <PresentationFormat>On-screen Show (4:3)</PresentationFormat>
  <Paragraphs>35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Flow</vt:lpstr>
      <vt:lpstr>     General Medical Council’s  ‘Guidance on Decision making and Consent’ – What has changed?  </vt:lpstr>
      <vt:lpstr>The Guidance  stated aim is</vt:lpstr>
      <vt:lpstr>     What’s new?</vt:lpstr>
      <vt:lpstr>The GMC set out 7 principles of decision making and consent</vt:lpstr>
      <vt:lpstr> Do we now have a process of “meaningful dialogue”?</vt:lpstr>
      <vt:lpstr>Discussing benefits and harms</vt:lpstr>
      <vt:lpstr>Recording of discussions</vt:lpstr>
      <vt:lpstr>Time and Resource Constraints</vt:lpstr>
      <vt:lpstr>Some final thoughts…</vt:lpstr>
    </vt:vector>
  </TitlesOfParts>
  <Company>Glasgow Caledonian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Medical Council’s  ‘Guidance on Decision making and Consent’ – What has changed?</dc:title>
  <dc:creator>Alison Britton</dc:creator>
  <cp:lastModifiedBy>Alison Britton</cp:lastModifiedBy>
  <cp:revision>5</cp:revision>
  <dcterms:created xsi:type="dcterms:W3CDTF">2021-01-28T14:25:21Z</dcterms:created>
  <dcterms:modified xsi:type="dcterms:W3CDTF">2021-01-28T15:14:45Z</dcterms:modified>
</cp:coreProperties>
</file>