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9" r:id="rId4"/>
    <p:sldId id="258" r:id="rId5"/>
    <p:sldId id="270" r:id="rId6"/>
    <p:sldId id="265" r:id="rId7"/>
    <p:sldId id="266" r:id="rId8"/>
    <p:sldId id="259" r:id="rId9"/>
    <p:sldId id="260" r:id="rId10"/>
    <p:sldId id="271" r:id="rId11"/>
    <p:sldId id="274" r:id="rId12"/>
    <p:sldId id="261" r:id="rId13"/>
    <p:sldId id="272" r:id="rId14"/>
    <p:sldId id="264" r:id="rId15"/>
    <p:sldId id="263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0895F-8176-421B-9FC0-D12B1BA93CB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747CC12-301B-42E7-A909-83BAA8B3B9F2}">
      <dgm:prSet phldrT="[Text]"/>
      <dgm:spPr/>
      <dgm:t>
        <a:bodyPr/>
        <a:lstStyle/>
        <a:p>
          <a:pPr algn="ctr"/>
          <a:r>
            <a:rPr lang="en-GB" dirty="0" smtClean="0"/>
            <a:t>Your Staff</a:t>
          </a:r>
          <a:endParaRPr lang="en-GB" dirty="0"/>
        </a:p>
      </dgm:t>
    </dgm:pt>
    <dgm:pt modelId="{70C420C5-811B-4152-B9D9-6172B6910CFF}" type="parTrans" cxnId="{AA6E53C3-2588-4E92-849A-0D776CE6DD2C}">
      <dgm:prSet/>
      <dgm:spPr/>
      <dgm:t>
        <a:bodyPr/>
        <a:lstStyle/>
        <a:p>
          <a:pPr algn="ctr"/>
          <a:endParaRPr lang="en-GB"/>
        </a:p>
      </dgm:t>
    </dgm:pt>
    <dgm:pt modelId="{5907EB43-E1F0-4034-B299-FA74CA6E0F59}" type="sibTrans" cxnId="{AA6E53C3-2588-4E92-849A-0D776CE6DD2C}">
      <dgm:prSet/>
      <dgm:spPr/>
      <dgm:t>
        <a:bodyPr/>
        <a:lstStyle/>
        <a:p>
          <a:pPr algn="ctr"/>
          <a:endParaRPr lang="en-GB"/>
        </a:p>
      </dgm:t>
    </dgm:pt>
    <dgm:pt modelId="{84A8AE4F-FFA9-4889-9E21-7C260F64954C}">
      <dgm:prSet phldrT="[Text]"/>
      <dgm:spPr/>
      <dgm:t>
        <a:bodyPr/>
        <a:lstStyle/>
        <a:p>
          <a:pPr algn="ctr"/>
          <a:r>
            <a:rPr lang="en-GB" dirty="0" smtClean="0"/>
            <a:t>Your organisation</a:t>
          </a:r>
          <a:endParaRPr lang="en-GB" dirty="0"/>
        </a:p>
      </dgm:t>
    </dgm:pt>
    <dgm:pt modelId="{D8856A6E-AF05-4EF7-9B28-08D0E0E6D42F}" type="parTrans" cxnId="{5716B654-3FEC-4FFD-BAE6-4EE29923CA8E}">
      <dgm:prSet/>
      <dgm:spPr/>
      <dgm:t>
        <a:bodyPr/>
        <a:lstStyle/>
        <a:p>
          <a:pPr algn="ctr"/>
          <a:endParaRPr lang="en-GB"/>
        </a:p>
      </dgm:t>
    </dgm:pt>
    <dgm:pt modelId="{CC10260B-6A73-4CBF-9DCC-101B39C6746A}" type="sibTrans" cxnId="{5716B654-3FEC-4FFD-BAE6-4EE29923CA8E}">
      <dgm:prSet/>
      <dgm:spPr/>
      <dgm:t>
        <a:bodyPr/>
        <a:lstStyle/>
        <a:p>
          <a:pPr algn="ctr"/>
          <a:endParaRPr lang="en-GB"/>
        </a:p>
      </dgm:t>
    </dgm:pt>
    <dgm:pt modelId="{9D62664E-C258-41AE-87F4-1FFCA89FD09F}">
      <dgm:prSet phldrT="[Text]"/>
      <dgm:spPr/>
      <dgm:t>
        <a:bodyPr/>
        <a:lstStyle/>
        <a:p>
          <a:pPr algn="ctr"/>
          <a:r>
            <a:rPr lang="en-GB" dirty="0" smtClean="0"/>
            <a:t>Your Patients &amp; families</a:t>
          </a:r>
          <a:endParaRPr lang="en-GB" dirty="0"/>
        </a:p>
      </dgm:t>
    </dgm:pt>
    <dgm:pt modelId="{FFE154D1-720B-4E30-9E19-46DDEED29A63}" type="parTrans" cxnId="{161CA55A-AE56-4DEB-A397-E6B5392325B1}">
      <dgm:prSet/>
      <dgm:spPr/>
      <dgm:t>
        <a:bodyPr/>
        <a:lstStyle/>
        <a:p>
          <a:pPr algn="ctr"/>
          <a:endParaRPr lang="en-GB"/>
        </a:p>
      </dgm:t>
    </dgm:pt>
    <dgm:pt modelId="{E57FA4DD-4499-45ED-9DB0-7DFFC0DF5287}" type="sibTrans" cxnId="{161CA55A-AE56-4DEB-A397-E6B5392325B1}">
      <dgm:prSet/>
      <dgm:spPr/>
      <dgm:t>
        <a:bodyPr/>
        <a:lstStyle/>
        <a:p>
          <a:pPr algn="ctr"/>
          <a:endParaRPr lang="en-GB"/>
        </a:p>
      </dgm:t>
    </dgm:pt>
    <dgm:pt modelId="{538DD084-3CD2-4988-A5C0-86F24272E280}" type="pres">
      <dgm:prSet presAssocID="{2110895F-8176-421B-9FC0-D12B1BA93CB7}" presName="compositeShape" presStyleCnt="0">
        <dgm:presLayoutVars>
          <dgm:chMax val="7"/>
          <dgm:dir/>
          <dgm:resizeHandles val="exact"/>
        </dgm:presLayoutVars>
      </dgm:prSet>
      <dgm:spPr/>
    </dgm:pt>
    <dgm:pt modelId="{5686EE3D-3E55-4FF9-950D-2AF1BEC61EEA}" type="pres">
      <dgm:prSet presAssocID="{2110895F-8176-421B-9FC0-D12B1BA93CB7}" presName="wedge1" presStyleLbl="node1" presStyleIdx="0" presStyleCnt="3" custLinFactNeighborX="-77" custLinFactNeighborY="-1361"/>
      <dgm:spPr/>
      <dgm:t>
        <a:bodyPr/>
        <a:lstStyle/>
        <a:p>
          <a:endParaRPr lang="en-GB"/>
        </a:p>
      </dgm:t>
    </dgm:pt>
    <dgm:pt modelId="{E2B1342F-B487-477C-AA9D-497EAFCF9D5A}" type="pres">
      <dgm:prSet presAssocID="{2110895F-8176-421B-9FC0-D12B1BA93CB7}" presName="dummy1a" presStyleCnt="0"/>
      <dgm:spPr/>
    </dgm:pt>
    <dgm:pt modelId="{2512A136-65BB-48CC-B31E-A06180437408}" type="pres">
      <dgm:prSet presAssocID="{2110895F-8176-421B-9FC0-D12B1BA93CB7}" presName="dummy1b" presStyleCnt="0"/>
      <dgm:spPr/>
    </dgm:pt>
    <dgm:pt modelId="{6BE11DD5-26B3-4EC7-9C06-D862704E95E4}" type="pres">
      <dgm:prSet presAssocID="{2110895F-8176-421B-9FC0-D12B1BA93CB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E64C0-55D2-4389-880C-43C01AF19142}" type="pres">
      <dgm:prSet presAssocID="{2110895F-8176-421B-9FC0-D12B1BA93CB7}" presName="wedge2" presStyleLbl="node1" presStyleIdx="1" presStyleCnt="3"/>
      <dgm:spPr/>
      <dgm:t>
        <a:bodyPr/>
        <a:lstStyle/>
        <a:p>
          <a:endParaRPr lang="en-GB"/>
        </a:p>
      </dgm:t>
    </dgm:pt>
    <dgm:pt modelId="{0C1A73E6-7263-4166-8151-43950B201DE2}" type="pres">
      <dgm:prSet presAssocID="{2110895F-8176-421B-9FC0-D12B1BA93CB7}" presName="dummy2a" presStyleCnt="0"/>
      <dgm:spPr/>
    </dgm:pt>
    <dgm:pt modelId="{9BFC3C4D-2CCC-495A-B9BA-EC43270E5358}" type="pres">
      <dgm:prSet presAssocID="{2110895F-8176-421B-9FC0-D12B1BA93CB7}" presName="dummy2b" presStyleCnt="0"/>
      <dgm:spPr/>
    </dgm:pt>
    <dgm:pt modelId="{1EDBF33A-7D96-4B5A-B9AD-B94EA0AC3792}" type="pres">
      <dgm:prSet presAssocID="{2110895F-8176-421B-9FC0-D12B1BA93CB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66A324-862E-4921-A691-0F8348A873F6}" type="pres">
      <dgm:prSet presAssocID="{2110895F-8176-421B-9FC0-D12B1BA93CB7}" presName="wedge3" presStyleLbl="node1" presStyleIdx="2" presStyleCnt="3" custScaleX="93193" custLinFactNeighborX="-974" custLinFactNeighborY="-1248"/>
      <dgm:spPr/>
      <dgm:t>
        <a:bodyPr/>
        <a:lstStyle/>
        <a:p>
          <a:endParaRPr lang="en-GB"/>
        </a:p>
      </dgm:t>
    </dgm:pt>
    <dgm:pt modelId="{4A760ED4-3F3B-4F57-B7A1-38C07B89D790}" type="pres">
      <dgm:prSet presAssocID="{2110895F-8176-421B-9FC0-D12B1BA93CB7}" presName="dummy3a" presStyleCnt="0"/>
      <dgm:spPr/>
    </dgm:pt>
    <dgm:pt modelId="{CC00989B-0587-4A1E-8758-D1EEC5E53C42}" type="pres">
      <dgm:prSet presAssocID="{2110895F-8176-421B-9FC0-D12B1BA93CB7}" presName="dummy3b" presStyleCnt="0"/>
      <dgm:spPr/>
    </dgm:pt>
    <dgm:pt modelId="{ACEFA454-BA00-452E-B73F-0F799914A143}" type="pres">
      <dgm:prSet presAssocID="{2110895F-8176-421B-9FC0-D12B1BA93CB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BD78A-DCE9-4301-A4E6-732C75A1E205}" type="pres">
      <dgm:prSet presAssocID="{5907EB43-E1F0-4034-B299-FA74CA6E0F59}" presName="arrowWedge1" presStyleLbl="fgSibTrans2D1" presStyleIdx="0" presStyleCnt="3"/>
      <dgm:spPr/>
    </dgm:pt>
    <dgm:pt modelId="{49B2A0E5-EEBD-40B3-819E-3410AA23BBBE}" type="pres">
      <dgm:prSet presAssocID="{CC10260B-6A73-4CBF-9DCC-101B39C6746A}" presName="arrowWedge2" presStyleLbl="fgSibTrans2D1" presStyleIdx="1" presStyleCnt="3"/>
      <dgm:spPr/>
    </dgm:pt>
    <dgm:pt modelId="{18BA00BC-D679-4C96-8796-0214F1854A29}" type="pres">
      <dgm:prSet presAssocID="{E57FA4DD-4499-45ED-9DB0-7DFFC0DF5287}" presName="arrowWedge3" presStyleLbl="fgSibTrans2D1" presStyleIdx="2" presStyleCnt="3"/>
      <dgm:spPr/>
    </dgm:pt>
  </dgm:ptLst>
  <dgm:cxnLst>
    <dgm:cxn modelId="{BB91CF5C-8D2F-4AF0-B388-2B346199D34C}" type="presOf" srcId="{2110895F-8176-421B-9FC0-D12B1BA93CB7}" destId="{538DD084-3CD2-4988-A5C0-86F24272E280}" srcOrd="0" destOrd="0" presId="urn:microsoft.com/office/officeart/2005/8/layout/cycle8"/>
    <dgm:cxn modelId="{AA6E53C3-2588-4E92-849A-0D776CE6DD2C}" srcId="{2110895F-8176-421B-9FC0-D12B1BA93CB7}" destId="{2747CC12-301B-42E7-A909-83BAA8B3B9F2}" srcOrd="0" destOrd="0" parTransId="{70C420C5-811B-4152-B9D9-6172B6910CFF}" sibTransId="{5907EB43-E1F0-4034-B299-FA74CA6E0F59}"/>
    <dgm:cxn modelId="{9EB5A848-49F0-4DA2-808B-3A9D0F592CC2}" type="presOf" srcId="{84A8AE4F-FFA9-4889-9E21-7C260F64954C}" destId="{38BE64C0-55D2-4389-880C-43C01AF19142}" srcOrd="0" destOrd="0" presId="urn:microsoft.com/office/officeart/2005/8/layout/cycle8"/>
    <dgm:cxn modelId="{6DFBBE86-0DD3-4FC8-916D-2B5E86E76E11}" type="presOf" srcId="{2747CC12-301B-42E7-A909-83BAA8B3B9F2}" destId="{5686EE3D-3E55-4FF9-950D-2AF1BEC61EEA}" srcOrd="0" destOrd="0" presId="urn:microsoft.com/office/officeart/2005/8/layout/cycle8"/>
    <dgm:cxn modelId="{5716B654-3FEC-4FFD-BAE6-4EE29923CA8E}" srcId="{2110895F-8176-421B-9FC0-D12B1BA93CB7}" destId="{84A8AE4F-FFA9-4889-9E21-7C260F64954C}" srcOrd="1" destOrd="0" parTransId="{D8856A6E-AF05-4EF7-9B28-08D0E0E6D42F}" sibTransId="{CC10260B-6A73-4CBF-9DCC-101B39C6746A}"/>
    <dgm:cxn modelId="{DD55EAC3-2FB0-42A0-AAB1-F265CECA9FA8}" type="presOf" srcId="{9D62664E-C258-41AE-87F4-1FFCA89FD09F}" destId="{ACEFA454-BA00-452E-B73F-0F799914A143}" srcOrd="1" destOrd="0" presId="urn:microsoft.com/office/officeart/2005/8/layout/cycle8"/>
    <dgm:cxn modelId="{6E36C5BB-9432-466F-8213-F94B30525587}" type="presOf" srcId="{2747CC12-301B-42E7-A909-83BAA8B3B9F2}" destId="{6BE11DD5-26B3-4EC7-9C06-D862704E95E4}" srcOrd="1" destOrd="0" presId="urn:microsoft.com/office/officeart/2005/8/layout/cycle8"/>
    <dgm:cxn modelId="{07186E28-2212-4379-BDA5-81781F0B5E62}" type="presOf" srcId="{84A8AE4F-FFA9-4889-9E21-7C260F64954C}" destId="{1EDBF33A-7D96-4B5A-B9AD-B94EA0AC3792}" srcOrd="1" destOrd="0" presId="urn:microsoft.com/office/officeart/2005/8/layout/cycle8"/>
    <dgm:cxn modelId="{61FA39E7-5DBD-4B68-B469-1A9BF261F2DD}" type="presOf" srcId="{9D62664E-C258-41AE-87F4-1FFCA89FD09F}" destId="{D966A324-862E-4921-A691-0F8348A873F6}" srcOrd="0" destOrd="0" presId="urn:microsoft.com/office/officeart/2005/8/layout/cycle8"/>
    <dgm:cxn modelId="{161CA55A-AE56-4DEB-A397-E6B5392325B1}" srcId="{2110895F-8176-421B-9FC0-D12B1BA93CB7}" destId="{9D62664E-C258-41AE-87F4-1FFCA89FD09F}" srcOrd="2" destOrd="0" parTransId="{FFE154D1-720B-4E30-9E19-46DDEED29A63}" sibTransId="{E57FA4DD-4499-45ED-9DB0-7DFFC0DF5287}"/>
    <dgm:cxn modelId="{72B6A372-4AB3-4684-93C5-0A3D318A31CA}" type="presParOf" srcId="{538DD084-3CD2-4988-A5C0-86F24272E280}" destId="{5686EE3D-3E55-4FF9-950D-2AF1BEC61EEA}" srcOrd="0" destOrd="0" presId="urn:microsoft.com/office/officeart/2005/8/layout/cycle8"/>
    <dgm:cxn modelId="{C2B49F0D-8D54-4F86-9362-2729E7C42B2E}" type="presParOf" srcId="{538DD084-3CD2-4988-A5C0-86F24272E280}" destId="{E2B1342F-B487-477C-AA9D-497EAFCF9D5A}" srcOrd="1" destOrd="0" presId="urn:microsoft.com/office/officeart/2005/8/layout/cycle8"/>
    <dgm:cxn modelId="{9F8673FD-2F57-469F-86AF-0ABF52EEC711}" type="presParOf" srcId="{538DD084-3CD2-4988-A5C0-86F24272E280}" destId="{2512A136-65BB-48CC-B31E-A06180437408}" srcOrd="2" destOrd="0" presId="urn:microsoft.com/office/officeart/2005/8/layout/cycle8"/>
    <dgm:cxn modelId="{BEEFFD15-9B3F-4A8A-AF4E-5FEE39C55A7A}" type="presParOf" srcId="{538DD084-3CD2-4988-A5C0-86F24272E280}" destId="{6BE11DD5-26B3-4EC7-9C06-D862704E95E4}" srcOrd="3" destOrd="0" presId="urn:microsoft.com/office/officeart/2005/8/layout/cycle8"/>
    <dgm:cxn modelId="{B5231049-CFA1-4C50-A0EF-25F29D2C22A6}" type="presParOf" srcId="{538DD084-3CD2-4988-A5C0-86F24272E280}" destId="{38BE64C0-55D2-4389-880C-43C01AF19142}" srcOrd="4" destOrd="0" presId="urn:microsoft.com/office/officeart/2005/8/layout/cycle8"/>
    <dgm:cxn modelId="{2CB22E44-35FA-4E59-B9BF-EDD610C524EF}" type="presParOf" srcId="{538DD084-3CD2-4988-A5C0-86F24272E280}" destId="{0C1A73E6-7263-4166-8151-43950B201DE2}" srcOrd="5" destOrd="0" presId="urn:microsoft.com/office/officeart/2005/8/layout/cycle8"/>
    <dgm:cxn modelId="{197739D8-C6AA-4100-86A3-B91A59BD5513}" type="presParOf" srcId="{538DD084-3CD2-4988-A5C0-86F24272E280}" destId="{9BFC3C4D-2CCC-495A-B9BA-EC43270E5358}" srcOrd="6" destOrd="0" presId="urn:microsoft.com/office/officeart/2005/8/layout/cycle8"/>
    <dgm:cxn modelId="{8A14E55C-A893-47B9-8BCE-208334A28D41}" type="presParOf" srcId="{538DD084-3CD2-4988-A5C0-86F24272E280}" destId="{1EDBF33A-7D96-4B5A-B9AD-B94EA0AC3792}" srcOrd="7" destOrd="0" presId="urn:microsoft.com/office/officeart/2005/8/layout/cycle8"/>
    <dgm:cxn modelId="{E769EC74-2D4D-4706-A7D7-2507362298E8}" type="presParOf" srcId="{538DD084-3CD2-4988-A5C0-86F24272E280}" destId="{D966A324-862E-4921-A691-0F8348A873F6}" srcOrd="8" destOrd="0" presId="urn:microsoft.com/office/officeart/2005/8/layout/cycle8"/>
    <dgm:cxn modelId="{C2CA8F6B-082F-4D93-B37A-E78E883B8C73}" type="presParOf" srcId="{538DD084-3CD2-4988-A5C0-86F24272E280}" destId="{4A760ED4-3F3B-4F57-B7A1-38C07B89D790}" srcOrd="9" destOrd="0" presId="urn:microsoft.com/office/officeart/2005/8/layout/cycle8"/>
    <dgm:cxn modelId="{EEDFBB69-6092-42CC-A961-4FA73DA2D84C}" type="presParOf" srcId="{538DD084-3CD2-4988-A5C0-86F24272E280}" destId="{CC00989B-0587-4A1E-8758-D1EEC5E53C42}" srcOrd="10" destOrd="0" presId="urn:microsoft.com/office/officeart/2005/8/layout/cycle8"/>
    <dgm:cxn modelId="{09630ADF-A672-42A0-AFD4-C3B63F91D433}" type="presParOf" srcId="{538DD084-3CD2-4988-A5C0-86F24272E280}" destId="{ACEFA454-BA00-452E-B73F-0F799914A143}" srcOrd="11" destOrd="0" presId="urn:microsoft.com/office/officeart/2005/8/layout/cycle8"/>
    <dgm:cxn modelId="{A61D7866-2FB4-4736-99A4-46B82C13509E}" type="presParOf" srcId="{538DD084-3CD2-4988-A5C0-86F24272E280}" destId="{A3FBD78A-DCE9-4301-A4E6-732C75A1E205}" srcOrd="12" destOrd="0" presId="urn:microsoft.com/office/officeart/2005/8/layout/cycle8"/>
    <dgm:cxn modelId="{A7FB3D6C-81A7-4E74-847A-98B3870C2C2C}" type="presParOf" srcId="{538DD084-3CD2-4988-A5C0-86F24272E280}" destId="{49B2A0E5-EEBD-40B3-819E-3410AA23BBBE}" srcOrd="13" destOrd="0" presId="urn:microsoft.com/office/officeart/2005/8/layout/cycle8"/>
    <dgm:cxn modelId="{4A75F50B-ED26-4DDE-B435-0F99486F4788}" type="presParOf" srcId="{538DD084-3CD2-4988-A5C0-86F24272E280}" destId="{18BA00BC-D679-4C96-8796-0214F1854A2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6EE3D-3E55-4FF9-950D-2AF1BEC61EEA}">
      <dsp:nvSpPr>
        <dsp:cNvPr id="0" name=""/>
        <dsp:cNvSpPr/>
      </dsp:nvSpPr>
      <dsp:spPr>
        <a:xfrm>
          <a:off x="2232248" y="216008"/>
          <a:ext cx="3387256" cy="338725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Your Staff</a:t>
          </a:r>
          <a:endParaRPr lang="en-GB" sz="2000" kern="1200" dirty="0"/>
        </a:p>
      </dsp:txBody>
      <dsp:txXfrm>
        <a:off x="4017413" y="933784"/>
        <a:ext cx="1209734" cy="1008112"/>
      </dsp:txXfrm>
    </dsp:sp>
    <dsp:sp modelId="{38BE64C0-55D2-4389-880C-43C01AF19142}">
      <dsp:nvSpPr>
        <dsp:cNvPr id="0" name=""/>
        <dsp:cNvSpPr/>
      </dsp:nvSpPr>
      <dsp:spPr>
        <a:xfrm>
          <a:off x="2165095" y="383082"/>
          <a:ext cx="3387256" cy="338725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Your organisation</a:t>
          </a:r>
          <a:endParaRPr lang="en-GB" sz="2000" kern="1200" dirty="0"/>
        </a:p>
      </dsp:txBody>
      <dsp:txXfrm>
        <a:off x="2971584" y="2580766"/>
        <a:ext cx="1814601" cy="887138"/>
      </dsp:txXfrm>
    </dsp:sp>
    <dsp:sp modelId="{D966A324-862E-4921-A691-0F8348A873F6}">
      <dsp:nvSpPr>
        <dsp:cNvPr id="0" name=""/>
        <dsp:cNvSpPr/>
      </dsp:nvSpPr>
      <dsp:spPr>
        <a:xfrm>
          <a:off x="2177627" y="219836"/>
          <a:ext cx="3156685" cy="33872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Your Patients &amp; families</a:t>
          </a:r>
          <a:endParaRPr lang="en-GB" sz="2000" kern="1200" dirty="0"/>
        </a:p>
      </dsp:txBody>
      <dsp:txXfrm>
        <a:off x="2543276" y="937611"/>
        <a:ext cx="1127387" cy="1008112"/>
      </dsp:txXfrm>
    </dsp:sp>
    <dsp:sp modelId="{A3FBD78A-DCE9-4301-A4E6-732C75A1E205}">
      <dsp:nvSpPr>
        <dsp:cNvPr id="0" name=""/>
        <dsp:cNvSpPr/>
      </dsp:nvSpPr>
      <dsp:spPr>
        <a:xfrm>
          <a:off x="2022840" y="6321"/>
          <a:ext cx="3806630" cy="38066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2A0E5-EEBD-40B3-819E-3410AA23BBBE}">
      <dsp:nvSpPr>
        <dsp:cNvPr id="0" name=""/>
        <dsp:cNvSpPr/>
      </dsp:nvSpPr>
      <dsp:spPr>
        <a:xfrm>
          <a:off x="1955407" y="173181"/>
          <a:ext cx="3806630" cy="38066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A00BC-D679-4C96-8796-0214F1854A29}">
      <dsp:nvSpPr>
        <dsp:cNvPr id="0" name=""/>
        <dsp:cNvSpPr/>
      </dsp:nvSpPr>
      <dsp:spPr>
        <a:xfrm>
          <a:off x="1853600" y="10148"/>
          <a:ext cx="3806630" cy="38066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E93E7-89B2-4B3F-A971-C4D2E789049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74CC-F745-4326-86F7-A76AD748E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DF42-37DA-4E69-9C4D-8C9D4D56BC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5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DF42-37DA-4E69-9C4D-8C9D4D56BC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5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DF42-37DA-4E69-9C4D-8C9D4D56BC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5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5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3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0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4" y="-2353597"/>
            <a:ext cx="857204" cy="8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2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6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3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8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3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AA03-4879-429F-B99E-AD9F9ADC4C5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0034-76CD-4732-8628-9537D82E8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Developing your role as a Ward Manager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344816" cy="17526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Paul Rafferty</a:t>
            </a:r>
          </a:p>
          <a:p>
            <a:r>
              <a:rPr lang="en-GB" dirty="0" smtClean="0"/>
              <a:t>Deputy Chief Nurse</a:t>
            </a:r>
          </a:p>
          <a:p>
            <a:r>
              <a:rPr lang="en-GB" dirty="0" smtClean="0"/>
              <a:t>York Teaching Hospital NHS Foundation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9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Tip number three…</a:t>
            </a:r>
            <a:endParaRPr lang="en-GB" sz="6000" dirty="0"/>
          </a:p>
        </p:txBody>
      </p:sp>
      <p:pic>
        <p:nvPicPr>
          <p:cNvPr id="4" name="Picture 3" descr="C:\Documents and Settings\raffep\Local Settings\Temporary Internet Files\Content.IE5\KW6MFCFQ\MC900290930[1].wmf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48"/>
            <a:ext cx="32763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are Quality Commission – Apple House Care H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2812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9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</a:t>
            </a:r>
            <a:endParaRPr lang="en-GB" dirty="0"/>
          </a:p>
        </p:txBody>
      </p:sp>
      <p:pic>
        <p:nvPicPr>
          <p:cNvPr id="2050" name="Picture 2" descr="Falls prevention is for everybody” says BC Cancer Agency president and  staff | BC PSL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463244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op the pressure! A simplified Guide to Pressure Ulcer Prevention and Pressure  Ulcer Management. - ActivH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09" y="1268760"/>
            <a:ext cx="4175245" cy="2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spital acquired infection and its prev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9" y="3789040"/>
            <a:ext cx="3775099" cy="28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HS Friends and Family Test – West Midlands Ambulance Service University  NHS Foundation Tru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451648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People, people,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Tip number four…</a:t>
            </a:r>
            <a:endParaRPr lang="en-GB" sz="6000" dirty="0"/>
          </a:p>
        </p:txBody>
      </p:sp>
      <p:pic>
        <p:nvPicPr>
          <p:cNvPr id="4" name="Picture 3" descr="C:\Documents and Settings\raffep\Local Settings\Temporary Internet Files\Content.IE5\KW6MFCFQ\MC900290930[1].wmf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48"/>
            <a:ext cx="32763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people…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Well-being</a:t>
            </a:r>
          </a:p>
          <a:p>
            <a:r>
              <a:rPr lang="en-GB" dirty="0" smtClean="0"/>
              <a:t>Attendance</a:t>
            </a:r>
          </a:p>
          <a:p>
            <a:r>
              <a:rPr lang="en-GB" dirty="0" smtClean="0"/>
              <a:t>Appraisals</a:t>
            </a:r>
          </a:p>
          <a:p>
            <a:r>
              <a:rPr lang="en-GB" dirty="0" smtClean="0"/>
              <a:t>Education</a:t>
            </a:r>
          </a:p>
          <a:p>
            <a:r>
              <a:rPr lang="en-GB" dirty="0" smtClean="0"/>
              <a:t>Talent management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48235"/>
            <a:ext cx="810329" cy="7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 and support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Tip number five…</a:t>
            </a:r>
            <a:endParaRPr lang="en-GB" sz="6000" dirty="0"/>
          </a:p>
        </p:txBody>
      </p:sp>
      <p:pic>
        <p:nvPicPr>
          <p:cNvPr id="4" name="Picture 3" descr="C:\Documents and Settings\raffep\Local Settings\Temporary Internet Files\Content.IE5\KW6MFCFQ\MC900290930[1].wmf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48"/>
            <a:ext cx="32763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GB" dirty="0"/>
              <a:t>Administrative support function</a:t>
            </a:r>
          </a:p>
          <a:p>
            <a:pPr marL="457200" indent="-457200"/>
            <a:r>
              <a:rPr lang="en-GB" dirty="0"/>
              <a:t>Leadership development </a:t>
            </a:r>
          </a:p>
          <a:p>
            <a:pPr marL="457200" indent="-457200"/>
            <a:r>
              <a:rPr lang="en-GB" dirty="0"/>
              <a:t>360 degree feedback &amp; team insight/ personal  behaviours insight</a:t>
            </a:r>
          </a:p>
          <a:p>
            <a:pPr marL="457200" indent="-457200"/>
            <a:r>
              <a:rPr lang="en-GB" dirty="0"/>
              <a:t>HR support and training</a:t>
            </a:r>
          </a:p>
          <a:p>
            <a:pPr marL="457200" indent="-457200"/>
            <a:r>
              <a:rPr lang="en-GB" dirty="0"/>
              <a:t>A ward manager development programme?</a:t>
            </a:r>
          </a:p>
          <a:p>
            <a:pPr marL="457200" indent="-457200"/>
            <a:r>
              <a:rPr lang="en-GB" dirty="0"/>
              <a:t>A mentor to support, guide and challenge?</a:t>
            </a:r>
          </a:p>
          <a:p>
            <a:r>
              <a:rPr lang="en-GB" dirty="0" smtClean="0"/>
              <a:t> Finance support</a:t>
            </a:r>
          </a:p>
          <a:p>
            <a:r>
              <a:rPr lang="en-GB" dirty="0" smtClean="0"/>
              <a:t> Patient safety and quality link</a:t>
            </a:r>
          </a:p>
          <a:p>
            <a:r>
              <a:rPr lang="en-GB" dirty="0" smtClean="0"/>
              <a:t> Chief Nursing team and NEDs</a:t>
            </a:r>
          </a:p>
          <a:p>
            <a:r>
              <a:rPr lang="en-GB" dirty="0" smtClean="0"/>
              <a:t> Reflection, revalidation and clinical supervision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journey…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ow to Create a Customer Journey Map and Why You Need One | ClickDimensions 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your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Tip number one…</a:t>
            </a:r>
            <a:endParaRPr lang="en-GB" sz="6000" dirty="0"/>
          </a:p>
        </p:txBody>
      </p:sp>
      <p:pic>
        <p:nvPicPr>
          <p:cNvPr id="4" name="Picture 3" descr="C:\Documents and Settings\raffep\Local Settings\Temporary Internet Files\Content.IE5\KW6MFCFQ\MC900290930[1].wmf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48"/>
            <a:ext cx="32763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focus…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25337"/>
              </p:ext>
            </p:extLst>
          </p:nvPr>
        </p:nvGraphicFramePr>
        <p:xfrm>
          <a:off x="395536" y="1556792"/>
          <a:ext cx="77872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85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your role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Tip number two…</a:t>
            </a:r>
            <a:endParaRPr lang="en-GB" sz="6000" dirty="0"/>
          </a:p>
        </p:txBody>
      </p:sp>
      <p:pic>
        <p:nvPicPr>
          <p:cNvPr id="4" name="Picture 3" descr="C:\Documents and Settings\raffep\Local Settings\Temporary Internet Files\Content.IE5\KW6MFCFQ\MC900290930[1].wmf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48"/>
            <a:ext cx="32763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Ward Manager role…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endParaRPr lang="en-GB" i="1" dirty="0" smtClean="0"/>
          </a:p>
          <a:p>
            <a:r>
              <a:rPr lang="en-GB" i="1" dirty="0" smtClean="0"/>
              <a:t>Ensuring </a:t>
            </a:r>
            <a:r>
              <a:rPr lang="en-GB" i="1" dirty="0"/>
              <a:t>that staff are clear about what they are doing and why, and have the skills to do their jobs, are crucial factors for delivering high quality patient care.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n-GB" dirty="0"/>
              <a:t>Characteristics of a Ward Manager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9516" y="1556792"/>
            <a:ext cx="7744968" cy="51125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Passionate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Takes pride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Challenges convention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Innovates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Has operational grip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Knows their patients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Takes ownership for their area, their team and their patients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Creates a talented, independent workforce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Straight forward and loves a challenge</a:t>
            </a:r>
          </a:p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Resilient and reflective</a:t>
            </a:r>
          </a:p>
          <a:p>
            <a:pPr algn="l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role…</a:t>
            </a:r>
            <a:endParaRPr lang="en-GB" dirty="0"/>
          </a:p>
        </p:txBody>
      </p:sp>
      <p:pic>
        <p:nvPicPr>
          <p:cNvPr id="1026" name="Picture 2" descr="Patient Experience - S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0" y="1736812"/>
            <a:ext cx="89929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/>
          <p:cNvSpPr txBox="1">
            <a:spLocks/>
          </p:cNvSpPr>
          <p:nvPr/>
        </p:nvSpPr>
        <p:spPr>
          <a:xfrm>
            <a:off x="539552" y="692696"/>
            <a:ext cx="7943740" cy="2232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>
                <a:solidFill>
                  <a:schemeClr val="bg1"/>
                </a:solidFill>
              </a:rPr>
              <a:t>Clinical variation and lack of operational standardisation results in poorer patient outcome and experience and also drives up cost.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243</Words>
  <Application>Microsoft Office PowerPoint</Application>
  <PresentationFormat>On-screen Show (4:3)</PresentationFormat>
  <Paragraphs>56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Developing your role as a Ward Manager</vt:lpstr>
      <vt:lpstr>The journey…</vt:lpstr>
      <vt:lpstr>Know your focus</vt:lpstr>
      <vt:lpstr>Your focus…</vt:lpstr>
      <vt:lpstr>Know your role</vt:lpstr>
      <vt:lpstr>The Ward Manager role…</vt:lpstr>
      <vt:lpstr>Characteristics of a Ward Manager </vt:lpstr>
      <vt:lpstr>Your role…</vt:lpstr>
      <vt:lpstr>PowerPoint Presentation</vt:lpstr>
      <vt:lpstr>Focus on quality</vt:lpstr>
      <vt:lpstr>PowerPoint Presentation</vt:lpstr>
      <vt:lpstr>Quality</vt:lpstr>
      <vt:lpstr>People, people, people</vt:lpstr>
      <vt:lpstr>PowerPoint Presentation</vt:lpstr>
      <vt:lpstr>Your people…</vt:lpstr>
      <vt:lpstr>Develop and support yourself</vt:lpstr>
      <vt:lpstr>PowerPoint Presentation</vt:lpstr>
    </vt:vector>
  </TitlesOfParts>
  <Company>York Teaching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role as a Ward Manager</dc:title>
  <dc:creator>Paul Rafferty: Deputy Chief Nurse</dc:creator>
  <cp:lastModifiedBy>Paul Rafferty: Deputy Chief Nurse</cp:lastModifiedBy>
  <cp:revision>3</cp:revision>
  <dcterms:created xsi:type="dcterms:W3CDTF">2021-01-20T12:59:56Z</dcterms:created>
  <dcterms:modified xsi:type="dcterms:W3CDTF">2021-01-20T13:28:46Z</dcterms:modified>
</cp:coreProperties>
</file>