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4" r:id="rId2"/>
    <p:sldId id="283" r:id="rId3"/>
    <p:sldId id="285" r:id="rId4"/>
    <p:sldId id="265" r:id="rId5"/>
    <p:sldId id="262" r:id="rId6"/>
    <p:sldId id="286" r:id="rId7"/>
    <p:sldId id="288" r:id="rId8"/>
    <p:sldId id="289" r:id="rId9"/>
    <p:sldId id="290" r:id="rId10"/>
    <p:sldId id="291" r:id="rId11"/>
    <p:sldId id="292" r:id="rId12"/>
    <p:sldId id="293" r:id="rId13"/>
    <p:sldId id="294" r:id="rId14"/>
    <p:sldId id="295" r:id="rId15"/>
    <p:sldId id="296" r:id="rId16"/>
    <p:sldId id="299" r:id="rId17"/>
    <p:sldId id="302" r:id="rId18"/>
    <p:sldId id="303" r:id="rId19"/>
    <p:sldId id="297" r:id="rId20"/>
    <p:sldId id="300" r:id="rId21"/>
    <p:sldId id="301" r:id="rId22"/>
    <p:sldId id="298" r:id="rId23"/>
    <p:sldId id="267" r:id="rId24"/>
    <p:sldId id="271" r:id="rId25"/>
    <p:sldId id="263" r:id="rId26"/>
    <p:sldId id="272" r:id="rId27"/>
    <p:sldId id="304" r:id="rId28"/>
    <p:sldId id="305" r:id="rId29"/>
    <p:sldId id="306" r:id="rId30"/>
    <p:sldId id="307" r:id="rId31"/>
    <p:sldId id="308" r:id="rId32"/>
    <p:sldId id="309" r:id="rId33"/>
    <p:sldId id="310" r:id="rId34"/>
    <p:sldId id="311" r:id="rId35"/>
    <p:sldId id="312" r:id="rId36"/>
    <p:sldId id="315" r:id="rId37"/>
    <p:sldId id="313" r:id="rId38"/>
    <p:sldId id="27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61" autoAdjust="0"/>
  </p:normalViewPr>
  <p:slideViewPr>
    <p:cSldViewPr showGuides="1">
      <p:cViewPr varScale="1">
        <p:scale>
          <a:sx n="48" d="100"/>
          <a:sy n="48" d="100"/>
        </p:scale>
        <p:origin x="-11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12E3C-A981-4CA6-9CAF-3F944373FF46}" type="datetimeFigureOut">
              <a:rPr lang="en-GB" smtClean="0"/>
              <a:t>27/11/2020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CBF9E-AE2C-43E7-AD8C-D4A5826AB2AA}" type="slidenum">
              <a:rPr lang="en-GB" smtClean="0"/>
              <a:t>‹#›</a:t>
            </a:fld>
            <a:endParaRPr lang="en-GB"/>
          </a:p>
        </p:txBody>
      </p:sp>
    </p:spTree>
    <p:extLst>
      <p:ext uri="{BB962C8B-B14F-4D97-AF65-F5344CB8AC3E}">
        <p14:creationId xmlns:p14="http://schemas.microsoft.com/office/powerpoint/2010/main" val="29758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Independent Prescribers: are able to prescribe </a:t>
            </a:r>
            <a:r>
              <a:rPr lang="en-GB" sz="1200" b="0" i="0" kern="1200" dirty="0" smtClean="0">
                <a:solidFill>
                  <a:schemeClr val="tx1"/>
                </a:solidFill>
                <a:effectLst/>
                <a:latin typeface="+mn-lt"/>
                <a:ea typeface="+mn-ea"/>
                <a:cs typeface="+mn-cs"/>
              </a:rPr>
              <a:t>medicine for any medical condition within their competence, including any controlled drug in Schedule 2,3,4 or 5  as amended  (except Diamorphine, </a:t>
            </a:r>
            <a:r>
              <a:rPr lang="en-GB" sz="1200" b="0" i="0" kern="1200" dirty="0" err="1" smtClean="0">
                <a:solidFill>
                  <a:schemeClr val="tx1"/>
                </a:solidFill>
                <a:effectLst/>
                <a:latin typeface="+mn-lt"/>
                <a:ea typeface="+mn-ea"/>
                <a:cs typeface="+mn-cs"/>
              </a:rPr>
              <a:t>Dipipanone</a:t>
            </a:r>
            <a:r>
              <a:rPr lang="en-GB" sz="1200" b="0" i="0" kern="1200" dirty="0" smtClean="0">
                <a:solidFill>
                  <a:schemeClr val="tx1"/>
                </a:solidFill>
                <a:effectLst/>
                <a:latin typeface="+mn-lt"/>
                <a:ea typeface="+mn-ea"/>
                <a:cs typeface="+mn-cs"/>
              </a:rPr>
              <a:t> or Cocaine for the treatment of addiction).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Supplementary prescribers: </a:t>
            </a:r>
            <a:r>
              <a:rPr lang="en-GB" baseline="0" dirty="0" smtClean="0"/>
              <a:t>are able to prescribe </a:t>
            </a:r>
            <a:r>
              <a:rPr lang="en-GB" sz="1200" b="0" i="0" kern="1200" dirty="0" smtClean="0">
                <a:solidFill>
                  <a:schemeClr val="tx1"/>
                </a:solidFill>
                <a:effectLst/>
                <a:latin typeface="+mn-lt"/>
                <a:ea typeface="+mn-ea"/>
                <a:cs typeface="+mn-cs"/>
              </a:rPr>
              <a:t>medicine for any medical condition within their competence, including any controlled drug in Schedule 2,3,4 or 5 as amended  (except Diamorphine, </a:t>
            </a:r>
            <a:r>
              <a:rPr lang="en-GB" sz="1200" b="0" i="0" kern="1200" dirty="0" err="1" smtClean="0">
                <a:solidFill>
                  <a:schemeClr val="tx1"/>
                </a:solidFill>
                <a:effectLst/>
                <a:latin typeface="+mn-lt"/>
                <a:ea typeface="+mn-ea"/>
                <a:cs typeface="+mn-cs"/>
              </a:rPr>
              <a:t>Dipipanone</a:t>
            </a:r>
            <a:r>
              <a:rPr lang="en-GB" sz="1200" b="0" i="0" kern="1200" dirty="0" smtClean="0">
                <a:solidFill>
                  <a:schemeClr val="tx1"/>
                </a:solidFill>
                <a:effectLst/>
                <a:latin typeface="+mn-lt"/>
                <a:ea typeface="+mn-ea"/>
                <a:cs typeface="+mn-cs"/>
              </a:rPr>
              <a:t> or Cocaine for the treatment of addiction)</a:t>
            </a:r>
            <a:r>
              <a:rPr lang="en-GB" sz="1200" b="0" i="0" kern="1200" baseline="0" dirty="0" smtClean="0">
                <a:solidFill>
                  <a:schemeClr val="tx1"/>
                </a:solidFill>
                <a:effectLst/>
                <a:latin typeface="+mn-lt"/>
                <a:ea typeface="+mn-ea"/>
                <a:cs typeface="+mn-cs"/>
              </a:rPr>
              <a:t> in accordance with patient management plan</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D3CBF9E-AE2C-43E7-AD8C-D4A5826AB2AA}" type="slidenum">
              <a:rPr lang="en-GB" smtClean="0"/>
              <a:t>4</a:t>
            </a:fld>
            <a:endParaRPr lang="en-GB"/>
          </a:p>
        </p:txBody>
      </p:sp>
    </p:spTree>
    <p:extLst>
      <p:ext uri="{BB962C8B-B14F-4D97-AF65-F5344CB8AC3E}">
        <p14:creationId xmlns:p14="http://schemas.microsoft.com/office/powerpoint/2010/main" val="355702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18461FF-342F-47B1-A717-C31B63BCE6A0}" type="slidenum">
              <a:rPr lang="en-GB" altLang="en-US" smtClean="0"/>
              <a:pPr/>
              <a:t>19</a:t>
            </a:fld>
            <a:endParaRPr lang="en-GB"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a:t>
            </a:r>
            <a:r>
              <a:rPr lang="en-GB" baseline="0" dirty="0" smtClean="0"/>
              <a:t> helps to have a leaflet to share with people…</a:t>
            </a:r>
            <a:endParaRPr lang="en-GB" dirty="0"/>
          </a:p>
        </p:txBody>
      </p:sp>
      <p:sp>
        <p:nvSpPr>
          <p:cNvPr id="4" name="Slide Number Placeholder 3"/>
          <p:cNvSpPr>
            <a:spLocks noGrp="1"/>
          </p:cNvSpPr>
          <p:nvPr>
            <p:ph type="sldNum" sz="quarter" idx="10"/>
          </p:nvPr>
        </p:nvSpPr>
        <p:spPr/>
        <p:txBody>
          <a:bodyPr/>
          <a:lstStyle/>
          <a:p>
            <a:fld id="{4BFE491C-26EA-1040-AD66-805C981117D6}" type="slidenum">
              <a:rPr lang="en-US" smtClean="0"/>
              <a:t>21</a:t>
            </a:fld>
            <a:endParaRPr lang="en-US" dirty="0"/>
          </a:p>
        </p:txBody>
      </p:sp>
    </p:spTree>
    <p:extLst>
      <p:ext uri="{BB962C8B-B14F-4D97-AF65-F5344CB8AC3E}">
        <p14:creationId xmlns:p14="http://schemas.microsoft.com/office/powerpoint/2010/main" val="3485960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8BB62A9-F36A-4CB2-9215-04C768829E77}" type="slidenum">
              <a:rPr lang="en-GB" altLang="en-US" smtClean="0"/>
              <a:pPr/>
              <a:t>22</a:t>
            </a:fld>
            <a:endParaRPr lang="en-GB"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02F16D77-350E-47AF-AA3B-515EC8E95A2E}" type="slidenum">
              <a:rPr lang="en-GB" altLang="en-US"/>
              <a:pPr>
                <a:spcBef>
                  <a:spcPct val="0"/>
                </a:spcBef>
              </a:pPr>
              <a:t>23</a:t>
            </a:fld>
            <a:endParaRPr lang="en-GB" altLang="en-US"/>
          </a:p>
        </p:txBody>
      </p:sp>
    </p:spTree>
    <p:extLst>
      <p:ext uri="{BB962C8B-B14F-4D97-AF65-F5344CB8AC3E}">
        <p14:creationId xmlns:p14="http://schemas.microsoft.com/office/powerpoint/2010/main" val="298285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smtClean="0"/>
              <a:t>Phenytoin mixed with glucose 5% which lowers pH</a:t>
            </a:r>
            <a:r>
              <a:rPr lang="en-GB" baseline="0" dirty="0" smtClean="0"/>
              <a:t> resulted in </a:t>
            </a:r>
            <a:r>
              <a:rPr lang="en-GB" baseline="0" dirty="0" err="1" smtClean="0"/>
              <a:t>percipitation</a:t>
            </a:r>
            <a:endParaRPr lang="en-GB" baseline="0" dirty="0" smtClean="0"/>
          </a:p>
          <a:p>
            <a:pPr marL="228600" indent="-228600">
              <a:buAutoNum type="arabicParenR"/>
            </a:pPr>
            <a:r>
              <a:rPr lang="en-GB" baseline="0" dirty="0" err="1" smtClean="0"/>
              <a:t>Propofol</a:t>
            </a:r>
            <a:r>
              <a:rPr lang="en-GB" baseline="0" dirty="0" smtClean="0"/>
              <a:t> mixed with lidocaine resulting in layering and coalescence</a:t>
            </a:r>
          </a:p>
          <a:p>
            <a:pPr marL="228600" indent="-228600">
              <a:buAutoNum type="arabicParenR"/>
            </a:pPr>
            <a:r>
              <a:rPr lang="en-GB" baseline="0" dirty="0" smtClean="0"/>
              <a:t>The more drugs are mixed together, the higher the risk of incompatibilities. Always consult pharmacy when mixing more than 3 drugs</a:t>
            </a:r>
            <a:endParaRPr lang="en-GB" dirty="0"/>
          </a:p>
        </p:txBody>
      </p:sp>
      <p:sp>
        <p:nvSpPr>
          <p:cNvPr id="4" name="Slide Number Placeholder 3"/>
          <p:cNvSpPr>
            <a:spLocks noGrp="1"/>
          </p:cNvSpPr>
          <p:nvPr>
            <p:ph type="sldNum" sz="quarter" idx="10"/>
          </p:nvPr>
        </p:nvSpPr>
        <p:spPr/>
        <p:txBody>
          <a:bodyPr/>
          <a:lstStyle/>
          <a:p>
            <a:fld id="{E52ED0D1-FD07-4C09-A2C8-F7725CABBC2C}" type="slidenum">
              <a:rPr lang="en-GB" smtClean="0"/>
              <a:t>24</a:t>
            </a:fld>
            <a:endParaRPr lang="en-GB"/>
          </a:p>
        </p:txBody>
      </p:sp>
    </p:spTree>
    <p:extLst>
      <p:ext uri="{BB962C8B-B14F-4D97-AF65-F5344CB8AC3E}">
        <p14:creationId xmlns:p14="http://schemas.microsoft.com/office/powerpoint/2010/main" val="114958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Morphine MR 60mg daily /</a:t>
            </a:r>
            <a:r>
              <a:rPr lang="en-GB" baseline="0" dirty="0" smtClean="0"/>
              <a:t> 2 = Oxycodone MR 30mg daily = oxycodone MR 15mg BD</a:t>
            </a:r>
            <a:endParaRPr lang="en-GB" dirty="0"/>
          </a:p>
        </p:txBody>
      </p:sp>
      <p:sp>
        <p:nvSpPr>
          <p:cNvPr id="4" name="Slide Number Placeholder 3"/>
          <p:cNvSpPr>
            <a:spLocks noGrp="1"/>
          </p:cNvSpPr>
          <p:nvPr>
            <p:ph type="sldNum" sz="quarter" idx="10"/>
          </p:nvPr>
        </p:nvSpPr>
        <p:spPr/>
        <p:txBody>
          <a:bodyPr/>
          <a:lstStyle/>
          <a:p>
            <a:fld id="{E52ED0D1-FD07-4C09-A2C8-F7725CABBC2C}" type="slidenum">
              <a:rPr lang="en-GB" smtClean="0"/>
              <a:t>27</a:t>
            </a:fld>
            <a:endParaRPr lang="en-GB"/>
          </a:p>
        </p:txBody>
      </p:sp>
    </p:spTree>
    <p:extLst>
      <p:ext uri="{BB962C8B-B14F-4D97-AF65-F5344CB8AC3E}">
        <p14:creationId xmlns:p14="http://schemas.microsoft.com/office/powerpoint/2010/main" val="1861213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Oxycodone MR 30mg/  = Oxycodone </a:t>
            </a:r>
            <a:r>
              <a:rPr lang="en-GB" dirty="0" err="1" smtClean="0"/>
              <a:t>sc</a:t>
            </a:r>
            <a:r>
              <a:rPr lang="en-GB" dirty="0" smtClean="0"/>
              <a:t> 15mg</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52ED0D1-FD07-4C09-A2C8-F7725CABBC2C}" type="slidenum">
              <a:rPr lang="en-GB" smtClean="0"/>
              <a:t>29</a:t>
            </a:fld>
            <a:endParaRPr lang="en-GB"/>
          </a:p>
        </p:txBody>
      </p:sp>
    </p:spTree>
    <p:extLst>
      <p:ext uri="{BB962C8B-B14F-4D97-AF65-F5344CB8AC3E}">
        <p14:creationId xmlns:p14="http://schemas.microsoft.com/office/powerpoint/2010/main" val="49845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Oxycodone MR 40mg/ 1.5 = Oxycodone </a:t>
            </a:r>
            <a:r>
              <a:rPr lang="en-GB" dirty="0" err="1" smtClean="0"/>
              <a:t>sc</a:t>
            </a:r>
            <a:r>
              <a:rPr lang="en-GB" dirty="0" smtClean="0"/>
              <a:t> 26.667 mg equivalent</a:t>
            </a:r>
            <a:r>
              <a:rPr lang="en-GB" baseline="0" dirty="0" smtClean="0"/>
              <a:t> to 25mg OD</a:t>
            </a:r>
          </a:p>
          <a:p>
            <a:endParaRPr lang="en-GB" baseline="0" dirty="0" smtClean="0"/>
          </a:p>
          <a:p>
            <a:r>
              <a:rPr lang="en-GB" baseline="0" dirty="0" smtClean="0"/>
              <a:t>Oxycodone 25mg/6 = 4mg rounded to 5mg</a:t>
            </a:r>
            <a:endParaRPr lang="en-GB" dirty="0" smtClean="0"/>
          </a:p>
          <a:p>
            <a:endParaRPr lang="en-GB" dirty="0"/>
          </a:p>
        </p:txBody>
      </p:sp>
      <p:sp>
        <p:nvSpPr>
          <p:cNvPr id="4" name="Slide Number Placeholder 3"/>
          <p:cNvSpPr>
            <a:spLocks noGrp="1"/>
          </p:cNvSpPr>
          <p:nvPr>
            <p:ph type="sldNum" sz="quarter" idx="10"/>
          </p:nvPr>
        </p:nvSpPr>
        <p:spPr/>
        <p:txBody>
          <a:bodyPr/>
          <a:lstStyle/>
          <a:p>
            <a:fld id="{E52ED0D1-FD07-4C09-A2C8-F7725CABBC2C}" type="slidenum">
              <a:rPr lang="en-GB" smtClean="0"/>
              <a:t>30</a:t>
            </a:fld>
            <a:endParaRPr lang="en-GB"/>
          </a:p>
        </p:txBody>
      </p:sp>
    </p:spTree>
    <p:extLst>
      <p:ext uri="{BB962C8B-B14F-4D97-AF65-F5344CB8AC3E}">
        <p14:creationId xmlns:p14="http://schemas.microsoft.com/office/powerpoint/2010/main" val="98019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Oxycodone MR 40mg/ 1.5 = Oxycodone </a:t>
            </a:r>
            <a:r>
              <a:rPr lang="en-GB" dirty="0" err="1" smtClean="0"/>
              <a:t>sc</a:t>
            </a:r>
            <a:r>
              <a:rPr lang="en-GB" dirty="0" smtClean="0"/>
              <a:t> 26.667 mg equivalent</a:t>
            </a:r>
            <a:r>
              <a:rPr lang="en-GB" baseline="0" dirty="0" smtClean="0"/>
              <a:t> to 25mg OD</a:t>
            </a:r>
          </a:p>
          <a:p>
            <a:endParaRPr lang="en-GB" baseline="0" dirty="0" smtClean="0"/>
          </a:p>
          <a:p>
            <a:r>
              <a:rPr lang="en-GB" baseline="0" dirty="0" smtClean="0"/>
              <a:t>Oxycodone 25mg/6 = 4mg rounded to 5mg</a:t>
            </a:r>
            <a:endParaRPr lang="en-GB" dirty="0"/>
          </a:p>
        </p:txBody>
      </p:sp>
      <p:sp>
        <p:nvSpPr>
          <p:cNvPr id="4" name="Slide Number Placeholder 3"/>
          <p:cNvSpPr>
            <a:spLocks noGrp="1"/>
          </p:cNvSpPr>
          <p:nvPr>
            <p:ph type="sldNum" sz="quarter" idx="10"/>
          </p:nvPr>
        </p:nvSpPr>
        <p:spPr/>
        <p:txBody>
          <a:bodyPr/>
          <a:lstStyle/>
          <a:p>
            <a:fld id="{E52ED0D1-FD07-4C09-A2C8-F7725CABBC2C}" type="slidenum">
              <a:rPr lang="en-GB" smtClean="0"/>
              <a:t>31</a:t>
            </a:fld>
            <a:endParaRPr lang="en-GB"/>
          </a:p>
        </p:txBody>
      </p:sp>
    </p:spTree>
    <p:extLst>
      <p:ext uri="{BB962C8B-B14F-4D97-AF65-F5344CB8AC3E}">
        <p14:creationId xmlns:p14="http://schemas.microsoft.com/office/powerpoint/2010/main" val="49845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Increase</a:t>
            </a:r>
            <a:r>
              <a:rPr lang="en-GB" baseline="0" dirty="0" smtClean="0"/>
              <a:t> by 10mg so increase oxycodone in syringe driver to 35mg OD</a:t>
            </a:r>
          </a:p>
          <a:p>
            <a:endParaRPr lang="en-GB" baseline="0" dirty="0" smtClean="0"/>
          </a:p>
          <a:p>
            <a:r>
              <a:rPr lang="en-GB" baseline="0" dirty="0" smtClean="0"/>
              <a:t>Oxycodone 35mg/6= 5.8mg rounded to 6mg</a:t>
            </a:r>
            <a:endParaRPr lang="en-GB" dirty="0"/>
          </a:p>
        </p:txBody>
      </p:sp>
      <p:sp>
        <p:nvSpPr>
          <p:cNvPr id="4" name="Slide Number Placeholder 3"/>
          <p:cNvSpPr>
            <a:spLocks noGrp="1"/>
          </p:cNvSpPr>
          <p:nvPr>
            <p:ph type="sldNum" sz="quarter" idx="10"/>
          </p:nvPr>
        </p:nvSpPr>
        <p:spPr/>
        <p:txBody>
          <a:bodyPr/>
          <a:lstStyle/>
          <a:p>
            <a:fld id="{E52ED0D1-FD07-4C09-A2C8-F7725CABBC2C}" type="slidenum">
              <a:rPr lang="en-GB" smtClean="0"/>
              <a:t>33</a:t>
            </a:fld>
            <a:endParaRPr lang="en-GB"/>
          </a:p>
        </p:txBody>
      </p:sp>
    </p:spTree>
    <p:extLst>
      <p:ext uri="{BB962C8B-B14F-4D97-AF65-F5344CB8AC3E}">
        <p14:creationId xmlns:p14="http://schemas.microsoft.com/office/powerpoint/2010/main" val="22749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in Drug Tariff for ACBS,</a:t>
            </a:r>
            <a:r>
              <a:rPr lang="en-GB" baseline="0" dirty="0" smtClean="0"/>
              <a:t> SLS, appliances (</a:t>
            </a:r>
            <a:r>
              <a:rPr lang="en-GB" baseline="0" dirty="0" err="1" smtClean="0"/>
              <a:t>cathethers</a:t>
            </a:r>
            <a:r>
              <a:rPr lang="en-GB" baseline="0" dirty="0" smtClean="0"/>
              <a:t>/ BD </a:t>
            </a:r>
            <a:r>
              <a:rPr lang="en-GB" baseline="0" dirty="0" err="1" smtClean="0"/>
              <a:t>microfine</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8D3CBF9E-AE2C-43E7-AD8C-D4A5826AB2AA}" type="slidenum">
              <a:rPr lang="en-GB" smtClean="0"/>
              <a:t>5</a:t>
            </a:fld>
            <a:endParaRPr lang="en-GB"/>
          </a:p>
        </p:txBody>
      </p:sp>
    </p:spTree>
    <p:extLst>
      <p:ext uri="{BB962C8B-B14F-4D97-AF65-F5344CB8AC3E}">
        <p14:creationId xmlns:p14="http://schemas.microsoft.com/office/powerpoint/2010/main" val="63717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not</a:t>
            </a:r>
            <a:r>
              <a:rPr lang="en-GB" baseline="0" dirty="0" smtClean="0"/>
              <a:t> all of the PRN doses need to be put into the driver to obtain analgesia. If we can deliver continuously, avoiding peaks and troughs, we may be able to use a lower dose. </a:t>
            </a:r>
            <a:endParaRPr lang="en-GB" dirty="0"/>
          </a:p>
        </p:txBody>
      </p:sp>
      <p:sp>
        <p:nvSpPr>
          <p:cNvPr id="4" name="Slide Number Placeholder 3"/>
          <p:cNvSpPr>
            <a:spLocks noGrp="1"/>
          </p:cNvSpPr>
          <p:nvPr>
            <p:ph type="sldNum" sz="quarter" idx="10"/>
          </p:nvPr>
        </p:nvSpPr>
        <p:spPr/>
        <p:txBody>
          <a:bodyPr/>
          <a:lstStyle/>
          <a:p>
            <a:fld id="{E52ED0D1-FD07-4C09-A2C8-F7725CABBC2C}" type="slidenum">
              <a:rPr lang="en-GB" smtClean="0"/>
              <a:t>34</a:t>
            </a:fld>
            <a:endParaRPr lang="en-GB"/>
          </a:p>
        </p:txBody>
      </p:sp>
    </p:spTree>
    <p:extLst>
      <p:ext uri="{BB962C8B-B14F-4D97-AF65-F5344CB8AC3E}">
        <p14:creationId xmlns:p14="http://schemas.microsoft.com/office/powerpoint/2010/main" val="21838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forgetting OUH Intranet Palliative </a:t>
            </a:r>
            <a:r>
              <a:rPr lang="en-GB" smtClean="0"/>
              <a:t>Care site</a:t>
            </a:r>
            <a:endParaRPr lang="en-GB"/>
          </a:p>
        </p:txBody>
      </p:sp>
      <p:sp>
        <p:nvSpPr>
          <p:cNvPr id="4" name="Slide Number Placeholder 3"/>
          <p:cNvSpPr>
            <a:spLocks noGrp="1"/>
          </p:cNvSpPr>
          <p:nvPr>
            <p:ph type="sldNum" sz="quarter" idx="10"/>
          </p:nvPr>
        </p:nvSpPr>
        <p:spPr/>
        <p:txBody>
          <a:bodyPr/>
          <a:lstStyle/>
          <a:p>
            <a:fld id="{E52ED0D1-FD07-4C09-A2C8-F7725CABBC2C}" type="slidenum">
              <a:rPr lang="en-GB" smtClean="0"/>
              <a:t>38</a:t>
            </a:fld>
            <a:endParaRPr lang="en-GB"/>
          </a:p>
        </p:txBody>
      </p:sp>
    </p:spTree>
    <p:extLst>
      <p:ext uri="{BB962C8B-B14F-4D97-AF65-F5344CB8AC3E}">
        <p14:creationId xmlns:p14="http://schemas.microsoft.com/office/powerpoint/2010/main" val="356187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MR preps - </a:t>
            </a:r>
            <a:r>
              <a:rPr lang="en-GB" sz="1200" dirty="0" err="1" smtClean="0"/>
              <a:t>Abtard</a:t>
            </a:r>
            <a:r>
              <a:rPr lang="en-GB" sz="1200" dirty="0" smtClean="0"/>
              <a:t>, </a:t>
            </a:r>
            <a:r>
              <a:rPr lang="en-GB" sz="1200" dirty="0" err="1" smtClean="0"/>
              <a:t>Carexil</a:t>
            </a:r>
            <a:r>
              <a:rPr lang="en-GB" sz="1200" dirty="0" smtClean="0"/>
              <a:t>, </a:t>
            </a:r>
            <a:r>
              <a:rPr lang="en-GB" sz="1200" dirty="0" err="1" smtClean="0"/>
              <a:t>Ixyldone</a:t>
            </a:r>
            <a:r>
              <a:rPr lang="en-GB" sz="1200" dirty="0" smtClean="0"/>
              <a:t>, </a:t>
            </a:r>
            <a:r>
              <a:rPr lang="en-GB" sz="1200" dirty="0" err="1" smtClean="0"/>
              <a:t>Onexila</a:t>
            </a:r>
            <a:r>
              <a:rPr lang="en-GB" sz="1200" dirty="0" smtClean="0"/>
              <a:t>, </a:t>
            </a:r>
            <a:r>
              <a:rPr lang="en-GB" sz="1200" dirty="0" err="1" smtClean="0"/>
              <a:t>Oxeltra</a:t>
            </a:r>
            <a:r>
              <a:rPr lang="en-GB" sz="1200" dirty="0" smtClean="0"/>
              <a:t>, </a:t>
            </a:r>
            <a:r>
              <a:rPr lang="en-GB" sz="1200" dirty="0" err="1" smtClean="0"/>
              <a:t>Renocontin</a:t>
            </a:r>
            <a:r>
              <a:rPr lang="en-GB" sz="1200" dirty="0" smtClean="0"/>
              <a:t>, </a:t>
            </a:r>
            <a:r>
              <a:rPr lang="en-GB" sz="1200" dirty="0" err="1" smtClean="0"/>
              <a:t>Oxylan</a:t>
            </a:r>
            <a:r>
              <a:rPr lang="en-GB" sz="1200" dirty="0" smtClean="0"/>
              <a:t>, </a:t>
            </a:r>
            <a:r>
              <a:rPr lang="en-GB" sz="1200" dirty="0" err="1" smtClean="0"/>
              <a:t>Oxypro</a:t>
            </a:r>
            <a:r>
              <a:rPr lang="en-GB" sz="1200" dirty="0" smtClean="0"/>
              <a:t>, </a:t>
            </a:r>
            <a:r>
              <a:rPr lang="en-GB" sz="1200" dirty="0" err="1" smtClean="0"/>
              <a:t>Reltebon</a:t>
            </a:r>
            <a:r>
              <a:rPr lang="en-GB" sz="1200" dirty="0" smtClean="0"/>
              <a:t>, </a:t>
            </a:r>
            <a:r>
              <a:rPr lang="en-GB" sz="1200" dirty="0" err="1" smtClean="0"/>
              <a:t>Zomestine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4BFE491C-26EA-1040-AD66-805C981117D6}" type="slidenum">
              <a:rPr lang="en-US" smtClean="0"/>
              <a:t>11</a:t>
            </a:fld>
            <a:endParaRPr lang="en-US" dirty="0"/>
          </a:p>
        </p:txBody>
      </p:sp>
    </p:spTree>
    <p:extLst>
      <p:ext uri="{BB962C8B-B14F-4D97-AF65-F5344CB8AC3E}">
        <p14:creationId xmlns:p14="http://schemas.microsoft.com/office/powerpoint/2010/main" val="124840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MR preps - </a:t>
            </a:r>
            <a:r>
              <a:rPr lang="en-GB" sz="1200" dirty="0" err="1" smtClean="0"/>
              <a:t>Abtard</a:t>
            </a:r>
            <a:r>
              <a:rPr lang="en-GB" sz="1200" dirty="0" smtClean="0"/>
              <a:t>, </a:t>
            </a:r>
            <a:r>
              <a:rPr lang="en-GB" sz="1200" dirty="0" err="1" smtClean="0"/>
              <a:t>Carexil</a:t>
            </a:r>
            <a:r>
              <a:rPr lang="en-GB" sz="1200" dirty="0" smtClean="0"/>
              <a:t>, </a:t>
            </a:r>
            <a:r>
              <a:rPr lang="en-GB" sz="1200" dirty="0" err="1" smtClean="0"/>
              <a:t>Ixyldone</a:t>
            </a:r>
            <a:r>
              <a:rPr lang="en-GB" sz="1200" dirty="0" smtClean="0"/>
              <a:t>, </a:t>
            </a:r>
            <a:r>
              <a:rPr lang="en-GB" sz="1200" dirty="0" err="1" smtClean="0"/>
              <a:t>Onexila</a:t>
            </a:r>
            <a:r>
              <a:rPr lang="en-GB" sz="1200" dirty="0" smtClean="0"/>
              <a:t>, </a:t>
            </a:r>
            <a:r>
              <a:rPr lang="en-GB" sz="1200" dirty="0" err="1" smtClean="0"/>
              <a:t>Oxeltra</a:t>
            </a:r>
            <a:r>
              <a:rPr lang="en-GB" sz="1200" dirty="0" smtClean="0"/>
              <a:t>, </a:t>
            </a:r>
            <a:r>
              <a:rPr lang="en-GB" sz="1200" dirty="0" err="1" smtClean="0"/>
              <a:t>Renocontin</a:t>
            </a:r>
            <a:r>
              <a:rPr lang="en-GB" sz="1200" dirty="0" smtClean="0"/>
              <a:t>, </a:t>
            </a:r>
            <a:r>
              <a:rPr lang="en-GB" sz="1200" dirty="0" err="1" smtClean="0"/>
              <a:t>Oxylan</a:t>
            </a:r>
            <a:r>
              <a:rPr lang="en-GB" sz="1200" dirty="0" smtClean="0"/>
              <a:t>, </a:t>
            </a:r>
            <a:r>
              <a:rPr lang="en-GB" sz="1200" dirty="0" err="1" smtClean="0"/>
              <a:t>Oxypro</a:t>
            </a:r>
            <a:r>
              <a:rPr lang="en-GB" sz="1200" dirty="0" smtClean="0"/>
              <a:t>, </a:t>
            </a:r>
            <a:r>
              <a:rPr lang="en-GB" sz="1200" dirty="0" err="1" smtClean="0"/>
              <a:t>Reltebon</a:t>
            </a:r>
            <a:r>
              <a:rPr lang="en-GB" sz="1200" dirty="0" smtClean="0"/>
              <a:t>, </a:t>
            </a:r>
            <a:r>
              <a:rPr lang="en-GB" sz="1200" dirty="0" err="1" smtClean="0"/>
              <a:t>Zomestine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4BFE491C-26EA-1040-AD66-805C981117D6}" type="slidenum">
              <a:rPr lang="en-US" smtClean="0"/>
              <a:t>12</a:t>
            </a:fld>
            <a:endParaRPr lang="en-US" dirty="0"/>
          </a:p>
        </p:txBody>
      </p:sp>
    </p:spTree>
    <p:extLst>
      <p:ext uri="{BB962C8B-B14F-4D97-AF65-F5344CB8AC3E}">
        <p14:creationId xmlns:p14="http://schemas.microsoft.com/office/powerpoint/2010/main" val="124840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6D181D1C-3A08-4042-8245-FF9E7B2B3B97}" type="slidenum">
              <a:rPr lang="en-GB" altLang="en-US" smtClean="0"/>
              <a:pPr/>
              <a:t>14</a:t>
            </a:fld>
            <a:endParaRPr lang="en-GB"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6C88CE5-E9E4-4AF1-8B7B-A568A4B1A5A5}" type="slidenum">
              <a:rPr lang="en-GB" altLang="en-US" smtClean="0"/>
              <a:pPr/>
              <a:t>15</a:t>
            </a:fld>
            <a:endParaRPr lang="en-GB"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SPC details available</a:t>
            </a:r>
            <a:r>
              <a:rPr lang="en-GB" altLang="en-US" baseline="0" dirty="0" smtClean="0"/>
              <a:t> at https://www.medicines.org.uk/emc/</a:t>
            </a:r>
            <a:endParaRPr lang="en-GB"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30E3049-0A37-4E26-8F9A-148A94BF5F8E}" type="slidenum">
              <a:rPr lang="en-GB" altLang="en-US" smtClean="0"/>
              <a:pPr/>
              <a:t>16</a:t>
            </a:fld>
            <a:endParaRPr lang="en-GB"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95214D4-FC93-4405-90AF-03A3CD5D6816}" type="slidenum">
              <a:rPr lang="en-GB" altLang="en-US" smtClean="0"/>
              <a:pPr/>
              <a:t>17</a:t>
            </a:fld>
            <a:endParaRPr lang="en-GB"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61F10F25-BB59-49AC-A7E5-20DCDEB4EE6F}" type="slidenum">
              <a:rPr lang="en-GB" altLang="en-US" smtClean="0"/>
              <a:pPr/>
              <a:t>18</a:t>
            </a:fld>
            <a:endParaRPr lang="en-GB"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236002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0917"/>
            <a:ext cx="8229600" cy="429524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itle Placeholder 1"/>
          <p:cNvSpPr>
            <a:spLocks noGrp="1"/>
          </p:cNvSpPr>
          <p:nvPr>
            <p:ph type="title"/>
          </p:nvPr>
        </p:nvSpPr>
        <p:spPr>
          <a:xfrm>
            <a:off x="457200" y="1072444"/>
            <a:ext cx="8229600" cy="522856"/>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362089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00817"/>
            <a:ext cx="7772400" cy="1362075"/>
          </a:xfrm>
        </p:spPr>
        <p:txBody>
          <a:bodyPr anchor="t"/>
          <a:lstStyle>
            <a:lvl1pPr algn="l">
              <a:defRPr sz="4000" b="1" cap="all"/>
            </a:lvl1pPr>
          </a:lstStyle>
          <a:p>
            <a:r>
              <a:rPr lang="en-GB" dirty="0" smtClean="0"/>
              <a:t>Click to edit Master title style</a:t>
            </a:r>
            <a:endParaRPr lang="en-US" dirty="0"/>
          </a:p>
        </p:txBody>
      </p:sp>
    </p:spTree>
    <p:extLst>
      <p:ext uri="{BB962C8B-B14F-4D97-AF65-F5344CB8AC3E}">
        <p14:creationId xmlns:p14="http://schemas.microsoft.com/office/powerpoint/2010/main" val="220805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Title Placeholder 1"/>
          <p:cNvSpPr>
            <a:spLocks noGrp="1"/>
          </p:cNvSpPr>
          <p:nvPr>
            <p:ph type="title"/>
          </p:nvPr>
        </p:nvSpPr>
        <p:spPr>
          <a:xfrm>
            <a:off x="457200" y="1072444"/>
            <a:ext cx="8229600" cy="522856"/>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161892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28422"/>
            <a:ext cx="4040188" cy="405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412999"/>
            <a:ext cx="4040188" cy="3713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928422"/>
            <a:ext cx="4041775" cy="3611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412999"/>
            <a:ext cx="4041775" cy="3713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itle Placeholder 1"/>
          <p:cNvSpPr>
            <a:spLocks noGrp="1"/>
          </p:cNvSpPr>
          <p:nvPr>
            <p:ph type="title"/>
          </p:nvPr>
        </p:nvSpPr>
        <p:spPr>
          <a:xfrm>
            <a:off x="457200" y="1072444"/>
            <a:ext cx="8229600" cy="522856"/>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249455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DBE9D02-6E3E-42C0-A164-67B462182767}" type="datetimeFigureOut">
              <a:rPr lang="en-GB" smtClean="0"/>
              <a:t>27/11/2020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27EEFCE-8204-4110-A0B1-5A0B71BB1265}" type="slidenum">
              <a:rPr lang="en-GB" smtClean="0"/>
              <a:t>‹#›</a:t>
            </a:fld>
            <a:endParaRPr lang="en-GB"/>
          </a:p>
        </p:txBody>
      </p:sp>
    </p:spTree>
    <p:extLst>
      <p:ext uri="{BB962C8B-B14F-4D97-AF65-F5344CB8AC3E}">
        <p14:creationId xmlns:p14="http://schemas.microsoft.com/office/powerpoint/2010/main" val="368572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2444"/>
            <a:ext cx="8229600" cy="522856"/>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883834"/>
            <a:ext cx="8229600" cy="424233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350"/>
            <a:ext cx="9140952" cy="904954"/>
          </a:xfrm>
          <a:prstGeom prst="rect">
            <a:avLst/>
          </a:prstGeom>
        </p:spPr>
      </p:pic>
      <p:sp>
        <p:nvSpPr>
          <p:cNvPr id="10" name="Rectangle 9"/>
          <p:cNvSpPr/>
          <p:nvPr userDrawn="1"/>
        </p:nvSpPr>
        <p:spPr>
          <a:xfrm>
            <a:off x="0" y="6604000"/>
            <a:ext cx="9140952" cy="254000"/>
          </a:xfrm>
          <a:prstGeom prst="rect">
            <a:avLst/>
          </a:prstGeom>
          <a:solidFill>
            <a:srgbClr val="0072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147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457200" rtl="0" eaLnBrk="1" latinLnBrk="0" hangingPunct="1">
        <a:spcBef>
          <a:spcPct val="0"/>
        </a:spcBef>
        <a:buNone/>
        <a:defRPr sz="30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UH_FT_Powerpoint_Elements-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580656" y="1924722"/>
            <a:ext cx="5340223" cy="1554272"/>
          </a:xfrm>
          <a:prstGeom prst="rect">
            <a:avLst/>
          </a:prstGeom>
          <a:noFill/>
        </p:spPr>
        <p:txBody>
          <a:bodyPr wrap="square" rtlCol="0">
            <a:spAutoFit/>
          </a:bodyPr>
          <a:lstStyle/>
          <a:p>
            <a:pPr algn="r">
              <a:lnSpc>
                <a:spcPts val="3800"/>
              </a:lnSpc>
            </a:pPr>
            <a:r>
              <a:rPr lang="en-GB" sz="3400" b="1" dirty="0" smtClean="0">
                <a:solidFill>
                  <a:srgbClr val="105393"/>
                </a:solidFill>
                <a:latin typeface="Arial"/>
                <a:cs typeface="Arial"/>
              </a:rPr>
              <a:t>Controlled </a:t>
            </a:r>
            <a:r>
              <a:rPr lang="en-GB" sz="3400" b="1" dirty="0">
                <a:solidFill>
                  <a:srgbClr val="105393"/>
                </a:solidFill>
                <a:latin typeface="Arial"/>
                <a:cs typeface="Arial"/>
              </a:rPr>
              <a:t>Drugs and the Use of Drugs Beyond Product </a:t>
            </a:r>
            <a:r>
              <a:rPr lang="en-GB" sz="3400" b="1" dirty="0" smtClean="0">
                <a:solidFill>
                  <a:srgbClr val="105393"/>
                </a:solidFill>
                <a:latin typeface="Arial"/>
                <a:cs typeface="Arial"/>
              </a:rPr>
              <a:t>License</a:t>
            </a:r>
            <a:endParaRPr lang="en-US" sz="3400" b="1" dirty="0">
              <a:solidFill>
                <a:srgbClr val="105393"/>
              </a:solidFill>
              <a:latin typeface="Arial"/>
              <a:cs typeface="Arial"/>
            </a:endParaRPr>
          </a:p>
        </p:txBody>
      </p:sp>
      <p:sp>
        <p:nvSpPr>
          <p:cNvPr id="7" name="TextBox 6"/>
          <p:cNvSpPr txBox="1"/>
          <p:nvPr/>
        </p:nvSpPr>
        <p:spPr>
          <a:xfrm>
            <a:off x="4581872" y="3861048"/>
            <a:ext cx="4303889" cy="812274"/>
          </a:xfrm>
          <a:prstGeom prst="rect">
            <a:avLst/>
          </a:prstGeom>
          <a:noFill/>
        </p:spPr>
        <p:txBody>
          <a:bodyPr wrap="square" rtlCol="0">
            <a:spAutoFit/>
          </a:bodyPr>
          <a:lstStyle/>
          <a:p>
            <a:pPr algn="r">
              <a:lnSpc>
                <a:spcPts val="1400"/>
              </a:lnSpc>
            </a:pPr>
            <a:r>
              <a:rPr lang="en-GB" sz="1600" b="1" dirty="0">
                <a:solidFill>
                  <a:schemeClr val="tx1">
                    <a:lumMod val="75000"/>
                    <a:lumOff val="25000"/>
                  </a:schemeClr>
                </a:solidFill>
                <a:latin typeface="Arial"/>
                <a:cs typeface="Arial"/>
              </a:rPr>
              <a:t>Melinda </a:t>
            </a:r>
            <a:r>
              <a:rPr lang="en-GB" sz="1600" b="1" dirty="0" smtClean="0">
                <a:solidFill>
                  <a:schemeClr val="tx1">
                    <a:lumMod val="75000"/>
                    <a:lumOff val="25000"/>
                  </a:schemeClr>
                </a:solidFill>
                <a:latin typeface="Arial"/>
                <a:cs typeface="Arial"/>
              </a:rPr>
              <a:t>Presland</a:t>
            </a:r>
          </a:p>
          <a:p>
            <a:pPr algn="r">
              <a:lnSpc>
                <a:spcPts val="1400"/>
              </a:lnSpc>
            </a:pPr>
            <a:endParaRPr lang="en-GB" sz="1600" b="1" dirty="0">
              <a:solidFill>
                <a:schemeClr val="tx1">
                  <a:lumMod val="75000"/>
                  <a:lumOff val="25000"/>
                </a:schemeClr>
              </a:solidFill>
              <a:latin typeface="Arial"/>
              <a:cs typeface="Arial"/>
            </a:endParaRPr>
          </a:p>
          <a:p>
            <a:pPr algn="r">
              <a:lnSpc>
                <a:spcPts val="1400"/>
              </a:lnSpc>
            </a:pPr>
            <a:r>
              <a:rPr lang="en-GB" sz="1600" b="1" dirty="0">
                <a:solidFill>
                  <a:schemeClr val="tx1">
                    <a:lumMod val="75000"/>
                    <a:lumOff val="25000"/>
                  </a:schemeClr>
                </a:solidFill>
                <a:latin typeface="Arial"/>
                <a:cs typeface="Arial"/>
              </a:rPr>
              <a:t>Consultant Pharmacist, Palliative and End of Life Care </a:t>
            </a:r>
          </a:p>
        </p:txBody>
      </p:sp>
    </p:spTree>
    <p:extLst>
      <p:ext uri="{BB962C8B-B14F-4D97-AF65-F5344CB8AC3E}">
        <p14:creationId xmlns:p14="http://schemas.microsoft.com/office/powerpoint/2010/main" val="2355219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b="1" dirty="0" smtClean="0"/>
              <a:t>Morphine</a:t>
            </a:r>
          </a:p>
          <a:p>
            <a:pPr marL="0" indent="0">
              <a:buNone/>
            </a:pPr>
            <a:endParaRPr lang="en-GB" sz="2400" dirty="0" smtClean="0"/>
          </a:p>
          <a:p>
            <a:r>
              <a:rPr lang="en-GB" sz="2400" dirty="0" smtClean="0"/>
              <a:t>Modified release</a:t>
            </a:r>
          </a:p>
          <a:p>
            <a:pPr lvl="1"/>
            <a:r>
              <a:rPr lang="en-GB" sz="2000" dirty="0" smtClean="0"/>
              <a:t>Tablets - MST, </a:t>
            </a:r>
            <a:r>
              <a:rPr lang="en-GB" sz="2000" dirty="0" err="1" smtClean="0"/>
              <a:t>Morphgesic</a:t>
            </a:r>
            <a:r>
              <a:rPr lang="en-GB" sz="2000" dirty="0" smtClean="0"/>
              <a:t>, </a:t>
            </a:r>
            <a:r>
              <a:rPr lang="en-GB" sz="2000" dirty="0" err="1" smtClean="0"/>
              <a:t>Filnarine</a:t>
            </a:r>
            <a:endParaRPr lang="en-GB" sz="2000" dirty="0"/>
          </a:p>
          <a:p>
            <a:pPr lvl="1"/>
            <a:r>
              <a:rPr lang="en-GB" sz="2000" dirty="0"/>
              <a:t>C</a:t>
            </a:r>
            <a:r>
              <a:rPr lang="en-GB" sz="2000" dirty="0" smtClean="0"/>
              <a:t>apsules - </a:t>
            </a:r>
            <a:r>
              <a:rPr lang="en-GB" sz="2000" dirty="0" err="1" smtClean="0"/>
              <a:t>Zomorph</a:t>
            </a:r>
            <a:r>
              <a:rPr lang="en-GB" sz="2000" dirty="0" smtClean="0"/>
              <a:t>, MXL (care – OD dosing!), </a:t>
            </a:r>
          </a:p>
          <a:p>
            <a:pPr marL="0" indent="0">
              <a:buNone/>
            </a:pPr>
            <a:endParaRPr lang="en-GB" sz="2400" dirty="0" smtClean="0"/>
          </a:p>
          <a:p>
            <a:r>
              <a:rPr lang="en-GB" sz="2400" dirty="0" smtClean="0"/>
              <a:t>Immediate release</a:t>
            </a:r>
          </a:p>
          <a:p>
            <a:pPr lvl="1"/>
            <a:r>
              <a:rPr lang="en-GB" sz="2000" dirty="0" smtClean="0"/>
              <a:t>Tablets - </a:t>
            </a:r>
            <a:r>
              <a:rPr lang="en-GB" sz="2000" dirty="0" err="1" smtClean="0"/>
              <a:t>Sevredol</a:t>
            </a:r>
            <a:r>
              <a:rPr lang="en-GB" sz="2000" dirty="0" smtClean="0"/>
              <a:t> tablets</a:t>
            </a:r>
          </a:p>
          <a:p>
            <a:pPr lvl="1"/>
            <a:r>
              <a:rPr lang="en-GB" sz="2000" dirty="0" smtClean="0"/>
              <a:t>Liquid - </a:t>
            </a:r>
            <a:r>
              <a:rPr lang="en-GB" sz="2000" dirty="0" err="1" smtClean="0"/>
              <a:t>Oramorph</a:t>
            </a:r>
            <a:r>
              <a:rPr lang="en-GB" sz="2000" dirty="0" smtClean="0"/>
              <a:t> (10mg/5ml &amp; </a:t>
            </a:r>
            <a:r>
              <a:rPr lang="en-GB" sz="2000" dirty="0" smtClean="0">
                <a:solidFill>
                  <a:srgbClr val="FF0000"/>
                </a:solidFill>
              </a:rPr>
              <a:t>20mg/ml</a:t>
            </a:r>
            <a:r>
              <a:rPr lang="en-GB" sz="2000" dirty="0" smtClean="0"/>
              <a:t>) &amp; generics</a:t>
            </a:r>
          </a:p>
          <a:p>
            <a:pPr marL="0" indent="0">
              <a:buNone/>
            </a:pPr>
            <a:endParaRPr lang="en-GB" sz="2400" dirty="0"/>
          </a:p>
        </p:txBody>
      </p:sp>
      <p:sp>
        <p:nvSpPr>
          <p:cNvPr id="3" name="Title 2"/>
          <p:cNvSpPr>
            <a:spLocks noGrp="1"/>
          </p:cNvSpPr>
          <p:nvPr>
            <p:ph type="title"/>
          </p:nvPr>
        </p:nvSpPr>
        <p:spPr/>
        <p:txBody>
          <a:bodyPr>
            <a:normAutofit fontScale="90000"/>
          </a:bodyPr>
          <a:lstStyle/>
          <a:p>
            <a:r>
              <a:rPr lang="en-GB" dirty="0" smtClean="0"/>
              <a:t>Know your CD formulations…</a:t>
            </a:r>
            <a:endParaRPr lang="en-GB" dirty="0"/>
          </a:p>
        </p:txBody>
      </p:sp>
    </p:spTree>
    <p:extLst>
      <p:ext uri="{BB962C8B-B14F-4D97-AF65-F5344CB8AC3E}">
        <p14:creationId xmlns:p14="http://schemas.microsoft.com/office/powerpoint/2010/main" val="365629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b="1" dirty="0" smtClean="0"/>
              <a:t>Oxycodone</a:t>
            </a:r>
          </a:p>
          <a:p>
            <a:pPr marL="0" indent="0">
              <a:buNone/>
            </a:pPr>
            <a:endParaRPr lang="en-GB" sz="2400" dirty="0" smtClean="0"/>
          </a:p>
          <a:p>
            <a:r>
              <a:rPr lang="en-GB" sz="2400" dirty="0" smtClean="0"/>
              <a:t>Modified release tablets – OxyContin, </a:t>
            </a:r>
            <a:r>
              <a:rPr lang="en-GB" sz="2400" dirty="0" err="1" smtClean="0"/>
              <a:t>Longtec</a:t>
            </a:r>
            <a:r>
              <a:rPr lang="en-GB" sz="2400" dirty="0" smtClean="0"/>
              <a:t> </a:t>
            </a:r>
            <a:r>
              <a:rPr lang="en-GB" sz="2400" dirty="0" err="1" smtClean="0"/>
              <a:t>etc</a:t>
            </a:r>
            <a:r>
              <a:rPr lang="en-GB" sz="2400" dirty="0" smtClean="0"/>
              <a:t>…</a:t>
            </a:r>
            <a:endParaRPr lang="en-GB" sz="2400" dirty="0"/>
          </a:p>
          <a:p>
            <a:pPr marL="0" indent="0">
              <a:buNone/>
            </a:pPr>
            <a:endParaRPr lang="en-GB" sz="2400" dirty="0" smtClean="0"/>
          </a:p>
          <a:p>
            <a:r>
              <a:rPr lang="en-GB" sz="2400" dirty="0" smtClean="0"/>
              <a:t>Immediate release capsules– </a:t>
            </a:r>
            <a:r>
              <a:rPr lang="en-GB" sz="2400" dirty="0" err="1" smtClean="0"/>
              <a:t>OxyNorm</a:t>
            </a:r>
            <a:r>
              <a:rPr lang="en-GB" sz="2400" dirty="0" smtClean="0"/>
              <a:t>, </a:t>
            </a:r>
            <a:r>
              <a:rPr lang="en-GB" sz="2400" dirty="0" err="1" smtClean="0"/>
              <a:t>Shortec</a:t>
            </a:r>
            <a:r>
              <a:rPr lang="en-GB" sz="2400" dirty="0" smtClean="0"/>
              <a:t>, </a:t>
            </a:r>
            <a:r>
              <a:rPr lang="en-GB" sz="2400" dirty="0" err="1" smtClean="0"/>
              <a:t>Lynlor</a:t>
            </a:r>
            <a:endParaRPr lang="en-GB" sz="2400" dirty="0" smtClean="0"/>
          </a:p>
          <a:p>
            <a:endParaRPr lang="en-GB" sz="2400" dirty="0"/>
          </a:p>
          <a:p>
            <a:r>
              <a:rPr lang="en-GB" sz="2400" dirty="0" smtClean="0"/>
              <a:t>Immediate release liquid (5mg/5ml &amp; </a:t>
            </a:r>
            <a:r>
              <a:rPr lang="en-GB" sz="2400" dirty="0" smtClean="0">
                <a:solidFill>
                  <a:srgbClr val="FF0000"/>
                </a:solidFill>
              </a:rPr>
              <a:t>10mg/ml</a:t>
            </a:r>
            <a:r>
              <a:rPr lang="en-GB" sz="2400" dirty="0" smtClean="0"/>
              <a:t>) – </a:t>
            </a:r>
            <a:r>
              <a:rPr lang="en-GB" sz="2400" dirty="0" err="1" smtClean="0"/>
              <a:t>OxyNorm</a:t>
            </a:r>
            <a:r>
              <a:rPr lang="en-GB" sz="2400" dirty="0" smtClean="0"/>
              <a:t>, </a:t>
            </a:r>
            <a:r>
              <a:rPr lang="en-GB" sz="2400" dirty="0" err="1" smtClean="0"/>
              <a:t>Shortec</a:t>
            </a:r>
            <a:endParaRPr lang="en-GB" sz="2400" dirty="0"/>
          </a:p>
        </p:txBody>
      </p:sp>
      <p:sp>
        <p:nvSpPr>
          <p:cNvPr id="3" name="Title 2"/>
          <p:cNvSpPr>
            <a:spLocks noGrp="1"/>
          </p:cNvSpPr>
          <p:nvPr>
            <p:ph type="title"/>
          </p:nvPr>
        </p:nvSpPr>
        <p:spPr/>
        <p:txBody>
          <a:bodyPr>
            <a:normAutofit fontScale="90000"/>
          </a:bodyPr>
          <a:lstStyle/>
          <a:p>
            <a:r>
              <a:rPr lang="en-GB" dirty="0" smtClean="0"/>
              <a:t>Know your CD formulations…</a:t>
            </a:r>
            <a:endParaRPr lang="en-GB" dirty="0"/>
          </a:p>
        </p:txBody>
      </p:sp>
    </p:spTree>
    <p:extLst>
      <p:ext uri="{BB962C8B-B14F-4D97-AF65-F5344CB8AC3E}">
        <p14:creationId xmlns:p14="http://schemas.microsoft.com/office/powerpoint/2010/main" val="42285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b="1" dirty="0" smtClean="0"/>
              <a:t>Buprenorphine patches</a:t>
            </a:r>
          </a:p>
          <a:p>
            <a:pPr marL="0" indent="0">
              <a:buNone/>
            </a:pPr>
            <a:endParaRPr lang="en-GB" sz="2400" dirty="0"/>
          </a:p>
          <a:p>
            <a:pPr marL="0" indent="0">
              <a:buNone/>
            </a:pPr>
            <a:r>
              <a:rPr lang="en-GB" sz="2400" dirty="0" smtClean="0"/>
              <a:t>Change every 7 days – </a:t>
            </a:r>
            <a:r>
              <a:rPr lang="en-GB" sz="2400" dirty="0" err="1" smtClean="0"/>
              <a:t>BuTrans</a:t>
            </a:r>
            <a:r>
              <a:rPr lang="en-GB" sz="2400" dirty="0" smtClean="0"/>
              <a:t>, </a:t>
            </a:r>
            <a:r>
              <a:rPr lang="en-GB" sz="2400" dirty="0" err="1" smtClean="0"/>
              <a:t>Butec</a:t>
            </a:r>
            <a:r>
              <a:rPr lang="en-GB" sz="2400" dirty="0" smtClean="0"/>
              <a:t>, </a:t>
            </a:r>
            <a:r>
              <a:rPr lang="en-GB" sz="2400" dirty="0" err="1" smtClean="0"/>
              <a:t>Bunov</a:t>
            </a:r>
            <a:r>
              <a:rPr lang="en-GB" sz="2400" dirty="0" smtClean="0"/>
              <a:t>, </a:t>
            </a:r>
            <a:r>
              <a:rPr lang="en-GB" sz="2400" dirty="0" err="1" smtClean="0"/>
              <a:t>Bupramyl</a:t>
            </a:r>
            <a:r>
              <a:rPr lang="en-GB" sz="2400" dirty="0" smtClean="0"/>
              <a:t>, </a:t>
            </a:r>
            <a:r>
              <a:rPr lang="en-GB" sz="2400" dirty="0" err="1" smtClean="0"/>
              <a:t>Panitaz</a:t>
            </a:r>
            <a:r>
              <a:rPr lang="en-GB" sz="2400" dirty="0" smtClean="0"/>
              <a:t>, </a:t>
            </a:r>
            <a:r>
              <a:rPr lang="en-GB" sz="1600" dirty="0" smtClean="0"/>
              <a:t>(5, 10, 15 &amp; 20mcg/hr)</a:t>
            </a:r>
            <a:r>
              <a:rPr lang="en-GB" sz="2400" dirty="0" smtClean="0"/>
              <a:t>		</a:t>
            </a:r>
            <a:r>
              <a:rPr lang="en-GB" sz="2400" dirty="0"/>
              <a:t> </a:t>
            </a:r>
            <a:r>
              <a:rPr lang="en-GB" sz="2400" dirty="0" err="1" smtClean="0"/>
              <a:t>Reletrans</a:t>
            </a:r>
            <a:r>
              <a:rPr lang="en-GB" sz="2400" dirty="0" smtClean="0"/>
              <a:t> </a:t>
            </a:r>
          </a:p>
          <a:p>
            <a:pPr marL="0" indent="0">
              <a:buNone/>
            </a:pPr>
            <a:endParaRPr lang="en-GB" sz="2400" dirty="0"/>
          </a:p>
          <a:p>
            <a:pPr marL="0" indent="0">
              <a:buNone/>
            </a:pPr>
            <a:r>
              <a:rPr lang="en-GB" sz="2400" dirty="0" smtClean="0"/>
              <a:t>Change twice weekly – </a:t>
            </a:r>
            <a:r>
              <a:rPr lang="en-GB" sz="2400" dirty="0" err="1" smtClean="0"/>
              <a:t>Buplast</a:t>
            </a:r>
            <a:r>
              <a:rPr lang="en-GB" sz="2400" dirty="0" smtClean="0"/>
              <a:t>, </a:t>
            </a:r>
            <a:r>
              <a:rPr lang="en-GB" sz="2400" dirty="0" err="1" smtClean="0"/>
              <a:t>Bupeaze</a:t>
            </a:r>
            <a:r>
              <a:rPr lang="en-GB" sz="2400" dirty="0" smtClean="0"/>
              <a:t>, </a:t>
            </a:r>
            <a:r>
              <a:rPr lang="en-GB" sz="2400" dirty="0" err="1" smtClean="0"/>
              <a:t>Relevtec</a:t>
            </a:r>
            <a:r>
              <a:rPr lang="en-GB" sz="2400" dirty="0" smtClean="0"/>
              <a:t>, </a:t>
            </a:r>
          </a:p>
          <a:p>
            <a:pPr marL="0" indent="0">
              <a:buNone/>
            </a:pPr>
            <a:r>
              <a:rPr lang="en-GB" sz="1600" dirty="0" smtClean="0"/>
              <a:t>(35, 52.5 &amp; 70mcg/hr)</a:t>
            </a:r>
          </a:p>
          <a:p>
            <a:pPr marL="0" indent="0">
              <a:buNone/>
            </a:pPr>
            <a:endParaRPr lang="en-GB" sz="1600" dirty="0"/>
          </a:p>
          <a:p>
            <a:pPr marL="0" indent="0">
              <a:buNone/>
            </a:pPr>
            <a:r>
              <a:rPr lang="en-GB" sz="2400" dirty="0" smtClean="0"/>
              <a:t>Change every 72 hours – </a:t>
            </a:r>
            <a:r>
              <a:rPr lang="en-GB" sz="2400" dirty="0" err="1" smtClean="0"/>
              <a:t>Hapoctasin</a:t>
            </a:r>
            <a:endParaRPr lang="en-GB" sz="2400" dirty="0" smtClean="0"/>
          </a:p>
          <a:p>
            <a:pPr marL="0" lvl="0" indent="0">
              <a:buNone/>
            </a:pPr>
            <a:r>
              <a:rPr lang="en-GB" sz="1600" dirty="0">
                <a:solidFill>
                  <a:prstClr val="black"/>
                </a:solidFill>
              </a:rPr>
              <a:t>(35, 52.5 &amp; 70mcg/hr)</a:t>
            </a:r>
          </a:p>
          <a:p>
            <a:pPr marL="0" indent="0">
              <a:buNone/>
            </a:pPr>
            <a:endParaRPr lang="en-GB" sz="2400" dirty="0"/>
          </a:p>
        </p:txBody>
      </p:sp>
      <p:sp>
        <p:nvSpPr>
          <p:cNvPr id="3" name="Title 2"/>
          <p:cNvSpPr>
            <a:spLocks noGrp="1"/>
          </p:cNvSpPr>
          <p:nvPr>
            <p:ph type="title"/>
          </p:nvPr>
        </p:nvSpPr>
        <p:spPr/>
        <p:txBody>
          <a:bodyPr>
            <a:normAutofit fontScale="90000"/>
          </a:bodyPr>
          <a:lstStyle/>
          <a:p>
            <a:r>
              <a:rPr lang="en-GB" dirty="0" smtClean="0"/>
              <a:t>Know your CD formulations…</a:t>
            </a:r>
            <a:endParaRPr lang="en-GB" dirty="0"/>
          </a:p>
        </p:txBody>
      </p:sp>
    </p:spTree>
    <p:extLst>
      <p:ext uri="{BB962C8B-B14F-4D97-AF65-F5344CB8AC3E}">
        <p14:creationId xmlns:p14="http://schemas.microsoft.com/office/powerpoint/2010/main" val="80237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dirty="0" smtClean="0"/>
              <a:t>1 – Patient titrated using </a:t>
            </a:r>
            <a:r>
              <a:rPr lang="en-GB" sz="2400" dirty="0" err="1" smtClean="0"/>
              <a:t>Oramorph</a:t>
            </a:r>
            <a:r>
              <a:rPr lang="en-GB" sz="2400" dirty="0" smtClean="0"/>
              <a:t> to 20mg q4h → converted to 	</a:t>
            </a:r>
            <a:r>
              <a:rPr lang="en-GB" sz="2400" dirty="0" err="1" smtClean="0"/>
              <a:t>Sevredol</a:t>
            </a:r>
            <a:r>
              <a:rPr lang="en-GB" sz="2400" dirty="0" smtClean="0"/>
              <a:t> 60mg BD with </a:t>
            </a:r>
            <a:r>
              <a:rPr lang="en-GB" sz="2400" dirty="0" err="1" smtClean="0"/>
              <a:t>Oramorph</a:t>
            </a:r>
            <a:r>
              <a:rPr lang="en-GB" sz="2400" dirty="0" smtClean="0"/>
              <a:t> 20mg PRN</a:t>
            </a:r>
          </a:p>
          <a:p>
            <a:pPr marL="0" indent="0">
              <a:buNone/>
            </a:pPr>
            <a:endParaRPr lang="en-GB" sz="2400" dirty="0"/>
          </a:p>
          <a:p>
            <a:pPr marL="0" indent="0">
              <a:buNone/>
            </a:pPr>
            <a:r>
              <a:rPr lang="en-GB" sz="2400" dirty="0" smtClean="0"/>
              <a:t>2 – Buprenorphine patch 35mcg/hr applied weekly</a:t>
            </a:r>
          </a:p>
          <a:p>
            <a:pPr marL="0" indent="0">
              <a:buNone/>
            </a:pPr>
            <a:endParaRPr lang="en-GB" sz="2400" dirty="0"/>
          </a:p>
          <a:p>
            <a:pPr marL="0" indent="0">
              <a:buNone/>
            </a:pPr>
            <a:r>
              <a:rPr lang="en-GB" sz="2400" dirty="0" smtClean="0"/>
              <a:t>3 – </a:t>
            </a:r>
            <a:r>
              <a:rPr lang="en-GB" sz="2400" dirty="0" err="1" smtClean="0"/>
              <a:t>OxyNorm</a:t>
            </a:r>
            <a:r>
              <a:rPr lang="en-GB" sz="2400" dirty="0" smtClean="0"/>
              <a:t> tablets 10mg PRN</a:t>
            </a:r>
          </a:p>
          <a:p>
            <a:pPr marL="0" indent="0">
              <a:buNone/>
            </a:pPr>
            <a:endParaRPr lang="en-GB" sz="2400" dirty="0"/>
          </a:p>
          <a:p>
            <a:pPr marL="0" indent="0" algn="ctr">
              <a:buNone/>
            </a:pPr>
            <a:r>
              <a:rPr lang="en-GB" sz="2400" b="1" dirty="0" smtClean="0">
                <a:solidFill>
                  <a:schemeClr val="tx2"/>
                </a:solidFill>
              </a:rPr>
              <a:t>What are the issues here?</a:t>
            </a:r>
            <a:endParaRPr lang="en-GB" sz="2400" b="1" dirty="0">
              <a:solidFill>
                <a:schemeClr val="tx2"/>
              </a:solidFill>
            </a:endParaRPr>
          </a:p>
        </p:txBody>
      </p:sp>
      <p:sp>
        <p:nvSpPr>
          <p:cNvPr id="3" name="Title 2"/>
          <p:cNvSpPr>
            <a:spLocks noGrp="1"/>
          </p:cNvSpPr>
          <p:nvPr>
            <p:ph type="title"/>
          </p:nvPr>
        </p:nvSpPr>
        <p:spPr/>
        <p:txBody>
          <a:bodyPr>
            <a:normAutofit fontScale="90000"/>
          </a:bodyPr>
          <a:lstStyle/>
          <a:p>
            <a:r>
              <a:rPr lang="en-GB" dirty="0" smtClean="0"/>
              <a:t>Take care when prescribing…</a:t>
            </a:r>
            <a:endParaRPr lang="en-GB" dirty="0"/>
          </a:p>
        </p:txBody>
      </p:sp>
    </p:spTree>
    <p:extLst>
      <p:ext uri="{BB962C8B-B14F-4D97-AF65-F5344CB8AC3E}">
        <p14:creationId xmlns:p14="http://schemas.microsoft.com/office/powerpoint/2010/main" val="34682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457200" y="1585258"/>
            <a:ext cx="8229600" cy="4295246"/>
          </a:xfrm>
        </p:spPr>
        <p:txBody>
          <a:bodyPr>
            <a:normAutofit/>
          </a:bodyPr>
          <a:lstStyle/>
          <a:p>
            <a:pPr eaLnBrk="1" hangingPunct="1">
              <a:buFont typeface="Wingdings" pitchFamily="2" charset="2"/>
              <a:buNone/>
            </a:pPr>
            <a:r>
              <a:rPr lang="en-US" altLang="en-US" sz="2000" dirty="0" smtClean="0">
                <a:latin typeface="+mj-lt"/>
              </a:rPr>
              <a:t>Before a medicine can be marketed in the UK, a number of licenses are essential</a:t>
            </a:r>
          </a:p>
          <a:p>
            <a:pPr lvl="2"/>
            <a:r>
              <a:rPr lang="en-US" altLang="en-US" sz="2000" dirty="0" smtClean="0">
                <a:latin typeface="+mj-lt"/>
              </a:rPr>
              <a:t>Marketing </a:t>
            </a:r>
            <a:r>
              <a:rPr lang="en-US" altLang="en-US" sz="2000" dirty="0" err="1" smtClean="0">
                <a:latin typeface="+mj-lt"/>
              </a:rPr>
              <a:t>authorisation</a:t>
            </a:r>
            <a:r>
              <a:rPr lang="en-US" altLang="en-US" sz="2000" dirty="0" smtClean="0">
                <a:latin typeface="+mj-lt"/>
              </a:rPr>
              <a:t> (product </a:t>
            </a:r>
            <a:r>
              <a:rPr lang="en-US" altLang="en-US" sz="2000" dirty="0" err="1" smtClean="0">
                <a:latin typeface="+mj-lt"/>
              </a:rPr>
              <a:t>licence</a:t>
            </a:r>
            <a:r>
              <a:rPr lang="en-US" altLang="en-US" sz="2000" dirty="0" smtClean="0">
                <a:latin typeface="+mj-lt"/>
              </a:rPr>
              <a:t>)</a:t>
            </a:r>
          </a:p>
          <a:p>
            <a:pPr lvl="2"/>
            <a:r>
              <a:rPr lang="en-US" altLang="en-US" sz="2000" dirty="0" smtClean="0">
                <a:latin typeface="+mj-lt"/>
              </a:rPr>
              <a:t>Manufacturer’s and wholesale dealer’s </a:t>
            </a:r>
            <a:r>
              <a:rPr lang="en-US" altLang="en-US" sz="2000" dirty="0" err="1" smtClean="0">
                <a:latin typeface="+mj-lt"/>
              </a:rPr>
              <a:t>licences</a:t>
            </a:r>
            <a:endParaRPr lang="en-US" altLang="en-US" sz="2000" dirty="0" smtClean="0">
              <a:latin typeface="+mj-lt"/>
            </a:endParaRPr>
          </a:p>
          <a:p>
            <a:pPr lvl="2"/>
            <a:r>
              <a:rPr lang="en-US" altLang="en-US" sz="2000" dirty="0" smtClean="0">
                <a:latin typeface="+mj-lt"/>
              </a:rPr>
              <a:t>Clinical trial </a:t>
            </a:r>
            <a:r>
              <a:rPr lang="en-US" altLang="en-US" sz="2000" dirty="0" err="1" smtClean="0">
                <a:latin typeface="+mj-lt"/>
              </a:rPr>
              <a:t>authorisations</a:t>
            </a:r>
            <a:endParaRPr lang="en-US" altLang="en-US" sz="2000" dirty="0" smtClean="0">
              <a:latin typeface="+mj-lt"/>
            </a:endParaRPr>
          </a:p>
          <a:p>
            <a:pPr eaLnBrk="1" hangingPunct="1"/>
            <a:endParaRPr lang="en-US" altLang="en-US" sz="2000" dirty="0" smtClean="0">
              <a:latin typeface="+mj-lt"/>
            </a:endParaRPr>
          </a:p>
          <a:p>
            <a:pPr eaLnBrk="1" hangingPunct="1">
              <a:buFont typeface="Wingdings" pitchFamily="2" charset="2"/>
              <a:buNone/>
            </a:pPr>
            <a:r>
              <a:rPr lang="en-US" altLang="en-US" sz="2000" dirty="0" smtClean="0">
                <a:latin typeface="+mj-lt"/>
              </a:rPr>
              <a:t>These are granted by:</a:t>
            </a:r>
          </a:p>
          <a:p>
            <a:pPr lvl="2"/>
            <a:r>
              <a:rPr lang="en-US" altLang="en-US" sz="2000" b="1" dirty="0" smtClean="0">
                <a:latin typeface="+mj-lt"/>
              </a:rPr>
              <a:t>MHRA</a:t>
            </a:r>
            <a:r>
              <a:rPr lang="en-US" altLang="en-US" sz="2000" dirty="0" smtClean="0">
                <a:latin typeface="+mj-lt"/>
              </a:rPr>
              <a:t> (Medicines and Healthcare products regulatory agency)</a:t>
            </a:r>
          </a:p>
          <a:p>
            <a:pPr lvl="2"/>
            <a:r>
              <a:rPr lang="en-US" altLang="en-US" sz="2000" dirty="0" smtClean="0">
                <a:latin typeface="+mj-lt"/>
              </a:rPr>
              <a:t>or the </a:t>
            </a:r>
            <a:r>
              <a:rPr lang="en-US" altLang="en-US" sz="2000" b="1" dirty="0" smtClean="0">
                <a:latin typeface="+mj-lt"/>
              </a:rPr>
              <a:t>EMEA</a:t>
            </a:r>
            <a:r>
              <a:rPr lang="en-US" altLang="en-US" sz="2000" dirty="0" smtClean="0">
                <a:latin typeface="+mj-lt"/>
              </a:rPr>
              <a:t> (European Medicines Evaluation Agency)</a:t>
            </a:r>
          </a:p>
          <a:p>
            <a:pPr eaLnBrk="1" hangingPunct="1"/>
            <a:endParaRPr lang="en-US" altLang="en-US" sz="2000" dirty="0" smtClean="0"/>
          </a:p>
        </p:txBody>
      </p:sp>
      <p:sp>
        <p:nvSpPr>
          <p:cNvPr id="135170" name="Rectangle 2"/>
          <p:cNvSpPr>
            <a:spLocks noGrp="1" noChangeArrowheads="1"/>
          </p:cNvSpPr>
          <p:nvPr>
            <p:ph type="title"/>
          </p:nvPr>
        </p:nvSpPr>
        <p:spPr>
          <a:xfrm>
            <a:off x="293427" y="811016"/>
            <a:ext cx="8229600" cy="522856"/>
          </a:xfrm>
        </p:spPr>
        <p:txBody>
          <a:bodyPr>
            <a:normAutofit fontScale="90000"/>
          </a:bodyPr>
          <a:lstStyle/>
          <a:p>
            <a:pPr eaLnBrk="1" hangingPunct="1"/>
            <a:r>
              <a:rPr lang="en-US" altLang="en-US" dirty="0" smtClean="0">
                <a:latin typeface="+mj-lt"/>
              </a:rPr>
              <a:t>Drug licensing</a:t>
            </a:r>
          </a:p>
        </p:txBody>
      </p:sp>
      <p:sp>
        <p:nvSpPr>
          <p:cNvPr id="24578" name="Slide Number Placeholder 5"/>
          <p:cNvSpPr>
            <a:spLocks noGrp="1"/>
          </p:cNvSpPr>
          <p:nvPr>
            <p:ph type="sldNum" sz="quarter" idx="4294967295"/>
          </p:nvPr>
        </p:nvSpPr>
        <p:spPr>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fld id="{60D3D9D2-83C7-47FC-A1CF-B81FB2B60B7B}" type="slidenum">
              <a:rPr lang="en-US" altLang="en-US" sz="1000" smtClean="0"/>
              <a:pPr/>
              <a:t>14</a:t>
            </a:fld>
            <a:endParaRPr lang="en-US" altLang="en-US" sz="1000" smtClean="0"/>
          </a:p>
        </p:txBody>
      </p:sp>
    </p:spTree>
    <p:extLst>
      <p:ext uri="{BB962C8B-B14F-4D97-AF65-F5344CB8AC3E}">
        <p14:creationId xmlns:p14="http://schemas.microsoft.com/office/powerpoint/2010/main" val="350791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457200" y="1405719"/>
            <a:ext cx="8229600" cy="4720444"/>
          </a:xfrm>
        </p:spPr>
        <p:txBody>
          <a:bodyPr>
            <a:normAutofit fontScale="85000" lnSpcReduction="20000"/>
          </a:bodyPr>
          <a:lstStyle/>
          <a:p>
            <a:r>
              <a:rPr lang="en-US" altLang="en-US" sz="2400" dirty="0" smtClean="0">
                <a:latin typeface="+mj-lt"/>
              </a:rPr>
              <a:t>For a marketing </a:t>
            </a:r>
            <a:r>
              <a:rPr lang="en-US" altLang="en-US" sz="2400" dirty="0" err="1" smtClean="0">
                <a:latin typeface="+mj-lt"/>
              </a:rPr>
              <a:t>authorisation</a:t>
            </a:r>
            <a:r>
              <a:rPr lang="en-US" altLang="en-US" sz="2400" dirty="0" smtClean="0">
                <a:latin typeface="+mj-lt"/>
              </a:rPr>
              <a:t> (product </a:t>
            </a:r>
            <a:r>
              <a:rPr lang="en-US" altLang="en-US" sz="2400" dirty="0" err="1" smtClean="0">
                <a:latin typeface="+mj-lt"/>
              </a:rPr>
              <a:t>licence</a:t>
            </a:r>
            <a:r>
              <a:rPr lang="en-US" altLang="en-US" sz="2400" dirty="0" smtClean="0">
                <a:latin typeface="+mj-lt"/>
              </a:rPr>
              <a:t>) to be granted the product must meet standards of safety, quality and efficacy. The marketing </a:t>
            </a:r>
            <a:r>
              <a:rPr lang="en-US" altLang="en-US" sz="2400" dirty="0" err="1" smtClean="0">
                <a:latin typeface="+mj-lt"/>
              </a:rPr>
              <a:t>authorisation</a:t>
            </a:r>
            <a:r>
              <a:rPr lang="en-US" altLang="en-US" sz="2400" dirty="0" smtClean="0">
                <a:latin typeface="+mj-lt"/>
              </a:rPr>
              <a:t> defines its terms of use.</a:t>
            </a:r>
          </a:p>
          <a:p>
            <a:endParaRPr lang="en-US" altLang="en-US" sz="2400" dirty="0" smtClean="0">
              <a:latin typeface="+mj-lt"/>
            </a:endParaRPr>
          </a:p>
          <a:p>
            <a:pPr eaLnBrk="1" hangingPunct="1"/>
            <a:r>
              <a:rPr lang="en-US" altLang="en-US" sz="2400" dirty="0" smtClean="0">
                <a:latin typeface="+mj-lt"/>
              </a:rPr>
              <a:t>Each product has a summary of product characteristics (SPC) which lists:</a:t>
            </a:r>
          </a:p>
          <a:p>
            <a:pPr lvl="1"/>
            <a:r>
              <a:rPr lang="en-US" altLang="en-US" sz="2200" dirty="0" smtClean="0">
                <a:latin typeface="+mj-lt"/>
              </a:rPr>
              <a:t>Indications</a:t>
            </a:r>
          </a:p>
          <a:p>
            <a:pPr lvl="1"/>
            <a:r>
              <a:rPr lang="en-US" altLang="en-US" sz="2200" dirty="0" smtClean="0">
                <a:latin typeface="+mj-lt"/>
              </a:rPr>
              <a:t>Recommended doses</a:t>
            </a:r>
          </a:p>
          <a:p>
            <a:pPr lvl="1"/>
            <a:r>
              <a:rPr lang="en-US" altLang="en-US" sz="2200" dirty="0" smtClean="0">
                <a:latin typeface="+mj-lt"/>
              </a:rPr>
              <a:t>Methods of administration</a:t>
            </a:r>
          </a:p>
          <a:p>
            <a:pPr lvl="1"/>
            <a:r>
              <a:rPr lang="en-US" altLang="en-US" sz="2200" dirty="0" smtClean="0">
                <a:latin typeface="+mj-lt"/>
              </a:rPr>
              <a:t>Contraindications</a:t>
            </a:r>
          </a:p>
          <a:p>
            <a:pPr lvl="1"/>
            <a:r>
              <a:rPr lang="en-US" altLang="en-US" sz="2200" dirty="0" smtClean="0">
                <a:latin typeface="+mj-lt"/>
              </a:rPr>
              <a:t>Warnings and precautions</a:t>
            </a:r>
          </a:p>
          <a:p>
            <a:pPr marL="457200" lvl="1" indent="0">
              <a:buNone/>
            </a:pPr>
            <a:endParaRPr lang="en-US" altLang="en-US" sz="2200" dirty="0" smtClean="0">
              <a:latin typeface="+mj-lt"/>
            </a:endParaRPr>
          </a:p>
          <a:p>
            <a:r>
              <a:rPr lang="en-US" altLang="en-US" sz="2400" dirty="0" smtClean="0">
                <a:latin typeface="+mj-lt"/>
              </a:rPr>
              <a:t>Liability lies with the manufacturer</a:t>
            </a:r>
          </a:p>
          <a:p>
            <a:endParaRPr lang="en-US" altLang="en-US" sz="2400" dirty="0">
              <a:latin typeface="+mj-lt"/>
            </a:endParaRPr>
          </a:p>
          <a:p>
            <a:r>
              <a:rPr lang="en-GB" sz="2400" dirty="0"/>
              <a:t>A</a:t>
            </a:r>
            <a:r>
              <a:rPr lang="en-GB" sz="2400" dirty="0" smtClean="0"/>
              <a:t> </a:t>
            </a:r>
            <a:r>
              <a:rPr lang="en-GB" sz="2400" dirty="0"/>
              <a:t>licensed </a:t>
            </a:r>
            <a:r>
              <a:rPr lang="en-GB" sz="2400" dirty="0" smtClean="0"/>
              <a:t>medicine is </a:t>
            </a:r>
            <a:r>
              <a:rPr lang="en-GB" sz="2400" dirty="0"/>
              <a:t>accompanied by appropriate product information and labelling</a:t>
            </a:r>
            <a:endParaRPr lang="en-US" altLang="en-US" sz="2400" dirty="0" smtClean="0">
              <a:latin typeface="+mj-lt"/>
            </a:endParaRPr>
          </a:p>
          <a:p>
            <a:pPr eaLnBrk="1" hangingPunct="1"/>
            <a:endParaRPr lang="en-US" altLang="en-US" sz="2600" dirty="0" smtClean="0"/>
          </a:p>
        </p:txBody>
      </p:sp>
      <p:sp>
        <p:nvSpPr>
          <p:cNvPr id="143362" name="Rectangle 2"/>
          <p:cNvSpPr>
            <a:spLocks noGrp="1" noChangeArrowheads="1"/>
          </p:cNvSpPr>
          <p:nvPr>
            <p:ph type="title"/>
          </p:nvPr>
        </p:nvSpPr>
        <p:spPr>
          <a:xfrm>
            <a:off x="457200" y="663012"/>
            <a:ext cx="8229600" cy="522856"/>
          </a:xfrm>
        </p:spPr>
        <p:txBody>
          <a:bodyPr>
            <a:normAutofit fontScale="90000"/>
          </a:bodyPr>
          <a:lstStyle/>
          <a:p>
            <a:pPr eaLnBrk="1" hangingPunct="1"/>
            <a:r>
              <a:rPr lang="en-US" altLang="en-US" dirty="0" smtClean="0">
                <a:latin typeface="+mj-lt"/>
              </a:rPr>
              <a:t>Drug  licensing</a:t>
            </a:r>
          </a:p>
        </p:txBody>
      </p:sp>
      <p:sp>
        <p:nvSpPr>
          <p:cNvPr id="25602" name="Slide Number Placeholder 5"/>
          <p:cNvSpPr>
            <a:spLocks noGrp="1"/>
          </p:cNvSpPr>
          <p:nvPr>
            <p:ph type="sldNum" sz="quarter" idx="4294967295"/>
          </p:nvPr>
        </p:nvSpPr>
        <p:spPr>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fld id="{FC6061C5-FFA3-4DC3-831B-5E6AAD70B4B8}" type="slidenum">
              <a:rPr lang="en-US" altLang="en-US" sz="1000" smtClean="0"/>
              <a:pPr/>
              <a:t>15</a:t>
            </a:fld>
            <a:endParaRPr lang="en-US" altLang="en-US" sz="1000" smtClean="0"/>
          </a:p>
        </p:txBody>
      </p:sp>
    </p:spTree>
    <p:extLst>
      <p:ext uri="{BB962C8B-B14F-4D97-AF65-F5344CB8AC3E}">
        <p14:creationId xmlns:p14="http://schemas.microsoft.com/office/powerpoint/2010/main" val="201260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p:txBody>
          <a:bodyPr>
            <a:normAutofit/>
          </a:bodyPr>
          <a:lstStyle/>
          <a:p>
            <a:pPr marL="0" indent="0" eaLnBrk="1" hangingPunct="1">
              <a:buNone/>
            </a:pPr>
            <a:r>
              <a:rPr lang="en-US" altLang="en-US" sz="2400" dirty="0" smtClean="0"/>
              <a:t>Have a marketing </a:t>
            </a:r>
            <a:r>
              <a:rPr lang="en-US" altLang="en-US" sz="2400" dirty="0" err="1" smtClean="0"/>
              <a:t>authorisation</a:t>
            </a:r>
            <a:r>
              <a:rPr lang="en-US" altLang="en-US" sz="2400" dirty="0" smtClean="0"/>
              <a:t>, but…</a:t>
            </a:r>
          </a:p>
          <a:p>
            <a:pPr eaLnBrk="1" hangingPunct="1">
              <a:buFont typeface="Wingdings" pitchFamily="2" charset="2"/>
              <a:buNone/>
            </a:pPr>
            <a:endParaRPr lang="en-US" altLang="en-US" sz="2400" dirty="0" smtClean="0"/>
          </a:p>
          <a:p>
            <a:pPr eaLnBrk="1" hangingPunct="1"/>
            <a:r>
              <a:rPr lang="en-US" altLang="en-US" sz="2400" dirty="0" smtClean="0"/>
              <a:t>Different indication</a:t>
            </a:r>
          </a:p>
          <a:p>
            <a:pPr eaLnBrk="1" hangingPunct="1"/>
            <a:r>
              <a:rPr lang="en-US" altLang="en-US" sz="2400" dirty="0" smtClean="0"/>
              <a:t>Different dose</a:t>
            </a:r>
          </a:p>
          <a:p>
            <a:pPr eaLnBrk="1" hangingPunct="1"/>
            <a:r>
              <a:rPr lang="en-US" altLang="en-US" sz="2400" dirty="0" smtClean="0"/>
              <a:t>Different route</a:t>
            </a:r>
          </a:p>
          <a:p>
            <a:pPr marL="0" indent="0" eaLnBrk="1" hangingPunct="1">
              <a:buNone/>
            </a:pPr>
            <a:endParaRPr lang="en-US" altLang="en-US" sz="2400" dirty="0" smtClean="0"/>
          </a:p>
          <a:p>
            <a:pPr eaLnBrk="1" hangingPunct="1"/>
            <a:endParaRPr lang="en-US" altLang="en-US" sz="2400" dirty="0" smtClean="0"/>
          </a:p>
          <a:p>
            <a:pPr eaLnBrk="1" hangingPunct="1"/>
            <a:r>
              <a:rPr lang="en-US" altLang="en-US" sz="2400" dirty="0" smtClean="0"/>
              <a:t>Responsibility lies with the prescriber</a:t>
            </a:r>
          </a:p>
          <a:p>
            <a:pPr eaLnBrk="1" hangingPunct="1"/>
            <a:endParaRPr lang="en-US" altLang="en-US" dirty="0" smtClean="0"/>
          </a:p>
          <a:p>
            <a:pPr eaLnBrk="1" hangingPunct="1">
              <a:buFont typeface="Wingdings" pitchFamily="2" charset="2"/>
              <a:buNone/>
            </a:pPr>
            <a:endParaRPr lang="en-US" altLang="en-US" dirty="0" smtClean="0"/>
          </a:p>
        </p:txBody>
      </p:sp>
      <p:sp>
        <p:nvSpPr>
          <p:cNvPr id="145410" name="Rectangle 2"/>
          <p:cNvSpPr>
            <a:spLocks noGrp="1" noChangeArrowheads="1"/>
          </p:cNvSpPr>
          <p:nvPr>
            <p:ph type="title"/>
          </p:nvPr>
        </p:nvSpPr>
        <p:spPr/>
        <p:txBody>
          <a:bodyPr>
            <a:normAutofit fontScale="90000"/>
          </a:bodyPr>
          <a:lstStyle/>
          <a:p>
            <a:pPr eaLnBrk="1" hangingPunct="1"/>
            <a:r>
              <a:rPr lang="en-US" altLang="en-US" dirty="0" smtClean="0">
                <a:latin typeface="+mj-lt"/>
              </a:rPr>
              <a:t>Off-label use of Medicines</a:t>
            </a:r>
          </a:p>
        </p:txBody>
      </p:sp>
      <p:sp>
        <p:nvSpPr>
          <p:cNvPr id="29698" name="Slide Number Placeholder 5"/>
          <p:cNvSpPr>
            <a:spLocks noGrp="1"/>
          </p:cNvSpPr>
          <p:nvPr>
            <p:ph type="sldNum" sz="quarter" idx="4294967295"/>
          </p:nvPr>
        </p:nvSpPr>
        <p:spPr>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fld id="{1D05CDB5-875A-4BE5-A1A9-4C606809E36D}" type="slidenum">
              <a:rPr lang="en-US" altLang="en-US" sz="1000" smtClean="0"/>
              <a:pPr/>
              <a:t>16</a:t>
            </a:fld>
            <a:endParaRPr lang="en-US" altLang="en-US" sz="1000" smtClean="0"/>
          </a:p>
        </p:txBody>
      </p:sp>
    </p:spTree>
    <p:extLst>
      <p:ext uri="{BB962C8B-B14F-4D97-AF65-F5344CB8AC3E}">
        <p14:creationId xmlns:p14="http://schemas.microsoft.com/office/powerpoint/2010/main" val="380313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4" name="Rectangle 4"/>
          <p:cNvSpPr>
            <a:spLocks noGrp="1" noChangeArrowheads="1"/>
          </p:cNvSpPr>
          <p:nvPr>
            <p:ph sz="half" idx="1"/>
          </p:nvPr>
        </p:nvSpPr>
        <p:spPr>
          <a:xfrm>
            <a:off x="467544" y="1628800"/>
            <a:ext cx="7632848" cy="4221163"/>
          </a:xfrm>
        </p:spPr>
        <p:txBody>
          <a:bodyPr>
            <a:normAutofit lnSpcReduction="10000"/>
          </a:bodyPr>
          <a:lstStyle/>
          <a:p>
            <a:pPr marL="0" indent="0" eaLnBrk="1" hangingPunct="1">
              <a:lnSpc>
                <a:spcPct val="90000"/>
              </a:lnSpc>
              <a:buNone/>
            </a:pPr>
            <a:endParaRPr lang="en-US" altLang="en-US" sz="2000" dirty="0" smtClean="0">
              <a:latin typeface="+mj-lt"/>
            </a:endParaRPr>
          </a:p>
          <a:p>
            <a:pPr eaLnBrk="1" hangingPunct="1">
              <a:lnSpc>
                <a:spcPct val="90000"/>
              </a:lnSpc>
            </a:pPr>
            <a:r>
              <a:rPr lang="en-US" altLang="en-US" sz="2000" dirty="0" smtClean="0">
                <a:latin typeface="+mj-lt"/>
              </a:rPr>
              <a:t>Clonazepam				</a:t>
            </a:r>
            <a:r>
              <a:rPr lang="en-US" altLang="en-US" sz="2000" dirty="0" smtClean="0">
                <a:solidFill>
                  <a:schemeClr val="accent2"/>
                </a:solidFill>
                <a:latin typeface="+mj-lt"/>
              </a:rPr>
              <a:t>→	</a:t>
            </a:r>
            <a:r>
              <a:rPr lang="en-US" altLang="en-US" sz="2000" dirty="0" smtClean="0">
                <a:solidFill>
                  <a:schemeClr val="tx2"/>
                </a:solidFill>
                <a:latin typeface="+mj-lt"/>
              </a:rPr>
              <a:t>Neuropathic pain</a:t>
            </a:r>
          </a:p>
          <a:p>
            <a:pPr eaLnBrk="1" hangingPunct="1">
              <a:lnSpc>
                <a:spcPct val="90000"/>
              </a:lnSpc>
            </a:pPr>
            <a:r>
              <a:rPr lang="en-US" altLang="en-US" sz="2000" dirty="0" smtClean="0">
                <a:latin typeface="+mj-lt"/>
              </a:rPr>
              <a:t>Ketamine</a:t>
            </a:r>
          </a:p>
          <a:p>
            <a:pPr eaLnBrk="1" hangingPunct="1">
              <a:lnSpc>
                <a:spcPct val="90000"/>
              </a:lnSpc>
            </a:pPr>
            <a:r>
              <a:rPr lang="en-US" altLang="en-US" sz="2000" dirty="0" smtClean="0">
                <a:latin typeface="+mj-lt"/>
              </a:rPr>
              <a:t>Lidocaine patches</a:t>
            </a:r>
          </a:p>
          <a:p>
            <a:pPr eaLnBrk="1" hangingPunct="1">
              <a:lnSpc>
                <a:spcPct val="90000"/>
              </a:lnSpc>
            </a:pPr>
            <a:r>
              <a:rPr lang="en-US" altLang="en-US" sz="2000" dirty="0" smtClean="0">
                <a:latin typeface="+mj-lt"/>
              </a:rPr>
              <a:t>Morphine					</a:t>
            </a:r>
            <a:r>
              <a:rPr lang="en-US" altLang="en-US" sz="2000" dirty="0" smtClean="0">
                <a:solidFill>
                  <a:schemeClr val="accent2"/>
                </a:solidFill>
                <a:latin typeface="+mj-lt"/>
              </a:rPr>
              <a:t>→	</a:t>
            </a:r>
            <a:r>
              <a:rPr lang="en-US" altLang="en-US" sz="2000" dirty="0" err="1" smtClean="0">
                <a:solidFill>
                  <a:schemeClr val="tx2"/>
                </a:solidFill>
                <a:latin typeface="+mj-lt"/>
              </a:rPr>
              <a:t>Dyspnoea</a:t>
            </a:r>
            <a:endParaRPr lang="en-US" altLang="en-US" sz="2000" dirty="0" smtClean="0">
              <a:solidFill>
                <a:schemeClr val="tx2"/>
              </a:solidFill>
              <a:latin typeface="+mj-lt"/>
            </a:endParaRPr>
          </a:p>
          <a:p>
            <a:pPr eaLnBrk="1" hangingPunct="1">
              <a:lnSpc>
                <a:spcPct val="90000"/>
              </a:lnSpc>
            </a:pPr>
            <a:r>
              <a:rPr lang="en-US" altLang="en-US" sz="2000" dirty="0" err="1" smtClean="0">
                <a:latin typeface="+mj-lt"/>
              </a:rPr>
              <a:t>Glycopyrronium</a:t>
            </a:r>
            <a:r>
              <a:rPr lang="en-US" altLang="en-US" sz="2000" dirty="0" smtClean="0">
                <a:latin typeface="+mj-lt"/>
              </a:rPr>
              <a:t>			</a:t>
            </a:r>
            <a:r>
              <a:rPr lang="en-US" altLang="en-US" sz="2000" dirty="0" smtClean="0">
                <a:solidFill>
                  <a:schemeClr val="accent2"/>
                </a:solidFill>
                <a:latin typeface="+mj-lt"/>
              </a:rPr>
              <a:t>→	</a:t>
            </a:r>
            <a:r>
              <a:rPr lang="en-US" altLang="en-US" sz="2000" dirty="0" smtClean="0">
                <a:solidFill>
                  <a:schemeClr val="tx2"/>
                </a:solidFill>
                <a:latin typeface="+mj-lt"/>
              </a:rPr>
              <a:t>Noisy breathing</a:t>
            </a:r>
          </a:p>
          <a:p>
            <a:pPr eaLnBrk="1" hangingPunct="1">
              <a:lnSpc>
                <a:spcPct val="90000"/>
              </a:lnSpc>
            </a:pPr>
            <a:r>
              <a:rPr lang="en-US" altLang="en-US" sz="2000" dirty="0" smtClean="0">
                <a:latin typeface="+mj-lt"/>
              </a:rPr>
              <a:t>Hyoscine </a:t>
            </a:r>
            <a:r>
              <a:rPr lang="en-US" altLang="en-US" sz="2000" dirty="0" err="1" smtClean="0">
                <a:latin typeface="+mj-lt"/>
              </a:rPr>
              <a:t>butylbromide</a:t>
            </a:r>
            <a:endParaRPr lang="en-US" altLang="en-US" sz="2000" dirty="0" smtClean="0">
              <a:latin typeface="+mj-lt"/>
            </a:endParaRPr>
          </a:p>
          <a:p>
            <a:pPr eaLnBrk="1" hangingPunct="1">
              <a:lnSpc>
                <a:spcPct val="90000"/>
              </a:lnSpc>
            </a:pPr>
            <a:r>
              <a:rPr lang="en-US" altLang="en-US" sz="2000" dirty="0" smtClean="0">
                <a:latin typeface="+mj-lt"/>
              </a:rPr>
              <a:t>Octreotide				</a:t>
            </a:r>
            <a:r>
              <a:rPr lang="en-US" altLang="en-US" sz="2000" dirty="0" smtClean="0">
                <a:solidFill>
                  <a:schemeClr val="accent2"/>
                </a:solidFill>
                <a:latin typeface="+mj-lt"/>
              </a:rPr>
              <a:t>→	</a:t>
            </a:r>
            <a:r>
              <a:rPr lang="en-US" altLang="en-US" sz="2000" dirty="0" smtClean="0">
                <a:solidFill>
                  <a:schemeClr val="tx2"/>
                </a:solidFill>
                <a:latin typeface="+mj-lt"/>
              </a:rPr>
              <a:t>Malignant bowel obstruction</a:t>
            </a:r>
          </a:p>
          <a:p>
            <a:pPr eaLnBrk="1" hangingPunct="1">
              <a:lnSpc>
                <a:spcPct val="90000"/>
              </a:lnSpc>
            </a:pPr>
            <a:r>
              <a:rPr lang="en-US" altLang="en-US" sz="2000" dirty="0" smtClean="0">
                <a:latin typeface="+mj-lt"/>
              </a:rPr>
              <a:t>Midazolam				</a:t>
            </a:r>
            <a:r>
              <a:rPr lang="en-US" altLang="en-US" sz="2000" dirty="0" smtClean="0">
                <a:solidFill>
                  <a:schemeClr val="accent2"/>
                </a:solidFill>
                <a:latin typeface="+mj-lt"/>
              </a:rPr>
              <a:t>→	</a:t>
            </a:r>
            <a:r>
              <a:rPr lang="en-US" altLang="en-US" sz="2000" dirty="0" smtClean="0">
                <a:solidFill>
                  <a:schemeClr val="tx2"/>
                </a:solidFill>
                <a:latin typeface="+mj-lt"/>
              </a:rPr>
              <a:t>Seizure prevention</a:t>
            </a:r>
          </a:p>
          <a:p>
            <a:pPr eaLnBrk="1" hangingPunct="1">
              <a:lnSpc>
                <a:spcPct val="90000"/>
              </a:lnSpc>
            </a:pPr>
            <a:r>
              <a:rPr lang="en-US" altLang="en-US" sz="2000" dirty="0" err="1" smtClean="0">
                <a:latin typeface="+mj-lt"/>
              </a:rPr>
              <a:t>Nifedipine</a:t>
            </a:r>
            <a:r>
              <a:rPr lang="en-US" altLang="en-US" sz="2000" dirty="0" smtClean="0">
                <a:latin typeface="+mj-lt"/>
              </a:rPr>
              <a:t>				</a:t>
            </a:r>
            <a:r>
              <a:rPr lang="en-US" altLang="en-US" sz="2000" dirty="0" smtClean="0">
                <a:solidFill>
                  <a:schemeClr val="accent2"/>
                </a:solidFill>
                <a:latin typeface="+mj-lt"/>
              </a:rPr>
              <a:t>→	</a:t>
            </a:r>
            <a:r>
              <a:rPr lang="en-US" altLang="en-US" sz="2000" dirty="0" smtClean="0">
                <a:solidFill>
                  <a:schemeClr val="tx2"/>
                </a:solidFill>
                <a:latin typeface="+mj-lt"/>
              </a:rPr>
              <a:t>Tenesmus</a:t>
            </a:r>
          </a:p>
          <a:p>
            <a:pPr eaLnBrk="1" hangingPunct="1">
              <a:lnSpc>
                <a:spcPct val="90000"/>
              </a:lnSpc>
            </a:pPr>
            <a:r>
              <a:rPr lang="en-US" altLang="en-US" sz="2000" dirty="0" smtClean="0">
                <a:latin typeface="+mj-lt"/>
              </a:rPr>
              <a:t>Paroxetine				</a:t>
            </a:r>
            <a:r>
              <a:rPr lang="en-US" altLang="en-US" sz="2000" dirty="0" smtClean="0">
                <a:solidFill>
                  <a:schemeClr val="accent2"/>
                </a:solidFill>
                <a:latin typeface="+mj-lt"/>
              </a:rPr>
              <a:t>→	</a:t>
            </a:r>
            <a:r>
              <a:rPr lang="en-US" altLang="en-US" sz="2000" dirty="0" err="1" smtClean="0">
                <a:solidFill>
                  <a:schemeClr val="tx2"/>
                </a:solidFill>
                <a:latin typeface="+mj-lt"/>
              </a:rPr>
              <a:t>Pruritis</a:t>
            </a:r>
            <a:endParaRPr lang="en-US" altLang="en-US" sz="2000" dirty="0" smtClean="0">
              <a:solidFill>
                <a:schemeClr val="tx2"/>
              </a:solidFill>
              <a:latin typeface="+mj-lt"/>
            </a:endParaRPr>
          </a:p>
          <a:p>
            <a:pPr eaLnBrk="1" hangingPunct="1">
              <a:lnSpc>
                <a:spcPct val="90000"/>
              </a:lnSpc>
            </a:pPr>
            <a:r>
              <a:rPr lang="en-US" altLang="en-US" sz="2000" dirty="0" smtClean="0">
                <a:latin typeface="+mj-lt"/>
              </a:rPr>
              <a:t>Venlafaxine				</a:t>
            </a:r>
            <a:r>
              <a:rPr lang="en-US" altLang="en-US" sz="2000" dirty="0" smtClean="0">
                <a:solidFill>
                  <a:schemeClr val="accent2"/>
                </a:solidFill>
                <a:latin typeface="+mj-lt"/>
              </a:rPr>
              <a:t>→	</a:t>
            </a:r>
            <a:r>
              <a:rPr lang="en-US" altLang="en-US" sz="2000" dirty="0" smtClean="0">
                <a:solidFill>
                  <a:schemeClr val="tx2"/>
                </a:solidFill>
                <a:latin typeface="+mj-lt"/>
              </a:rPr>
              <a:t>Sweats</a:t>
            </a:r>
          </a:p>
          <a:p>
            <a:pPr eaLnBrk="1" hangingPunct="1">
              <a:lnSpc>
                <a:spcPct val="90000"/>
              </a:lnSpc>
            </a:pPr>
            <a:r>
              <a:rPr lang="en-US" altLang="en-US" sz="2000" dirty="0" err="1" smtClean="0">
                <a:latin typeface="+mj-lt"/>
              </a:rPr>
              <a:t>Megestrol</a:t>
            </a:r>
            <a:r>
              <a:rPr lang="en-US" altLang="en-US" sz="2000" dirty="0" smtClean="0">
                <a:latin typeface="+mj-lt"/>
              </a:rPr>
              <a:t>				</a:t>
            </a:r>
            <a:r>
              <a:rPr lang="en-US" altLang="en-US" sz="2000" dirty="0" smtClean="0">
                <a:solidFill>
                  <a:schemeClr val="accent2"/>
                </a:solidFill>
                <a:latin typeface="+mj-lt"/>
              </a:rPr>
              <a:t>→	</a:t>
            </a:r>
            <a:r>
              <a:rPr lang="en-US" altLang="en-US" sz="2000" dirty="0" smtClean="0">
                <a:solidFill>
                  <a:schemeClr val="tx2"/>
                </a:solidFill>
                <a:latin typeface="+mj-lt"/>
              </a:rPr>
              <a:t>Appetite</a:t>
            </a:r>
          </a:p>
          <a:p>
            <a:pPr eaLnBrk="1" hangingPunct="1">
              <a:lnSpc>
                <a:spcPct val="90000"/>
              </a:lnSpc>
              <a:buFont typeface="Wingdings" pitchFamily="2" charset="2"/>
              <a:buNone/>
            </a:pPr>
            <a:endParaRPr lang="en-US" altLang="en-US" sz="2000" dirty="0" smtClean="0"/>
          </a:p>
          <a:p>
            <a:pPr eaLnBrk="1" hangingPunct="1">
              <a:lnSpc>
                <a:spcPct val="90000"/>
              </a:lnSpc>
            </a:pPr>
            <a:endParaRPr lang="en-US" altLang="en-US" sz="2200" dirty="0" smtClean="0"/>
          </a:p>
        </p:txBody>
      </p:sp>
      <p:sp>
        <p:nvSpPr>
          <p:cNvPr id="32771" name="Rectangle 2"/>
          <p:cNvSpPr>
            <a:spLocks noGrp="1" noChangeArrowheads="1"/>
          </p:cNvSpPr>
          <p:nvPr>
            <p:ph type="title"/>
          </p:nvPr>
        </p:nvSpPr>
        <p:spPr>
          <a:xfrm>
            <a:off x="467544" y="836712"/>
            <a:ext cx="8229600" cy="868958"/>
          </a:xfrm>
        </p:spPr>
        <p:txBody>
          <a:bodyPr>
            <a:normAutofit/>
          </a:bodyPr>
          <a:lstStyle/>
          <a:p>
            <a:pPr eaLnBrk="1" hangingPunct="1"/>
            <a:r>
              <a:rPr lang="en-US" altLang="en-US" sz="2400" dirty="0" smtClean="0">
                <a:latin typeface="+mj-lt"/>
              </a:rPr>
              <a:t>Off-label drug use in palliative care - indications</a:t>
            </a:r>
          </a:p>
        </p:txBody>
      </p:sp>
      <p:sp>
        <p:nvSpPr>
          <p:cNvPr id="32770" name="Slide Number Placeholder 6"/>
          <p:cNvSpPr>
            <a:spLocks noGrp="1"/>
          </p:cNvSpPr>
          <p:nvPr>
            <p:ph type="sldNum" sz="quarter" idx="4294967295"/>
          </p:nvPr>
        </p:nvSpPr>
        <p:spPr>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fld id="{9FFEE004-9472-4C01-B4BD-506AC2009857}" type="slidenum">
              <a:rPr lang="en-US" altLang="en-US" sz="1000" smtClean="0"/>
              <a:pPr/>
              <a:t>17</a:t>
            </a:fld>
            <a:endParaRPr lang="en-US" altLang="en-US" sz="1000" smtClean="0"/>
          </a:p>
        </p:txBody>
      </p:sp>
    </p:spTree>
    <p:extLst>
      <p:ext uri="{BB962C8B-B14F-4D97-AF65-F5344CB8AC3E}">
        <p14:creationId xmlns:p14="http://schemas.microsoft.com/office/powerpoint/2010/main" val="72779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4" name="Rectangle 6"/>
          <p:cNvSpPr>
            <a:spLocks noGrp="1" noChangeArrowheads="1"/>
          </p:cNvSpPr>
          <p:nvPr>
            <p:ph sz="half" idx="1"/>
          </p:nvPr>
        </p:nvSpPr>
        <p:spPr/>
        <p:txBody>
          <a:bodyPr>
            <a:normAutofit/>
          </a:bodyPr>
          <a:lstStyle/>
          <a:p>
            <a:pPr marL="0" indent="0" eaLnBrk="1" hangingPunct="1">
              <a:lnSpc>
                <a:spcPct val="80000"/>
              </a:lnSpc>
              <a:buNone/>
            </a:pPr>
            <a:r>
              <a:rPr lang="en-US" altLang="en-US" sz="2000" b="1" dirty="0" smtClean="0">
                <a:latin typeface="+mj-lt"/>
              </a:rPr>
              <a:t>Subcutaneous </a:t>
            </a:r>
          </a:p>
          <a:p>
            <a:pPr>
              <a:lnSpc>
                <a:spcPct val="80000"/>
              </a:lnSpc>
            </a:pPr>
            <a:r>
              <a:rPr lang="en-US" altLang="en-US" sz="2000" dirty="0" smtClean="0">
                <a:latin typeface="+mj-lt"/>
              </a:rPr>
              <a:t>Alfentanil</a:t>
            </a:r>
          </a:p>
          <a:p>
            <a:pPr>
              <a:lnSpc>
                <a:spcPct val="80000"/>
              </a:lnSpc>
            </a:pPr>
            <a:r>
              <a:rPr lang="en-US" altLang="en-US" sz="2000" dirty="0" smtClean="0">
                <a:latin typeface="+mj-lt"/>
              </a:rPr>
              <a:t>Clonazepam </a:t>
            </a:r>
          </a:p>
          <a:p>
            <a:pPr>
              <a:lnSpc>
                <a:spcPct val="80000"/>
              </a:lnSpc>
            </a:pPr>
            <a:r>
              <a:rPr lang="en-US" altLang="en-US" sz="2000" dirty="0" smtClean="0">
                <a:latin typeface="+mj-lt"/>
              </a:rPr>
              <a:t>Cyclizine</a:t>
            </a:r>
          </a:p>
          <a:p>
            <a:pPr>
              <a:lnSpc>
                <a:spcPct val="80000"/>
              </a:lnSpc>
            </a:pPr>
            <a:r>
              <a:rPr lang="en-US" altLang="en-US" sz="2000" dirty="0" smtClean="0">
                <a:latin typeface="+mj-lt"/>
              </a:rPr>
              <a:t>Furosemide </a:t>
            </a:r>
          </a:p>
          <a:p>
            <a:pPr>
              <a:lnSpc>
                <a:spcPct val="80000"/>
              </a:lnSpc>
            </a:pPr>
            <a:r>
              <a:rPr lang="en-US" altLang="en-US" sz="2000" dirty="0" smtClean="0">
                <a:latin typeface="+mj-lt"/>
              </a:rPr>
              <a:t>Glycopyrronium</a:t>
            </a:r>
          </a:p>
          <a:p>
            <a:pPr>
              <a:lnSpc>
                <a:spcPct val="80000"/>
              </a:lnSpc>
            </a:pPr>
            <a:r>
              <a:rPr lang="en-US" altLang="en-US" sz="2000" dirty="0" smtClean="0">
                <a:latin typeface="+mj-lt"/>
              </a:rPr>
              <a:t>Haloperidol </a:t>
            </a:r>
          </a:p>
          <a:p>
            <a:pPr>
              <a:lnSpc>
                <a:spcPct val="80000"/>
              </a:lnSpc>
            </a:pPr>
            <a:r>
              <a:rPr lang="en-US" altLang="en-US" sz="2000" dirty="0" smtClean="0">
                <a:latin typeface="+mj-lt"/>
              </a:rPr>
              <a:t>Hyoscine </a:t>
            </a:r>
            <a:r>
              <a:rPr lang="en-US" altLang="en-US" sz="2000" dirty="0" err="1" smtClean="0">
                <a:latin typeface="+mj-lt"/>
              </a:rPr>
              <a:t>butylbromide</a:t>
            </a:r>
            <a:endParaRPr lang="en-US" altLang="en-US" sz="2000" dirty="0" smtClean="0">
              <a:latin typeface="+mj-lt"/>
            </a:endParaRPr>
          </a:p>
          <a:p>
            <a:pPr>
              <a:lnSpc>
                <a:spcPct val="80000"/>
              </a:lnSpc>
            </a:pPr>
            <a:r>
              <a:rPr lang="en-US" altLang="en-US" sz="2000" dirty="0" smtClean="0">
                <a:latin typeface="+mj-lt"/>
              </a:rPr>
              <a:t>Ketamine</a:t>
            </a:r>
          </a:p>
          <a:p>
            <a:pPr>
              <a:lnSpc>
                <a:spcPct val="80000"/>
              </a:lnSpc>
            </a:pPr>
            <a:r>
              <a:rPr lang="en-US" altLang="en-US" sz="2000" dirty="0" smtClean="0">
                <a:latin typeface="+mj-lt"/>
              </a:rPr>
              <a:t>Metoclopramide</a:t>
            </a:r>
          </a:p>
          <a:p>
            <a:pPr>
              <a:lnSpc>
                <a:spcPct val="80000"/>
              </a:lnSpc>
            </a:pPr>
            <a:r>
              <a:rPr lang="en-US" altLang="en-US" sz="2000" dirty="0" smtClean="0">
                <a:latin typeface="+mj-lt"/>
              </a:rPr>
              <a:t>Midazolam </a:t>
            </a:r>
          </a:p>
          <a:p>
            <a:pPr>
              <a:lnSpc>
                <a:spcPct val="80000"/>
              </a:lnSpc>
            </a:pPr>
            <a:r>
              <a:rPr lang="en-US" altLang="en-US" sz="2000" dirty="0" smtClean="0">
                <a:latin typeface="+mj-lt"/>
              </a:rPr>
              <a:t>Ondansetron</a:t>
            </a:r>
          </a:p>
          <a:p>
            <a:pPr>
              <a:lnSpc>
                <a:spcPct val="80000"/>
              </a:lnSpc>
            </a:pPr>
            <a:r>
              <a:rPr lang="en-US" altLang="en-US" sz="2000" dirty="0" smtClean="0">
                <a:latin typeface="+mj-lt"/>
              </a:rPr>
              <a:t>Phenobarbital injections</a:t>
            </a:r>
          </a:p>
          <a:p>
            <a:pPr eaLnBrk="1" hangingPunct="1">
              <a:lnSpc>
                <a:spcPct val="80000"/>
              </a:lnSpc>
              <a:buFont typeface="Wingdings" pitchFamily="2" charset="2"/>
              <a:buNone/>
            </a:pPr>
            <a:endParaRPr lang="en-US" altLang="en-US" sz="1600" dirty="0" smtClean="0"/>
          </a:p>
          <a:p>
            <a:pPr eaLnBrk="1" hangingPunct="1">
              <a:lnSpc>
                <a:spcPct val="80000"/>
              </a:lnSpc>
              <a:buFont typeface="Wingdings" pitchFamily="2" charset="2"/>
              <a:buNone/>
            </a:pPr>
            <a:endParaRPr lang="en-US" altLang="en-US" sz="1600" dirty="0" smtClean="0"/>
          </a:p>
          <a:p>
            <a:pPr eaLnBrk="1" hangingPunct="1">
              <a:lnSpc>
                <a:spcPct val="80000"/>
              </a:lnSpc>
              <a:buFont typeface="Wingdings" pitchFamily="2" charset="2"/>
              <a:buNone/>
            </a:pPr>
            <a:endParaRPr lang="en-US" altLang="en-US" sz="1600" dirty="0" smtClean="0"/>
          </a:p>
          <a:p>
            <a:pPr eaLnBrk="1" hangingPunct="1">
              <a:lnSpc>
                <a:spcPct val="80000"/>
              </a:lnSpc>
            </a:pPr>
            <a:endParaRPr lang="en-US" altLang="en-US" sz="1800" dirty="0" smtClean="0"/>
          </a:p>
        </p:txBody>
      </p:sp>
      <p:sp>
        <p:nvSpPr>
          <p:cNvPr id="26628" name="Content Placeholder 4"/>
          <p:cNvSpPr>
            <a:spLocks noGrp="1"/>
          </p:cNvSpPr>
          <p:nvPr>
            <p:ph sz="half" idx="2"/>
          </p:nvPr>
        </p:nvSpPr>
        <p:spPr/>
        <p:txBody>
          <a:bodyPr>
            <a:normAutofit fontScale="92500" lnSpcReduction="10000"/>
          </a:bodyPr>
          <a:lstStyle/>
          <a:p>
            <a:pPr marL="0" indent="0" eaLnBrk="1" hangingPunct="1">
              <a:lnSpc>
                <a:spcPct val="80000"/>
              </a:lnSpc>
              <a:buNone/>
            </a:pPr>
            <a:r>
              <a:rPr lang="en-US" altLang="en-US" sz="2200" b="1" dirty="0" smtClean="0">
                <a:latin typeface="+mj-lt"/>
              </a:rPr>
              <a:t>Epidural/Intrathecal</a:t>
            </a:r>
          </a:p>
          <a:p>
            <a:pPr>
              <a:lnSpc>
                <a:spcPct val="80000"/>
              </a:lnSpc>
            </a:pPr>
            <a:r>
              <a:rPr lang="en-US" altLang="en-US" sz="2200" dirty="0" smtClean="0">
                <a:latin typeface="+mj-lt"/>
              </a:rPr>
              <a:t>Diamorphine</a:t>
            </a:r>
          </a:p>
          <a:p>
            <a:pPr>
              <a:lnSpc>
                <a:spcPct val="80000"/>
              </a:lnSpc>
            </a:pPr>
            <a:r>
              <a:rPr lang="en-US" altLang="en-US" sz="2200" dirty="0" smtClean="0">
                <a:latin typeface="+mj-lt"/>
              </a:rPr>
              <a:t>Fentanyl </a:t>
            </a:r>
          </a:p>
          <a:p>
            <a:pPr>
              <a:lnSpc>
                <a:spcPct val="80000"/>
              </a:lnSpc>
            </a:pPr>
            <a:r>
              <a:rPr lang="en-US" altLang="en-US" sz="2200" dirty="0" smtClean="0">
                <a:latin typeface="+mj-lt"/>
              </a:rPr>
              <a:t>Clonidine injections</a:t>
            </a:r>
            <a:endParaRPr lang="en-US" altLang="en-US" sz="2200" b="1" dirty="0" smtClean="0">
              <a:latin typeface="+mj-lt"/>
            </a:endParaRPr>
          </a:p>
          <a:p>
            <a:pPr eaLnBrk="1" hangingPunct="1">
              <a:lnSpc>
                <a:spcPct val="80000"/>
              </a:lnSpc>
            </a:pPr>
            <a:endParaRPr lang="en-US" altLang="en-US" sz="2200" b="1" dirty="0" smtClean="0">
              <a:latin typeface="+mj-lt"/>
            </a:endParaRPr>
          </a:p>
          <a:p>
            <a:pPr marL="0" indent="0" eaLnBrk="1" hangingPunct="1">
              <a:lnSpc>
                <a:spcPct val="80000"/>
              </a:lnSpc>
              <a:buNone/>
            </a:pPr>
            <a:r>
              <a:rPr lang="en-US" altLang="en-US" sz="2200" b="1" dirty="0" smtClean="0">
                <a:latin typeface="+mj-lt"/>
              </a:rPr>
              <a:t>Sublingual</a:t>
            </a:r>
          </a:p>
          <a:p>
            <a:pPr>
              <a:lnSpc>
                <a:spcPct val="80000"/>
              </a:lnSpc>
            </a:pPr>
            <a:r>
              <a:rPr lang="en-US" altLang="en-US" sz="2200" dirty="0" smtClean="0">
                <a:latin typeface="+mj-lt"/>
              </a:rPr>
              <a:t>Lorazepam tablets</a:t>
            </a:r>
          </a:p>
          <a:p>
            <a:pPr>
              <a:lnSpc>
                <a:spcPct val="80000"/>
              </a:lnSpc>
            </a:pPr>
            <a:r>
              <a:rPr lang="en-US" altLang="en-US" sz="2200" dirty="0" smtClean="0">
                <a:latin typeface="+mj-lt"/>
              </a:rPr>
              <a:t>Diazepam enema</a:t>
            </a:r>
          </a:p>
          <a:p>
            <a:pPr eaLnBrk="1" hangingPunct="1">
              <a:lnSpc>
                <a:spcPct val="80000"/>
              </a:lnSpc>
              <a:buFont typeface="Wingdings" pitchFamily="2" charset="2"/>
              <a:buNone/>
            </a:pPr>
            <a:endParaRPr lang="en-US" altLang="en-US" sz="2200" dirty="0" smtClean="0">
              <a:latin typeface="+mj-lt"/>
            </a:endParaRPr>
          </a:p>
          <a:p>
            <a:pPr marL="0" indent="0" eaLnBrk="1" hangingPunct="1">
              <a:lnSpc>
                <a:spcPct val="80000"/>
              </a:lnSpc>
              <a:buNone/>
            </a:pPr>
            <a:r>
              <a:rPr lang="en-US" altLang="en-US" sz="2200" b="1" dirty="0" smtClean="0">
                <a:latin typeface="+mj-lt"/>
              </a:rPr>
              <a:t>Buccal</a:t>
            </a:r>
          </a:p>
          <a:p>
            <a:pPr>
              <a:lnSpc>
                <a:spcPct val="80000"/>
              </a:lnSpc>
            </a:pPr>
            <a:r>
              <a:rPr lang="en-US" altLang="en-US" sz="2200" dirty="0" smtClean="0">
                <a:latin typeface="+mj-lt"/>
              </a:rPr>
              <a:t>Midazolam injection</a:t>
            </a:r>
          </a:p>
          <a:p>
            <a:pPr eaLnBrk="1" hangingPunct="1">
              <a:lnSpc>
                <a:spcPct val="80000"/>
              </a:lnSpc>
              <a:buFont typeface="Wingdings" pitchFamily="2" charset="2"/>
              <a:buNone/>
            </a:pPr>
            <a:endParaRPr lang="en-US" altLang="en-US" sz="2200" dirty="0" smtClean="0">
              <a:latin typeface="+mj-lt"/>
            </a:endParaRPr>
          </a:p>
          <a:p>
            <a:pPr marL="0" indent="0" eaLnBrk="1" hangingPunct="1">
              <a:lnSpc>
                <a:spcPct val="80000"/>
              </a:lnSpc>
              <a:buNone/>
            </a:pPr>
            <a:r>
              <a:rPr lang="en-US" altLang="en-US" sz="2200" b="1" dirty="0" smtClean="0">
                <a:latin typeface="+mj-lt"/>
              </a:rPr>
              <a:t>Topical</a:t>
            </a:r>
          </a:p>
          <a:p>
            <a:pPr>
              <a:lnSpc>
                <a:spcPct val="80000"/>
              </a:lnSpc>
            </a:pPr>
            <a:r>
              <a:rPr lang="en-US" altLang="en-US" sz="2200" dirty="0" smtClean="0">
                <a:latin typeface="+mj-lt"/>
              </a:rPr>
              <a:t>Morphine injection</a:t>
            </a:r>
          </a:p>
          <a:p>
            <a:pPr>
              <a:lnSpc>
                <a:spcPct val="80000"/>
              </a:lnSpc>
            </a:pPr>
            <a:r>
              <a:rPr lang="en-US" altLang="en-US" sz="2200" dirty="0" smtClean="0">
                <a:latin typeface="+mj-lt"/>
              </a:rPr>
              <a:t>Diamorphine injection</a:t>
            </a:r>
          </a:p>
          <a:p>
            <a:pPr>
              <a:lnSpc>
                <a:spcPct val="80000"/>
              </a:lnSpc>
            </a:pPr>
            <a:endParaRPr lang="en-US" altLang="en-US" dirty="0" smtClean="0"/>
          </a:p>
          <a:p>
            <a:endParaRPr lang="en-GB" altLang="en-US" dirty="0" smtClean="0"/>
          </a:p>
        </p:txBody>
      </p:sp>
      <p:sp>
        <p:nvSpPr>
          <p:cNvPr id="150530" name="Rectangle 2"/>
          <p:cNvSpPr>
            <a:spLocks noGrp="1" noChangeArrowheads="1"/>
          </p:cNvSpPr>
          <p:nvPr>
            <p:ph type="title"/>
          </p:nvPr>
        </p:nvSpPr>
        <p:spPr/>
        <p:txBody>
          <a:bodyPr>
            <a:normAutofit fontScale="90000"/>
          </a:bodyPr>
          <a:lstStyle/>
          <a:p>
            <a:pPr eaLnBrk="1" hangingPunct="1"/>
            <a:r>
              <a:rPr lang="en-US" altLang="en-US" sz="2700" dirty="0" smtClean="0">
                <a:latin typeface="+mj-lt"/>
              </a:rPr>
              <a:t>Off-label drug use in palliative care – routes of administration</a:t>
            </a:r>
          </a:p>
        </p:txBody>
      </p:sp>
      <p:sp>
        <p:nvSpPr>
          <p:cNvPr id="33797" name="Slide Number Placeholder 5"/>
          <p:cNvSpPr>
            <a:spLocks noGrp="1"/>
          </p:cNvSpPr>
          <p:nvPr>
            <p:ph type="sldNum" sz="quarter" idx="4294967295"/>
          </p:nvPr>
        </p:nvSpPr>
        <p:spPr>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fld id="{E44D3CB9-B7FE-45E3-9371-FF7C3CF3B1DE}" type="slidenum">
              <a:rPr lang="en-US" altLang="en-US" sz="1000" smtClean="0"/>
              <a:pPr/>
              <a:t>18</a:t>
            </a:fld>
            <a:endParaRPr lang="en-US" altLang="en-US" sz="1000" smtClean="0"/>
          </a:p>
        </p:txBody>
      </p:sp>
    </p:spTree>
    <p:extLst>
      <p:ext uri="{BB962C8B-B14F-4D97-AF65-F5344CB8AC3E}">
        <p14:creationId xmlns:p14="http://schemas.microsoft.com/office/powerpoint/2010/main" val="361017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755576" y="2060848"/>
            <a:ext cx="8014345" cy="4051027"/>
          </a:xfrm>
        </p:spPr>
        <p:txBody>
          <a:bodyPr>
            <a:normAutofit fontScale="85000" lnSpcReduction="20000"/>
          </a:bodyPr>
          <a:lstStyle/>
          <a:p>
            <a:pPr marL="0" indent="0" eaLnBrk="1" hangingPunct="1">
              <a:lnSpc>
                <a:spcPct val="80000"/>
              </a:lnSpc>
              <a:buNone/>
            </a:pPr>
            <a:r>
              <a:rPr lang="en-US" altLang="en-US" sz="2400" dirty="0" smtClean="0">
                <a:latin typeface="+mj-lt"/>
              </a:rPr>
              <a:t>No marketing </a:t>
            </a:r>
            <a:r>
              <a:rPr lang="en-US" altLang="en-US" sz="2400" dirty="0" err="1" smtClean="0">
                <a:latin typeface="+mj-lt"/>
              </a:rPr>
              <a:t>authorisation</a:t>
            </a:r>
            <a:endParaRPr lang="en-US" altLang="en-US" sz="2400" dirty="0" smtClean="0">
              <a:latin typeface="+mj-lt"/>
            </a:endParaRPr>
          </a:p>
          <a:p>
            <a:pPr eaLnBrk="1" hangingPunct="1">
              <a:lnSpc>
                <a:spcPct val="80000"/>
              </a:lnSpc>
            </a:pPr>
            <a:endParaRPr lang="en-US" altLang="en-US" sz="2400" dirty="0" smtClean="0">
              <a:latin typeface="+mj-lt"/>
            </a:endParaRPr>
          </a:p>
          <a:p>
            <a:pPr eaLnBrk="1" hangingPunct="1">
              <a:lnSpc>
                <a:spcPct val="80000"/>
              </a:lnSpc>
              <a:buFont typeface="Wingdings" pitchFamily="2" charset="2"/>
              <a:buNone/>
            </a:pPr>
            <a:r>
              <a:rPr lang="en-US" altLang="en-US" sz="2400" dirty="0" smtClean="0">
                <a:latin typeface="+mj-lt"/>
              </a:rPr>
              <a:t>Include:</a:t>
            </a:r>
          </a:p>
          <a:p>
            <a:pPr eaLnBrk="1" hangingPunct="1">
              <a:lnSpc>
                <a:spcPct val="80000"/>
              </a:lnSpc>
              <a:buFont typeface="Wingdings" pitchFamily="2" charset="2"/>
              <a:buNone/>
            </a:pPr>
            <a:endParaRPr lang="en-US" altLang="en-US" sz="2400" dirty="0" smtClean="0">
              <a:latin typeface="+mj-lt"/>
            </a:endParaRPr>
          </a:p>
          <a:p>
            <a:pPr>
              <a:lnSpc>
                <a:spcPct val="80000"/>
              </a:lnSpc>
            </a:pPr>
            <a:r>
              <a:rPr lang="en-US" altLang="en-US" sz="2400" b="1" dirty="0" smtClean="0">
                <a:latin typeface="+mj-lt"/>
              </a:rPr>
              <a:t>Specials</a:t>
            </a:r>
          </a:p>
          <a:p>
            <a:pPr marL="0" indent="0">
              <a:lnSpc>
                <a:spcPct val="80000"/>
              </a:lnSpc>
              <a:buNone/>
            </a:pPr>
            <a:r>
              <a:rPr lang="en-US" altLang="en-US" sz="2400" dirty="0" smtClean="0">
                <a:latin typeface="+mj-lt"/>
              </a:rPr>
              <a:t>		</a:t>
            </a:r>
            <a:r>
              <a:rPr lang="en-US" altLang="en-US" sz="2400" dirty="0" err="1" smtClean="0">
                <a:latin typeface="+mj-lt"/>
              </a:rPr>
              <a:t>eg</a:t>
            </a:r>
            <a:r>
              <a:rPr lang="en-US" altLang="en-US" sz="2400" dirty="0" smtClean="0">
                <a:latin typeface="+mj-lt"/>
              </a:rPr>
              <a:t>. ketamine oral liquid, tranexamic acid oral liquid </a:t>
            </a:r>
          </a:p>
          <a:p>
            <a:pPr marL="0" indent="0">
              <a:lnSpc>
                <a:spcPct val="80000"/>
              </a:lnSpc>
              <a:buNone/>
            </a:pPr>
            <a:r>
              <a:rPr lang="en-US" altLang="en-US" sz="2400" dirty="0" smtClean="0">
                <a:latin typeface="+mj-lt"/>
              </a:rPr>
              <a:t>	</a:t>
            </a:r>
          </a:p>
          <a:p>
            <a:pPr>
              <a:lnSpc>
                <a:spcPct val="80000"/>
              </a:lnSpc>
            </a:pPr>
            <a:r>
              <a:rPr lang="en-US" altLang="en-US" sz="2400" b="1" dirty="0" smtClean="0">
                <a:latin typeface="+mj-lt"/>
              </a:rPr>
              <a:t>Named patient drugs</a:t>
            </a:r>
          </a:p>
          <a:p>
            <a:pPr marL="0" indent="0">
              <a:lnSpc>
                <a:spcPct val="80000"/>
              </a:lnSpc>
              <a:buNone/>
            </a:pPr>
            <a:r>
              <a:rPr lang="en-US" altLang="en-US" sz="2400" dirty="0" smtClean="0">
                <a:latin typeface="+mj-lt"/>
              </a:rPr>
              <a:t>		</a:t>
            </a:r>
            <a:r>
              <a:rPr lang="en-US" altLang="en-US" sz="2400" dirty="0" err="1" smtClean="0">
                <a:latin typeface="+mj-lt"/>
              </a:rPr>
              <a:t>eg</a:t>
            </a:r>
            <a:r>
              <a:rPr lang="en-US" altLang="en-US" sz="2400" dirty="0" smtClean="0">
                <a:latin typeface="+mj-lt"/>
              </a:rPr>
              <a:t>. </a:t>
            </a:r>
            <a:r>
              <a:rPr lang="en-US" altLang="en-US" sz="2400" dirty="0" err="1" smtClean="0">
                <a:latin typeface="+mj-lt"/>
              </a:rPr>
              <a:t>glycopyrronium</a:t>
            </a:r>
            <a:r>
              <a:rPr lang="en-US" altLang="en-US" sz="2400" dirty="0" smtClean="0">
                <a:latin typeface="+mj-lt"/>
              </a:rPr>
              <a:t> tablets, </a:t>
            </a:r>
            <a:r>
              <a:rPr lang="en-US" altLang="en-US" sz="2400" dirty="0" err="1">
                <a:latin typeface="+mj-lt"/>
              </a:rPr>
              <a:t>h</a:t>
            </a:r>
            <a:r>
              <a:rPr lang="en-US" altLang="en-US" sz="2400" dirty="0" err="1" smtClean="0">
                <a:latin typeface="+mj-lt"/>
              </a:rPr>
              <a:t>ydomorphone</a:t>
            </a:r>
            <a:r>
              <a:rPr lang="en-US" altLang="en-US" sz="2400" dirty="0" smtClean="0">
                <a:latin typeface="+mj-lt"/>
              </a:rPr>
              <a:t> injection, </a:t>
            </a:r>
          </a:p>
          <a:p>
            <a:pPr marL="0" indent="0">
              <a:lnSpc>
                <a:spcPct val="80000"/>
              </a:lnSpc>
              <a:buNone/>
            </a:pPr>
            <a:r>
              <a:rPr lang="en-US" altLang="en-US" sz="2400" dirty="0" smtClean="0">
                <a:latin typeface="+mj-lt"/>
              </a:rPr>
              <a:t>     		clonazepam injection</a:t>
            </a:r>
          </a:p>
          <a:p>
            <a:pPr>
              <a:lnSpc>
                <a:spcPct val="80000"/>
              </a:lnSpc>
            </a:pPr>
            <a:endParaRPr lang="en-US" altLang="en-US" sz="2400" dirty="0" smtClean="0">
              <a:latin typeface="+mj-lt"/>
            </a:endParaRPr>
          </a:p>
          <a:p>
            <a:pPr>
              <a:lnSpc>
                <a:spcPct val="80000"/>
              </a:lnSpc>
            </a:pPr>
            <a:r>
              <a:rPr lang="en-US" altLang="en-US" sz="2400" b="1" dirty="0" smtClean="0">
                <a:latin typeface="+mj-lt"/>
              </a:rPr>
              <a:t>Syringe pump combinations</a:t>
            </a:r>
          </a:p>
          <a:p>
            <a:pPr marL="0" indent="0">
              <a:lnSpc>
                <a:spcPct val="80000"/>
              </a:lnSpc>
              <a:buNone/>
            </a:pPr>
            <a:r>
              <a:rPr lang="en-US" altLang="en-US" sz="2400" dirty="0" smtClean="0">
                <a:latin typeface="+mj-lt"/>
              </a:rPr>
              <a:t>		</a:t>
            </a:r>
            <a:r>
              <a:rPr lang="en-US" altLang="en-US" sz="2400" dirty="0" err="1" smtClean="0">
                <a:latin typeface="+mj-lt"/>
              </a:rPr>
              <a:t>eg</a:t>
            </a:r>
            <a:r>
              <a:rPr lang="en-US" altLang="en-US" sz="2400" dirty="0" smtClean="0">
                <a:latin typeface="+mj-lt"/>
              </a:rPr>
              <a:t>. morphine + midazolam + </a:t>
            </a:r>
            <a:r>
              <a:rPr lang="en-US" altLang="en-US" sz="2400" dirty="0" err="1">
                <a:latin typeface="+mj-lt"/>
              </a:rPr>
              <a:t>g</a:t>
            </a:r>
            <a:r>
              <a:rPr lang="en-US" altLang="en-US" sz="2400" dirty="0" err="1" smtClean="0">
                <a:latin typeface="+mj-lt"/>
              </a:rPr>
              <a:t>lycopyrronium</a:t>
            </a:r>
            <a:endParaRPr lang="en-US" altLang="en-US" sz="2400" dirty="0" smtClean="0">
              <a:latin typeface="+mj-lt"/>
            </a:endParaRPr>
          </a:p>
          <a:p>
            <a:pPr marL="0" indent="0">
              <a:lnSpc>
                <a:spcPct val="80000"/>
              </a:lnSpc>
              <a:buNone/>
            </a:pPr>
            <a:endParaRPr lang="en-US" altLang="en-US" sz="2400" dirty="0" smtClean="0">
              <a:latin typeface="+mj-lt"/>
            </a:endParaRPr>
          </a:p>
          <a:p>
            <a:pPr eaLnBrk="1" hangingPunct="1">
              <a:lnSpc>
                <a:spcPct val="80000"/>
              </a:lnSpc>
              <a:buFont typeface="Wingdings" pitchFamily="2" charset="2"/>
              <a:buNone/>
            </a:pPr>
            <a:endParaRPr lang="en-US" altLang="en-US" sz="2400" dirty="0" smtClean="0">
              <a:latin typeface="+mj-lt"/>
            </a:endParaRPr>
          </a:p>
          <a:p>
            <a:pPr eaLnBrk="1" hangingPunct="1">
              <a:lnSpc>
                <a:spcPct val="80000"/>
              </a:lnSpc>
            </a:pPr>
            <a:r>
              <a:rPr lang="en-US" altLang="en-US" sz="2400" dirty="0" smtClean="0">
                <a:latin typeface="+mj-lt"/>
              </a:rPr>
              <a:t>Responsibility lies with the prescriber</a:t>
            </a:r>
          </a:p>
          <a:p>
            <a:pPr eaLnBrk="1" hangingPunct="1">
              <a:lnSpc>
                <a:spcPct val="80000"/>
              </a:lnSpc>
              <a:buFont typeface="Wingdings" pitchFamily="2" charset="2"/>
              <a:buNone/>
            </a:pPr>
            <a:endParaRPr lang="en-US" altLang="en-US" sz="2100" dirty="0" smtClean="0"/>
          </a:p>
          <a:p>
            <a:pPr eaLnBrk="1" hangingPunct="1">
              <a:lnSpc>
                <a:spcPct val="80000"/>
              </a:lnSpc>
              <a:buFont typeface="Wingdings" pitchFamily="2" charset="2"/>
              <a:buNone/>
            </a:pPr>
            <a:endParaRPr lang="en-US" altLang="en-US" sz="2100" dirty="0" smtClean="0"/>
          </a:p>
        </p:txBody>
      </p:sp>
      <p:sp>
        <p:nvSpPr>
          <p:cNvPr id="144386" name="Rectangle 2"/>
          <p:cNvSpPr>
            <a:spLocks noGrp="1" noChangeArrowheads="1"/>
          </p:cNvSpPr>
          <p:nvPr>
            <p:ph type="title"/>
          </p:nvPr>
        </p:nvSpPr>
        <p:spPr>
          <a:xfrm>
            <a:off x="683568" y="692696"/>
            <a:ext cx="8147248" cy="1143000"/>
          </a:xfrm>
        </p:spPr>
        <p:txBody>
          <a:bodyPr>
            <a:normAutofit/>
          </a:bodyPr>
          <a:lstStyle/>
          <a:p>
            <a:pPr eaLnBrk="1" hangingPunct="1"/>
            <a:r>
              <a:rPr lang="en-US" altLang="en-US" sz="2800" dirty="0" smtClean="0">
                <a:latin typeface="+mj-lt"/>
              </a:rPr>
              <a:t>Unlicensed Medicines</a:t>
            </a:r>
          </a:p>
        </p:txBody>
      </p:sp>
      <p:sp>
        <p:nvSpPr>
          <p:cNvPr id="26626" name="Slide Number Placeholder 5"/>
          <p:cNvSpPr>
            <a:spLocks noGrp="1"/>
          </p:cNvSpPr>
          <p:nvPr>
            <p:ph type="sldNum" sz="quarter" idx="4294967295"/>
          </p:nvPr>
        </p:nvSpPr>
        <p:spPr>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fld id="{16385F01-742E-4DCC-98AF-A0212DB9F3BC}" type="slidenum">
              <a:rPr lang="en-US" altLang="en-US" sz="1000" smtClean="0"/>
              <a:pPr/>
              <a:t>19</a:t>
            </a:fld>
            <a:endParaRPr lang="en-US" altLang="en-US" sz="1000" smtClean="0"/>
          </a:p>
        </p:txBody>
      </p:sp>
    </p:spTree>
    <p:extLst>
      <p:ext uri="{BB962C8B-B14F-4D97-AF65-F5344CB8AC3E}">
        <p14:creationId xmlns:p14="http://schemas.microsoft.com/office/powerpoint/2010/main" val="269781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16832"/>
            <a:ext cx="7787208" cy="4113251"/>
          </a:xfrm>
        </p:spPr>
        <p:txBody>
          <a:bodyPr>
            <a:normAutofit fontScale="77500" lnSpcReduction="20000"/>
          </a:bodyPr>
          <a:lstStyle/>
          <a:p>
            <a:r>
              <a:rPr lang="en-GB" sz="2800" dirty="0"/>
              <a:t>C</a:t>
            </a:r>
            <a:r>
              <a:rPr lang="en-GB" sz="2800" dirty="0" smtClean="0"/>
              <a:t>ontrolled </a:t>
            </a:r>
            <a:r>
              <a:rPr lang="en-GB" sz="2800" dirty="0"/>
              <a:t>D</a:t>
            </a:r>
            <a:r>
              <a:rPr lang="en-GB" sz="2800" dirty="0" smtClean="0"/>
              <a:t>rugs </a:t>
            </a:r>
            <a:r>
              <a:rPr lang="en-GB" sz="2800" dirty="0"/>
              <a:t>and </a:t>
            </a:r>
            <a:r>
              <a:rPr lang="en-GB" sz="2800" dirty="0" smtClean="0"/>
              <a:t>Non-Medical </a:t>
            </a:r>
            <a:r>
              <a:rPr lang="en-GB" sz="2800" dirty="0"/>
              <a:t>P</a:t>
            </a:r>
            <a:r>
              <a:rPr lang="en-GB" sz="2800" dirty="0" smtClean="0"/>
              <a:t>rescribing</a:t>
            </a:r>
          </a:p>
          <a:p>
            <a:endParaRPr lang="en-GB" sz="2800" dirty="0"/>
          </a:p>
          <a:p>
            <a:r>
              <a:rPr lang="en-GB" sz="2800" dirty="0"/>
              <a:t>P</a:t>
            </a:r>
            <a:r>
              <a:rPr lang="en-GB" sz="2800" dirty="0" smtClean="0"/>
              <a:t>racticalities </a:t>
            </a:r>
            <a:r>
              <a:rPr lang="en-GB" sz="2800" dirty="0"/>
              <a:t>and governance of prescribing </a:t>
            </a:r>
            <a:r>
              <a:rPr lang="en-GB" sz="2800" dirty="0" smtClean="0"/>
              <a:t>Controlled Drugs</a:t>
            </a:r>
          </a:p>
          <a:p>
            <a:endParaRPr lang="en-GB" sz="2800" dirty="0"/>
          </a:p>
          <a:p>
            <a:r>
              <a:rPr lang="en-GB" sz="2800" dirty="0" smtClean="0"/>
              <a:t>Prescribing outside of product license</a:t>
            </a:r>
          </a:p>
          <a:p>
            <a:endParaRPr lang="en-GB" sz="2800" dirty="0"/>
          </a:p>
          <a:p>
            <a:r>
              <a:rPr lang="en-GB" sz="2800" dirty="0" smtClean="0"/>
              <a:t>Non-Medical </a:t>
            </a:r>
            <a:r>
              <a:rPr lang="en-GB" sz="2800" dirty="0"/>
              <a:t>P</a:t>
            </a:r>
            <a:r>
              <a:rPr lang="en-GB" sz="2800" dirty="0" smtClean="0"/>
              <a:t>rescribing </a:t>
            </a:r>
            <a:r>
              <a:rPr lang="en-GB" sz="2800" dirty="0"/>
              <a:t>and the use of Syringe </a:t>
            </a:r>
            <a:r>
              <a:rPr lang="en-GB" sz="2800" dirty="0" smtClean="0"/>
              <a:t>Pumps </a:t>
            </a:r>
            <a:r>
              <a:rPr lang="en-GB" sz="2800" dirty="0"/>
              <a:t>and Syringe </a:t>
            </a:r>
            <a:r>
              <a:rPr lang="en-GB" sz="2800" dirty="0" smtClean="0"/>
              <a:t>Pump combinations</a:t>
            </a:r>
          </a:p>
          <a:p>
            <a:pPr marL="0" indent="0">
              <a:buNone/>
            </a:pPr>
            <a:endParaRPr lang="en-GB" sz="2800" dirty="0"/>
          </a:p>
          <a:p>
            <a:r>
              <a:rPr lang="en-GB" sz="2800" dirty="0"/>
              <a:t>C</a:t>
            </a:r>
            <a:r>
              <a:rPr lang="en-GB" sz="2800" dirty="0" smtClean="0"/>
              <a:t>ase Study</a:t>
            </a:r>
          </a:p>
          <a:p>
            <a:pPr lvl="1"/>
            <a:r>
              <a:rPr lang="en-GB" sz="2400" dirty="0" smtClean="0"/>
              <a:t>Controlled Drugs: PO </a:t>
            </a:r>
            <a:r>
              <a:rPr lang="en-GB" sz="2400" dirty="0"/>
              <a:t>and </a:t>
            </a:r>
            <a:r>
              <a:rPr lang="en-GB" sz="2400" dirty="0" smtClean="0"/>
              <a:t>CSCI</a:t>
            </a:r>
            <a:endParaRPr lang="en-GB" sz="2400" dirty="0"/>
          </a:p>
          <a:p>
            <a:endParaRPr lang="en-GB" dirty="0"/>
          </a:p>
        </p:txBody>
      </p:sp>
      <p:sp>
        <p:nvSpPr>
          <p:cNvPr id="2" name="Title 1"/>
          <p:cNvSpPr>
            <a:spLocks noGrp="1"/>
          </p:cNvSpPr>
          <p:nvPr>
            <p:ph type="title"/>
          </p:nvPr>
        </p:nvSpPr>
        <p:spPr>
          <a:xfrm>
            <a:off x="467544" y="764704"/>
            <a:ext cx="8147248" cy="720080"/>
          </a:xfrm>
        </p:spPr>
        <p:txBody>
          <a:bodyPr>
            <a:normAutofit/>
          </a:bodyPr>
          <a:lstStyle/>
          <a:p>
            <a:r>
              <a:rPr lang="en-GB" dirty="0" smtClean="0"/>
              <a:t>Content</a:t>
            </a:r>
            <a:endParaRPr lang="en-GB" dirty="0"/>
          </a:p>
        </p:txBody>
      </p:sp>
    </p:spTree>
    <p:extLst>
      <p:ext uri="{BB962C8B-B14F-4D97-AF65-F5344CB8AC3E}">
        <p14:creationId xmlns:p14="http://schemas.microsoft.com/office/powerpoint/2010/main" val="409479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buNone/>
            </a:pPr>
            <a:r>
              <a:rPr lang="en-GB" dirty="0"/>
              <a:t>Advice for prescribers says you should</a:t>
            </a:r>
            <a:r>
              <a:rPr lang="en-GB" dirty="0" smtClean="0"/>
              <a:t>:</a:t>
            </a:r>
          </a:p>
          <a:p>
            <a:pPr marL="0" indent="0">
              <a:buNone/>
            </a:pPr>
            <a:endParaRPr lang="en-GB" dirty="0"/>
          </a:p>
          <a:p>
            <a:r>
              <a:rPr lang="en-GB" dirty="0"/>
              <a:t>be satisfied that an alternative, licensed medicine would not meet the patient’s needs before prescribing an unlicensed </a:t>
            </a:r>
            <a:r>
              <a:rPr lang="en-GB" dirty="0" smtClean="0"/>
              <a:t>medicine</a:t>
            </a:r>
          </a:p>
          <a:p>
            <a:endParaRPr lang="en-GB" dirty="0"/>
          </a:p>
          <a:p>
            <a:r>
              <a:rPr lang="en-GB" dirty="0"/>
              <a:t>be satisfied that such use would better serve the patient’s needs than an appropriately licensed alternative before prescribing a medicine </a:t>
            </a:r>
            <a:r>
              <a:rPr lang="en-GB" dirty="0" smtClean="0"/>
              <a:t>off-label</a:t>
            </a:r>
          </a:p>
          <a:p>
            <a:pPr marL="0" indent="0">
              <a:buNone/>
            </a:pPr>
            <a:endParaRPr lang="en-GB" dirty="0"/>
          </a:p>
          <a:p>
            <a:r>
              <a:rPr lang="en-GB" dirty="0"/>
              <a:t>before prescribing an unlicensed medicine or using a medicine off-label you should: </a:t>
            </a:r>
          </a:p>
          <a:p>
            <a:pPr lvl="1"/>
            <a:r>
              <a:rPr lang="en-GB" dirty="0"/>
              <a:t>be satisfied that there is a sufficient evidence base and/or experience of using the medicine to show its safety and efficacy</a:t>
            </a:r>
          </a:p>
          <a:p>
            <a:pPr lvl="1"/>
            <a:r>
              <a:rPr lang="en-GB" dirty="0"/>
              <a:t>take responsibility for prescribing the medicine and for overseeing the patient’s care, including monitoring and follow-up</a:t>
            </a:r>
          </a:p>
          <a:p>
            <a:pPr lvl="1"/>
            <a:r>
              <a:rPr lang="en-GB" dirty="0"/>
              <a:t>record the medicine prescribed and, where common practice is not being followed, the reasons for prescribing this medicine; you may wish to record that you have discussed the issue with the patient</a:t>
            </a:r>
          </a:p>
          <a:p>
            <a:pPr marL="0" indent="0">
              <a:buNone/>
            </a:pPr>
            <a:endParaRPr lang="en-GB" dirty="0"/>
          </a:p>
        </p:txBody>
      </p:sp>
      <p:sp>
        <p:nvSpPr>
          <p:cNvPr id="3" name="Title 2"/>
          <p:cNvSpPr>
            <a:spLocks noGrp="1"/>
          </p:cNvSpPr>
          <p:nvPr>
            <p:ph type="title"/>
          </p:nvPr>
        </p:nvSpPr>
        <p:spPr/>
        <p:txBody>
          <a:bodyPr>
            <a:normAutofit fontScale="90000"/>
          </a:bodyPr>
          <a:lstStyle/>
          <a:p>
            <a:r>
              <a:rPr lang="en-GB" dirty="0" smtClean="0"/>
              <a:t>Prescribing off-label or unlicensed medicines</a:t>
            </a:r>
            <a:endParaRPr lang="en-GB" dirty="0"/>
          </a:p>
        </p:txBody>
      </p:sp>
    </p:spTree>
    <p:extLst>
      <p:ext uri="{BB962C8B-B14F-4D97-AF65-F5344CB8AC3E}">
        <p14:creationId xmlns:p14="http://schemas.microsoft.com/office/powerpoint/2010/main" val="140820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buNone/>
            </a:pPr>
            <a:r>
              <a:rPr lang="en-GB" dirty="0"/>
              <a:t>Best practice for communication includes</a:t>
            </a:r>
            <a:r>
              <a:rPr lang="en-GB" dirty="0" smtClean="0"/>
              <a:t>:</a:t>
            </a:r>
          </a:p>
          <a:p>
            <a:pPr marL="0" indent="0">
              <a:buNone/>
            </a:pPr>
            <a:endParaRPr lang="en-GB" dirty="0"/>
          </a:p>
          <a:p>
            <a:r>
              <a:rPr lang="en-GB" dirty="0"/>
              <a:t>you give patients, or those authorising treatment on their behalf, sufficient information about the proposed treatment, including known serious or common adverse reactions, to enable them to make an informed </a:t>
            </a:r>
            <a:r>
              <a:rPr lang="en-GB" dirty="0" smtClean="0"/>
              <a:t>decision</a:t>
            </a:r>
          </a:p>
          <a:p>
            <a:endParaRPr lang="en-GB" dirty="0"/>
          </a:p>
          <a:p>
            <a:r>
              <a:rPr lang="en-GB" dirty="0"/>
              <a:t>where current practice supports the use of a medicine outside the terms of its licence, it may not be necessary to draw attention to the licence when seeking consent. However, it is good practice to give as much information as patients or carers require or which they may see as </a:t>
            </a:r>
            <a:r>
              <a:rPr lang="en-GB" dirty="0" smtClean="0"/>
              <a:t>relevant</a:t>
            </a:r>
          </a:p>
          <a:p>
            <a:pPr marL="0" indent="0">
              <a:buNone/>
            </a:pPr>
            <a:endParaRPr lang="en-GB" dirty="0"/>
          </a:p>
          <a:p>
            <a:r>
              <a:rPr lang="en-GB" dirty="0"/>
              <a:t>you explain the reasons for prescribing a medicine off-label or prescribing an unlicensed medicine where there is little evidence to support its use, or where the use of a medicine is innovative</a:t>
            </a:r>
          </a:p>
          <a:p>
            <a:pPr marL="0" indent="0">
              <a:buNone/>
            </a:pPr>
            <a:endParaRPr lang="en-GB" dirty="0"/>
          </a:p>
        </p:txBody>
      </p:sp>
      <p:sp>
        <p:nvSpPr>
          <p:cNvPr id="3" name="Title 2"/>
          <p:cNvSpPr>
            <a:spLocks noGrp="1"/>
          </p:cNvSpPr>
          <p:nvPr>
            <p:ph type="title"/>
          </p:nvPr>
        </p:nvSpPr>
        <p:spPr/>
        <p:txBody>
          <a:bodyPr>
            <a:normAutofit fontScale="90000"/>
          </a:bodyPr>
          <a:lstStyle/>
          <a:p>
            <a:r>
              <a:rPr lang="en-GB" dirty="0"/>
              <a:t>Prescribing off-label or unlicensed medicines</a:t>
            </a:r>
          </a:p>
        </p:txBody>
      </p:sp>
    </p:spTree>
    <p:extLst>
      <p:ext uri="{BB962C8B-B14F-4D97-AF65-F5344CB8AC3E}">
        <p14:creationId xmlns:p14="http://schemas.microsoft.com/office/powerpoint/2010/main" val="284304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p:txBody>
          <a:bodyPr>
            <a:normAutofit/>
          </a:bodyPr>
          <a:lstStyle/>
          <a:p>
            <a:r>
              <a:rPr lang="en-GB" altLang="en-US" sz="2400" dirty="0" smtClean="0">
                <a:latin typeface="+mj-lt"/>
              </a:rPr>
              <a:t>Mixing two licensed medicines, where one is not a vehicle for the administration of the other, falls within the definition of manufacture and results in a new, unlicensed product being administered </a:t>
            </a:r>
          </a:p>
          <a:p>
            <a:pPr lvl="1" eaLnBrk="1" hangingPunct="1">
              <a:buFont typeface="Wingdings" pitchFamily="2" charset="2"/>
              <a:buNone/>
            </a:pPr>
            <a:r>
              <a:rPr lang="en-GB" altLang="en-US" sz="2200" i="1" dirty="0" smtClean="0">
                <a:latin typeface="+mj-lt"/>
              </a:rPr>
              <a:t>												</a:t>
            </a:r>
            <a:r>
              <a:rPr lang="en-GB" altLang="en-US" sz="1800" i="1" dirty="0" smtClean="0">
                <a:latin typeface="+mj-lt"/>
              </a:rPr>
              <a:t>Medicines Act 1968</a:t>
            </a:r>
          </a:p>
          <a:p>
            <a:pPr lvl="1" eaLnBrk="1" hangingPunct="1">
              <a:buFont typeface="Wingdings" pitchFamily="2" charset="2"/>
              <a:buNone/>
            </a:pPr>
            <a:endParaRPr lang="en-GB" altLang="en-US" sz="2200" dirty="0" smtClean="0">
              <a:latin typeface="+mj-lt"/>
            </a:endParaRPr>
          </a:p>
          <a:p>
            <a:pPr eaLnBrk="1" hangingPunct="1"/>
            <a:r>
              <a:rPr lang="en-GB" altLang="en-US" sz="2400" dirty="0" smtClean="0">
                <a:latin typeface="+mj-lt"/>
              </a:rPr>
              <a:t>The palliative care practice of administering a mixture of licensed medication using a syringe driver is safe and effective</a:t>
            </a:r>
          </a:p>
          <a:p>
            <a:pPr eaLnBrk="1" hangingPunct="1">
              <a:buFont typeface="Wingdings" pitchFamily="2" charset="2"/>
              <a:buNone/>
            </a:pPr>
            <a:r>
              <a:rPr lang="en-GB" altLang="en-US" sz="2600" i="1" dirty="0" smtClean="0">
                <a:latin typeface="+mj-lt"/>
              </a:rPr>
              <a:t>										</a:t>
            </a:r>
            <a:r>
              <a:rPr lang="en-GB" altLang="en-US" sz="1800" i="1" dirty="0" smtClean="0">
                <a:latin typeface="+mj-lt"/>
              </a:rPr>
              <a:t>MHRA statement September 2008</a:t>
            </a:r>
          </a:p>
          <a:p>
            <a:pPr lvl="1" eaLnBrk="1" hangingPunct="1">
              <a:buFont typeface="Wingdings" pitchFamily="2" charset="2"/>
              <a:buNone/>
            </a:pPr>
            <a:endParaRPr lang="en-GB" altLang="en-US" sz="2400" i="1" dirty="0" smtClean="0"/>
          </a:p>
          <a:p>
            <a:pPr lvl="1" eaLnBrk="1" hangingPunct="1">
              <a:buFont typeface="Wingdings" pitchFamily="2" charset="2"/>
              <a:buNone/>
            </a:pPr>
            <a:endParaRPr lang="en-GB" altLang="en-US" sz="2200" i="1" dirty="0" smtClean="0"/>
          </a:p>
          <a:p>
            <a:pPr lvl="1" eaLnBrk="1" hangingPunct="1"/>
            <a:endParaRPr lang="en-GB" altLang="en-US" sz="2200" i="1" dirty="0" smtClean="0"/>
          </a:p>
        </p:txBody>
      </p:sp>
      <p:sp>
        <p:nvSpPr>
          <p:cNvPr id="228354" name="Rectangle 2"/>
          <p:cNvSpPr>
            <a:spLocks noGrp="1" noChangeArrowheads="1"/>
          </p:cNvSpPr>
          <p:nvPr>
            <p:ph type="title"/>
          </p:nvPr>
        </p:nvSpPr>
        <p:spPr/>
        <p:txBody>
          <a:bodyPr>
            <a:normAutofit fontScale="90000"/>
          </a:bodyPr>
          <a:lstStyle/>
          <a:p>
            <a:pPr eaLnBrk="1" hangingPunct="1"/>
            <a:r>
              <a:rPr lang="en-GB" altLang="en-US" sz="2800" dirty="0" smtClean="0">
                <a:latin typeface="+mj-lt"/>
              </a:rPr>
              <a:t/>
            </a:r>
            <a:br>
              <a:rPr lang="en-GB" altLang="en-US" sz="2800" dirty="0" smtClean="0">
                <a:latin typeface="+mj-lt"/>
              </a:rPr>
            </a:br>
            <a:r>
              <a:rPr lang="en-GB" altLang="en-US" dirty="0" smtClean="0"/>
              <a:t>Unlicensed Medicines – Syringe Pump </a:t>
            </a:r>
            <a:r>
              <a:rPr lang="en-GB" altLang="en-US" dirty="0"/>
              <a:t>C</a:t>
            </a:r>
            <a:r>
              <a:rPr lang="en-GB" altLang="en-US" dirty="0" smtClean="0"/>
              <a:t>ombinations</a:t>
            </a:r>
            <a:br>
              <a:rPr lang="en-GB" altLang="en-US" dirty="0" smtClean="0"/>
            </a:br>
            <a:endParaRPr lang="en-GB" altLang="en-US" dirty="0" smtClean="0"/>
          </a:p>
        </p:txBody>
      </p:sp>
      <p:sp>
        <p:nvSpPr>
          <p:cNvPr id="27650" name="Slide Number Placeholder 5"/>
          <p:cNvSpPr>
            <a:spLocks noGrp="1"/>
          </p:cNvSpPr>
          <p:nvPr>
            <p:ph type="sldNum" sz="quarter" idx="4294967295"/>
          </p:nvPr>
        </p:nvSpPr>
        <p:spPr>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3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fld id="{6EA7E1EF-8AE7-4EE1-A9E4-E667260C4845}" type="slidenum">
              <a:rPr lang="en-US" altLang="en-US" sz="1000" smtClean="0"/>
              <a:pPr/>
              <a:t>22</a:t>
            </a:fld>
            <a:endParaRPr lang="en-US" altLang="en-US" sz="1000" smtClean="0"/>
          </a:p>
        </p:txBody>
      </p:sp>
    </p:spTree>
    <p:extLst>
      <p:ext uri="{BB962C8B-B14F-4D97-AF65-F5344CB8AC3E}">
        <p14:creationId xmlns:p14="http://schemas.microsoft.com/office/powerpoint/2010/main" val="399860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5825" y="1844824"/>
            <a:ext cx="3111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331640" y="548680"/>
            <a:ext cx="6573416" cy="766415"/>
          </a:xfrm>
          <a:prstGeom prst="rect">
            <a:avLst/>
          </a:prstGeom>
          <a:noFill/>
          <a:ln>
            <a:noFill/>
          </a:ln>
          <a:extLst/>
        </p:spPr>
        <p:txBody>
          <a:bodyPr lIns="0" rIns="0" bIns="0" anchor="b"/>
          <a:lst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alibri" panose="020F0502020204030204" pitchFamily="34" charset="0"/>
              </a:defRPr>
            </a:lvl2pPr>
            <a:lvl3pPr algn="l" defTabSz="457200" rtl="0" eaLnBrk="0" fontAlgn="base" hangingPunct="0">
              <a:spcBef>
                <a:spcPct val="0"/>
              </a:spcBef>
              <a:spcAft>
                <a:spcPct val="0"/>
              </a:spcAft>
              <a:defRPr sz="4200">
                <a:solidFill>
                  <a:schemeClr val="tx2"/>
                </a:solidFill>
                <a:latin typeface="Calibri" panose="020F0502020204030204" pitchFamily="34" charset="0"/>
              </a:defRPr>
            </a:lvl3pPr>
            <a:lvl4pPr algn="l" defTabSz="457200" rtl="0" eaLnBrk="0" fontAlgn="base" hangingPunct="0">
              <a:spcBef>
                <a:spcPct val="0"/>
              </a:spcBef>
              <a:spcAft>
                <a:spcPct val="0"/>
              </a:spcAft>
              <a:defRPr sz="4200">
                <a:solidFill>
                  <a:schemeClr val="tx2"/>
                </a:solidFill>
                <a:latin typeface="Calibri" panose="020F0502020204030204" pitchFamily="34" charset="0"/>
              </a:defRPr>
            </a:lvl4pPr>
            <a:lvl5pPr algn="l" defTabSz="457200" rtl="0" eaLnBrk="0" fontAlgn="base" hangingPunct="0">
              <a:spcBef>
                <a:spcPct val="0"/>
              </a:spcBef>
              <a:spcAft>
                <a:spcPct val="0"/>
              </a:spcAft>
              <a:defRPr sz="4200">
                <a:solidFill>
                  <a:schemeClr val="tx2"/>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en-GB" sz="2800" b="1" u="sng" dirty="0" smtClean="0">
                <a:solidFill>
                  <a:schemeClr val="tx1"/>
                </a:solidFill>
                <a:latin typeface="Calibri" panose="020F0502020204030204" pitchFamily="34" charset="0"/>
              </a:rPr>
              <a:t>CSCI via syringe pump</a:t>
            </a:r>
          </a:p>
        </p:txBody>
      </p:sp>
      <p:sp>
        <p:nvSpPr>
          <p:cNvPr id="8" name="Rectangle 3"/>
          <p:cNvSpPr txBox="1">
            <a:spLocks noChangeArrowheads="1"/>
          </p:cNvSpPr>
          <p:nvPr/>
        </p:nvSpPr>
        <p:spPr bwMode="auto">
          <a:xfrm>
            <a:off x="584687" y="1792261"/>
            <a:ext cx="6551141" cy="4373043"/>
          </a:xfrm>
          <a:prstGeom prst="rect">
            <a:avLst/>
          </a:prstGeom>
          <a:noFill/>
          <a:ln>
            <a:noFill/>
          </a:ln>
        </p:spPr>
        <p:txBody>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defTabSz="914400" eaLnBrk="1" hangingPunct="1">
              <a:buClr>
                <a:schemeClr val="tx2">
                  <a:lumMod val="75000"/>
                </a:schemeClr>
              </a:buClr>
              <a:buFont typeface="Arial" panose="020B0604020202020204" pitchFamily="34" charset="0"/>
              <a:buChar char="•"/>
              <a:defRPr/>
            </a:pPr>
            <a:r>
              <a:rPr lang="en-GB" dirty="0" smtClean="0">
                <a:solidFill>
                  <a:schemeClr val="accent4">
                    <a:lumMod val="25000"/>
                  </a:schemeClr>
                </a:solidFill>
                <a:latin typeface="Calibri" panose="020F0502020204030204" pitchFamily="34" charset="0"/>
              </a:rPr>
              <a:t>Used SUBCUTANEOUSLY, therefore you do not need IV access</a:t>
            </a:r>
          </a:p>
          <a:p>
            <a:pPr defTabSz="914400" eaLnBrk="1" hangingPunct="1">
              <a:buClr>
                <a:schemeClr val="tx2">
                  <a:lumMod val="75000"/>
                </a:schemeClr>
              </a:buClr>
              <a:buFont typeface="Arial" panose="020B0604020202020204" pitchFamily="34" charset="0"/>
              <a:buChar char="•"/>
              <a:defRPr/>
            </a:pPr>
            <a:r>
              <a:rPr lang="en-GB" dirty="0" smtClean="0">
                <a:solidFill>
                  <a:schemeClr val="accent4">
                    <a:lumMod val="25000"/>
                  </a:schemeClr>
                </a:solidFill>
                <a:latin typeface="Calibri" panose="020F0502020204030204" pitchFamily="34" charset="0"/>
              </a:rPr>
              <a:t>Gives a steady plasma concentration of drug</a:t>
            </a:r>
          </a:p>
          <a:p>
            <a:pPr defTabSz="914400" eaLnBrk="1" hangingPunct="1">
              <a:buClr>
                <a:schemeClr val="tx2">
                  <a:lumMod val="75000"/>
                </a:schemeClr>
              </a:buClr>
              <a:buFont typeface="Arial" panose="020B0604020202020204" pitchFamily="34" charset="0"/>
              <a:buChar char="•"/>
              <a:defRPr/>
            </a:pPr>
            <a:r>
              <a:rPr lang="en-GB" dirty="0" smtClean="0">
                <a:solidFill>
                  <a:schemeClr val="accent4">
                    <a:lumMod val="25000"/>
                  </a:schemeClr>
                </a:solidFill>
                <a:latin typeface="Calibri" panose="020F0502020204030204" pitchFamily="34" charset="0"/>
              </a:rPr>
              <a:t>Can combine several drugs in 1 syringe to manage multiple symptoms</a:t>
            </a:r>
          </a:p>
          <a:p>
            <a:pPr defTabSz="914400" eaLnBrk="1" hangingPunct="1">
              <a:buClr>
                <a:schemeClr val="tx2">
                  <a:lumMod val="75000"/>
                </a:schemeClr>
              </a:buClr>
              <a:buFont typeface="Arial" panose="020B0604020202020204" pitchFamily="34" charset="0"/>
              <a:buChar char="•"/>
              <a:defRPr/>
            </a:pPr>
            <a:r>
              <a:rPr lang="en-GB" dirty="0" smtClean="0">
                <a:solidFill>
                  <a:schemeClr val="accent4">
                    <a:lumMod val="25000"/>
                  </a:schemeClr>
                </a:solidFill>
                <a:latin typeface="Calibri" panose="020F0502020204030204" pitchFamily="34" charset="0"/>
              </a:rPr>
              <a:t>Useful in intractable pain, vomiting, severe dysphagia, patient too weak to swallow oral drugs or unconscious</a:t>
            </a:r>
          </a:p>
          <a:p>
            <a:pPr defTabSz="914400" eaLnBrk="1" hangingPunct="1">
              <a:buClr>
                <a:schemeClr val="tx2">
                  <a:lumMod val="75000"/>
                </a:schemeClr>
              </a:buClr>
              <a:buFont typeface="Arial" panose="020B0604020202020204" pitchFamily="34" charset="0"/>
              <a:buChar char="•"/>
              <a:defRPr/>
            </a:pPr>
            <a:r>
              <a:rPr lang="en-GB" dirty="0" smtClean="0">
                <a:solidFill>
                  <a:schemeClr val="accent4">
                    <a:lumMod val="25000"/>
                  </a:schemeClr>
                </a:solidFill>
                <a:latin typeface="Calibri" panose="020F0502020204030204" pitchFamily="34" charset="0"/>
              </a:rPr>
              <a:t>Small and unobtrusive for patient and family</a:t>
            </a:r>
          </a:p>
          <a:p>
            <a:pPr defTabSz="914400" eaLnBrk="1" hangingPunct="1">
              <a:buClr>
                <a:schemeClr val="tx2">
                  <a:lumMod val="75000"/>
                </a:schemeClr>
              </a:buClr>
              <a:buFont typeface="Arial" panose="020B0604020202020204" pitchFamily="34" charset="0"/>
              <a:buChar char="•"/>
              <a:defRPr/>
            </a:pPr>
            <a:r>
              <a:rPr lang="en-GB" dirty="0" smtClean="0">
                <a:solidFill>
                  <a:schemeClr val="accent4">
                    <a:lumMod val="25000"/>
                  </a:schemeClr>
                </a:solidFill>
                <a:latin typeface="Calibri" panose="020F0502020204030204" pitchFamily="34" charset="0"/>
              </a:rPr>
              <a:t>Review doses daily, change every 24hrs</a:t>
            </a:r>
          </a:p>
          <a:p>
            <a:pPr defTabSz="914400" eaLnBrk="1" hangingPunct="1">
              <a:buClr>
                <a:schemeClr val="tx2">
                  <a:lumMod val="75000"/>
                </a:schemeClr>
              </a:buClr>
              <a:buFont typeface="Arial" panose="020B0604020202020204" pitchFamily="34" charset="0"/>
              <a:buChar char="•"/>
              <a:defRPr/>
            </a:pPr>
            <a:r>
              <a:rPr lang="en-GB" dirty="0" smtClean="0">
                <a:solidFill>
                  <a:schemeClr val="accent4">
                    <a:lumMod val="25000"/>
                  </a:schemeClr>
                </a:solidFill>
                <a:latin typeface="Calibri" panose="020F0502020204030204" pitchFamily="34" charset="0"/>
              </a:rPr>
              <a:t>For breakthrough symptoms, give PRN ‘rescue’ top-ups IV or via s/c line</a:t>
            </a:r>
            <a:endParaRPr lang="en-GB" dirty="0" smtClean="0"/>
          </a:p>
        </p:txBody>
      </p:sp>
    </p:spTree>
    <p:extLst>
      <p:ext uri="{BB962C8B-B14F-4D97-AF65-F5344CB8AC3E}">
        <p14:creationId xmlns:p14="http://schemas.microsoft.com/office/powerpoint/2010/main" val="870587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7218" y="1981407"/>
            <a:ext cx="2144848" cy="404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836712"/>
            <a:ext cx="8147248" cy="1224136"/>
          </a:xfrm>
        </p:spPr>
        <p:txBody>
          <a:bodyPr>
            <a:normAutofit/>
          </a:bodyPr>
          <a:lstStyle/>
          <a:p>
            <a:r>
              <a:rPr lang="en-GB" sz="2800" b="1" dirty="0" smtClean="0"/>
              <a:t>Think COMPATIBILITY</a:t>
            </a:r>
            <a:endParaRPr lang="en-GB" sz="2800" b="1" dirty="0"/>
          </a:p>
        </p:txBody>
      </p:sp>
      <p:sp>
        <p:nvSpPr>
          <p:cNvPr id="5" name="Rectangle 4"/>
          <p:cNvSpPr/>
          <p:nvPr/>
        </p:nvSpPr>
        <p:spPr>
          <a:xfrm>
            <a:off x="1763688" y="2708920"/>
            <a:ext cx="1944216" cy="324036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060848"/>
            <a:ext cx="194828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508104" y="2996952"/>
            <a:ext cx="1800200" cy="280831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14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945" t="11410" r="705" b="-1552"/>
          <a:stretch/>
        </p:blipFill>
        <p:spPr bwMode="auto">
          <a:xfrm>
            <a:off x="395536" y="1340768"/>
            <a:ext cx="8177300" cy="489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endParaRPr lang="en-GB" dirty="0"/>
          </a:p>
        </p:txBody>
      </p:sp>
    </p:spTree>
    <p:extLst>
      <p:ext uri="{BB962C8B-B14F-4D97-AF65-F5344CB8AC3E}">
        <p14:creationId xmlns:p14="http://schemas.microsoft.com/office/powerpoint/2010/main" val="111956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58" b="45368"/>
          <a:stretch/>
        </p:blipFill>
        <p:spPr bwMode="auto">
          <a:xfrm>
            <a:off x="586540" y="1412776"/>
            <a:ext cx="8557460" cy="383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endParaRPr lang="en-GB"/>
          </a:p>
        </p:txBody>
      </p:sp>
    </p:spTree>
    <p:extLst>
      <p:ext uri="{BB962C8B-B14F-4D97-AF65-F5344CB8AC3E}">
        <p14:creationId xmlns:p14="http://schemas.microsoft.com/office/powerpoint/2010/main" val="237927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GB" sz="2400" dirty="0" smtClean="0"/>
              <a:t>A 78 year old gentleman is admitted into the hospice on PO morphine sulphate MR 30mg BD with deteriorating renal function. His </a:t>
            </a:r>
            <a:r>
              <a:rPr lang="en-GB" sz="2400" dirty="0" err="1" smtClean="0"/>
              <a:t>Crcl</a:t>
            </a:r>
            <a:r>
              <a:rPr lang="en-GB" sz="2400" dirty="0" smtClean="0"/>
              <a:t> 38 ml/min on admission.</a:t>
            </a:r>
          </a:p>
          <a:p>
            <a:pPr marL="0" indent="0">
              <a:buNone/>
            </a:pPr>
            <a:endParaRPr lang="en-GB" dirty="0" smtClean="0"/>
          </a:p>
          <a:p>
            <a:pPr marL="265113" indent="-265113" algn="ctr">
              <a:buNone/>
            </a:pPr>
            <a:r>
              <a:rPr lang="en-GB" sz="2400" dirty="0"/>
              <a:t>	</a:t>
            </a:r>
            <a:r>
              <a:rPr lang="en-GB" sz="2400" dirty="0" smtClean="0"/>
              <a:t>The medical team want to convert him onto an equivalent dose of oxycodone. How much PO oxycodone MR should he be started on?</a:t>
            </a:r>
            <a:endParaRPr lang="en-GB" sz="2400" dirty="0"/>
          </a:p>
        </p:txBody>
      </p:sp>
      <p:sp>
        <p:nvSpPr>
          <p:cNvPr id="3" name="Title 2"/>
          <p:cNvSpPr>
            <a:spLocks noGrp="1"/>
          </p:cNvSpPr>
          <p:nvPr>
            <p:ph type="title"/>
          </p:nvPr>
        </p:nvSpPr>
        <p:spPr/>
        <p:txBody>
          <a:bodyPr>
            <a:noAutofit/>
          </a:bodyPr>
          <a:lstStyle/>
          <a:p>
            <a:r>
              <a:rPr lang="en-GB" dirty="0" smtClean="0"/>
              <a:t>Case Study </a:t>
            </a:r>
            <a:endParaRPr lang="en-GB" dirty="0"/>
          </a:p>
        </p:txBody>
      </p:sp>
    </p:spTree>
    <p:extLst>
      <p:ext uri="{BB962C8B-B14F-4D97-AF65-F5344CB8AC3E}">
        <p14:creationId xmlns:p14="http://schemas.microsoft.com/office/powerpoint/2010/main" val="26829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857403"/>
          </a:xfrm>
        </p:spPr>
        <p:txBody>
          <a:bodyPr>
            <a:normAutofit/>
          </a:bodyPr>
          <a:lstStyle/>
          <a:p>
            <a:pPr marL="0" indent="0">
              <a:buNone/>
            </a:pPr>
            <a:r>
              <a:rPr lang="en-GB" sz="2400" dirty="0" smtClean="0"/>
              <a:t>The </a:t>
            </a:r>
            <a:r>
              <a:rPr lang="en-GB" sz="2400" dirty="0"/>
              <a:t>medical team want to convert him onto an equivalent </a:t>
            </a:r>
            <a:r>
              <a:rPr lang="en-GB" sz="2400" dirty="0" smtClean="0"/>
              <a:t>dose of </a:t>
            </a:r>
            <a:r>
              <a:rPr lang="en-GB" sz="2400" dirty="0"/>
              <a:t>oxycodone. How much PO oxycodone MR should he be started on?</a:t>
            </a:r>
          </a:p>
          <a:p>
            <a:pPr marL="0" indent="0">
              <a:buNone/>
            </a:pPr>
            <a:r>
              <a:rPr lang="en-GB" sz="2400" dirty="0" smtClean="0"/>
              <a:t>                                                             </a:t>
            </a:r>
            <a:r>
              <a:rPr lang="en-GB" sz="2400" dirty="0" smtClean="0">
                <a:solidFill>
                  <a:schemeClr val="accent6"/>
                </a:solidFill>
              </a:rPr>
              <a:t>PO morphine → PO oxycodone </a:t>
            </a:r>
          </a:p>
          <a:p>
            <a:pPr marL="0" indent="0">
              <a:buNone/>
            </a:pPr>
            <a:r>
              <a:rPr lang="en-GB" sz="2400" dirty="0" smtClean="0"/>
              <a:t>                                                                                     </a:t>
            </a:r>
            <a:r>
              <a:rPr lang="en-GB" sz="2400" dirty="0">
                <a:solidFill>
                  <a:schemeClr val="accent6"/>
                </a:solidFill>
              </a:rPr>
              <a:t>2</a:t>
            </a:r>
            <a:r>
              <a:rPr lang="en-GB" sz="2400" dirty="0" smtClean="0">
                <a:solidFill>
                  <a:schemeClr val="accent6"/>
                </a:solidFill>
              </a:rPr>
              <a:t>:1</a:t>
            </a:r>
          </a:p>
          <a:p>
            <a:pPr marL="0" indent="0">
              <a:buNone/>
            </a:pPr>
            <a:r>
              <a:rPr lang="en-GB" sz="2400" dirty="0"/>
              <a:t> </a:t>
            </a:r>
            <a:r>
              <a:rPr lang="en-GB" sz="2400" dirty="0" smtClean="0"/>
              <a:t>                      </a:t>
            </a:r>
          </a:p>
          <a:p>
            <a:pPr marL="0" indent="0">
              <a:buNone/>
            </a:pPr>
            <a:r>
              <a:rPr lang="en-GB" sz="2400" dirty="0"/>
              <a:t> </a:t>
            </a:r>
            <a:r>
              <a:rPr lang="en-GB" sz="2400" dirty="0" smtClean="0"/>
              <a:t>                                                                                  </a:t>
            </a:r>
            <a:r>
              <a:rPr lang="en-GB" sz="2400" dirty="0" smtClean="0">
                <a:solidFill>
                  <a:schemeClr val="accent6"/>
                </a:solidFill>
              </a:rPr>
              <a:t>60:30</a:t>
            </a:r>
          </a:p>
          <a:p>
            <a:pPr marL="0" indent="0">
              <a:buNone/>
            </a:pPr>
            <a:endParaRPr lang="en-GB" sz="2400" dirty="0"/>
          </a:p>
          <a:p>
            <a:pPr marL="0" indent="0">
              <a:buNone/>
            </a:pPr>
            <a:r>
              <a:rPr lang="en-GB" sz="2400" dirty="0" smtClean="0"/>
              <a:t>                                                              </a:t>
            </a:r>
            <a:r>
              <a:rPr lang="en-GB" sz="2400" dirty="0" smtClean="0">
                <a:solidFill>
                  <a:schemeClr val="accent6"/>
                </a:solidFill>
              </a:rPr>
              <a:t> = 30mg/24 hours, so 15mg BD</a:t>
            </a:r>
            <a:endParaRPr lang="en-GB" sz="2400" dirty="0">
              <a:solidFill>
                <a:schemeClr val="accent6"/>
              </a:solidFill>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100" t="15645" r="16600" b="13422"/>
          <a:stretch/>
        </p:blipFill>
        <p:spPr bwMode="auto">
          <a:xfrm>
            <a:off x="323528" y="2852936"/>
            <a:ext cx="4043181" cy="308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5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sz="2400" dirty="0" smtClean="0"/>
          </a:p>
          <a:p>
            <a:pPr marL="0" indent="0">
              <a:buNone/>
            </a:pPr>
            <a:endParaRPr lang="en-GB" sz="2400" dirty="0"/>
          </a:p>
          <a:p>
            <a:pPr marL="0" indent="0" algn="ctr">
              <a:buNone/>
            </a:pPr>
            <a:r>
              <a:rPr lang="en-GB" sz="2400" dirty="0" smtClean="0"/>
              <a:t>His condition deteriorates and he can no longer swallow. What dose of oxycodone should be added to his syringe pump (over 24 hours)?</a:t>
            </a:r>
          </a:p>
          <a:p>
            <a:pPr marL="0" indent="0">
              <a:buNone/>
              <a:tabLst>
                <a:tab pos="357188" algn="l"/>
              </a:tabLst>
            </a:pPr>
            <a:endParaRPr lang="en-GB" sz="2400" dirty="0" smtClean="0"/>
          </a:p>
          <a:p>
            <a:pPr marL="363538" indent="-363538">
              <a:buNone/>
            </a:pPr>
            <a:endParaRPr lang="en-GB" sz="2400" dirty="0"/>
          </a:p>
        </p:txBody>
      </p:sp>
      <p:sp>
        <p:nvSpPr>
          <p:cNvPr id="4" name="Title 3"/>
          <p:cNvSpPr>
            <a:spLocks noGrp="1"/>
          </p:cNvSpPr>
          <p:nvPr>
            <p:ph type="title"/>
          </p:nvPr>
        </p:nvSpPr>
        <p:spPr/>
        <p:txBody>
          <a:bodyPr>
            <a:normAutofit fontScale="90000"/>
          </a:bodyPr>
          <a:lstStyle/>
          <a:p>
            <a:endParaRPr lang="en-GB" dirty="0"/>
          </a:p>
        </p:txBody>
      </p:sp>
    </p:spTree>
    <p:extLst>
      <p:ext uri="{BB962C8B-B14F-4D97-AF65-F5344CB8AC3E}">
        <p14:creationId xmlns:p14="http://schemas.microsoft.com/office/powerpoint/2010/main" val="35956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7836"/>
            <a:ext cx="8229600" cy="4788247"/>
          </a:xfrm>
        </p:spPr>
        <p:txBody>
          <a:bodyPr>
            <a:normAutofit fontScale="92500" lnSpcReduction="20000"/>
          </a:bodyPr>
          <a:lstStyle/>
          <a:p>
            <a:pPr>
              <a:lnSpc>
                <a:spcPct val="80000"/>
              </a:lnSpc>
            </a:pPr>
            <a:r>
              <a:rPr lang="en-GB" altLang="en-US" sz="1900" dirty="0"/>
              <a:t>Medicines Act </a:t>
            </a:r>
            <a:r>
              <a:rPr lang="en-GB" altLang="en-US" sz="1900" dirty="0" smtClean="0"/>
              <a:t>1968</a:t>
            </a:r>
          </a:p>
          <a:p>
            <a:pPr>
              <a:lnSpc>
                <a:spcPct val="80000"/>
              </a:lnSpc>
            </a:pPr>
            <a:endParaRPr lang="en-GB" altLang="en-US" sz="1900" dirty="0"/>
          </a:p>
          <a:p>
            <a:pPr>
              <a:lnSpc>
                <a:spcPct val="80000"/>
              </a:lnSpc>
            </a:pPr>
            <a:r>
              <a:rPr lang="en-GB" altLang="en-US" sz="1900" dirty="0"/>
              <a:t>Misuse of Drugs Act </a:t>
            </a:r>
            <a:r>
              <a:rPr lang="en-GB" altLang="en-US" sz="1900" dirty="0" smtClean="0"/>
              <a:t>1971</a:t>
            </a:r>
          </a:p>
          <a:p>
            <a:pPr>
              <a:lnSpc>
                <a:spcPct val="80000"/>
              </a:lnSpc>
            </a:pPr>
            <a:endParaRPr lang="en-GB" altLang="en-US" sz="1900" dirty="0"/>
          </a:p>
          <a:p>
            <a:pPr>
              <a:lnSpc>
                <a:spcPct val="80000"/>
              </a:lnSpc>
            </a:pPr>
            <a:r>
              <a:rPr lang="en-GB" altLang="en-US" sz="1900" dirty="0"/>
              <a:t>Misuse of Drugs (safe custody) regulations </a:t>
            </a:r>
            <a:r>
              <a:rPr lang="en-GB" altLang="en-US" sz="1900" dirty="0" smtClean="0"/>
              <a:t>1973</a:t>
            </a:r>
          </a:p>
          <a:p>
            <a:pPr>
              <a:lnSpc>
                <a:spcPct val="80000"/>
              </a:lnSpc>
            </a:pPr>
            <a:endParaRPr lang="en-GB" altLang="en-US" sz="1900" dirty="0"/>
          </a:p>
          <a:p>
            <a:pPr>
              <a:lnSpc>
                <a:spcPct val="80000"/>
              </a:lnSpc>
            </a:pPr>
            <a:r>
              <a:rPr lang="en-GB" altLang="en-US" sz="1900" dirty="0"/>
              <a:t>Misuse of drugs (supply to addicts) regulations </a:t>
            </a:r>
            <a:r>
              <a:rPr lang="en-GB" altLang="en-US" sz="1900" dirty="0" smtClean="0"/>
              <a:t>1997</a:t>
            </a:r>
          </a:p>
          <a:p>
            <a:pPr>
              <a:lnSpc>
                <a:spcPct val="80000"/>
              </a:lnSpc>
            </a:pPr>
            <a:endParaRPr lang="en-GB" altLang="en-US" sz="1900" dirty="0"/>
          </a:p>
          <a:p>
            <a:pPr>
              <a:lnSpc>
                <a:spcPct val="80000"/>
              </a:lnSpc>
            </a:pPr>
            <a:r>
              <a:rPr lang="en-GB" altLang="en-US" sz="1900" dirty="0"/>
              <a:t>Misuse of Drugs Regulations </a:t>
            </a:r>
            <a:r>
              <a:rPr lang="en-GB" altLang="en-US" sz="1900" dirty="0" smtClean="0"/>
              <a:t>2001</a:t>
            </a:r>
          </a:p>
          <a:p>
            <a:pPr>
              <a:lnSpc>
                <a:spcPct val="80000"/>
              </a:lnSpc>
            </a:pPr>
            <a:endParaRPr lang="en-GB" altLang="en-US" sz="1900" dirty="0"/>
          </a:p>
          <a:p>
            <a:pPr>
              <a:lnSpc>
                <a:spcPct val="80000"/>
              </a:lnSpc>
            </a:pPr>
            <a:r>
              <a:rPr lang="en-GB" altLang="en-US" sz="1900" dirty="0"/>
              <a:t>Health Act </a:t>
            </a:r>
            <a:r>
              <a:rPr lang="en-GB" altLang="en-US" sz="1900" dirty="0" smtClean="0"/>
              <a:t>2006</a:t>
            </a:r>
          </a:p>
          <a:p>
            <a:pPr>
              <a:lnSpc>
                <a:spcPct val="80000"/>
              </a:lnSpc>
            </a:pPr>
            <a:endParaRPr lang="en-GB" altLang="en-US" sz="1900" dirty="0"/>
          </a:p>
          <a:p>
            <a:pPr>
              <a:lnSpc>
                <a:spcPct val="80000"/>
              </a:lnSpc>
            </a:pPr>
            <a:r>
              <a:rPr lang="en-GB" altLang="en-US" sz="1900" dirty="0"/>
              <a:t>Controlled Drugs (Supervision of Management of Use) Regulations </a:t>
            </a:r>
            <a:r>
              <a:rPr lang="en-GB" altLang="en-US" sz="1900" dirty="0" smtClean="0"/>
              <a:t>2006</a:t>
            </a:r>
          </a:p>
          <a:p>
            <a:pPr>
              <a:lnSpc>
                <a:spcPct val="80000"/>
              </a:lnSpc>
            </a:pPr>
            <a:endParaRPr lang="en-GB" altLang="en-US" sz="1900" dirty="0"/>
          </a:p>
          <a:p>
            <a:pPr>
              <a:lnSpc>
                <a:spcPct val="80000"/>
              </a:lnSpc>
            </a:pPr>
            <a:r>
              <a:rPr lang="en-GB" altLang="en-US" sz="1900" dirty="0"/>
              <a:t>Misuse of Drugs and Misuse of Drugs (Safe Custody) (Amendment) Regulations </a:t>
            </a:r>
            <a:r>
              <a:rPr lang="en-GB" altLang="en-US" sz="1900" dirty="0" smtClean="0"/>
              <a:t>2007</a:t>
            </a:r>
          </a:p>
          <a:p>
            <a:pPr>
              <a:lnSpc>
                <a:spcPct val="80000"/>
              </a:lnSpc>
            </a:pPr>
            <a:endParaRPr lang="en-GB" altLang="en-US" sz="1900" dirty="0"/>
          </a:p>
          <a:p>
            <a:pPr>
              <a:lnSpc>
                <a:spcPct val="80000"/>
              </a:lnSpc>
            </a:pPr>
            <a:r>
              <a:rPr lang="en-GB" altLang="en-US" sz="1900" dirty="0"/>
              <a:t>Misuse of Drugs Regulations  (Amendment) </a:t>
            </a:r>
            <a:r>
              <a:rPr lang="en-GB" altLang="en-US" sz="1900" dirty="0" smtClean="0"/>
              <a:t>2012</a:t>
            </a:r>
          </a:p>
          <a:p>
            <a:pPr>
              <a:lnSpc>
                <a:spcPct val="80000"/>
              </a:lnSpc>
            </a:pPr>
            <a:endParaRPr lang="en-GB" altLang="en-US" sz="1900" dirty="0"/>
          </a:p>
          <a:p>
            <a:pPr>
              <a:lnSpc>
                <a:spcPct val="80000"/>
              </a:lnSpc>
            </a:pPr>
            <a:r>
              <a:rPr lang="en-GB" altLang="en-US" sz="1900" dirty="0"/>
              <a:t>Controlled Drugs (Supervision of management and use) Regulations 2013 </a:t>
            </a:r>
          </a:p>
          <a:p>
            <a:endParaRPr lang="en-US" dirty="0"/>
          </a:p>
        </p:txBody>
      </p:sp>
      <p:sp>
        <p:nvSpPr>
          <p:cNvPr id="3" name="Title 2"/>
          <p:cNvSpPr>
            <a:spLocks noGrp="1"/>
          </p:cNvSpPr>
          <p:nvPr>
            <p:ph type="title"/>
          </p:nvPr>
        </p:nvSpPr>
        <p:spPr>
          <a:xfrm>
            <a:off x="457200" y="649363"/>
            <a:ext cx="8229600" cy="522856"/>
          </a:xfrm>
        </p:spPr>
        <p:txBody>
          <a:bodyPr>
            <a:noAutofit/>
          </a:bodyPr>
          <a:lstStyle/>
          <a:p>
            <a:r>
              <a:rPr lang="en-US" dirty="0" smtClean="0"/>
              <a:t>Controlled Drugs</a:t>
            </a:r>
            <a:endParaRPr lang="en-US" dirty="0"/>
          </a:p>
        </p:txBody>
      </p:sp>
    </p:spTree>
    <p:extLst>
      <p:ext uri="{BB962C8B-B14F-4D97-AF65-F5344CB8AC3E}">
        <p14:creationId xmlns:p14="http://schemas.microsoft.com/office/powerpoint/2010/main" val="182137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19256" cy="4929411"/>
          </a:xfrm>
        </p:spPr>
        <p:txBody>
          <a:bodyPr>
            <a:normAutofit/>
          </a:bodyPr>
          <a:lstStyle/>
          <a:p>
            <a:pPr marL="0" indent="0" algn="ctr">
              <a:buNone/>
            </a:pPr>
            <a:r>
              <a:rPr lang="en-GB" sz="2400" dirty="0"/>
              <a:t>His condition deteriorates and he can no longer swallow. What dose of oxycodone should be added to his syringe </a:t>
            </a:r>
            <a:r>
              <a:rPr lang="en-GB" sz="2400" dirty="0" smtClean="0"/>
              <a:t>pump </a:t>
            </a:r>
            <a:r>
              <a:rPr lang="en-GB" sz="2400" dirty="0"/>
              <a:t>(over 24 hours)?</a:t>
            </a:r>
          </a:p>
          <a:p>
            <a:pPr marL="0" indent="0">
              <a:buNone/>
            </a:pPr>
            <a:r>
              <a:rPr lang="en-GB" sz="2400" dirty="0" smtClean="0"/>
              <a:t>                                                        </a:t>
            </a:r>
          </a:p>
          <a:p>
            <a:pPr marL="0" indent="0">
              <a:buNone/>
            </a:pPr>
            <a:r>
              <a:rPr lang="en-GB" sz="2400" dirty="0"/>
              <a:t> </a:t>
            </a:r>
            <a:r>
              <a:rPr lang="en-GB" sz="2400" dirty="0" smtClean="0"/>
              <a:t>                                                          </a:t>
            </a:r>
            <a:r>
              <a:rPr lang="en-GB" sz="2400" dirty="0"/>
              <a:t> </a:t>
            </a:r>
            <a:r>
              <a:rPr lang="en-GB" sz="2400" dirty="0" smtClean="0"/>
              <a:t>     </a:t>
            </a:r>
            <a:r>
              <a:rPr lang="en-GB" sz="2000" dirty="0" smtClean="0">
                <a:solidFill>
                  <a:schemeClr val="accent6"/>
                </a:solidFill>
              </a:rPr>
              <a:t>oxycodone PO : oxycodone SC</a:t>
            </a:r>
          </a:p>
          <a:p>
            <a:pPr marL="0" indent="0">
              <a:buNone/>
            </a:pPr>
            <a:r>
              <a:rPr lang="en-GB" sz="2000" dirty="0"/>
              <a:t>	</a:t>
            </a:r>
            <a:r>
              <a:rPr lang="en-GB" sz="2000" dirty="0" smtClean="0"/>
              <a:t>										      	      </a:t>
            </a:r>
            <a:r>
              <a:rPr lang="en-GB" sz="2000" dirty="0" smtClean="0">
                <a:solidFill>
                  <a:schemeClr val="accent6"/>
                </a:solidFill>
              </a:rPr>
              <a:t>2:1</a:t>
            </a:r>
          </a:p>
          <a:p>
            <a:pPr marL="0" indent="0">
              <a:buNone/>
            </a:pPr>
            <a:endParaRPr lang="en-GB" sz="2000" dirty="0" smtClean="0">
              <a:solidFill>
                <a:schemeClr val="accent6"/>
              </a:solidFill>
            </a:endParaRPr>
          </a:p>
          <a:p>
            <a:pPr marL="0" indent="0">
              <a:buNone/>
            </a:pPr>
            <a:r>
              <a:rPr lang="en-GB" sz="2000" dirty="0"/>
              <a:t> </a:t>
            </a:r>
            <a:r>
              <a:rPr lang="en-GB" sz="2000" dirty="0" smtClean="0"/>
              <a:t>                                                                                </a:t>
            </a:r>
            <a:r>
              <a:rPr lang="en-GB" sz="2000" dirty="0"/>
              <a:t> </a:t>
            </a:r>
            <a:r>
              <a:rPr lang="en-GB" sz="2000" dirty="0" smtClean="0"/>
              <a:t>           </a:t>
            </a:r>
            <a:r>
              <a:rPr lang="en-GB" sz="2000" dirty="0" smtClean="0">
                <a:solidFill>
                  <a:schemeClr val="accent6"/>
                </a:solidFill>
              </a:rPr>
              <a:t>30mg : 15mg </a:t>
            </a:r>
          </a:p>
          <a:p>
            <a:pPr marL="0" indent="0">
              <a:buNone/>
            </a:pPr>
            <a:endParaRPr lang="en-GB" sz="2000" dirty="0"/>
          </a:p>
          <a:p>
            <a:pPr marL="0" indent="0">
              <a:buNone/>
            </a:pPr>
            <a:r>
              <a:rPr lang="en-GB" sz="2000" dirty="0" smtClean="0"/>
              <a:t>											</a:t>
            </a:r>
            <a:r>
              <a:rPr lang="en-GB" sz="2000" dirty="0" smtClean="0">
                <a:solidFill>
                  <a:schemeClr val="accent6"/>
                </a:solidFill>
              </a:rPr>
              <a:t>=</a:t>
            </a:r>
            <a:r>
              <a:rPr lang="en-GB" sz="2000" dirty="0" smtClean="0"/>
              <a:t> </a:t>
            </a:r>
            <a:r>
              <a:rPr lang="en-GB" sz="2000" dirty="0" smtClean="0">
                <a:solidFill>
                  <a:schemeClr val="accent6"/>
                </a:solidFill>
              </a:rPr>
              <a:t>15mg oxycodone via 	</a:t>
            </a:r>
            <a:r>
              <a:rPr lang="en-GB" sz="2000" dirty="0" smtClean="0"/>
              <a:t>										    </a:t>
            </a:r>
            <a:r>
              <a:rPr lang="en-GB" sz="2000" dirty="0" smtClean="0">
                <a:solidFill>
                  <a:schemeClr val="accent6"/>
                </a:solidFill>
              </a:rPr>
              <a:t>syringe pump over 24 hours</a:t>
            </a:r>
            <a:endParaRPr lang="en-GB" sz="2000" dirty="0">
              <a:solidFill>
                <a:schemeClr val="accent6"/>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404177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69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3538" indent="-363538">
              <a:buNone/>
            </a:pPr>
            <a:endParaRPr lang="en-GB" sz="2400" dirty="0"/>
          </a:p>
          <a:p>
            <a:pPr marL="363538" indent="-363538">
              <a:buNone/>
            </a:pPr>
            <a:endParaRPr lang="en-GB" sz="2400" dirty="0" smtClean="0"/>
          </a:p>
          <a:p>
            <a:pPr marL="363538" indent="-363538" algn="ctr">
              <a:buNone/>
            </a:pPr>
            <a:r>
              <a:rPr lang="en-GB" sz="2400" dirty="0" smtClean="0"/>
              <a:t>How much oxycodone SC should be prescribed as a PRN dose?</a:t>
            </a:r>
          </a:p>
          <a:p>
            <a:pPr marL="363538" indent="-363538" algn="ctr">
              <a:buNone/>
            </a:pPr>
            <a:endParaRPr lang="en-GB" sz="2400" dirty="0"/>
          </a:p>
          <a:p>
            <a:pPr marL="363538" indent="-363538" algn="ctr">
              <a:buNone/>
            </a:pPr>
            <a:r>
              <a:rPr lang="en-GB" sz="1800" dirty="0" smtClean="0"/>
              <a:t>(remember convention is PRN dose is 1/6</a:t>
            </a:r>
            <a:r>
              <a:rPr lang="en-GB" sz="1800" baseline="30000" dirty="0" smtClean="0"/>
              <a:t>th</a:t>
            </a:r>
            <a:r>
              <a:rPr lang="en-GB" sz="1800" dirty="0" smtClean="0"/>
              <a:t> total daily dose, but may be </a:t>
            </a:r>
            <a:r>
              <a:rPr lang="en-GB" sz="1800" dirty="0" err="1" smtClean="0"/>
              <a:t>upto</a:t>
            </a:r>
            <a:r>
              <a:rPr lang="en-GB" sz="1800" dirty="0" smtClean="0"/>
              <a:t> 1/10</a:t>
            </a:r>
            <a:r>
              <a:rPr lang="en-GB" sz="1800" baseline="30000" dirty="0" smtClean="0"/>
              <a:t>th</a:t>
            </a:r>
            <a:r>
              <a:rPr lang="en-GB" sz="1800" dirty="0" smtClean="0"/>
              <a:t>)</a:t>
            </a:r>
            <a:endParaRPr lang="en-GB" sz="1800" dirty="0"/>
          </a:p>
        </p:txBody>
      </p:sp>
      <p:sp>
        <p:nvSpPr>
          <p:cNvPr id="4" name="Title 3"/>
          <p:cNvSpPr>
            <a:spLocks noGrp="1"/>
          </p:cNvSpPr>
          <p:nvPr>
            <p:ph type="title"/>
          </p:nvPr>
        </p:nvSpPr>
        <p:spPr/>
        <p:txBody>
          <a:bodyPr>
            <a:normAutofit fontScale="90000"/>
          </a:bodyPr>
          <a:lstStyle/>
          <a:p>
            <a:endParaRPr lang="en-GB" dirty="0"/>
          </a:p>
        </p:txBody>
      </p:sp>
    </p:spTree>
    <p:extLst>
      <p:ext uri="{BB962C8B-B14F-4D97-AF65-F5344CB8AC3E}">
        <p14:creationId xmlns:p14="http://schemas.microsoft.com/office/powerpoint/2010/main" val="98189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19256" cy="4929411"/>
          </a:xfrm>
        </p:spPr>
        <p:txBody>
          <a:bodyPr/>
          <a:lstStyle/>
          <a:p>
            <a:pPr marL="0" indent="0" algn="ctr">
              <a:buNone/>
            </a:pPr>
            <a:endParaRPr lang="en-GB" sz="2400" dirty="0" smtClean="0"/>
          </a:p>
          <a:p>
            <a:pPr marL="0" indent="0" algn="ctr">
              <a:buNone/>
            </a:pPr>
            <a:endParaRPr lang="en-GB" sz="2400" dirty="0"/>
          </a:p>
          <a:p>
            <a:pPr marL="0" indent="0" algn="ctr">
              <a:buNone/>
            </a:pPr>
            <a:endParaRPr lang="en-GB" sz="2400" dirty="0" smtClean="0"/>
          </a:p>
          <a:p>
            <a:pPr marL="0" indent="0" algn="ctr">
              <a:buNone/>
            </a:pPr>
            <a:r>
              <a:rPr lang="en-GB" sz="2400" dirty="0" smtClean="0"/>
              <a:t>How </a:t>
            </a:r>
            <a:r>
              <a:rPr lang="en-GB" sz="2400" dirty="0"/>
              <a:t>much oxycodone SC should be prescribed as a PRN dose?</a:t>
            </a:r>
          </a:p>
          <a:p>
            <a:endParaRPr lang="en-GB" sz="2400" dirty="0"/>
          </a:p>
          <a:p>
            <a:pPr marL="0" indent="0" algn="ctr">
              <a:buNone/>
            </a:pPr>
            <a:r>
              <a:rPr lang="en-GB" sz="2400" dirty="0" smtClean="0">
                <a:solidFill>
                  <a:schemeClr val="accent6"/>
                </a:solidFill>
              </a:rPr>
              <a:t>15/6 = 2.5mg</a:t>
            </a:r>
          </a:p>
          <a:p>
            <a:pPr marL="0" indent="0" algn="ctr">
              <a:buNone/>
            </a:pPr>
            <a:endParaRPr lang="en-GB" sz="2400" dirty="0">
              <a:solidFill>
                <a:schemeClr val="accent6"/>
              </a:solidFill>
            </a:endParaRPr>
          </a:p>
          <a:p>
            <a:pPr marL="0" indent="0" algn="ctr">
              <a:buNone/>
            </a:pPr>
            <a:endParaRPr lang="en-GB" sz="2400" dirty="0">
              <a:solidFill>
                <a:schemeClr val="accent6"/>
              </a:solidFill>
            </a:endParaRPr>
          </a:p>
        </p:txBody>
      </p:sp>
    </p:spTree>
    <p:extLst>
      <p:ext uri="{BB962C8B-B14F-4D97-AF65-F5344CB8AC3E}">
        <p14:creationId xmlns:p14="http://schemas.microsoft.com/office/powerpoint/2010/main" val="71129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sz="2400" dirty="0" smtClean="0"/>
          </a:p>
          <a:p>
            <a:pPr marL="0" indent="0">
              <a:buNone/>
            </a:pPr>
            <a:endParaRPr lang="en-GB" sz="2400" dirty="0"/>
          </a:p>
          <a:p>
            <a:pPr marL="0" indent="0" algn="ctr">
              <a:buNone/>
            </a:pPr>
            <a:r>
              <a:rPr lang="en-GB" sz="2400" dirty="0" smtClean="0"/>
              <a:t>He’s had 4 PRN doses of oxycodone 2.5mg SC in the last 24 hours. How much shall we increase the dose of oxycodone in his syringe pump to?</a:t>
            </a:r>
          </a:p>
          <a:p>
            <a:endParaRPr lang="en-GB" sz="2400" dirty="0" smtClean="0"/>
          </a:p>
          <a:p>
            <a:endParaRPr lang="en-GB" sz="2400" dirty="0"/>
          </a:p>
          <a:p>
            <a:pPr marL="0" indent="0">
              <a:buNone/>
            </a:pPr>
            <a:endParaRPr lang="en-GB" sz="2400" dirty="0"/>
          </a:p>
        </p:txBody>
      </p:sp>
      <p:sp>
        <p:nvSpPr>
          <p:cNvPr id="3" name="Title 2"/>
          <p:cNvSpPr>
            <a:spLocks noGrp="1"/>
          </p:cNvSpPr>
          <p:nvPr>
            <p:ph type="title"/>
          </p:nvPr>
        </p:nvSpPr>
        <p:spPr/>
        <p:txBody>
          <a:bodyPr>
            <a:normAutofit fontScale="90000"/>
          </a:bodyPr>
          <a:lstStyle/>
          <a:p>
            <a:endParaRPr lang="en-GB"/>
          </a:p>
        </p:txBody>
      </p:sp>
    </p:spTree>
    <p:extLst>
      <p:ext uri="{BB962C8B-B14F-4D97-AF65-F5344CB8AC3E}">
        <p14:creationId xmlns:p14="http://schemas.microsoft.com/office/powerpoint/2010/main" val="407331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19256" cy="5001419"/>
          </a:xfrm>
        </p:spPr>
        <p:txBody>
          <a:bodyPr>
            <a:normAutofit/>
          </a:bodyPr>
          <a:lstStyle/>
          <a:p>
            <a:pPr marL="0" indent="0" algn="ctr">
              <a:buNone/>
            </a:pPr>
            <a:r>
              <a:rPr lang="en-GB" sz="2400" dirty="0" smtClean="0"/>
              <a:t>He’s </a:t>
            </a:r>
            <a:r>
              <a:rPr lang="en-GB" sz="2400" dirty="0"/>
              <a:t>had 4 PRN doses of </a:t>
            </a:r>
            <a:r>
              <a:rPr lang="en-GB" sz="2400" dirty="0" smtClean="0"/>
              <a:t>oxycodone 2.5mg SC in </a:t>
            </a:r>
            <a:r>
              <a:rPr lang="en-GB" sz="2400" dirty="0"/>
              <a:t>the last 24 hours. How much shall we increase the dose of oxycodone in his syringe driver to?</a:t>
            </a:r>
          </a:p>
          <a:p>
            <a:pPr marL="0" indent="0">
              <a:buNone/>
            </a:pPr>
            <a:endParaRPr lang="en-GB" sz="2400" dirty="0" smtClean="0"/>
          </a:p>
          <a:p>
            <a:pPr marL="0" indent="0" algn="ctr">
              <a:buNone/>
            </a:pPr>
            <a:r>
              <a:rPr lang="en-GB" sz="2400" dirty="0" smtClean="0">
                <a:solidFill>
                  <a:schemeClr val="accent6"/>
                </a:solidFill>
              </a:rPr>
              <a:t>In 24 hours that’s an additional 10mg on top of the 15mg, however, if that was all added into the pump it would be greater than a 50% increase (convention is 30 – 50% increase). </a:t>
            </a:r>
          </a:p>
          <a:p>
            <a:pPr marL="0" indent="0" algn="ctr">
              <a:buNone/>
            </a:pPr>
            <a:endParaRPr lang="en-GB" sz="2400" dirty="0">
              <a:solidFill>
                <a:schemeClr val="accent6"/>
              </a:solidFill>
            </a:endParaRPr>
          </a:p>
          <a:p>
            <a:pPr marL="0" indent="0" algn="ctr">
              <a:buNone/>
            </a:pPr>
            <a:r>
              <a:rPr lang="en-GB" sz="2400" dirty="0" smtClean="0">
                <a:solidFill>
                  <a:schemeClr val="accent6"/>
                </a:solidFill>
              </a:rPr>
              <a:t>Therefore, increase oxycodone dose in the syringe driver to 20mg over 24 hours. </a:t>
            </a:r>
            <a:endParaRPr lang="en-GB" sz="2400" dirty="0">
              <a:solidFill>
                <a:schemeClr val="accent6"/>
              </a:solidFill>
            </a:endParaRPr>
          </a:p>
        </p:txBody>
      </p:sp>
    </p:spTree>
    <p:extLst>
      <p:ext uri="{BB962C8B-B14F-4D97-AF65-F5344CB8AC3E}">
        <p14:creationId xmlns:p14="http://schemas.microsoft.com/office/powerpoint/2010/main" val="114671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sz="2800" dirty="0" smtClean="0"/>
          </a:p>
          <a:p>
            <a:pPr marL="0" indent="0">
              <a:buNone/>
            </a:pPr>
            <a:endParaRPr lang="en-GB" sz="2800" dirty="0"/>
          </a:p>
          <a:p>
            <a:pPr marL="0" indent="0" algn="ctr">
              <a:buNone/>
            </a:pPr>
            <a:r>
              <a:rPr lang="en-GB" sz="2400" dirty="0" smtClean="0"/>
              <a:t>What should the PRN SC oxycodone dose be now?</a:t>
            </a:r>
            <a:endParaRPr lang="en-GB" sz="2400" dirty="0"/>
          </a:p>
          <a:p>
            <a:pPr marL="0" indent="0">
              <a:buNone/>
            </a:pPr>
            <a:endParaRPr lang="en-GB" sz="2800" dirty="0" smtClean="0"/>
          </a:p>
          <a:p>
            <a:pPr marL="0" indent="0">
              <a:buNone/>
            </a:pPr>
            <a:endParaRPr lang="en-GB" sz="2800" dirty="0"/>
          </a:p>
        </p:txBody>
      </p:sp>
    </p:spTree>
    <p:extLst>
      <p:ext uri="{BB962C8B-B14F-4D97-AF65-F5344CB8AC3E}">
        <p14:creationId xmlns:p14="http://schemas.microsoft.com/office/powerpoint/2010/main" val="302112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GB" sz="2400" dirty="0"/>
              <a:t>What should the PRN SC oxycodone dose be now?</a:t>
            </a:r>
          </a:p>
          <a:p>
            <a:pPr marL="0" indent="0" algn="ctr">
              <a:buNone/>
            </a:pPr>
            <a:endParaRPr lang="en-GB" sz="2400" dirty="0" smtClean="0"/>
          </a:p>
          <a:p>
            <a:pPr marL="0" indent="0" algn="ctr">
              <a:buNone/>
            </a:pPr>
            <a:r>
              <a:rPr lang="en-GB" sz="2400" dirty="0" smtClean="0">
                <a:solidFill>
                  <a:schemeClr val="accent6"/>
                </a:solidFill>
              </a:rPr>
              <a:t>20/6= 3.3mg</a:t>
            </a:r>
          </a:p>
          <a:p>
            <a:pPr marL="0" indent="0" algn="ctr">
              <a:buNone/>
            </a:pPr>
            <a:endParaRPr lang="en-GB" sz="2400" dirty="0">
              <a:solidFill>
                <a:schemeClr val="accent6"/>
              </a:solidFill>
            </a:endParaRPr>
          </a:p>
          <a:p>
            <a:pPr marL="0" indent="0" algn="ctr">
              <a:buNone/>
            </a:pPr>
            <a:r>
              <a:rPr lang="en-GB" sz="2400" dirty="0" smtClean="0">
                <a:solidFill>
                  <a:schemeClr val="accent6"/>
                </a:solidFill>
              </a:rPr>
              <a:t>Could either give 2.5mg or 5mg (or a range if that is acceptable)</a:t>
            </a:r>
            <a:endParaRPr lang="en-GB" sz="2400" dirty="0">
              <a:solidFill>
                <a:schemeClr val="accent6"/>
              </a:solidFill>
            </a:endParaRPr>
          </a:p>
          <a:p>
            <a:pPr marL="0" indent="0">
              <a:buNone/>
            </a:pPr>
            <a:endParaRPr lang="en-GB" sz="2800" dirty="0"/>
          </a:p>
        </p:txBody>
      </p:sp>
    </p:spTree>
    <p:extLst>
      <p:ext uri="{BB962C8B-B14F-4D97-AF65-F5344CB8AC3E}">
        <p14:creationId xmlns:p14="http://schemas.microsoft.com/office/powerpoint/2010/main" val="150569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16832"/>
            <a:ext cx="7787208" cy="4113251"/>
          </a:xfrm>
        </p:spPr>
        <p:txBody>
          <a:bodyPr>
            <a:normAutofit fontScale="77500" lnSpcReduction="20000"/>
          </a:bodyPr>
          <a:lstStyle/>
          <a:p>
            <a:r>
              <a:rPr lang="en-GB" sz="2800" dirty="0"/>
              <a:t>C</a:t>
            </a:r>
            <a:r>
              <a:rPr lang="en-GB" sz="2800" dirty="0" smtClean="0"/>
              <a:t>ontrolled </a:t>
            </a:r>
            <a:r>
              <a:rPr lang="en-GB" sz="2800" dirty="0"/>
              <a:t>D</a:t>
            </a:r>
            <a:r>
              <a:rPr lang="en-GB" sz="2800" dirty="0" smtClean="0"/>
              <a:t>rugs </a:t>
            </a:r>
            <a:r>
              <a:rPr lang="en-GB" sz="2800" dirty="0"/>
              <a:t>and </a:t>
            </a:r>
            <a:r>
              <a:rPr lang="en-GB" sz="2800" dirty="0" smtClean="0"/>
              <a:t>Non-Medical </a:t>
            </a:r>
            <a:r>
              <a:rPr lang="en-GB" sz="2800" dirty="0"/>
              <a:t>P</a:t>
            </a:r>
            <a:r>
              <a:rPr lang="en-GB" sz="2800" dirty="0" smtClean="0"/>
              <a:t>rescribing</a:t>
            </a:r>
          </a:p>
          <a:p>
            <a:endParaRPr lang="en-GB" sz="2800" dirty="0"/>
          </a:p>
          <a:p>
            <a:r>
              <a:rPr lang="en-GB" sz="2800" dirty="0"/>
              <a:t>P</a:t>
            </a:r>
            <a:r>
              <a:rPr lang="en-GB" sz="2800" dirty="0" smtClean="0"/>
              <a:t>racticalities </a:t>
            </a:r>
            <a:r>
              <a:rPr lang="en-GB" sz="2800" dirty="0"/>
              <a:t>and governance of prescribing </a:t>
            </a:r>
            <a:r>
              <a:rPr lang="en-GB" sz="2800" dirty="0" smtClean="0"/>
              <a:t>Controlled Drugs</a:t>
            </a:r>
          </a:p>
          <a:p>
            <a:endParaRPr lang="en-GB" sz="2800" dirty="0"/>
          </a:p>
          <a:p>
            <a:r>
              <a:rPr lang="en-GB" sz="2800" dirty="0" smtClean="0"/>
              <a:t>Prescribing outside of product license</a:t>
            </a:r>
          </a:p>
          <a:p>
            <a:pPr marL="0" indent="0">
              <a:buNone/>
            </a:pPr>
            <a:endParaRPr lang="en-GB" sz="2800" dirty="0"/>
          </a:p>
          <a:p>
            <a:r>
              <a:rPr lang="en-GB" sz="2800" dirty="0" smtClean="0"/>
              <a:t>Non-Medical </a:t>
            </a:r>
            <a:r>
              <a:rPr lang="en-GB" sz="2800" dirty="0"/>
              <a:t>P</a:t>
            </a:r>
            <a:r>
              <a:rPr lang="en-GB" sz="2800" dirty="0" smtClean="0"/>
              <a:t>rescribing </a:t>
            </a:r>
            <a:r>
              <a:rPr lang="en-GB" sz="2800" dirty="0"/>
              <a:t>and the use of Syringe Drivers and Syringe </a:t>
            </a:r>
            <a:r>
              <a:rPr lang="en-GB" sz="2800" dirty="0" smtClean="0"/>
              <a:t>Driver combinations</a:t>
            </a:r>
          </a:p>
          <a:p>
            <a:pPr marL="0" indent="0">
              <a:buNone/>
            </a:pPr>
            <a:endParaRPr lang="en-GB" sz="2800" dirty="0"/>
          </a:p>
          <a:p>
            <a:r>
              <a:rPr lang="en-GB" sz="2800" dirty="0"/>
              <a:t>C</a:t>
            </a:r>
            <a:r>
              <a:rPr lang="en-GB" sz="2800" dirty="0" smtClean="0"/>
              <a:t>ase Study</a:t>
            </a:r>
          </a:p>
          <a:p>
            <a:pPr lvl="1"/>
            <a:r>
              <a:rPr lang="en-GB" sz="2400" dirty="0" smtClean="0"/>
              <a:t>Controlled Drugs: PO </a:t>
            </a:r>
            <a:r>
              <a:rPr lang="en-GB" sz="2400" dirty="0"/>
              <a:t>and </a:t>
            </a:r>
            <a:r>
              <a:rPr lang="en-GB" sz="2400" dirty="0" smtClean="0"/>
              <a:t>CSCI</a:t>
            </a:r>
            <a:endParaRPr lang="en-GB" sz="2400" dirty="0"/>
          </a:p>
          <a:p>
            <a:endParaRPr lang="en-GB" dirty="0"/>
          </a:p>
        </p:txBody>
      </p:sp>
      <p:sp>
        <p:nvSpPr>
          <p:cNvPr id="2" name="Title 1"/>
          <p:cNvSpPr>
            <a:spLocks noGrp="1"/>
          </p:cNvSpPr>
          <p:nvPr>
            <p:ph type="title"/>
          </p:nvPr>
        </p:nvSpPr>
        <p:spPr>
          <a:xfrm>
            <a:off x="467544" y="764704"/>
            <a:ext cx="8147248" cy="720080"/>
          </a:xfrm>
        </p:spPr>
        <p:txBody>
          <a:bodyPr>
            <a:normAutofit/>
          </a:bodyPr>
          <a:lstStyle/>
          <a:p>
            <a:r>
              <a:rPr lang="en-GB" dirty="0" smtClean="0"/>
              <a:t>Summary</a:t>
            </a:r>
            <a:endParaRPr lang="en-GB" dirty="0"/>
          </a:p>
        </p:txBody>
      </p:sp>
    </p:spTree>
    <p:extLst>
      <p:ext uri="{BB962C8B-B14F-4D97-AF65-F5344CB8AC3E}">
        <p14:creationId xmlns:p14="http://schemas.microsoft.com/office/powerpoint/2010/main" val="161354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5507" y="1333872"/>
            <a:ext cx="1809750" cy="2533650"/>
          </a:xfrm>
          <a:prstGeom prst="rect">
            <a:avLst/>
          </a:prstGeom>
        </p:spPr>
      </p:pic>
      <p:sp>
        <p:nvSpPr>
          <p:cNvPr id="3" name="Title 2"/>
          <p:cNvSpPr>
            <a:spLocks noGrp="1"/>
          </p:cNvSpPr>
          <p:nvPr>
            <p:ph type="title"/>
          </p:nvPr>
        </p:nvSpPr>
        <p:spPr/>
        <p:txBody>
          <a:bodyPr>
            <a:normAutofit fontScale="90000"/>
          </a:bodyPr>
          <a:lstStyle/>
          <a:p>
            <a:r>
              <a:rPr lang="en-GB" b="1" dirty="0"/>
              <a:t>R</a:t>
            </a:r>
            <a:r>
              <a:rPr lang="en-GB" b="1" dirty="0" smtClean="0"/>
              <a:t>eferences</a:t>
            </a:r>
            <a:endParaRPr lang="en-GB" b="1" dirty="0"/>
          </a:p>
        </p:txBody>
      </p:sp>
      <p:pic>
        <p:nvPicPr>
          <p:cNvPr id="7" name="Picture 6"/>
          <p:cNvPicPr>
            <a:picLocks noChangeAspect="1"/>
          </p:cNvPicPr>
          <p:nvPr/>
        </p:nvPicPr>
        <p:blipFill>
          <a:blip r:embed="rId4"/>
          <a:stretch>
            <a:fillRect/>
          </a:stretch>
        </p:blipFill>
        <p:spPr>
          <a:xfrm>
            <a:off x="6953250" y="2711264"/>
            <a:ext cx="1733550" cy="2628900"/>
          </a:xfrm>
          <a:prstGeom prst="rect">
            <a:avLst/>
          </a:prstGeom>
        </p:spPr>
      </p:pic>
      <p:pic>
        <p:nvPicPr>
          <p:cNvPr id="8" name="Picture 7"/>
          <p:cNvPicPr>
            <a:picLocks noChangeAspect="1"/>
          </p:cNvPicPr>
          <p:nvPr/>
        </p:nvPicPr>
        <p:blipFill>
          <a:blip r:embed="rId5"/>
          <a:stretch>
            <a:fillRect/>
          </a:stretch>
        </p:blipFill>
        <p:spPr>
          <a:xfrm>
            <a:off x="6343567" y="997566"/>
            <a:ext cx="2790825" cy="1638300"/>
          </a:xfrm>
          <a:prstGeom prst="rect">
            <a:avLst/>
          </a:prstGeom>
        </p:spPr>
      </p:pic>
      <p:pic>
        <p:nvPicPr>
          <p:cNvPr id="10" name="Picture 9"/>
          <p:cNvPicPr>
            <a:picLocks noChangeAspect="1"/>
          </p:cNvPicPr>
          <p:nvPr/>
        </p:nvPicPr>
        <p:blipFill>
          <a:blip r:embed="rId6"/>
          <a:stretch>
            <a:fillRect/>
          </a:stretch>
        </p:blipFill>
        <p:spPr>
          <a:xfrm>
            <a:off x="179512" y="4025714"/>
            <a:ext cx="1790700" cy="2552700"/>
          </a:xfrm>
          <a:prstGeom prst="rect">
            <a:avLst/>
          </a:prstGeom>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5463989"/>
            <a:ext cx="49911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2420888"/>
            <a:ext cx="1796297" cy="269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elinda.presland\Desktop\bn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1851553"/>
            <a:ext cx="1854290" cy="263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4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670222542"/>
              </p:ext>
            </p:extLst>
          </p:nvPr>
        </p:nvGraphicFramePr>
        <p:xfrm>
          <a:off x="539552" y="1268760"/>
          <a:ext cx="8229600" cy="5217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CD schedule </a:t>
                      </a:r>
                      <a:endParaRPr lang="en-GB" dirty="0"/>
                    </a:p>
                  </a:txBody>
                  <a:tcPr/>
                </a:tc>
                <a:tc>
                  <a:txBody>
                    <a:bodyPr/>
                    <a:lstStyle/>
                    <a:p>
                      <a:r>
                        <a:rPr lang="en-GB" dirty="0" smtClean="0"/>
                        <a:t>Details</a:t>
                      </a:r>
                      <a:endParaRPr lang="en-GB" dirty="0"/>
                    </a:p>
                  </a:txBody>
                  <a:tcPr/>
                </a:tc>
                <a:tc>
                  <a:txBody>
                    <a:bodyPr/>
                    <a:lstStyle/>
                    <a:p>
                      <a:r>
                        <a:rPr lang="en-GB" dirty="0" smtClean="0"/>
                        <a:t>Examples of drugs</a:t>
                      </a:r>
                      <a:endParaRPr lang="en-GB" dirty="0"/>
                    </a:p>
                  </a:txBody>
                  <a:tcPr/>
                </a:tc>
              </a:tr>
              <a:tr h="370840">
                <a:tc>
                  <a:txBody>
                    <a:bodyPr/>
                    <a:lstStyle/>
                    <a:p>
                      <a:r>
                        <a:rPr lang="en-GB" dirty="0" smtClean="0"/>
                        <a:t>Schedule 1 (CD </a:t>
                      </a:r>
                      <a:r>
                        <a:rPr lang="en-GB" dirty="0" err="1" smtClean="0"/>
                        <a:t>lic</a:t>
                      </a:r>
                      <a:r>
                        <a:rPr lang="en-GB" dirty="0" smtClean="0"/>
                        <a:t> POM)</a:t>
                      </a:r>
                      <a:endParaRPr lang="en-GB" dirty="0"/>
                    </a:p>
                  </a:txBody>
                  <a:tcPr/>
                </a:tc>
                <a:tc>
                  <a:txBody>
                    <a:bodyPr/>
                    <a:lstStyle/>
                    <a:p>
                      <a:r>
                        <a:rPr lang="en-GB" dirty="0" smtClean="0"/>
                        <a:t>No therapeutic</a:t>
                      </a:r>
                      <a:r>
                        <a:rPr lang="en-GB" baseline="0" dirty="0" smtClean="0"/>
                        <a:t> use/license </a:t>
                      </a:r>
                      <a:endParaRPr lang="en-GB" dirty="0"/>
                    </a:p>
                  </a:txBody>
                  <a:tcPr/>
                </a:tc>
                <a:tc>
                  <a:txBody>
                    <a:bodyPr/>
                    <a:lstStyle/>
                    <a:p>
                      <a:r>
                        <a:rPr lang="en-GB" dirty="0" smtClean="0"/>
                        <a:t>Hallucinogenic drugs,</a:t>
                      </a:r>
                      <a:r>
                        <a:rPr lang="en-GB" baseline="0" dirty="0" smtClean="0"/>
                        <a:t> ecstasy-type substances, </a:t>
                      </a:r>
                      <a:endParaRPr lang="en-GB" dirty="0"/>
                    </a:p>
                  </a:txBody>
                  <a:tcPr/>
                </a:tc>
              </a:tr>
              <a:tr h="370840">
                <a:tc>
                  <a:txBody>
                    <a:bodyPr/>
                    <a:lstStyle/>
                    <a:p>
                      <a:r>
                        <a:rPr lang="en-GB" dirty="0" smtClean="0"/>
                        <a:t>Schedule 2 ( CD POM)</a:t>
                      </a:r>
                      <a:endParaRPr lang="en-GB" dirty="0"/>
                    </a:p>
                  </a:txBody>
                  <a:tcPr/>
                </a:tc>
                <a:tc>
                  <a:txBody>
                    <a:bodyPr/>
                    <a:lstStyle/>
                    <a:p>
                      <a:r>
                        <a:rPr lang="en-GB" dirty="0" smtClean="0"/>
                        <a:t>Opiates/ Stimulants</a:t>
                      </a:r>
                      <a:endParaRPr lang="en-GB" dirty="0"/>
                    </a:p>
                  </a:txBody>
                  <a:tcPr/>
                </a:tc>
                <a:tc>
                  <a:txBody>
                    <a:bodyPr/>
                    <a:lstStyle/>
                    <a:p>
                      <a:r>
                        <a:rPr lang="en-GB" dirty="0" smtClean="0"/>
                        <a:t>Diamorphine, morphine, methadone, oxycodone, pethidine, </a:t>
                      </a:r>
                      <a:r>
                        <a:rPr lang="en-GB" dirty="0" err="1" smtClean="0"/>
                        <a:t>amfetamines</a:t>
                      </a:r>
                      <a:r>
                        <a:rPr lang="en-GB" dirty="0" smtClean="0"/>
                        <a:t>, ketamine</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Schedule 3 (CD No </a:t>
                      </a:r>
                      <a:r>
                        <a:rPr lang="en-GB" dirty="0" err="1" smtClean="0"/>
                        <a:t>Reg</a:t>
                      </a:r>
                      <a:r>
                        <a:rPr lang="en-GB" dirty="0" smtClean="0"/>
                        <a:t> POM)</a:t>
                      </a:r>
                    </a:p>
                    <a:p>
                      <a:endParaRPr lang="en-GB" dirty="0"/>
                    </a:p>
                  </a:txBody>
                  <a:tcPr/>
                </a:tc>
                <a:tc>
                  <a:txBody>
                    <a:bodyPr/>
                    <a:lstStyle/>
                    <a:p>
                      <a:r>
                        <a:rPr lang="en-GB" dirty="0" smtClean="0"/>
                        <a:t>Minor stimulants / drugs less likely to be</a:t>
                      </a:r>
                      <a:r>
                        <a:rPr lang="en-GB" baseline="0" dirty="0" smtClean="0"/>
                        <a:t> misused</a:t>
                      </a:r>
                      <a:endParaRPr lang="en-GB" dirty="0"/>
                    </a:p>
                  </a:txBody>
                  <a:tcPr/>
                </a:tc>
                <a:tc>
                  <a:txBody>
                    <a:bodyPr/>
                    <a:lstStyle/>
                    <a:p>
                      <a:r>
                        <a:rPr lang="en-GB" dirty="0" err="1" smtClean="0"/>
                        <a:t>Buprenophrine</a:t>
                      </a:r>
                      <a:r>
                        <a:rPr lang="en-GB" dirty="0" smtClean="0"/>
                        <a:t>,</a:t>
                      </a:r>
                      <a:r>
                        <a:rPr lang="en-GB" baseline="0" dirty="0" smtClean="0"/>
                        <a:t> </a:t>
                      </a:r>
                      <a:r>
                        <a:rPr lang="en-GB" baseline="0" dirty="0" err="1" smtClean="0"/>
                        <a:t>temazepam</a:t>
                      </a:r>
                      <a:r>
                        <a:rPr lang="en-GB" baseline="0" dirty="0" smtClean="0"/>
                        <a:t>, tramadol, midazolam, phenobarbital, gabapentin, </a:t>
                      </a:r>
                      <a:r>
                        <a:rPr lang="en-GB" baseline="0" dirty="0" err="1" smtClean="0"/>
                        <a:t>pregabalin</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Schedule 4 ( CD Benz/ CD anabolic</a:t>
                      </a:r>
                      <a:r>
                        <a:rPr lang="en-GB" baseline="0" dirty="0" smtClean="0"/>
                        <a:t> POM)</a:t>
                      </a:r>
                      <a:endParaRPr lang="en-GB" dirty="0" smtClean="0"/>
                    </a:p>
                    <a:p>
                      <a:endParaRPr lang="en-GB" dirty="0"/>
                    </a:p>
                  </a:txBody>
                  <a:tcPr/>
                </a:tc>
                <a:tc>
                  <a:txBody>
                    <a:bodyPr/>
                    <a:lstStyle/>
                    <a:p>
                      <a:r>
                        <a:rPr lang="en-GB" dirty="0" smtClean="0"/>
                        <a:t>Split into 2 parts</a:t>
                      </a:r>
                    </a:p>
                    <a:p>
                      <a:r>
                        <a:rPr lang="en-GB" dirty="0" smtClean="0"/>
                        <a:t>Part</a:t>
                      </a:r>
                      <a:r>
                        <a:rPr lang="en-GB" baseline="0" dirty="0" smtClean="0"/>
                        <a:t> 1:  Benzodiazepines</a:t>
                      </a:r>
                    </a:p>
                    <a:p>
                      <a:r>
                        <a:rPr lang="en-GB" baseline="0" dirty="0" smtClean="0"/>
                        <a:t>Part 2: Anabolic steroids/ growth hormones</a:t>
                      </a:r>
                      <a:endParaRPr lang="en-GB" dirty="0"/>
                    </a:p>
                  </a:txBody>
                  <a:tcPr/>
                </a:tc>
                <a:tc>
                  <a:txBody>
                    <a:bodyPr/>
                    <a:lstStyle/>
                    <a:p>
                      <a:r>
                        <a:rPr lang="en-GB" dirty="0" smtClean="0"/>
                        <a:t>Diazepam, </a:t>
                      </a:r>
                      <a:r>
                        <a:rPr lang="en-GB" dirty="0" err="1" smtClean="0"/>
                        <a:t>zopiclone</a:t>
                      </a:r>
                      <a:r>
                        <a:rPr lang="en-GB" dirty="0" smtClean="0"/>
                        <a:t>, </a:t>
                      </a:r>
                      <a:r>
                        <a:rPr lang="en-GB" dirty="0" err="1" smtClean="0"/>
                        <a:t>Sativex</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Schedule 5 (CD </a:t>
                      </a:r>
                      <a:r>
                        <a:rPr lang="en-GB" dirty="0" err="1" smtClean="0"/>
                        <a:t>Inv</a:t>
                      </a:r>
                      <a:r>
                        <a:rPr lang="en-GB" dirty="0" smtClean="0"/>
                        <a:t> POM/P)</a:t>
                      </a:r>
                    </a:p>
                    <a:p>
                      <a:endParaRPr lang="en-GB" dirty="0"/>
                    </a:p>
                  </a:txBody>
                  <a:tcPr/>
                </a:tc>
                <a:tc>
                  <a:txBody>
                    <a:bodyPr/>
                    <a:lstStyle/>
                    <a:p>
                      <a:r>
                        <a:rPr lang="en-GB" dirty="0" smtClean="0"/>
                        <a:t>Low strength medicinal products</a:t>
                      </a:r>
                      <a:endParaRPr lang="en-GB" dirty="0"/>
                    </a:p>
                  </a:txBody>
                  <a:tcPr/>
                </a:tc>
                <a:tc>
                  <a:txBody>
                    <a:bodyPr/>
                    <a:lstStyle/>
                    <a:p>
                      <a:r>
                        <a:rPr lang="en-GB" dirty="0" smtClean="0"/>
                        <a:t>Codeine, </a:t>
                      </a:r>
                      <a:r>
                        <a:rPr lang="en-GB" dirty="0" err="1" smtClean="0"/>
                        <a:t>pholcodine</a:t>
                      </a:r>
                      <a:endParaRPr lang="en-GB" dirty="0"/>
                    </a:p>
                  </a:txBody>
                  <a:tcPr/>
                </a:tc>
              </a:tr>
            </a:tbl>
          </a:graphicData>
        </a:graphic>
      </p:graphicFrame>
      <p:sp>
        <p:nvSpPr>
          <p:cNvPr id="6" name="Title 5"/>
          <p:cNvSpPr>
            <a:spLocks noGrp="1"/>
          </p:cNvSpPr>
          <p:nvPr>
            <p:ph type="title"/>
          </p:nvPr>
        </p:nvSpPr>
        <p:spPr>
          <a:xfrm>
            <a:off x="539552" y="620688"/>
            <a:ext cx="8229600" cy="522856"/>
          </a:xfrm>
        </p:spPr>
        <p:txBody>
          <a:bodyPr>
            <a:normAutofit fontScale="90000"/>
          </a:bodyPr>
          <a:lstStyle/>
          <a:p>
            <a:r>
              <a:rPr lang="en-GB" dirty="0" smtClean="0"/>
              <a:t>Controlled Drug Schedule</a:t>
            </a:r>
            <a:endParaRPr lang="en-GB" dirty="0"/>
          </a:p>
        </p:txBody>
      </p:sp>
    </p:spTree>
    <p:extLst>
      <p:ext uri="{BB962C8B-B14F-4D97-AF65-F5344CB8AC3E}">
        <p14:creationId xmlns:p14="http://schemas.microsoft.com/office/powerpoint/2010/main" val="60112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400" r="7158" b="17024"/>
          <a:stretch/>
        </p:blipFill>
        <p:spPr bwMode="auto">
          <a:xfrm>
            <a:off x="899592" y="1484784"/>
            <a:ext cx="7317816" cy="466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95736" y="836712"/>
            <a:ext cx="4968552" cy="523220"/>
          </a:xfrm>
          <a:prstGeom prst="rect">
            <a:avLst/>
          </a:prstGeom>
          <a:noFill/>
        </p:spPr>
        <p:txBody>
          <a:bodyPr wrap="square" rtlCol="0">
            <a:spAutoFit/>
          </a:bodyPr>
          <a:lstStyle/>
          <a:p>
            <a:pPr algn="ctr"/>
            <a:r>
              <a:rPr lang="en-GB" sz="2700" b="1" dirty="0" smtClean="0">
                <a:latin typeface="+mj-lt"/>
              </a:rPr>
              <a:t>Prescribing as an NMP</a:t>
            </a:r>
            <a:endParaRPr lang="en-GB" sz="2700" b="1" dirty="0">
              <a:latin typeface="+mj-lt"/>
            </a:endParaRPr>
          </a:p>
        </p:txBody>
      </p:sp>
    </p:spTree>
    <p:extLst>
      <p:ext uri="{BB962C8B-B14F-4D97-AF65-F5344CB8AC3E}">
        <p14:creationId xmlns:p14="http://schemas.microsoft.com/office/powerpoint/2010/main" val="144834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6200"/>
            <a:ext cx="8229600" cy="4755128"/>
          </a:xfrm>
        </p:spPr>
        <p:txBody>
          <a:bodyPr>
            <a:normAutofit fontScale="92500" lnSpcReduction="10000"/>
          </a:bodyPr>
          <a:lstStyle/>
          <a:p>
            <a:pPr>
              <a:lnSpc>
                <a:spcPct val="80000"/>
              </a:lnSpc>
            </a:pPr>
            <a:r>
              <a:rPr lang="en-US" altLang="en-US" sz="2200" dirty="0"/>
              <a:t>May be computer generated</a:t>
            </a:r>
          </a:p>
          <a:p>
            <a:pPr>
              <a:lnSpc>
                <a:spcPct val="80000"/>
              </a:lnSpc>
            </a:pPr>
            <a:r>
              <a:rPr lang="en-US" altLang="en-US" sz="2200" b="1" dirty="0"/>
              <a:t>Must</a:t>
            </a:r>
            <a:r>
              <a:rPr lang="en-US" altLang="en-US" sz="2200" dirty="0"/>
              <a:t> be indelible </a:t>
            </a:r>
          </a:p>
          <a:p>
            <a:pPr>
              <a:lnSpc>
                <a:spcPct val="80000"/>
              </a:lnSpc>
            </a:pPr>
            <a:r>
              <a:rPr lang="en-US" altLang="en-US" sz="2200" b="1" dirty="0"/>
              <a:t>Must</a:t>
            </a:r>
            <a:r>
              <a:rPr lang="en-US" altLang="en-US" sz="2200" dirty="0"/>
              <a:t> be signed by an authorised prescriber</a:t>
            </a:r>
          </a:p>
          <a:p>
            <a:pPr>
              <a:lnSpc>
                <a:spcPct val="80000"/>
              </a:lnSpc>
            </a:pPr>
            <a:r>
              <a:rPr lang="en-US" altLang="en-US" sz="2200" b="1" dirty="0"/>
              <a:t>Must</a:t>
            </a:r>
            <a:r>
              <a:rPr lang="en-US" altLang="en-US" sz="2200" dirty="0"/>
              <a:t> contain the following information:</a:t>
            </a:r>
          </a:p>
          <a:p>
            <a:pPr lvl="1">
              <a:lnSpc>
                <a:spcPct val="80000"/>
              </a:lnSpc>
              <a:buFont typeface="Wingdings" pitchFamily="2" charset="2"/>
              <a:buChar char="ü"/>
            </a:pPr>
            <a:r>
              <a:rPr lang="en-US" altLang="en-US" sz="2200" dirty="0"/>
              <a:t>Name and address of patient (hospital/NHS number)</a:t>
            </a:r>
          </a:p>
          <a:p>
            <a:pPr lvl="1">
              <a:lnSpc>
                <a:spcPct val="80000"/>
              </a:lnSpc>
              <a:buFont typeface="Wingdings" pitchFamily="2" charset="2"/>
              <a:buChar char="ü"/>
            </a:pPr>
            <a:r>
              <a:rPr lang="en-US" altLang="en-US" sz="2200" dirty="0"/>
              <a:t>Drug</a:t>
            </a:r>
          </a:p>
          <a:p>
            <a:pPr lvl="1">
              <a:lnSpc>
                <a:spcPct val="80000"/>
              </a:lnSpc>
              <a:buFont typeface="Wingdings" pitchFamily="2" charset="2"/>
              <a:buChar char="ü"/>
            </a:pPr>
            <a:r>
              <a:rPr lang="en-US" altLang="en-US" sz="2200" dirty="0"/>
              <a:t>Formulation </a:t>
            </a:r>
          </a:p>
          <a:p>
            <a:pPr lvl="1">
              <a:lnSpc>
                <a:spcPct val="80000"/>
              </a:lnSpc>
              <a:buFont typeface="Wingdings" pitchFamily="2" charset="2"/>
              <a:buChar char="ü"/>
            </a:pPr>
            <a:r>
              <a:rPr lang="en-US" altLang="en-US" sz="2200" dirty="0"/>
              <a:t>Strength</a:t>
            </a:r>
          </a:p>
          <a:p>
            <a:pPr lvl="1">
              <a:lnSpc>
                <a:spcPct val="80000"/>
              </a:lnSpc>
              <a:buFont typeface="Wingdings" pitchFamily="2" charset="2"/>
              <a:buChar char="ü"/>
            </a:pPr>
            <a:r>
              <a:rPr lang="en-US" altLang="en-US" sz="2200" dirty="0"/>
              <a:t>Dose</a:t>
            </a:r>
          </a:p>
          <a:p>
            <a:pPr lvl="1">
              <a:lnSpc>
                <a:spcPct val="80000"/>
              </a:lnSpc>
              <a:buFont typeface="Wingdings" pitchFamily="2" charset="2"/>
              <a:buChar char="ü"/>
            </a:pPr>
            <a:r>
              <a:rPr lang="en-US" altLang="en-US" sz="2200" dirty="0"/>
              <a:t>Frequency</a:t>
            </a:r>
          </a:p>
          <a:p>
            <a:pPr lvl="1">
              <a:lnSpc>
                <a:spcPct val="80000"/>
              </a:lnSpc>
              <a:buFont typeface="Wingdings" pitchFamily="2" charset="2"/>
              <a:buChar char="ü"/>
            </a:pPr>
            <a:r>
              <a:rPr lang="en-US" altLang="en-US" sz="2200" dirty="0"/>
              <a:t>Total quantity in words and figures</a:t>
            </a:r>
          </a:p>
          <a:p>
            <a:pPr lvl="1">
              <a:lnSpc>
                <a:spcPct val="80000"/>
              </a:lnSpc>
              <a:buFont typeface="Wingdings" pitchFamily="2" charset="2"/>
              <a:buChar char="ü"/>
            </a:pPr>
            <a:r>
              <a:rPr lang="en-US" altLang="en-US" sz="2200" dirty="0"/>
              <a:t>Date</a:t>
            </a:r>
          </a:p>
          <a:p>
            <a:pPr lvl="1">
              <a:lnSpc>
                <a:spcPct val="80000"/>
              </a:lnSpc>
              <a:buFont typeface="Wingdings" pitchFamily="2" charset="2"/>
              <a:buChar char="ü"/>
            </a:pPr>
            <a:r>
              <a:rPr lang="en-US" altLang="en-US" sz="2200" dirty="0"/>
              <a:t>Address of the </a:t>
            </a:r>
            <a:r>
              <a:rPr lang="en-US" altLang="en-US" sz="2200" dirty="0" smtClean="0"/>
              <a:t>prescriber</a:t>
            </a:r>
          </a:p>
          <a:p>
            <a:pPr marL="450850" lvl="1" indent="-450850">
              <a:lnSpc>
                <a:spcPct val="80000"/>
              </a:lnSpc>
              <a:buFont typeface="Arial" panose="020B0604020202020204" pitchFamily="34" charset="0"/>
              <a:buChar char="•"/>
            </a:pPr>
            <a:r>
              <a:rPr lang="en-US" altLang="en-US" sz="2200" dirty="0" smtClean="0"/>
              <a:t>Valid for 28 days, 30 days supply (good practice)</a:t>
            </a:r>
          </a:p>
          <a:p>
            <a:pPr marL="450850" lvl="1" indent="-450850">
              <a:lnSpc>
                <a:spcPct val="80000"/>
              </a:lnSpc>
              <a:buFont typeface="Arial" panose="020B0604020202020204" pitchFamily="34" charset="0"/>
              <a:buChar char="•"/>
            </a:pPr>
            <a:endParaRPr lang="en-US" altLang="en-US" sz="2200" dirty="0"/>
          </a:p>
          <a:p>
            <a:pPr marL="450850" lvl="1" indent="-450850">
              <a:lnSpc>
                <a:spcPct val="80000"/>
              </a:lnSpc>
              <a:buFont typeface="Arial" panose="020B0604020202020204" pitchFamily="34" charset="0"/>
              <a:buChar char="•"/>
            </a:pPr>
            <a:r>
              <a:rPr lang="en-US" altLang="en-US" sz="2200" dirty="0" smtClean="0"/>
              <a:t>Governance – record what is supplied &amp; ensure accurate and timely information flow</a:t>
            </a:r>
            <a:endParaRPr lang="en-US" altLang="en-US" sz="2200" dirty="0"/>
          </a:p>
          <a:p>
            <a:endParaRPr lang="en-GB" dirty="0"/>
          </a:p>
        </p:txBody>
      </p:sp>
      <p:sp>
        <p:nvSpPr>
          <p:cNvPr id="3" name="Title 2"/>
          <p:cNvSpPr>
            <a:spLocks noGrp="1"/>
          </p:cNvSpPr>
          <p:nvPr>
            <p:ph type="title"/>
          </p:nvPr>
        </p:nvSpPr>
        <p:spPr>
          <a:xfrm>
            <a:off x="457200" y="811016"/>
            <a:ext cx="8229600" cy="522856"/>
          </a:xfrm>
        </p:spPr>
        <p:txBody>
          <a:bodyPr>
            <a:normAutofit fontScale="90000"/>
          </a:bodyPr>
          <a:lstStyle/>
          <a:p>
            <a:r>
              <a:rPr lang="en-US" dirty="0" smtClean="0"/>
              <a:t>CD Prescriptions</a:t>
            </a:r>
            <a:endParaRPr lang="en-US" dirty="0"/>
          </a:p>
        </p:txBody>
      </p:sp>
    </p:spTree>
    <p:extLst>
      <p:ext uri="{BB962C8B-B14F-4D97-AF65-F5344CB8AC3E}">
        <p14:creationId xmlns:p14="http://schemas.microsoft.com/office/powerpoint/2010/main" val="268674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b="1" dirty="0" smtClean="0"/>
              <a:t>Patient details:</a:t>
            </a:r>
          </a:p>
          <a:p>
            <a:pPr marL="0" indent="0">
              <a:buNone/>
            </a:pPr>
            <a:r>
              <a:rPr lang="en-GB" sz="2400" dirty="0" smtClean="0"/>
              <a:t>Mr James Smith (age 55), of 6 Winter Square, London, SW12 7AH</a:t>
            </a:r>
          </a:p>
          <a:p>
            <a:pPr marL="0" indent="0">
              <a:buNone/>
            </a:pPr>
            <a:endParaRPr lang="en-GB" sz="2400" dirty="0"/>
          </a:p>
          <a:p>
            <a:pPr marL="0" indent="0">
              <a:buNone/>
            </a:pPr>
            <a:r>
              <a:rPr lang="en-GB" sz="2400" b="1" dirty="0" smtClean="0"/>
              <a:t>Medication details:</a:t>
            </a:r>
          </a:p>
          <a:p>
            <a:pPr marL="0" indent="0">
              <a:buNone/>
            </a:pPr>
            <a:r>
              <a:rPr lang="en-GB" sz="2400" dirty="0" smtClean="0"/>
              <a:t>Morphine sulphate MR 50mg BD &amp; morphine sulphate 15mg 2-4 hourly PRN</a:t>
            </a:r>
          </a:p>
          <a:p>
            <a:pPr marL="0" indent="0">
              <a:buNone/>
            </a:pPr>
            <a:endParaRPr lang="en-GB" sz="2400" dirty="0"/>
          </a:p>
          <a:p>
            <a:pPr marL="0" indent="0">
              <a:buNone/>
            </a:pPr>
            <a:r>
              <a:rPr lang="en-GB" sz="2400" dirty="0" smtClean="0"/>
              <a:t>Please give 30 day supply</a:t>
            </a:r>
            <a:endParaRPr lang="en-GB" sz="2400" dirty="0"/>
          </a:p>
        </p:txBody>
      </p:sp>
      <p:sp>
        <p:nvSpPr>
          <p:cNvPr id="3" name="Title 2"/>
          <p:cNvSpPr>
            <a:spLocks noGrp="1"/>
          </p:cNvSpPr>
          <p:nvPr>
            <p:ph type="title"/>
          </p:nvPr>
        </p:nvSpPr>
        <p:spPr/>
        <p:txBody>
          <a:bodyPr>
            <a:normAutofit fontScale="90000"/>
          </a:bodyPr>
          <a:lstStyle/>
          <a:p>
            <a:r>
              <a:rPr lang="en-GB" dirty="0" smtClean="0"/>
              <a:t>CD Prescription example</a:t>
            </a:r>
            <a:endParaRPr lang="en-GB" dirty="0"/>
          </a:p>
        </p:txBody>
      </p:sp>
    </p:spTree>
    <p:extLst>
      <p:ext uri="{BB962C8B-B14F-4D97-AF65-F5344CB8AC3E}">
        <p14:creationId xmlns:p14="http://schemas.microsoft.com/office/powerpoint/2010/main" val="41056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dirty="0" smtClean="0"/>
              <a:t>Mr James Smith, 6 Winter Square, London, SW12 7AH</a:t>
            </a:r>
          </a:p>
          <a:p>
            <a:pPr marL="0" indent="0">
              <a:buNone/>
            </a:pPr>
            <a:endParaRPr lang="en-GB" sz="2400" dirty="0"/>
          </a:p>
          <a:p>
            <a:pPr marL="0" indent="0">
              <a:buNone/>
            </a:pPr>
            <a:r>
              <a:rPr lang="en-GB" sz="2400" dirty="0" smtClean="0"/>
              <a:t>Zomorph 30mg Capsules, 1 BD, supply 60 (sixty)</a:t>
            </a:r>
          </a:p>
          <a:p>
            <a:pPr marL="0" indent="0">
              <a:buNone/>
            </a:pPr>
            <a:r>
              <a:rPr lang="en-GB" sz="2400" dirty="0" smtClean="0"/>
              <a:t>Zomorph 10mg Capsules, 2 BD, supply 120 (one hundred and twenty)</a:t>
            </a:r>
          </a:p>
          <a:p>
            <a:pPr marL="0" indent="0">
              <a:buNone/>
            </a:pPr>
            <a:endParaRPr lang="en-GB" sz="2400" dirty="0"/>
          </a:p>
          <a:p>
            <a:pPr marL="0" indent="0">
              <a:buNone/>
            </a:pPr>
            <a:r>
              <a:rPr lang="en-GB" sz="2400" dirty="0" smtClean="0"/>
              <a:t>Morphine sulphate liquid 10mg/5ml, 15mg (7.5ml) 2-4 hourly PRN, supply 100ml (one hundred millilitres)</a:t>
            </a:r>
            <a:endParaRPr lang="en-GB" sz="2400" dirty="0"/>
          </a:p>
        </p:txBody>
      </p:sp>
      <p:sp>
        <p:nvSpPr>
          <p:cNvPr id="3" name="Title 2"/>
          <p:cNvSpPr>
            <a:spLocks noGrp="1"/>
          </p:cNvSpPr>
          <p:nvPr>
            <p:ph type="title"/>
          </p:nvPr>
        </p:nvSpPr>
        <p:spPr/>
        <p:txBody>
          <a:bodyPr>
            <a:normAutofit fontScale="90000"/>
          </a:bodyPr>
          <a:lstStyle/>
          <a:p>
            <a:r>
              <a:rPr lang="en-GB" dirty="0" smtClean="0"/>
              <a:t>CD prescription example</a:t>
            </a:r>
            <a:endParaRPr lang="en-GB" dirty="0"/>
          </a:p>
        </p:txBody>
      </p:sp>
    </p:spTree>
    <p:extLst>
      <p:ext uri="{BB962C8B-B14F-4D97-AF65-F5344CB8AC3E}">
        <p14:creationId xmlns:p14="http://schemas.microsoft.com/office/powerpoint/2010/main" val="68753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dirty="0" smtClean="0"/>
              <a:t>Mr James Smith, 6 Winter Square, London, SW12 7AH</a:t>
            </a:r>
          </a:p>
          <a:p>
            <a:pPr marL="0" indent="0">
              <a:buNone/>
            </a:pPr>
            <a:endParaRPr lang="en-GB" sz="2400" dirty="0" smtClean="0"/>
          </a:p>
          <a:p>
            <a:pPr marL="0" indent="0">
              <a:buNone/>
            </a:pPr>
            <a:r>
              <a:rPr lang="en-GB" sz="2400" dirty="0" smtClean="0"/>
              <a:t>Morphine sulphate MR 50mg BD: </a:t>
            </a:r>
            <a:endParaRPr lang="en-GB" sz="2400" dirty="0"/>
          </a:p>
          <a:p>
            <a:pPr marL="0" indent="0">
              <a:buNone/>
            </a:pPr>
            <a:r>
              <a:rPr lang="en-GB" sz="2400" dirty="0" smtClean="0"/>
              <a:t>Zomorph 30mg Capsules,  supply 60 (sixty)</a:t>
            </a:r>
          </a:p>
          <a:p>
            <a:pPr marL="0" indent="0">
              <a:buNone/>
            </a:pPr>
            <a:r>
              <a:rPr lang="en-GB" sz="2400" dirty="0" smtClean="0"/>
              <a:t>Zomorph 10mg Capsules, supply 120 (one hundred and twenty)</a:t>
            </a:r>
          </a:p>
          <a:p>
            <a:pPr marL="0" indent="0">
              <a:buNone/>
            </a:pPr>
            <a:endParaRPr lang="en-GB" sz="2400" dirty="0"/>
          </a:p>
          <a:p>
            <a:pPr marL="0" indent="0">
              <a:buNone/>
            </a:pPr>
            <a:r>
              <a:rPr lang="en-GB" sz="2400" dirty="0" smtClean="0"/>
              <a:t>Morphine sulphate, 15mg (7.5ml) 2-4 hourly PRN, supply 100ml (one hundred </a:t>
            </a:r>
            <a:r>
              <a:rPr lang="en-GB" sz="2400" dirty="0"/>
              <a:t>millilitres) of 10mg/5ml liquid</a:t>
            </a:r>
          </a:p>
        </p:txBody>
      </p:sp>
      <p:sp>
        <p:nvSpPr>
          <p:cNvPr id="3" name="Title 2"/>
          <p:cNvSpPr>
            <a:spLocks noGrp="1"/>
          </p:cNvSpPr>
          <p:nvPr>
            <p:ph type="title"/>
          </p:nvPr>
        </p:nvSpPr>
        <p:spPr/>
        <p:txBody>
          <a:bodyPr>
            <a:normAutofit fontScale="90000"/>
          </a:bodyPr>
          <a:lstStyle/>
          <a:p>
            <a:r>
              <a:rPr lang="en-GB" dirty="0" smtClean="0"/>
              <a:t>CD prescription example</a:t>
            </a:r>
            <a:endParaRPr lang="en-GB" dirty="0"/>
          </a:p>
        </p:txBody>
      </p:sp>
    </p:spTree>
    <p:extLst>
      <p:ext uri="{BB962C8B-B14F-4D97-AF65-F5344CB8AC3E}">
        <p14:creationId xmlns:p14="http://schemas.microsoft.com/office/powerpoint/2010/main" val="267032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13116</TotalTime>
  <Words>1915</Words>
  <Application>Microsoft Office PowerPoint</Application>
  <PresentationFormat>On-screen Show (4:3)</PresentationFormat>
  <Paragraphs>376</Paragraphs>
  <Slides>38</Slides>
  <Notes>21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Custom Design</vt:lpstr>
      <vt:lpstr>PowerPoint Presentation</vt:lpstr>
      <vt:lpstr>Content</vt:lpstr>
      <vt:lpstr>Controlled Drugs</vt:lpstr>
      <vt:lpstr>Controlled Drug Schedule</vt:lpstr>
      <vt:lpstr>PowerPoint Presentation</vt:lpstr>
      <vt:lpstr>CD Prescriptions</vt:lpstr>
      <vt:lpstr>CD Prescription example</vt:lpstr>
      <vt:lpstr>CD prescription example</vt:lpstr>
      <vt:lpstr>CD prescription example</vt:lpstr>
      <vt:lpstr>Know your CD formulations…</vt:lpstr>
      <vt:lpstr>Know your CD formulations…</vt:lpstr>
      <vt:lpstr>Know your CD formulations…</vt:lpstr>
      <vt:lpstr>Take care when prescribing…</vt:lpstr>
      <vt:lpstr>Drug licensing</vt:lpstr>
      <vt:lpstr>Drug  licensing</vt:lpstr>
      <vt:lpstr>Off-label use of Medicines</vt:lpstr>
      <vt:lpstr>Off-label drug use in palliative care - indications</vt:lpstr>
      <vt:lpstr>Off-label drug use in palliative care – routes of administration</vt:lpstr>
      <vt:lpstr>Unlicensed Medicines</vt:lpstr>
      <vt:lpstr>Prescribing off-label or unlicensed medicines</vt:lpstr>
      <vt:lpstr>Prescribing off-label or unlicensed medicines</vt:lpstr>
      <vt:lpstr> Unlicensed Medicines – Syringe Pump Combinations </vt:lpstr>
      <vt:lpstr>PowerPoint Presentation</vt:lpstr>
      <vt:lpstr>Think COMPATIBILITY</vt:lpstr>
      <vt:lpstr>PowerPoint Presentation</vt:lpstr>
      <vt:lpstr>PowerPoint Presentation</vt:lpstr>
      <vt:lpstr>Case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Controlled Drugs and the Use of Drugs Beyond Product License</dc:title>
  <dc:creator>joven</dc:creator>
  <cp:lastModifiedBy>Mel Presland</cp:lastModifiedBy>
  <cp:revision>77</cp:revision>
  <dcterms:created xsi:type="dcterms:W3CDTF">2019-11-25T20:12:49Z</dcterms:created>
  <dcterms:modified xsi:type="dcterms:W3CDTF">2020-11-27T10:23:49Z</dcterms:modified>
</cp:coreProperties>
</file>