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handoutMasterIdLst>
    <p:handoutMasterId r:id="rId47"/>
  </p:handoutMasterIdLst>
  <p:sldIdLst>
    <p:sldId id="309" r:id="rId3"/>
    <p:sldId id="306" r:id="rId4"/>
    <p:sldId id="261" r:id="rId5"/>
    <p:sldId id="262" r:id="rId6"/>
    <p:sldId id="263" r:id="rId7"/>
    <p:sldId id="264" r:id="rId8"/>
    <p:sldId id="265" r:id="rId9"/>
    <p:sldId id="266" r:id="rId10"/>
    <p:sldId id="267" r:id="rId11"/>
    <p:sldId id="310" r:id="rId12"/>
    <p:sldId id="269" r:id="rId13"/>
    <p:sldId id="270" r:id="rId14"/>
    <p:sldId id="311" r:id="rId15"/>
    <p:sldId id="272" r:id="rId16"/>
    <p:sldId id="276" r:id="rId17"/>
    <p:sldId id="277" r:id="rId18"/>
    <p:sldId id="278" r:id="rId19"/>
    <p:sldId id="279" r:id="rId20"/>
    <p:sldId id="280" r:id="rId21"/>
    <p:sldId id="281" r:id="rId22"/>
    <p:sldId id="282" r:id="rId23"/>
    <p:sldId id="283" r:id="rId24"/>
    <p:sldId id="284" r:id="rId25"/>
    <p:sldId id="285" r:id="rId26"/>
    <p:sldId id="312" r:id="rId27"/>
    <p:sldId id="287" r:id="rId28"/>
    <p:sldId id="288" r:id="rId29"/>
    <p:sldId id="289" r:id="rId30"/>
    <p:sldId id="290"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03" r:id="rId44"/>
    <p:sldId id="307"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preet Diocee" initials="HD" lastIdx="1" clrIdx="0">
    <p:extLst>
      <p:ext uri="{19B8F6BF-5375-455C-9EA6-DF929625EA0E}">
        <p15:presenceInfo xmlns:p15="http://schemas.microsoft.com/office/powerpoint/2012/main" userId="Harpreet Dioc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3087"/>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977" autoAdjust="0"/>
  </p:normalViewPr>
  <p:slideViewPr>
    <p:cSldViewPr>
      <p:cViewPr varScale="1">
        <p:scale>
          <a:sx n="93" d="100"/>
          <a:sy n="93" d="100"/>
        </p:scale>
        <p:origin x="504"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trmydocs.resolution.online\UserDocuments$\gillespie-galleryh\Documents\BI\Practitioner%20characteristics%20dashboard\Standard%20slides\GMC%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'%'!$C$1</c:f>
              <c:strCache>
                <c:ptCount val="1"/>
                <c:pt idx="0">
                  <c:v>Advice cases</c:v>
                </c:pt>
              </c:strCache>
            </c:strRef>
          </c:tx>
          <c:spPr>
            <a:solidFill>
              <a:schemeClr val="tx1"/>
            </a:solidFill>
            <a:ln>
              <a:noFill/>
            </a:ln>
            <a:effectLst/>
          </c:spPr>
          <c:invertIfNegative val="0"/>
          <c:cat>
            <c:strRef>
              <c:f>'%'!$B$2:$B$17</c:f>
              <c:strCache>
                <c:ptCount val="16"/>
                <c:pt idx="0">
                  <c:v>Male</c:v>
                </c:pt>
                <c:pt idx="1">
                  <c:v>Female</c:v>
                </c:pt>
                <c:pt idx="2">
                  <c:v>20-29</c:v>
                </c:pt>
                <c:pt idx="3">
                  <c:v>30-39</c:v>
                </c:pt>
                <c:pt idx="4">
                  <c:v>40-49</c:v>
                </c:pt>
                <c:pt idx="5">
                  <c:v>50-59</c:v>
                </c:pt>
                <c:pt idx="6">
                  <c:v>60-69</c:v>
                </c:pt>
                <c:pt idx="7">
                  <c:v>70 or more</c:v>
                </c:pt>
                <c:pt idx="8">
                  <c:v>UK</c:v>
                </c:pt>
                <c:pt idx="9">
                  <c:v>EEA</c:v>
                </c:pt>
                <c:pt idx="10">
                  <c:v>Other</c:v>
                </c:pt>
                <c:pt idx="11">
                  <c:v>White</c:v>
                </c:pt>
                <c:pt idx="12">
                  <c:v>Asian or Asian British</c:v>
                </c:pt>
                <c:pt idx="13">
                  <c:v>Black or Black British</c:v>
                </c:pt>
                <c:pt idx="14">
                  <c:v>Chinese or other ethnic group</c:v>
                </c:pt>
                <c:pt idx="15">
                  <c:v>Mixed</c:v>
                </c:pt>
              </c:strCache>
            </c:strRef>
          </c:cat>
          <c:val>
            <c:numRef>
              <c:f>'%'!$C$2:$C$17</c:f>
              <c:numCache>
                <c:formatCode>0.0%</c:formatCode>
                <c:ptCount val="16"/>
                <c:pt idx="0">
                  <c:v>0.76419999999999999</c:v>
                </c:pt>
                <c:pt idx="1">
                  <c:v>0.23580000000000001</c:v>
                </c:pt>
                <c:pt idx="2">
                  <c:v>3.8300000000000001E-2</c:v>
                </c:pt>
                <c:pt idx="3">
                  <c:v>0.14149999999999999</c:v>
                </c:pt>
                <c:pt idx="4">
                  <c:v>0.34860000000000002</c:v>
                </c:pt>
                <c:pt idx="5">
                  <c:v>0.3165</c:v>
                </c:pt>
                <c:pt idx="6">
                  <c:v>0.12920000000000001</c:v>
                </c:pt>
                <c:pt idx="7">
                  <c:v>2.5999999999999999E-2</c:v>
                </c:pt>
                <c:pt idx="8">
                  <c:v>0.47860000000000003</c:v>
                </c:pt>
                <c:pt idx="9">
                  <c:v>0.10299999999999999</c:v>
                </c:pt>
                <c:pt idx="10">
                  <c:v>0.41830000000000001</c:v>
                </c:pt>
                <c:pt idx="11">
                  <c:v>0.437</c:v>
                </c:pt>
                <c:pt idx="12">
                  <c:v>0.36620000000000003</c:v>
                </c:pt>
                <c:pt idx="13">
                  <c:v>7.1999999999999995E-2</c:v>
                </c:pt>
                <c:pt idx="14">
                  <c:v>7.6499999999999999E-2</c:v>
                </c:pt>
                <c:pt idx="15">
                  <c:v>2.5999999999999999E-2</c:v>
                </c:pt>
              </c:numCache>
            </c:numRef>
          </c:val>
          <c:extLst>
            <c:ext xmlns:c16="http://schemas.microsoft.com/office/drawing/2014/chart" uri="{C3380CC4-5D6E-409C-BE32-E72D297353CC}">
              <c16:uniqueId val="{00000000-0257-4118-BBED-36B8D000C2F8}"/>
            </c:ext>
          </c:extLst>
        </c:ser>
        <c:ser>
          <c:idx val="1"/>
          <c:order val="1"/>
          <c:tx>
            <c:strRef>
              <c:f>'%'!$D$1</c:f>
              <c:strCache>
                <c:ptCount val="1"/>
                <c:pt idx="0">
                  <c:v>Doctors on medical register</c:v>
                </c:pt>
              </c:strCache>
            </c:strRef>
          </c:tx>
          <c:spPr>
            <a:noFill/>
            <a:ln>
              <a:solidFill>
                <a:schemeClr val="tx1"/>
              </a:solidFill>
            </a:ln>
            <a:effectLst/>
          </c:spPr>
          <c:invertIfNegative val="0"/>
          <c:cat>
            <c:strRef>
              <c:f>'%'!$B$2:$B$17</c:f>
              <c:strCache>
                <c:ptCount val="16"/>
                <c:pt idx="0">
                  <c:v>Male</c:v>
                </c:pt>
                <c:pt idx="1">
                  <c:v>Female</c:v>
                </c:pt>
                <c:pt idx="2">
                  <c:v>20-29</c:v>
                </c:pt>
                <c:pt idx="3">
                  <c:v>30-39</c:v>
                </c:pt>
                <c:pt idx="4">
                  <c:v>40-49</c:v>
                </c:pt>
                <c:pt idx="5">
                  <c:v>50-59</c:v>
                </c:pt>
                <c:pt idx="6">
                  <c:v>60-69</c:v>
                </c:pt>
                <c:pt idx="7">
                  <c:v>70 or more</c:v>
                </c:pt>
                <c:pt idx="8">
                  <c:v>UK</c:v>
                </c:pt>
                <c:pt idx="9">
                  <c:v>EEA</c:v>
                </c:pt>
                <c:pt idx="10">
                  <c:v>Other</c:v>
                </c:pt>
                <c:pt idx="11">
                  <c:v>White</c:v>
                </c:pt>
                <c:pt idx="12">
                  <c:v>Asian or Asian British</c:v>
                </c:pt>
                <c:pt idx="13">
                  <c:v>Black or Black British</c:v>
                </c:pt>
                <c:pt idx="14">
                  <c:v>Chinese or other ethnic group</c:v>
                </c:pt>
                <c:pt idx="15">
                  <c:v>Mixed</c:v>
                </c:pt>
              </c:strCache>
            </c:strRef>
          </c:cat>
          <c:val>
            <c:numRef>
              <c:f>'%'!$D$2:$D$17</c:f>
              <c:numCache>
                <c:formatCode>0.0%</c:formatCode>
                <c:ptCount val="16"/>
                <c:pt idx="0">
                  <c:v>0.52349999999999997</c:v>
                </c:pt>
                <c:pt idx="1">
                  <c:v>0.47649999999999998</c:v>
                </c:pt>
                <c:pt idx="2">
                  <c:v>7.7499999999999999E-2</c:v>
                </c:pt>
                <c:pt idx="3">
                  <c:v>0.34910000000000002</c:v>
                </c:pt>
                <c:pt idx="4">
                  <c:v>0.2888</c:v>
                </c:pt>
                <c:pt idx="5">
                  <c:v>0.20150000000000001</c:v>
                </c:pt>
                <c:pt idx="6">
                  <c:v>7.5499999999999998E-2</c:v>
                </c:pt>
                <c:pt idx="7">
                  <c:v>7.4999999999999997E-3</c:v>
                </c:pt>
                <c:pt idx="8">
                  <c:v>0.65459999999999996</c:v>
                </c:pt>
                <c:pt idx="9">
                  <c:v>8.8700000000000001E-2</c:v>
                </c:pt>
                <c:pt idx="10">
                  <c:v>0.25669999999999998</c:v>
                </c:pt>
                <c:pt idx="11">
                  <c:v>0.5282</c:v>
                </c:pt>
                <c:pt idx="12">
                  <c:v>0.26190000000000002</c:v>
                </c:pt>
                <c:pt idx="13">
                  <c:v>4.4999999999999998E-2</c:v>
                </c:pt>
                <c:pt idx="14">
                  <c:v>3.7600000000000001E-2</c:v>
                </c:pt>
                <c:pt idx="15">
                  <c:v>2.3400000000000001E-2</c:v>
                </c:pt>
              </c:numCache>
            </c:numRef>
          </c:val>
          <c:extLst>
            <c:ext xmlns:c16="http://schemas.microsoft.com/office/drawing/2014/chart" uri="{C3380CC4-5D6E-409C-BE32-E72D297353CC}">
              <c16:uniqueId val="{00000001-0257-4118-BBED-36B8D000C2F8}"/>
            </c:ext>
          </c:extLst>
        </c:ser>
        <c:dLbls>
          <c:showLegendKey val="0"/>
          <c:showVal val="0"/>
          <c:showCatName val="0"/>
          <c:showSerName val="0"/>
          <c:showPercent val="0"/>
          <c:showBubbleSize val="0"/>
        </c:dLbls>
        <c:gapWidth val="255"/>
        <c:overlap val="-10"/>
        <c:axId val="383887640"/>
        <c:axId val="383888296"/>
      </c:barChart>
      <c:barChart>
        <c:barDir val="col"/>
        <c:grouping val="clustered"/>
        <c:varyColors val="0"/>
        <c:ser>
          <c:idx val="2"/>
          <c:order val="2"/>
          <c:tx>
            <c:strRef>
              <c:f>'%'!$E$1</c:f>
              <c:strCache>
                <c:ptCount val="1"/>
                <c:pt idx="0">
                  <c:v>Rate of Advice cases per 1000 doctors</c:v>
                </c:pt>
              </c:strCache>
            </c:strRef>
          </c:tx>
          <c:spPr>
            <a:solidFill>
              <a:schemeClr val="accent1">
                <a:alpha val="40000"/>
              </a:schemeClr>
            </a:solidFill>
            <a:ln>
              <a:noFill/>
            </a:ln>
            <a:effectLst/>
          </c:spPr>
          <c:invertIfNegative val="0"/>
          <c:cat>
            <c:strRef>
              <c:f>'%'!$B$2:$B$17</c:f>
              <c:strCache>
                <c:ptCount val="16"/>
                <c:pt idx="0">
                  <c:v>Male</c:v>
                </c:pt>
                <c:pt idx="1">
                  <c:v>Female</c:v>
                </c:pt>
                <c:pt idx="2">
                  <c:v>20-29</c:v>
                </c:pt>
                <c:pt idx="3">
                  <c:v>30-39</c:v>
                </c:pt>
                <c:pt idx="4">
                  <c:v>40-49</c:v>
                </c:pt>
                <c:pt idx="5">
                  <c:v>50-59</c:v>
                </c:pt>
                <c:pt idx="6">
                  <c:v>60-69</c:v>
                </c:pt>
                <c:pt idx="7">
                  <c:v>70 or more</c:v>
                </c:pt>
                <c:pt idx="8">
                  <c:v>UK</c:v>
                </c:pt>
                <c:pt idx="9">
                  <c:v>EEA</c:v>
                </c:pt>
                <c:pt idx="10">
                  <c:v>Other</c:v>
                </c:pt>
                <c:pt idx="11">
                  <c:v>White</c:v>
                </c:pt>
                <c:pt idx="12">
                  <c:v>Asian or Asian British</c:v>
                </c:pt>
                <c:pt idx="13">
                  <c:v>Black or Black British</c:v>
                </c:pt>
                <c:pt idx="14">
                  <c:v>Chinese or other ethnic group</c:v>
                </c:pt>
                <c:pt idx="15">
                  <c:v>Mixed</c:v>
                </c:pt>
              </c:strCache>
            </c:strRef>
          </c:cat>
          <c:val>
            <c:numRef>
              <c:f>'%'!$E$2:$E$17</c:f>
              <c:numCache>
                <c:formatCode>0.0</c:formatCode>
                <c:ptCount val="16"/>
                <c:pt idx="0">
                  <c:v>22.4125613704418</c:v>
                </c:pt>
                <c:pt idx="1">
                  <c:v>7.59973609707618</c:v>
                </c:pt>
                <c:pt idx="2">
                  <c:v>3.11795328637844</c:v>
                </c:pt>
                <c:pt idx="3">
                  <c:v>5.1198971073818003</c:v>
                </c:pt>
                <c:pt idx="4">
                  <c:v>15.246180981136501</c:v>
                </c:pt>
                <c:pt idx="5">
                  <c:v>19.8359145727566</c:v>
                </c:pt>
                <c:pt idx="6">
                  <c:v>21.627188465499401</c:v>
                </c:pt>
                <c:pt idx="7">
                  <c:v>21.876799078871599</c:v>
                </c:pt>
                <c:pt idx="8">
                  <c:v>11.098617231423701</c:v>
                </c:pt>
                <c:pt idx="9">
                  <c:v>17.6391382405745</c:v>
                </c:pt>
                <c:pt idx="10">
                  <c:v>24.738816380940499</c:v>
                </c:pt>
                <c:pt idx="11">
                  <c:v>10.3730376352186</c:v>
                </c:pt>
                <c:pt idx="12">
                  <c:v>17.5355954352748</c:v>
                </c:pt>
                <c:pt idx="13">
                  <c:v>20.053003533568901</c:v>
                </c:pt>
                <c:pt idx="14">
                  <c:v>25.4891591750396</c:v>
                </c:pt>
                <c:pt idx="15">
                  <c:v>13.938466768655401</c:v>
                </c:pt>
              </c:numCache>
            </c:numRef>
          </c:val>
          <c:extLst>
            <c:ext xmlns:c16="http://schemas.microsoft.com/office/drawing/2014/chart" uri="{C3380CC4-5D6E-409C-BE32-E72D297353CC}">
              <c16:uniqueId val="{00000002-0257-4118-BBED-36B8D000C2F8}"/>
            </c:ext>
          </c:extLst>
        </c:ser>
        <c:dLbls>
          <c:showLegendKey val="0"/>
          <c:showVal val="0"/>
          <c:showCatName val="0"/>
          <c:showSerName val="0"/>
          <c:showPercent val="0"/>
          <c:showBubbleSize val="0"/>
        </c:dLbls>
        <c:gapWidth val="128"/>
        <c:overlap val="-100"/>
        <c:axId val="494022296"/>
        <c:axId val="494016392"/>
      </c:barChart>
      <c:catAx>
        <c:axId val="38388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3888296"/>
        <c:crosses val="autoZero"/>
        <c:auto val="1"/>
        <c:lblAlgn val="ctr"/>
        <c:lblOffset val="100"/>
        <c:noMultiLvlLbl val="0"/>
      </c:catAx>
      <c:valAx>
        <c:axId val="3838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3887640"/>
        <c:crosses val="autoZero"/>
        <c:crossBetween val="between"/>
      </c:valAx>
      <c:valAx>
        <c:axId val="49401639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4022296"/>
        <c:crosses val="max"/>
        <c:crossBetween val="between"/>
      </c:valAx>
      <c:catAx>
        <c:axId val="494022296"/>
        <c:scaling>
          <c:orientation val="minMax"/>
        </c:scaling>
        <c:delete val="1"/>
        <c:axPos val="b"/>
        <c:numFmt formatCode="General" sourceLinked="1"/>
        <c:majorTickMark val="out"/>
        <c:minorTickMark val="none"/>
        <c:tickLblPos val="nextTo"/>
        <c:crossAx val="494016392"/>
        <c:crosses val="autoZero"/>
        <c:auto val="1"/>
        <c:lblAlgn val="ctr"/>
        <c:lblOffset val="100"/>
        <c:noMultiLvlLbl val="0"/>
      </c:catAx>
      <c:spPr>
        <a:noFill/>
        <a:ln>
          <a:noFill/>
        </a:ln>
        <a:effectLst/>
      </c:spPr>
    </c:plotArea>
    <c:legend>
      <c:legendPos val="b"/>
      <c:layout>
        <c:manualLayout>
          <c:xMode val="edge"/>
          <c:yMode val="edge"/>
          <c:x val="0.10261043714203391"/>
          <c:y val="0.8376029345020708"/>
          <c:w val="0.74009721013617791"/>
          <c:h val="0.157550482706102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FF7B4-FF90-4833-9D57-56AF579D2F4F}" type="datetimeFigureOut">
              <a:rPr lang="en-GB" smtClean="0"/>
              <a:t>19/02/2021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C4F0C-61A4-461F-A2A9-CD9F93AD86D4}" type="slidenum">
              <a:rPr lang="en-GB" smtClean="0"/>
              <a:t>‹#›</a:t>
            </a:fld>
            <a:endParaRPr lang="en-GB"/>
          </a:p>
        </p:txBody>
      </p:sp>
    </p:spTree>
    <p:extLst>
      <p:ext uri="{BB962C8B-B14F-4D97-AF65-F5344CB8AC3E}">
        <p14:creationId xmlns:p14="http://schemas.microsoft.com/office/powerpoint/2010/main" val="181555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E1347-5471-44D7-B8E4-276D5D4561D2}"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4372-734B-46ED-8DE1-2E8DE5372D6E}" type="slidenum">
              <a:rPr lang="en-GB" smtClean="0"/>
              <a:t>‹#›</a:t>
            </a:fld>
            <a:endParaRPr lang="en-GB"/>
          </a:p>
        </p:txBody>
      </p:sp>
    </p:spTree>
    <p:extLst>
      <p:ext uri="{BB962C8B-B14F-4D97-AF65-F5344CB8AC3E}">
        <p14:creationId xmlns:p14="http://schemas.microsoft.com/office/powerpoint/2010/main" val="343400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7FAA6-3132-4B70-938F-D12A460411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9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Arial" charset="0"/>
                <a:ea typeface="ＭＳ Ｐゴシック" pitchFamily="34" charset="-128"/>
              </a:rPr>
              <a:t>Appraisal is unlikely to act as a trigger for concern, but information included in this slide is likely to be considered during an appraisal.</a:t>
            </a: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r>
              <a:rPr lang="en-GB" altLang="en-US" dirty="0" smtClean="0">
                <a:latin typeface="Arial" charset="0"/>
                <a:ea typeface="ＭＳ Ｐゴシック" pitchFamily="34" charset="-128"/>
              </a:rPr>
              <a:t>Ask delegates to think about other triggers for concern – what are their experiences of the most useful triggers?</a:t>
            </a:r>
          </a:p>
          <a:p>
            <a:pPr eaLnBrk="1" hangingPunct="1">
              <a:spcBef>
                <a:spcPct val="0"/>
              </a:spcBef>
            </a:pPr>
            <a:r>
              <a:rPr lang="en-GB" altLang="en-US" dirty="0" smtClean="0">
                <a:latin typeface="Arial" charset="0"/>
                <a:ea typeface="ＭＳ Ｐゴシック" pitchFamily="34" charset="-128"/>
              </a:rPr>
              <a:t>GMC helpline for doctors who are considering referring their colleagues. </a:t>
            </a:r>
            <a:r>
              <a:rPr lang="en-GB" altLang="en-US" dirty="0" err="1" smtClean="0">
                <a:latin typeface="Arial" charset="0"/>
                <a:ea typeface="ＭＳ Ｐゴシック" pitchFamily="34" charset="-128"/>
              </a:rPr>
              <a:t>Approx</a:t>
            </a:r>
            <a:r>
              <a:rPr lang="en-GB" altLang="en-US" dirty="0" smtClean="0">
                <a:latin typeface="Arial" charset="0"/>
                <a:ea typeface="ＭＳ Ｐゴシック" pitchFamily="34" charset="-128"/>
              </a:rPr>
              <a:t> 1000 calls a year.</a:t>
            </a: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r>
              <a:rPr lang="en-GB" altLang="en-US" dirty="0" smtClean="0">
                <a:latin typeface="Arial" charset="0"/>
                <a:ea typeface="ＭＳ Ｐゴシック" pitchFamily="34" charset="-128"/>
              </a:rPr>
              <a:t>Ask delegates to reflect on their own understanding about triggers:</a:t>
            </a:r>
          </a:p>
          <a:p>
            <a:pPr eaLnBrk="1" hangingPunct="1">
              <a:spcBef>
                <a:spcPct val="0"/>
              </a:spcBef>
              <a:buFontTx/>
              <a:buChar char="•"/>
            </a:pPr>
            <a:r>
              <a:rPr lang="en-GB" altLang="en-US" dirty="0" smtClean="0">
                <a:latin typeface="Arial" charset="0"/>
                <a:ea typeface="ＭＳ Ｐゴシック" pitchFamily="34" charset="-128"/>
              </a:rPr>
              <a:t>Where are triggers identified </a:t>
            </a:r>
            <a:r>
              <a:rPr lang="en-GB" altLang="en-US" dirty="0" err="1" smtClean="0">
                <a:latin typeface="Arial" charset="0"/>
                <a:ea typeface="ＭＳ Ｐゴシック" pitchFamily="34" charset="-128"/>
              </a:rPr>
              <a:t>i.e</a:t>
            </a:r>
            <a:r>
              <a:rPr lang="en-GB" altLang="en-US" dirty="0" smtClean="0">
                <a:latin typeface="Arial" charset="0"/>
                <a:ea typeface="ＭＳ Ｐゴシック" pitchFamily="34" charset="-128"/>
              </a:rPr>
              <a:t> how do concerns come to light?</a:t>
            </a:r>
          </a:p>
          <a:p>
            <a:pPr eaLnBrk="1" hangingPunct="1">
              <a:spcBef>
                <a:spcPct val="0"/>
              </a:spcBef>
              <a:buFontTx/>
              <a:buChar char="•"/>
            </a:pPr>
            <a:r>
              <a:rPr lang="en-GB" altLang="en-US" dirty="0" smtClean="0">
                <a:latin typeface="Arial" charset="0"/>
                <a:ea typeface="ＭＳ Ｐゴシック" pitchFamily="34" charset="-128"/>
              </a:rPr>
              <a:t>Who manages them?</a:t>
            </a:r>
          </a:p>
          <a:p>
            <a:pPr eaLnBrk="1" hangingPunct="1">
              <a:spcBef>
                <a:spcPct val="0"/>
              </a:spcBef>
              <a:buFontTx/>
              <a:buChar char="•"/>
            </a:pPr>
            <a:r>
              <a:rPr lang="en-GB" altLang="en-US" dirty="0" smtClean="0">
                <a:latin typeface="Arial" charset="0"/>
                <a:ea typeface="ＭＳ Ｐゴシック" pitchFamily="34" charset="-128"/>
              </a:rPr>
              <a:t>Who is responsible for overseeing them?</a:t>
            </a: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r>
              <a:rPr lang="en-GB" altLang="en-US" dirty="0" smtClean="0">
                <a:latin typeface="Arial" charset="0"/>
                <a:ea typeface="ＭＳ Ｐゴシック" pitchFamily="34" charset="-128"/>
              </a:rPr>
              <a:t>Draw out link with CI role – where information stored in case required as evidence</a:t>
            </a: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endParaRPr lang="en-GB" altLang="en-US" dirty="0" smtClean="0">
              <a:latin typeface="Arial" charset="0"/>
              <a:ea typeface="ＭＳ Ｐゴシック" pitchFamily="34" charset="-128"/>
            </a:endParaRPr>
          </a:p>
          <a:p>
            <a:pPr eaLnBrk="1" hangingPunct="1">
              <a:spcBef>
                <a:spcPct val="0"/>
              </a:spcBef>
            </a:pPr>
            <a:r>
              <a:rPr lang="en-GB" altLang="en-US" dirty="0" smtClean="0">
                <a:latin typeface="Arial" charset="0"/>
                <a:ea typeface="ＭＳ Ｐゴシック" pitchFamily="34" charset="-128"/>
              </a:rPr>
              <a:t>? Replace with slide from </a:t>
            </a:r>
            <a:r>
              <a:rPr lang="en-GB" altLang="en-US" dirty="0" err="1" smtClean="0">
                <a:latin typeface="Arial" charset="0"/>
                <a:ea typeface="ＭＳ Ｐゴシック" pitchFamily="34" charset="-128"/>
              </a:rPr>
              <a:t>manda’s</a:t>
            </a:r>
            <a:r>
              <a:rPr lang="en-GB" altLang="en-US" dirty="0" smtClean="0">
                <a:latin typeface="Arial" charset="0"/>
                <a:ea typeface="ＭＳ Ｐゴシック" pitchFamily="34" charset="-128"/>
              </a:rPr>
              <a:t> presentation. </a:t>
            </a:r>
          </a:p>
          <a:p>
            <a:pPr eaLnBrk="1" hangingPunct="1">
              <a:spcBef>
                <a:spcPct val="0"/>
              </a:spcBef>
            </a:pPr>
            <a:endParaRPr lang="en-GB" altLang="en-US" dirty="0" smtClean="0">
              <a:latin typeface="Arial" charset="0"/>
              <a:ea typeface="ＭＳ Ｐゴシック" pitchFamily="34" charset="-128"/>
            </a:endParaRP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F64EC7-542F-4C2D-B906-4FF060F0995A}" type="slidenum">
              <a:rPr lang="en-GB" altLang="en-US" smtClean="0"/>
              <a:pPr fontAlgn="base">
                <a:spcBef>
                  <a:spcPct val="0"/>
                </a:spcBef>
                <a:spcAft>
                  <a:spcPct val="0"/>
                </a:spcAft>
                <a:defRPr/>
              </a:pPr>
              <a:t>14</a:t>
            </a:fld>
            <a:endParaRPr lang="en-GB" altLang="en-US" smtClean="0"/>
          </a:p>
        </p:txBody>
      </p:sp>
      <p:sp>
        <p:nvSpPr>
          <p:cNvPr id="106501" name="Footer Placeholder 1"/>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150220</a:t>
            </a:r>
          </a:p>
        </p:txBody>
      </p:sp>
    </p:spTree>
    <p:extLst>
      <p:ext uri="{BB962C8B-B14F-4D97-AF65-F5344CB8AC3E}">
        <p14:creationId xmlns:p14="http://schemas.microsoft.com/office/powerpoint/2010/main" val="62418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add in bit about Linda R suspecting Shipman. Sometimes we have to take a leap of imagination.   We can have almost a reverse bias if we perceive people as one of us. Ask if anyone else has examples of this. Ask the room about how concerns arise in their organisation before the next slide  Some of my colleagues have asked me to remove this slide as it seems to cynical but I think its just a realistic attitude. Not that your staff are lying but we all see things from our own perspectives and that’s why C is in. </a:t>
            </a:r>
          </a:p>
          <a:p>
            <a:endParaRPr lang="en-GB" dirty="0" smtClean="0"/>
          </a:p>
          <a:p>
            <a:r>
              <a:rPr lang="en-GB" dirty="0" smtClean="0"/>
              <a:t>In particular document why you haven’t done something. Two years on at a tribunal or enquiry will you remember the heat of the moment stuff? How you were emotionally invested in the case? </a:t>
            </a:r>
            <a:endParaRPr lang="en-GB" dirty="0"/>
          </a:p>
        </p:txBody>
      </p:sp>
      <p:sp>
        <p:nvSpPr>
          <p:cNvPr id="4" name="Slide Number Placeholder 3"/>
          <p:cNvSpPr>
            <a:spLocks noGrp="1"/>
          </p:cNvSpPr>
          <p:nvPr>
            <p:ph type="sldNum" sz="quarter" idx="10"/>
          </p:nvPr>
        </p:nvSpPr>
        <p:spPr/>
        <p:txBody>
          <a:bodyPr/>
          <a:lstStyle/>
          <a:p>
            <a:fld id="{6150BC77-C776-42AF-B024-690E8D883708}" type="slidenum">
              <a:rPr lang="en-GB" smtClean="0"/>
              <a:t>15</a:t>
            </a:fld>
            <a:endParaRPr lang="en-GB"/>
          </a:p>
        </p:txBody>
      </p:sp>
    </p:spTree>
    <p:extLst>
      <p:ext uri="{BB962C8B-B14F-4D97-AF65-F5344CB8AC3E}">
        <p14:creationId xmlns:p14="http://schemas.microsoft.com/office/powerpoint/2010/main" val="31293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England Responding to concerns guidance for responsible officers document is useful to read as it re </a:t>
            </a:r>
            <a:r>
              <a:rPr lang="en-GB" dirty="0" err="1" smtClean="0"/>
              <a:t>inforces</a:t>
            </a:r>
            <a:r>
              <a:rPr lang="en-GB" dirty="0" smtClean="0"/>
              <a:t> how to manage without pushing everything down a formal disciplinary route. Also can mention the Dido Harding letter.</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16</a:t>
            </a:fld>
            <a:endParaRPr lang="en-GB"/>
          </a:p>
        </p:txBody>
      </p:sp>
    </p:spTree>
    <p:extLst>
      <p:ext uri="{BB962C8B-B14F-4D97-AF65-F5344CB8AC3E}">
        <p14:creationId xmlns:p14="http://schemas.microsoft.com/office/powerpoint/2010/main" val="207139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Take time over this slide.</a:t>
            </a:r>
            <a:r>
              <a:rPr lang="en-GB" baseline="0" dirty="0" smtClean="0"/>
              <a:t> </a:t>
            </a:r>
          </a:p>
          <a:p>
            <a:r>
              <a:rPr lang="en-GB" baseline="0" dirty="0" smtClean="0"/>
              <a:t>See what’s in the room already: share experience etc. </a:t>
            </a:r>
          </a:p>
          <a:p>
            <a:r>
              <a:rPr lang="en-GB" dirty="0" smtClean="0"/>
              <a:t>Values links to Rogerian triad (Carl Rogers): empathy, warmth, unconditional positive regard – these will do [or look them up]. </a:t>
            </a:r>
            <a:endParaRPr lang="en-GB" dirty="0"/>
          </a:p>
        </p:txBody>
      </p:sp>
      <p:sp>
        <p:nvSpPr>
          <p:cNvPr id="4" name="Slide Number Placeholder 3"/>
          <p:cNvSpPr>
            <a:spLocks noGrp="1"/>
          </p:cNvSpPr>
          <p:nvPr>
            <p:ph type="sldNum" sz="quarter" idx="10"/>
          </p:nvPr>
        </p:nvSpPr>
        <p:spPr/>
        <p:txBody>
          <a:bodyPr/>
          <a:lstStyle/>
          <a:p>
            <a:fld id="{4B5E97C7-8E7D-48B3-B567-08F7BBAF87F8}" type="slidenum">
              <a:rPr lang="en-GB" smtClean="0"/>
              <a:t>17</a:t>
            </a:fld>
            <a:endParaRPr lang="en-GB"/>
          </a:p>
        </p:txBody>
      </p:sp>
    </p:spTree>
    <p:extLst>
      <p:ext uri="{BB962C8B-B14F-4D97-AF65-F5344CB8AC3E}">
        <p14:creationId xmlns:p14="http://schemas.microsoft.com/office/powerpoint/2010/main" val="58945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206C2AB-8652-4BC7-BCDE-8B436360A600}" type="slidenum">
              <a:rPr lang="en-GB" smtClean="0">
                <a:solidFill>
                  <a:srgbClr val="000000"/>
                </a:solidFill>
              </a:rPr>
              <a:pPr/>
              <a:t>18</a:t>
            </a:fld>
            <a:endParaRPr lang="en-GB" dirty="0" smtClean="0">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GB" dirty="0" smtClean="0">
                <a:latin typeface="Arial" pitchFamily="34" charset="0"/>
                <a:ea typeface="ＭＳ Ｐゴシック" pitchFamily="34" charset="-128"/>
              </a:rPr>
              <a:t>These definitions are not </a:t>
            </a:r>
            <a:r>
              <a:rPr lang="ja-JP" altLang="en-GB" dirty="0" smtClean="0">
                <a:latin typeface="Arial" pitchFamily="34" charset="0"/>
                <a:ea typeface="ＭＳ Ｐゴシック" pitchFamily="34" charset="-128"/>
              </a:rPr>
              <a:t>‘</a:t>
            </a:r>
            <a:r>
              <a:rPr lang="en-GB" altLang="ja-JP" dirty="0" smtClean="0">
                <a:latin typeface="Arial" pitchFamily="34" charset="0"/>
                <a:ea typeface="ＭＳ Ｐゴシック" pitchFamily="34" charset="-128"/>
              </a:rPr>
              <a:t>official</a:t>
            </a:r>
            <a:r>
              <a:rPr lang="ja-JP" altLang="en-GB" dirty="0" smtClean="0">
                <a:latin typeface="Arial" pitchFamily="34" charset="0"/>
                <a:ea typeface="ＭＳ Ｐゴシック" pitchFamily="34" charset="-128"/>
              </a:rPr>
              <a:t>’</a:t>
            </a:r>
            <a:r>
              <a:rPr lang="en-GB" altLang="ja-JP" dirty="0" smtClean="0">
                <a:latin typeface="Arial" pitchFamily="34" charset="0"/>
                <a:ea typeface="ＭＳ Ｐゴシック" pitchFamily="34" charset="-128"/>
              </a:rPr>
              <a:t> they are combined/pooled from a series of sources</a:t>
            </a:r>
          </a:p>
          <a:p>
            <a:pPr eaLnBrk="1" hangingPunct="1"/>
            <a:endParaRPr lang="en-GB" dirty="0" smtClean="0">
              <a:latin typeface="Arial" pitchFamily="34" charset="0"/>
              <a:ea typeface="ＭＳ Ｐゴシック" pitchFamily="34" charset="-128"/>
            </a:endParaRPr>
          </a:p>
          <a:p>
            <a:pPr eaLnBrk="1" hangingPunct="1"/>
            <a:r>
              <a:rPr lang="en-GB" dirty="0" smtClean="0">
                <a:latin typeface="Arial" pitchFamily="34" charset="0"/>
                <a:ea typeface="ＭＳ Ｐゴシック" pitchFamily="34" charset="-128"/>
              </a:rPr>
              <a:t>Consider case of Makhdum vs Norfolk and Suffolk NHS Foundation Trust (October 2012) – agreed investigator was not required to be a clinician.  Dr raised significant concerns that the case manager, chairman of the panel, HR adviser all lacked impartiality or </a:t>
            </a:r>
            <a:r>
              <a:rPr lang="en-GB" i="1" dirty="0" smtClean="0">
                <a:latin typeface="Arial" pitchFamily="34" charset="0"/>
                <a:ea typeface="ＭＳ Ｐゴシック" pitchFamily="34" charset="-128"/>
              </a:rPr>
              <a:t>the appearance</a:t>
            </a:r>
            <a:r>
              <a:rPr lang="en-GB" dirty="0" smtClean="0">
                <a:latin typeface="Arial" pitchFamily="34" charset="0"/>
                <a:ea typeface="ＭＳ Ｐゴシック" pitchFamily="34" charset="-128"/>
              </a:rPr>
              <a:t> of impartiality due to ongoing nature of case (Note – not upheld)</a:t>
            </a:r>
          </a:p>
          <a:p>
            <a:pPr eaLnBrk="1" hangingPunct="1"/>
            <a:endParaRPr lang="en-GB" dirty="0" smtClean="0">
              <a:latin typeface="Arial" pitchFamily="34" charset="0"/>
              <a:ea typeface="ＭＳ Ｐゴシック" pitchFamily="34" charset="-128"/>
            </a:endParaRPr>
          </a:p>
          <a:p>
            <a:pPr eaLnBrk="1" hangingPunct="1"/>
            <a:r>
              <a:rPr lang="en-GB" dirty="0" smtClean="0">
                <a:latin typeface="Arial" pitchFamily="34" charset="0"/>
                <a:ea typeface="ＭＳ Ｐゴシック" pitchFamily="34" charset="-128"/>
              </a:rPr>
              <a:t>These apply to different situations:</a:t>
            </a:r>
          </a:p>
          <a:p>
            <a:pPr eaLnBrk="1" hangingPunct="1"/>
            <a:r>
              <a:rPr lang="en-GB" dirty="0" smtClean="0">
                <a:latin typeface="Arial" pitchFamily="34" charset="0"/>
                <a:ea typeface="ＭＳ Ｐゴシック" pitchFamily="34" charset="-128"/>
              </a:rPr>
              <a:t>	A CoI is where the RO has 2 separate competing interests [not where 2 people have competing interests]</a:t>
            </a:r>
          </a:p>
          <a:p>
            <a:pPr eaLnBrk="1" hangingPunct="1"/>
            <a:r>
              <a:rPr lang="en-GB" dirty="0" smtClean="0">
                <a:latin typeface="Arial" pitchFamily="34" charset="0"/>
                <a:ea typeface="ＭＳ Ｐゴシック" pitchFamily="34" charset="-128"/>
              </a:rPr>
              <a:t>	AoB is where an RO</a:t>
            </a:r>
            <a:r>
              <a:rPr lang="ja-JP" altLang="en-GB" dirty="0" smtClean="0">
                <a:latin typeface="Arial" pitchFamily="34" charset="0"/>
                <a:ea typeface="ＭＳ Ｐゴシック" pitchFamily="34" charset="-128"/>
              </a:rPr>
              <a:t>’</a:t>
            </a:r>
            <a:r>
              <a:rPr lang="en-GB" altLang="ja-JP" dirty="0" smtClean="0">
                <a:latin typeface="Arial" pitchFamily="34" charset="0"/>
                <a:ea typeface="ＭＳ Ｐゴシック" pitchFamily="34" charset="-128"/>
              </a:rPr>
              <a:t>s preconceived opinions could be seen by an outside observer to sway their judgement. </a:t>
            </a:r>
            <a:r>
              <a:rPr lang="en-GB" altLang="ja-JP" u="sng" dirty="0" smtClean="0">
                <a:latin typeface="Arial" pitchFamily="34" charset="0"/>
                <a:ea typeface="ＭＳ Ｐゴシック" pitchFamily="34" charset="-128"/>
              </a:rPr>
              <a:t>In certain circumstances, the appearance of bias, even where there is no actual bias, if this is on reasonable grounds may allow for legal challenge. </a:t>
            </a:r>
            <a:r>
              <a:rPr lang="en-GB" altLang="ja-JP" u="none" baseline="0" dirty="0" smtClean="0">
                <a:latin typeface="Arial" pitchFamily="34" charset="0"/>
                <a:ea typeface="ＭＳ Ｐゴシック" pitchFamily="34" charset="-128"/>
              </a:rPr>
              <a:t> yourself:</a:t>
            </a:r>
          </a:p>
          <a:p>
            <a:pPr eaLnBrk="1" hangingPunct="1"/>
            <a:r>
              <a:rPr lang="en-GB" altLang="ja-JP" u="none" baseline="0" dirty="0" smtClean="0">
                <a:latin typeface="Arial" pitchFamily="34" charset="0"/>
                <a:ea typeface="ＭＳ Ｐゴシック" pitchFamily="34" charset="-128"/>
              </a:rPr>
              <a:t>Would a fair minded observer, having considered the relevant facts, conclude that there was a real possibility that the [CI/CM/Panel] was consciously or subconsciously biased.</a:t>
            </a:r>
          </a:p>
          <a:p>
            <a:pPr eaLnBrk="1" hangingPunct="1"/>
            <a:endParaRPr lang="en-GB" altLang="ja-JP" u="none" baseline="0" dirty="0" smtClean="0">
              <a:latin typeface="Arial" pitchFamily="34" charset="0"/>
              <a:ea typeface="ＭＳ Ｐゴシック" pitchFamily="34" charset="-128"/>
            </a:endParaRPr>
          </a:p>
          <a:p>
            <a:pPr eaLnBrk="1" hangingPunct="1"/>
            <a:r>
              <a:rPr lang="en-GB" altLang="ja-JP" u="none" baseline="0" dirty="0" smtClean="0">
                <a:latin typeface="Arial" pitchFamily="34" charset="0"/>
                <a:ea typeface="ＭＳ Ｐゴシック" pitchFamily="34" charset="-128"/>
              </a:rPr>
              <a:t>Justice must not only be done, it must be seen to be done.</a:t>
            </a:r>
            <a:r>
              <a:rPr lang="en-GB" altLang="ja-JP" u="sng" dirty="0" smtClean="0">
                <a:latin typeface="Arial" pitchFamily="34" charset="0"/>
                <a:ea typeface="ＭＳ Ｐゴシック" pitchFamily="34" charset="-128"/>
              </a:rPr>
              <a:t> </a:t>
            </a:r>
            <a:endParaRPr lang="en-GB" u="sng" dirty="0" smtClean="0">
              <a:latin typeface="Arial" pitchFamily="34" charset="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GB" dirty="0"/>
              <a:t>© National Clinical Assessment Service 160401</a:t>
            </a:r>
          </a:p>
        </p:txBody>
      </p:sp>
    </p:spTree>
    <p:extLst>
      <p:ext uri="{BB962C8B-B14F-4D97-AF65-F5344CB8AC3E}">
        <p14:creationId xmlns:p14="http://schemas.microsoft.com/office/powerpoint/2010/main" val="382326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FF4C4CCA-8330-476E-B036-AFD6BBDC63CE}" type="slidenum">
              <a:rPr lang="en-GB" smtClean="0">
                <a:solidFill>
                  <a:srgbClr val="000000"/>
                </a:solidFill>
              </a:rPr>
              <a:pPr/>
              <a:t>19</a:t>
            </a:fld>
            <a:endParaRPr lang="en-GB" dirty="0" smtClean="0">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GB" dirty="0" smtClean="0">
                <a:latin typeface="Arial" pitchFamily="34" charset="0"/>
                <a:ea typeface="ＭＳ Ｐゴシック" pitchFamily="34" charset="-128"/>
              </a:rPr>
              <a:t>These are the situations described in the RO Guidance (</a:t>
            </a:r>
            <a:r>
              <a:rPr lang="en-US" dirty="0" smtClean="0">
                <a:latin typeface="Arial" pitchFamily="34" charset="0"/>
                <a:ea typeface="ＭＳ Ｐゴシック" pitchFamily="34" charset="-128"/>
              </a:rPr>
              <a:t>RO Guidance 2010 (refers to “RO” - think about case investigator role) </a:t>
            </a:r>
            <a:r>
              <a:rPr lang="en-GB" dirty="0" smtClean="0">
                <a:latin typeface="Arial" pitchFamily="34" charset="0"/>
                <a:ea typeface="ＭＳ Ｐゴシック" pitchFamily="34" charset="-128"/>
              </a:rPr>
              <a:t>but need to consider for CI/CM and anyone else involved in investigation process.</a:t>
            </a:r>
          </a:p>
          <a:p>
            <a:pPr eaLnBrk="1" hangingPunct="1"/>
            <a:r>
              <a:rPr lang="en-GB" dirty="0" smtClean="0">
                <a:latin typeface="Arial" pitchFamily="34" charset="0"/>
                <a:ea typeface="ＭＳ Ｐゴシック" pitchFamily="34" charset="-128"/>
              </a:rPr>
              <a:t>First 2 are relatively easy to define – easy thresholds but 3 and 4 are much more difficult</a:t>
            </a:r>
          </a:p>
          <a:p>
            <a:pPr eaLnBrk="1" hangingPunct="1"/>
            <a:endParaRPr lang="en-GB" dirty="0" smtClean="0">
              <a:latin typeface="Arial" pitchFamily="34" charset="0"/>
              <a:ea typeface="ＭＳ Ｐゴシック" pitchFamily="34" charset="-128"/>
            </a:endParaRPr>
          </a:p>
          <a:p>
            <a:pPr eaLnBrk="1" hangingPunct="1"/>
            <a:r>
              <a:rPr lang="en-GB" dirty="0" smtClean="0">
                <a:latin typeface="Arial" pitchFamily="34" charset="0"/>
                <a:ea typeface="ＭＳ Ｐゴシック" pitchFamily="34" charset="-128"/>
              </a:rPr>
              <a:t>Will need to consider this more acutely when doctor puts in a challenge.  Raise potential issues with CM as soon as you become aware and document decision.</a:t>
            </a:r>
          </a:p>
          <a:p>
            <a:pPr eaLnBrk="1" hangingPunct="1"/>
            <a:endParaRPr lang="en-GB" dirty="0" smtClean="0">
              <a:latin typeface="Arial" pitchFamily="34" charset="0"/>
              <a:ea typeface="ＭＳ Ｐゴシック" pitchFamily="34" charset="-128"/>
            </a:endParaRPr>
          </a:p>
          <a:p>
            <a:pPr eaLnBrk="1" hangingPunct="1"/>
            <a:r>
              <a:rPr lang="en-GB" u="sng" dirty="0" smtClean="0">
                <a:latin typeface="Arial" pitchFamily="34" charset="0"/>
                <a:ea typeface="ＭＳ Ｐゴシック" pitchFamily="34" charset="-128"/>
              </a:rPr>
              <a:t>Lawyers opinion: situations 3 and 4 could have legal consequences for the employer of an RO who refuses to participate in revalidation of a doctor for these reasons. If that refusal is based upon victimising the doctor for having rejected the RO</a:t>
            </a:r>
            <a:r>
              <a:rPr lang="ja-JP" altLang="en-GB" u="sng" dirty="0" smtClean="0">
                <a:latin typeface="Arial" pitchFamily="34" charset="0"/>
                <a:ea typeface="ＭＳ Ｐゴシック" pitchFamily="34" charset="-128"/>
              </a:rPr>
              <a:t>’</a:t>
            </a:r>
            <a:r>
              <a:rPr lang="en-GB" altLang="ja-JP" u="sng" dirty="0" smtClean="0">
                <a:latin typeface="Arial" pitchFamily="34" charset="0"/>
                <a:ea typeface="ＭＳ Ｐゴシック" pitchFamily="34" charset="-128"/>
              </a:rPr>
              <a:t>s sexual advances, or as a result of legitimate </a:t>
            </a:r>
            <a:r>
              <a:rPr lang="ja-JP" altLang="en-GB" u="sng" dirty="0" smtClean="0">
                <a:latin typeface="Arial" pitchFamily="34" charset="0"/>
                <a:ea typeface="ＭＳ Ｐゴシック" pitchFamily="34" charset="-128"/>
              </a:rPr>
              <a:t>“</a:t>
            </a:r>
            <a:r>
              <a:rPr lang="en-GB" altLang="ja-JP" u="sng" dirty="0" smtClean="0">
                <a:latin typeface="Arial" pitchFamily="34" charset="0"/>
                <a:ea typeface="ＭＳ Ｐゴシック" pitchFamily="34" charset="-128"/>
              </a:rPr>
              <a:t>whistleblowing</a:t>
            </a:r>
            <a:r>
              <a:rPr lang="ja-JP" altLang="en-GB" u="sng" dirty="0" smtClean="0">
                <a:latin typeface="Arial" pitchFamily="34" charset="0"/>
                <a:ea typeface="ＭＳ Ｐゴシック" pitchFamily="34" charset="-128"/>
              </a:rPr>
              <a:t>”</a:t>
            </a:r>
            <a:r>
              <a:rPr lang="en-GB" altLang="ja-JP" u="sng" dirty="0" smtClean="0">
                <a:latin typeface="Arial" pitchFamily="34" charset="0"/>
                <a:ea typeface="ＭＳ Ｐゴシック" pitchFamily="34" charset="-128"/>
              </a:rPr>
              <a:t> or discrimination allegations, then refusal by the RO to participate in revalidation of the doctor may amount to an unlawful act. In these circumstances it is important that revalidation is picked up quickly by another RO in accordance with the next slide so that the doctor concerned does not suffer materially as a result.    </a:t>
            </a:r>
            <a:endParaRPr lang="en-GB" u="sng" dirty="0" smtClean="0">
              <a:latin typeface="Arial" pitchFamily="34" charset="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GB" dirty="0"/>
              <a:t>© National Clinical Assessment Service 160401</a:t>
            </a:r>
          </a:p>
        </p:txBody>
      </p:sp>
    </p:spTree>
    <p:extLst>
      <p:ext uri="{BB962C8B-B14F-4D97-AF65-F5344CB8AC3E}">
        <p14:creationId xmlns:p14="http://schemas.microsoft.com/office/powerpoint/2010/main" val="334709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GB" dirty="0" smtClean="0">
                <a:latin typeface="Arial" pitchFamily="34" charset="0"/>
                <a:ea typeface="ＭＳ Ｐゴシック" pitchFamily="34" charset="-128"/>
              </a:rPr>
              <a:t>Discrete sections.  Often an overlap.  Flag up differences in independent sector and potential for FTs to work differently. (if independent delegates expected).</a:t>
            </a:r>
          </a:p>
          <a:p>
            <a:pPr eaLnBrk="1" fontAlgn="auto" hangingPunct="1">
              <a:spcBef>
                <a:spcPts val="0"/>
              </a:spcBef>
              <a:spcAft>
                <a:spcPts val="0"/>
              </a:spcAft>
              <a:defRPr/>
            </a:pPr>
            <a:endParaRPr lang="en-GB" dirty="0" smtClean="0">
              <a:latin typeface="Arial" pitchFamily="34" charset="0"/>
              <a:ea typeface="ＭＳ Ｐゴシック" pitchFamily="34" charset="-128"/>
            </a:endParaRPr>
          </a:p>
          <a:p>
            <a:pPr eaLnBrk="1" fontAlgn="auto" hangingPunct="1">
              <a:spcBef>
                <a:spcPts val="0"/>
              </a:spcBef>
              <a:spcAft>
                <a:spcPts val="0"/>
              </a:spcAft>
              <a:defRPr/>
            </a:pPr>
            <a:r>
              <a:rPr lang="en-GB" dirty="0" smtClean="0">
                <a:latin typeface="Arial" pitchFamily="34" charset="0"/>
                <a:ea typeface="ＭＳ Ｐゴシック" pitchFamily="34" charset="-128"/>
              </a:rPr>
              <a:t>The next notes are just from CI training but sometimes have been asked bits about them. </a:t>
            </a:r>
          </a:p>
          <a:p>
            <a:pPr eaLnBrk="1" fontAlgn="auto" hangingPunct="1">
              <a:spcBef>
                <a:spcPts val="0"/>
              </a:spcBef>
              <a:spcAft>
                <a:spcPts val="0"/>
              </a:spcAft>
              <a:defRPr/>
            </a:pPr>
            <a:endParaRPr lang="en-GB" dirty="0" smtClean="0">
              <a:latin typeface="Arial" pitchFamily="34" charset="0"/>
              <a:ea typeface="ＭＳ Ｐゴシック" pitchFamily="34" charset="-128"/>
            </a:endParaRPr>
          </a:p>
          <a:p>
            <a:pPr eaLnBrk="1" fontAlgn="auto" hangingPunct="1">
              <a:spcBef>
                <a:spcPts val="0"/>
              </a:spcBef>
              <a:spcAft>
                <a:spcPts val="0"/>
              </a:spcAft>
              <a:defRPr/>
            </a:pPr>
            <a:r>
              <a:rPr lang="en-GB" dirty="0" smtClean="0">
                <a:latin typeface="Arial" pitchFamily="34" charset="0"/>
                <a:ea typeface="ＭＳ Ｐゴシック" pitchFamily="34" charset="-128"/>
              </a:rPr>
              <a:t>NB: Paragraphs 12 and 15 in Part 1 of MHPS regarding the role of the CI.  Para 12:</a:t>
            </a:r>
          </a:p>
          <a:p>
            <a:pPr eaLnBrk="1" fontAlgn="auto" hangingPunct="1">
              <a:spcBef>
                <a:spcPts val="0"/>
              </a:spcBef>
              <a:spcAft>
                <a:spcPts val="0"/>
              </a:spcAft>
              <a:defRPr/>
            </a:pPr>
            <a:r>
              <a:rPr lang="en-GB" dirty="0" smtClean="0">
                <a:latin typeface="Arial" pitchFamily="34" charset="0"/>
                <a:ea typeface="ＭＳ Ｐゴシック" pitchFamily="34" charset="-128"/>
              </a:rPr>
              <a:t>“The CI is responsible for leading the investigation into any allegations or concerns about a practitioner, establishing the facts and reporting the findings.  The CI:</a:t>
            </a:r>
          </a:p>
          <a:p>
            <a:pPr marL="171450" indent="-171450" eaLnBrk="1" fontAlgn="auto" hangingPunct="1">
              <a:spcBef>
                <a:spcPts val="0"/>
              </a:spcBef>
              <a:spcAft>
                <a:spcPts val="0"/>
              </a:spcAft>
              <a:buFont typeface="Arial" panose="020B0604020202020204" pitchFamily="34" charset="0"/>
              <a:buChar char="•"/>
              <a:defRPr/>
            </a:pPr>
            <a:r>
              <a:rPr lang="en-GB" dirty="0" smtClean="0">
                <a:latin typeface="Arial" pitchFamily="34" charset="0"/>
                <a:ea typeface="ＭＳ Ｐゴシック" pitchFamily="34" charset="-128"/>
              </a:rPr>
              <a:t>Must formally involve a senior member of the medical or dental staff where a question of clinical judgement is raised during the investigation process</a:t>
            </a:r>
          </a:p>
          <a:p>
            <a:pPr marL="171450" indent="-171450" eaLnBrk="1" fontAlgn="auto" hangingPunct="1">
              <a:spcBef>
                <a:spcPts val="0"/>
              </a:spcBef>
              <a:spcAft>
                <a:spcPts val="0"/>
              </a:spcAft>
              <a:buFont typeface="Arial" panose="020B0604020202020204" pitchFamily="34" charset="0"/>
              <a:buChar char="•"/>
              <a:defRPr/>
            </a:pPr>
            <a:r>
              <a:rPr lang="en-GB" dirty="0" smtClean="0">
                <a:latin typeface="Arial" pitchFamily="34" charset="0"/>
                <a:ea typeface="ＭＳ Ｐゴシック" pitchFamily="34" charset="-128"/>
              </a:rPr>
              <a:t>Must ensure that safeguards are in place throughout the investigation so that breaches of confidentiality are avoided as far as possible.  Patient confidentiality needs to be maintained but the disciplinary panel will need to know the details of the allegations.  It is the responsibility of the CI to judge what information needs to be gathered and how – within the boundaries of the law – that information should be gathered</a:t>
            </a:r>
          </a:p>
          <a:p>
            <a:pPr marL="171450" indent="-171450" eaLnBrk="1" fontAlgn="auto" hangingPunct="1">
              <a:spcBef>
                <a:spcPts val="0"/>
              </a:spcBef>
              <a:spcAft>
                <a:spcPts val="0"/>
              </a:spcAft>
              <a:buFont typeface="Arial" panose="020B0604020202020204" pitchFamily="34" charset="0"/>
              <a:buChar char="•"/>
              <a:defRPr/>
            </a:pPr>
            <a:r>
              <a:rPr lang="en-GB" dirty="0" smtClean="0">
                <a:latin typeface="Arial" pitchFamily="34" charset="0"/>
                <a:ea typeface="ＭＳ Ｐゴシック" pitchFamily="34" charset="-128"/>
              </a:rPr>
              <a:t>Must ensure that there are sufficient written statements collected to establish a case prior to a decision to convene a disciplinary panel, and on aspects of the case not covered by a written statement, ensure that oral evidence is given sufficient weight in the investigation report</a:t>
            </a:r>
          </a:p>
          <a:p>
            <a:pPr marL="171450" indent="-171450" eaLnBrk="1" fontAlgn="auto" hangingPunct="1">
              <a:spcBef>
                <a:spcPts val="0"/>
              </a:spcBef>
              <a:spcAft>
                <a:spcPts val="0"/>
              </a:spcAft>
              <a:buFont typeface="Arial" panose="020B0604020202020204" pitchFamily="34" charset="0"/>
              <a:buChar char="•"/>
              <a:defRPr/>
            </a:pPr>
            <a:r>
              <a:rPr lang="en-GB" dirty="0" smtClean="0">
                <a:latin typeface="Arial" pitchFamily="34" charset="0"/>
                <a:ea typeface="ＭＳ Ｐゴシック" pitchFamily="34" charset="-128"/>
              </a:rPr>
              <a:t>Must ensure that a written record is kept of the investigation, the conclusions reached and the course of action agreed by the Director or Head of HR with the Medical Director</a:t>
            </a:r>
          </a:p>
          <a:p>
            <a:pPr marL="171450" indent="-171450" eaLnBrk="1" fontAlgn="auto" hangingPunct="1">
              <a:spcBef>
                <a:spcPts val="0"/>
              </a:spcBef>
              <a:spcAft>
                <a:spcPts val="0"/>
              </a:spcAft>
              <a:buFont typeface="Arial" panose="020B0604020202020204" pitchFamily="34" charset="0"/>
              <a:buChar char="•"/>
              <a:defRPr/>
            </a:pPr>
            <a:r>
              <a:rPr lang="en-GB" dirty="0" smtClean="0">
                <a:latin typeface="Arial" pitchFamily="34" charset="0"/>
                <a:ea typeface="ＭＳ Ｐゴシック" pitchFamily="34" charset="-128"/>
              </a:rPr>
              <a:t>Must assist the designated Board member in reviewing the progress of the case</a:t>
            </a:r>
          </a:p>
          <a:p>
            <a:pPr eaLnBrk="1" fontAlgn="auto" hangingPunct="1">
              <a:spcBef>
                <a:spcPts val="0"/>
              </a:spcBef>
              <a:spcAft>
                <a:spcPts val="0"/>
              </a:spcAft>
              <a:buFont typeface="Arial" panose="020B0604020202020204" pitchFamily="34" charset="0"/>
              <a:buNone/>
              <a:defRPr/>
            </a:pPr>
            <a:endParaRPr lang="en-GB" dirty="0" smtClean="0">
              <a:latin typeface="Arial" pitchFamily="34" charset="0"/>
              <a:ea typeface="ＭＳ Ｐゴシック" pitchFamily="34" charset="-128"/>
            </a:endParaRPr>
          </a:p>
          <a:p>
            <a:pPr eaLnBrk="1" fontAlgn="auto" hangingPunct="1">
              <a:spcBef>
                <a:spcPts val="0"/>
              </a:spcBef>
              <a:spcAft>
                <a:spcPts val="0"/>
              </a:spcAft>
              <a:buFont typeface="Arial" panose="020B0604020202020204" pitchFamily="34" charset="0"/>
              <a:buNone/>
              <a:defRPr/>
            </a:pPr>
            <a:r>
              <a:rPr lang="en-GB" dirty="0" smtClean="0">
                <a:latin typeface="Arial" pitchFamily="34" charset="0"/>
                <a:ea typeface="ＭＳ Ｐゴシック" pitchFamily="34" charset="-128"/>
              </a:rPr>
              <a:t>The CI does not make the decision on what action should be taken nor whether the employee should be excluded from work and may not be a member of the disciplinary or appeal panel relating to the case.</a:t>
            </a:r>
          </a:p>
          <a:p>
            <a:pPr eaLnBrk="1" fontAlgn="auto" hangingPunct="1">
              <a:spcBef>
                <a:spcPts val="0"/>
              </a:spcBef>
              <a:spcAft>
                <a:spcPts val="0"/>
              </a:spcAft>
              <a:defRPr/>
            </a:pPr>
            <a:endParaRPr lang="en-GB" dirty="0" smtClean="0">
              <a:latin typeface="Arial" pitchFamily="34" charset="0"/>
              <a:ea typeface="ＭＳ Ｐゴシック" pitchFamily="34" charset="-128"/>
            </a:endParaRPr>
          </a:p>
          <a:p>
            <a:pPr eaLnBrk="1" fontAlgn="auto" hangingPunct="1">
              <a:spcBef>
                <a:spcPts val="0"/>
              </a:spcBef>
              <a:spcAft>
                <a:spcPts val="0"/>
              </a:spcAft>
              <a:defRPr/>
            </a:pPr>
            <a:r>
              <a:rPr lang="en-GB" dirty="0" smtClean="0">
                <a:latin typeface="Arial" pitchFamily="34" charset="0"/>
                <a:ea typeface="ＭＳ Ｐゴシック" pitchFamily="34" charset="-128"/>
              </a:rPr>
              <a:t>Important to note that where there is both conduct and capability concerns than the capability process should (most often) be followed.  This can be unhelpful where the conduct issues are the main cause for concern due to the complexity and lengthy processes involved in capability hearings.  MHPS says there may be cases where it is advisable to pursue a conduct issue separately.  It is also important not to classify as capability, misconduct that has lead to clinical consequences e.g. inappropriate behaviour in theatre can lead to the disruption of teamwork with increased clinical risks to patients and possible harm. </a:t>
            </a:r>
          </a:p>
        </p:txBody>
      </p:sp>
      <p:sp>
        <p:nvSpPr>
          <p:cNvPr id="110596" name="Slide Number Placeholder 3"/>
          <p:cNvSpPr>
            <a:spLocks noGrp="1"/>
          </p:cNvSpPr>
          <p:nvPr>
            <p:ph type="sldNum" sz="quarter" idx="5"/>
          </p:nvPr>
        </p:nvSpPr>
        <p:spPr bwMode="auto">
          <a:xfrm>
            <a:off x="3933825" y="8686800"/>
            <a:ext cx="2946400" cy="493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ED4AE7-E365-44E9-90E6-E13AF6911E03}" type="slidenum">
              <a:rPr lang="en-GB" altLang="en-US" smtClean="0"/>
              <a:pPr fontAlgn="base">
                <a:spcBef>
                  <a:spcPct val="0"/>
                </a:spcBef>
                <a:spcAft>
                  <a:spcPct val="0"/>
                </a:spcAft>
                <a:defRPr/>
              </a:pPr>
              <a:t>20</a:t>
            </a:fld>
            <a:endParaRPr lang="en-GB" altLang="en-US" smtClean="0"/>
          </a:p>
        </p:txBody>
      </p:sp>
      <p:sp>
        <p:nvSpPr>
          <p:cNvPr id="110597" name="Footer Placeholder 1"/>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150220</a:t>
            </a:r>
          </a:p>
        </p:txBody>
      </p:sp>
    </p:spTree>
    <p:extLst>
      <p:ext uri="{BB962C8B-B14F-4D97-AF65-F5344CB8AC3E}">
        <p14:creationId xmlns:p14="http://schemas.microsoft.com/office/powerpoint/2010/main" val="44258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audience what's the first thing you should normally do when concerns arise.    ASK the Doctor.   As a CD may be able to deal with within department but document rationale for any escalation upwards. You manage performance concerns at a departmental level but resist being case manager in MHPS investigation terms for doctors you manage directly.</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21</a:t>
            </a:fld>
            <a:endParaRPr lang="en-GB"/>
          </a:p>
        </p:txBody>
      </p:sp>
    </p:spTree>
    <p:extLst>
      <p:ext uri="{BB962C8B-B14F-4D97-AF65-F5344CB8AC3E}">
        <p14:creationId xmlns:p14="http://schemas.microsoft.com/office/powerpoint/2010/main" val="2734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speaking at the CD meeting emphasise that this is a role for the Medical Director or RO.  </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22</a:t>
            </a:fld>
            <a:endParaRPr lang="en-GB"/>
          </a:p>
        </p:txBody>
      </p:sp>
    </p:spTree>
    <p:extLst>
      <p:ext uri="{BB962C8B-B14F-4D97-AF65-F5344CB8AC3E}">
        <p14:creationId xmlns:p14="http://schemas.microsoft.com/office/powerpoint/2010/main" val="256149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4600ABF-012B-4C2B-8BFB-DC904152D4A2}" type="slidenum">
              <a:rPr lang="en-GB" altLang="en-US" smtClean="0">
                <a:latin typeface="Arial" charset="0"/>
              </a:rPr>
              <a:pPr eaLnBrk="1" fontAlgn="base" hangingPunct="1">
                <a:spcBef>
                  <a:spcPct val="0"/>
                </a:spcBef>
                <a:spcAft>
                  <a:spcPct val="0"/>
                </a:spcAft>
              </a:pPr>
              <a:t>23</a:t>
            </a:fld>
            <a:endParaRPr lang="en-GB" altLang="en-US" smtClean="0">
              <a:latin typeface="Arial" charset="0"/>
            </a:endParaRPr>
          </a:p>
        </p:txBody>
      </p:sp>
      <p:sp>
        <p:nvSpPr>
          <p:cNvPr id="65539" name="Rectangle 2"/>
          <p:cNvSpPr>
            <a:spLocks noGrp="1" noRot="1" noChangeAspect="1" noChangeArrowheads="1" noTextEdit="1"/>
          </p:cNvSpPr>
          <p:nvPr>
            <p:ph type="sldImg"/>
          </p:nvPr>
        </p:nvSpPr>
        <p:spPr bwMode="auto">
          <a:xfrm>
            <a:off x="382588" y="68421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5" indent="-168275" eaLnBrk="1" hangingPunct="1">
              <a:spcBef>
                <a:spcPct val="0"/>
              </a:spcBef>
              <a:buFontTx/>
              <a:buChar char="•"/>
            </a:pPr>
            <a:r>
              <a:rPr lang="en-US" altLang="en-US" dirty="0" smtClean="0"/>
              <a:t>This slide is more to be emphasized in the dealing with doctors in Difficulty talks when there will be case managers present rather than just CDs. </a:t>
            </a:r>
          </a:p>
          <a:p>
            <a:pPr marL="168275" indent="-168275" eaLnBrk="1" hangingPunct="1">
              <a:spcBef>
                <a:spcPct val="0"/>
              </a:spcBef>
              <a:buFontTx/>
              <a:buChar char="•"/>
            </a:pPr>
            <a:r>
              <a:rPr lang="en-US" altLang="en-US" dirty="0" smtClean="0"/>
              <a:t>Note terminology of “preliminary” investigation before “formal” investigation – “preliminary to discuss/agree whether a full formal investigation is required”- this is an initial fact establishing exercise to rule out e.g. malicious allegations</a:t>
            </a:r>
          </a:p>
          <a:p>
            <a:pPr marL="168275" indent="-168275" eaLnBrk="1" hangingPunct="1">
              <a:spcBef>
                <a:spcPct val="0"/>
              </a:spcBef>
              <a:buFontTx/>
              <a:buChar char="•"/>
            </a:pPr>
            <a:endParaRPr lang="en-US" altLang="en-US" dirty="0" smtClean="0"/>
          </a:p>
          <a:p>
            <a:pPr marL="168275" indent="-168275" eaLnBrk="1" hangingPunct="1">
              <a:spcBef>
                <a:spcPct val="0"/>
              </a:spcBef>
              <a:buFontTx/>
              <a:buChar char="•"/>
            </a:pPr>
            <a:r>
              <a:rPr lang="en-US" altLang="en-US" dirty="0" smtClean="0"/>
              <a:t>Ask NCAS for advice</a:t>
            </a:r>
          </a:p>
          <a:p>
            <a:pPr marL="168275" indent="-168275" eaLnBrk="1" hangingPunct="1">
              <a:spcBef>
                <a:spcPct val="0"/>
              </a:spcBef>
              <a:buFontTx/>
              <a:buChar char="•"/>
            </a:pPr>
            <a:endParaRPr lang="en-US" altLang="en-US" dirty="0" smtClean="0"/>
          </a:p>
          <a:p>
            <a:pPr marL="168275" indent="-168275" eaLnBrk="1" hangingPunct="1">
              <a:spcBef>
                <a:spcPct val="0"/>
              </a:spcBef>
              <a:buFontTx/>
              <a:buChar char="•"/>
            </a:pPr>
            <a:r>
              <a:rPr lang="en-US" altLang="en-US" dirty="0" smtClean="0"/>
              <a:t>Beware of the corridor/ car park conversations</a:t>
            </a:r>
          </a:p>
        </p:txBody>
      </p:sp>
      <p:sp>
        <p:nvSpPr>
          <p:cNvPr id="655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mtClean="0">
                <a:latin typeface="Arial" charset="0"/>
              </a:rPr>
              <a:t>© National Clinical Assessment Service 120913</a:t>
            </a:r>
          </a:p>
        </p:txBody>
      </p:sp>
    </p:spTree>
    <p:extLst>
      <p:ext uri="{BB962C8B-B14F-4D97-AF65-F5344CB8AC3E}">
        <p14:creationId xmlns:p14="http://schemas.microsoft.com/office/powerpoint/2010/main" val="168258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more detailed although I tend to concentrate on advice and education.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C6DEF-212A-4FE3-A858-1A034D8C8BC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321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a typeface="ＭＳ Ｐゴシック" pitchFamily="34" charset="-128"/>
            </a:endParaRPr>
          </a:p>
          <a:p>
            <a:pPr eaLnBrk="1" hangingPunct="1">
              <a:spcBef>
                <a:spcPct val="0"/>
              </a:spcBef>
            </a:pPr>
            <a:r>
              <a:rPr lang="en-GB" altLang="en-US" smtClean="0">
                <a:latin typeface="Arial" charset="0"/>
                <a:ea typeface="ＭＳ Ｐゴシック" pitchFamily="34" charset="-128"/>
              </a:rPr>
              <a:t>It is sometimes good practice to conduct an internal investigation even though other agencies are conducting an investigation.  Please note that it is good practice to complete an investigation even if a doctor leaves the organisation during the process e.g. a locum. 20% of investigations are not completed when a doctor leaves an organisation!  It is important to complete and pass concerns on to the next employer or tell regulator to make sure patients are safe in other places the doctor may go and practice. </a:t>
            </a:r>
          </a:p>
          <a:p>
            <a:pPr eaLnBrk="1" hangingPunct="1">
              <a:spcBef>
                <a:spcPct val="0"/>
              </a:spcBef>
            </a:pPr>
            <a:endParaRPr lang="en-GB" altLang="en-US" smtClean="0">
              <a:latin typeface="Arial" charset="0"/>
              <a:ea typeface="ＭＳ Ｐゴシック" pitchFamily="34" charset="-128"/>
            </a:endParaRPr>
          </a:p>
          <a:p>
            <a:pPr eaLnBrk="1" hangingPunct="1">
              <a:spcBef>
                <a:spcPct val="0"/>
              </a:spcBef>
            </a:pPr>
            <a:r>
              <a:rPr lang="en-GB" altLang="en-US" smtClean="0">
                <a:latin typeface="Arial" charset="0"/>
                <a:ea typeface="ＭＳ Ｐゴシック" pitchFamily="34" charset="-128"/>
              </a:rPr>
              <a:t>DH website includes MOU between DH, NHS and Police about who takes the lead in investigations.</a:t>
            </a:r>
          </a:p>
          <a:p>
            <a:pPr eaLnBrk="1" hangingPunct="1">
              <a:spcBef>
                <a:spcPct val="0"/>
              </a:spcBef>
            </a:pPr>
            <a:r>
              <a:rPr lang="en-GB" altLang="en-US" u="sng" smtClean="0">
                <a:latin typeface="Arial" charset="0"/>
                <a:ea typeface="ＭＳ Ｐゴシック" pitchFamily="34" charset="-128"/>
              </a:rPr>
              <a:t>Lawyers comment: Particular consideration should be given where a concern has been raised which proves to be groundless. The complainant may have made a legally protected complain (often referred to as </a:t>
            </a:r>
            <a:r>
              <a:rPr lang="ja-JP" altLang="en-GB" u="sng" smtClean="0">
                <a:latin typeface="Arial" charset="0"/>
              </a:rPr>
              <a:t>“</a:t>
            </a:r>
            <a:r>
              <a:rPr lang="en-GB" altLang="ja-JP" u="sng" smtClean="0">
                <a:latin typeface="Arial" charset="0"/>
              </a:rPr>
              <a:t>whistleblowing</a:t>
            </a:r>
            <a:r>
              <a:rPr lang="ja-JP" altLang="en-GB" u="sng" smtClean="0">
                <a:latin typeface="Arial" charset="0"/>
              </a:rPr>
              <a:t>”</a:t>
            </a:r>
            <a:r>
              <a:rPr lang="en-GB" altLang="ja-JP" u="sng" smtClean="0">
                <a:latin typeface="Arial" charset="0"/>
              </a:rPr>
              <a:t>) and if they are victimised as a result (i.e. suffer any detriment) this may be actionable.</a:t>
            </a:r>
            <a:r>
              <a:rPr lang="en-GB" altLang="ja-JP" smtClean="0">
                <a:latin typeface="Arial" charset="0"/>
              </a:rPr>
              <a:t> But consider potential malicious/vexatious complaints</a:t>
            </a:r>
            <a:endParaRPr lang="en-GB" altLang="en-US" u="sng" smtClean="0">
              <a:latin typeface="Arial" charset="0"/>
              <a:ea typeface="ＭＳ Ｐゴシック" pitchFamily="34" charset="-128"/>
            </a:endParaRPr>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1" tIns="45223" rIns="90451" bIns="4522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F51C5EF-2CC1-4E99-AE29-09F956E419A7}" type="slidenum">
              <a:rPr lang="en-GB" altLang="en-US" sz="1200"/>
              <a:pPr algn="r" eaLnBrk="1" hangingPunct="1"/>
              <a:t>24</a:t>
            </a:fld>
            <a:endParaRPr lang="en-GB" altLang="en-US" sz="1200"/>
          </a:p>
        </p:txBody>
      </p:sp>
    </p:spTree>
    <p:extLst>
      <p:ext uri="{BB962C8B-B14F-4D97-AF65-F5344CB8AC3E}">
        <p14:creationId xmlns:p14="http://schemas.microsoft.com/office/powerpoint/2010/main" val="829641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effective CD conference I do a bit about setting your lines in the sand before you start. Make these visible to people in the department. Be absolutely clear from the start. </a:t>
            </a:r>
            <a:r>
              <a:rPr lang="en-GB" dirty="0" err="1" smtClean="0"/>
              <a:t>Eg</a:t>
            </a:r>
            <a:r>
              <a:rPr lang="en-GB" dirty="0" smtClean="0"/>
              <a:t> around meeting attendances, private work, booking holidays, rotas and cover etc. will you have an open door for concerns. Know everyone’s name in immediate department. Bring biscuits!  ( I do a personal bit about  no bitching and only stab in the front). </a:t>
            </a:r>
          </a:p>
          <a:p>
            <a:r>
              <a:rPr lang="en-GB" dirty="0" smtClean="0"/>
              <a:t>Be clear where all info will be stored. Some trusts now have it on ESR. Important to put  negatives as well as positives </a:t>
            </a:r>
            <a:r>
              <a:rPr lang="en-GB" dirty="0" err="1" smtClean="0"/>
              <a:t>eg</a:t>
            </a:r>
            <a:r>
              <a:rPr lang="en-GB" dirty="0" smtClean="0"/>
              <a:t> from investigation as any investigation can affect a doctor’s subsequent behaviour. </a:t>
            </a:r>
          </a:p>
          <a:p>
            <a:endParaRPr lang="en-GB" dirty="0"/>
          </a:p>
        </p:txBody>
      </p:sp>
      <p:sp>
        <p:nvSpPr>
          <p:cNvPr id="4" name="Slide Number Placeholder 3"/>
          <p:cNvSpPr>
            <a:spLocks noGrp="1"/>
          </p:cNvSpPr>
          <p:nvPr>
            <p:ph type="sldNum" sz="quarter" idx="10"/>
          </p:nvPr>
        </p:nvSpPr>
        <p:spPr/>
        <p:txBody>
          <a:bodyPr/>
          <a:lstStyle/>
          <a:p>
            <a:fld id="{9E084372-734B-46ED-8DE1-2E8DE5372D6E}" type="slidenum">
              <a:rPr lang="en-GB" smtClean="0"/>
              <a:t>25</a:t>
            </a:fld>
            <a:endParaRPr lang="en-GB"/>
          </a:p>
        </p:txBody>
      </p:sp>
    </p:spTree>
    <p:extLst>
      <p:ext uri="{BB962C8B-B14F-4D97-AF65-F5344CB8AC3E}">
        <p14:creationId xmlns:p14="http://schemas.microsoft.com/office/powerpoint/2010/main" val="2418671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wonder about putting one of these higher up the order of play, perhaps even before the intro stuff about us? </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26</a:t>
            </a:fld>
            <a:endParaRPr lang="en-GB"/>
          </a:p>
        </p:txBody>
      </p:sp>
    </p:spTree>
    <p:extLst>
      <p:ext uri="{BB962C8B-B14F-4D97-AF65-F5344CB8AC3E}">
        <p14:creationId xmlns:p14="http://schemas.microsoft.com/office/powerpoint/2010/main" val="110979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most doctors even those who have concerns investigated come back to work in the same post and department so re integration is key. </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29</a:t>
            </a:fld>
            <a:endParaRPr lang="en-GB"/>
          </a:p>
        </p:txBody>
      </p:sp>
    </p:spTree>
    <p:extLst>
      <p:ext uri="{BB962C8B-B14F-4D97-AF65-F5344CB8AC3E}">
        <p14:creationId xmlns:p14="http://schemas.microsoft.com/office/powerpoint/2010/main" val="392996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lgn="l">
              <a:buFont typeface="Arial" panose="020B0604020202020204" pitchFamily="34" charset="0"/>
              <a:buChar char="•"/>
            </a:pPr>
            <a:r>
              <a:rPr lang="en-GB" dirty="0" smtClean="0"/>
              <a:t>The</a:t>
            </a:r>
            <a:r>
              <a:rPr lang="en-GB" baseline="0" dirty="0" smtClean="0"/>
              <a:t> male and female statistics represent the practitioner’s gender, not their sex</a:t>
            </a:r>
            <a:endParaRPr lang="en-GB" dirty="0" smtClean="0"/>
          </a:p>
          <a:p>
            <a:pPr marL="0" indent="0" algn="l">
              <a:buFont typeface="Arial" panose="020B0604020202020204" pitchFamily="34" charset="0"/>
              <a:buNone/>
            </a:pPr>
            <a:endParaRPr lang="en-GB" dirty="0" smtClean="0"/>
          </a:p>
          <a:p>
            <a:pPr algn="l"/>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30</a:t>
            </a:fld>
            <a:endParaRPr lang="en-GB"/>
          </a:p>
        </p:txBody>
      </p:sp>
    </p:spTree>
    <p:extLst>
      <p:ext uri="{BB962C8B-B14F-4D97-AF65-F5344CB8AC3E}">
        <p14:creationId xmlns:p14="http://schemas.microsoft.com/office/powerpoint/2010/main" val="333925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lgn="l">
              <a:buFont typeface="Arial" panose="020B0604020202020204" pitchFamily="34" charset="0"/>
              <a:buChar char="•"/>
            </a:pPr>
            <a:endParaRPr lang="en-GB" dirty="0" smtClean="0"/>
          </a:p>
          <a:p>
            <a:pPr algn="l"/>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31</a:t>
            </a:fld>
            <a:endParaRPr lang="en-GB"/>
          </a:p>
        </p:txBody>
      </p:sp>
    </p:spTree>
    <p:extLst>
      <p:ext uri="{BB962C8B-B14F-4D97-AF65-F5344CB8AC3E}">
        <p14:creationId xmlns:p14="http://schemas.microsoft.com/office/powerpoint/2010/main" val="101420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Ethnicity terms reflect those from the 2001 census.</a:t>
            </a:r>
            <a:endParaRPr lang="en-GB" sz="13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smtClean="0">
                <a:latin typeface="Arial" panose="020B0604020202020204" pitchFamily="34" charset="0"/>
                <a:cs typeface="Arial" panose="020B0604020202020204" pitchFamily="34" charset="0"/>
              </a:rPr>
              <a:t>The EEA includes EU countries and also Iceland, Liechtenstein and Norway. </a:t>
            </a:r>
            <a:r>
              <a:rPr lang="en-US" altLang="en-US" sz="1300" kern="1200" dirty="0" smtClean="0">
                <a:solidFill>
                  <a:schemeClr val="tx1"/>
                </a:solidFill>
                <a:latin typeface="Arial" panose="020B0604020202020204" pitchFamily="34" charset="0"/>
                <a:ea typeface="+mn-ea"/>
                <a:cs typeface="Arial" panose="020B0604020202020204" pitchFamily="34" charset="0"/>
              </a:rPr>
              <a:t>Switzerland is not an EU or EEA member but is part of the single market. This means Swiss nationals have the same rights to live and work in the UK as other EEA nationals </a:t>
            </a:r>
            <a:r>
              <a:rPr lang="en-GB" sz="1300" kern="1200" dirty="0" smtClean="0">
                <a:solidFill>
                  <a:schemeClr val="tx1"/>
                </a:solidFill>
                <a:latin typeface="Arial" panose="020B0604020202020204" pitchFamily="34" charset="0"/>
                <a:ea typeface="+mn-ea"/>
                <a:cs typeface="Arial" panose="020B0604020202020204" pitchFamily="34" charset="0"/>
              </a:rPr>
              <a:t>(source: https://www.gov.uk/eu-eea)</a:t>
            </a:r>
            <a:r>
              <a:rPr lang="en-US" altLang="en-US" sz="1300" kern="1200" dirty="0" smtClean="0">
                <a:solidFill>
                  <a:schemeClr val="tx1"/>
                </a:solidFill>
                <a:latin typeface="Arial" panose="020B0604020202020204" pitchFamily="34" charset="0"/>
                <a:ea typeface="+mn-ea"/>
                <a:cs typeface="Arial" panose="020B0604020202020204" pitchFamily="34" charset="0"/>
              </a:rPr>
              <a:t/>
            </a:r>
            <a:br>
              <a:rPr lang="en-US" altLang="en-US" sz="1300" kern="1200" dirty="0" smtClean="0">
                <a:solidFill>
                  <a:schemeClr val="tx1"/>
                </a:solidFill>
                <a:latin typeface="Arial" panose="020B0604020202020204" pitchFamily="34" charset="0"/>
                <a:ea typeface="+mn-ea"/>
                <a:cs typeface="Arial" panose="020B0604020202020204" pitchFamily="34" charset="0"/>
              </a:rPr>
            </a:br>
            <a:endParaRPr lang="en-US" altLang="en-US" sz="1300" kern="120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892FD00-0044-41CB-B0F3-C7ED212A6809}" type="slidenum">
              <a:rPr lang="en-GB" smtClean="0"/>
              <a:t>32</a:t>
            </a:fld>
            <a:endParaRPr lang="en-GB"/>
          </a:p>
        </p:txBody>
      </p:sp>
    </p:spTree>
    <p:extLst>
      <p:ext uri="{BB962C8B-B14F-4D97-AF65-F5344CB8AC3E}">
        <p14:creationId xmlns:p14="http://schemas.microsoft.com/office/powerpoint/2010/main" val="992892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y-axis</a:t>
            </a:r>
            <a:r>
              <a:rPr lang="en-GB" baseline="0" dirty="0" smtClean="0"/>
              <a:t> on the left refers to the % of Advice cases and doctors on the medical register. The y-axis on the right indicates the rate of Advice cases per 1000 doctors on GMC </a:t>
            </a:r>
            <a:r>
              <a:rPr lang="en-GB" baseline="0" smtClean="0"/>
              <a:t>medical register</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Rate per 1000 doctors</a:t>
            </a:r>
            <a:r>
              <a:rPr lang="en-GB" baseline="0" dirty="0" smtClean="0"/>
              <a:t> represents the cases received by Advice per 1000 doctors belonging to a particular gender/age/ethnicity or place of qualification</a:t>
            </a:r>
            <a:endParaRPr lang="en-GB" dirty="0" smtClean="0"/>
          </a:p>
          <a:p>
            <a:pPr marL="171450" indent="-171450" algn="l">
              <a:buFont typeface="Arial" panose="020B0604020202020204" pitchFamily="34" charset="0"/>
              <a:buChar cha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This slide only include cases of 3935 doctors and not dentists or pharmacists</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Note that not all doctors on the register currently hold a licence to practise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cap="none" normalizeH="0" baseline="0" dirty="0" smtClean="0">
                <a:ln>
                  <a:noFill/>
                </a:ln>
                <a:solidFill>
                  <a:schemeClr val="tx1"/>
                </a:solidFill>
                <a:effectLst/>
                <a:latin typeface="Calibri" panose="020F0502020204030204" pitchFamily="34" charset="0"/>
              </a:rPr>
              <a:t>Ethnicity group terms reflect those in use when Advice (formerly</a:t>
            </a:r>
            <a:r>
              <a:rPr kumimoji="0" lang="en-GB" altLang="en-US" sz="1200" b="0" i="0" u="none" strike="noStrike" cap="none" normalizeH="0" dirty="0" smtClean="0">
                <a:ln>
                  <a:noFill/>
                </a:ln>
                <a:solidFill>
                  <a:schemeClr val="tx1"/>
                </a:solidFill>
                <a:effectLst/>
                <a:latin typeface="Calibri" panose="020F0502020204030204" pitchFamily="34" charset="0"/>
              </a:rPr>
              <a:t> </a:t>
            </a:r>
            <a:r>
              <a:rPr kumimoji="0" lang="en-GB" altLang="en-US" sz="1200" b="0" i="0" u="none" strike="noStrike" cap="none" normalizeH="0" baseline="0" dirty="0" smtClean="0">
                <a:ln>
                  <a:noFill/>
                </a:ln>
                <a:solidFill>
                  <a:schemeClr val="tx1"/>
                </a:solidFill>
                <a:effectLst/>
                <a:latin typeface="Calibri" panose="020F0502020204030204" pitchFamily="34" charset="0"/>
              </a:rPr>
              <a:t>NCAS) was</a:t>
            </a:r>
            <a:r>
              <a:rPr kumimoji="0" lang="en-GB" altLang="en-US" sz="1200" b="0" i="0" u="none" strike="noStrike" cap="none" normalizeH="0" dirty="0" smtClean="0">
                <a:ln>
                  <a:noFill/>
                </a:ln>
                <a:solidFill>
                  <a:schemeClr val="tx1"/>
                </a:solidFill>
                <a:effectLst/>
                <a:latin typeface="Calibri" panose="020F0502020204030204" pitchFamily="34" charset="0"/>
              </a:rPr>
              <a:t> established in</a:t>
            </a:r>
            <a:r>
              <a:rPr kumimoji="0" lang="en-GB" altLang="en-US" sz="1200" b="0" i="0" u="none" strike="noStrike" cap="none" normalizeH="0" baseline="0" dirty="0" smtClean="0">
                <a:ln>
                  <a:noFill/>
                </a:ln>
                <a:solidFill>
                  <a:schemeClr val="tx1"/>
                </a:solidFill>
                <a:effectLst/>
                <a:latin typeface="Calibri" panose="020F0502020204030204" pitchFamily="34" charset="0"/>
              </a:rPr>
              <a:t> 2001. </a:t>
            </a:r>
            <a:r>
              <a:rPr lang="en-GB" altLang="en-US" sz="1200" dirty="0" smtClean="0">
                <a:latin typeface="Calibri" panose="020F0502020204030204" pitchFamily="34" charset="0"/>
              </a:rPr>
              <a:t>An update is being considered as part of our data quality program</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892FD00-0044-41CB-B0F3-C7ED212A6809}" type="slidenum">
              <a:rPr lang="en-GB" smtClean="0"/>
              <a:t>33</a:t>
            </a:fld>
            <a:endParaRPr lang="en-GB"/>
          </a:p>
        </p:txBody>
      </p:sp>
    </p:spTree>
    <p:extLst>
      <p:ext uri="{BB962C8B-B14F-4D97-AF65-F5344CB8AC3E}">
        <p14:creationId xmlns:p14="http://schemas.microsoft.com/office/powerpoint/2010/main" val="1528991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Initial concerns reported by healthcare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buFont typeface="Arial" panose="020B0604020202020204" pitchFamily="34" charset="0"/>
              <a:buChar char="•"/>
            </a:pPr>
            <a:r>
              <a:rPr lang="en-GB" dirty="0" smtClean="0"/>
              <a:t>Note that the number of cases is smaller than</a:t>
            </a:r>
            <a:r>
              <a:rPr lang="en-GB" baseline="0" dirty="0" smtClean="0"/>
              <a:t> number of practitioners due to some practitioners having multiple cases</a:t>
            </a:r>
          </a:p>
          <a:p>
            <a:pPr marL="171450" indent="-171450">
              <a:buFont typeface="Arial" panose="020B0604020202020204" pitchFamily="34" charset="0"/>
              <a:buChar char="•"/>
            </a:pPr>
            <a:r>
              <a:rPr lang="en-GB" baseline="0" dirty="0" smtClean="0"/>
              <a:t>Due to significant overlap in the reported concerns, the totals add up to over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D892FD00-0044-41CB-B0F3-C7ED212A6809}" type="slidenum">
              <a:rPr lang="en-GB" smtClean="0"/>
              <a:t>34</a:t>
            </a:fld>
            <a:endParaRPr lang="en-GB"/>
          </a:p>
        </p:txBody>
      </p:sp>
    </p:spTree>
    <p:extLst>
      <p:ext uri="{BB962C8B-B14F-4D97-AF65-F5344CB8AC3E}">
        <p14:creationId xmlns:p14="http://schemas.microsoft.com/office/powerpoint/2010/main" val="4239254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Initial concerns reported by healthcare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statistics</a:t>
            </a:r>
            <a:r>
              <a:rPr lang="en-GB" baseline="0" dirty="0" smtClean="0"/>
              <a:t> from 2007-2013 represent cases opened or closed from December 2007 to September 2013</a:t>
            </a:r>
            <a:endParaRPr lang="en-GB" dirty="0" smtClean="0"/>
          </a:p>
          <a:p>
            <a:pPr marL="171450" indent="-171450" algn="l">
              <a:buFont typeface="Arial" panose="020B0604020202020204" pitchFamily="34" charset="0"/>
              <a:buChar char="•"/>
            </a:pPr>
            <a:r>
              <a:rPr lang="en-GB" dirty="0" smtClean="0"/>
              <a:t>The statistics</a:t>
            </a:r>
            <a:r>
              <a:rPr lang="en-GB" baseline="0" dirty="0" smtClean="0"/>
              <a:t> from 2015-2020 represent cases opened or closed from the financial years </a:t>
            </a:r>
            <a:r>
              <a:rPr lang="en-GB" dirty="0" smtClean="0"/>
              <a:t>2015/16 to 2019/20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Note the increasing proportion of cases citing behaviour/misconduct – we are not sure if this relates to increasing</a:t>
            </a:r>
            <a:r>
              <a:rPr lang="en-GB" baseline="0" dirty="0" smtClean="0"/>
              <a:t> awareness of these issues and willingness to deal with them or whether it relates to a real change in behaviours. It does correlate with our perception of increasing requests for behavioural interventions e.g. BA, mediation, team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Due to significant overlap in the reported concerns, the totals add up to over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35</a:t>
            </a:fld>
            <a:endParaRPr lang="en-GB"/>
          </a:p>
        </p:txBody>
      </p:sp>
    </p:spTree>
    <p:extLst>
      <p:ext uri="{BB962C8B-B14F-4D97-AF65-F5344CB8AC3E}">
        <p14:creationId xmlns:p14="http://schemas.microsoft.com/office/powerpoint/2010/main" val="413584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a re iteration of the previous slide but allows more mention of HPANs as I’ve found few have heard of them. </a:t>
            </a:r>
            <a:endParaRPr lang="en-GB" dirty="0"/>
          </a:p>
        </p:txBody>
      </p:sp>
      <p:sp>
        <p:nvSpPr>
          <p:cNvPr id="4" name="Slide Number Placeholder 3"/>
          <p:cNvSpPr>
            <a:spLocks noGrp="1"/>
          </p:cNvSpPr>
          <p:nvPr>
            <p:ph type="sldNum" sz="quarter" idx="10"/>
          </p:nvPr>
        </p:nvSpPr>
        <p:spPr/>
        <p:txBody>
          <a:bodyPr/>
          <a:lstStyle/>
          <a:p>
            <a:pPr>
              <a:defRPr/>
            </a:pPr>
            <a:fld id="{8DEC6495-63F5-4614-8694-9C6870856954}" type="slidenum">
              <a:rPr lang="en-GB" smtClean="0"/>
              <a:pPr>
                <a:defRPr/>
              </a:pPr>
              <a:t>4</a:t>
            </a:fld>
            <a:endParaRPr lang="en-GB" dirty="0"/>
          </a:p>
        </p:txBody>
      </p:sp>
    </p:spTree>
    <p:extLst>
      <p:ext uri="{BB962C8B-B14F-4D97-AF65-F5344CB8AC3E}">
        <p14:creationId xmlns:p14="http://schemas.microsoft.com/office/powerpoint/2010/main" val="613573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Initial concerns reported by healthcare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buFont typeface="Arial" panose="020B0604020202020204" pitchFamily="34" charset="0"/>
              <a:buChar char="•"/>
            </a:pPr>
            <a:r>
              <a:rPr lang="en-GB" dirty="0" smtClean="0"/>
              <a:t>Note that the number of cases is smaller than</a:t>
            </a:r>
            <a:r>
              <a:rPr lang="en-GB" baseline="0" dirty="0" smtClean="0"/>
              <a:t> number of practitioners due to some practitioners having multiple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All</a:t>
            </a:r>
            <a:r>
              <a:rPr lang="en-GB" baseline="0" dirty="0" smtClean="0"/>
              <a:t> professional groups (doctors, dentists and pharmacists) are included in the appropriate primary and secondary care groupings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Due to significant overlap in the reported concerns, the totals add up to over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Be careful not to speculate too much on the reasons for differences – but participants may express their 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D892FD00-0044-41CB-B0F3-C7ED212A6809}" type="slidenum">
              <a:rPr lang="en-GB" smtClean="0"/>
              <a:t>36</a:t>
            </a:fld>
            <a:endParaRPr lang="en-GB"/>
          </a:p>
        </p:txBody>
      </p:sp>
    </p:spTree>
    <p:extLst>
      <p:ext uri="{BB962C8B-B14F-4D97-AF65-F5344CB8AC3E}">
        <p14:creationId xmlns:p14="http://schemas.microsoft.com/office/powerpoint/2010/main" val="1213056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Initial concerns reported by healthcare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buFont typeface="Arial" panose="020B0604020202020204" pitchFamily="34" charset="0"/>
              <a:buChar char="•"/>
            </a:pPr>
            <a:r>
              <a:rPr lang="en-GB" dirty="0" smtClean="0"/>
              <a:t>Note that the number of cases is smaller than</a:t>
            </a:r>
            <a:r>
              <a:rPr lang="en-GB" baseline="0" dirty="0" smtClean="0"/>
              <a:t> number of practitioners due to some practitioners having multiple cases</a:t>
            </a:r>
          </a:p>
          <a:p>
            <a:pPr marL="171450" indent="-171450">
              <a:buFont typeface="Arial" panose="020B0604020202020204" pitchFamily="34" charset="0"/>
              <a:buChar char="•"/>
            </a:pPr>
            <a:r>
              <a:rPr lang="en-GB" baseline="0" dirty="0" smtClean="0"/>
              <a:t>Note that there are smaller numbers in the training grade group compared to the other groups</a:t>
            </a:r>
          </a:p>
          <a:p>
            <a:pPr marL="171450" indent="-171450">
              <a:buFont typeface="Arial" panose="020B0604020202020204" pitchFamily="34" charset="0"/>
              <a:buChar char="•"/>
            </a:pPr>
            <a:r>
              <a:rPr lang="en-GB" baseline="0" dirty="0" smtClean="0"/>
              <a:t>Dentists working in secondary care are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Due to significant overlap in the reported concerns, the totals add up to over 100%</a:t>
            </a: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37</a:t>
            </a:fld>
            <a:endParaRPr lang="en-GB"/>
          </a:p>
        </p:txBody>
      </p:sp>
    </p:spTree>
    <p:extLst>
      <p:ext uri="{BB962C8B-B14F-4D97-AF65-F5344CB8AC3E}">
        <p14:creationId xmlns:p14="http://schemas.microsoft.com/office/powerpoint/2010/main" val="2609199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Initial concerns reported by healthcare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statistics</a:t>
            </a:r>
            <a:r>
              <a:rPr lang="en-GB" baseline="0" dirty="0" smtClean="0"/>
              <a:t> and graphics on this slide represent cases opened or closed from the financial years </a:t>
            </a:r>
            <a:r>
              <a:rPr lang="en-GB" dirty="0" smtClean="0"/>
              <a:t>2015/16 to 2019/20</a:t>
            </a:r>
          </a:p>
          <a:p>
            <a:pPr marL="171450" indent="-171450">
              <a:buFont typeface="Arial" panose="020B0604020202020204" pitchFamily="34" charset="0"/>
              <a:buChar char="•"/>
            </a:pPr>
            <a:r>
              <a:rPr lang="en-GB" dirty="0" smtClean="0"/>
              <a:t>Note that the number of cases is smaller than</a:t>
            </a:r>
            <a:r>
              <a:rPr lang="en-GB" baseline="0" dirty="0" smtClean="0"/>
              <a:t> number of practitioners due to some practitioners having multiple cases</a:t>
            </a:r>
          </a:p>
          <a:p>
            <a:pPr marL="171450" indent="-171450">
              <a:buFont typeface="Arial" panose="020B0604020202020204" pitchFamily="34" charset="0"/>
              <a:buChar char="•"/>
            </a:pPr>
            <a:r>
              <a:rPr lang="en-GB" baseline="0" dirty="0" smtClean="0"/>
              <a:t>We do not know the reasons for the differences shown in these diagrams – we hope to be able to explore this more and potentially correlate it with other information, for example from 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Due to significant overlap in the reported concerns, the totals add up to over 100%</a:t>
            </a:r>
          </a:p>
          <a:p>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38</a:t>
            </a:fld>
            <a:endParaRPr lang="en-GB"/>
          </a:p>
        </p:txBody>
      </p:sp>
    </p:spTree>
    <p:extLst>
      <p:ext uri="{BB962C8B-B14F-4D97-AF65-F5344CB8AC3E}">
        <p14:creationId xmlns:p14="http://schemas.microsoft.com/office/powerpoint/2010/main" val="1819569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These figures relate to the assessments carried out on cases which were opened in this period and</a:t>
            </a:r>
            <a:r>
              <a:rPr lang="en-GB" baseline="0" dirty="0" smtClean="0"/>
              <a:t> do not show the totality of assessments carried out in the period</a:t>
            </a:r>
          </a:p>
          <a:p>
            <a:pPr marL="171450" indent="-171450" algn="l">
              <a:buFont typeface="Arial" panose="020B0604020202020204" pitchFamily="34" charset="0"/>
              <a:buChar char="•"/>
            </a:pPr>
            <a:r>
              <a:rPr lang="en-GB" dirty="0" smtClean="0"/>
              <a:t>For assessments where the assessment report was issued between 2015/16 to 2019/20</a:t>
            </a:r>
          </a:p>
          <a:p>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39</a:t>
            </a:fld>
            <a:endParaRPr lang="en-GB"/>
          </a:p>
        </p:txBody>
      </p:sp>
    </p:spTree>
    <p:extLst>
      <p:ext uri="{BB962C8B-B14F-4D97-AF65-F5344CB8AC3E}">
        <p14:creationId xmlns:p14="http://schemas.microsoft.com/office/powerpoint/2010/main" val="2841561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These figures relate to the assessments carried out on cases which were opened in this period and</a:t>
            </a:r>
            <a:r>
              <a:rPr lang="en-GB" baseline="0" dirty="0" smtClean="0"/>
              <a:t> do not show the totality of assessments carried out in the period</a:t>
            </a:r>
          </a:p>
          <a:p>
            <a:pPr marL="171450" indent="-171450" algn="l">
              <a:buFont typeface="Arial" panose="020B0604020202020204" pitchFamily="34" charset="0"/>
              <a:buChar char="•"/>
            </a:pPr>
            <a:r>
              <a:rPr lang="en-GB" dirty="0" smtClean="0"/>
              <a:t>For assessments where the assessment report was issued between 2015/16 to 2019/20</a:t>
            </a:r>
          </a:p>
          <a:p>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40</a:t>
            </a:fld>
            <a:endParaRPr lang="en-GB"/>
          </a:p>
        </p:txBody>
      </p:sp>
    </p:spTree>
    <p:extLst>
      <p:ext uri="{BB962C8B-B14F-4D97-AF65-F5344CB8AC3E}">
        <p14:creationId xmlns:p14="http://schemas.microsoft.com/office/powerpoint/2010/main" val="167962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For assessments conducted in</a:t>
            </a:r>
            <a:r>
              <a:rPr lang="en-GB" baseline="0" dirty="0" smtClean="0"/>
              <a:t> cases opened in the timeframe and </a:t>
            </a:r>
            <a:r>
              <a:rPr lang="en-GB" dirty="0" smtClean="0"/>
              <a:t>where the assessment report was issued between 2015/16 to 2019/20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Ethnicity terms reflect those from the 2001 census.</a:t>
            </a:r>
            <a:endParaRPr lang="en-GB" sz="12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latin typeface="Arial" panose="020B0604020202020204" pitchFamily="34" charset="0"/>
                <a:cs typeface="Arial" panose="020B0604020202020204" pitchFamily="34" charset="0"/>
              </a:rPr>
              <a:t>The EEA includes EU countries and also Iceland, Liechtenstein and Norway. </a:t>
            </a:r>
            <a:r>
              <a:rPr lang="en-US" altLang="en-US" sz="1200" kern="1200" dirty="0" smtClean="0">
                <a:solidFill>
                  <a:schemeClr val="tx1"/>
                </a:solidFill>
                <a:latin typeface="Arial" panose="020B0604020202020204" pitchFamily="34" charset="0"/>
                <a:ea typeface="+mn-ea"/>
                <a:cs typeface="Arial" panose="020B0604020202020204" pitchFamily="34" charset="0"/>
              </a:rPr>
              <a:t>Switzerland is not an EU or EEA member but is part of the single market. This means Swiss nationals have the same rights to live and work in the UK as other EEA nationals </a:t>
            </a:r>
            <a:r>
              <a:rPr lang="en-GB" sz="1200" kern="1200" dirty="0" smtClean="0">
                <a:solidFill>
                  <a:schemeClr val="tx1"/>
                </a:solidFill>
                <a:latin typeface="Arial" panose="020B0604020202020204" pitchFamily="34" charset="0"/>
                <a:ea typeface="+mn-ea"/>
                <a:cs typeface="Arial" panose="020B0604020202020204" pitchFamily="34" charset="0"/>
              </a:rPr>
              <a:t>(source: https://www.gov.uk/eu-eea)</a:t>
            </a:r>
            <a:r>
              <a:rPr lang="en-US" altLang="en-US" sz="1200" kern="1200" dirty="0" smtClean="0">
                <a:solidFill>
                  <a:schemeClr val="tx1"/>
                </a:solidFill>
                <a:latin typeface="Arial" panose="020B0604020202020204" pitchFamily="34" charset="0"/>
                <a:ea typeface="+mn-ea"/>
                <a:cs typeface="Arial" panose="020B0604020202020204" pitchFamily="34" charset="0"/>
              </a:rPr>
              <a:t/>
            </a:r>
            <a:br>
              <a:rPr lang="en-US" altLang="en-US" sz="1200" kern="1200" dirty="0" smtClean="0">
                <a:solidFill>
                  <a:schemeClr val="tx1"/>
                </a:solidFill>
                <a:latin typeface="Arial" panose="020B0604020202020204" pitchFamily="34" charset="0"/>
                <a:ea typeface="+mn-ea"/>
                <a:cs typeface="Arial" panose="020B0604020202020204" pitchFamily="34" charset="0"/>
              </a:rPr>
            </a:br>
            <a:endParaRPr lang="en-US" altLang="en-US" sz="1200" kern="1200" dirty="0" smtClean="0">
              <a:solidFill>
                <a:schemeClr val="tx1"/>
              </a:solidFill>
              <a:latin typeface="Arial" panose="020B0604020202020204" pitchFamily="34" charset="0"/>
              <a:ea typeface="+mn-ea"/>
              <a:cs typeface="Arial" panose="020B0604020202020204" pitchFamily="34" charset="0"/>
            </a:endParaRPr>
          </a:p>
          <a:p>
            <a:pPr algn="l"/>
            <a:endParaRPr lang="en-GB" dirty="0"/>
          </a:p>
        </p:txBody>
      </p:sp>
      <p:sp>
        <p:nvSpPr>
          <p:cNvPr id="4" name="Slide Number Placeholder 3"/>
          <p:cNvSpPr>
            <a:spLocks noGrp="1"/>
          </p:cNvSpPr>
          <p:nvPr>
            <p:ph type="sldNum" sz="quarter" idx="10"/>
          </p:nvPr>
        </p:nvSpPr>
        <p:spPr/>
        <p:txBody>
          <a:bodyPr/>
          <a:lstStyle/>
          <a:p>
            <a:fld id="{D892FD00-0044-41CB-B0F3-C7ED212A6809}" type="slidenum">
              <a:rPr lang="en-GB" smtClean="0"/>
              <a:t>41</a:t>
            </a:fld>
            <a:endParaRPr lang="en-GB"/>
          </a:p>
        </p:txBody>
      </p:sp>
    </p:spTree>
    <p:extLst>
      <p:ext uri="{BB962C8B-B14F-4D97-AF65-F5344CB8AC3E}">
        <p14:creationId xmlns:p14="http://schemas.microsoft.com/office/powerpoint/2010/main" val="2935030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674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GB" altLang="en-US" smtClean="0"/>
          </a:p>
        </p:txBody>
      </p:sp>
      <p:sp>
        <p:nvSpPr>
          <p:cNvPr id="116741"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150220</a:t>
            </a:r>
          </a:p>
        </p:txBody>
      </p:sp>
      <p:sp>
        <p:nvSpPr>
          <p:cNvPr id="116742"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8EDAAE-4704-4D30-AA99-A393D06A0F0E}" type="slidenum">
              <a:rPr lang="en-GB" altLang="en-US" smtClean="0"/>
              <a:pPr fontAlgn="base">
                <a:spcBef>
                  <a:spcPct val="0"/>
                </a:spcBef>
                <a:spcAft>
                  <a:spcPct val="0"/>
                </a:spcAft>
                <a:defRPr/>
              </a:pPr>
              <a:t>42</a:t>
            </a:fld>
            <a:endParaRPr lang="en-GB" altLang="en-US" smtClean="0"/>
          </a:p>
        </p:txBody>
      </p:sp>
    </p:spTree>
    <p:extLst>
      <p:ext uri="{BB962C8B-B14F-4D97-AF65-F5344CB8AC3E}">
        <p14:creationId xmlns:p14="http://schemas.microsoft.com/office/powerpoint/2010/main" val="2787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xfrm>
            <a:off x="309563" y="514350"/>
            <a:ext cx="6432550" cy="3619500"/>
          </a:xfrm>
          <a:ln/>
        </p:spPr>
      </p:sp>
      <p:sp>
        <p:nvSpPr>
          <p:cNvPr id="962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BB29820-EB1D-416C-9B6B-6A0A42ADDC6C}" type="slidenum">
              <a:rPr lang="en-GB" altLang="en-US" smtClean="0">
                <a:solidFill>
                  <a:srgbClr val="000000"/>
                </a:solidFill>
              </a:rPr>
              <a:pPr/>
              <a:t>5</a:t>
            </a:fld>
            <a:endParaRPr lang="en-GB" altLang="en-US" dirty="0" smtClean="0">
              <a:solidFill>
                <a:srgbClr val="000000"/>
              </a:solidFill>
            </a:endParaRP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dirty="0" smtClean="0">
              <a:solidFill>
                <a:srgbClr val="000000"/>
              </a:solidFill>
            </a:endParaRP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dirty="0" smtClean="0">
                <a:solidFill>
                  <a:srgbClr val="000000"/>
                </a:solidFill>
              </a:rPr>
              <a:t>© National Clinical Assessment Service</a:t>
            </a:r>
          </a:p>
        </p:txBody>
      </p:sp>
    </p:spTree>
    <p:extLst>
      <p:ext uri="{BB962C8B-B14F-4D97-AF65-F5344CB8AC3E}">
        <p14:creationId xmlns:p14="http://schemas.microsoft.com/office/powerpoint/2010/main" val="337168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xfrm>
            <a:off x="309563" y="514350"/>
            <a:ext cx="6432550" cy="3619500"/>
          </a:xfrm>
          <a:ln/>
        </p:spPr>
      </p:sp>
      <p:sp>
        <p:nvSpPr>
          <p:cNvPr id="706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Part to </a:t>
            </a:r>
            <a:r>
              <a:rPr lang="en-US" altLang="en-US" dirty="0" err="1" smtClean="0"/>
              <a:t>emphasise</a:t>
            </a:r>
            <a:r>
              <a:rPr lang="en-US" altLang="en-US" dirty="0" smtClean="0"/>
              <a:t> that we have no thresholds. Useful to push that we are objective and that in the trust can get </a:t>
            </a:r>
            <a:r>
              <a:rPr lang="en-US" altLang="en-US" dirty="0" err="1" smtClean="0"/>
              <a:t>vlinded</a:t>
            </a:r>
            <a:r>
              <a:rPr lang="en-US" altLang="en-US" dirty="0" smtClean="0"/>
              <a:t> by being too close to a problem, particularly if longstanding or others seem to have a vested interest in outcomes.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C585C6-4290-4E8A-B0CE-070959739589}"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National Clinical Assessment Service</a:t>
            </a:r>
          </a:p>
        </p:txBody>
      </p:sp>
    </p:spTree>
    <p:extLst>
      <p:ext uri="{BB962C8B-B14F-4D97-AF65-F5344CB8AC3E}">
        <p14:creationId xmlns:p14="http://schemas.microsoft.com/office/powerpoint/2010/main" val="279867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Other presentations today have largely covered this . Lonely at times. Know your strengths/weaknesses. Get a helper/bagman aka succession planning. Knowing when to pass it up the chain of command and to ask for advice either internally or from us. </a:t>
            </a:r>
          </a:p>
          <a:p>
            <a:pPr eaLnBrk="1" hangingPunct="1">
              <a:spcBef>
                <a:spcPct val="0"/>
              </a:spcBef>
            </a:pPr>
            <a:endParaRPr lang="en-GB" altLang="en-US" dirty="0" smtClean="0"/>
          </a:p>
        </p:txBody>
      </p:sp>
      <p:sp>
        <p:nvSpPr>
          <p:cNvPr id="10138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GB" altLang="en-US" smtClean="0"/>
          </a:p>
        </p:txBody>
      </p:sp>
      <p:sp>
        <p:nvSpPr>
          <p:cNvPr id="101381"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 Effective Clinical Director Training 03/03/17</a:t>
            </a:r>
            <a:endParaRPr lang="en-US" altLang="en-US" smtClean="0"/>
          </a:p>
        </p:txBody>
      </p:sp>
      <p:sp>
        <p:nvSpPr>
          <p:cNvPr id="101382"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A96EE3-4A2A-4B55-9D0D-3CA29F55E0DC}" type="slidenum">
              <a:rPr lang="en-GB" altLang="en-US" smtClean="0"/>
              <a:pPr fontAlgn="base">
                <a:spcBef>
                  <a:spcPct val="0"/>
                </a:spcBef>
                <a:spcAft>
                  <a:spcPct val="0"/>
                </a:spcAft>
                <a:defRPr/>
              </a:pPr>
              <a:t>9</a:t>
            </a:fld>
            <a:endParaRPr lang="en-GB" altLang="en-US" smtClean="0"/>
          </a:p>
        </p:txBody>
      </p:sp>
    </p:spTree>
    <p:extLst>
      <p:ext uri="{BB962C8B-B14F-4D97-AF65-F5344CB8AC3E}">
        <p14:creationId xmlns:p14="http://schemas.microsoft.com/office/powerpoint/2010/main" val="289845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09563" y="514350"/>
            <a:ext cx="6432550" cy="3619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Think this one should come out and just rely on the next slide  any comments?</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054348-EBFD-4503-8CED-DF4FC6BB9EBD}" type="slidenum">
              <a:rPr lang="en-GB" altLang="en-US" smtClean="0">
                <a:solidFill>
                  <a:srgbClr val="000000"/>
                </a:solidFill>
              </a:rPr>
              <a:pPr fontAlgn="base">
                <a:spcBef>
                  <a:spcPct val="0"/>
                </a:spcBef>
                <a:spcAft>
                  <a:spcPct val="0"/>
                </a:spcAft>
                <a:defRPr/>
              </a:pPr>
              <a:t>11</a:t>
            </a:fld>
            <a:endParaRPr lang="en-GB" altLang="en-US" smtClean="0">
              <a:solidFill>
                <a:srgbClr val="000000"/>
              </a:solidFill>
            </a:endParaRPr>
          </a:p>
        </p:txBody>
      </p:sp>
      <p:sp>
        <p:nvSpPr>
          <p:cNvPr id="10342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smtClean="0">
              <a:solidFill>
                <a:srgbClr val="000000"/>
              </a:solidFill>
            </a:endParaRPr>
          </a:p>
        </p:txBody>
      </p:sp>
      <p:sp>
        <p:nvSpPr>
          <p:cNvPr id="103430" name="Footer Placeholder 1"/>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150220</a:t>
            </a:r>
          </a:p>
        </p:txBody>
      </p:sp>
    </p:spTree>
    <p:extLst>
      <p:ext uri="{BB962C8B-B14F-4D97-AF65-F5344CB8AC3E}">
        <p14:creationId xmlns:p14="http://schemas.microsoft.com/office/powerpoint/2010/main" val="210806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latin typeface="Arial" charset="0"/>
                <a:ea typeface="ＭＳ Ｐゴシック" pitchFamily="34" charset="-128"/>
              </a:rPr>
              <a:t>Note also:</a:t>
            </a:r>
          </a:p>
          <a:p>
            <a:pPr eaLnBrk="1" hangingPunct="1">
              <a:spcBef>
                <a:spcPct val="0"/>
              </a:spcBef>
              <a:buFontTx/>
              <a:buChar char="•"/>
            </a:pPr>
            <a:r>
              <a:rPr lang="en-GB" altLang="en-US" smtClean="0">
                <a:latin typeface="Arial" charset="0"/>
                <a:ea typeface="ＭＳ Ｐゴシック" pitchFamily="34" charset="-128"/>
              </a:rPr>
              <a:t>Brings the profession or Trust /organisation into disrepute</a:t>
            </a:r>
          </a:p>
          <a:p>
            <a:pPr eaLnBrk="1" hangingPunct="1">
              <a:spcBef>
                <a:spcPct val="0"/>
              </a:spcBef>
              <a:buFontTx/>
              <a:buChar char="•"/>
            </a:pPr>
            <a:r>
              <a:rPr lang="en-GB" altLang="en-US" smtClean="0">
                <a:latin typeface="Arial" charset="0"/>
                <a:ea typeface="ＭＳ Ｐゴシック" pitchFamily="34" charset="-128"/>
              </a:rPr>
              <a:t>Allegations of a criminal nature</a:t>
            </a:r>
            <a:endParaRPr lang="en-US" altLang="en-US" smtClean="0">
              <a:latin typeface="Arial" charset="0"/>
              <a:ea typeface="ＭＳ Ｐゴシック" pitchFamily="34" charset="-128"/>
            </a:endParaRPr>
          </a:p>
        </p:txBody>
      </p:sp>
      <p:sp>
        <p:nvSpPr>
          <p:cNvPr id="104452" name="Slide Number Placeholder 3"/>
          <p:cNvSpPr>
            <a:spLocks noGrp="1"/>
          </p:cNvSpPr>
          <p:nvPr>
            <p:ph type="sldNum" sz="quarter" idx="5"/>
          </p:nvPr>
        </p:nvSpPr>
        <p:spPr bwMode="auto">
          <a:xfrm>
            <a:off x="3911600" y="8650288"/>
            <a:ext cx="2946400" cy="493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2C448B-C4DB-4361-8C70-8545BAFCD334}" type="slidenum">
              <a:rPr lang="en-GB" altLang="en-US" smtClean="0"/>
              <a:pPr fontAlgn="base">
                <a:spcBef>
                  <a:spcPct val="0"/>
                </a:spcBef>
                <a:spcAft>
                  <a:spcPct val="0"/>
                </a:spcAft>
                <a:defRPr/>
              </a:pPr>
              <a:t>12</a:t>
            </a:fld>
            <a:endParaRPr lang="en-GB" altLang="en-US" smtClean="0"/>
          </a:p>
        </p:txBody>
      </p:sp>
      <p:sp>
        <p:nvSpPr>
          <p:cNvPr id="104453" name="Footer Placeholder 1"/>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t>© National Clinical Assessment Service 150220</a:t>
            </a:r>
          </a:p>
        </p:txBody>
      </p:sp>
    </p:spTree>
    <p:extLst>
      <p:ext uri="{BB962C8B-B14F-4D97-AF65-F5344CB8AC3E}">
        <p14:creationId xmlns:p14="http://schemas.microsoft.com/office/powerpoint/2010/main" val="157793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92BB88-A479-4C2B-86A0-8839E877E168}" type="slidenum">
              <a:rPr lang="en-GB" smtClean="0"/>
              <a:t>13</a:t>
            </a:fld>
            <a:endParaRPr lang="en-GB"/>
          </a:p>
        </p:txBody>
      </p:sp>
    </p:spTree>
    <p:extLst>
      <p:ext uri="{BB962C8B-B14F-4D97-AF65-F5344CB8AC3E}">
        <p14:creationId xmlns:p14="http://schemas.microsoft.com/office/powerpoint/2010/main" val="425639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19"/>
            <a:ext cx="8490286" cy="110251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135096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3252" y="1597819"/>
            <a:ext cx="8507220" cy="1102519"/>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13252" y="2914650"/>
            <a:ext cx="6400800" cy="131445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19/02/2021</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603065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19/02/2021</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
        <p:nvSpPr>
          <p:cNvPr id="6" name="Text Placeholder 15"/>
          <p:cNvSpPr>
            <a:spLocks noGrp="1"/>
          </p:cNvSpPr>
          <p:nvPr>
            <p:ph type="body" sz="quarter" idx="14"/>
          </p:nvPr>
        </p:nvSpPr>
        <p:spPr>
          <a:xfrm>
            <a:off x="307033" y="1489543"/>
            <a:ext cx="7721351" cy="1028201"/>
          </a:xfrm>
          <a:prstGeom prst="rect">
            <a:avLst/>
          </a:prstGeom>
        </p:spPr>
        <p:txBody>
          <a:bodyPr>
            <a:noAutofit/>
          </a:bodyPr>
          <a:lstStyle>
            <a:lvl1pPr marL="0" indent="0">
              <a:buNone/>
              <a:defRPr sz="3200" b="0">
                <a:solidFill>
                  <a:schemeClr val="bg1"/>
                </a:solidFill>
                <a:latin typeface="Arial" panose="020B0604020202020204" pitchFamily="34" charset="0"/>
                <a:cs typeface="Arial" panose="020B0604020202020204" pitchFamily="34" charset="0"/>
              </a:defRPr>
            </a:lvl1pPr>
            <a:lvl2pPr marL="9525" indent="0">
              <a:buNone/>
              <a:tabLst/>
              <a:defRPr sz="2800" b="0">
                <a:solidFill>
                  <a:schemeClr val="bg1"/>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700297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19/02/2021</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003427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19/02/2021</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868467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23528"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19/02/2021</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070645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19988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061374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528"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51317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27301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256333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622984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resentation slide">
    <p:spTree>
      <p:nvGrpSpPr>
        <p:cNvPr id="1" name=""/>
        <p:cNvGrpSpPr/>
        <p:nvPr/>
      </p:nvGrpSpPr>
      <p:grpSpPr>
        <a:xfrm>
          <a:off x="0" y="0"/>
          <a:ext cx="0" cy="0"/>
          <a:chOff x="0" y="0"/>
          <a:chExt cx="0" cy="0"/>
        </a:xfrm>
      </p:grpSpPr>
      <p:sp>
        <p:nvSpPr>
          <p:cNvPr id="2" name="Title 1"/>
          <p:cNvSpPr>
            <a:spLocks noGrp="1"/>
          </p:cNvSpPr>
          <p:nvPr>
            <p:ph type="title"/>
          </p:nvPr>
        </p:nvSpPr>
        <p:spPr>
          <a:xfrm>
            <a:off x="360001" y="270000"/>
            <a:ext cx="8781693" cy="540000"/>
          </a:xfrm>
        </p:spPr>
        <p:txBody>
          <a:bodyPr/>
          <a:lstStyle>
            <a:lvl1pPr algn="l">
              <a:defRPr sz="165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60000" y="809387"/>
            <a:ext cx="8781692" cy="3780000"/>
          </a:xfrm>
        </p:spPr>
        <p:txBody>
          <a:bodyPr/>
          <a:lstStyle>
            <a:lvl1pPr marL="270000" indent="-270000">
              <a:spcBef>
                <a:spcPts val="1350"/>
              </a:spcBef>
              <a:spcAft>
                <a:spcPts val="0"/>
              </a:spcAft>
              <a:buClr>
                <a:srgbClr val="006ECB"/>
              </a:buClr>
              <a:defRPr sz="1500">
                <a:solidFill>
                  <a:schemeClr val="tx1"/>
                </a:solidFill>
              </a:defRPr>
            </a:lvl1pPr>
            <a:lvl2pPr marL="540000" indent="-270000">
              <a:spcBef>
                <a:spcPts val="675"/>
              </a:spcBef>
              <a:spcAft>
                <a:spcPts val="0"/>
              </a:spcAft>
              <a:buClr>
                <a:srgbClr val="006ECB"/>
              </a:buClr>
              <a:defRPr sz="1350">
                <a:solidFill>
                  <a:schemeClr val="tx1"/>
                </a:solidFill>
              </a:defRPr>
            </a:lvl2pPr>
            <a:lvl3pPr marL="810000" indent="-270000">
              <a:spcBef>
                <a:spcPts val="450"/>
              </a:spcBef>
              <a:spcAft>
                <a:spcPts val="0"/>
              </a:spcAft>
              <a:buClr>
                <a:srgbClr val="006ECB"/>
              </a:buClr>
              <a:defRPr sz="1200">
                <a:solidFill>
                  <a:schemeClr val="tx1"/>
                </a:solidFill>
              </a:defRPr>
            </a:lvl3pPr>
            <a:lvl4pPr marL="1080000" indent="-270000">
              <a:spcBef>
                <a:spcPts val="0"/>
              </a:spcBef>
              <a:spcAft>
                <a:spcPts val="0"/>
              </a:spcAft>
              <a:buClr>
                <a:srgbClr val="006ECB"/>
              </a:buClr>
              <a:defRPr sz="1200">
                <a:solidFill>
                  <a:schemeClr val="tx1"/>
                </a:solidFill>
              </a:defRPr>
            </a:lvl4pPr>
            <a:lvl5pPr marL="1350000" indent="-270000">
              <a:spcBef>
                <a:spcPts val="0"/>
              </a:spcBef>
              <a:spcAft>
                <a:spcPts val="0"/>
              </a:spcAft>
              <a:buClr>
                <a:srgbClr val="006ECB"/>
              </a:buCl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D7D32987-9B8A-4B5F-BB77-9BF491E3FE69}" type="slidenum">
              <a:rPr lang="en-GB"/>
              <a:pPr>
                <a:defRPr/>
              </a:pPr>
              <a:t>‹#›</a:t>
            </a:fld>
            <a:endParaRPr lang="en-GB" dirty="0"/>
          </a:p>
        </p:txBody>
      </p:sp>
    </p:spTree>
    <p:extLst>
      <p:ext uri="{BB962C8B-B14F-4D97-AF65-F5344CB8AC3E}">
        <p14:creationId xmlns:p14="http://schemas.microsoft.com/office/powerpoint/2010/main" val="36823691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hite background - sign off slide">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307033" y="1489565"/>
            <a:ext cx="5334000" cy="735497"/>
          </a:xfrm>
          <a:prstGeom prst="rect">
            <a:avLst/>
          </a:prstGeom>
        </p:spPr>
        <p:txBody>
          <a:bodyPr/>
          <a:lstStyle>
            <a:lvl1pPr marL="0" indent="0">
              <a:buNone/>
              <a:defRPr b="1">
                <a:solidFill>
                  <a:srgbClr val="003087"/>
                </a:solidFill>
              </a:defRPr>
            </a:lvl1pPr>
            <a:lvl2pPr marL="7144" indent="0">
              <a:buNone/>
              <a:tabLst/>
              <a:defRPr sz="2100" b="0">
                <a:solidFill>
                  <a:srgbClr val="003087"/>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479946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19/02/2021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cxnSp>
        <p:nvCxnSpPr>
          <p:cNvPr id="16" name="Straight Connector 15"/>
          <p:cNvCxnSpPr/>
          <p:nvPr userDrawn="1"/>
        </p:nvCxnSpPr>
        <p:spPr>
          <a:xfrm>
            <a:off x="306342" y="893027"/>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pPr/>
              <a:t>‹#›</a:t>
            </a:fld>
            <a:endParaRPr lang="en-GB" dirty="0"/>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78279" y="267494"/>
            <a:ext cx="1033606" cy="543600"/>
          </a:xfrm>
          <a:prstGeom prst="rect">
            <a:avLst/>
          </a:prstGeom>
        </p:spPr>
      </p:pic>
    </p:spTree>
    <p:extLst>
      <p:ext uri="{BB962C8B-B14F-4D97-AF65-F5344CB8AC3E}">
        <p14:creationId xmlns:p14="http://schemas.microsoft.com/office/powerpoint/2010/main" val="94089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70"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19/02/2021</a:t>
            </a:fld>
            <a:endParaRPr lang="en-GB"/>
          </a:p>
        </p:txBody>
      </p:sp>
      <p:sp>
        <p:nvSpPr>
          <p:cNvPr id="2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2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sp>
        <p:nvSpPr>
          <p:cNvPr id="27" name="TextBox 26"/>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chemeClr val="bg1"/>
                </a:solidFill>
                <a:latin typeface="Arial" charset="0"/>
                <a:ea typeface="Arial" charset="0"/>
                <a:cs typeface="Arial" charset="0"/>
              </a:rPr>
              <a:t>Advise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Resolve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Learn</a:t>
            </a:r>
          </a:p>
        </p:txBody>
      </p:sp>
      <p:cxnSp>
        <p:nvCxnSpPr>
          <p:cNvPr id="28" name="Straight Connector 27"/>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9"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solidFill>
                  <a:schemeClr val="bg1"/>
                </a:solidFill>
              </a:rPr>
              <a:pPr/>
              <a:t>‹#›</a:t>
            </a:fld>
            <a:endParaRPr lang="en-GB" dirty="0">
              <a:solidFill>
                <a:schemeClr val="bg1"/>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9079" y="223370"/>
            <a:ext cx="1033606" cy="543600"/>
          </a:xfrm>
          <a:prstGeom prst="rect">
            <a:avLst/>
          </a:prstGeom>
        </p:spPr>
      </p:pic>
    </p:spTree>
    <p:extLst>
      <p:ext uri="{BB962C8B-B14F-4D97-AF65-F5344CB8AC3E}">
        <p14:creationId xmlns:p14="http://schemas.microsoft.com/office/powerpoint/2010/main" val="278367350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2" r:id="rId4"/>
    <p:sldLayoutId id="2147483664" r:id="rId5"/>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resolution.nhs.uk/services/practitioner-performance-adv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hyperlink" Target="mailto:casesupport@resolution.nhs.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northernireland.team@ncas.nhs.u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resolution.nhs.uk/practitioner-performance-advis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3" t="35226" r="14311"/>
          <a:stretch/>
        </p:blipFill>
        <p:spPr>
          <a:xfrm>
            <a:off x="-36512" y="-20538"/>
            <a:ext cx="9180512" cy="5164038"/>
          </a:xfrm>
          <a:prstGeom prst="rect">
            <a:avLst/>
          </a:prstGeom>
        </p:spPr>
      </p:pic>
      <p:sp>
        <p:nvSpPr>
          <p:cNvPr id="4" name="Rectangle 3"/>
          <p:cNvSpPr/>
          <p:nvPr/>
        </p:nvSpPr>
        <p:spPr>
          <a:xfrm>
            <a:off x="323528" y="1706618"/>
            <a:ext cx="5061356" cy="461665"/>
          </a:xfrm>
          <a:prstGeom prst="rect">
            <a:avLst/>
          </a:prstGeom>
          <a:solidFill>
            <a:srgbClr val="43B6E6">
              <a:alpha val="0"/>
            </a:srgb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Anne Rothery, Adviser</a:t>
            </a:r>
            <a:endParaRPr kumimoji="0" lang="en-GB" sz="24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323528" y="377528"/>
            <a:ext cx="7272808" cy="1015663"/>
          </a:xfrm>
          <a:prstGeom prst="rect">
            <a:avLst/>
          </a:prstGeom>
          <a:solidFill>
            <a:srgbClr val="425563">
              <a:alpha val="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Managing </a:t>
            </a:r>
            <a:r>
              <a:rPr kumimoji="0" lang="en-GB" sz="3000" b="0"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and supporting clinicians in difficulty</a:t>
            </a:r>
            <a:endParaRPr kumimoji="0" lang="en-GB" sz="30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574" y="267494"/>
            <a:ext cx="1016898" cy="536310"/>
          </a:xfrm>
          <a:prstGeom prst="rect">
            <a:avLst/>
          </a:prstGeom>
        </p:spPr>
      </p:pic>
    </p:spTree>
    <p:extLst>
      <p:ext uri="{BB962C8B-B14F-4D97-AF65-F5344CB8AC3E}">
        <p14:creationId xmlns:p14="http://schemas.microsoft.com/office/powerpoint/2010/main" val="278694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73"/>
          <a:stretch/>
        </p:blipFill>
        <p:spPr>
          <a:xfrm>
            <a:off x="-72516" y="-20539"/>
            <a:ext cx="9216516" cy="5164039"/>
          </a:xfrm>
          <a:prstGeom prst="rect">
            <a:avLst/>
          </a:prstGeom>
        </p:spPr>
      </p:pic>
      <p:sp>
        <p:nvSpPr>
          <p:cNvPr id="12" name="Rectangle 11"/>
          <p:cNvSpPr/>
          <p:nvPr/>
        </p:nvSpPr>
        <p:spPr>
          <a:xfrm>
            <a:off x="4817652" y="1281712"/>
            <a:ext cx="495350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79646"/>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230" y="262137"/>
            <a:ext cx="1030194" cy="543322"/>
          </a:xfrm>
          <a:prstGeom prst="rect">
            <a:avLst/>
          </a:prstGeom>
        </p:spPr>
      </p:pic>
      <p:sp>
        <p:nvSpPr>
          <p:cNvPr id="7" name="Rectangle 6"/>
          <p:cNvSpPr/>
          <p:nvPr/>
        </p:nvSpPr>
        <p:spPr>
          <a:xfrm>
            <a:off x="107504" y="123478"/>
            <a:ext cx="6768752" cy="523220"/>
          </a:xfrm>
          <a:prstGeom prst="rect">
            <a:avLst/>
          </a:prstGeom>
          <a:solidFill>
            <a:srgbClr val="41B6E6">
              <a:alpha val="2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What is a performance concern? </a:t>
            </a:r>
            <a:endParaRPr kumimoji="0" lang="en-GB" sz="28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059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latin typeface="Arial" charset="0"/>
                <a:ea typeface="ＭＳ Ｐゴシック" pitchFamily="34" charset="-128"/>
                <a:cs typeface="Arial" charset="0"/>
              </a:rPr>
              <a:t>Definition of a concern</a:t>
            </a:r>
          </a:p>
        </p:txBody>
      </p:sp>
      <p:sp>
        <p:nvSpPr>
          <p:cNvPr id="10243" name="Text Placeholder 2"/>
          <p:cNvSpPr>
            <a:spLocks noGrp="1"/>
          </p:cNvSpPr>
          <p:nvPr>
            <p:ph idx="1"/>
          </p:nvPr>
        </p:nvSpPr>
        <p:spPr/>
        <p:txBody>
          <a:bodyPr/>
          <a:lstStyle/>
          <a:p>
            <a:pPr marL="0" indent="0">
              <a:spcBef>
                <a:spcPct val="0"/>
              </a:spcBef>
              <a:spcAft>
                <a:spcPct val="0"/>
              </a:spcAft>
              <a:buNone/>
            </a:pPr>
            <a:r>
              <a:rPr lang="ja-JP" altLang="en-GB" i="1" dirty="0" smtClean="0">
                <a:latin typeface="Arial" charset="0"/>
                <a:cs typeface="Arial" charset="0"/>
              </a:rPr>
              <a:t>“</a:t>
            </a:r>
            <a:r>
              <a:rPr lang="en-GB" altLang="ja-JP" i="1" dirty="0" smtClean="0">
                <a:latin typeface="Arial" charset="0"/>
                <a:cs typeface="Arial" charset="0"/>
              </a:rPr>
              <a:t>A concern about a doctor’s practice can be said to have arisen where an incident causes, or has the potential to cause, harm to a patient, staff or the organisation; or where the doctor develops a pattern of repeating mistakes, or appears to behave persistently in a manner inconsistent with the standards described in Good Medical </a:t>
            </a:r>
            <a:r>
              <a:rPr lang="en-GB" altLang="ja-JP" i="1" dirty="0">
                <a:latin typeface="Arial" charset="0"/>
                <a:cs typeface="Arial" charset="0"/>
              </a:rPr>
              <a:t>Practice.</a:t>
            </a:r>
            <a:r>
              <a:rPr lang="ja-JP" altLang="en-GB" i="1" dirty="0">
                <a:latin typeface="Arial" charset="0"/>
                <a:cs typeface="Arial" charset="0"/>
              </a:rPr>
              <a:t>”</a:t>
            </a:r>
            <a:r>
              <a:rPr lang="en-GB" altLang="ja-JP" i="1" dirty="0">
                <a:latin typeface="Arial" charset="0"/>
                <a:cs typeface="Arial" charset="0"/>
              </a:rPr>
              <a:t> (GMC, 2006)</a:t>
            </a:r>
            <a:endParaRPr lang="en-GB" altLang="en-US" i="1" dirty="0">
              <a:latin typeface="Arial" charset="0"/>
              <a:cs typeface="Arial" charset="0"/>
            </a:endParaRPr>
          </a:p>
        </p:txBody>
      </p:sp>
    </p:spTree>
    <p:extLst>
      <p:ext uri="{BB962C8B-B14F-4D97-AF65-F5344CB8AC3E}">
        <p14:creationId xmlns:p14="http://schemas.microsoft.com/office/powerpoint/2010/main" val="315427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a:latin typeface="Arial" charset="0"/>
                <a:ea typeface="ＭＳ Ｐゴシック" pitchFamily="34" charset="-128"/>
                <a:cs typeface="Arial" charset="0"/>
              </a:rPr>
              <a:t>Definition of a concern(2)</a:t>
            </a:r>
          </a:p>
        </p:txBody>
      </p:sp>
      <p:sp>
        <p:nvSpPr>
          <p:cNvPr id="34818" name="Content Placeholder 2"/>
          <p:cNvSpPr>
            <a:spLocks noGrp="1"/>
          </p:cNvSpPr>
          <p:nvPr>
            <p:ph idx="1"/>
          </p:nvPr>
        </p:nvSpPr>
        <p:spPr/>
        <p:txBody>
          <a:bodyPr rtlCol="0">
            <a:noAutofit/>
          </a:bodyPr>
          <a:lstStyle/>
          <a:p>
            <a:pPr marL="0" indent="0">
              <a:spcBef>
                <a:spcPts val="0"/>
              </a:spcBef>
              <a:spcAft>
                <a:spcPts val="900"/>
              </a:spcAft>
              <a:buNone/>
              <a:defRPr/>
            </a:pPr>
            <a:r>
              <a:rPr lang="en-GB" sz="2000" dirty="0">
                <a:ea typeface="ＭＳ Ｐゴシック" pitchFamily="34" charset="-128"/>
              </a:rPr>
              <a:t>Any aspect of a doctor</a:t>
            </a:r>
            <a:r>
              <a:rPr lang="ja-JP" altLang="en-GB" sz="2000" dirty="0"/>
              <a:t>’</a:t>
            </a:r>
            <a:r>
              <a:rPr lang="en-GB" altLang="ja-JP" sz="2000" dirty="0"/>
              <a:t>s performance or conduct which:</a:t>
            </a:r>
            <a:endParaRPr lang="en-GB" sz="2000" dirty="0">
              <a:ea typeface="ＭＳ Ｐゴシック" pitchFamily="34" charset="-128"/>
            </a:endParaRPr>
          </a:p>
          <a:p>
            <a:pPr>
              <a:spcBef>
                <a:spcPts val="0"/>
              </a:spcBef>
              <a:spcAft>
                <a:spcPts val="900"/>
              </a:spcAft>
              <a:defRPr/>
            </a:pPr>
            <a:r>
              <a:rPr lang="en-GB" sz="2000" dirty="0">
                <a:ea typeface="ＭＳ Ｐゴシック" pitchFamily="34" charset="-128"/>
              </a:rPr>
              <a:t>Poses a threat or potential threat to patient safety</a:t>
            </a:r>
          </a:p>
          <a:p>
            <a:pPr>
              <a:spcBef>
                <a:spcPts val="0"/>
              </a:spcBef>
              <a:spcAft>
                <a:spcPts val="900"/>
              </a:spcAft>
              <a:defRPr/>
            </a:pPr>
            <a:r>
              <a:rPr lang="en-GB" sz="2000" dirty="0">
                <a:ea typeface="ＭＳ Ｐゴシック" pitchFamily="34" charset="-128"/>
              </a:rPr>
              <a:t>Exposes services to financial or other substantial risk</a:t>
            </a:r>
          </a:p>
          <a:p>
            <a:pPr>
              <a:spcBef>
                <a:spcPts val="0"/>
              </a:spcBef>
              <a:spcAft>
                <a:spcPts val="900"/>
              </a:spcAft>
              <a:defRPr/>
            </a:pPr>
            <a:r>
              <a:rPr lang="en-GB" sz="2000" dirty="0">
                <a:ea typeface="ＭＳ Ｐゴシック" pitchFamily="34" charset="-128"/>
              </a:rPr>
              <a:t>Undermines the reputation or efficiency of services in some significant way</a:t>
            </a:r>
          </a:p>
          <a:p>
            <a:pPr>
              <a:spcBef>
                <a:spcPts val="0"/>
              </a:spcBef>
              <a:spcAft>
                <a:spcPts val="900"/>
              </a:spcAft>
              <a:defRPr/>
            </a:pPr>
            <a:r>
              <a:rPr lang="en-GB" sz="2000" dirty="0">
                <a:ea typeface="ＭＳ Ｐゴシック" pitchFamily="34" charset="-128"/>
              </a:rPr>
              <a:t>Is outside acceptable practices, guidelines and standards.</a:t>
            </a:r>
          </a:p>
          <a:p>
            <a:pPr>
              <a:spcBef>
                <a:spcPts val="0"/>
              </a:spcBef>
              <a:spcAft>
                <a:spcPts val="900"/>
              </a:spcAft>
              <a:defRPr/>
            </a:pPr>
            <a:r>
              <a:rPr lang="en-GB" sz="2000" dirty="0">
                <a:ea typeface="ＭＳ Ｐゴシック" pitchFamily="34" charset="-128"/>
              </a:rPr>
              <a:t>Involves allegations of a criminal nature and</a:t>
            </a:r>
          </a:p>
          <a:p>
            <a:pPr>
              <a:spcBef>
                <a:spcPts val="0"/>
              </a:spcBef>
              <a:spcAft>
                <a:spcPts val="900"/>
              </a:spcAft>
              <a:defRPr/>
            </a:pPr>
            <a:r>
              <a:rPr lang="en-GB" sz="2000" dirty="0">
                <a:ea typeface="ＭＳ Ｐゴシック" pitchFamily="34" charset="-128"/>
              </a:rPr>
              <a:t>Brings the profession or trust/organisation into disrepute.</a:t>
            </a:r>
          </a:p>
          <a:p>
            <a:pPr>
              <a:defRPr/>
            </a:pPr>
            <a:endParaRPr lang="en-GB" sz="2000" dirty="0">
              <a:ea typeface="ＭＳ Ｐゴシック" pitchFamily="34" charset="-128"/>
            </a:endParaRPr>
          </a:p>
          <a:p>
            <a:pPr>
              <a:buNone/>
              <a:defRPr/>
            </a:pPr>
            <a:endParaRPr lang="en-GB" sz="2000" i="1" dirty="0">
              <a:ea typeface="ＭＳ Ｐゴシック" pitchFamily="34" charset="-128"/>
            </a:endParaRPr>
          </a:p>
        </p:txBody>
      </p:sp>
    </p:spTree>
    <p:extLst>
      <p:ext uri="{BB962C8B-B14F-4D97-AF65-F5344CB8AC3E}">
        <p14:creationId xmlns:p14="http://schemas.microsoft.com/office/powerpoint/2010/main" val="36515658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60" t="598" b="12781"/>
          <a:stretch/>
        </p:blipFill>
        <p:spPr>
          <a:xfrm>
            <a:off x="0" y="-1"/>
            <a:ext cx="9144000" cy="5164039"/>
          </a:xfrm>
          <a:prstGeom prst="rect">
            <a:avLst/>
          </a:prstGeom>
        </p:spPr>
      </p:pic>
      <p:sp>
        <p:nvSpPr>
          <p:cNvPr id="4" name="Rectangle 3"/>
          <p:cNvSpPr/>
          <p:nvPr/>
        </p:nvSpPr>
        <p:spPr>
          <a:xfrm>
            <a:off x="179512" y="4443958"/>
            <a:ext cx="6336704" cy="523220"/>
          </a:xfrm>
          <a:prstGeom prst="rect">
            <a:avLst/>
          </a:prstGeom>
          <a:solidFill>
            <a:srgbClr val="41B6E6">
              <a:alpha val="65098"/>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What are the triggers for a</a:t>
            </a:r>
            <a:r>
              <a:rPr kumimoji="0" lang="en-GB" sz="2800" b="1" i="0" u="none" strike="noStrike" kern="1200" cap="none" spc="0" normalizeH="0" noProof="0" dirty="0" smtClean="0">
                <a:ln>
                  <a:noFill/>
                </a:ln>
                <a:solidFill>
                  <a:srgbClr val="425563"/>
                </a:solidFill>
                <a:effectLst/>
                <a:uLnTx/>
                <a:uFillTx/>
                <a:latin typeface="Arial" panose="020B0604020202020204" pitchFamily="34" charset="0"/>
                <a:ea typeface="+mn-ea"/>
                <a:cs typeface="Arial" panose="020B0604020202020204" pitchFamily="34" charset="0"/>
              </a:rPr>
              <a:t> concern?</a:t>
            </a:r>
            <a:r>
              <a:rPr kumimoji="0" lang="en-GB" sz="2800" b="1"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 </a:t>
            </a:r>
            <a:endParaRPr kumimoji="0" lang="en-GB" sz="28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374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dirty="0">
                <a:latin typeface="Arial" charset="0"/>
                <a:ea typeface="ＭＳ Ｐゴシック" pitchFamily="34" charset="-128"/>
                <a:cs typeface="Arial" charset="0"/>
              </a:rPr>
              <a:t>Triggers for concern</a:t>
            </a:r>
          </a:p>
        </p:txBody>
      </p:sp>
      <p:sp>
        <p:nvSpPr>
          <p:cNvPr id="2" name="Content Placeholder 1"/>
          <p:cNvSpPr>
            <a:spLocks noGrp="1"/>
          </p:cNvSpPr>
          <p:nvPr>
            <p:ph sz="half" idx="2"/>
          </p:nvPr>
        </p:nvSpPr>
        <p:spPr/>
        <p:txBody>
          <a:bodyPr>
            <a:normAutofit fontScale="77500" lnSpcReduction="20000"/>
          </a:bodyPr>
          <a:lstStyle/>
          <a:p>
            <a:pPr marL="0" indent="0">
              <a:spcAft>
                <a:spcPts val="900"/>
              </a:spcAft>
              <a:buClr>
                <a:srgbClr val="006ECB"/>
              </a:buClr>
              <a:buSzPct val="150000"/>
              <a:buNone/>
              <a:defRPr/>
            </a:pPr>
            <a:r>
              <a:rPr lang="en-GB" kern="0" dirty="0">
                <a:solidFill>
                  <a:srgbClr val="000000"/>
                </a:solidFill>
                <a:latin typeface="Arial"/>
                <a:ea typeface="ＭＳ Ｐゴシック" pitchFamily="34" charset="-128"/>
              </a:rPr>
              <a:t>The majority of doctors provide a high standard of care</a:t>
            </a:r>
            <a:r>
              <a:rPr lang="en-GB" kern="0" dirty="0" smtClean="0">
                <a:solidFill>
                  <a:srgbClr val="000000"/>
                </a:solidFill>
                <a:latin typeface="Arial"/>
                <a:ea typeface="ＭＳ Ｐゴシック" pitchFamily="34" charset="-128"/>
              </a:rPr>
              <a:t>.</a:t>
            </a:r>
            <a:endParaRPr lang="en-GB" kern="0" dirty="0">
              <a:solidFill>
                <a:srgbClr val="000000"/>
              </a:solidFill>
              <a:latin typeface="Arial"/>
              <a:ea typeface="ＭＳ Ｐゴシック" pitchFamily="34" charset="-128"/>
            </a:endParaRPr>
          </a:p>
          <a:p>
            <a:pPr marL="0" indent="0">
              <a:spcAft>
                <a:spcPts val="900"/>
              </a:spcAft>
              <a:buClr>
                <a:srgbClr val="006ECB"/>
              </a:buClr>
              <a:buSzPct val="150000"/>
              <a:buNone/>
              <a:defRPr/>
            </a:pPr>
            <a:r>
              <a:rPr lang="en-GB" kern="0" dirty="0">
                <a:solidFill>
                  <a:srgbClr val="000000"/>
                </a:solidFill>
                <a:latin typeface="Arial"/>
                <a:ea typeface="ＭＳ Ｐゴシック" pitchFamily="34" charset="-128"/>
              </a:rPr>
              <a:t>All doctors will experience a variation in their level of practice and clinical competence during their career</a:t>
            </a:r>
            <a:r>
              <a:rPr lang="en-GB" kern="0" dirty="0" smtClean="0">
                <a:solidFill>
                  <a:srgbClr val="000000"/>
                </a:solidFill>
                <a:latin typeface="Arial"/>
                <a:ea typeface="ＭＳ Ｐゴシック" pitchFamily="34" charset="-128"/>
              </a:rPr>
              <a:t>.</a:t>
            </a:r>
            <a:endParaRPr lang="en-GB" kern="0" dirty="0">
              <a:solidFill>
                <a:srgbClr val="000000"/>
              </a:solidFill>
              <a:latin typeface="Arial"/>
              <a:ea typeface="ＭＳ Ｐゴシック" pitchFamily="34" charset="-128"/>
            </a:endParaRPr>
          </a:p>
          <a:p>
            <a:pPr marL="0" indent="0">
              <a:spcAft>
                <a:spcPts val="900"/>
              </a:spcAft>
              <a:buClr>
                <a:srgbClr val="006ECB"/>
              </a:buClr>
              <a:buSzPct val="150000"/>
              <a:buNone/>
              <a:defRPr/>
            </a:pPr>
            <a:r>
              <a:rPr lang="en-GB" kern="0" dirty="0">
                <a:solidFill>
                  <a:srgbClr val="000000"/>
                </a:solidFill>
                <a:latin typeface="Arial"/>
                <a:ea typeface="ＭＳ Ｐゴシック" pitchFamily="34" charset="-128"/>
              </a:rPr>
              <a:t>Responsible Officers (ROs) must have corporate governance systems in place to allow early detection of triggers so that concerns about a doctor can be addressed appropriately.</a:t>
            </a:r>
          </a:p>
          <a:p>
            <a:endParaRPr lang="en-GB" dirty="0"/>
          </a:p>
        </p:txBody>
      </p:sp>
      <p:sp>
        <p:nvSpPr>
          <p:cNvPr id="4" name="Content Placeholder 3"/>
          <p:cNvSpPr>
            <a:spLocks noGrp="1"/>
          </p:cNvSpPr>
          <p:nvPr>
            <p:ph sz="half" idx="1"/>
          </p:nvPr>
        </p:nvSpPr>
        <p:spPr>
          <a:xfrm>
            <a:off x="323528" y="1131590"/>
            <a:ext cx="4172272" cy="3394472"/>
          </a:xfrm>
        </p:spPr>
        <p:txBody>
          <a:bodyPr>
            <a:noAutofit/>
          </a:bodyPr>
          <a:lstStyle/>
          <a:p>
            <a:pPr>
              <a:lnSpc>
                <a:spcPct val="80000"/>
              </a:lnSpc>
              <a:defRPr/>
            </a:pPr>
            <a:r>
              <a:rPr lang="en-GB" sz="2000" dirty="0">
                <a:ea typeface="ＭＳ Ｐゴシック" pitchFamily="34" charset="-128"/>
              </a:rPr>
              <a:t>Colleague concerns</a:t>
            </a:r>
          </a:p>
          <a:p>
            <a:pPr>
              <a:lnSpc>
                <a:spcPct val="80000"/>
              </a:lnSpc>
              <a:defRPr/>
            </a:pPr>
            <a:r>
              <a:rPr lang="en-GB" sz="2000" dirty="0">
                <a:ea typeface="ＭＳ Ｐゴシック" pitchFamily="34" charset="-128"/>
              </a:rPr>
              <a:t>Clinical incidents</a:t>
            </a:r>
          </a:p>
          <a:p>
            <a:pPr>
              <a:lnSpc>
                <a:spcPct val="80000"/>
              </a:lnSpc>
              <a:defRPr/>
            </a:pPr>
            <a:r>
              <a:rPr lang="en-GB" sz="2000" dirty="0">
                <a:ea typeface="ＭＳ Ｐゴシック" pitchFamily="34" charset="-128"/>
              </a:rPr>
              <a:t>Complaints</a:t>
            </a:r>
          </a:p>
          <a:p>
            <a:pPr>
              <a:lnSpc>
                <a:spcPct val="80000"/>
              </a:lnSpc>
              <a:defRPr/>
            </a:pPr>
            <a:r>
              <a:rPr lang="en-GB" sz="2000" dirty="0">
                <a:ea typeface="ＭＳ Ｐゴシック" pitchFamily="34" charset="-128"/>
              </a:rPr>
              <a:t>Data monitoring – mortality</a:t>
            </a:r>
          </a:p>
          <a:p>
            <a:pPr>
              <a:lnSpc>
                <a:spcPct val="80000"/>
              </a:lnSpc>
              <a:defRPr/>
            </a:pPr>
            <a:r>
              <a:rPr lang="en-GB" sz="2000" dirty="0">
                <a:ea typeface="ＭＳ Ｐゴシック" pitchFamily="34" charset="-128"/>
              </a:rPr>
              <a:t>Quality outcomes</a:t>
            </a:r>
          </a:p>
          <a:p>
            <a:pPr>
              <a:lnSpc>
                <a:spcPct val="80000"/>
              </a:lnSpc>
              <a:defRPr/>
            </a:pPr>
            <a:r>
              <a:rPr lang="en-GB" sz="2000" dirty="0">
                <a:ea typeface="ＭＳ Ｐゴシック" pitchFamily="34" charset="-128"/>
              </a:rPr>
              <a:t>Clinical audits</a:t>
            </a:r>
          </a:p>
          <a:p>
            <a:pPr>
              <a:lnSpc>
                <a:spcPct val="80000"/>
              </a:lnSpc>
              <a:defRPr/>
            </a:pPr>
            <a:r>
              <a:rPr lang="en-GB" sz="2000" dirty="0">
                <a:ea typeface="ＭＳ Ｐゴシック" pitchFamily="34" charset="-128"/>
              </a:rPr>
              <a:t>Compliance with national guidance</a:t>
            </a:r>
          </a:p>
          <a:p>
            <a:pPr>
              <a:lnSpc>
                <a:spcPct val="80000"/>
              </a:lnSpc>
              <a:defRPr/>
            </a:pPr>
            <a:r>
              <a:rPr lang="en-GB" sz="2000" dirty="0">
                <a:ea typeface="ＭＳ Ｐゴシック" pitchFamily="34" charset="-128"/>
              </a:rPr>
              <a:t>Criminal incidents</a:t>
            </a:r>
          </a:p>
          <a:p>
            <a:pPr>
              <a:lnSpc>
                <a:spcPct val="80000"/>
              </a:lnSpc>
              <a:defRPr/>
            </a:pPr>
            <a:r>
              <a:rPr lang="en-GB" sz="2000" dirty="0">
                <a:ea typeface="ＭＳ Ｐゴシック" pitchFamily="34" charset="-128"/>
              </a:rPr>
              <a:t>Doctor’</a:t>
            </a:r>
            <a:r>
              <a:rPr lang="en-GB" altLang="ja-JP" sz="2000" dirty="0"/>
              <a:t>s own concerns</a:t>
            </a:r>
          </a:p>
          <a:p>
            <a:pPr>
              <a:lnSpc>
                <a:spcPct val="80000"/>
              </a:lnSpc>
              <a:defRPr/>
            </a:pPr>
            <a:r>
              <a:rPr lang="en-GB" sz="2000" dirty="0">
                <a:ea typeface="ＭＳ Ｐゴシック" pitchFamily="34" charset="-128"/>
              </a:rPr>
              <a:t>Feedback</a:t>
            </a:r>
          </a:p>
          <a:p>
            <a:pPr>
              <a:lnSpc>
                <a:spcPct val="80000"/>
              </a:lnSpc>
              <a:spcAft>
                <a:spcPts val="300"/>
              </a:spcAft>
              <a:defRPr/>
            </a:pPr>
            <a:r>
              <a:rPr lang="en-GB" sz="2000" dirty="0" smtClean="0">
                <a:ea typeface="ＭＳ Ｐゴシック" pitchFamily="34" charset="-128"/>
              </a:rPr>
              <a:t>Whistleblowing</a:t>
            </a:r>
            <a:endParaRPr lang="en-GB" sz="2000" dirty="0">
              <a:ea typeface="ＭＳ Ｐゴシック" pitchFamily="34" charset="-128"/>
            </a:endParaRPr>
          </a:p>
        </p:txBody>
      </p:sp>
    </p:spTree>
    <p:extLst>
      <p:ext uri="{BB962C8B-B14F-4D97-AF65-F5344CB8AC3E}">
        <p14:creationId xmlns:p14="http://schemas.microsoft.com/office/powerpoint/2010/main" val="126426359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Not everyone is ‘normal’</a:t>
            </a:r>
            <a:endParaRPr lang="en-GB" dirty="0"/>
          </a:p>
        </p:txBody>
      </p:sp>
      <p:sp>
        <p:nvSpPr>
          <p:cNvPr id="3" name="Content Placeholder 2"/>
          <p:cNvSpPr>
            <a:spLocks noGrp="1"/>
          </p:cNvSpPr>
          <p:nvPr>
            <p:ph idx="1"/>
          </p:nvPr>
        </p:nvSpPr>
        <p:spPr/>
        <p:txBody>
          <a:bodyPr>
            <a:normAutofit/>
          </a:bodyPr>
          <a:lstStyle/>
          <a:p>
            <a:r>
              <a:rPr lang="en-GB" dirty="0" smtClean="0"/>
              <a:t>Have a high index of suspicion</a:t>
            </a:r>
          </a:p>
          <a:p>
            <a:r>
              <a:rPr lang="en-GB" dirty="0" smtClean="0"/>
              <a:t>A assume nothing</a:t>
            </a:r>
          </a:p>
          <a:p>
            <a:r>
              <a:rPr lang="en-GB" dirty="0" smtClean="0"/>
              <a:t>B believe no one</a:t>
            </a:r>
          </a:p>
          <a:p>
            <a:r>
              <a:rPr lang="en-GB" dirty="0" smtClean="0"/>
              <a:t>C check everything</a:t>
            </a:r>
          </a:p>
          <a:p>
            <a:r>
              <a:rPr lang="en-GB" dirty="0" smtClean="0"/>
              <a:t>D document everything</a:t>
            </a:r>
          </a:p>
          <a:p>
            <a:endParaRPr lang="en-GB" dirty="0"/>
          </a:p>
        </p:txBody>
      </p:sp>
    </p:spTree>
    <p:extLst>
      <p:ext uri="{BB962C8B-B14F-4D97-AF65-F5344CB8AC3E}">
        <p14:creationId xmlns:p14="http://schemas.microsoft.com/office/powerpoint/2010/main" val="3344883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400" dirty="0">
                <a:latin typeface="Arial" charset="0"/>
                <a:cs typeface="Arial" charset="0"/>
              </a:rPr>
              <a:t>Role as medical manager: knowledge and skills </a:t>
            </a:r>
          </a:p>
        </p:txBody>
      </p:sp>
      <p:sp>
        <p:nvSpPr>
          <p:cNvPr id="3" name="Text Placeholder 2"/>
          <p:cNvSpPr>
            <a:spLocks noGrp="1"/>
          </p:cNvSpPr>
          <p:nvPr>
            <p:ph idx="1"/>
          </p:nvPr>
        </p:nvSpPr>
        <p:spPr/>
        <p:txBody>
          <a:bodyPr rtlCol="0">
            <a:normAutofit fontScale="85000" lnSpcReduction="20000"/>
          </a:bodyPr>
          <a:lstStyle/>
          <a:p>
            <a:pPr marL="0" indent="0">
              <a:spcBef>
                <a:spcPts val="0"/>
              </a:spcBef>
              <a:spcAft>
                <a:spcPts val="900"/>
              </a:spcAft>
              <a:buClr>
                <a:srgbClr val="003087"/>
              </a:buClr>
              <a:buNone/>
              <a:defRPr/>
            </a:pPr>
            <a:r>
              <a:rPr lang="en-GB" dirty="0" smtClean="0"/>
              <a:t>As </a:t>
            </a:r>
            <a:r>
              <a:rPr lang="en-GB" dirty="0"/>
              <a:t>a medical </a:t>
            </a:r>
            <a:r>
              <a:rPr lang="en-GB" dirty="0" smtClean="0"/>
              <a:t>manager, there is a responsibility to </a:t>
            </a:r>
            <a:r>
              <a:rPr lang="en-GB" dirty="0"/>
              <a:t>make judgements about other doctors. This requires additional knowledge such as:</a:t>
            </a:r>
          </a:p>
          <a:p>
            <a:pPr>
              <a:spcBef>
                <a:spcPts val="0"/>
              </a:spcBef>
              <a:spcAft>
                <a:spcPts val="900"/>
              </a:spcAft>
              <a:buClr>
                <a:srgbClr val="003087"/>
              </a:buClr>
              <a:defRPr/>
            </a:pPr>
            <a:r>
              <a:rPr lang="en-GB" dirty="0"/>
              <a:t>Local disciplinary policy</a:t>
            </a:r>
          </a:p>
          <a:p>
            <a:pPr>
              <a:spcBef>
                <a:spcPts val="0"/>
              </a:spcBef>
              <a:spcAft>
                <a:spcPts val="900"/>
              </a:spcAft>
              <a:buClr>
                <a:srgbClr val="003087"/>
              </a:buClr>
              <a:defRPr/>
            </a:pPr>
            <a:r>
              <a:rPr lang="en-GB" dirty="0" smtClean="0"/>
              <a:t>MHPS (Maintaining high professional standards in the NHS)</a:t>
            </a:r>
            <a:endParaRPr lang="en-GB" dirty="0"/>
          </a:p>
          <a:p>
            <a:pPr>
              <a:spcBef>
                <a:spcPts val="0"/>
              </a:spcBef>
              <a:spcAft>
                <a:spcPts val="900"/>
              </a:spcAft>
              <a:buClr>
                <a:srgbClr val="003087"/>
              </a:buClr>
              <a:defRPr/>
            </a:pPr>
            <a:r>
              <a:rPr lang="en-GB" dirty="0"/>
              <a:t>How to approach </a:t>
            </a:r>
            <a:r>
              <a:rPr lang="en-GB" dirty="0" smtClean="0"/>
              <a:t>the problem, deciding </a:t>
            </a:r>
            <a:r>
              <a:rPr lang="en-GB" dirty="0"/>
              <a:t>whether to deal with issues formally or </a:t>
            </a:r>
            <a:r>
              <a:rPr lang="en-GB" dirty="0" smtClean="0"/>
              <a:t>informally……..but </a:t>
            </a:r>
            <a:r>
              <a:rPr lang="en-GB" dirty="0"/>
              <a:t>informally does </a:t>
            </a:r>
            <a:r>
              <a:rPr lang="en-GB" u="sng" dirty="0"/>
              <a:t>not </a:t>
            </a:r>
            <a:r>
              <a:rPr lang="en-GB" dirty="0"/>
              <a:t>mean undocumented </a:t>
            </a:r>
          </a:p>
          <a:p>
            <a:pPr>
              <a:spcBef>
                <a:spcPts val="0"/>
              </a:spcBef>
              <a:spcAft>
                <a:spcPts val="900"/>
              </a:spcAft>
              <a:buClr>
                <a:srgbClr val="003087"/>
              </a:buClr>
              <a:defRPr/>
            </a:pPr>
            <a:r>
              <a:rPr lang="en-GB" dirty="0"/>
              <a:t>How to approach </a:t>
            </a:r>
            <a:r>
              <a:rPr lang="en-GB" dirty="0" smtClean="0"/>
              <a:t>the decision about restriction </a:t>
            </a:r>
            <a:r>
              <a:rPr lang="en-GB" dirty="0"/>
              <a:t>or </a:t>
            </a:r>
            <a:r>
              <a:rPr lang="en-GB" dirty="0" smtClean="0"/>
              <a:t>exclusion.</a:t>
            </a:r>
            <a:endParaRPr lang="en-GB" dirty="0"/>
          </a:p>
          <a:p>
            <a:pPr>
              <a:spcBef>
                <a:spcPts val="0"/>
              </a:spcBef>
              <a:spcAft>
                <a:spcPts val="900"/>
              </a:spcAft>
              <a:buClr>
                <a:srgbClr val="003087"/>
              </a:buClr>
              <a:defRPr/>
            </a:pPr>
            <a:r>
              <a:rPr lang="en-GB" dirty="0" smtClean="0"/>
              <a:t>The ability to have difficult conversations without personal biases or emotions intruding</a:t>
            </a:r>
            <a:endParaRPr lang="en-GB" dirty="0"/>
          </a:p>
        </p:txBody>
      </p:sp>
    </p:spTree>
    <p:extLst>
      <p:ext uri="{BB962C8B-B14F-4D97-AF65-F5344CB8AC3E}">
        <p14:creationId xmlns:p14="http://schemas.microsoft.com/office/powerpoint/2010/main" val="386296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Self-management </a:t>
            </a:r>
          </a:p>
        </p:txBody>
      </p:sp>
      <p:sp>
        <p:nvSpPr>
          <p:cNvPr id="3" name="Text Placeholder 2"/>
          <p:cNvSpPr>
            <a:spLocks noGrp="1"/>
          </p:cNvSpPr>
          <p:nvPr>
            <p:ph idx="1"/>
          </p:nvPr>
        </p:nvSpPr>
        <p:spPr/>
        <p:txBody>
          <a:bodyPr>
            <a:normAutofit fontScale="85000" lnSpcReduction="20000"/>
          </a:bodyPr>
          <a:lstStyle/>
          <a:p>
            <a:r>
              <a:rPr lang="en-GB" dirty="0" smtClean="0"/>
              <a:t>Starts with </a:t>
            </a:r>
            <a:r>
              <a:rPr lang="en-GB" b="1" dirty="0" smtClean="0">
                <a:solidFill>
                  <a:srgbClr val="0070C0"/>
                </a:solidFill>
              </a:rPr>
              <a:t>Values </a:t>
            </a:r>
          </a:p>
          <a:p>
            <a:pPr lvl="1"/>
            <a:r>
              <a:rPr lang="en-GB" dirty="0" smtClean="0"/>
              <a:t>Personal </a:t>
            </a:r>
          </a:p>
          <a:p>
            <a:pPr lvl="1"/>
            <a:r>
              <a:rPr lang="en-GB" dirty="0" smtClean="0"/>
              <a:t>Professional </a:t>
            </a:r>
          </a:p>
          <a:p>
            <a:pPr marL="984250" lvl="2"/>
            <a:r>
              <a:rPr lang="en-GB" dirty="0" smtClean="0"/>
              <a:t>Respect </a:t>
            </a:r>
          </a:p>
          <a:p>
            <a:pPr marL="984250" lvl="2"/>
            <a:r>
              <a:rPr lang="en-GB" dirty="0" smtClean="0"/>
              <a:t>Positive regard [they’re doing the best they can] </a:t>
            </a:r>
            <a:endParaRPr lang="en-GB" dirty="0"/>
          </a:p>
          <a:p>
            <a:r>
              <a:rPr lang="en-GB" b="1" dirty="0" smtClean="0">
                <a:solidFill>
                  <a:srgbClr val="0070C0"/>
                </a:solidFill>
              </a:rPr>
              <a:t>Knowledge</a:t>
            </a:r>
            <a:r>
              <a:rPr lang="en-GB" dirty="0" smtClean="0"/>
              <a:t> (guidance, policies, rules etc) </a:t>
            </a:r>
          </a:p>
          <a:p>
            <a:r>
              <a:rPr lang="en-GB" b="1" dirty="0" smtClean="0">
                <a:solidFill>
                  <a:srgbClr val="0070C0"/>
                </a:solidFill>
              </a:rPr>
              <a:t>Experience</a:t>
            </a:r>
            <a:r>
              <a:rPr lang="en-GB" dirty="0" smtClean="0"/>
              <a:t> (seen this / done this before) </a:t>
            </a:r>
          </a:p>
          <a:p>
            <a:r>
              <a:rPr lang="en-GB" b="1" dirty="0" smtClean="0">
                <a:solidFill>
                  <a:srgbClr val="0070C0"/>
                </a:solidFill>
              </a:rPr>
              <a:t>Support</a:t>
            </a:r>
            <a:r>
              <a:rPr lang="en-GB" dirty="0" smtClean="0"/>
              <a:t> (colleague, coach, mentor, supervisor) </a:t>
            </a:r>
          </a:p>
          <a:p>
            <a:pPr lvl="1"/>
            <a:r>
              <a:rPr lang="en-GB" dirty="0" smtClean="0"/>
              <a:t>HR </a:t>
            </a:r>
          </a:p>
          <a:p>
            <a:pPr lvl="1"/>
            <a:r>
              <a:rPr lang="en-GB" dirty="0" smtClean="0"/>
              <a:t>Other medical managers </a:t>
            </a:r>
          </a:p>
          <a:p>
            <a:pPr lvl="1"/>
            <a:r>
              <a:rPr lang="en-GB" dirty="0" smtClean="0"/>
              <a:t>External (</a:t>
            </a:r>
            <a:r>
              <a:rPr lang="en-GB" dirty="0" err="1" smtClean="0"/>
              <a:t>eg</a:t>
            </a:r>
            <a:r>
              <a:rPr lang="en-GB" dirty="0" smtClean="0"/>
              <a:t> NCAS, MDO, legal) </a:t>
            </a:r>
          </a:p>
          <a:p>
            <a:r>
              <a:rPr lang="en-GB" b="1" dirty="0" smtClean="0">
                <a:solidFill>
                  <a:srgbClr val="0070C0"/>
                </a:solidFill>
              </a:rPr>
              <a:t>Personality</a:t>
            </a:r>
            <a:r>
              <a:rPr lang="en-GB" dirty="0" smtClean="0"/>
              <a:t> (self-knowledge etc) </a:t>
            </a:r>
            <a:endParaRPr lang="en-GB" dirty="0"/>
          </a:p>
        </p:txBody>
      </p:sp>
    </p:spTree>
    <p:extLst>
      <p:ext uri="{BB962C8B-B14F-4D97-AF65-F5344CB8AC3E}">
        <p14:creationId xmlns:p14="http://schemas.microsoft.com/office/powerpoint/2010/main" val="68870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nchor="ctr"/>
          <a:lstStyle/>
          <a:p>
            <a:pPr eaLnBrk="1" hangingPunct="1">
              <a:defRPr/>
            </a:pPr>
            <a:r>
              <a:rPr lang="en-GB" dirty="0" smtClean="0">
                <a:ea typeface="ＭＳ Ｐゴシック" pitchFamily="34" charset="-128"/>
              </a:rPr>
              <a:t>What is conflict of interest?</a:t>
            </a:r>
          </a:p>
        </p:txBody>
      </p:sp>
      <p:sp>
        <p:nvSpPr>
          <p:cNvPr id="82947" name="Rectangle 3"/>
          <p:cNvSpPr>
            <a:spLocks noGrp="1" noChangeArrowheads="1"/>
          </p:cNvSpPr>
          <p:nvPr>
            <p:ph idx="1"/>
          </p:nvPr>
        </p:nvSpPr>
        <p:spPr/>
        <p:txBody>
          <a:bodyPr>
            <a:normAutofit lnSpcReduction="10000"/>
          </a:bodyPr>
          <a:lstStyle/>
          <a:p>
            <a:pPr eaLnBrk="1" hangingPunct="1">
              <a:buFontTx/>
              <a:buNone/>
            </a:pPr>
            <a:r>
              <a:rPr lang="en-GB" sz="2000" b="1" dirty="0">
                <a:ea typeface="ＭＳ Ｐゴシック" pitchFamily="34" charset="-128"/>
              </a:rPr>
              <a:t>Conflict of interest </a:t>
            </a:r>
          </a:p>
          <a:p>
            <a:pPr eaLnBrk="1" hangingPunct="1">
              <a:buFontTx/>
              <a:buNone/>
            </a:pPr>
            <a:r>
              <a:rPr lang="en-GB" sz="2000" dirty="0">
                <a:ea typeface="ＭＳ Ｐゴシック" pitchFamily="34" charset="-128"/>
              </a:rPr>
              <a:t>	A situation in which someone in a position of trust has competing professional or personal </a:t>
            </a:r>
            <a:r>
              <a:rPr lang="en-US" sz="2000" dirty="0">
                <a:ea typeface="ＭＳ Ｐゴシック" pitchFamily="34" charset="-128"/>
              </a:rPr>
              <a:t>duties, loyalties, obligations</a:t>
            </a:r>
            <a:r>
              <a:rPr lang="en-GB" sz="2000" dirty="0">
                <a:ea typeface="ＭＳ Ｐゴシック" pitchFamily="34" charset="-128"/>
              </a:rPr>
              <a:t> or interests that would either make it difficult to fulfil their duties fairly, or would create an appearance of impropriety or a loss of impartiality that could undermine public confidence.</a:t>
            </a:r>
          </a:p>
          <a:p>
            <a:pPr eaLnBrk="1" hangingPunct="1">
              <a:buFontTx/>
              <a:buNone/>
            </a:pPr>
            <a:endParaRPr lang="en-GB" sz="1500" dirty="0">
              <a:ea typeface="ＭＳ Ｐゴシック" pitchFamily="34" charset="-128"/>
            </a:endParaRPr>
          </a:p>
          <a:p>
            <a:pPr eaLnBrk="1" hangingPunct="1">
              <a:buFontTx/>
              <a:buNone/>
            </a:pPr>
            <a:r>
              <a:rPr lang="en-GB" sz="2000" b="1" dirty="0">
                <a:ea typeface="ＭＳ Ｐゴシック" pitchFamily="34" charset="-128"/>
              </a:rPr>
              <a:t>Bias or the appearance of bias</a:t>
            </a:r>
          </a:p>
          <a:p>
            <a:pPr eaLnBrk="1" hangingPunct="1">
              <a:buFontTx/>
              <a:buNone/>
            </a:pPr>
            <a:r>
              <a:rPr lang="en-US" sz="2000" dirty="0">
                <a:ea typeface="ＭＳ Ｐゴシック" pitchFamily="34" charset="-128"/>
              </a:rPr>
              <a:t>	A predisposition, prejudice or preconceived opinion that prevents impartial or objective evaluation or the appearance of such based on reasonable grounds</a:t>
            </a:r>
            <a:r>
              <a:rPr lang="en-US" sz="2000" dirty="0" smtClean="0">
                <a:ea typeface="ＭＳ Ｐゴシック" pitchFamily="34" charset="-128"/>
              </a:rPr>
              <a:t>.</a:t>
            </a:r>
            <a:endParaRPr lang="en-US" sz="2000" dirty="0">
              <a:ea typeface="ＭＳ Ｐゴシック" pitchFamily="34" charset="-128"/>
            </a:endParaRPr>
          </a:p>
        </p:txBody>
      </p:sp>
      <p:sp>
        <p:nvSpPr>
          <p:cNvPr id="4" name="Rectangle 8"/>
          <p:cNvSpPr>
            <a:spLocks noChangeArrowheads="1"/>
          </p:cNvSpPr>
          <p:nvPr/>
        </p:nvSpPr>
        <p:spPr bwMode="auto">
          <a:xfrm>
            <a:off x="5868144" y="4443958"/>
            <a:ext cx="31053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buFontTx/>
              <a:buNone/>
            </a:pPr>
            <a:r>
              <a:rPr lang="en-GB" sz="1200" i="1" dirty="0">
                <a:solidFill>
                  <a:schemeClr val="bg1"/>
                </a:solidFill>
                <a:ea typeface="ＭＳ Ｐゴシック" pitchFamily="34" charset="-128"/>
              </a:rPr>
              <a:t>Composite definition from several sources</a:t>
            </a:r>
          </a:p>
        </p:txBody>
      </p:sp>
    </p:spTree>
    <p:extLst>
      <p:ext uri="{BB962C8B-B14F-4D97-AF65-F5344CB8AC3E}">
        <p14:creationId xmlns:p14="http://schemas.microsoft.com/office/powerpoint/2010/main" val="107332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Grp="1" noChangeArrowheads="1"/>
          </p:cNvSpPr>
          <p:nvPr>
            <p:ph type="title"/>
          </p:nvPr>
        </p:nvSpPr>
        <p:spPr>
          <a:noFill/>
        </p:spPr>
        <p:txBody>
          <a:bodyPr anchor="ctr"/>
          <a:lstStyle/>
          <a:p>
            <a:pPr eaLnBrk="1" hangingPunct="1"/>
            <a:r>
              <a:rPr lang="en-GB" sz="2800" dirty="0" smtClean="0">
                <a:ea typeface="ＭＳ Ｐゴシック" pitchFamily="34" charset="-128"/>
              </a:rPr>
              <a:t>Conflict of interest or appearance of bias</a:t>
            </a:r>
          </a:p>
        </p:txBody>
      </p:sp>
      <p:sp>
        <p:nvSpPr>
          <p:cNvPr id="129025" name="Rectangle 3"/>
          <p:cNvSpPr>
            <a:spLocks noGrp="1" noChangeArrowheads="1"/>
          </p:cNvSpPr>
          <p:nvPr>
            <p:ph idx="1"/>
          </p:nvPr>
        </p:nvSpPr>
        <p:spPr/>
        <p:txBody>
          <a:bodyPr>
            <a:normAutofit fontScale="92500" lnSpcReduction="10000"/>
          </a:bodyPr>
          <a:lstStyle/>
          <a:p>
            <a:pPr eaLnBrk="1" hangingPunct="1">
              <a:defRPr/>
            </a:pPr>
            <a:r>
              <a:rPr lang="en-GB" altLang="ja-JP" dirty="0" smtClean="0">
                <a:ea typeface="ＭＳ Ｐゴシック" pitchFamily="34" charset="-128"/>
              </a:rPr>
              <a:t>Where there is or has been a </a:t>
            </a:r>
            <a:r>
              <a:rPr lang="en-GB" altLang="ja-JP" b="1" dirty="0" smtClean="0">
                <a:ea typeface="ＭＳ Ｐゴシック" pitchFamily="34" charset="-128"/>
              </a:rPr>
              <a:t>personal </a:t>
            </a:r>
            <a:r>
              <a:rPr lang="en-GB" altLang="ja-JP" dirty="0" smtClean="0">
                <a:ea typeface="ＭＳ Ｐゴシック" pitchFamily="34" charset="-128"/>
              </a:rPr>
              <a:t>relationship (marriage, partnership) between a responsible officer and a doctor or where the two are related in any other way</a:t>
            </a:r>
          </a:p>
          <a:p>
            <a:pPr eaLnBrk="1" hangingPunct="1">
              <a:defRPr/>
            </a:pPr>
            <a:r>
              <a:rPr lang="en-GB" dirty="0" smtClean="0">
                <a:ea typeface="ＭＳ Ｐゴシック" pitchFamily="34" charset="-128"/>
              </a:rPr>
              <a:t>Where there is a</a:t>
            </a:r>
            <a:r>
              <a:rPr lang="en-GB" b="1" dirty="0" smtClean="0">
                <a:ea typeface="ＭＳ Ｐゴシック" pitchFamily="34" charset="-128"/>
              </a:rPr>
              <a:t> financial </a:t>
            </a:r>
            <a:r>
              <a:rPr lang="en-GB" dirty="0" smtClean="0">
                <a:ea typeface="ＭＳ Ｐゴシック" pitchFamily="34" charset="-128"/>
              </a:rPr>
              <a:t>or business relationship between a responsible officer and a doctor</a:t>
            </a:r>
          </a:p>
          <a:p>
            <a:pPr eaLnBrk="1" hangingPunct="1">
              <a:defRPr/>
            </a:pPr>
            <a:r>
              <a:rPr lang="en-GB" dirty="0" smtClean="0">
                <a:ea typeface="ＭＳ Ｐゴシック" pitchFamily="34" charset="-128"/>
              </a:rPr>
              <a:t>Instances where a </a:t>
            </a:r>
            <a:r>
              <a:rPr lang="en-GB" b="1" dirty="0" smtClean="0">
                <a:ea typeface="ＭＳ Ｐゴシック" pitchFamily="34" charset="-128"/>
              </a:rPr>
              <a:t>third party</a:t>
            </a:r>
            <a:r>
              <a:rPr lang="en-GB" dirty="0" smtClean="0">
                <a:ea typeface="ＭＳ Ｐゴシック" pitchFamily="34" charset="-128"/>
              </a:rPr>
              <a:t> is involved for example an affair or marriage breakdown</a:t>
            </a:r>
          </a:p>
          <a:p>
            <a:pPr eaLnBrk="1" hangingPunct="1">
              <a:defRPr/>
            </a:pPr>
            <a:r>
              <a:rPr lang="en-GB" dirty="0" smtClean="0">
                <a:ea typeface="ＭＳ Ｐゴシック" pitchFamily="34" charset="-128"/>
              </a:rPr>
              <a:t>Where there is a known and </a:t>
            </a:r>
            <a:r>
              <a:rPr lang="en-GB" b="1" dirty="0" smtClean="0">
                <a:ea typeface="ＭＳ Ｐゴシック" pitchFamily="34" charset="-128"/>
              </a:rPr>
              <a:t>long-standing personal animosity (or friendship)</a:t>
            </a:r>
            <a:r>
              <a:rPr lang="en-GB" dirty="0" smtClean="0">
                <a:ea typeface="ＭＳ Ｐゴシック" pitchFamily="34" charset="-128"/>
              </a:rPr>
              <a:t> between a responsible officer and a doctor</a:t>
            </a:r>
          </a:p>
          <a:p>
            <a:pPr eaLnBrk="1" hangingPunct="1">
              <a:defRPr/>
            </a:pPr>
            <a:endParaRPr lang="en-GB" altLang="ja-JP" sz="1500" dirty="0">
              <a:ea typeface="ＭＳ Ｐゴシック" pitchFamily="34" charset="-128"/>
            </a:endParaRPr>
          </a:p>
          <a:p>
            <a:pPr eaLnBrk="1" hangingPunct="1">
              <a:lnSpc>
                <a:spcPct val="80000"/>
              </a:lnSpc>
              <a:defRPr/>
            </a:pPr>
            <a:endParaRPr lang="en-GB" sz="1500" dirty="0">
              <a:ea typeface="ＭＳ Ｐゴシック" pitchFamily="34" charset="-128"/>
            </a:endParaRPr>
          </a:p>
        </p:txBody>
      </p:sp>
    </p:spTree>
    <p:extLst>
      <p:ext uri="{BB962C8B-B14F-4D97-AF65-F5344CB8AC3E}">
        <p14:creationId xmlns:p14="http://schemas.microsoft.com/office/powerpoint/2010/main" val="268383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Resolution </a:t>
            </a:r>
            <a:r>
              <a:rPr lang="en-GB" dirty="0"/>
              <a:t>f</a:t>
            </a:r>
            <a:r>
              <a:rPr lang="en-GB" dirty="0" smtClean="0"/>
              <a:t>unctions</a:t>
            </a:r>
            <a:endParaRPr lang="en-IN" dirty="0"/>
          </a:p>
        </p:txBody>
      </p:sp>
      <p:sp>
        <p:nvSpPr>
          <p:cNvPr id="7" name="Freeform 6"/>
          <p:cNvSpPr>
            <a:spLocks/>
          </p:cNvSpPr>
          <p:nvPr/>
        </p:nvSpPr>
        <p:spPr bwMode="auto">
          <a:xfrm>
            <a:off x="2870858" y="1093518"/>
            <a:ext cx="1627753" cy="1628373"/>
          </a:xfrm>
          <a:custGeom>
            <a:avLst/>
            <a:gdLst>
              <a:gd name="T0" fmla="*/ 256 w 2626"/>
              <a:gd name="T1" fmla="*/ 0 h 2627"/>
              <a:gd name="T2" fmla="*/ 2370 w 2626"/>
              <a:gd name="T3" fmla="*/ 0 h 2627"/>
              <a:gd name="T4" fmla="*/ 2422 w 2626"/>
              <a:gd name="T5" fmla="*/ 6 h 2627"/>
              <a:gd name="T6" fmla="*/ 2470 w 2626"/>
              <a:gd name="T7" fmla="*/ 20 h 2627"/>
              <a:gd name="T8" fmla="*/ 2514 w 2626"/>
              <a:gd name="T9" fmla="*/ 45 h 2627"/>
              <a:gd name="T10" fmla="*/ 2552 w 2626"/>
              <a:gd name="T11" fmla="*/ 75 h 2627"/>
              <a:gd name="T12" fmla="*/ 2584 w 2626"/>
              <a:gd name="T13" fmla="*/ 114 h 2627"/>
              <a:gd name="T14" fmla="*/ 2607 w 2626"/>
              <a:gd name="T15" fmla="*/ 157 h 2627"/>
              <a:gd name="T16" fmla="*/ 2621 w 2626"/>
              <a:gd name="T17" fmla="*/ 205 h 2627"/>
              <a:gd name="T18" fmla="*/ 2626 w 2626"/>
              <a:gd name="T19" fmla="*/ 257 h 2627"/>
              <a:gd name="T20" fmla="*/ 2626 w 2626"/>
              <a:gd name="T21" fmla="*/ 2373 h 2627"/>
              <a:gd name="T22" fmla="*/ 2621 w 2626"/>
              <a:gd name="T23" fmla="*/ 2423 h 2627"/>
              <a:gd name="T24" fmla="*/ 2607 w 2626"/>
              <a:gd name="T25" fmla="*/ 2471 h 2627"/>
              <a:gd name="T26" fmla="*/ 2584 w 2626"/>
              <a:gd name="T27" fmla="*/ 2515 h 2627"/>
              <a:gd name="T28" fmla="*/ 2552 w 2626"/>
              <a:gd name="T29" fmla="*/ 2552 h 2627"/>
              <a:gd name="T30" fmla="*/ 2514 w 2626"/>
              <a:gd name="T31" fmla="*/ 2584 h 2627"/>
              <a:gd name="T32" fmla="*/ 2470 w 2626"/>
              <a:gd name="T33" fmla="*/ 2608 h 2627"/>
              <a:gd name="T34" fmla="*/ 2422 w 2626"/>
              <a:gd name="T35" fmla="*/ 2622 h 2627"/>
              <a:gd name="T36" fmla="*/ 2370 w 2626"/>
              <a:gd name="T37" fmla="*/ 2627 h 2627"/>
              <a:gd name="T38" fmla="*/ 256 w 2626"/>
              <a:gd name="T39" fmla="*/ 2627 h 2627"/>
              <a:gd name="T40" fmla="*/ 204 w 2626"/>
              <a:gd name="T41" fmla="*/ 2622 h 2627"/>
              <a:gd name="T42" fmla="*/ 156 w 2626"/>
              <a:gd name="T43" fmla="*/ 2608 h 2627"/>
              <a:gd name="T44" fmla="*/ 112 w 2626"/>
              <a:gd name="T45" fmla="*/ 2584 h 2627"/>
              <a:gd name="T46" fmla="*/ 74 w 2626"/>
              <a:gd name="T47" fmla="*/ 2552 h 2627"/>
              <a:gd name="T48" fmla="*/ 44 w 2626"/>
              <a:gd name="T49" fmla="*/ 2515 h 2627"/>
              <a:gd name="T50" fmla="*/ 19 w 2626"/>
              <a:gd name="T51" fmla="*/ 2471 h 2627"/>
              <a:gd name="T52" fmla="*/ 5 w 2626"/>
              <a:gd name="T53" fmla="*/ 2423 h 2627"/>
              <a:gd name="T54" fmla="*/ 0 w 2626"/>
              <a:gd name="T55" fmla="*/ 2373 h 2627"/>
              <a:gd name="T56" fmla="*/ 0 w 2626"/>
              <a:gd name="T57" fmla="*/ 257 h 2627"/>
              <a:gd name="T58" fmla="*/ 5 w 2626"/>
              <a:gd name="T59" fmla="*/ 205 h 2627"/>
              <a:gd name="T60" fmla="*/ 19 w 2626"/>
              <a:gd name="T61" fmla="*/ 157 h 2627"/>
              <a:gd name="T62" fmla="*/ 44 w 2626"/>
              <a:gd name="T63" fmla="*/ 114 h 2627"/>
              <a:gd name="T64" fmla="*/ 74 w 2626"/>
              <a:gd name="T65" fmla="*/ 75 h 2627"/>
              <a:gd name="T66" fmla="*/ 112 w 2626"/>
              <a:gd name="T67" fmla="*/ 45 h 2627"/>
              <a:gd name="T68" fmla="*/ 156 w 2626"/>
              <a:gd name="T69" fmla="*/ 20 h 2627"/>
              <a:gd name="T70" fmla="*/ 204 w 2626"/>
              <a:gd name="T71" fmla="*/ 6 h 2627"/>
              <a:gd name="T72" fmla="*/ 256 w 2626"/>
              <a:gd name="T73"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6" h="2627">
                <a:moveTo>
                  <a:pt x="256" y="0"/>
                </a:moveTo>
                <a:lnTo>
                  <a:pt x="2370" y="0"/>
                </a:lnTo>
                <a:lnTo>
                  <a:pt x="2422" y="6"/>
                </a:lnTo>
                <a:lnTo>
                  <a:pt x="2470" y="20"/>
                </a:lnTo>
                <a:lnTo>
                  <a:pt x="2514" y="45"/>
                </a:lnTo>
                <a:lnTo>
                  <a:pt x="2552" y="75"/>
                </a:lnTo>
                <a:lnTo>
                  <a:pt x="2584" y="114"/>
                </a:lnTo>
                <a:lnTo>
                  <a:pt x="2607" y="157"/>
                </a:lnTo>
                <a:lnTo>
                  <a:pt x="2621" y="205"/>
                </a:lnTo>
                <a:lnTo>
                  <a:pt x="2626" y="257"/>
                </a:lnTo>
                <a:lnTo>
                  <a:pt x="2626" y="2373"/>
                </a:lnTo>
                <a:lnTo>
                  <a:pt x="2621" y="2423"/>
                </a:lnTo>
                <a:lnTo>
                  <a:pt x="2607" y="2471"/>
                </a:lnTo>
                <a:lnTo>
                  <a:pt x="2584" y="2515"/>
                </a:lnTo>
                <a:lnTo>
                  <a:pt x="2552" y="2552"/>
                </a:lnTo>
                <a:lnTo>
                  <a:pt x="2514" y="2584"/>
                </a:lnTo>
                <a:lnTo>
                  <a:pt x="2470" y="2608"/>
                </a:lnTo>
                <a:lnTo>
                  <a:pt x="2422" y="2622"/>
                </a:lnTo>
                <a:lnTo>
                  <a:pt x="2370" y="2627"/>
                </a:lnTo>
                <a:lnTo>
                  <a:pt x="256" y="2627"/>
                </a:lnTo>
                <a:lnTo>
                  <a:pt x="204" y="2622"/>
                </a:lnTo>
                <a:lnTo>
                  <a:pt x="156" y="2608"/>
                </a:lnTo>
                <a:lnTo>
                  <a:pt x="112" y="2584"/>
                </a:lnTo>
                <a:lnTo>
                  <a:pt x="74" y="2552"/>
                </a:lnTo>
                <a:lnTo>
                  <a:pt x="44" y="2515"/>
                </a:lnTo>
                <a:lnTo>
                  <a:pt x="19" y="2471"/>
                </a:lnTo>
                <a:lnTo>
                  <a:pt x="5" y="2423"/>
                </a:lnTo>
                <a:lnTo>
                  <a:pt x="0" y="2373"/>
                </a:lnTo>
                <a:lnTo>
                  <a:pt x="0" y="257"/>
                </a:lnTo>
                <a:lnTo>
                  <a:pt x="5" y="205"/>
                </a:lnTo>
                <a:lnTo>
                  <a:pt x="19" y="157"/>
                </a:lnTo>
                <a:lnTo>
                  <a:pt x="44" y="114"/>
                </a:lnTo>
                <a:lnTo>
                  <a:pt x="74" y="75"/>
                </a:lnTo>
                <a:lnTo>
                  <a:pt x="112" y="45"/>
                </a:lnTo>
                <a:lnTo>
                  <a:pt x="156" y="20"/>
                </a:lnTo>
                <a:lnTo>
                  <a:pt x="204" y="6"/>
                </a:lnTo>
                <a:lnTo>
                  <a:pt x="256" y="0"/>
                </a:lnTo>
                <a:close/>
              </a:path>
            </a:pathLst>
          </a:custGeom>
          <a:solidFill>
            <a:srgbClr val="41B6E6"/>
          </a:solidFill>
          <a:ln w="0">
            <a:noFill/>
            <a:prstDash val="solid"/>
            <a:round/>
            <a:headEnd/>
            <a:tailEnd/>
          </a:ln>
          <a:effectLst>
            <a:outerShdw blurRad="482600" dist="330200" dir="5400000" algn="t" rotWithShape="0">
              <a:prstClr val="black">
                <a:alpha val="3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
          <p:cNvSpPr>
            <a:spLocks/>
          </p:cNvSpPr>
          <p:nvPr/>
        </p:nvSpPr>
        <p:spPr bwMode="auto">
          <a:xfrm>
            <a:off x="2870857" y="2819325"/>
            <a:ext cx="1627753" cy="1627753"/>
          </a:xfrm>
          <a:custGeom>
            <a:avLst/>
            <a:gdLst>
              <a:gd name="T0" fmla="*/ 256 w 2626"/>
              <a:gd name="T1" fmla="*/ 0 h 2626"/>
              <a:gd name="T2" fmla="*/ 2370 w 2626"/>
              <a:gd name="T3" fmla="*/ 0 h 2626"/>
              <a:gd name="T4" fmla="*/ 2422 w 2626"/>
              <a:gd name="T5" fmla="*/ 5 h 2626"/>
              <a:gd name="T6" fmla="*/ 2470 w 2626"/>
              <a:gd name="T7" fmla="*/ 19 h 2626"/>
              <a:gd name="T8" fmla="*/ 2514 w 2626"/>
              <a:gd name="T9" fmla="*/ 42 h 2626"/>
              <a:gd name="T10" fmla="*/ 2552 w 2626"/>
              <a:gd name="T11" fmla="*/ 74 h 2626"/>
              <a:gd name="T12" fmla="*/ 2584 w 2626"/>
              <a:gd name="T13" fmla="*/ 112 h 2626"/>
              <a:gd name="T14" fmla="*/ 2607 w 2626"/>
              <a:gd name="T15" fmla="*/ 156 h 2626"/>
              <a:gd name="T16" fmla="*/ 2621 w 2626"/>
              <a:gd name="T17" fmla="*/ 204 h 2626"/>
              <a:gd name="T18" fmla="*/ 2626 w 2626"/>
              <a:gd name="T19" fmla="*/ 256 h 2626"/>
              <a:gd name="T20" fmla="*/ 2626 w 2626"/>
              <a:gd name="T21" fmla="*/ 2370 h 2626"/>
              <a:gd name="T22" fmla="*/ 2621 w 2626"/>
              <a:gd name="T23" fmla="*/ 2422 h 2626"/>
              <a:gd name="T24" fmla="*/ 2607 w 2626"/>
              <a:gd name="T25" fmla="*/ 2470 h 2626"/>
              <a:gd name="T26" fmla="*/ 2584 w 2626"/>
              <a:gd name="T27" fmla="*/ 2514 h 2626"/>
              <a:gd name="T28" fmla="*/ 2552 w 2626"/>
              <a:gd name="T29" fmla="*/ 2552 h 2626"/>
              <a:gd name="T30" fmla="*/ 2514 w 2626"/>
              <a:gd name="T31" fmla="*/ 2582 h 2626"/>
              <a:gd name="T32" fmla="*/ 2470 w 2626"/>
              <a:gd name="T33" fmla="*/ 2607 h 2626"/>
              <a:gd name="T34" fmla="*/ 2422 w 2626"/>
              <a:gd name="T35" fmla="*/ 2621 h 2626"/>
              <a:gd name="T36" fmla="*/ 2370 w 2626"/>
              <a:gd name="T37" fmla="*/ 2626 h 2626"/>
              <a:gd name="T38" fmla="*/ 256 w 2626"/>
              <a:gd name="T39" fmla="*/ 2626 h 2626"/>
              <a:gd name="T40" fmla="*/ 204 w 2626"/>
              <a:gd name="T41" fmla="*/ 2621 h 2626"/>
              <a:gd name="T42" fmla="*/ 156 w 2626"/>
              <a:gd name="T43" fmla="*/ 2607 h 2626"/>
              <a:gd name="T44" fmla="*/ 112 w 2626"/>
              <a:gd name="T45" fmla="*/ 2582 h 2626"/>
              <a:gd name="T46" fmla="*/ 74 w 2626"/>
              <a:gd name="T47" fmla="*/ 2552 h 2626"/>
              <a:gd name="T48" fmla="*/ 44 w 2626"/>
              <a:gd name="T49" fmla="*/ 2514 h 2626"/>
              <a:gd name="T50" fmla="*/ 19 w 2626"/>
              <a:gd name="T51" fmla="*/ 2470 h 2626"/>
              <a:gd name="T52" fmla="*/ 5 w 2626"/>
              <a:gd name="T53" fmla="*/ 2422 h 2626"/>
              <a:gd name="T54" fmla="*/ 0 w 2626"/>
              <a:gd name="T55" fmla="*/ 2370 h 2626"/>
              <a:gd name="T56" fmla="*/ 0 w 2626"/>
              <a:gd name="T57" fmla="*/ 256 h 2626"/>
              <a:gd name="T58" fmla="*/ 5 w 2626"/>
              <a:gd name="T59" fmla="*/ 204 h 2626"/>
              <a:gd name="T60" fmla="*/ 19 w 2626"/>
              <a:gd name="T61" fmla="*/ 156 h 2626"/>
              <a:gd name="T62" fmla="*/ 44 w 2626"/>
              <a:gd name="T63" fmla="*/ 112 h 2626"/>
              <a:gd name="T64" fmla="*/ 74 w 2626"/>
              <a:gd name="T65" fmla="*/ 74 h 2626"/>
              <a:gd name="T66" fmla="*/ 112 w 2626"/>
              <a:gd name="T67" fmla="*/ 42 h 2626"/>
              <a:gd name="T68" fmla="*/ 156 w 2626"/>
              <a:gd name="T69" fmla="*/ 19 h 2626"/>
              <a:gd name="T70" fmla="*/ 204 w 2626"/>
              <a:gd name="T71" fmla="*/ 5 h 2626"/>
              <a:gd name="T72" fmla="*/ 256 w 2626"/>
              <a:gd name="T73"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6" h="2626">
                <a:moveTo>
                  <a:pt x="256" y="0"/>
                </a:moveTo>
                <a:lnTo>
                  <a:pt x="2370" y="0"/>
                </a:lnTo>
                <a:lnTo>
                  <a:pt x="2422" y="5"/>
                </a:lnTo>
                <a:lnTo>
                  <a:pt x="2470" y="19"/>
                </a:lnTo>
                <a:lnTo>
                  <a:pt x="2514" y="42"/>
                </a:lnTo>
                <a:lnTo>
                  <a:pt x="2552" y="74"/>
                </a:lnTo>
                <a:lnTo>
                  <a:pt x="2584" y="112"/>
                </a:lnTo>
                <a:lnTo>
                  <a:pt x="2607" y="156"/>
                </a:lnTo>
                <a:lnTo>
                  <a:pt x="2621" y="204"/>
                </a:lnTo>
                <a:lnTo>
                  <a:pt x="2626" y="256"/>
                </a:lnTo>
                <a:lnTo>
                  <a:pt x="2626" y="2370"/>
                </a:lnTo>
                <a:lnTo>
                  <a:pt x="2621" y="2422"/>
                </a:lnTo>
                <a:lnTo>
                  <a:pt x="2607" y="2470"/>
                </a:lnTo>
                <a:lnTo>
                  <a:pt x="2584" y="2514"/>
                </a:lnTo>
                <a:lnTo>
                  <a:pt x="2552" y="2552"/>
                </a:lnTo>
                <a:lnTo>
                  <a:pt x="2514" y="2582"/>
                </a:lnTo>
                <a:lnTo>
                  <a:pt x="2470" y="2607"/>
                </a:lnTo>
                <a:lnTo>
                  <a:pt x="2422" y="2621"/>
                </a:lnTo>
                <a:lnTo>
                  <a:pt x="2370" y="2626"/>
                </a:lnTo>
                <a:lnTo>
                  <a:pt x="256" y="2626"/>
                </a:lnTo>
                <a:lnTo>
                  <a:pt x="204" y="2621"/>
                </a:lnTo>
                <a:lnTo>
                  <a:pt x="156" y="2607"/>
                </a:lnTo>
                <a:lnTo>
                  <a:pt x="112" y="2582"/>
                </a:lnTo>
                <a:lnTo>
                  <a:pt x="74" y="2552"/>
                </a:lnTo>
                <a:lnTo>
                  <a:pt x="44" y="2514"/>
                </a:lnTo>
                <a:lnTo>
                  <a:pt x="19" y="2470"/>
                </a:lnTo>
                <a:lnTo>
                  <a:pt x="5" y="2422"/>
                </a:lnTo>
                <a:lnTo>
                  <a:pt x="0" y="2370"/>
                </a:lnTo>
                <a:lnTo>
                  <a:pt x="0" y="256"/>
                </a:lnTo>
                <a:lnTo>
                  <a:pt x="5" y="204"/>
                </a:lnTo>
                <a:lnTo>
                  <a:pt x="19" y="156"/>
                </a:lnTo>
                <a:lnTo>
                  <a:pt x="44" y="112"/>
                </a:lnTo>
                <a:lnTo>
                  <a:pt x="74" y="74"/>
                </a:lnTo>
                <a:lnTo>
                  <a:pt x="112" y="42"/>
                </a:lnTo>
                <a:lnTo>
                  <a:pt x="156" y="19"/>
                </a:lnTo>
                <a:lnTo>
                  <a:pt x="204" y="5"/>
                </a:lnTo>
                <a:lnTo>
                  <a:pt x="256" y="0"/>
                </a:lnTo>
                <a:close/>
              </a:path>
            </a:pathLst>
          </a:custGeom>
          <a:solidFill>
            <a:srgbClr val="425563"/>
          </a:solidFill>
          <a:ln w="0">
            <a:noFill/>
            <a:prstDash val="solid"/>
            <a:round/>
            <a:headEnd/>
            <a:tailEnd/>
          </a:ln>
          <a:effectLst>
            <a:outerShdw blurRad="482600" dist="330200" dir="5400000" algn="t" rotWithShape="0">
              <a:prstClr val="black">
                <a:alpha val="3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8"/>
          <p:cNvSpPr>
            <a:spLocks/>
          </p:cNvSpPr>
          <p:nvPr/>
        </p:nvSpPr>
        <p:spPr bwMode="auto">
          <a:xfrm>
            <a:off x="4608841" y="1093518"/>
            <a:ext cx="1628373" cy="1628373"/>
          </a:xfrm>
          <a:custGeom>
            <a:avLst/>
            <a:gdLst>
              <a:gd name="T0" fmla="*/ 254 w 2627"/>
              <a:gd name="T1" fmla="*/ 0 h 2627"/>
              <a:gd name="T2" fmla="*/ 2370 w 2627"/>
              <a:gd name="T3" fmla="*/ 0 h 2627"/>
              <a:gd name="T4" fmla="*/ 2422 w 2627"/>
              <a:gd name="T5" fmla="*/ 6 h 2627"/>
              <a:gd name="T6" fmla="*/ 2470 w 2627"/>
              <a:gd name="T7" fmla="*/ 20 h 2627"/>
              <a:gd name="T8" fmla="*/ 2513 w 2627"/>
              <a:gd name="T9" fmla="*/ 45 h 2627"/>
              <a:gd name="T10" fmla="*/ 2552 w 2627"/>
              <a:gd name="T11" fmla="*/ 75 h 2627"/>
              <a:gd name="T12" fmla="*/ 2582 w 2627"/>
              <a:gd name="T13" fmla="*/ 114 h 2627"/>
              <a:gd name="T14" fmla="*/ 2607 w 2627"/>
              <a:gd name="T15" fmla="*/ 157 h 2627"/>
              <a:gd name="T16" fmla="*/ 2621 w 2627"/>
              <a:gd name="T17" fmla="*/ 205 h 2627"/>
              <a:gd name="T18" fmla="*/ 2627 w 2627"/>
              <a:gd name="T19" fmla="*/ 257 h 2627"/>
              <a:gd name="T20" fmla="*/ 2627 w 2627"/>
              <a:gd name="T21" fmla="*/ 2373 h 2627"/>
              <a:gd name="T22" fmla="*/ 2621 w 2627"/>
              <a:gd name="T23" fmla="*/ 2423 h 2627"/>
              <a:gd name="T24" fmla="*/ 2607 w 2627"/>
              <a:gd name="T25" fmla="*/ 2471 h 2627"/>
              <a:gd name="T26" fmla="*/ 2582 w 2627"/>
              <a:gd name="T27" fmla="*/ 2515 h 2627"/>
              <a:gd name="T28" fmla="*/ 2552 w 2627"/>
              <a:gd name="T29" fmla="*/ 2552 h 2627"/>
              <a:gd name="T30" fmla="*/ 2513 w 2627"/>
              <a:gd name="T31" fmla="*/ 2584 h 2627"/>
              <a:gd name="T32" fmla="*/ 2470 w 2627"/>
              <a:gd name="T33" fmla="*/ 2608 h 2627"/>
              <a:gd name="T34" fmla="*/ 2422 w 2627"/>
              <a:gd name="T35" fmla="*/ 2622 h 2627"/>
              <a:gd name="T36" fmla="*/ 2370 w 2627"/>
              <a:gd name="T37" fmla="*/ 2627 h 2627"/>
              <a:gd name="T38" fmla="*/ 254 w 2627"/>
              <a:gd name="T39" fmla="*/ 2627 h 2627"/>
              <a:gd name="T40" fmla="*/ 204 w 2627"/>
              <a:gd name="T41" fmla="*/ 2622 h 2627"/>
              <a:gd name="T42" fmla="*/ 156 w 2627"/>
              <a:gd name="T43" fmla="*/ 2608 h 2627"/>
              <a:gd name="T44" fmla="*/ 112 w 2627"/>
              <a:gd name="T45" fmla="*/ 2584 h 2627"/>
              <a:gd name="T46" fmla="*/ 75 w 2627"/>
              <a:gd name="T47" fmla="*/ 2552 h 2627"/>
              <a:gd name="T48" fmla="*/ 43 w 2627"/>
              <a:gd name="T49" fmla="*/ 2515 h 2627"/>
              <a:gd name="T50" fmla="*/ 19 w 2627"/>
              <a:gd name="T51" fmla="*/ 2471 h 2627"/>
              <a:gd name="T52" fmla="*/ 5 w 2627"/>
              <a:gd name="T53" fmla="*/ 2423 h 2627"/>
              <a:gd name="T54" fmla="*/ 0 w 2627"/>
              <a:gd name="T55" fmla="*/ 2373 h 2627"/>
              <a:gd name="T56" fmla="*/ 0 w 2627"/>
              <a:gd name="T57" fmla="*/ 257 h 2627"/>
              <a:gd name="T58" fmla="*/ 5 w 2627"/>
              <a:gd name="T59" fmla="*/ 205 h 2627"/>
              <a:gd name="T60" fmla="*/ 19 w 2627"/>
              <a:gd name="T61" fmla="*/ 157 h 2627"/>
              <a:gd name="T62" fmla="*/ 43 w 2627"/>
              <a:gd name="T63" fmla="*/ 114 h 2627"/>
              <a:gd name="T64" fmla="*/ 75 w 2627"/>
              <a:gd name="T65" fmla="*/ 75 h 2627"/>
              <a:gd name="T66" fmla="*/ 112 w 2627"/>
              <a:gd name="T67" fmla="*/ 45 h 2627"/>
              <a:gd name="T68" fmla="*/ 156 w 2627"/>
              <a:gd name="T69" fmla="*/ 20 h 2627"/>
              <a:gd name="T70" fmla="*/ 204 w 2627"/>
              <a:gd name="T71" fmla="*/ 6 h 2627"/>
              <a:gd name="T72" fmla="*/ 254 w 2627"/>
              <a:gd name="T73"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7" h="2627">
                <a:moveTo>
                  <a:pt x="254" y="0"/>
                </a:moveTo>
                <a:lnTo>
                  <a:pt x="2370" y="0"/>
                </a:lnTo>
                <a:lnTo>
                  <a:pt x="2422" y="6"/>
                </a:lnTo>
                <a:lnTo>
                  <a:pt x="2470" y="20"/>
                </a:lnTo>
                <a:lnTo>
                  <a:pt x="2513" y="45"/>
                </a:lnTo>
                <a:lnTo>
                  <a:pt x="2552" y="75"/>
                </a:lnTo>
                <a:lnTo>
                  <a:pt x="2582" y="114"/>
                </a:lnTo>
                <a:lnTo>
                  <a:pt x="2607" y="157"/>
                </a:lnTo>
                <a:lnTo>
                  <a:pt x="2621" y="205"/>
                </a:lnTo>
                <a:lnTo>
                  <a:pt x="2627" y="257"/>
                </a:lnTo>
                <a:lnTo>
                  <a:pt x="2627" y="2373"/>
                </a:lnTo>
                <a:lnTo>
                  <a:pt x="2621" y="2423"/>
                </a:lnTo>
                <a:lnTo>
                  <a:pt x="2607" y="2471"/>
                </a:lnTo>
                <a:lnTo>
                  <a:pt x="2582" y="2515"/>
                </a:lnTo>
                <a:lnTo>
                  <a:pt x="2552" y="2552"/>
                </a:lnTo>
                <a:lnTo>
                  <a:pt x="2513" y="2584"/>
                </a:lnTo>
                <a:lnTo>
                  <a:pt x="2470" y="2608"/>
                </a:lnTo>
                <a:lnTo>
                  <a:pt x="2422" y="2622"/>
                </a:lnTo>
                <a:lnTo>
                  <a:pt x="2370" y="2627"/>
                </a:lnTo>
                <a:lnTo>
                  <a:pt x="254" y="2627"/>
                </a:lnTo>
                <a:lnTo>
                  <a:pt x="204" y="2622"/>
                </a:lnTo>
                <a:lnTo>
                  <a:pt x="156" y="2608"/>
                </a:lnTo>
                <a:lnTo>
                  <a:pt x="112" y="2584"/>
                </a:lnTo>
                <a:lnTo>
                  <a:pt x="75" y="2552"/>
                </a:lnTo>
                <a:lnTo>
                  <a:pt x="43" y="2515"/>
                </a:lnTo>
                <a:lnTo>
                  <a:pt x="19" y="2471"/>
                </a:lnTo>
                <a:lnTo>
                  <a:pt x="5" y="2423"/>
                </a:lnTo>
                <a:lnTo>
                  <a:pt x="0" y="2373"/>
                </a:lnTo>
                <a:lnTo>
                  <a:pt x="0" y="257"/>
                </a:lnTo>
                <a:lnTo>
                  <a:pt x="5" y="205"/>
                </a:lnTo>
                <a:lnTo>
                  <a:pt x="19" y="157"/>
                </a:lnTo>
                <a:lnTo>
                  <a:pt x="43" y="114"/>
                </a:lnTo>
                <a:lnTo>
                  <a:pt x="75" y="75"/>
                </a:lnTo>
                <a:lnTo>
                  <a:pt x="112" y="45"/>
                </a:lnTo>
                <a:lnTo>
                  <a:pt x="156" y="20"/>
                </a:lnTo>
                <a:lnTo>
                  <a:pt x="204" y="6"/>
                </a:lnTo>
                <a:lnTo>
                  <a:pt x="254" y="0"/>
                </a:lnTo>
                <a:close/>
              </a:path>
            </a:pathLst>
          </a:custGeom>
          <a:solidFill>
            <a:srgbClr val="003087"/>
          </a:solidFill>
          <a:ln w="0">
            <a:noFill/>
            <a:prstDash val="solid"/>
            <a:round/>
            <a:headEnd/>
            <a:tailEnd/>
          </a:ln>
          <a:effectLst>
            <a:outerShdw blurRad="482600" dist="330200" dir="5400000" algn="t" rotWithShape="0">
              <a:prstClr val="black">
                <a:alpha val="3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9"/>
          <p:cNvSpPr>
            <a:spLocks/>
          </p:cNvSpPr>
          <p:nvPr/>
        </p:nvSpPr>
        <p:spPr bwMode="auto">
          <a:xfrm>
            <a:off x="4629216" y="2820267"/>
            <a:ext cx="1628373" cy="1627753"/>
          </a:xfrm>
          <a:custGeom>
            <a:avLst/>
            <a:gdLst>
              <a:gd name="T0" fmla="*/ 254 w 2627"/>
              <a:gd name="T1" fmla="*/ 0 h 2626"/>
              <a:gd name="T2" fmla="*/ 2370 w 2627"/>
              <a:gd name="T3" fmla="*/ 0 h 2626"/>
              <a:gd name="T4" fmla="*/ 2422 w 2627"/>
              <a:gd name="T5" fmla="*/ 5 h 2626"/>
              <a:gd name="T6" fmla="*/ 2470 w 2627"/>
              <a:gd name="T7" fmla="*/ 19 h 2626"/>
              <a:gd name="T8" fmla="*/ 2513 w 2627"/>
              <a:gd name="T9" fmla="*/ 42 h 2626"/>
              <a:gd name="T10" fmla="*/ 2552 w 2627"/>
              <a:gd name="T11" fmla="*/ 74 h 2626"/>
              <a:gd name="T12" fmla="*/ 2582 w 2627"/>
              <a:gd name="T13" fmla="*/ 112 h 2626"/>
              <a:gd name="T14" fmla="*/ 2607 w 2627"/>
              <a:gd name="T15" fmla="*/ 156 h 2626"/>
              <a:gd name="T16" fmla="*/ 2621 w 2627"/>
              <a:gd name="T17" fmla="*/ 204 h 2626"/>
              <a:gd name="T18" fmla="*/ 2627 w 2627"/>
              <a:gd name="T19" fmla="*/ 256 h 2626"/>
              <a:gd name="T20" fmla="*/ 2627 w 2627"/>
              <a:gd name="T21" fmla="*/ 2370 h 2626"/>
              <a:gd name="T22" fmla="*/ 2621 w 2627"/>
              <a:gd name="T23" fmla="*/ 2422 h 2626"/>
              <a:gd name="T24" fmla="*/ 2607 w 2627"/>
              <a:gd name="T25" fmla="*/ 2470 h 2626"/>
              <a:gd name="T26" fmla="*/ 2582 w 2627"/>
              <a:gd name="T27" fmla="*/ 2514 h 2626"/>
              <a:gd name="T28" fmla="*/ 2552 w 2627"/>
              <a:gd name="T29" fmla="*/ 2552 h 2626"/>
              <a:gd name="T30" fmla="*/ 2513 w 2627"/>
              <a:gd name="T31" fmla="*/ 2582 h 2626"/>
              <a:gd name="T32" fmla="*/ 2470 w 2627"/>
              <a:gd name="T33" fmla="*/ 2607 h 2626"/>
              <a:gd name="T34" fmla="*/ 2422 w 2627"/>
              <a:gd name="T35" fmla="*/ 2621 h 2626"/>
              <a:gd name="T36" fmla="*/ 2370 w 2627"/>
              <a:gd name="T37" fmla="*/ 2626 h 2626"/>
              <a:gd name="T38" fmla="*/ 254 w 2627"/>
              <a:gd name="T39" fmla="*/ 2626 h 2626"/>
              <a:gd name="T40" fmla="*/ 204 w 2627"/>
              <a:gd name="T41" fmla="*/ 2621 h 2626"/>
              <a:gd name="T42" fmla="*/ 156 w 2627"/>
              <a:gd name="T43" fmla="*/ 2607 h 2626"/>
              <a:gd name="T44" fmla="*/ 112 w 2627"/>
              <a:gd name="T45" fmla="*/ 2582 h 2626"/>
              <a:gd name="T46" fmla="*/ 75 w 2627"/>
              <a:gd name="T47" fmla="*/ 2552 h 2626"/>
              <a:gd name="T48" fmla="*/ 43 w 2627"/>
              <a:gd name="T49" fmla="*/ 2514 h 2626"/>
              <a:gd name="T50" fmla="*/ 19 w 2627"/>
              <a:gd name="T51" fmla="*/ 2470 h 2626"/>
              <a:gd name="T52" fmla="*/ 5 w 2627"/>
              <a:gd name="T53" fmla="*/ 2422 h 2626"/>
              <a:gd name="T54" fmla="*/ 0 w 2627"/>
              <a:gd name="T55" fmla="*/ 2370 h 2626"/>
              <a:gd name="T56" fmla="*/ 0 w 2627"/>
              <a:gd name="T57" fmla="*/ 256 h 2626"/>
              <a:gd name="T58" fmla="*/ 5 w 2627"/>
              <a:gd name="T59" fmla="*/ 204 h 2626"/>
              <a:gd name="T60" fmla="*/ 19 w 2627"/>
              <a:gd name="T61" fmla="*/ 156 h 2626"/>
              <a:gd name="T62" fmla="*/ 43 w 2627"/>
              <a:gd name="T63" fmla="*/ 112 h 2626"/>
              <a:gd name="T64" fmla="*/ 75 w 2627"/>
              <a:gd name="T65" fmla="*/ 74 h 2626"/>
              <a:gd name="T66" fmla="*/ 112 w 2627"/>
              <a:gd name="T67" fmla="*/ 42 h 2626"/>
              <a:gd name="T68" fmla="*/ 156 w 2627"/>
              <a:gd name="T69" fmla="*/ 19 h 2626"/>
              <a:gd name="T70" fmla="*/ 204 w 2627"/>
              <a:gd name="T71" fmla="*/ 5 h 2626"/>
              <a:gd name="T72" fmla="*/ 254 w 2627"/>
              <a:gd name="T73"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7" h="2626">
                <a:moveTo>
                  <a:pt x="254" y="0"/>
                </a:moveTo>
                <a:lnTo>
                  <a:pt x="2370" y="0"/>
                </a:lnTo>
                <a:lnTo>
                  <a:pt x="2422" y="5"/>
                </a:lnTo>
                <a:lnTo>
                  <a:pt x="2470" y="19"/>
                </a:lnTo>
                <a:lnTo>
                  <a:pt x="2513" y="42"/>
                </a:lnTo>
                <a:lnTo>
                  <a:pt x="2552" y="74"/>
                </a:lnTo>
                <a:lnTo>
                  <a:pt x="2582" y="112"/>
                </a:lnTo>
                <a:lnTo>
                  <a:pt x="2607" y="156"/>
                </a:lnTo>
                <a:lnTo>
                  <a:pt x="2621" y="204"/>
                </a:lnTo>
                <a:lnTo>
                  <a:pt x="2627" y="256"/>
                </a:lnTo>
                <a:lnTo>
                  <a:pt x="2627" y="2370"/>
                </a:lnTo>
                <a:lnTo>
                  <a:pt x="2621" y="2422"/>
                </a:lnTo>
                <a:lnTo>
                  <a:pt x="2607" y="2470"/>
                </a:lnTo>
                <a:lnTo>
                  <a:pt x="2582" y="2514"/>
                </a:lnTo>
                <a:lnTo>
                  <a:pt x="2552" y="2552"/>
                </a:lnTo>
                <a:lnTo>
                  <a:pt x="2513" y="2582"/>
                </a:lnTo>
                <a:lnTo>
                  <a:pt x="2470" y="2607"/>
                </a:lnTo>
                <a:lnTo>
                  <a:pt x="2422" y="2621"/>
                </a:lnTo>
                <a:lnTo>
                  <a:pt x="2370" y="2626"/>
                </a:lnTo>
                <a:lnTo>
                  <a:pt x="254" y="2626"/>
                </a:lnTo>
                <a:lnTo>
                  <a:pt x="204" y="2621"/>
                </a:lnTo>
                <a:lnTo>
                  <a:pt x="156" y="2607"/>
                </a:lnTo>
                <a:lnTo>
                  <a:pt x="112" y="2582"/>
                </a:lnTo>
                <a:lnTo>
                  <a:pt x="75" y="2552"/>
                </a:lnTo>
                <a:lnTo>
                  <a:pt x="43" y="2514"/>
                </a:lnTo>
                <a:lnTo>
                  <a:pt x="19" y="2470"/>
                </a:lnTo>
                <a:lnTo>
                  <a:pt x="5" y="2422"/>
                </a:lnTo>
                <a:lnTo>
                  <a:pt x="0" y="2370"/>
                </a:lnTo>
                <a:lnTo>
                  <a:pt x="0" y="256"/>
                </a:lnTo>
                <a:lnTo>
                  <a:pt x="5" y="204"/>
                </a:lnTo>
                <a:lnTo>
                  <a:pt x="19" y="156"/>
                </a:lnTo>
                <a:lnTo>
                  <a:pt x="43" y="112"/>
                </a:lnTo>
                <a:lnTo>
                  <a:pt x="75" y="74"/>
                </a:lnTo>
                <a:lnTo>
                  <a:pt x="112" y="42"/>
                </a:lnTo>
                <a:lnTo>
                  <a:pt x="156" y="19"/>
                </a:lnTo>
                <a:lnTo>
                  <a:pt x="204" y="5"/>
                </a:lnTo>
                <a:lnTo>
                  <a:pt x="254" y="0"/>
                </a:lnTo>
                <a:close/>
              </a:path>
            </a:pathLst>
          </a:custGeom>
          <a:solidFill>
            <a:srgbClr val="005EB8"/>
          </a:solidFill>
          <a:ln w="0">
            <a:noFill/>
            <a:prstDash val="solid"/>
            <a:round/>
            <a:headEnd/>
            <a:tailEnd/>
          </a:ln>
          <a:effectLst>
            <a:outerShdw blurRad="482600" dist="330200" dir="5400000" algn="t" rotWithShape="0">
              <a:prstClr val="black">
                <a:alpha val="3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0"/>
          <p:cNvSpPr>
            <a:spLocks/>
          </p:cNvSpPr>
          <p:nvPr/>
        </p:nvSpPr>
        <p:spPr bwMode="auto">
          <a:xfrm>
            <a:off x="2870858" y="1093518"/>
            <a:ext cx="1627753" cy="1628373"/>
          </a:xfrm>
          <a:custGeom>
            <a:avLst/>
            <a:gdLst>
              <a:gd name="T0" fmla="*/ 1082 w 2626"/>
              <a:gd name="T1" fmla="*/ 0 h 2627"/>
              <a:gd name="T2" fmla="*/ 2370 w 2626"/>
              <a:gd name="T3" fmla="*/ 0 h 2627"/>
              <a:gd name="T4" fmla="*/ 2422 w 2626"/>
              <a:gd name="T5" fmla="*/ 6 h 2627"/>
              <a:gd name="T6" fmla="*/ 2470 w 2626"/>
              <a:gd name="T7" fmla="*/ 20 h 2627"/>
              <a:gd name="T8" fmla="*/ 2514 w 2626"/>
              <a:gd name="T9" fmla="*/ 45 h 2627"/>
              <a:gd name="T10" fmla="*/ 2552 w 2626"/>
              <a:gd name="T11" fmla="*/ 75 h 2627"/>
              <a:gd name="T12" fmla="*/ 2584 w 2626"/>
              <a:gd name="T13" fmla="*/ 114 h 2627"/>
              <a:gd name="T14" fmla="*/ 2607 w 2626"/>
              <a:gd name="T15" fmla="*/ 157 h 2627"/>
              <a:gd name="T16" fmla="*/ 2621 w 2626"/>
              <a:gd name="T17" fmla="*/ 205 h 2627"/>
              <a:gd name="T18" fmla="*/ 2626 w 2626"/>
              <a:gd name="T19" fmla="*/ 257 h 2627"/>
              <a:gd name="T20" fmla="*/ 2626 w 2626"/>
              <a:gd name="T21" fmla="*/ 2373 h 2627"/>
              <a:gd name="T22" fmla="*/ 2621 w 2626"/>
              <a:gd name="T23" fmla="*/ 2423 h 2627"/>
              <a:gd name="T24" fmla="*/ 2607 w 2626"/>
              <a:gd name="T25" fmla="*/ 2471 h 2627"/>
              <a:gd name="T26" fmla="*/ 2584 w 2626"/>
              <a:gd name="T27" fmla="*/ 2515 h 2627"/>
              <a:gd name="T28" fmla="*/ 2552 w 2626"/>
              <a:gd name="T29" fmla="*/ 2552 h 2627"/>
              <a:gd name="T30" fmla="*/ 2514 w 2626"/>
              <a:gd name="T31" fmla="*/ 2584 h 2627"/>
              <a:gd name="T32" fmla="*/ 2470 w 2626"/>
              <a:gd name="T33" fmla="*/ 2608 h 2627"/>
              <a:gd name="T34" fmla="*/ 2422 w 2626"/>
              <a:gd name="T35" fmla="*/ 2622 h 2627"/>
              <a:gd name="T36" fmla="*/ 2370 w 2626"/>
              <a:gd name="T37" fmla="*/ 2627 h 2627"/>
              <a:gd name="T38" fmla="*/ 256 w 2626"/>
              <a:gd name="T39" fmla="*/ 2627 h 2627"/>
              <a:gd name="T40" fmla="*/ 204 w 2626"/>
              <a:gd name="T41" fmla="*/ 2622 h 2627"/>
              <a:gd name="T42" fmla="*/ 156 w 2626"/>
              <a:gd name="T43" fmla="*/ 2608 h 2627"/>
              <a:gd name="T44" fmla="*/ 112 w 2626"/>
              <a:gd name="T45" fmla="*/ 2584 h 2627"/>
              <a:gd name="T46" fmla="*/ 74 w 2626"/>
              <a:gd name="T47" fmla="*/ 2552 h 2627"/>
              <a:gd name="T48" fmla="*/ 44 w 2626"/>
              <a:gd name="T49" fmla="*/ 2515 h 2627"/>
              <a:gd name="T50" fmla="*/ 19 w 2626"/>
              <a:gd name="T51" fmla="*/ 2471 h 2627"/>
              <a:gd name="T52" fmla="*/ 5 w 2626"/>
              <a:gd name="T53" fmla="*/ 2423 h 2627"/>
              <a:gd name="T54" fmla="*/ 0 w 2626"/>
              <a:gd name="T55" fmla="*/ 2373 h 2627"/>
              <a:gd name="T56" fmla="*/ 0 w 2626"/>
              <a:gd name="T57" fmla="*/ 1305 h 2627"/>
              <a:gd name="T58" fmla="*/ 110 w 2626"/>
              <a:gd name="T59" fmla="*/ 1268 h 2627"/>
              <a:gd name="T60" fmla="*/ 211 w 2626"/>
              <a:gd name="T61" fmla="*/ 1227 h 2627"/>
              <a:gd name="T62" fmla="*/ 307 w 2626"/>
              <a:gd name="T63" fmla="*/ 1179 h 2627"/>
              <a:gd name="T64" fmla="*/ 396 w 2626"/>
              <a:gd name="T65" fmla="*/ 1127 h 2627"/>
              <a:gd name="T66" fmla="*/ 478 w 2626"/>
              <a:gd name="T67" fmla="*/ 1072 h 2627"/>
              <a:gd name="T68" fmla="*/ 553 w 2626"/>
              <a:gd name="T69" fmla="*/ 1011 h 2627"/>
              <a:gd name="T70" fmla="*/ 622 w 2626"/>
              <a:gd name="T71" fmla="*/ 949 h 2627"/>
              <a:gd name="T72" fmla="*/ 687 w 2626"/>
              <a:gd name="T73" fmla="*/ 883 h 2627"/>
              <a:gd name="T74" fmla="*/ 745 w 2626"/>
              <a:gd name="T75" fmla="*/ 814 h 2627"/>
              <a:gd name="T76" fmla="*/ 797 w 2626"/>
              <a:gd name="T77" fmla="*/ 744 h 2627"/>
              <a:gd name="T78" fmla="*/ 845 w 2626"/>
              <a:gd name="T79" fmla="*/ 671 h 2627"/>
              <a:gd name="T80" fmla="*/ 888 w 2626"/>
              <a:gd name="T81" fmla="*/ 597 h 2627"/>
              <a:gd name="T82" fmla="*/ 925 w 2626"/>
              <a:gd name="T83" fmla="*/ 522 h 2627"/>
              <a:gd name="T84" fmla="*/ 959 w 2626"/>
              <a:gd name="T85" fmla="*/ 447 h 2627"/>
              <a:gd name="T86" fmla="*/ 987 w 2626"/>
              <a:gd name="T87" fmla="*/ 371 h 2627"/>
              <a:gd name="T88" fmla="*/ 1014 w 2626"/>
              <a:gd name="T89" fmla="*/ 294 h 2627"/>
              <a:gd name="T90" fmla="*/ 1035 w 2626"/>
              <a:gd name="T91" fmla="*/ 219 h 2627"/>
              <a:gd name="T92" fmla="*/ 1053 w 2626"/>
              <a:gd name="T93" fmla="*/ 145 h 2627"/>
              <a:gd name="T94" fmla="*/ 1069 w 2626"/>
              <a:gd name="T95" fmla="*/ 72 h 2627"/>
              <a:gd name="T96" fmla="*/ 1082 w 2626"/>
              <a:gd name="T97"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6" h="2627">
                <a:moveTo>
                  <a:pt x="1082" y="0"/>
                </a:moveTo>
                <a:lnTo>
                  <a:pt x="2370" y="0"/>
                </a:lnTo>
                <a:lnTo>
                  <a:pt x="2422" y="6"/>
                </a:lnTo>
                <a:lnTo>
                  <a:pt x="2470" y="20"/>
                </a:lnTo>
                <a:lnTo>
                  <a:pt x="2514" y="45"/>
                </a:lnTo>
                <a:lnTo>
                  <a:pt x="2552" y="75"/>
                </a:lnTo>
                <a:lnTo>
                  <a:pt x="2584" y="114"/>
                </a:lnTo>
                <a:lnTo>
                  <a:pt x="2607" y="157"/>
                </a:lnTo>
                <a:lnTo>
                  <a:pt x="2621" y="205"/>
                </a:lnTo>
                <a:lnTo>
                  <a:pt x="2626" y="257"/>
                </a:lnTo>
                <a:lnTo>
                  <a:pt x="2626" y="2373"/>
                </a:lnTo>
                <a:lnTo>
                  <a:pt x="2621" y="2423"/>
                </a:lnTo>
                <a:lnTo>
                  <a:pt x="2607" y="2471"/>
                </a:lnTo>
                <a:lnTo>
                  <a:pt x="2584" y="2515"/>
                </a:lnTo>
                <a:lnTo>
                  <a:pt x="2552" y="2552"/>
                </a:lnTo>
                <a:lnTo>
                  <a:pt x="2514" y="2584"/>
                </a:lnTo>
                <a:lnTo>
                  <a:pt x="2470" y="2608"/>
                </a:lnTo>
                <a:lnTo>
                  <a:pt x="2422" y="2622"/>
                </a:lnTo>
                <a:lnTo>
                  <a:pt x="2370" y="2627"/>
                </a:lnTo>
                <a:lnTo>
                  <a:pt x="256" y="2627"/>
                </a:lnTo>
                <a:lnTo>
                  <a:pt x="204" y="2622"/>
                </a:lnTo>
                <a:lnTo>
                  <a:pt x="156" y="2608"/>
                </a:lnTo>
                <a:lnTo>
                  <a:pt x="112" y="2584"/>
                </a:lnTo>
                <a:lnTo>
                  <a:pt x="74" y="2552"/>
                </a:lnTo>
                <a:lnTo>
                  <a:pt x="44" y="2515"/>
                </a:lnTo>
                <a:lnTo>
                  <a:pt x="19" y="2471"/>
                </a:lnTo>
                <a:lnTo>
                  <a:pt x="5" y="2423"/>
                </a:lnTo>
                <a:lnTo>
                  <a:pt x="0" y="2373"/>
                </a:lnTo>
                <a:lnTo>
                  <a:pt x="0" y="1305"/>
                </a:lnTo>
                <a:lnTo>
                  <a:pt x="110" y="1268"/>
                </a:lnTo>
                <a:lnTo>
                  <a:pt x="211" y="1227"/>
                </a:lnTo>
                <a:lnTo>
                  <a:pt x="307" y="1179"/>
                </a:lnTo>
                <a:lnTo>
                  <a:pt x="396" y="1127"/>
                </a:lnTo>
                <a:lnTo>
                  <a:pt x="478" y="1072"/>
                </a:lnTo>
                <a:lnTo>
                  <a:pt x="553" y="1011"/>
                </a:lnTo>
                <a:lnTo>
                  <a:pt x="622" y="949"/>
                </a:lnTo>
                <a:lnTo>
                  <a:pt x="687" y="883"/>
                </a:lnTo>
                <a:lnTo>
                  <a:pt x="745" y="814"/>
                </a:lnTo>
                <a:lnTo>
                  <a:pt x="797" y="744"/>
                </a:lnTo>
                <a:lnTo>
                  <a:pt x="845" y="671"/>
                </a:lnTo>
                <a:lnTo>
                  <a:pt x="888" y="597"/>
                </a:lnTo>
                <a:lnTo>
                  <a:pt x="925" y="522"/>
                </a:lnTo>
                <a:lnTo>
                  <a:pt x="959" y="447"/>
                </a:lnTo>
                <a:lnTo>
                  <a:pt x="987" y="371"/>
                </a:lnTo>
                <a:lnTo>
                  <a:pt x="1014" y="294"/>
                </a:lnTo>
                <a:lnTo>
                  <a:pt x="1035" y="219"/>
                </a:lnTo>
                <a:lnTo>
                  <a:pt x="1053" y="145"/>
                </a:lnTo>
                <a:lnTo>
                  <a:pt x="1069" y="72"/>
                </a:lnTo>
                <a:lnTo>
                  <a:pt x="1082" y="0"/>
                </a:lnTo>
                <a:close/>
              </a:path>
            </a:pathLst>
          </a:custGeom>
          <a:solidFill>
            <a:srgbClr val="E8EDEE"/>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11"/>
          <p:cNvSpPr>
            <a:spLocks/>
          </p:cNvSpPr>
          <p:nvPr/>
        </p:nvSpPr>
        <p:spPr bwMode="auto">
          <a:xfrm>
            <a:off x="4608841" y="1093518"/>
            <a:ext cx="1628373" cy="1628373"/>
          </a:xfrm>
          <a:custGeom>
            <a:avLst/>
            <a:gdLst>
              <a:gd name="T0" fmla="*/ 254 w 2627"/>
              <a:gd name="T1" fmla="*/ 0 h 2627"/>
              <a:gd name="T2" fmla="*/ 1356 w 2627"/>
              <a:gd name="T3" fmla="*/ 0 h 2627"/>
              <a:gd name="T4" fmla="*/ 1376 w 2627"/>
              <a:gd name="T5" fmla="*/ 47 h 2627"/>
              <a:gd name="T6" fmla="*/ 1399 w 2627"/>
              <a:gd name="T7" fmla="*/ 98 h 2627"/>
              <a:gd name="T8" fmla="*/ 1425 w 2627"/>
              <a:gd name="T9" fmla="*/ 152 h 2627"/>
              <a:gd name="T10" fmla="*/ 1457 w 2627"/>
              <a:gd name="T11" fmla="*/ 209 h 2627"/>
              <a:gd name="T12" fmla="*/ 1493 w 2627"/>
              <a:gd name="T13" fmla="*/ 266 h 2627"/>
              <a:gd name="T14" fmla="*/ 1534 w 2627"/>
              <a:gd name="T15" fmla="*/ 326 h 2627"/>
              <a:gd name="T16" fmla="*/ 1580 w 2627"/>
              <a:gd name="T17" fmla="*/ 387 h 2627"/>
              <a:gd name="T18" fmla="*/ 1632 w 2627"/>
              <a:gd name="T19" fmla="*/ 449 h 2627"/>
              <a:gd name="T20" fmla="*/ 1689 w 2627"/>
              <a:gd name="T21" fmla="*/ 511 h 2627"/>
              <a:gd name="T22" fmla="*/ 1751 w 2627"/>
              <a:gd name="T23" fmla="*/ 573 h 2627"/>
              <a:gd name="T24" fmla="*/ 1820 w 2627"/>
              <a:gd name="T25" fmla="*/ 636 h 2627"/>
              <a:gd name="T26" fmla="*/ 1895 w 2627"/>
              <a:gd name="T27" fmla="*/ 696 h 2627"/>
              <a:gd name="T28" fmla="*/ 1977 w 2627"/>
              <a:gd name="T29" fmla="*/ 757 h 2627"/>
              <a:gd name="T30" fmla="*/ 2066 w 2627"/>
              <a:gd name="T31" fmla="*/ 814 h 2627"/>
              <a:gd name="T32" fmla="*/ 2162 w 2627"/>
              <a:gd name="T33" fmla="*/ 869 h 2627"/>
              <a:gd name="T34" fmla="*/ 2267 w 2627"/>
              <a:gd name="T35" fmla="*/ 922 h 2627"/>
              <a:gd name="T36" fmla="*/ 2379 w 2627"/>
              <a:gd name="T37" fmla="*/ 972 h 2627"/>
              <a:gd name="T38" fmla="*/ 2499 w 2627"/>
              <a:gd name="T39" fmla="*/ 1018 h 2627"/>
              <a:gd name="T40" fmla="*/ 2627 w 2627"/>
              <a:gd name="T41" fmla="*/ 1061 h 2627"/>
              <a:gd name="T42" fmla="*/ 2627 w 2627"/>
              <a:gd name="T43" fmla="*/ 2373 h 2627"/>
              <a:gd name="T44" fmla="*/ 2621 w 2627"/>
              <a:gd name="T45" fmla="*/ 2423 h 2627"/>
              <a:gd name="T46" fmla="*/ 2607 w 2627"/>
              <a:gd name="T47" fmla="*/ 2471 h 2627"/>
              <a:gd name="T48" fmla="*/ 2582 w 2627"/>
              <a:gd name="T49" fmla="*/ 2515 h 2627"/>
              <a:gd name="T50" fmla="*/ 2552 w 2627"/>
              <a:gd name="T51" fmla="*/ 2552 h 2627"/>
              <a:gd name="T52" fmla="*/ 2513 w 2627"/>
              <a:gd name="T53" fmla="*/ 2584 h 2627"/>
              <a:gd name="T54" fmla="*/ 2470 w 2627"/>
              <a:gd name="T55" fmla="*/ 2608 h 2627"/>
              <a:gd name="T56" fmla="*/ 2422 w 2627"/>
              <a:gd name="T57" fmla="*/ 2622 h 2627"/>
              <a:gd name="T58" fmla="*/ 2370 w 2627"/>
              <a:gd name="T59" fmla="*/ 2627 h 2627"/>
              <a:gd name="T60" fmla="*/ 254 w 2627"/>
              <a:gd name="T61" fmla="*/ 2627 h 2627"/>
              <a:gd name="T62" fmla="*/ 204 w 2627"/>
              <a:gd name="T63" fmla="*/ 2622 h 2627"/>
              <a:gd name="T64" fmla="*/ 156 w 2627"/>
              <a:gd name="T65" fmla="*/ 2608 h 2627"/>
              <a:gd name="T66" fmla="*/ 112 w 2627"/>
              <a:gd name="T67" fmla="*/ 2584 h 2627"/>
              <a:gd name="T68" fmla="*/ 75 w 2627"/>
              <a:gd name="T69" fmla="*/ 2552 h 2627"/>
              <a:gd name="T70" fmla="*/ 43 w 2627"/>
              <a:gd name="T71" fmla="*/ 2515 h 2627"/>
              <a:gd name="T72" fmla="*/ 19 w 2627"/>
              <a:gd name="T73" fmla="*/ 2471 h 2627"/>
              <a:gd name="T74" fmla="*/ 5 w 2627"/>
              <a:gd name="T75" fmla="*/ 2423 h 2627"/>
              <a:gd name="T76" fmla="*/ 0 w 2627"/>
              <a:gd name="T77" fmla="*/ 2373 h 2627"/>
              <a:gd name="T78" fmla="*/ 0 w 2627"/>
              <a:gd name="T79" fmla="*/ 257 h 2627"/>
              <a:gd name="T80" fmla="*/ 5 w 2627"/>
              <a:gd name="T81" fmla="*/ 205 h 2627"/>
              <a:gd name="T82" fmla="*/ 19 w 2627"/>
              <a:gd name="T83" fmla="*/ 157 h 2627"/>
              <a:gd name="T84" fmla="*/ 43 w 2627"/>
              <a:gd name="T85" fmla="*/ 114 h 2627"/>
              <a:gd name="T86" fmla="*/ 75 w 2627"/>
              <a:gd name="T87" fmla="*/ 75 h 2627"/>
              <a:gd name="T88" fmla="*/ 112 w 2627"/>
              <a:gd name="T89" fmla="*/ 45 h 2627"/>
              <a:gd name="T90" fmla="*/ 156 w 2627"/>
              <a:gd name="T91" fmla="*/ 20 h 2627"/>
              <a:gd name="T92" fmla="*/ 204 w 2627"/>
              <a:gd name="T93" fmla="*/ 6 h 2627"/>
              <a:gd name="T94" fmla="*/ 254 w 2627"/>
              <a:gd name="T95"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7" h="2627">
                <a:moveTo>
                  <a:pt x="254" y="0"/>
                </a:moveTo>
                <a:lnTo>
                  <a:pt x="1356" y="0"/>
                </a:lnTo>
                <a:lnTo>
                  <a:pt x="1376" y="47"/>
                </a:lnTo>
                <a:lnTo>
                  <a:pt x="1399" y="98"/>
                </a:lnTo>
                <a:lnTo>
                  <a:pt x="1425" y="152"/>
                </a:lnTo>
                <a:lnTo>
                  <a:pt x="1457" y="209"/>
                </a:lnTo>
                <a:lnTo>
                  <a:pt x="1493" y="266"/>
                </a:lnTo>
                <a:lnTo>
                  <a:pt x="1534" y="326"/>
                </a:lnTo>
                <a:lnTo>
                  <a:pt x="1580" y="387"/>
                </a:lnTo>
                <a:lnTo>
                  <a:pt x="1632" y="449"/>
                </a:lnTo>
                <a:lnTo>
                  <a:pt x="1689" y="511"/>
                </a:lnTo>
                <a:lnTo>
                  <a:pt x="1751" y="573"/>
                </a:lnTo>
                <a:lnTo>
                  <a:pt x="1820" y="636"/>
                </a:lnTo>
                <a:lnTo>
                  <a:pt x="1895" y="696"/>
                </a:lnTo>
                <a:lnTo>
                  <a:pt x="1977" y="757"/>
                </a:lnTo>
                <a:lnTo>
                  <a:pt x="2066" y="814"/>
                </a:lnTo>
                <a:lnTo>
                  <a:pt x="2162" y="869"/>
                </a:lnTo>
                <a:lnTo>
                  <a:pt x="2267" y="922"/>
                </a:lnTo>
                <a:lnTo>
                  <a:pt x="2379" y="972"/>
                </a:lnTo>
                <a:lnTo>
                  <a:pt x="2499" y="1018"/>
                </a:lnTo>
                <a:lnTo>
                  <a:pt x="2627" y="1061"/>
                </a:lnTo>
                <a:lnTo>
                  <a:pt x="2627" y="2373"/>
                </a:lnTo>
                <a:lnTo>
                  <a:pt x="2621" y="2423"/>
                </a:lnTo>
                <a:lnTo>
                  <a:pt x="2607" y="2471"/>
                </a:lnTo>
                <a:lnTo>
                  <a:pt x="2582" y="2515"/>
                </a:lnTo>
                <a:lnTo>
                  <a:pt x="2552" y="2552"/>
                </a:lnTo>
                <a:lnTo>
                  <a:pt x="2513" y="2584"/>
                </a:lnTo>
                <a:lnTo>
                  <a:pt x="2470" y="2608"/>
                </a:lnTo>
                <a:lnTo>
                  <a:pt x="2422" y="2622"/>
                </a:lnTo>
                <a:lnTo>
                  <a:pt x="2370" y="2627"/>
                </a:lnTo>
                <a:lnTo>
                  <a:pt x="254" y="2627"/>
                </a:lnTo>
                <a:lnTo>
                  <a:pt x="204" y="2622"/>
                </a:lnTo>
                <a:lnTo>
                  <a:pt x="156" y="2608"/>
                </a:lnTo>
                <a:lnTo>
                  <a:pt x="112" y="2584"/>
                </a:lnTo>
                <a:lnTo>
                  <a:pt x="75" y="2552"/>
                </a:lnTo>
                <a:lnTo>
                  <a:pt x="43" y="2515"/>
                </a:lnTo>
                <a:lnTo>
                  <a:pt x="19" y="2471"/>
                </a:lnTo>
                <a:lnTo>
                  <a:pt x="5" y="2423"/>
                </a:lnTo>
                <a:lnTo>
                  <a:pt x="0" y="2373"/>
                </a:lnTo>
                <a:lnTo>
                  <a:pt x="0" y="257"/>
                </a:lnTo>
                <a:lnTo>
                  <a:pt x="5" y="205"/>
                </a:lnTo>
                <a:lnTo>
                  <a:pt x="19" y="157"/>
                </a:lnTo>
                <a:lnTo>
                  <a:pt x="43" y="114"/>
                </a:lnTo>
                <a:lnTo>
                  <a:pt x="75" y="75"/>
                </a:lnTo>
                <a:lnTo>
                  <a:pt x="112" y="45"/>
                </a:lnTo>
                <a:lnTo>
                  <a:pt x="156" y="20"/>
                </a:lnTo>
                <a:lnTo>
                  <a:pt x="204" y="6"/>
                </a:lnTo>
                <a:lnTo>
                  <a:pt x="254" y="0"/>
                </a:lnTo>
                <a:close/>
              </a:path>
            </a:pathLst>
          </a:custGeom>
          <a:solidFill>
            <a:srgbClr val="E8EDEE"/>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12"/>
          <p:cNvSpPr>
            <a:spLocks/>
          </p:cNvSpPr>
          <p:nvPr/>
        </p:nvSpPr>
        <p:spPr bwMode="auto">
          <a:xfrm>
            <a:off x="4629216" y="2820267"/>
            <a:ext cx="1628373" cy="1627753"/>
          </a:xfrm>
          <a:custGeom>
            <a:avLst/>
            <a:gdLst>
              <a:gd name="T0" fmla="*/ 254 w 2627"/>
              <a:gd name="T1" fmla="*/ 0 h 2626"/>
              <a:gd name="T2" fmla="*/ 2370 w 2627"/>
              <a:gd name="T3" fmla="*/ 0 h 2626"/>
              <a:gd name="T4" fmla="*/ 2422 w 2627"/>
              <a:gd name="T5" fmla="*/ 5 h 2626"/>
              <a:gd name="T6" fmla="*/ 2470 w 2627"/>
              <a:gd name="T7" fmla="*/ 19 h 2626"/>
              <a:gd name="T8" fmla="*/ 2513 w 2627"/>
              <a:gd name="T9" fmla="*/ 42 h 2626"/>
              <a:gd name="T10" fmla="*/ 2552 w 2627"/>
              <a:gd name="T11" fmla="*/ 74 h 2626"/>
              <a:gd name="T12" fmla="*/ 2582 w 2627"/>
              <a:gd name="T13" fmla="*/ 112 h 2626"/>
              <a:gd name="T14" fmla="*/ 2607 w 2627"/>
              <a:gd name="T15" fmla="*/ 156 h 2626"/>
              <a:gd name="T16" fmla="*/ 2621 w 2627"/>
              <a:gd name="T17" fmla="*/ 204 h 2626"/>
              <a:gd name="T18" fmla="*/ 2627 w 2627"/>
              <a:gd name="T19" fmla="*/ 256 h 2626"/>
              <a:gd name="T20" fmla="*/ 2627 w 2627"/>
              <a:gd name="T21" fmla="*/ 1285 h 2626"/>
              <a:gd name="T22" fmla="*/ 2516 w 2627"/>
              <a:gd name="T23" fmla="*/ 1331 h 2626"/>
              <a:gd name="T24" fmla="*/ 2413 w 2627"/>
              <a:gd name="T25" fmla="*/ 1381 h 2626"/>
              <a:gd name="T26" fmla="*/ 2317 w 2627"/>
              <a:gd name="T27" fmla="*/ 1438 h 2626"/>
              <a:gd name="T28" fmla="*/ 2228 w 2627"/>
              <a:gd name="T29" fmla="*/ 1498 h 2626"/>
              <a:gd name="T30" fmla="*/ 2144 w 2627"/>
              <a:gd name="T31" fmla="*/ 1562 h 2626"/>
              <a:gd name="T32" fmla="*/ 2068 w 2627"/>
              <a:gd name="T33" fmla="*/ 1630 h 2626"/>
              <a:gd name="T34" fmla="*/ 1998 w 2627"/>
              <a:gd name="T35" fmla="*/ 1701 h 2626"/>
              <a:gd name="T36" fmla="*/ 1933 w 2627"/>
              <a:gd name="T37" fmla="*/ 1774 h 2626"/>
              <a:gd name="T38" fmla="*/ 1874 w 2627"/>
              <a:gd name="T39" fmla="*/ 1849 h 2626"/>
              <a:gd name="T40" fmla="*/ 1820 w 2627"/>
              <a:gd name="T41" fmla="*/ 1927 h 2626"/>
              <a:gd name="T42" fmla="*/ 1772 w 2627"/>
              <a:gd name="T43" fmla="*/ 2005 h 2626"/>
              <a:gd name="T44" fmla="*/ 1728 w 2627"/>
              <a:gd name="T45" fmla="*/ 2085 h 2626"/>
              <a:gd name="T46" fmla="*/ 1689 w 2627"/>
              <a:gd name="T47" fmla="*/ 2165 h 2626"/>
              <a:gd name="T48" fmla="*/ 1653 w 2627"/>
              <a:gd name="T49" fmla="*/ 2244 h 2626"/>
              <a:gd name="T50" fmla="*/ 1623 w 2627"/>
              <a:gd name="T51" fmla="*/ 2324 h 2626"/>
              <a:gd name="T52" fmla="*/ 1596 w 2627"/>
              <a:gd name="T53" fmla="*/ 2402 h 2626"/>
              <a:gd name="T54" fmla="*/ 1571 w 2627"/>
              <a:gd name="T55" fmla="*/ 2479 h 2626"/>
              <a:gd name="T56" fmla="*/ 1552 w 2627"/>
              <a:gd name="T57" fmla="*/ 2553 h 2626"/>
              <a:gd name="T58" fmla="*/ 1534 w 2627"/>
              <a:gd name="T59" fmla="*/ 2626 h 2626"/>
              <a:gd name="T60" fmla="*/ 254 w 2627"/>
              <a:gd name="T61" fmla="*/ 2626 h 2626"/>
              <a:gd name="T62" fmla="*/ 204 w 2627"/>
              <a:gd name="T63" fmla="*/ 2621 h 2626"/>
              <a:gd name="T64" fmla="*/ 156 w 2627"/>
              <a:gd name="T65" fmla="*/ 2607 h 2626"/>
              <a:gd name="T66" fmla="*/ 112 w 2627"/>
              <a:gd name="T67" fmla="*/ 2582 h 2626"/>
              <a:gd name="T68" fmla="*/ 75 w 2627"/>
              <a:gd name="T69" fmla="*/ 2552 h 2626"/>
              <a:gd name="T70" fmla="*/ 43 w 2627"/>
              <a:gd name="T71" fmla="*/ 2514 h 2626"/>
              <a:gd name="T72" fmla="*/ 19 w 2627"/>
              <a:gd name="T73" fmla="*/ 2470 h 2626"/>
              <a:gd name="T74" fmla="*/ 5 w 2627"/>
              <a:gd name="T75" fmla="*/ 2422 h 2626"/>
              <a:gd name="T76" fmla="*/ 0 w 2627"/>
              <a:gd name="T77" fmla="*/ 2370 h 2626"/>
              <a:gd name="T78" fmla="*/ 0 w 2627"/>
              <a:gd name="T79" fmla="*/ 256 h 2626"/>
              <a:gd name="T80" fmla="*/ 5 w 2627"/>
              <a:gd name="T81" fmla="*/ 204 h 2626"/>
              <a:gd name="T82" fmla="*/ 19 w 2627"/>
              <a:gd name="T83" fmla="*/ 156 h 2626"/>
              <a:gd name="T84" fmla="*/ 43 w 2627"/>
              <a:gd name="T85" fmla="*/ 112 h 2626"/>
              <a:gd name="T86" fmla="*/ 75 w 2627"/>
              <a:gd name="T87" fmla="*/ 74 h 2626"/>
              <a:gd name="T88" fmla="*/ 112 w 2627"/>
              <a:gd name="T89" fmla="*/ 42 h 2626"/>
              <a:gd name="T90" fmla="*/ 156 w 2627"/>
              <a:gd name="T91" fmla="*/ 19 h 2626"/>
              <a:gd name="T92" fmla="*/ 204 w 2627"/>
              <a:gd name="T93" fmla="*/ 5 h 2626"/>
              <a:gd name="T94" fmla="*/ 254 w 2627"/>
              <a:gd name="T95"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7" h="2626">
                <a:moveTo>
                  <a:pt x="254" y="0"/>
                </a:moveTo>
                <a:lnTo>
                  <a:pt x="2370" y="0"/>
                </a:lnTo>
                <a:lnTo>
                  <a:pt x="2422" y="5"/>
                </a:lnTo>
                <a:lnTo>
                  <a:pt x="2470" y="19"/>
                </a:lnTo>
                <a:lnTo>
                  <a:pt x="2513" y="42"/>
                </a:lnTo>
                <a:lnTo>
                  <a:pt x="2552" y="74"/>
                </a:lnTo>
                <a:lnTo>
                  <a:pt x="2582" y="112"/>
                </a:lnTo>
                <a:lnTo>
                  <a:pt x="2607" y="156"/>
                </a:lnTo>
                <a:lnTo>
                  <a:pt x="2621" y="204"/>
                </a:lnTo>
                <a:lnTo>
                  <a:pt x="2627" y="256"/>
                </a:lnTo>
                <a:lnTo>
                  <a:pt x="2627" y="1285"/>
                </a:lnTo>
                <a:lnTo>
                  <a:pt x="2516" y="1331"/>
                </a:lnTo>
                <a:lnTo>
                  <a:pt x="2413" y="1381"/>
                </a:lnTo>
                <a:lnTo>
                  <a:pt x="2317" y="1438"/>
                </a:lnTo>
                <a:lnTo>
                  <a:pt x="2228" y="1498"/>
                </a:lnTo>
                <a:lnTo>
                  <a:pt x="2144" y="1562"/>
                </a:lnTo>
                <a:lnTo>
                  <a:pt x="2068" y="1630"/>
                </a:lnTo>
                <a:lnTo>
                  <a:pt x="1998" y="1701"/>
                </a:lnTo>
                <a:lnTo>
                  <a:pt x="1933" y="1774"/>
                </a:lnTo>
                <a:lnTo>
                  <a:pt x="1874" y="1849"/>
                </a:lnTo>
                <a:lnTo>
                  <a:pt x="1820" y="1927"/>
                </a:lnTo>
                <a:lnTo>
                  <a:pt x="1772" y="2005"/>
                </a:lnTo>
                <a:lnTo>
                  <a:pt x="1728" y="2085"/>
                </a:lnTo>
                <a:lnTo>
                  <a:pt x="1689" y="2165"/>
                </a:lnTo>
                <a:lnTo>
                  <a:pt x="1653" y="2244"/>
                </a:lnTo>
                <a:lnTo>
                  <a:pt x="1623" y="2324"/>
                </a:lnTo>
                <a:lnTo>
                  <a:pt x="1596" y="2402"/>
                </a:lnTo>
                <a:lnTo>
                  <a:pt x="1571" y="2479"/>
                </a:lnTo>
                <a:lnTo>
                  <a:pt x="1552" y="2553"/>
                </a:lnTo>
                <a:lnTo>
                  <a:pt x="1534" y="2626"/>
                </a:lnTo>
                <a:lnTo>
                  <a:pt x="254" y="2626"/>
                </a:lnTo>
                <a:lnTo>
                  <a:pt x="204" y="2621"/>
                </a:lnTo>
                <a:lnTo>
                  <a:pt x="156" y="2607"/>
                </a:lnTo>
                <a:lnTo>
                  <a:pt x="112" y="2582"/>
                </a:lnTo>
                <a:lnTo>
                  <a:pt x="75" y="2552"/>
                </a:lnTo>
                <a:lnTo>
                  <a:pt x="43" y="2514"/>
                </a:lnTo>
                <a:lnTo>
                  <a:pt x="19" y="2470"/>
                </a:lnTo>
                <a:lnTo>
                  <a:pt x="5" y="2422"/>
                </a:lnTo>
                <a:lnTo>
                  <a:pt x="0" y="2370"/>
                </a:lnTo>
                <a:lnTo>
                  <a:pt x="0" y="256"/>
                </a:lnTo>
                <a:lnTo>
                  <a:pt x="5" y="204"/>
                </a:lnTo>
                <a:lnTo>
                  <a:pt x="19" y="156"/>
                </a:lnTo>
                <a:lnTo>
                  <a:pt x="43" y="112"/>
                </a:lnTo>
                <a:lnTo>
                  <a:pt x="75" y="74"/>
                </a:lnTo>
                <a:lnTo>
                  <a:pt x="112" y="42"/>
                </a:lnTo>
                <a:lnTo>
                  <a:pt x="156" y="19"/>
                </a:lnTo>
                <a:lnTo>
                  <a:pt x="204" y="5"/>
                </a:lnTo>
                <a:lnTo>
                  <a:pt x="254" y="0"/>
                </a:lnTo>
                <a:close/>
              </a:path>
            </a:pathLst>
          </a:custGeom>
          <a:solidFill>
            <a:srgbClr val="E8EDEE"/>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3"/>
          <p:cNvSpPr>
            <a:spLocks/>
          </p:cNvSpPr>
          <p:nvPr/>
        </p:nvSpPr>
        <p:spPr bwMode="auto">
          <a:xfrm>
            <a:off x="2870857" y="2819325"/>
            <a:ext cx="1627753" cy="1627753"/>
          </a:xfrm>
          <a:custGeom>
            <a:avLst/>
            <a:gdLst>
              <a:gd name="T0" fmla="*/ 256 w 2626"/>
              <a:gd name="T1" fmla="*/ 0 h 2626"/>
              <a:gd name="T2" fmla="*/ 2370 w 2626"/>
              <a:gd name="T3" fmla="*/ 0 h 2626"/>
              <a:gd name="T4" fmla="*/ 2422 w 2626"/>
              <a:gd name="T5" fmla="*/ 5 h 2626"/>
              <a:gd name="T6" fmla="*/ 2470 w 2626"/>
              <a:gd name="T7" fmla="*/ 19 h 2626"/>
              <a:gd name="T8" fmla="*/ 2514 w 2626"/>
              <a:gd name="T9" fmla="*/ 42 h 2626"/>
              <a:gd name="T10" fmla="*/ 2552 w 2626"/>
              <a:gd name="T11" fmla="*/ 74 h 2626"/>
              <a:gd name="T12" fmla="*/ 2584 w 2626"/>
              <a:gd name="T13" fmla="*/ 112 h 2626"/>
              <a:gd name="T14" fmla="*/ 2607 w 2626"/>
              <a:gd name="T15" fmla="*/ 156 h 2626"/>
              <a:gd name="T16" fmla="*/ 2621 w 2626"/>
              <a:gd name="T17" fmla="*/ 204 h 2626"/>
              <a:gd name="T18" fmla="*/ 2626 w 2626"/>
              <a:gd name="T19" fmla="*/ 256 h 2626"/>
              <a:gd name="T20" fmla="*/ 2626 w 2626"/>
              <a:gd name="T21" fmla="*/ 2370 h 2626"/>
              <a:gd name="T22" fmla="*/ 2621 w 2626"/>
              <a:gd name="T23" fmla="*/ 2422 h 2626"/>
              <a:gd name="T24" fmla="*/ 2607 w 2626"/>
              <a:gd name="T25" fmla="*/ 2470 h 2626"/>
              <a:gd name="T26" fmla="*/ 2584 w 2626"/>
              <a:gd name="T27" fmla="*/ 2514 h 2626"/>
              <a:gd name="T28" fmla="*/ 2552 w 2626"/>
              <a:gd name="T29" fmla="*/ 2552 h 2626"/>
              <a:gd name="T30" fmla="*/ 2514 w 2626"/>
              <a:gd name="T31" fmla="*/ 2582 h 2626"/>
              <a:gd name="T32" fmla="*/ 2470 w 2626"/>
              <a:gd name="T33" fmla="*/ 2607 h 2626"/>
              <a:gd name="T34" fmla="*/ 2422 w 2626"/>
              <a:gd name="T35" fmla="*/ 2621 h 2626"/>
              <a:gd name="T36" fmla="*/ 2370 w 2626"/>
              <a:gd name="T37" fmla="*/ 2626 h 2626"/>
              <a:gd name="T38" fmla="*/ 1382 w 2626"/>
              <a:gd name="T39" fmla="*/ 2626 h 2626"/>
              <a:gd name="T40" fmla="*/ 1357 w 2626"/>
              <a:gd name="T41" fmla="*/ 2568 h 2626"/>
              <a:gd name="T42" fmla="*/ 1327 w 2626"/>
              <a:gd name="T43" fmla="*/ 2505 h 2626"/>
              <a:gd name="T44" fmla="*/ 1295 w 2626"/>
              <a:gd name="T45" fmla="*/ 2441 h 2626"/>
              <a:gd name="T46" fmla="*/ 1258 w 2626"/>
              <a:gd name="T47" fmla="*/ 2375 h 2626"/>
              <a:gd name="T48" fmla="*/ 1217 w 2626"/>
              <a:gd name="T49" fmla="*/ 2308 h 2626"/>
              <a:gd name="T50" fmla="*/ 1169 w 2626"/>
              <a:gd name="T51" fmla="*/ 2238 h 2626"/>
              <a:gd name="T52" fmla="*/ 1117 w 2626"/>
              <a:gd name="T53" fmla="*/ 2167 h 2626"/>
              <a:gd name="T54" fmla="*/ 1060 w 2626"/>
              <a:gd name="T55" fmla="*/ 2098 h 2626"/>
              <a:gd name="T56" fmla="*/ 998 w 2626"/>
              <a:gd name="T57" fmla="*/ 2028 h 2626"/>
              <a:gd name="T58" fmla="*/ 929 w 2626"/>
              <a:gd name="T59" fmla="*/ 1959 h 2626"/>
              <a:gd name="T60" fmla="*/ 854 w 2626"/>
              <a:gd name="T61" fmla="*/ 1891 h 2626"/>
              <a:gd name="T62" fmla="*/ 772 w 2626"/>
              <a:gd name="T63" fmla="*/ 1824 h 2626"/>
              <a:gd name="T64" fmla="*/ 683 w 2626"/>
              <a:gd name="T65" fmla="*/ 1760 h 2626"/>
              <a:gd name="T66" fmla="*/ 589 w 2626"/>
              <a:gd name="T67" fmla="*/ 1699 h 2626"/>
              <a:gd name="T68" fmla="*/ 485 w 2626"/>
              <a:gd name="T69" fmla="*/ 1640 h 2626"/>
              <a:gd name="T70" fmla="*/ 377 w 2626"/>
              <a:gd name="T71" fmla="*/ 1587 h 2626"/>
              <a:gd name="T72" fmla="*/ 258 w 2626"/>
              <a:gd name="T73" fmla="*/ 1535 h 2626"/>
              <a:gd name="T74" fmla="*/ 133 w 2626"/>
              <a:gd name="T75" fmla="*/ 1491 h 2626"/>
              <a:gd name="T76" fmla="*/ 0 w 2626"/>
              <a:gd name="T77" fmla="*/ 1450 h 2626"/>
              <a:gd name="T78" fmla="*/ 0 w 2626"/>
              <a:gd name="T79" fmla="*/ 256 h 2626"/>
              <a:gd name="T80" fmla="*/ 5 w 2626"/>
              <a:gd name="T81" fmla="*/ 204 h 2626"/>
              <a:gd name="T82" fmla="*/ 19 w 2626"/>
              <a:gd name="T83" fmla="*/ 156 h 2626"/>
              <a:gd name="T84" fmla="*/ 44 w 2626"/>
              <a:gd name="T85" fmla="*/ 112 h 2626"/>
              <a:gd name="T86" fmla="*/ 74 w 2626"/>
              <a:gd name="T87" fmla="*/ 74 h 2626"/>
              <a:gd name="T88" fmla="*/ 112 w 2626"/>
              <a:gd name="T89" fmla="*/ 42 h 2626"/>
              <a:gd name="T90" fmla="*/ 156 w 2626"/>
              <a:gd name="T91" fmla="*/ 19 h 2626"/>
              <a:gd name="T92" fmla="*/ 204 w 2626"/>
              <a:gd name="T93" fmla="*/ 5 h 2626"/>
              <a:gd name="T94" fmla="*/ 256 w 2626"/>
              <a:gd name="T95"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6" h="2626">
                <a:moveTo>
                  <a:pt x="256" y="0"/>
                </a:moveTo>
                <a:lnTo>
                  <a:pt x="2370" y="0"/>
                </a:lnTo>
                <a:lnTo>
                  <a:pt x="2422" y="5"/>
                </a:lnTo>
                <a:lnTo>
                  <a:pt x="2470" y="19"/>
                </a:lnTo>
                <a:lnTo>
                  <a:pt x="2514" y="42"/>
                </a:lnTo>
                <a:lnTo>
                  <a:pt x="2552" y="74"/>
                </a:lnTo>
                <a:lnTo>
                  <a:pt x="2584" y="112"/>
                </a:lnTo>
                <a:lnTo>
                  <a:pt x="2607" y="156"/>
                </a:lnTo>
                <a:lnTo>
                  <a:pt x="2621" y="204"/>
                </a:lnTo>
                <a:lnTo>
                  <a:pt x="2626" y="256"/>
                </a:lnTo>
                <a:lnTo>
                  <a:pt x="2626" y="2370"/>
                </a:lnTo>
                <a:lnTo>
                  <a:pt x="2621" y="2422"/>
                </a:lnTo>
                <a:lnTo>
                  <a:pt x="2607" y="2470"/>
                </a:lnTo>
                <a:lnTo>
                  <a:pt x="2584" y="2514"/>
                </a:lnTo>
                <a:lnTo>
                  <a:pt x="2552" y="2552"/>
                </a:lnTo>
                <a:lnTo>
                  <a:pt x="2514" y="2582"/>
                </a:lnTo>
                <a:lnTo>
                  <a:pt x="2470" y="2607"/>
                </a:lnTo>
                <a:lnTo>
                  <a:pt x="2422" y="2621"/>
                </a:lnTo>
                <a:lnTo>
                  <a:pt x="2370" y="2626"/>
                </a:lnTo>
                <a:lnTo>
                  <a:pt x="1382" y="2626"/>
                </a:lnTo>
                <a:lnTo>
                  <a:pt x="1357" y="2568"/>
                </a:lnTo>
                <a:lnTo>
                  <a:pt x="1327" y="2505"/>
                </a:lnTo>
                <a:lnTo>
                  <a:pt x="1295" y="2441"/>
                </a:lnTo>
                <a:lnTo>
                  <a:pt x="1258" y="2375"/>
                </a:lnTo>
                <a:lnTo>
                  <a:pt x="1217" y="2308"/>
                </a:lnTo>
                <a:lnTo>
                  <a:pt x="1169" y="2238"/>
                </a:lnTo>
                <a:lnTo>
                  <a:pt x="1117" y="2167"/>
                </a:lnTo>
                <a:lnTo>
                  <a:pt x="1060" y="2098"/>
                </a:lnTo>
                <a:lnTo>
                  <a:pt x="998" y="2028"/>
                </a:lnTo>
                <a:lnTo>
                  <a:pt x="929" y="1959"/>
                </a:lnTo>
                <a:lnTo>
                  <a:pt x="854" y="1891"/>
                </a:lnTo>
                <a:lnTo>
                  <a:pt x="772" y="1824"/>
                </a:lnTo>
                <a:lnTo>
                  <a:pt x="683" y="1760"/>
                </a:lnTo>
                <a:lnTo>
                  <a:pt x="589" y="1699"/>
                </a:lnTo>
                <a:lnTo>
                  <a:pt x="485" y="1640"/>
                </a:lnTo>
                <a:lnTo>
                  <a:pt x="377" y="1587"/>
                </a:lnTo>
                <a:lnTo>
                  <a:pt x="258" y="1535"/>
                </a:lnTo>
                <a:lnTo>
                  <a:pt x="133" y="1491"/>
                </a:lnTo>
                <a:lnTo>
                  <a:pt x="0" y="1450"/>
                </a:lnTo>
                <a:lnTo>
                  <a:pt x="0" y="256"/>
                </a:lnTo>
                <a:lnTo>
                  <a:pt x="5" y="204"/>
                </a:lnTo>
                <a:lnTo>
                  <a:pt x="19" y="156"/>
                </a:lnTo>
                <a:lnTo>
                  <a:pt x="44" y="112"/>
                </a:lnTo>
                <a:lnTo>
                  <a:pt x="74" y="74"/>
                </a:lnTo>
                <a:lnTo>
                  <a:pt x="112" y="42"/>
                </a:lnTo>
                <a:lnTo>
                  <a:pt x="156" y="19"/>
                </a:lnTo>
                <a:lnTo>
                  <a:pt x="204" y="5"/>
                </a:lnTo>
                <a:lnTo>
                  <a:pt x="256" y="0"/>
                </a:lnTo>
                <a:close/>
              </a:path>
            </a:pathLst>
          </a:custGeom>
          <a:solidFill>
            <a:srgbClr val="E8EDEE"/>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4"/>
          <p:cNvSpPr>
            <a:spLocks/>
          </p:cNvSpPr>
          <p:nvPr/>
        </p:nvSpPr>
        <p:spPr bwMode="auto">
          <a:xfrm>
            <a:off x="2718484" y="976204"/>
            <a:ext cx="1770321" cy="1770321"/>
          </a:xfrm>
          <a:custGeom>
            <a:avLst/>
            <a:gdLst>
              <a:gd name="T0" fmla="*/ 1664 w 2856"/>
              <a:gd name="T1" fmla="*/ 0 h 2856"/>
              <a:gd name="T2" fmla="*/ 2856 w 2856"/>
              <a:gd name="T3" fmla="*/ 0 h 2856"/>
              <a:gd name="T4" fmla="*/ 2856 w 2856"/>
              <a:gd name="T5" fmla="*/ 2856 h 2856"/>
              <a:gd name="T6" fmla="*/ 0 w 2856"/>
              <a:gd name="T7" fmla="*/ 2856 h 2856"/>
              <a:gd name="T8" fmla="*/ 0 w 2856"/>
              <a:gd name="T9" fmla="*/ 1591 h 2856"/>
              <a:gd name="T10" fmla="*/ 133 w 2856"/>
              <a:gd name="T11" fmla="*/ 1562 h 2856"/>
              <a:gd name="T12" fmla="*/ 260 w 2856"/>
              <a:gd name="T13" fmla="*/ 1529 h 2856"/>
              <a:gd name="T14" fmla="*/ 379 w 2856"/>
              <a:gd name="T15" fmla="*/ 1488 h 2856"/>
              <a:gd name="T16" fmla="*/ 491 w 2856"/>
              <a:gd name="T17" fmla="*/ 1445 h 2856"/>
              <a:gd name="T18" fmla="*/ 596 w 2856"/>
              <a:gd name="T19" fmla="*/ 1395 h 2856"/>
              <a:gd name="T20" fmla="*/ 696 w 2856"/>
              <a:gd name="T21" fmla="*/ 1343 h 2856"/>
              <a:gd name="T22" fmla="*/ 790 w 2856"/>
              <a:gd name="T23" fmla="*/ 1287 h 2856"/>
              <a:gd name="T24" fmla="*/ 877 w 2856"/>
              <a:gd name="T25" fmla="*/ 1226 h 2856"/>
              <a:gd name="T26" fmla="*/ 959 w 2856"/>
              <a:gd name="T27" fmla="*/ 1164 h 2856"/>
              <a:gd name="T28" fmla="*/ 1034 w 2856"/>
              <a:gd name="T29" fmla="*/ 1098 h 2856"/>
              <a:gd name="T30" fmla="*/ 1105 w 2856"/>
              <a:gd name="T31" fmla="*/ 1032 h 2856"/>
              <a:gd name="T32" fmla="*/ 1171 w 2856"/>
              <a:gd name="T33" fmla="*/ 963 h 2856"/>
              <a:gd name="T34" fmla="*/ 1232 w 2856"/>
              <a:gd name="T35" fmla="*/ 891 h 2856"/>
              <a:gd name="T36" fmla="*/ 1287 w 2856"/>
              <a:gd name="T37" fmla="*/ 820 h 2856"/>
              <a:gd name="T38" fmla="*/ 1338 w 2856"/>
              <a:gd name="T39" fmla="*/ 749 h 2856"/>
              <a:gd name="T40" fmla="*/ 1385 w 2856"/>
              <a:gd name="T41" fmla="*/ 678 h 2856"/>
              <a:gd name="T42" fmla="*/ 1427 w 2856"/>
              <a:gd name="T43" fmla="*/ 607 h 2856"/>
              <a:gd name="T44" fmla="*/ 1466 w 2856"/>
              <a:gd name="T45" fmla="*/ 535 h 2856"/>
              <a:gd name="T46" fmla="*/ 1500 w 2856"/>
              <a:gd name="T47" fmla="*/ 466 h 2856"/>
              <a:gd name="T48" fmla="*/ 1532 w 2856"/>
              <a:gd name="T49" fmla="*/ 398 h 2856"/>
              <a:gd name="T50" fmla="*/ 1559 w 2856"/>
              <a:gd name="T51" fmla="*/ 333 h 2856"/>
              <a:gd name="T52" fmla="*/ 1584 w 2856"/>
              <a:gd name="T53" fmla="*/ 269 h 2856"/>
              <a:gd name="T54" fmla="*/ 1605 w 2856"/>
              <a:gd name="T55" fmla="*/ 208 h 2856"/>
              <a:gd name="T56" fmla="*/ 1625 w 2856"/>
              <a:gd name="T57" fmla="*/ 149 h 2856"/>
              <a:gd name="T58" fmla="*/ 1639 w 2856"/>
              <a:gd name="T59" fmla="*/ 96 h 2856"/>
              <a:gd name="T60" fmla="*/ 1653 w 2856"/>
              <a:gd name="T61" fmla="*/ 46 h 2856"/>
              <a:gd name="T62" fmla="*/ 1664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1664" y="0"/>
                </a:moveTo>
                <a:lnTo>
                  <a:pt x="2856" y="0"/>
                </a:lnTo>
                <a:lnTo>
                  <a:pt x="2856" y="2856"/>
                </a:lnTo>
                <a:lnTo>
                  <a:pt x="0" y="2856"/>
                </a:lnTo>
                <a:lnTo>
                  <a:pt x="0" y="1591"/>
                </a:lnTo>
                <a:lnTo>
                  <a:pt x="133" y="1562"/>
                </a:lnTo>
                <a:lnTo>
                  <a:pt x="260" y="1529"/>
                </a:lnTo>
                <a:lnTo>
                  <a:pt x="379" y="1488"/>
                </a:lnTo>
                <a:lnTo>
                  <a:pt x="491" y="1445"/>
                </a:lnTo>
                <a:lnTo>
                  <a:pt x="596" y="1395"/>
                </a:lnTo>
                <a:lnTo>
                  <a:pt x="696" y="1343"/>
                </a:lnTo>
                <a:lnTo>
                  <a:pt x="790" y="1287"/>
                </a:lnTo>
                <a:lnTo>
                  <a:pt x="877" y="1226"/>
                </a:lnTo>
                <a:lnTo>
                  <a:pt x="959" y="1164"/>
                </a:lnTo>
                <a:lnTo>
                  <a:pt x="1034" y="1098"/>
                </a:lnTo>
                <a:lnTo>
                  <a:pt x="1105" y="1032"/>
                </a:lnTo>
                <a:lnTo>
                  <a:pt x="1171" y="963"/>
                </a:lnTo>
                <a:lnTo>
                  <a:pt x="1232" y="891"/>
                </a:lnTo>
                <a:lnTo>
                  <a:pt x="1287" y="820"/>
                </a:lnTo>
                <a:lnTo>
                  <a:pt x="1338" y="749"/>
                </a:lnTo>
                <a:lnTo>
                  <a:pt x="1385" y="678"/>
                </a:lnTo>
                <a:lnTo>
                  <a:pt x="1427" y="607"/>
                </a:lnTo>
                <a:lnTo>
                  <a:pt x="1466" y="535"/>
                </a:lnTo>
                <a:lnTo>
                  <a:pt x="1500" y="466"/>
                </a:lnTo>
                <a:lnTo>
                  <a:pt x="1532" y="398"/>
                </a:lnTo>
                <a:lnTo>
                  <a:pt x="1559" y="333"/>
                </a:lnTo>
                <a:lnTo>
                  <a:pt x="1584" y="269"/>
                </a:lnTo>
                <a:lnTo>
                  <a:pt x="1605" y="208"/>
                </a:lnTo>
                <a:lnTo>
                  <a:pt x="1625" y="149"/>
                </a:lnTo>
                <a:lnTo>
                  <a:pt x="1639" y="96"/>
                </a:lnTo>
                <a:lnTo>
                  <a:pt x="1653" y="46"/>
                </a:lnTo>
                <a:lnTo>
                  <a:pt x="1664" y="0"/>
                </a:lnTo>
                <a:close/>
              </a:path>
            </a:pathLst>
          </a:custGeom>
          <a:solidFill>
            <a:srgbClr val="41B6E6"/>
          </a:solidFill>
          <a:ln w="0">
            <a:no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15"/>
          <p:cNvSpPr>
            <a:spLocks/>
          </p:cNvSpPr>
          <p:nvPr/>
        </p:nvSpPr>
        <p:spPr bwMode="auto">
          <a:xfrm>
            <a:off x="2728289" y="2819324"/>
            <a:ext cx="1770321" cy="1770321"/>
          </a:xfrm>
          <a:custGeom>
            <a:avLst/>
            <a:gdLst>
              <a:gd name="T0" fmla="*/ 0 w 2856"/>
              <a:gd name="T1" fmla="*/ 0 h 2856"/>
              <a:gd name="T2" fmla="*/ 2856 w 2856"/>
              <a:gd name="T3" fmla="*/ 0 h 2856"/>
              <a:gd name="T4" fmla="*/ 2856 w 2856"/>
              <a:gd name="T5" fmla="*/ 2856 h 2856"/>
              <a:gd name="T6" fmla="*/ 1680 w 2856"/>
              <a:gd name="T7" fmla="*/ 2856 h 2856"/>
              <a:gd name="T8" fmla="*/ 1671 w 2856"/>
              <a:gd name="T9" fmla="*/ 2820 h 2856"/>
              <a:gd name="T10" fmla="*/ 1662 w 2856"/>
              <a:gd name="T11" fmla="*/ 2778 h 2856"/>
              <a:gd name="T12" fmla="*/ 1652 w 2856"/>
              <a:gd name="T13" fmla="*/ 2731 h 2856"/>
              <a:gd name="T14" fmla="*/ 1637 w 2856"/>
              <a:gd name="T15" fmla="*/ 2682 h 2856"/>
              <a:gd name="T16" fmla="*/ 1621 w 2856"/>
              <a:gd name="T17" fmla="*/ 2626 h 2856"/>
              <a:gd name="T18" fmla="*/ 1604 w 2856"/>
              <a:gd name="T19" fmla="*/ 2569 h 2856"/>
              <a:gd name="T20" fmla="*/ 1582 w 2856"/>
              <a:gd name="T21" fmla="*/ 2509 h 2856"/>
              <a:gd name="T22" fmla="*/ 1557 w 2856"/>
              <a:gd name="T23" fmla="*/ 2445 h 2856"/>
              <a:gd name="T24" fmla="*/ 1529 w 2856"/>
              <a:gd name="T25" fmla="*/ 2379 h 2856"/>
              <a:gd name="T26" fmla="*/ 1499 w 2856"/>
              <a:gd name="T27" fmla="*/ 2311 h 2856"/>
              <a:gd name="T28" fmla="*/ 1463 w 2856"/>
              <a:gd name="T29" fmla="*/ 2242 h 2856"/>
              <a:gd name="T30" fmla="*/ 1426 w 2856"/>
              <a:gd name="T31" fmla="*/ 2171 h 2856"/>
              <a:gd name="T32" fmla="*/ 1383 w 2856"/>
              <a:gd name="T33" fmla="*/ 2101 h 2856"/>
              <a:gd name="T34" fmla="*/ 1335 w 2856"/>
              <a:gd name="T35" fmla="*/ 2028 h 2856"/>
              <a:gd name="T36" fmla="*/ 1285 w 2856"/>
              <a:gd name="T37" fmla="*/ 1957 h 2856"/>
              <a:gd name="T38" fmla="*/ 1228 w 2856"/>
              <a:gd name="T39" fmla="*/ 1888 h 2856"/>
              <a:gd name="T40" fmla="*/ 1167 w 2856"/>
              <a:gd name="T41" fmla="*/ 1817 h 2856"/>
              <a:gd name="T42" fmla="*/ 1102 w 2856"/>
              <a:gd name="T43" fmla="*/ 1749 h 2856"/>
              <a:gd name="T44" fmla="*/ 1032 w 2856"/>
              <a:gd name="T45" fmla="*/ 1681 h 2856"/>
              <a:gd name="T46" fmla="*/ 956 w 2856"/>
              <a:gd name="T47" fmla="*/ 1617 h 2856"/>
              <a:gd name="T48" fmla="*/ 874 w 2856"/>
              <a:gd name="T49" fmla="*/ 1555 h 2856"/>
              <a:gd name="T50" fmla="*/ 787 w 2856"/>
              <a:gd name="T51" fmla="*/ 1495 h 2856"/>
              <a:gd name="T52" fmla="*/ 694 w 2856"/>
              <a:gd name="T53" fmla="*/ 1439 h 2856"/>
              <a:gd name="T54" fmla="*/ 594 w 2856"/>
              <a:gd name="T55" fmla="*/ 1386 h 2856"/>
              <a:gd name="T56" fmla="*/ 489 w 2856"/>
              <a:gd name="T57" fmla="*/ 1338 h 2856"/>
              <a:gd name="T58" fmla="*/ 377 w 2856"/>
              <a:gd name="T59" fmla="*/ 1293 h 2856"/>
              <a:gd name="T60" fmla="*/ 258 w 2856"/>
              <a:gd name="T61" fmla="*/ 1256 h 2856"/>
              <a:gd name="T62" fmla="*/ 133 w 2856"/>
              <a:gd name="T63" fmla="*/ 1222 h 2856"/>
              <a:gd name="T64" fmla="*/ 0 w 2856"/>
              <a:gd name="T65" fmla="*/ 1194 h 2856"/>
              <a:gd name="T66" fmla="*/ 0 w 2856"/>
              <a:gd name="T67"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6" h="2856">
                <a:moveTo>
                  <a:pt x="0" y="0"/>
                </a:moveTo>
                <a:lnTo>
                  <a:pt x="2856" y="0"/>
                </a:lnTo>
                <a:lnTo>
                  <a:pt x="2856" y="2856"/>
                </a:lnTo>
                <a:lnTo>
                  <a:pt x="1680" y="2856"/>
                </a:lnTo>
                <a:lnTo>
                  <a:pt x="1671" y="2820"/>
                </a:lnTo>
                <a:lnTo>
                  <a:pt x="1662" y="2778"/>
                </a:lnTo>
                <a:lnTo>
                  <a:pt x="1652" y="2731"/>
                </a:lnTo>
                <a:lnTo>
                  <a:pt x="1637" y="2682"/>
                </a:lnTo>
                <a:lnTo>
                  <a:pt x="1621" y="2626"/>
                </a:lnTo>
                <a:lnTo>
                  <a:pt x="1604" y="2569"/>
                </a:lnTo>
                <a:lnTo>
                  <a:pt x="1582" y="2509"/>
                </a:lnTo>
                <a:lnTo>
                  <a:pt x="1557" y="2445"/>
                </a:lnTo>
                <a:lnTo>
                  <a:pt x="1529" y="2379"/>
                </a:lnTo>
                <a:lnTo>
                  <a:pt x="1499" y="2311"/>
                </a:lnTo>
                <a:lnTo>
                  <a:pt x="1463" y="2242"/>
                </a:lnTo>
                <a:lnTo>
                  <a:pt x="1426" y="2171"/>
                </a:lnTo>
                <a:lnTo>
                  <a:pt x="1383" y="2101"/>
                </a:lnTo>
                <a:lnTo>
                  <a:pt x="1335" y="2028"/>
                </a:lnTo>
                <a:lnTo>
                  <a:pt x="1285" y="1957"/>
                </a:lnTo>
                <a:lnTo>
                  <a:pt x="1228" y="1888"/>
                </a:lnTo>
                <a:lnTo>
                  <a:pt x="1167" y="1817"/>
                </a:lnTo>
                <a:lnTo>
                  <a:pt x="1102" y="1749"/>
                </a:lnTo>
                <a:lnTo>
                  <a:pt x="1032" y="1681"/>
                </a:lnTo>
                <a:lnTo>
                  <a:pt x="956" y="1617"/>
                </a:lnTo>
                <a:lnTo>
                  <a:pt x="874" y="1555"/>
                </a:lnTo>
                <a:lnTo>
                  <a:pt x="787" y="1495"/>
                </a:lnTo>
                <a:lnTo>
                  <a:pt x="694" y="1439"/>
                </a:lnTo>
                <a:lnTo>
                  <a:pt x="594" y="1386"/>
                </a:lnTo>
                <a:lnTo>
                  <a:pt x="489" y="1338"/>
                </a:lnTo>
                <a:lnTo>
                  <a:pt x="377" y="1293"/>
                </a:lnTo>
                <a:lnTo>
                  <a:pt x="258" y="1256"/>
                </a:lnTo>
                <a:lnTo>
                  <a:pt x="133" y="1222"/>
                </a:lnTo>
                <a:lnTo>
                  <a:pt x="0" y="1194"/>
                </a:lnTo>
                <a:lnTo>
                  <a:pt x="0" y="0"/>
                </a:lnTo>
                <a:close/>
              </a:path>
            </a:pathLst>
          </a:custGeom>
          <a:solidFill>
            <a:srgbClr val="425563"/>
          </a:solidFill>
          <a:ln w="0">
            <a:no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6"/>
          <p:cNvSpPr>
            <a:spLocks/>
          </p:cNvSpPr>
          <p:nvPr/>
        </p:nvSpPr>
        <p:spPr bwMode="auto">
          <a:xfrm>
            <a:off x="4586929" y="962906"/>
            <a:ext cx="1770321" cy="1770321"/>
          </a:xfrm>
          <a:custGeom>
            <a:avLst/>
            <a:gdLst>
              <a:gd name="T0" fmla="*/ 0 w 2856"/>
              <a:gd name="T1" fmla="*/ 0 h 2856"/>
              <a:gd name="T2" fmla="*/ 1281 w 2856"/>
              <a:gd name="T3" fmla="*/ 0 h 2856"/>
              <a:gd name="T4" fmla="*/ 1294 w 2856"/>
              <a:gd name="T5" fmla="*/ 46 h 2856"/>
              <a:gd name="T6" fmla="*/ 1306 w 2856"/>
              <a:gd name="T7" fmla="*/ 98 h 2856"/>
              <a:gd name="T8" fmla="*/ 1322 w 2856"/>
              <a:gd name="T9" fmla="*/ 153 h 2856"/>
              <a:gd name="T10" fmla="*/ 1342 w 2856"/>
              <a:gd name="T11" fmla="*/ 212 h 2856"/>
              <a:gd name="T12" fmla="*/ 1363 w 2856"/>
              <a:gd name="T13" fmla="*/ 272 h 2856"/>
              <a:gd name="T14" fmla="*/ 1388 w 2856"/>
              <a:gd name="T15" fmla="*/ 338 h 2856"/>
              <a:gd name="T16" fmla="*/ 1416 w 2856"/>
              <a:gd name="T17" fmla="*/ 404 h 2856"/>
              <a:gd name="T18" fmla="*/ 1448 w 2856"/>
              <a:gd name="T19" fmla="*/ 473 h 2856"/>
              <a:gd name="T20" fmla="*/ 1484 w 2856"/>
              <a:gd name="T21" fmla="*/ 544 h 2856"/>
              <a:gd name="T22" fmla="*/ 1523 w 2856"/>
              <a:gd name="T23" fmla="*/ 616 h 2856"/>
              <a:gd name="T24" fmla="*/ 1566 w 2856"/>
              <a:gd name="T25" fmla="*/ 689 h 2856"/>
              <a:gd name="T26" fmla="*/ 1614 w 2856"/>
              <a:gd name="T27" fmla="*/ 760 h 2856"/>
              <a:gd name="T28" fmla="*/ 1667 w 2856"/>
              <a:gd name="T29" fmla="*/ 833 h 2856"/>
              <a:gd name="T30" fmla="*/ 1724 w 2856"/>
              <a:gd name="T31" fmla="*/ 906 h 2856"/>
              <a:gd name="T32" fmla="*/ 1787 w 2856"/>
              <a:gd name="T33" fmla="*/ 975 h 2856"/>
              <a:gd name="T34" fmla="*/ 1854 w 2856"/>
              <a:gd name="T35" fmla="*/ 1046 h 2856"/>
              <a:gd name="T36" fmla="*/ 1927 w 2856"/>
              <a:gd name="T37" fmla="*/ 1114 h 2856"/>
              <a:gd name="T38" fmla="*/ 2006 w 2856"/>
              <a:gd name="T39" fmla="*/ 1178 h 2856"/>
              <a:gd name="T40" fmla="*/ 2089 w 2856"/>
              <a:gd name="T41" fmla="*/ 1242 h 2856"/>
              <a:gd name="T42" fmla="*/ 2180 w 2856"/>
              <a:gd name="T43" fmla="*/ 1301 h 2856"/>
              <a:gd name="T44" fmla="*/ 2276 w 2856"/>
              <a:gd name="T45" fmla="*/ 1358 h 2856"/>
              <a:gd name="T46" fmla="*/ 2377 w 2856"/>
              <a:gd name="T47" fmla="*/ 1409 h 2856"/>
              <a:gd name="T48" fmla="*/ 2488 w 2856"/>
              <a:gd name="T49" fmla="*/ 1457 h 2856"/>
              <a:gd name="T50" fmla="*/ 2604 w 2856"/>
              <a:gd name="T51" fmla="*/ 1502 h 2856"/>
              <a:gd name="T52" fmla="*/ 2726 w 2856"/>
              <a:gd name="T53" fmla="*/ 1539 h 2856"/>
              <a:gd name="T54" fmla="*/ 2856 w 2856"/>
              <a:gd name="T55" fmla="*/ 1571 h 2856"/>
              <a:gd name="T56" fmla="*/ 2856 w 2856"/>
              <a:gd name="T57" fmla="*/ 2856 h 2856"/>
              <a:gd name="T58" fmla="*/ 0 w 2856"/>
              <a:gd name="T59" fmla="*/ 2856 h 2856"/>
              <a:gd name="T60" fmla="*/ 0 w 2856"/>
              <a:gd name="T6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6" h="2856">
                <a:moveTo>
                  <a:pt x="0" y="0"/>
                </a:moveTo>
                <a:lnTo>
                  <a:pt x="1281" y="0"/>
                </a:lnTo>
                <a:lnTo>
                  <a:pt x="1294" y="46"/>
                </a:lnTo>
                <a:lnTo>
                  <a:pt x="1306" y="98"/>
                </a:lnTo>
                <a:lnTo>
                  <a:pt x="1322" y="153"/>
                </a:lnTo>
                <a:lnTo>
                  <a:pt x="1342" y="212"/>
                </a:lnTo>
                <a:lnTo>
                  <a:pt x="1363" y="272"/>
                </a:lnTo>
                <a:lnTo>
                  <a:pt x="1388" y="338"/>
                </a:lnTo>
                <a:lnTo>
                  <a:pt x="1416" y="404"/>
                </a:lnTo>
                <a:lnTo>
                  <a:pt x="1448" y="473"/>
                </a:lnTo>
                <a:lnTo>
                  <a:pt x="1484" y="544"/>
                </a:lnTo>
                <a:lnTo>
                  <a:pt x="1523" y="616"/>
                </a:lnTo>
                <a:lnTo>
                  <a:pt x="1566" y="689"/>
                </a:lnTo>
                <a:lnTo>
                  <a:pt x="1614" y="760"/>
                </a:lnTo>
                <a:lnTo>
                  <a:pt x="1667" y="833"/>
                </a:lnTo>
                <a:lnTo>
                  <a:pt x="1724" y="906"/>
                </a:lnTo>
                <a:lnTo>
                  <a:pt x="1787" y="975"/>
                </a:lnTo>
                <a:lnTo>
                  <a:pt x="1854" y="1046"/>
                </a:lnTo>
                <a:lnTo>
                  <a:pt x="1927" y="1114"/>
                </a:lnTo>
                <a:lnTo>
                  <a:pt x="2006" y="1178"/>
                </a:lnTo>
                <a:lnTo>
                  <a:pt x="2089" y="1242"/>
                </a:lnTo>
                <a:lnTo>
                  <a:pt x="2180" y="1301"/>
                </a:lnTo>
                <a:lnTo>
                  <a:pt x="2276" y="1358"/>
                </a:lnTo>
                <a:lnTo>
                  <a:pt x="2377" y="1409"/>
                </a:lnTo>
                <a:lnTo>
                  <a:pt x="2488" y="1457"/>
                </a:lnTo>
                <a:lnTo>
                  <a:pt x="2604" y="1502"/>
                </a:lnTo>
                <a:lnTo>
                  <a:pt x="2726" y="1539"/>
                </a:lnTo>
                <a:lnTo>
                  <a:pt x="2856" y="1571"/>
                </a:lnTo>
                <a:lnTo>
                  <a:pt x="2856" y="2856"/>
                </a:lnTo>
                <a:lnTo>
                  <a:pt x="0" y="2856"/>
                </a:lnTo>
                <a:lnTo>
                  <a:pt x="0" y="0"/>
                </a:lnTo>
                <a:close/>
              </a:path>
            </a:pathLst>
          </a:custGeom>
          <a:solidFill>
            <a:srgbClr val="003087"/>
          </a:solidFill>
          <a:ln w="0">
            <a:no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7"/>
          <p:cNvSpPr>
            <a:spLocks/>
          </p:cNvSpPr>
          <p:nvPr/>
        </p:nvSpPr>
        <p:spPr bwMode="auto">
          <a:xfrm>
            <a:off x="4612248" y="2823796"/>
            <a:ext cx="1770321" cy="1770321"/>
          </a:xfrm>
          <a:custGeom>
            <a:avLst/>
            <a:gdLst>
              <a:gd name="T0" fmla="*/ 0 w 2856"/>
              <a:gd name="T1" fmla="*/ 0 h 2856"/>
              <a:gd name="T2" fmla="*/ 2856 w 2856"/>
              <a:gd name="T3" fmla="*/ 0 h 2856"/>
              <a:gd name="T4" fmla="*/ 2856 w 2856"/>
              <a:gd name="T5" fmla="*/ 1212 h 2856"/>
              <a:gd name="T6" fmla="*/ 2723 w 2856"/>
              <a:gd name="T7" fmla="*/ 1245 h 2856"/>
              <a:gd name="T8" fmla="*/ 2596 w 2856"/>
              <a:gd name="T9" fmla="*/ 1285 h 2856"/>
              <a:gd name="T10" fmla="*/ 2477 w 2856"/>
              <a:gd name="T11" fmla="*/ 1329 h 2856"/>
              <a:gd name="T12" fmla="*/ 2365 w 2856"/>
              <a:gd name="T13" fmla="*/ 1381 h 2856"/>
              <a:gd name="T14" fmla="*/ 2260 w 2856"/>
              <a:gd name="T15" fmla="*/ 1434 h 2856"/>
              <a:gd name="T16" fmla="*/ 2162 w 2856"/>
              <a:gd name="T17" fmla="*/ 1493 h 2856"/>
              <a:gd name="T18" fmla="*/ 2070 w 2856"/>
              <a:gd name="T19" fmla="*/ 1555 h 2856"/>
              <a:gd name="T20" fmla="*/ 1986 w 2856"/>
              <a:gd name="T21" fmla="*/ 1621 h 2856"/>
              <a:gd name="T22" fmla="*/ 1906 w 2856"/>
              <a:gd name="T23" fmla="*/ 1689 h 2856"/>
              <a:gd name="T24" fmla="*/ 1833 w 2856"/>
              <a:gd name="T25" fmla="*/ 1760 h 2856"/>
              <a:gd name="T26" fmla="*/ 1765 w 2856"/>
              <a:gd name="T27" fmla="*/ 1833 h 2856"/>
              <a:gd name="T28" fmla="*/ 1703 w 2856"/>
              <a:gd name="T29" fmla="*/ 1906 h 2856"/>
              <a:gd name="T30" fmla="*/ 1646 w 2856"/>
              <a:gd name="T31" fmla="*/ 1980 h 2856"/>
              <a:gd name="T32" fmla="*/ 1593 w 2856"/>
              <a:gd name="T33" fmla="*/ 2055 h 2856"/>
              <a:gd name="T34" fmla="*/ 1546 w 2856"/>
              <a:gd name="T35" fmla="*/ 2130 h 2856"/>
              <a:gd name="T36" fmla="*/ 1502 w 2856"/>
              <a:gd name="T37" fmla="*/ 2205 h 2856"/>
              <a:gd name="T38" fmla="*/ 1464 w 2856"/>
              <a:gd name="T39" fmla="*/ 2278 h 2856"/>
              <a:gd name="T40" fmla="*/ 1429 w 2856"/>
              <a:gd name="T41" fmla="*/ 2349 h 2856"/>
              <a:gd name="T42" fmla="*/ 1399 w 2856"/>
              <a:gd name="T43" fmla="*/ 2420 h 2856"/>
              <a:gd name="T44" fmla="*/ 1372 w 2856"/>
              <a:gd name="T45" fmla="*/ 2488 h 2856"/>
              <a:gd name="T46" fmla="*/ 1349 w 2856"/>
              <a:gd name="T47" fmla="*/ 2552 h 2856"/>
              <a:gd name="T48" fmla="*/ 1327 w 2856"/>
              <a:gd name="T49" fmla="*/ 2614 h 2856"/>
              <a:gd name="T50" fmla="*/ 1311 w 2856"/>
              <a:gd name="T51" fmla="*/ 2671 h 2856"/>
              <a:gd name="T52" fmla="*/ 1295 w 2856"/>
              <a:gd name="T53" fmla="*/ 2724 h 2856"/>
              <a:gd name="T54" fmla="*/ 1285 w 2856"/>
              <a:gd name="T55" fmla="*/ 2774 h 2856"/>
              <a:gd name="T56" fmla="*/ 1274 w 2856"/>
              <a:gd name="T57" fmla="*/ 2817 h 2856"/>
              <a:gd name="T58" fmla="*/ 1267 w 2856"/>
              <a:gd name="T59" fmla="*/ 2856 h 2856"/>
              <a:gd name="T60" fmla="*/ 0 w 2856"/>
              <a:gd name="T61" fmla="*/ 2856 h 2856"/>
              <a:gd name="T62" fmla="*/ 0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0" y="0"/>
                </a:moveTo>
                <a:lnTo>
                  <a:pt x="2856" y="0"/>
                </a:lnTo>
                <a:lnTo>
                  <a:pt x="2856" y="1212"/>
                </a:lnTo>
                <a:lnTo>
                  <a:pt x="2723" y="1245"/>
                </a:lnTo>
                <a:lnTo>
                  <a:pt x="2596" y="1285"/>
                </a:lnTo>
                <a:lnTo>
                  <a:pt x="2477" y="1329"/>
                </a:lnTo>
                <a:lnTo>
                  <a:pt x="2365" y="1381"/>
                </a:lnTo>
                <a:lnTo>
                  <a:pt x="2260" y="1434"/>
                </a:lnTo>
                <a:lnTo>
                  <a:pt x="2162" y="1493"/>
                </a:lnTo>
                <a:lnTo>
                  <a:pt x="2070" y="1555"/>
                </a:lnTo>
                <a:lnTo>
                  <a:pt x="1986" y="1621"/>
                </a:lnTo>
                <a:lnTo>
                  <a:pt x="1906" y="1689"/>
                </a:lnTo>
                <a:lnTo>
                  <a:pt x="1833" y="1760"/>
                </a:lnTo>
                <a:lnTo>
                  <a:pt x="1765" y="1833"/>
                </a:lnTo>
                <a:lnTo>
                  <a:pt x="1703" y="1906"/>
                </a:lnTo>
                <a:lnTo>
                  <a:pt x="1646" y="1980"/>
                </a:lnTo>
                <a:lnTo>
                  <a:pt x="1593" y="2055"/>
                </a:lnTo>
                <a:lnTo>
                  <a:pt x="1546" y="2130"/>
                </a:lnTo>
                <a:lnTo>
                  <a:pt x="1502" y="2205"/>
                </a:lnTo>
                <a:lnTo>
                  <a:pt x="1464" y="2278"/>
                </a:lnTo>
                <a:lnTo>
                  <a:pt x="1429" y="2349"/>
                </a:lnTo>
                <a:lnTo>
                  <a:pt x="1399" y="2420"/>
                </a:lnTo>
                <a:lnTo>
                  <a:pt x="1372" y="2488"/>
                </a:lnTo>
                <a:lnTo>
                  <a:pt x="1349" y="2552"/>
                </a:lnTo>
                <a:lnTo>
                  <a:pt x="1327" y="2614"/>
                </a:lnTo>
                <a:lnTo>
                  <a:pt x="1311" y="2671"/>
                </a:lnTo>
                <a:lnTo>
                  <a:pt x="1295" y="2724"/>
                </a:lnTo>
                <a:lnTo>
                  <a:pt x="1285" y="2774"/>
                </a:lnTo>
                <a:lnTo>
                  <a:pt x="1274" y="2817"/>
                </a:lnTo>
                <a:lnTo>
                  <a:pt x="1267" y="2856"/>
                </a:lnTo>
                <a:lnTo>
                  <a:pt x="0" y="2856"/>
                </a:lnTo>
                <a:lnTo>
                  <a:pt x="0" y="0"/>
                </a:lnTo>
                <a:close/>
              </a:path>
            </a:pathLst>
          </a:custGeom>
          <a:solidFill>
            <a:srgbClr val="005EB8"/>
          </a:solidFill>
          <a:ln w="0">
            <a:noFill/>
            <a:prstDash val="solid"/>
            <a:round/>
            <a:headEnd/>
            <a:tailEnd/>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2849834" y="1887848"/>
            <a:ext cx="1532991" cy="507831"/>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Claims Management</a:t>
            </a:r>
            <a:endParaRPr kumimoji="0" lang="en-IN" sz="135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TextBox 22"/>
          <p:cNvSpPr txBox="1"/>
          <p:nvPr/>
        </p:nvSpPr>
        <p:spPr>
          <a:xfrm>
            <a:off x="4716854" y="1861365"/>
            <a:ext cx="1535947" cy="71558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Practitioner Performance Advice</a:t>
            </a:r>
            <a:endParaRPr kumimoji="0" lang="en-IN" sz="135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4" name="TextBox 23"/>
          <p:cNvSpPr txBox="1"/>
          <p:nvPr/>
        </p:nvSpPr>
        <p:spPr>
          <a:xfrm>
            <a:off x="2860466" y="2942276"/>
            <a:ext cx="1522359"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Primary Care Appeals</a:t>
            </a:r>
            <a:endParaRPr kumimoji="0" lang="en-IN" sz="135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5" name="TextBox 24"/>
          <p:cNvSpPr txBox="1"/>
          <p:nvPr/>
        </p:nvSpPr>
        <p:spPr>
          <a:xfrm>
            <a:off x="4711909" y="2942275"/>
            <a:ext cx="152036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Safety and Learning</a:t>
            </a:r>
            <a:endParaRPr kumimoji="0" lang="en-IN" sz="135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grpSp>
        <p:nvGrpSpPr>
          <p:cNvPr id="59" name="Group 58"/>
          <p:cNvGrpSpPr/>
          <p:nvPr/>
        </p:nvGrpSpPr>
        <p:grpSpPr>
          <a:xfrm>
            <a:off x="5837905" y="3963716"/>
            <a:ext cx="270728" cy="355357"/>
            <a:chOff x="15622588" y="4043363"/>
            <a:chExt cx="2960688" cy="3886201"/>
          </a:xfrm>
          <a:solidFill>
            <a:schemeClr val="bg1"/>
          </a:solidFill>
        </p:grpSpPr>
        <p:sp>
          <p:nvSpPr>
            <p:cNvPr id="57"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9" name="Group 38"/>
          <p:cNvGrpSpPr/>
          <p:nvPr/>
        </p:nvGrpSpPr>
        <p:grpSpPr>
          <a:xfrm>
            <a:off x="5837905" y="1181874"/>
            <a:ext cx="270728" cy="355357"/>
            <a:chOff x="15622588" y="4043363"/>
            <a:chExt cx="2960688" cy="3886201"/>
          </a:xfrm>
          <a:solidFill>
            <a:schemeClr val="bg1"/>
          </a:solidFill>
        </p:grpSpPr>
        <p:sp>
          <p:nvSpPr>
            <p:cNvPr id="40"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6" name="Group 45"/>
          <p:cNvGrpSpPr/>
          <p:nvPr/>
        </p:nvGrpSpPr>
        <p:grpSpPr>
          <a:xfrm>
            <a:off x="3063155" y="1221430"/>
            <a:ext cx="270728" cy="355357"/>
            <a:chOff x="15622588" y="4043363"/>
            <a:chExt cx="2960688" cy="3886201"/>
          </a:xfrm>
          <a:solidFill>
            <a:schemeClr val="bg1"/>
          </a:solidFill>
        </p:grpSpPr>
        <p:sp>
          <p:nvSpPr>
            <p:cNvPr id="47"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1" name="Group 50"/>
          <p:cNvGrpSpPr/>
          <p:nvPr/>
        </p:nvGrpSpPr>
        <p:grpSpPr>
          <a:xfrm>
            <a:off x="3003188" y="3985326"/>
            <a:ext cx="270728" cy="355357"/>
            <a:chOff x="15622588" y="4043363"/>
            <a:chExt cx="2960688" cy="3886201"/>
          </a:xfrm>
          <a:solidFill>
            <a:schemeClr val="bg1"/>
          </a:solidFill>
        </p:grpSpPr>
        <p:sp>
          <p:nvSpPr>
            <p:cNvPr id="52"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69517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dirty="0" smtClean="0">
                <a:latin typeface="Arial" charset="0"/>
                <a:cs typeface="Arial" charset="0"/>
              </a:rPr>
              <a:t>MHPS</a:t>
            </a:r>
          </a:p>
        </p:txBody>
      </p:sp>
      <p:sp>
        <p:nvSpPr>
          <p:cNvPr id="18435" name="Rectangle 3"/>
          <p:cNvSpPr>
            <a:spLocks noGrp="1" noChangeArrowheads="1"/>
          </p:cNvSpPr>
          <p:nvPr>
            <p:ph idx="1"/>
          </p:nvPr>
        </p:nvSpPr>
        <p:spPr/>
        <p:txBody>
          <a:bodyPr>
            <a:normAutofit/>
          </a:bodyPr>
          <a:lstStyle/>
          <a:p>
            <a:pPr>
              <a:spcBef>
                <a:spcPct val="0"/>
              </a:spcBef>
              <a:spcAft>
                <a:spcPts val="900"/>
              </a:spcAft>
              <a:buClr>
                <a:srgbClr val="003087"/>
              </a:buClr>
              <a:buNone/>
            </a:pPr>
            <a:r>
              <a:rPr lang="en-GB" altLang="en-US" dirty="0">
                <a:latin typeface="Arial" charset="0"/>
                <a:ea typeface="ＭＳ Ｐゴシック" pitchFamily="34" charset="-128"/>
                <a:cs typeface="Arial" charset="0"/>
              </a:rPr>
              <a:t>Contents</a:t>
            </a:r>
          </a:p>
          <a:p>
            <a:pPr>
              <a:spcBef>
                <a:spcPct val="0"/>
              </a:spcBef>
              <a:spcAft>
                <a:spcPts val="900"/>
              </a:spcAft>
              <a:buClr>
                <a:srgbClr val="003087"/>
              </a:buClr>
            </a:pPr>
            <a:r>
              <a:rPr lang="en-GB" altLang="en-US" dirty="0">
                <a:latin typeface="Arial" charset="0"/>
                <a:ea typeface="ＭＳ Ｐゴシック" pitchFamily="34" charset="-128"/>
                <a:cs typeface="Arial" charset="0"/>
              </a:rPr>
              <a:t>Part I:	</a:t>
            </a:r>
            <a:r>
              <a:rPr lang="en-GB" altLang="en-US" dirty="0" smtClean="0">
                <a:latin typeface="Arial" charset="0"/>
                <a:ea typeface="ＭＳ Ｐゴシック" pitchFamily="34" charset="-128"/>
                <a:cs typeface="Arial" charset="0"/>
              </a:rPr>
              <a:t>Action </a:t>
            </a:r>
            <a:r>
              <a:rPr lang="en-GB" altLang="en-US" dirty="0">
                <a:latin typeface="Arial" charset="0"/>
                <a:ea typeface="ＭＳ Ｐゴシック" pitchFamily="34" charset="-128"/>
                <a:cs typeface="Arial" charset="0"/>
              </a:rPr>
              <a:t>when a concern arises</a:t>
            </a:r>
          </a:p>
          <a:p>
            <a:pPr>
              <a:spcBef>
                <a:spcPct val="0"/>
              </a:spcBef>
              <a:spcAft>
                <a:spcPts val="900"/>
              </a:spcAft>
              <a:buClr>
                <a:srgbClr val="003087"/>
              </a:buClr>
            </a:pPr>
            <a:r>
              <a:rPr lang="en-GB" altLang="en-US" dirty="0">
                <a:latin typeface="Arial" charset="0"/>
                <a:ea typeface="ＭＳ Ｐゴシック" pitchFamily="34" charset="-128"/>
                <a:cs typeface="Arial" charset="0"/>
              </a:rPr>
              <a:t>Part II: 	Restriction of practice and exclusion</a:t>
            </a:r>
          </a:p>
          <a:p>
            <a:pPr>
              <a:spcBef>
                <a:spcPct val="0"/>
              </a:spcBef>
              <a:spcAft>
                <a:spcPts val="900"/>
              </a:spcAft>
              <a:buClr>
                <a:srgbClr val="003087"/>
              </a:buClr>
            </a:pPr>
            <a:r>
              <a:rPr lang="en-GB" altLang="en-US" dirty="0">
                <a:latin typeface="Arial" charset="0"/>
                <a:ea typeface="ＭＳ Ｐゴシック" pitchFamily="34" charset="-128"/>
                <a:cs typeface="Arial" charset="0"/>
              </a:rPr>
              <a:t>Part III: 	Conduct hearings and disciplinary matters     </a:t>
            </a:r>
          </a:p>
          <a:p>
            <a:pPr>
              <a:spcBef>
                <a:spcPct val="0"/>
              </a:spcBef>
              <a:spcAft>
                <a:spcPts val="900"/>
              </a:spcAft>
              <a:buClr>
                <a:srgbClr val="003087"/>
              </a:buClr>
            </a:pPr>
            <a:r>
              <a:rPr lang="en-GB" altLang="en-US" dirty="0">
                <a:latin typeface="Arial" charset="0"/>
                <a:ea typeface="ＭＳ Ｐゴシック" pitchFamily="34" charset="-128"/>
                <a:cs typeface="Arial" charset="0"/>
              </a:rPr>
              <a:t>Part IV: 	Procedures for dealing with issues of capability</a:t>
            </a:r>
          </a:p>
          <a:p>
            <a:pPr>
              <a:spcBef>
                <a:spcPct val="0"/>
              </a:spcBef>
              <a:spcAft>
                <a:spcPts val="900"/>
              </a:spcAft>
              <a:buClr>
                <a:srgbClr val="003087"/>
              </a:buClr>
            </a:pPr>
            <a:r>
              <a:rPr lang="en-GB" altLang="en-US" dirty="0">
                <a:latin typeface="Arial" charset="0"/>
                <a:ea typeface="ＭＳ Ｐゴシック" pitchFamily="34" charset="-128"/>
                <a:cs typeface="Arial" charset="0"/>
              </a:rPr>
              <a:t>Part V:	Handling concerns about a doctor’s</a:t>
            </a:r>
            <a:r>
              <a:rPr lang="en-GB" altLang="ja-JP" dirty="0">
                <a:latin typeface="Arial" charset="0"/>
                <a:cs typeface="Arial" charset="0"/>
              </a:rPr>
              <a:t> health               </a:t>
            </a:r>
            <a:endParaRPr lang="en-GB" altLang="en-US"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90910433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z="2400" dirty="0">
                <a:latin typeface="Arial" charset="0"/>
                <a:cs typeface="Arial" charset="0"/>
              </a:rPr>
              <a:t>What to do when a concern arises – MHPS Part I </a:t>
            </a:r>
          </a:p>
        </p:txBody>
      </p:sp>
      <p:sp>
        <p:nvSpPr>
          <p:cNvPr id="3" name="Content Placeholder 2"/>
          <p:cNvSpPr>
            <a:spLocks noGrp="1"/>
          </p:cNvSpPr>
          <p:nvPr>
            <p:ph idx="1"/>
          </p:nvPr>
        </p:nvSpPr>
        <p:spPr/>
        <p:txBody>
          <a:bodyPr rtlCol="0">
            <a:normAutofit/>
          </a:bodyPr>
          <a:lstStyle/>
          <a:p>
            <a:pPr marL="270000" indent="-270000">
              <a:defRPr/>
            </a:pPr>
            <a:r>
              <a:rPr lang="en-GB" dirty="0" smtClean="0"/>
              <a:t>Talk </a:t>
            </a:r>
            <a:r>
              <a:rPr lang="en-GB" dirty="0"/>
              <a:t>to the doctor</a:t>
            </a:r>
          </a:p>
          <a:p>
            <a:pPr marL="270000" indent="-270000">
              <a:defRPr/>
            </a:pPr>
            <a:r>
              <a:rPr lang="en-GB" dirty="0"/>
              <a:t>Assess the risk to patient safety</a:t>
            </a:r>
          </a:p>
          <a:p>
            <a:pPr marL="270000" indent="-270000">
              <a:defRPr/>
            </a:pPr>
            <a:r>
              <a:rPr lang="en-GB" dirty="0"/>
              <a:t>Have a process in place - role of HR (MHPS Part I) </a:t>
            </a:r>
          </a:p>
          <a:p>
            <a:pPr marL="270000" indent="-270000">
              <a:defRPr/>
            </a:pPr>
            <a:r>
              <a:rPr lang="en-GB" dirty="0"/>
              <a:t>Be fair, open, transparent and supportive</a:t>
            </a:r>
          </a:p>
          <a:p>
            <a:pPr marL="270000" indent="-270000">
              <a:defRPr/>
            </a:pPr>
            <a:r>
              <a:rPr lang="en-GB" dirty="0"/>
              <a:t>Deal with promptly</a:t>
            </a:r>
          </a:p>
          <a:p>
            <a:pPr marL="270000" indent="-270000">
              <a:defRPr/>
            </a:pPr>
            <a:r>
              <a:rPr lang="en-GB" dirty="0"/>
              <a:t>Consider health, behaviour, clinical skills and environment </a:t>
            </a:r>
          </a:p>
          <a:p>
            <a:pPr marL="270000" indent="-270000">
              <a:defRPr/>
            </a:pPr>
            <a:r>
              <a:rPr lang="en-GB" dirty="0"/>
              <a:t>Document the process and the rationale for action taken</a:t>
            </a:r>
          </a:p>
          <a:p>
            <a:pPr>
              <a:defRPr/>
            </a:pPr>
            <a:endParaRPr lang="en-GB" sz="4000" dirty="0"/>
          </a:p>
        </p:txBody>
      </p:sp>
    </p:spTree>
    <p:extLst>
      <p:ext uri="{BB962C8B-B14F-4D97-AF65-F5344CB8AC3E}">
        <p14:creationId xmlns:p14="http://schemas.microsoft.com/office/powerpoint/2010/main" val="169253269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z="2400" dirty="0">
                <a:latin typeface="Arial" charset="0"/>
                <a:ea typeface="ＭＳ Ｐゴシック" pitchFamily="34" charset="-128"/>
                <a:cs typeface="Arial" charset="0"/>
              </a:rPr>
              <a:t>Restriction of practice and exclusion </a:t>
            </a:r>
            <a:r>
              <a:rPr lang="en-GB" altLang="en-US" sz="2400" dirty="0">
                <a:latin typeface="Arial" charset="0"/>
                <a:cs typeface="Arial" charset="0"/>
              </a:rPr>
              <a:t>– MHPS Part II </a:t>
            </a:r>
          </a:p>
        </p:txBody>
      </p:sp>
      <p:sp>
        <p:nvSpPr>
          <p:cNvPr id="3" name="Text Placeholder 2"/>
          <p:cNvSpPr>
            <a:spLocks noGrp="1"/>
          </p:cNvSpPr>
          <p:nvPr>
            <p:ph idx="1"/>
          </p:nvPr>
        </p:nvSpPr>
        <p:spPr/>
        <p:txBody>
          <a:bodyPr rtlCol="0">
            <a:normAutofit/>
          </a:bodyPr>
          <a:lstStyle/>
          <a:p>
            <a:pPr marL="269081" indent="-269081">
              <a:spcBef>
                <a:spcPct val="0"/>
              </a:spcBef>
              <a:spcAft>
                <a:spcPts val="900"/>
              </a:spcAft>
              <a:buClr>
                <a:srgbClr val="003087"/>
              </a:buClr>
              <a:defRPr/>
            </a:pPr>
            <a:r>
              <a:rPr lang="en-GB" dirty="0" smtClean="0"/>
              <a:t>Potential </a:t>
            </a:r>
            <a:r>
              <a:rPr lang="en-GB" dirty="0"/>
              <a:t>risks to patients (and staff) need to be managed </a:t>
            </a:r>
          </a:p>
          <a:p>
            <a:pPr marL="269081" indent="-269081">
              <a:spcBef>
                <a:spcPct val="0"/>
              </a:spcBef>
              <a:spcAft>
                <a:spcPts val="900"/>
              </a:spcAft>
              <a:buClr>
                <a:srgbClr val="003087"/>
              </a:buClr>
              <a:defRPr/>
            </a:pPr>
            <a:r>
              <a:rPr lang="en-GB" dirty="0" smtClean="0"/>
              <a:t>Exclusion </a:t>
            </a:r>
            <a:r>
              <a:rPr lang="en-GB" dirty="0"/>
              <a:t>is a neutral act </a:t>
            </a:r>
            <a:r>
              <a:rPr lang="en-GB" dirty="0" smtClean="0"/>
              <a:t>…..… </a:t>
            </a:r>
            <a:r>
              <a:rPr lang="en-GB" dirty="0"/>
              <a:t>except </a:t>
            </a:r>
            <a:r>
              <a:rPr lang="en-GB" dirty="0" smtClean="0"/>
              <a:t>that it </a:t>
            </a:r>
            <a:r>
              <a:rPr lang="en-GB" dirty="0"/>
              <a:t>is not </a:t>
            </a:r>
            <a:r>
              <a:rPr lang="en-GB" dirty="0" smtClean="0"/>
              <a:t>felt that way</a:t>
            </a:r>
            <a:endParaRPr lang="en-GB" dirty="0"/>
          </a:p>
          <a:p>
            <a:pPr marL="269081" indent="-269081">
              <a:spcBef>
                <a:spcPct val="0"/>
              </a:spcBef>
              <a:spcAft>
                <a:spcPts val="900"/>
              </a:spcAft>
              <a:buClr>
                <a:srgbClr val="003087"/>
              </a:buClr>
              <a:defRPr/>
            </a:pPr>
            <a:r>
              <a:rPr lang="en-GB" dirty="0" smtClean="0"/>
              <a:t>If the </a:t>
            </a:r>
            <a:r>
              <a:rPr lang="en-GB" dirty="0"/>
              <a:t>only concern is about clinical (capability) issues, </a:t>
            </a:r>
            <a:r>
              <a:rPr lang="en-GB" dirty="0" smtClean="0"/>
              <a:t>should </a:t>
            </a:r>
            <a:r>
              <a:rPr lang="en-GB" dirty="0"/>
              <a:t>not normally need to exclude </a:t>
            </a:r>
          </a:p>
          <a:p>
            <a:pPr marL="539354" lvl="1" indent="-269081">
              <a:spcBef>
                <a:spcPct val="0"/>
              </a:spcBef>
              <a:spcAft>
                <a:spcPts val="225"/>
              </a:spcAft>
              <a:buClr>
                <a:srgbClr val="003087"/>
              </a:buClr>
              <a:defRPr/>
            </a:pPr>
            <a:r>
              <a:rPr lang="en-GB" sz="1800" dirty="0">
                <a:ea typeface="ＭＳ Ｐゴシック" pitchFamily="34" charset="-128"/>
              </a:rPr>
              <a:t>Why not? </a:t>
            </a:r>
          </a:p>
          <a:p>
            <a:pPr eaLnBrk="1" fontAlgn="auto" hangingPunct="1">
              <a:buFont typeface="Arial" panose="020B0604020202020204" pitchFamily="34" charset="0"/>
              <a:buChar char="•"/>
              <a:defRPr/>
            </a:pPr>
            <a:endParaRPr lang="en-GB" dirty="0"/>
          </a:p>
        </p:txBody>
      </p:sp>
    </p:spTree>
    <p:extLst>
      <p:ext uri="{BB962C8B-B14F-4D97-AF65-F5344CB8AC3E}">
        <p14:creationId xmlns:p14="http://schemas.microsoft.com/office/powerpoint/2010/main" val="45740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Investigations</a:t>
            </a:r>
            <a:endParaRPr lang="en-GB" dirty="0"/>
          </a:p>
        </p:txBody>
      </p:sp>
      <p:sp>
        <p:nvSpPr>
          <p:cNvPr id="5" name="Content Placeholder 4"/>
          <p:cNvSpPr>
            <a:spLocks noGrp="1"/>
          </p:cNvSpPr>
          <p:nvPr>
            <p:ph idx="1"/>
          </p:nvPr>
        </p:nvSpPr>
        <p:spPr/>
        <p:txBody>
          <a:bodyPr>
            <a:normAutofit fontScale="70000" lnSpcReduction="20000"/>
          </a:bodyPr>
          <a:lstStyle/>
          <a:p>
            <a:pPr>
              <a:spcBef>
                <a:spcPct val="0"/>
              </a:spcBef>
              <a:spcAft>
                <a:spcPts val="900"/>
              </a:spcAft>
              <a:buSzPct val="150000"/>
            </a:pPr>
            <a:r>
              <a:rPr lang="en-GB" altLang="en-US" dirty="0"/>
              <a:t>Is it necessary? </a:t>
            </a:r>
          </a:p>
          <a:p>
            <a:pPr>
              <a:spcBef>
                <a:spcPct val="0"/>
              </a:spcBef>
              <a:spcAft>
                <a:spcPts val="900"/>
              </a:spcAft>
              <a:buSzPct val="150000"/>
            </a:pPr>
            <a:r>
              <a:rPr lang="en-GB" altLang="en-US" dirty="0"/>
              <a:t>Is the investigation likely to obtain further relevant evidence? </a:t>
            </a:r>
          </a:p>
          <a:p>
            <a:pPr>
              <a:spcBef>
                <a:spcPct val="0"/>
              </a:spcBef>
              <a:spcAft>
                <a:spcPts val="900"/>
              </a:spcAft>
              <a:buSzPct val="150000"/>
            </a:pPr>
            <a:r>
              <a:rPr lang="en-GB" altLang="en-US" dirty="0"/>
              <a:t>Has there been some preliminary exploration of the concerns? </a:t>
            </a:r>
          </a:p>
          <a:p>
            <a:pPr>
              <a:spcBef>
                <a:spcPct val="0"/>
              </a:spcBef>
              <a:spcAft>
                <a:spcPts val="900"/>
              </a:spcAft>
              <a:buSzPct val="150000"/>
            </a:pPr>
            <a:r>
              <a:rPr lang="en-GB" altLang="en-US" dirty="0"/>
              <a:t>What sort of process is most relevant? </a:t>
            </a:r>
          </a:p>
          <a:p>
            <a:pPr>
              <a:spcBef>
                <a:spcPct val="0"/>
              </a:spcBef>
              <a:spcAft>
                <a:spcPts val="900"/>
              </a:spcAft>
              <a:buSzPct val="150000"/>
            </a:pPr>
            <a:r>
              <a:rPr lang="en-GB" altLang="en-US" dirty="0"/>
              <a:t>Which policies apply – may be more than one? </a:t>
            </a:r>
          </a:p>
          <a:p>
            <a:pPr>
              <a:spcBef>
                <a:spcPct val="0"/>
              </a:spcBef>
              <a:spcAft>
                <a:spcPts val="900"/>
              </a:spcAft>
              <a:buSzPct val="150000"/>
            </a:pPr>
            <a:r>
              <a:rPr lang="en-GB" altLang="en-US" dirty="0"/>
              <a:t>Is a formal investigation under MHPS procedures an proportionate response to the problem?</a:t>
            </a:r>
          </a:p>
          <a:p>
            <a:pPr>
              <a:spcBef>
                <a:spcPct val="0"/>
              </a:spcBef>
              <a:spcAft>
                <a:spcPts val="900"/>
              </a:spcAft>
              <a:buSzPct val="150000"/>
            </a:pPr>
            <a:r>
              <a:rPr lang="en-GB" altLang="en-US" dirty="0"/>
              <a:t>Does the organisation have clear guidance that explains the process and its links to disciplinary guidance? </a:t>
            </a:r>
          </a:p>
          <a:p>
            <a:pPr>
              <a:spcBef>
                <a:spcPct val="0"/>
              </a:spcBef>
              <a:spcAft>
                <a:spcPts val="900"/>
              </a:spcAft>
              <a:buSzPct val="150000"/>
            </a:pPr>
            <a:r>
              <a:rPr lang="en-GB" altLang="en-US" dirty="0"/>
              <a:t>Do you want to contact NHS Resolution to discuss? </a:t>
            </a:r>
            <a:r>
              <a:rPr lang="en-GB" altLang="en-US" i="1" dirty="0"/>
              <a:t>(NB contact details at the end of this presentation</a:t>
            </a:r>
            <a:r>
              <a:rPr lang="en-GB" altLang="en-US" i="1" dirty="0" smtClean="0"/>
              <a:t>)</a:t>
            </a:r>
            <a:endParaRPr lang="en-GB" altLang="en-US" i="1" dirty="0"/>
          </a:p>
        </p:txBody>
      </p:sp>
    </p:spTree>
    <p:extLst>
      <p:ext uri="{BB962C8B-B14F-4D97-AF65-F5344CB8AC3E}">
        <p14:creationId xmlns:p14="http://schemas.microsoft.com/office/powerpoint/2010/main" val="40568678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sz="2400" dirty="0">
                <a:latin typeface="Arial" charset="0"/>
                <a:ea typeface="ＭＳ Ｐゴシック" pitchFamily="34" charset="-128"/>
                <a:cs typeface="Arial" charset="0"/>
              </a:rPr>
              <a:t>When an investigation may not be necessary</a:t>
            </a:r>
          </a:p>
        </p:txBody>
      </p:sp>
      <p:sp>
        <p:nvSpPr>
          <p:cNvPr id="22531" name="Content Placeholder 2"/>
          <p:cNvSpPr>
            <a:spLocks noGrp="1"/>
          </p:cNvSpPr>
          <p:nvPr>
            <p:ph idx="1"/>
          </p:nvPr>
        </p:nvSpPr>
        <p:spPr/>
        <p:txBody>
          <a:bodyPr>
            <a:noAutofit/>
          </a:bodyPr>
          <a:lstStyle/>
          <a:p>
            <a:pPr>
              <a:spcBef>
                <a:spcPct val="0"/>
              </a:spcBef>
              <a:spcAft>
                <a:spcPts val="225"/>
              </a:spcAft>
              <a:buNone/>
            </a:pPr>
            <a:r>
              <a:rPr lang="en-US" altLang="en-US" sz="1600" b="1" dirty="0">
                <a:latin typeface="Arial" charset="0"/>
                <a:ea typeface="ＭＳ Ｐゴシック" pitchFamily="34" charset="-128"/>
                <a:cs typeface="Arial" charset="0"/>
              </a:rPr>
              <a:t>Where</a:t>
            </a:r>
            <a:r>
              <a:rPr lang="en-US" altLang="en-US" sz="1600" dirty="0">
                <a:latin typeface="Arial" charset="0"/>
                <a:ea typeface="ＭＳ Ｐゴシック" pitchFamily="34" charset="-128"/>
                <a:cs typeface="Arial" charset="0"/>
              </a:rPr>
              <a:t>:</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Reported concerns:</a:t>
            </a:r>
          </a:p>
          <a:p>
            <a:pPr lvl="1">
              <a:spcBef>
                <a:spcPct val="0"/>
              </a:spcBef>
              <a:spcAft>
                <a:spcPts val="225"/>
              </a:spcAft>
              <a:buClr>
                <a:srgbClr val="003087"/>
              </a:buClr>
            </a:pPr>
            <a:r>
              <a:rPr lang="en-US" altLang="en-US" sz="1600" dirty="0" smtClean="0">
                <a:latin typeface="Arial" charset="0"/>
                <a:ea typeface="ＭＳ Ｐゴシック" pitchFamily="34" charset="-128"/>
                <a:cs typeface="Arial" charset="0"/>
              </a:rPr>
              <a:t>Do not have a substantial basis </a:t>
            </a:r>
          </a:p>
          <a:p>
            <a:pPr lvl="1">
              <a:spcBef>
                <a:spcPct val="0"/>
              </a:spcBef>
              <a:spcAft>
                <a:spcPts val="225"/>
              </a:spcAft>
              <a:buClr>
                <a:srgbClr val="003087"/>
              </a:buClr>
            </a:pPr>
            <a:r>
              <a:rPr lang="en-US" altLang="en-US" sz="1600" dirty="0" smtClean="0">
                <a:latin typeface="Arial" charset="0"/>
                <a:ea typeface="ＭＳ Ｐゴシック" pitchFamily="34" charset="-128"/>
                <a:cs typeface="Arial" charset="0"/>
              </a:rPr>
              <a:t>Are refuted by other available evidence </a:t>
            </a:r>
          </a:p>
          <a:p>
            <a:pPr lvl="1">
              <a:spcBef>
                <a:spcPct val="0"/>
              </a:spcBef>
              <a:spcAft>
                <a:spcPts val="225"/>
              </a:spcAft>
              <a:buClr>
                <a:srgbClr val="003087"/>
              </a:buClr>
            </a:pPr>
            <a:r>
              <a:rPr lang="en-US" altLang="en-US" sz="1600" dirty="0" smtClean="0">
                <a:latin typeface="Arial" charset="0"/>
                <a:ea typeface="ＭＳ Ｐゴシック" pitchFamily="34" charset="-128"/>
                <a:cs typeface="Arial" charset="0"/>
              </a:rPr>
              <a:t>Are frivolous, malicious or vexatious</a:t>
            </a:r>
          </a:p>
          <a:p>
            <a:pPr>
              <a:spcBef>
                <a:spcPct val="0"/>
              </a:spcBef>
              <a:spcAft>
                <a:spcPts val="225"/>
              </a:spcAft>
              <a:buClr>
                <a:srgbClr val="003087"/>
              </a:buClr>
            </a:pPr>
            <a:r>
              <a:rPr lang="en-GB" altLang="en-US" sz="1600" dirty="0">
                <a:latin typeface="Arial" charset="0"/>
                <a:ea typeface="ＭＳ Ｐゴシック" pitchFamily="34" charset="-128"/>
                <a:cs typeface="Arial" charset="0"/>
              </a:rPr>
              <a:t>Informal action is agreed</a:t>
            </a:r>
            <a:endParaRPr lang="en-US" altLang="en-US" sz="1600" dirty="0">
              <a:latin typeface="Arial" charset="0"/>
              <a:ea typeface="ＭＳ Ｐゴシック" pitchFamily="34" charset="-128"/>
              <a:cs typeface="Arial" charset="0"/>
            </a:endParaRPr>
          </a:p>
          <a:p>
            <a:pPr>
              <a:spcBef>
                <a:spcPct val="0"/>
              </a:spcBef>
              <a:spcAft>
                <a:spcPts val="225"/>
              </a:spcAft>
              <a:buClr>
                <a:srgbClr val="003087"/>
              </a:buClr>
            </a:pPr>
            <a:r>
              <a:rPr lang="en-US" altLang="en-US" sz="1600" dirty="0">
                <a:latin typeface="Arial" charset="0"/>
                <a:ea typeface="ＭＳ Ｐゴシック" pitchFamily="34" charset="-128"/>
                <a:cs typeface="Arial" charset="0"/>
              </a:rPr>
              <a:t>Sufficient evidence exists to take action</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An investigation has been done elsewhere and the results shared  </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The doctor agrees with the relevant facts</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Confirmed or suspected ill-health which would make an investigation inappropriate</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The case needs to be referred to the Police or NHS Protect </a:t>
            </a:r>
          </a:p>
          <a:p>
            <a:pPr>
              <a:spcBef>
                <a:spcPct val="0"/>
              </a:spcBef>
              <a:spcAft>
                <a:spcPts val="225"/>
              </a:spcAft>
              <a:buClr>
                <a:srgbClr val="003087"/>
              </a:buClr>
            </a:pPr>
            <a:r>
              <a:rPr lang="en-US" altLang="en-US" sz="1600" dirty="0">
                <a:latin typeface="Arial" charset="0"/>
                <a:ea typeface="ＭＳ Ｐゴシック" pitchFamily="34" charset="-128"/>
                <a:cs typeface="Arial" charset="0"/>
              </a:rPr>
              <a:t>Concerns are being investigated by another agency.</a:t>
            </a:r>
          </a:p>
          <a:p>
            <a:pPr>
              <a:spcBef>
                <a:spcPct val="0"/>
              </a:spcBef>
              <a:spcAft>
                <a:spcPts val="225"/>
              </a:spcAft>
            </a:pPr>
            <a:endParaRPr lang="en-GB" altLang="en-US" sz="1600" dirty="0">
              <a:latin typeface="Arial" charset="0"/>
              <a:ea typeface="ＭＳ Ｐゴシック" pitchFamily="34" charset="-128"/>
              <a:cs typeface="Arial" charset="0"/>
            </a:endParaRPr>
          </a:p>
        </p:txBody>
      </p:sp>
      <p:sp>
        <p:nvSpPr>
          <p:cNvPr id="22532" name="Footer Placeholder 3"/>
          <p:cNvSpPr txBox="1">
            <a:spLocks noGrp="1"/>
          </p:cNvSpPr>
          <p:nvPr/>
        </p:nvSpPr>
        <p:spPr bwMode="auto">
          <a:xfrm>
            <a:off x="1547812" y="4695825"/>
            <a:ext cx="6073379"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GB" altLang="en-US" sz="1050">
              <a:solidFill>
                <a:srgbClr val="0072C6"/>
              </a:solidFill>
              <a:latin typeface="Calibri" pitchFamily="34" charset="0"/>
            </a:endParaRPr>
          </a:p>
        </p:txBody>
      </p:sp>
    </p:spTree>
    <p:extLst>
      <p:ext uri="{BB962C8B-B14F-4D97-AF65-F5344CB8AC3E}">
        <p14:creationId xmlns:p14="http://schemas.microsoft.com/office/powerpoint/2010/main" val="426652189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 tips</a:t>
            </a:r>
            <a:endParaRPr lang="en-GB" dirty="0"/>
          </a:p>
        </p:txBody>
      </p:sp>
      <p:sp>
        <p:nvSpPr>
          <p:cNvPr id="5" name="Content Placeholder 4"/>
          <p:cNvSpPr>
            <a:spLocks noGrp="1"/>
          </p:cNvSpPr>
          <p:nvPr>
            <p:ph sz="half" idx="1"/>
          </p:nvPr>
        </p:nvSpPr>
        <p:spPr>
          <a:xfrm>
            <a:off x="323528" y="1059582"/>
            <a:ext cx="4172272" cy="3394472"/>
          </a:xfrm>
        </p:spPr>
        <p:txBody>
          <a:bodyPr>
            <a:noAutofit/>
          </a:bodyPr>
          <a:lstStyle/>
          <a:p>
            <a:pPr marL="269081" indent="-269081">
              <a:spcBef>
                <a:spcPct val="0"/>
              </a:spcBef>
              <a:spcAft>
                <a:spcPts val="450"/>
              </a:spcAft>
              <a:buClr>
                <a:schemeClr val="bg1"/>
              </a:buClr>
            </a:pPr>
            <a:r>
              <a:rPr lang="en-GB" altLang="en-US" sz="1600" dirty="0">
                <a:latin typeface="Arial" charset="0"/>
                <a:cs typeface="Arial" charset="0"/>
              </a:rPr>
              <a:t>Dealing with concerns early usually means that it is less serious than if the matter is left to fester, go in low and hard.  </a:t>
            </a:r>
          </a:p>
          <a:p>
            <a:pPr marL="269081" indent="-269081">
              <a:spcBef>
                <a:spcPct val="0"/>
              </a:spcBef>
              <a:spcAft>
                <a:spcPts val="450"/>
              </a:spcAft>
              <a:buClr>
                <a:schemeClr val="bg1"/>
              </a:buClr>
            </a:pPr>
            <a:r>
              <a:rPr lang="en-GB" altLang="en-US" sz="1600" dirty="0">
                <a:latin typeface="Arial" charset="0"/>
                <a:cs typeface="Arial" charset="0"/>
              </a:rPr>
              <a:t>Legal duty upon employers to treat all employees equally and fairly </a:t>
            </a:r>
          </a:p>
          <a:p>
            <a:pPr marL="269081" indent="-269081">
              <a:spcBef>
                <a:spcPct val="0"/>
              </a:spcBef>
              <a:spcAft>
                <a:spcPts val="900"/>
              </a:spcAft>
              <a:buClr>
                <a:schemeClr val="bg1"/>
              </a:buClr>
            </a:pPr>
            <a:r>
              <a:rPr lang="en-GB" altLang="en-US" sz="1600" dirty="0">
                <a:latin typeface="Arial" charset="0"/>
                <a:cs typeface="Arial" charset="0"/>
              </a:rPr>
              <a:t>Probity is always a major concern because any lack of probity potentially taints the whole of an individual’s practice; so if there is any issue of dishonesty or being disingenuous -  deal with it</a:t>
            </a:r>
            <a:r>
              <a:rPr lang="en-GB" altLang="en-US" sz="1600" dirty="0" smtClean="0">
                <a:latin typeface="Arial" charset="0"/>
                <a:cs typeface="Arial" charset="0"/>
              </a:rPr>
              <a:t>!</a:t>
            </a:r>
            <a:endParaRPr lang="en-GB" altLang="en-US" sz="1600" dirty="0">
              <a:latin typeface="Arial" charset="0"/>
              <a:cs typeface="Arial" charset="0"/>
            </a:endParaRPr>
          </a:p>
        </p:txBody>
      </p:sp>
      <p:sp>
        <p:nvSpPr>
          <p:cNvPr id="6" name="Content Placeholder 5"/>
          <p:cNvSpPr>
            <a:spLocks noGrp="1"/>
          </p:cNvSpPr>
          <p:nvPr>
            <p:ph sz="half" idx="2"/>
          </p:nvPr>
        </p:nvSpPr>
        <p:spPr>
          <a:xfrm>
            <a:off x="4716016" y="977478"/>
            <a:ext cx="4172272" cy="3394472"/>
          </a:xfrm>
        </p:spPr>
        <p:txBody>
          <a:bodyPr>
            <a:noAutofit/>
          </a:bodyPr>
          <a:lstStyle/>
          <a:p>
            <a:pPr>
              <a:spcBef>
                <a:spcPct val="0"/>
              </a:spcBef>
              <a:spcAft>
                <a:spcPts val="900"/>
              </a:spcAft>
              <a:buClr>
                <a:schemeClr val="bg1"/>
              </a:buClr>
            </a:pPr>
            <a:r>
              <a:rPr lang="en-GB" altLang="en-US" sz="1600" dirty="0">
                <a:latin typeface="Arial" charset="0"/>
                <a:cs typeface="Arial" charset="0"/>
              </a:rPr>
              <a:t>All health professionals are under a duty to raise any concerns they have - so failure to act could leave individuals open to criticism </a:t>
            </a:r>
            <a:endParaRPr lang="en-GB" altLang="en-US" sz="1600" dirty="0" smtClean="0">
              <a:latin typeface="Arial" charset="0"/>
              <a:cs typeface="Arial" charset="0"/>
            </a:endParaRPr>
          </a:p>
          <a:p>
            <a:pPr>
              <a:spcBef>
                <a:spcPct val="0"/>
              </a:spcBef>
              <a:spcAft>
                <a:spcPts val="900"/>
              </a:spcAft>
              <a:buClr>
                <a:schemeClr val="bg1"/>
              </a:buClr>
            </a:pPr>
            <a:r>
              <a:rPr lang="en-GB" altLang="en-US" sz="1600" dirty="0" smtClean="0">
                <a:latin typeface="Arial" charset="0"/>
                <a:cs typeface="Arial" charset="0"/>
              </a:rPr>
              <a:t>Practitioners </a:t>
            </a:r>
            <a:r>
              <a:rPr lang="en-GB" altLang="en-US" sz="1600" dirty="0">
                <a:latin typeface="Arial" charset="0"/>
                <a:cs typeface="Arial" charset="0"/>
              </a:rPr>
              <a:t>often react to concerns being raised by being either over-critical of themselves or over-defensive; allow for this and remember the situation is stressful for them….as well as for you!   </a:t>
            </a:r>
          </a:p>
          <a:p>
            <a:pPr>
              <a:spcBef>
                <a:spcPct val="0"/>
              </a:spcBef>
              <a:spcAft>
                <a:spcPts val="450"/>
              </a:spcAft>
              <a:buClr>
                <a:schemeClr val="bg1"/>
              </a:buClr>
            </a:pPr>
            <a:r>
              <a:rPr lang="en-GB" altLang="en-US" sz="1600" dirty="0">
                <a:latin typeface="Arial" charset="0"/>
                <a:cs typeface="Arial" charset="0"/>
              </a:rPr>
              <a:t>Know the procedure you’re working to &amp; stick to it if you want to avoid being vulnerable to later criticism or challenge</a:t>
            </a:r>
          </a:p>
          <a:p>
            <a:pPr>
              <a:spcBef>
                <a:spcPct val="0"/>
              </a:spcBef>
              <a:spcAft>
                <a:spcPts val="450"/>
              </a:spcAft>
              <a:buClr>
                <a:schemeClr val="bg1"/>
              </a:buClr>
            </a:pPr>
            <a:r>
              <a:rPr lang="en-GB" altLang="en-US" sz="1600" dirty="0">
                <a:latin typeface="Arial" charset="0"/>
                <a:cs typeface="Arial" charset="0"/>
              </a:rPr>
              <a:t>Informal does </a:t>
            </a:r>
            <a:r>
              <a:rPr lang="en-GB" altLang="en-US" sz="1600" b="1" dirty="0">
                <a:latin typeface="Arial" charset="0"/>
                <a:cs typeface="Arial" charset="0"/>
              </a:rPr>
              <a:t>NOT</a:t>
            </a:r>
            <a:r>
              <a:rPr lang="en-GB" altLang="en-US" sz="1600" dirty="0">
                <a:latin typeface="Arial" charset="0"/>
                <a:cs typeface="Arial" charset="0"/>
              </a:rPr>
              <a:t> mean undocumented </a:t>
            </a:r>
          </a:p>
          <a:p>
            <a:pPr>
              <a:buClr>
                <a:schemeClr val="bg1"/>
              </a:buClr>
            </a:pPr>
            <a:endParaRPr lang="en-GB" sz="1600" dirty="0"/>
          </a:p>
        </p:txBody>
      </p:sp>
    </p:spTree>
    <p:extLst>
      <p:ext uri="{BB962C8B-B14F-4D97-AF65-F5344CB8AC3E}">
        <p14:creationId xmlns:p14="http://schemas.microsoft.com/office/powerpoint/2010/main" val="362142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sz="2800" dirty="0">
                <a:latin typeface="Arial" charset="0"/>
                <a:cs typeface="Arial" charset="0"/>
              </a:rPr>
              <a:t>Case 1 - Dr Wembley: complaint example</a:t>
            </a:r>
          </a:p>
        </p:txBody>
      </p:sp>
      <p:sp>
        <p:nvSpPr>
          <p:cNvPr id="25603" name="Text Placeholder 2"/>
          <p:cNvSpPr>
            <a:spLocks noGrp="1"/>
          </p:cNvSpPr>
          <p:nvPr>
            <p:ph idx="1"/>
          </p:nvPr>
        </p:nvSpPr>
        <p:spPr/>
        <p:txBody>
          <a:bodyPr>
            <a:normAutofit/>
          </a:bodyPr>
          <a:lstStyle/>
          <a:p>
            <a:pPr marL="269081" indent="-269081">
              <a:spcBef>
                <a:spcPct val="0"/>
              </a:spcBef>
              <a:spcAft>
                <a:spcPts val="900"/>
              </a:spcAft>
              <a:buClr>
                <a:srgbClr val="003087"/>
              </a:buClr>
            </a:pPr>
            <a:r>
              <a:rPr lang="en-GB" altLang="en-US" dirty="0" smtClean="0">
                <a:latin typeface="Arial" charset="0"/>
                <a:cs typeface="Arial" charset="0"/>
              </a:rPr>
              <a:t>You are the Clinical Director in Emergency Medicine (EM) and also the Education Supervisor for Dr Wembley</a:t>
            </a:r>
          </a:p>
          <a:p>
            <a:pPr marL="269081" indent="-269081">
              <a:spcBef>
                <a:spcPct val="0"/>
              </a:spcBef>
              <a:spcAft>
                <a:spcPts val="900"/>
              </a:spcAft>
              <a:buClr>
                <a:srgbClr val="003087"/>
              </a:buClr>
            </a:pPr>
            <a:r>
              <a:rPr lang="en-GB" altLang="en-US" dirty="0" smtClean="0">
                <a:latin typeface="Arial" charset="0"/>
                <a:cs typeface="Arial" charset="0"/>
              </a:rPr>
              <a:t>The Service Manager tells you that a complaint has recently been made about Dr Wembley, an ST4 in EM</a:t>
            </a:r>
          </a:p>
          <a:p>
            <a:pPr marL="269081" indent="-269081">
              <a:spcBef>
                <a:spcPct val="0"/>
              </a:spcBef>
              <a:spcAft>
                <a:spcPts val="900"/>
              </a:spcAft>
              <a:buClr>
                <a:srgbClr val="003087"/>
              </a:buClr>
            </a:pPr>
            <a:r>
              <a:rPr lang="en-GB" altLang="en-US" dirty="0" smtClean="0">
                <a:latin typeface="Arial" charset="0"/>
                <a:cs typeface="Arial" charset="0"/>
              </a:rPr>
              <a:t>What are the key initial questions? </a:t>
            </a:r>
          </a:p>
          <a:p>
            <a:pPr marL="269081" indent="-269081">
              <a:spcBef>
                <a:spcPct val="0"/>
              </a:spcBef>
              <a:spcAft>
                <a:spcPts val="900"/>
              </a:spcAft>
              <a:buClr>
                <a:srgbClr val="003087"/>
              </a:buClr>
            </a:pPr>
            <a:r>
              <a:rPr lang="en-GB" altLang="en-US" dirty="0" smtClean="0">
                <a:latin typeface="Arial" charset="0"/>
                <a:cs typeface="Arial" charset="0"/>
              </a:rPr>
              <a:t>Next steps?</a:t>
            </a:r>
          </a:p>
        </p:txBody>
      </p:sp>
    </p:spTree>
    <p:extLst>
      <p:ext uri="{BB962C8B-B14F-4D97-AF65-F5344CB8AC3E}">
        <p14:creationId xmlns:p14="http://schemas.microsoft.com/office/powerpoint/2010/main" val="179177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dirty="0">
                <a:latin typeface="Arial" charset="0"/>
                <a:cs typeface="Arial" charset="0"/>
              </a:rPr>
              <a:t>Case 2 - Dr Canon: lateness</a:t>
            </a:r>
          </a:p>
        </p:txBody>
      </p:sp>
      <p:sp>
        <p:nvSpPr>
          <p:cNvPr id="27651" name="Text Placeholder 2"/>
          <p:cNvSpPr>
            <a:spLocks noGrp="1"/>
          </p:cNvSpPr>
          <p:nvPr>
            <p:ph idx="1"/>
          </p:nvPr>
        </p:nvSpPr>
        <p:spPr/>
        <p:txBody>
          <a:bodyPr>
            <a:normAutofit fontScale="92500" lnSpcReduction="10000"/>
          </a:bodyPr>
          <a:lstStyle/>
          <a:p>
            <a:pPr marL="269081" indent="-269081">
              <a:spcBef>
                <a:spcPct val="0"/>
              </a:spcBef>
              <a:spcAft>
                <a:spcPts val="900"/>
              </a:spcAft>
              <a:buClr>
                <a:srgbClr val="003087"/>
              </a:buClr>
            </a:pPr>
            <a:r>
              <a:rPr lang="en-GB" altLang="en-US" dirty="0" smtClean="0">
                <a:latin typeface="Arial" charset="0"/>
                <a:cs typeface="Arial" charset="0"/>
              </a:rPr>
              <a:t>Dr Canon is a Specialty Doctor in Paediatrics. She is fairly frequently late for work, particularly for clinics. Colleagues have grumbled  from time to time, but no patient complaints to date. Her lead consultant has spoken to her a few times, usually with temporary improvement which later slips back. The consultant has now raised the problem with you as CD for Maternity and Children’s Services. </a:t>
            </a:r>
          </a:p>
          <a:p>
            <a:pPr marL="269081" indent="-269081">
              <a:spcBef>
                <a:spcPct val="0"/>
              </a:spcBef>
              <a:spcAft>
                <a:spcPts val="900"/>
              </a:spcAft>
              <a:buClr>
                <a:srgbClr val="003087"/>
              </a:buClr>
            </a:pPr>
            <a:r>
              <a:rPr lang="en-GB" altLang="en-US" dirty="0" smtClean="0">
                <a:latin typeface="Arial" charset="0"/>
                <a:cs typeface="Arial" charset="0"/>
              </a:rPr>
              <a:t>What should happen? </a:t>
            </a:r>
          </a:p>
          <a:p>
            <a:pPr marL="269081" indent="-269081">
              <a:spcBef>
                <a:spcPct val="0"/>
              </a:spcBef>
              <a:spcAft>
                <a:spcPts val="900"/>
              </a:spcAft>
              <a:buClr>
                <a:srgbClr val="003087"/>
              </a:buClr>
            </a:pPr>
            <a:r>
              <a:rPr lang="en-GB" altLang="en-US" dirty="0" smtClean="0">
                <a:solidFill>
                  <a:srgbClr val="000000"/>
                </a:solidFill>
                <a:latin typeface="Arial" charset="0"/>
                <a:cs typeface="Arial" charset="0"/>
              </a:rPr>
              <a:t>What possible explanations/causes might there be?</a:t>
            </a:r>
          </a:p>
          <a:p>
            <a:pPr marL="269081" indent="-269081">
              <a:spcBef>
                <a:spcPct val="0"/>
              </a:spcBef>
              <a:spcAft>
                <a:spcPts val="900"/>
              </a:spcAft>
            </a:pPr>
            <a:endParaRPr lang="en-GB" altLang="en-US" dirty="0" smtClean="0">
              <a:latin typeface="Arial" charset="0"/>
              <a:cs typeface="Arial" charset="0"/>
            </a:endParaRPr>
          </a:p>
          <a:p>
            <a:pPr marL="269081" indent="-269081">
              <a:spcAft>
                <a:spcPct val="0"/>
              </a:spcAft>
            </a:pPr>
            <a:endParaRPr lang="en-GB" altLang="en-US" dirty="0" smtClean="0">
              <a:latin typeface="Arial" charset="0"/>
              <a:cs typeface="Arial" charset="0"/>
            </a:endParaRPr>
          </a:p>
          <a:p>
            <a:pPr marL="269081" indent="-269081">
              <a:spcAft>
                <a:spcPct val="0"/>
              </a:spcAft>
            </a:pPr>
            <a:endParaRPr lang="en-GB" altLang="en-US" dirty="0" smtClean="0">
              <a:latin typeface="Arial" charset="0"/>
              <a:cs typeface="Arial" charset="0"/>
            </a:endParaRPr>
          </a:p>
          <a:p>
            <a:pPr marL="269081" indent="-269081">
              <a:spcAft>
                <a:spcPct val="0"/>
              </a:spcAft>
            </a:pPr>
            <a:endParaRPr lang="en-GB" altLang="en-US" dirty="0" smtClean="0">
              <a:latin typeface="Arial" charset="0"/>
              <a:cs typeface="Arial" charset="0"/>
            </a:endParaRPr>
          </a:p>
        </p:txBody>
      </p:sp>
    </p:spTree>
    <p:extLst>
      <p:ext uri="{BB962C8B-B14F-4D97-AF65-F5344CB8AC3E}">
        <p14:creationId xmlns:p14="http://schemas.microsoft.com/office/powerpoint/2010/main" val="90661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z="2400" dirty="0">
                <a:latin typeface="Arial" charset="0"/>
                <a:cs typeface="Arial" charset="0"/>
              </a:rPr>
              <a:t>Case 2 - Dr Canon: lateness</a:t>
            </a:r>
            <a:br>
              <a:rPr lang="en-GB" altLang="en-US" sz="2400" dirty="0">
                <a:latin typeface="Arial" charset="0"/>
                <a:cs typeface="Arial" charset="0"/>
              </a:rPr>
            </a:br>
            <a:r>
              <a:rPr lang="en-GB" altLang="en-US" sz="2400" i="1" dirty="0">
                <a:latin typeface="Arial" charset="0"/>
                <a:cs typeface="Arial" charset="0"/>
              </a:rPr>
              <a:t>intervention and follow up </a:t>
            </a:r>
          </a:p>
        </p:txBody>
      </p:sp>
      <p:sp>
        <p:nvSpPr>
          <p:cNvPr id="34819" name="Text Placeholder 2"/>
          <p:cNvSpPr>
            <a:spLocks noGrp="1"/>
          </p:cNvSpPr>
          <p:nvPr>
            <p:ph idx="1"/>
          </p:nvPr>
        </p:nvSpPr>
        <p:spPr/>
        <p:txBody>
          <a:bodyPr/>
          <a:lstStyle/>
          <a:p>
            <a:pPr marL="269081" indent="-269081">
              <a:spcBef>
                <a:spcPct val="0"/>
              </a:spcBef>
              <a:spcAft>
                <a:spcPts val="900"/>
              </a:spcAft>
              <a:buClr>
                <a:srgbClr val="003087"/>
              </a:buClr>
            </a:pPr>
            <a:r>
              <a:rPr lang="en-GB" altLang="en-US" dirty="0" smtClean="0">
                <a:latin typeface="Arial" charset="0"/>
                <a:cs typeface="Arial" charset="0"/>
              </a:rPr>
              <a:t>Intervention – appropriate to findings </a:t>
            </a:r>
          </a:p>
          <a:p>
            <a:pPr marL="269081" indent="-269081">
              <a:spcBef>
                <a:spcPct val="0"/>
              </a:spcBef>
              <a:spcAft>
                <a:spcPts val="900"/>
              </a:spcAft>
              <a:buClr>
                <a:srgbClr val="003087"/>
              </a:buClr>
            </a:pPr>
            <a:r>
              <a:rPr lang="en-GB" altLang="en-US" dirty="0" smtClean="0">
                <a:latin typeface="Arial" charset="0"/>
                <a:cs typeface="Arial" charset="0"/>
              </a:rPr>
              <a:t>Follow up</a:t>
            </a:r>
          </a:p>
          <a:p>
            <a:pPr marL="269081" indent="-269081">
              <a:spcBef>
                <a:spcPct val="0"/>
              </a:spcBef>
              <a:spcAft>
                <a:spcPts val="900"/>
              </a:spcAft>
              <a:buClr>
                <a:srgbClr val="003087"/>
              </a:buClr>
            </a:pPr>
            <a:r>
              <a:rPr lang="en-GB" altLang="en-US" dirty="0" smtClean="0">
                <a:latin typeface="Arial" charset="0"/>
                <a:cs typeface="Arial" charset="0"/>
              </a:rPr>
              <a:t>Recorded </a:t>
            </a:r>
          </a:p>
          <a:p>
            <a:pPr marL="269081" indent="-269081">
              <a:spcBef>
                <a:spcPct val="0"/>
              </a:spcBef>
              <a:spcAft>
                <a:spcPts val="900"/>
              </a:spcAft>
              <a:buClr>
                <a:srgbClr val="003087"/>
              </a:buClr>
            </a:pPr>
            <a:r>
              <a:rPr lang="en-GB" altLang="en-US" dirty="0" smtClean="0">
                <a:latin typeface="Arial" charset="0"/>
                <a:cs typeface="Arial" charset="0"/>
              </a:rPr>
              <a:t>Appraisal</a:t>
            </a:r>
          </a:p>
        </p:txBody>
      </p:sp>
    </p:spTree>
    <p:extLst>
      <p:ext uri="{BB962C8B-B14F-4D97-AF65-F5344CB8AC3E}">
        <p14:creationId xmlns:p14="http://schemas.microsoft.com/office/powerpoint/2010/main" val="60632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sz="2400" dirty="0">
                <a:latin typeface="Arial" charset="0"/>
                <a:cs typeface="Arial" charset="0"/>
              </a:rPr>
              <a:t>Case 2 - Dr Canon: lateness</a:t>
            </a:r>
            <a:br>
              <a:rPr lang="en-GB" altLang="en-US" sz="2400" dirty="0">
                <a:latin typeface="Arial" charset="0"/>
                <a:cs typeface="Arial" charset="0"/>
              </a:rPr>
            </a:br>
            <a:r>
              <a:rPr lang="en-GB" altLang="en-US" sz="2400" i="1" dirty="0">
                <a:latin typeface="Arial" charset="0"/>
                <a:cs typeface="Arial" charset="0"/>
              </a:rPr>
              <a:t>formal action </a:t>
            </a:r>
          </a:p>
        </p:txBody>
      </p:sp>
      <p:sp>
        <p:nvSpPr>
          <p:cNvPr id="35843" name="Text Placeholder 2"/>
          <p:cNvSpPr>
            <a:spLocks noGrp="1"/>
          </p:cNvSpPr>
          <p:nvPr>
            <p:ph idx="1"/>
          </p:nvPr>
        </p:nvSpPr>
        <p:spPr/>
        <p:txBody>
          <a:bodyPr>
            <a:normAutofit lnSpcReduction="10000"/>
          </a:bodyPr>
          <a:lstStyle/>
          <a:p>
            <a:pPr marL="269081" indent="-269081">
              <a:spcBef>
                <a:spcPct val="0"/>
              </a:spcBef>
              <a:spcAft>
                <a:spcPts val="900"/>
              </a:spcAft>
              <a:buClr>
                <a:srgbClr val="003087"/>
              </a:buClr>
            </a:pPr>
            <a:r>
              <a:rPr lang="en-GB" altLang="en-US" dirty="0" smtClean="0">
                <a:latin typeface="Arial" charset="0"/>
                <a:cs typeface="Arial" charset="0"/>
              </a:rPr>
              <a:t>Agreement of doctor always makes things easier </a:t>
            </a:r>
          </a:p>
          <a:p>
            <a:pPr marL="269081" indent="-269081">
              <a:spcBef>
                <a:spcPct val="0"/>
              </a:spcBef>
              <a:spcAft>
                <a:spcPts val="900"/>
              </a:spcAft>
              <a:buClr>
                <a:srgbClr val="003087"/>
              </a:buClr>
            </a:pPr>
            <a:r>
              <a:rPr lang="en-GB" altLang="en-US" dirty="0" smtClean="0">
                <a:latin typeface="Arial" charset="0"/>
                <a:cs typeface="Arial" charset="0"/>
              </a:rPr>
              <a:t>Lack of agreement/acceptance (insight…) makes a formal process more likely e.g. Investigation under MHPS Part I </a:t>
            </a:r>
          </a:p>
          <a:p>
            <a:pPr marL="269081" indent="-269081">
              <a:spcBef>
                <a:spcPct val="0"/>
              </a:spcBef>
              <a:spcAft>
                <a:spcPts val="900"/>
              </a:spcAft>
              <a:buClr>
                <a:srgbClr val="003087"/>
              </a:buClr>
            </a:pPr>
            <a:r>
              <a:rPr lang="en-GB" altLang="en-US" dirty="0" smtClean="0">
                <a:latin typeface="Arial" charset="0"/>
                <a:cs typeface="Arial" charset="0"/>
              </a:rPr>
              <a:t>If a disciplinary sanction is considered– does the organisation have an “Agreed Sanction” process / policy?  </a:t>
            </a:r>
          </a:p>
          <a:p>
            <a:pPr marL="269081" indent="-269081">
              <a:spcBef>
                <a:spcPct val="0"/>
              </a:spcBef>
              <a:spcAft>
                <a:spcPts val="900"/>
              </a:spcAft>
              <a:buClr>
                <a:srgbClr val="003087"/>
              </a:buClr>
            </a:pPr>
            <a:r>
              <a:rPr lang="en-GB" altLang="en-US" dirty="0" smtClean="0">
                <a:latin typeface="Arial" charset="0"/>
                <a:cs typeface="Arial" charset="0"/>
              </a:rPr>
              <a:t>NHS Resolution advice?</a:t>
            </a:r>
          </a:p>
          <a:p>
            <a:pPr marL="269081" indent="-269081">
              <a:spcBef>
                <a:spcPct val="0"/>
              </a:spcBef>
              <a:spcAft>
                <a:spcPts val="900"/>
              </a:spcAft>
              <a:buClr>
                <a:srgbClr val="003087"/>
              </a:buClr>
            </a:pPr>
            <a:r>
              <a:rPr lang="en-GB" altLang="en-US" dirty="0" smtClean="0">
                <a:latin typeface="Arial" charset="0"/>
                <a:cs typeface="Arial" charset="0"/>
              </a:rPr>
              <a:t>GMC – Employer Liaison Advisers (ELAs)?RO or MD would be involved at this point</a:t>
            </a:r>
          </a:p>
          <a:p>
            <a:pPr marL="269081" indent="-269081">
              <a:spcAft>
                <a:spcPct val="0"/>
              </a:spcAft>
            </a:pPr>
            <a:endParaRPr lang="en-GB" altLang="en-US" dirty="0" smtClean="0">
              <a:latin typeface="Arial" charset="0"/>
              <a:cs typeface="Arial" charset="0"/>
            </a:endParaRPr>
          </a:p>
        </p:txBody>
      </p:sp>
    </p:spTree>
    <p:extLst>
      <p:ext uri="{BB962C8B-B14F-4D97-AF65-F5344CB8AC3E}">
        <p14:creationId xmlns:p14="http://schemas.microsoft.com/office/powerpoint/2010/main" val="362214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IN" dirty="0"/>
          </a:p>
        </p:txBody>
      </p:sp>
      <p:sp>
        <p:nvSpPr>
          <p:cNvPr id="7" name="Freeform 6"/>
          <p:cNvSpPr>
            <a:spLocks/>
          </p:cNvSpPr>
          <p:nvPr/>
        </p:nvSpPr>
        <p:spPr bwMode="auto">
          <a:xfrm>
            <a:off x="3296145" y="1463077"/>
            <a:ext cx="1220815" cy="1221280"/>
          </a:xfrm>
          <a:custGeom>
            <a:avLst/>
            <a:gdLst>
              <a:gd name="T0" fmla="*/ 256 w 2626"/>
              <a:gd name="T1" fmla="*/ 0 h 2627"/>
              <a:gd name="T2" fmla="*/ 2370 w 2626"/>
              <a:gd name="T3" fmla="*/ 0 h 2627"/>
              <a:gd name="T4" fmla="*/ 2422 w 2626"/>
              <a:gd name="T5" fmla="*/ 6 h 2627"/>
              <a:gd name="T6" fmla="*/ 2470 w 2626"/>
              <a:gd name="T7" fmla="*/ 20 h 2627"/>
              <a:gd name="T8" fmla="*/ 2514 w 2626"/>
              <a:gd name="T9" fmla="*/ 45 h 2627"/>
              <a:gd name="T10" fmla="*/ 2552 w 2626"/>
              <a:gd name="T11" fmla="*/ 75 h 2627"/>
              <a:gd name="T12" fmla="*/ 2584 w 2626"/>
              <a:gd name="T13" fmla="*/ 114 h 2627"/>
              <a:gd name="T14" fmla="*/ 2607 w 2626"/>
              <a:gd name="T15" fmla="*/ 157 h 2627"/>
              <a:gd name="T16" fmla="*/ 2621 w 2626"/>
              <a:gd name="T17" fmla="*/ 205 h 2627"/>
              <a:gd name="T18" fmla="*/ 2626 w 2626"/>
              <a:gd name="T19" fmla="*/ 257 h 2627"/>
              <a:gd name="T20" fmla="*/ 2626 w 2626"/>
              <a:gd name="T21" fmla="*/ 2373 h 2627"/>
              <a:gd name="T22" fmla="*/ 2621 w 2626"/>
              <a:gd name="T23" fmla="*/ 2423 h 2627"/>
              <a:gd name="T24" fmla="*/ 2607 w 2626"/>
              <a:gd name="T25" fmla="*/ 2471 h 2627"/>
              <a:gd name="T26" fmla="*/ 2584 w 2626"/>
              <a:gd name="T27" fmla="*/ 2515 h 2627"/>
              <a:gd name="T28" fmla="*/ 2552 w 2626"/>
              <a:gd name="T29" fmla="*/ 2552 h 2627"/>
              <a:gd name="T30" fmla="*/ 2514 w 2626"/>
              <a:gd name="T31" fmla="*/ 2584 h 2627"/>
              <a:gd name="T32" fmla="*/ 2470 w 2626"/>
              <a:gd name="T33" fmla="*/ 2608 h 2627"/>
              <a:gd name="T34" fmla="*/ 2422 w 2626"/>
              <a:gd name="T35" fmla="*/ 2622 h 2627"/>
              <a:gd name="T36" fmla="*/ 2370 w 2626"/>
              <a:gd name="T37" fmla="*/ 2627 h 2627"/>
              <a:gd name="T38" fmla="*/ 256 w 2626"/>
              <a:gd name="T39" fmla="*/ 2627 h 2627"/>
              <a:gd name="T40" fmla="*/ 204 w 2626"/>
              <a:gd name="T41" fmla="*/ 2622 h 2627"/>
              <a:gd name="T42" fmla="*/ 156 w 2626"/>
              <a:gd name="T43" fmla="*/ 2608 h 2627"/>
              <a:gd name="T44" fmla="*/ 112 w 2626"/>
              <a:gd name="T45" fmla="*/ 2584 h 2627"/>
              <a:gd name="T46" fmla="*/ 74 w 2626"/>
              <a:gd name="T47" fmla="*/ 2552 h 2627"/>
              <a:gd name="T48" fmla="*/ 44 w 2626"/>
              <a:gd name="T49" fmla="*/ 2515 h 2627"/>
              <a:gd name="T50" fmla="*/ 19 w 2626"/>
              <a:gd name="T51" fmla="*/ 2471 h 2627"/>
              <a:gd name="T52" fmla="*/ 5 w 2626"/>
              <a:gd name="T53" fmla="*/ 2423 h 2627"/>
              <a:gd name="T54" fmla="*/ 0 w 2626"/>
              <a:gd name="T55" fmla="*/ 2373 h 2627"/>
              <a:gd name="T56" fmla="*/ 0 w 2626"/>
              <a:gd name="T57" fmla="*/ 257 h 2627"/>
              <a:gd name="T58" fmla="*/ 5 w 2626"/>
              <a:gd name="T59" fmla="*/ 205 h 2627"/>
              <a:gd name="T60" fmla="*/ 19 w 2626"/>
              <a:gd name="T61" fmla="*/ 157 h 2627"/>
              <a:gd name="T62" fmla="*/ 44 w 2626"/>
              <a:gd name="T63" fmla="*/ 114 h 2627"/>
              <a:gd name="T64" fmla="*/ 74 w 2626"/>
              <a:gd name="T65" fmla="*/ 75 h 2627"/>
              <a:gd name="T66" fmla="*/ 112 w 2626"/>
              <a:gd name="T67" fmla="*/ 45 h 2627"/>
              <a:gd name="T68" fmla="*/ 156 w 2626"/>
              <a:gd name="T69" fmla="*/ 20 h 2627"/>
              <a:gd name="T70" fmla="*/ 204 w 2626"/>
              <a:gd name="T71" fmla="*/ 6 h 2627"/>
              <a:gd name="T72" fmla="*/ 256 w 2626"/>
              <a:gd name="T73"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6" h="2627">
                <a:moveTo>
                  <a:pt x="256" y="0"/>
                </a:moveTo>
                <a:lnTo>
                  <a:pt x="2370" y="0"/>
                </a:lnTo>
                <a:lnTo>
                  <a:pt x="2422" y="6"/>
                </a:lnTo>
                <a:lnTo>
                  <a:pt x="2470" y="20"/>
                </a:lnTo>
                <a:lnTo>
                  <a:pt x="2514" y="45"/>
                </a:lnTo>
                <a:lnTo>
                  <a:pt x="2552" y="75"/>
                </a:lnTo>
                <a:lnTo>
                  <a:pt x="2584" y="114"/>
                </a:lnTo>
                <a:lnTo>
                  <a:pt x="2607" y="157"/>
                </a:lnTo>
                <a:lnTo>
                  <a:pt x="2621" y="205"/>
                </a:lnTo>
                <a:lnTo>
                  <a:pt x="2626" y="257"/>
                </a:lnTo>
                <a:lnTo>
                  <a:pt x="2626" y="2373"/>
                </a:lnTo>
                <a:lnTo>
                  <a:pt x="2621" y="2423"/>
                </a:lnTo>
                <a:lnTo>
                  <a:pt x="2607" y="2471"/>
                </a:lnTo>
                <a:lnTo>
                  <a:pt x="2584" y="2515"/>
                </a:lnTo>
                <a:lnTo>
                  <a:pt x="2552" y="2552"/>
                </a:lnTo>
                <a:lnTo>
                  <a:pt x="2514" y="2584"/>
                </a:lnTo>
                <a:lnTo>
                  <a:pt x="2470" y="2608"/>
                </a:lnTo>
                <a:lnTo>
                  <a:pt x="2422" y="2622"/>
                </a:lnTo>
                <a:lnTo>
                  <a:pt x="2370" y="2627"/>
                </a:lnTo>
                <a:lnTo>
                  <a:pt x="256" y="2627"/>
                </a:lnTo>
                <a:lnTo>
                  <a:pt x="204" y="2622"/>
                </a:lnTo>
                <a:lnTo>
                  <a:pt x="156" y="2608"/>
                </a:lnTo>
                <a:lnTo>
                  <a:pt x="112" y="2584"/>
                </a:lnTo>
                <a:lnTo>
                  <a:pt x="74" y="2552"/>
                </a:lnTo>
                <a:lnTo>
                  <a:pt x="44" y="2515"/>
                </a:lnTo>
                <a:lnTo>
                  <a:pt x="19" y="2471"/>
                </a:lnTo>
                <a:lnTo>
                  <a:pt x="5" y="2423"/>
                </a:lnTo>
                <a:lnTo>
                  <a:pt x="0" y="2373"/>
                </a:lnTo>
                <a:lnTo>
                  <a:pt x="0" y="257"/>
                </a:lnTo>
                <a:lnTo>
                  <a:pt x="5" y="205"/>
                </a:lnTo>
                <a:lnTo>
                  <a:pt x="19" y="157"/>
                </a:lnTo>
                <a:lnTo>
                  <a:pt x="44" y="114"/>
                </a:lnTo>
                <a:lnTo>
                  <a:pt x="74" y="75"/>
                </a:lnTo>
                <a:lnTo>
                  <a:pt x="112" y="45"/>
                </a:lnTo>
                <a:lnTo>
                  <a:pt x="156" y="20"/>
                </a:lnTo>
                <a:lnTo>
                  <a:pt x="204" y="6"/>
                </a:lnTo>
                <a:lnTo>
                  <a:pt x="256" y="0"/>
                </a:lnTo>
                <a:close/>
              </a:path>
            </a:pathLst>
          </a:custGeom>
          <a:solidFill>
            <a:srgbClr val="E8EDEE"/>
          </a:solidFill>
          <a:ln w="0">
            <a:noFill/>
            <a:prstDash val="solid"/>
            <a:round/>
            <a:headEnd/>
            <a:tailEnd/>
          </a:ln>
          <a:effectLst>
            <a:outerShdw blurRad="482600" dist="330200" dir="5400000" algn="t" rotWithShape="0">
              <a:prstClr val="black">
                <a:alpha val="30000"/>
              </a:prstClr>
            </a:outerShdw>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8" name="Freeform 7"/>
          <p:cNvSpPr>
            <a:spLocks/>
          </p:cNvSpPr>
          <p:nvPr/>
        </p:nvSpPr>
        <p:spPr bwMode="auto">
          <a:xfrm>
            <a:off x="3296144" y="2757432"/>
            <a:ext cx="1220815" cy="1220815"/>
          </a:xfrm>
          <a:custGeom>
            <a:avLst/>
            <a:gdLst>
              <a:gd name="T0" fmla="*/ 256 w 2626"/>
              <a:gd name="T1" fmla="*/ 0 h 2626"/>
              <a:gd name="T2" fmla="*/ 2370 w 2626"/>
              <a:gd name="T3" fmla="*/ 0 h 2626"/>
              <a:gd name="T4" fmla="*/ 2422 w 2626"/>
              <a:gd name="T5" fmla="*/ 5 h 2626"/>
              <a:gd name="T6" fmla="*/ 2470 w 2626"/>
              <a:gd name="T7" fmla="*/ 19 h 2626"/>
              <a:gd name="T8" fmla="*/ 2514 w 2626"/>
              <a:gd name="T9" fmla="*/ 42 h 2626"/>
              <a:gd name="T10" fmla="*/ 2552 w 2626"/>
              <a:gd name="T11" fmla="*/ 74 h 2626"/>
              <a:gd name="T12" fmla="*/ 2584 w 2626"/>
              <a:gd name="T13" fmla="*/ 112 h 2626"/>
              <a:gd name="T14" fmla="*/ 2607 w 2626"/>
              <a:gd name="T15" fmla="*/ 156 h 2626"/>
              <a:gd name="T16" fmla="*/ 2621 w 2626"/>
              <a:gd name="T17" fmla="*/ 204 h 2626"/>
              <a:gd name="T18" fmla="*/ 2626 w 2626"/>
              <a:gd name="T19" fmla="*/ 256 h 2626"/>
              <a:gd name="T20" fmla="*/ 2626 w 2626"/>
              <a:gd name="T21" fmla="*/ 2370 h 2626"/>
              <a:gd name="T22" fmla="*/ 2621 w 2626"/>
              <a:gd name="T23" fmla="*/ 2422 h 2626"/>
              <a:gd name="T24" fmla="*/ 2607 w 2626"/>
              <a:gd name="T25" fmla="*/ 2470 h 2626"/>
              <a:gd name="T26" fmla="*/ 2584 w 2626"/>
              <a:gd name="T27" fmla="*/ 2514 h 2626"/>
              <a:gd name="T28" fmla="*/ 2552 w 2626"/>
              <a:gd name="T29" fmla="*/ 2552 h 2626"/>
              <a:gd name="T30" fmla="*/ 2514 w 2626"/>
              <a:gd name="T31" fmla="*/ 2582 h 2626"/>
              <a:gd name="T32" fmla="*/ 2470 w 2626"/>
              <a:gd name="T33" fmla="*/ 2607 h 2626"/>
              <a:gd name="T34" fmla="*/ 2422 w 2626"/>
              <a:gd name="T35" fmla="*/ 2621 h 2626"/>
              <a:gd name="T36" fmla="*/ 2370 w 2626"/>
              <a:gd name="T37" fmla="*/ 2626 h 2626"/>
              <a:gd name="T38" fmla="*/ 256 w 2626"/>
              <a:gd name="T39" fmla="*/ 2626 h 2626"/>
              <a:gd name="T40" fmla="*/ 204 w 2626"/>
              <a:gd name="T41" fmla="*/ 2621 h 2626"/>
              <a:gd name="T42" fmla="*/ 156 w 2626"/>
              <a:gd name="T43" fmla="*/ 2607 h 2626"/>
              <a:gd name="T44" fmla="*/ 112 w 2626"/>
              <a:gd name="T45" fmla="*/ 2582 h 2626"/>
              <a:gd name="T46" fmla="*/ 74 w 2626"/>
              <a:gd name="T47" fmla="*/ 2552 h 2626"/>
              <a:gd name="T48" fmla="*/ 44 w 2626"/>
              <a:gd name="T49" fmla="*/ 2514 h 2626"/>
              <a:gd name="T50" fmla="*/ 19 w 2626"/>
              <a:gd name="T51" fmla="*/ 2470 h 2626"/>
              <a:gd name="T52" fmla="*/ 5 w 2626"/>
              <a:gd name="T53" fmla="*/ 2422 h 2626"/>
              <a:gd name="T54" fmla="*/ 0 w 2626"/>
              <a:gd name="T55" fmla="*/ 2370 h 2626"/>
              <a:gd name="T56" fmla="*/ 0 w 2626"/>
              <a:gd name="T57" fmla="*/ 256 h 2626"/>
              <a:gd name="T58" fmla="*/ 5 w 2626"/>
              <a:gd name="T59" fmla="*/ 204 h 2626"/>
              <a:gd name="T60" fmla="*/ 19 w 2626"/>
              <a:gd name="T61" fmla="*/ 156 h 2626"/>
              <a:gd name="T62" fmla="*/ 44 w 2626"/>
              <a:gd name="T63" fmla="*/ 112 h 2626"/>
              <a:gd name="T64" fmla="*/ 74 w 2626"/>
              <a:gd name="T65" fmla="*/ 74 h 2626"/>
              <a:gd name="T66" fmla="*/ 112 w 2626"/>
              <a:gd name="T67" fmla="*/ 42 h 2626"/>
              <a:gd name="T68" fmla="*/ 156 w 2626"/>
              <a:gd name="T69" fmla="*/ 19 h 2626"/>
              <a:gd name="T70" fmla="*/ 204 w 2626"/>
              <a:gd name="T71" fmla="*/ 5 h 2626"/>
              <a:gd name="T72" fmla="*/ 256 w 2626"/>
              <a:gd name="T73"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6" h="2626">
                <a:moveTo>
                  <a:pt x="256" y="0"/>
                </a:moveTo>
                <a:lnTo>
                  <a:pt x="2370" y="0"/>
                </a:lnTo>
                <a:lnTo>
                  <a:pt x="2422" y="5"/>
                </a:lnTo>
                <a:lnTo>
                  <a:pt x="2470" y="19"/>
                </a:lnTo>
                <a:lnTo>
                  <a:pt x="2514" y="42"/>
                </a:lnTo>
                <a:lnTo>
                  <a:pt x="2552" y="74"/>
                </a:lnTo>
                <a:lnTo>
                  <a:pt x="2584" y="112"/>
                </a:lnTo>
                <a:lnTo>
                  <a:pt x="2607" y="156"/>
                </a:lnTo>
                <a:lnTo>
                  <a:pt x="2621" y="204"/>
                </a:lnTo>
                <a:lnTo>
                  <a:pt x="2626" y="256"/>
                </a:lnTo>
                <a:lnTo>
                  <a:pt x="2626" y="2370"/>
                </a:lnTo>
                <a:lnTo>
                  <a:pt x="2621" y="2422"/>
                </a:lnTo>
                <a:lnTo>
                  <a:pt x="2607" y="2470"/>
                </a:lnTo>
                <a:lnTo>
                  <a:pt x="2584" y="2514"/>
                </a:lnTo>
                <a:lnTo>
                  <a:pt x="2552" y="2552"/>
                </a:lnTo>
                <a:lnTo>
                  <a:pt x="2514" y="2582"/>
                </a:lnTo>
                <a:lnTo>
                  <a:pt x="2470" y="2607"/>
                </a:lnTo>
                <a:lnTo>
                  <a:pt x="2422" y="2621"/>
                </a:lnTo>
                <a:lnTo>
                  <a:pt x="2370" y="2626"/>
                </a:lnTo>
                <a:lnTo>
                  <a:pt x="256" y="2626"/>
                </a:lnTo>
                <a:lnTo>
                  <a:pt x="204" y="2621"/>
                </a:lnTo>
                <a:lnTo>
                  <a:pt x="156" y="2607"/>
                </a:lnTo>
                <a:lnTo>
                  <a:pt x="112" y="2582"/>
                </a:lnTo>
                <a:lnTo>
                  <a:pt x="74" y="2552"/>
                </a:lnTo>
                <a:lnTo>
                  <a:pt x="44" y="2514"/>
                </a:lnTo>
                <a:lnTo>
                  <a:pt x="19" y="2470"/>
                </a:lnTo>
                <a:lnTo>
                  <a:pt x="5" y="2422"/>
                </a:lnTo>
                <a:lnTo>
                  <a:pt x="0" y="2370"/>
                </a:lnTo>
                <a:lnTo>
                  <a:pt x="0" y="256"/>
                </a:lnTo>
                <a:lnTo>
                  <a:pt x="5" y="204"/>
                </a:lnTo>
                <a:lnTo>
                  <a:pt x="19" y="156"/>
                </a:lnTo>
                <a:lnTo>
                  <a:pt x="44" y="112"/>
                </a:lnTo>
                <a:lnTo>
                  <a:pt x="74" y="74"/>
                </a:lnTo>
                <a:lnTo>
                  <a:pt x="112" y="42"/>
                </a:lnTo>
                <a:lnTo>
                  <a:pt x="156" y="19"/>
                </a:lnTo>
                <a:lnTo>
                  <a:pt x="204" y="5"/>
                </a:lnTo>
                <a:lnTo>
                  <a:pt x="256" y="0"/>
                </a:lnTo>
                <a:close/>
              </a:path>
            </a:pathLst>
          </a:custGeom>
          <a:solidFill>
            <a:srgbClr val="E8EDEE"/>
          </a:solidFill>
          <a:ln w="0">
            <a:noFill/>
            <a:prstDash val="solid"/>
            <a:round/>
            <a:headEnd/>
            <a:tailEnd/>
          </a:ln>
          <a:effectLst>
            <a:outerShdw blurRad="482600" dist="330200" dir="5400000" algn="t" rotWithShape="0">
              <a:prstClr val="black">
                <a:alpha val="30000"/>
              </a:prstClr>
            </a:outerShdw>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9" name="Freeform 8"/>
          <p:cNvSpPr>
            <a:spLocks/>
          </p:cNvSpPr>
          <p:nvPr/>
        </p:nvSpPr>
        <p:spPr bwMode="auto">
          <a:xfrm>
            <a:off x="4599632" y="1463077"/>
            <a:ext cx="1221280" cy="1221280"/>
          </a:xfrm>
          <a:custGeom>
            <a:avLst/>
            <a:gdLst>
              <a:gd name="T0" fmla="*/ 254 w 2627"/>
              <a:gd name="T1" fmla="*/ 0 h 2627"/>
              <a:gd name="T2" fmla="*/ 2370 w 2627"/>
              <a:gd name="T3" fmla="*/ 0 h 2627"/>
              <a:gd name="T4" fmla="*/ 2422 w 2627"/>
              <a:gd name="T5" fmla="*/ 6 h 2627"/>
              <a:gd name="T6" fmla="*/ 2470 w 2627"/>
              <a:gd name="T7" fmla="*/ 20 h 2627"/>
              <a:gd name="T8" fmla="*/ 2513 w 2627"/>
              <a:gd name="T9" fmla="*/ 45 h 2627"/>
              <a:gd name="T10" fmla="*/ 2552 w 2627"/>
              <a:gd name="T11" fmla="*/ 75 h 2627"/>
              <a:gd name="T12" fmla="*/ 2582 w 2627"/>
              <a:gd name="T13" fmla="*/ 114 h 2627"/>
              <a:gd name="T14" fmla="*/ 2607 w 2627"/>
              <a:gd name="T15" fmla="*/ 157 h 2627"/>
              <a:gd name="T16" fmla="*/ 2621 w 2627"/>
              <a:gd name="T17" fmla="*/ 205 h 2627"/>
              <a:gd name="T18" fmla="*/ 2627 w 2627"/>
              <a:gd name="T19" fmla="*/ 257 h 2627"/>
              <a:gd name="T20" fmla="*/ 2627 w 2627"/>
              <a:gd name="T21" fmla="*/ 2373 h 2627"/>
              <a:gd name="T22" fmla="*/ 2621 w 2627"/>
              <a:gd name="T23" fmla="*/ 2423 h 2627"/>
              <a:gd name="T24" fmla="*/ 2607 w 2627"/>
              <a:gd name="T25" fmla="*/ 2471 h 2627"/>
              <a:gd name="T26" fmla="*/ 2582 w 2627"/>
              <a:gd name="T27" fmla="*/ 2515 h 2627"/>
              <a:gd name="T28" fmla="*/ 2552 w 2627"/>
              <a:gd name="T29" fmla="*/ 2552 h 2627"/>
              <a:gd name="T30" fmla="*/ 2513 w 2627"/>
              <a:gd name="T31" fmla="*/ 2584 h 2627"/>
              <a:gd name="T32" fmla="*/ 2470 w 2627"/>
              <a:gd name="T33" fmla="*/ 2608 h 2627"/>
              <a:gd name="T34" fmla="*/ 2422 w 2627"/>
              <a:gd name="T35" fmla="*/ 2622 h 2627"/>
              <a:gd name="T36" fmla="*/ 2370 w 2627"/>
              <a:gd name="T37" fmla="*/ 2627 h 2627"/>
              <a:gd name="T38" fmla="*/ 254 w 2627"/>
              <a:gd name="T39" fmla="*/ 2627 h 2627"/>
              <a:gd name="T40" fmla="*/ 204 w 2627"/>
              <a:gd name="T41" fmla="*/ 2622 h 2627"/>
              <a:gd name="T42" fmla="*/ 156 w 2627"/>
              <a:gd name="T43" fmla="*/ 2608 h 2627"/>
              <a:gd name="T44" fmla="*/ 112 w 2627"/>
              <a:gd name="T45" fmla="*/ 2584 h 2627"/>
              <a:gd name="T46" fmla="*/ 75 w 2627"/>
              <a:gd name="T47" fmla="*/ 2552 h 2627"/>
              <a:gd name="T48" fmla="*/ 43 w 2627"/>
              <a:gd name="T49" fmla="*/ 2515 h 2627"/>
              <a:gd name="T50" fmla="*/ 19 w 2627"/>
              <a:gd name="T51" fmla="*/ 2471 h 2627"/>
              <a:gd name="T52" fmla="*/ 5 w 2627"/>
              <a:gd name="T53" fmla="*/ 2423 h 2627"/>
              <a:gd name="T54" fmla="*/ 0 w 2627"/>
              <a:gd name="T55" fmla="*/ 2373 h 2627"/>
              <a:gd name="T56" fmla="*/ 0 w 2627"/>
              <a:gd name="T57" fmla="*/ 257 h 2627"/>
              <a:gd name="T58" fmla="*/ 5 w 2627"/>
              <a:gd name="T59" fmla="*/ 205 h 2627"/>
              <a:gd name="T60" fmla="*/ 19 w 2627"/>
              <a:gd name="T61" fmla="*/ 157 h 2627"/>
              <a:gd name="T62" fmla="*/ 43 w 2627"/>
              <a:gd name="T63" fmla="*/ 114 h 2627"/>
              <a:gd name="T64" fmla="*/ 75 w 2627"/>
              <a:gd name="T65" fmla="*/ 75 h 2627"/>
              <a:gd name="T66" fmla="*/ 112 w 2627"/>
              <a:gd name="T67" fmla="*/ 45 h 2627"/>
              <a:gd name="T68" fmla="*/ 156 w 2627"/>
              <a:gd name="T69" fmla="*/ 20 h 2627"/>
              <a:gd name="T70" fmla="*/ 204 w 2627"/>
              <a:gd name="T71" fmla="*/ 6 h 2627"/>
              <a:gd name="T72" fmla="*/ 254 w 2627"/>
              <a:gd name="T73"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7" h="2627">
                <a:moveTo>
                  <a:pt x="254" y="0"/>
                </a:moveTo>
                <a:lnTo>
                  <a:pt x="2370" y="0"/>
                </a:lnTo>
                <a:lnTo>
                  <a:pt x="2422" y="6"/>
                </a:lnTo>
                <a:lnTo>
                  <a:pt x="2470" y="20"/>
                </a:lnTo>
                <a:lnTo>
                  <a:pt x="2513" y="45"/>
                </a:lnTo>
                <a:lnTo>
                  <a:pt x="2552" y="75"/>
                </a:lnTo>
                <a:lnTo>
                  <a:pt x="2582" y="114"/>
                </a:lnTo>
                <a:lnTo>
                  <a:pt x="2607" y="157"/>
                </a:lnTo>
                <a:lnTo>
                  <a:pt x="2621" y="205"/>
                </a:lnTo>
                <a:lnTo>
                  <a:pt x="2627" y="257"/>
                </a:lnTo>
                <a:lnTo>
                  <a:pt x="2627" y="2373"/>
                </a:lnTo>
                <a:lnTo>
                  <a:pt x="2621" y="2423"/>
                </a:lnTo>
                <a:lnTo>
                  <a:pt x="2607" y="2471"/>
                </a:lnTo>
                <a:lnTo>
                  <a:pt x="2582" y="2515"/>
                </a:lnTo>
                <a:lnTo>
                  <a:pt x="2552" y="2552"/>
                </a:lnTo>
                <a:lnTo>
                  <a:pt x="2513" y="2584"/>
                </a:lnTo>
                <a:lnTo>
                  <a:pt x="2470" y="2608"/>
                </a:lnTo>
                <a:lnTo>
                  <a:pt x="2422" y="2622"/>
                </a:lnTo>
                <a:lnTo>
                  <a:pt x="2370" y="2627"/>
                </a:lnTo>
                <a:lnTo>
                  <a:pt x="254" y="2627"/>
                </a:lnTo>
                <a:lnTo>
                  <a:pt x="204" y="2622"/>
                </a:lnTo>
                <a:lnTo>
                  <a:pt x="156" y="2608"/>
                </a:lnTo>
                <a:lnTo>
                  <a:pt x="112" y="2584"/>
                </a:lnTo>
                <a:lnTo>
                  <a:pt x="75" y="2552"/>
                </a:lnTo>
                <a:lnTo>
                  <a:pt x="43" y="2515"/>
                </a:lnTo>
                <a:lnTo>
                  <a:pt x="19" y="2471"/>
                </a:lnTo>
                <a:lnTo>
                  <a:pt x="5" y="2423"/>
                </a:lnTo>
                <a:lnTo>
                  <a:pt x="0" y="2373"/>
                </a:lnTo>
                <a:lnTo>
                  <a:pt x="0" y="257"/>
                </a:lnTo>
                <a:lnTo>
                  <a:pt x="5" y="205"/>
                </a:lnTo>
                <a:lnTo>
                  <a:pt x="19" y="157"/>
                </a:lnTo>
                <a:lnTo>
                  <a:pt x="43" y="114"/>
                </a:lnTo>
                <a:lnTo>
                  <a:pt x="75" y="75"/>
                </a:lnTo>
                <a:lnTo>
                  <a:pt x="112" y="45"/>
                </a:lnTo>
                <a:lnTo>
                  <a:pt x="156" y="20"/>
                </a:lnTo>
                <a:lnTo>
                  <a:pt x="204" y="6"/>
                </a:lnTo>
                <a:lnTo>
                  <a:pt x="254" y="0"/>
                </a:lnTo>
                <a:close/>
              </a:path>
            </a:pathLst>
          </a:custGeom>
          <a:solidFill>
            <a:srgbClr val="003087"/>
          </a:solidFill>
          <a:ln w="0">
            <a:noFill/>
            <a:prstDash val="solid"/>
            <a:round/>
            <a:headEnd/>
            <a:tailEnd/>
          </a:ln>
          <a:effectLst>
            <a:outerShdw blurRad="482600" dist="330200" dir="5400000" algn="t" rotWithShape="0">
              <a:prstClr val="black">
                <a:alpha val="30000"/>
              </a:prstClr>
            </a:outerShdw>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0" name="Freeform 9"/>
          <p:cNvSpPr>
            <a:spLocks/>
          </p:cNvSpPr>
          <p:nvPr/>
        </p:nvSpPr>
        <p:spPr bwMode="auto">
          <a:xfrm>
            <a:off x="4614913" y="2758139"/>
            <a:ext cx="1221280" cy="1220815"/>
          </a:xfrm>
          <a:custGeom>
            <a:avLst/>
            <a:gdLst>
              <a:gd name="T0" fmla="*/ 254 w 2627"/>
              <a:gd name="T1" fmla="*/ 0 h 2626"/>
              <a:gd name="T2" fmla="*/ 2370 w 2627"/>
              <a:gd name="T3" fmla="*/ 0 h 2626"/>
              <a:gd name="T4" fmla="*/ 2422 w 2627"/>
              <a:gd name="T5" fmla="*/ 5 h 2626"/>
              <a:gd name="T6" fmla="*/ 2470 w 2627"/>
              <a:gd name="T7" fmla="*/ 19 h 2626"/>
              <a:gd name="T8" fmla="*/ 2513 w 2627"/>
              <a:gd name="T9" fmla="*/ 42 h 2626"/>
              <a:gd name="T10" fmla="*/ 2552 w 2627"/>
              <a:gd name="T11" fmla="*/ 74 h 2626"/>
              <a:gd name="T12" fmla="*/ 2582 w 2627"/>
              <a:gd name="T13" fmla="*/ 112 h 2626"/>
              <a:gd name="T14" fmla="*/ 2607 w 2627"/>
              <a:gd name="T15" fmla="*/ 156 h 2626"/>
              <a:gd name="T16" fmla="*/ 2621 w 2627"/>
              <a:gd name="T17" fmla="*/ 204 h 2626"/>
              <a:gd name="T18" fmla="*/ 2627 w 2627"/>
              <a:gd name="T19" fmla="*/ 256 h 2626"/>
              <a:gd name="T20" fmla="*/ 2627 w 2627"/>
              <a:gd name="T21" fmla="*/ 2370 h 2626"/>
              <a:gd name="T22" fmla="*/ 2621 w 2627"/>
              <a:gd name="T23" fmla="*/ 2422 h 2626"/>
              <a:gd name="T24" fmla="*/ 2607 w 2627"/>
              <a:gd name="T25" fmla="*/ 2470 h 2626"/>
              <a:gd name="T26" fmla="*/ 2582 w 2627"/>
              <a:gd name="T27" fmla="*/ 2514 h 2626"/>
              <a:gd name="T28" fmla="*/ 2552 w 2627"/>
              <a:gd name="T29" fmla="*/ 2552 h 2626"/>
              <a:gd name="T30" fmla="*/ 2513 w 2627"/>
              <a:gd name="T31" fmla="*/ 2582 h 2626"/>
              <a:gd name="T32" fmla="*/ 2470 w 2627"/>
              <a:gd name="T33" fmla="*/ 2607 h 2626"/>
              <a:gd name="T34" fmla="*/ 2422 w 2627"/>
              <a:gd name="T35" fmla="*/ 2621 h 2626"/>
              <a:gd name="T36" fmla="*/ 2370 w 2627"/>
              <a:gd name="T37" fmla="*/ 2626 h 2626"/>
              <a:gd name="T38" fmla="*/ 254 w 2627"/>
              <a:gd name="T39" fmla="*/ 2626 h 2626"/>
              <a:gd name="T40" fmla="*/ 204 w 2627"/>
              <a:gd name="T41" fmla="*/ 2621 h 2626"/>
              <a:gd name="T42" fmla="*/ 156 w 2627"/>
              <a:gd name="T43" fmla="*/ 2607 h 2626"/>
              <a:gd name="T44" fmla="*/ 112 w 2627"/>
              <a:gd name="T45" fmla="*/ 2582 h 2626"/>
              <a:gd name="T46" fmla="*/ 75 w 2627"/>
              <a:gd name="T47" fmla="*/ 2552 h 2626"/>
              <a:gd name="T48" fmla="*/ 43 w 2627"/>
              <a:gd name="T49" fmla="*/ 2514 h 2626"/>
              <a:gd name="T50" fmla="*/ 19 w 2627"/>
              <a:gd name="T51" fmla="*/ 2470 h 2626"/>
              <a:gd name="T52" fmla="*/ 5 w 2627"/>
              <a:gd name="T53" fmla="*/ 2422 h 2626"/>
              <a:gd name="T54" fmla="*/ 0 w 2627"/>
              <a:gd name="T55" fmla="*/ 2370 h 2626"/>
              <a:gd name="T56" fmla="*/ 0 w 2627"/>
              <a:gd name="T57" fmla="*/ 256 h 2626"/>
              <a:gd name="T58" fmla="*/ 5 w 2627"/>
              <a:gd name="T59" fmla="*/ 204 h 2626"/>
              <a:gd name="T60" fmla="*/ 19 w 2627"/>
              <a:gd name="T61" fmla="*/ 156 h 2626"/>
              <a:gd name="T62" fmla="*/ 43 w 2627"/>
              <a:gd name="T63" fmla="*/ 112 h 2626"/>
              <a:gd name="T64" fmla="*/ 75 w 2627"/>
              <a:gd name="T65" fmla="*/ 74 h 2626"/>
              <a:gd name="T66" fmla="*/ 112 w 2627"/>
              <a:gd name="T67" fmla="*/ 42 h 2626"/>
              <a:gd name="T68" fmla="*/ 156 w 2627"/>
              <a:gd name="T69" fmla="*/ 19 h 2626"/>
              <a:gd name="T70" fmla="*/ 204 w 2627"/>
              <a:gd name="T71" fmla="*/ 5 h 2626"/>
              <a:gd name="T72" fmla="*/ 254 w 2627"/>
              <a:gd name="T73"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7" h="2626">
                <a:moveTo>
                  <a:pt x="254" y="0"/>
                </a:moveTo>
                <a:lnTo>
                  <a:pt x="2370" y="0"/>
                </a:lnTo>
                <a:lnTo>
                  <a:pt x="2422" y="5"/>
                </a:lnTo>
                <a:lnTo>
                  <a:pt x="2470" y="19"/>
                </a:lnTo>
                <a:lnTo>
                  <a:pt x="2513" y="42"/>
                </a:lnTo>
                <a:lnTo>
                  <a:pt x="2552" y="74"/>
                </a:lnTo>
                <a:lnTo>
                  <a:pt x="2582" y="112"/>
                </a:lnTo>
                <a:lnTo>
                  <a:pt x="2607" y="156"/>
                </a:lnTo>
                <a:lnTo>
                  <a:pt x="2621" y="204"/>
                </a:lnTo>
                <a:lnTo>
                  <a:pt x="2627" y="256"/>
                </a:lnTo>
                <a:lnTo>
                  <a:pt x="2627" y="2370"/>
                </a:lnTo>
                <a:lnTo>
                  <a:pt x="2621" y="2422"/>
                </a:lnTo>
                <a:lnTo>
                  <a:pt x="2607" y="2470"/>
                </a:lnTo>
                <a:lnTo>
                  <a:pt x="2582" y="2514"/>
                </a:lnTo>
                <a:lnTo>
                  <a:pt x="2552" y="2552"/>
                </a:lnTo>
                <a:lnTo>
                  <a:pt x="2513" y="2582"/>
                </a:lnTo>
                <a:lnTo>
                  <a:pt x="2470" y="2607"/>
                </a:lnTo>
                <a:lnTo>
                  <a:pt x="2422" y="2621"/>
                </a:lnTo>
                <a:lnTo>
                  <a:pt x="2370" y="2626"/>
                </a:lnTo>
                <a:lnTo>
                  <a:pt x="254" y="2626"/>
                </a:lnTo>
                <a:lnTo>
                  <a:pt x="204" y="2621"/>
                </a:lnTo>
                <a:lnTo>
                  <a:pt x="156" y="2607"/>
                </a:lnTo>
                <a:lnTo>
                  <a:pt x="112" y="2582"/>
                </a:lnTo>
                <a:lnTo>
                  <a:pt x="75" y="2552"/>
                </a:lnTo>
                <a:lnTo>
                  <a:pt x="43" y="2514"/>
                </a:lnTo>
                <a:lnTo>
                  <a:pt x="19" y="2470"/>
                </a:lnTo>
                <a:lnTo>
                  <a:pt x="5" y="2422"/>
                </a:lnTo>
                <a:lnTo>
                  <a:pt x="0" y="2370"/>
                </a:lnTo>
                <a:lnTo>
                  <a:pt x="0" y="256"/>
                </a:lnTo>
                <a:lnTo>
                  <a:pt x="5" y="204"/>
                </a:lnTo>
                <a:lnTo>
                  <a:pt x="19" y="156"/>
                </a:lnTo>
                <a:lnTo>
                  <a:pt x="43" y="112"/>
                </a:lnTo>
                <a:lnTo>
                  <a:pt x="75" y="74"/>
                </a:lnTo>
                <a:lnTo>
                  <a:pt x="112" y="42"/>
                </a:lnTo>
                <a:lnTo>
                  <a:pt x="156" y="19"/>
                </a:lnTo>
                <a:lnTo>
                  <a:pt x="204" y="5"/>
                </a:lnTo>
                <a:lnTo>
                  <a:pt x="254" y="0"/>
                </a:lnTo>
                <a:close/>
              </a:path>
            </a:pathLst>
          </a:custGeom>
          <a:solidFill>
            <a:srgbClr val="E8EDEE"/>
          </a:solidFill>
          <a:ln w="0">
            <a:noFill/>
            <a:prstDash val="solid"/>
            <a:round/>
            <a:headEnd/>
            <a:tailEnd/>
          </a:ln>
          <a:effectLst>
            <a:outerShdw blurRad="482600" dist="330200" dir="5400000" algn="t" rotWithShape="0">
              <a:prstClr val="black">
                <a:alpha val="30000"/>
              </a:prstClr>
            </a:outerShdw>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1" name="Freeform 10"/>
          <p:cNvSpPr>
            <a:spLocks/>
          </p:cNvSpPr>
          <p:nvPr/>
        </p:nvSpPr>
        <p:spPr bwMode="auto">
          <a:xfrm>
            <a:off x="3296145" y="1463077"/>
            <a:ext cx="1220815" cy="1221280"/>
          </a:xfrm>
          <a:custGeom>
            <a:avLst/>
            <a:gdLst>
              <a:gd name="T0" fmla="*/ 1082 w 2626"/>
              <a:gd name="T1" fmla="*/ 0 h 2627"/>
              <a:gd name="T2" fmla="*/ 2370 w 2626"/>
              <a:gd name="T3" fmla="*/ 0 h 2627"/>
              <a:gd name="T4" fmla="*/ 2422 w 2626"/>
              <a:gd name="T5" fmla="*/ 6 h 2627"/>
              <a:gd name="T6" fmla="*/ 2470 w 2626"/>
              <a:gd name="T7" fmla="*/ 20 h 2627"/>
              <a:gd name="T8" fmla="*/ 2514 w 2626"/>
              <a:gd name="T9" fmla="*/ 45 h 2627"/>
              <a:gd name="T10" fmla="*/ 2552 w 2626"/>
              <a:gd name="T11" fmla="*/ 75 h 2627"/>
              <a:gd name="T12" fmla="*/ 2584 w 2626"/>
              <a:gd name="T13" fmla="*/ 114 h 2627"/>
              <a:gd name="T14" fmla="*/ 2607 w 2626"/>
              <a:gd name="T15" fmla="*/ 157 h 2627"/>
              <a:gd name="T16" fmla="*/ 2621 w 2626"/>
              <a:gd name="T17" fmla="*/ 205 h 2627"/>
              <a:gd name="T18" fmla="*/ 2626 w 2626"/>
              <a:gd name="T19" fmla="*/ 257 h 2627"/>
              <a:gd name="T20" fmla="*/ 2626 w 2626"/>
              <a:gd name="T21" fmla="*/ 2373 h 2627"/>
              <a:gd name="T22" fmla="*/ 2621 w 2626"/>
              <a:gd name="T23" fmla="*/ 2423 h 2627"/>
              <a:gd name="T24" fmla="*/ 2607 w 2626"/>
              <a:gd name="T25" fmla="*/ 2471 h 2627"/>
              <a:gd name="T26" fmla="*/ 2584 w 2626"/>
              <a:gd name="T27" fmla="*/ 2515 h 2627"/>
              <a:gd name="T28" fmla="*/ 2552 w 2626"/>
              <a:gd name="T29" fmla="*/ 2552 h 2627"/>
              <a:gd name="T30" fmla="*/ 2514 w 2626"/>
              <a:gd name="T31" fmla="*/ 2584 h 2627"/>
              <a:gd name="T32" fmla="*/ 2470 w 2626"/>
              <a:gd name="T33" fmla="*/ 2608 h 2627"/>
              <a:gd name="T34" fmla="*/ 2422 w 2626"/>
              <a:gd name="T35" fmla="*/ 2622 h 2627"/>
              <a:gd name="T36" fmla="*/ 2370 w 2626"/>
              <a:gd name="T37" fmla="*/ 2627 h 2627"/>
              <a:gd name="T38" fmla="*/ 256 w 2626"/>
              <a:gd name="T39" fmla="*/ 2627 h 2627"/>
              <a:gd name="T40" fmla="*/ 204 w 2626"/>
              <a:gd name="T41" fmla="*/ 2622 h 2627"/>
              <a:gd name="T42" fmla="*/ 156 w 2626"/>
              <a:gd name="T43" fmla="*/ 2608 h 2627"/>
              <a:gd name="T44" fmla="*/ 112 w 2626"/>
              <a:gd name="T45" fmla="*/ 2584 h 2627"/>
              <a:gd name="T46" fmla="*/ 74 w 2626"/>
              <a:gd name="T47" fmla="*/ 2552 h 2627"/>
              <a:gd name="T48" fmla="*/ 44 w 2626"/>
              <a:gd name="T49" fmla="*/ 2515 h 2627"/>
              <a:gd name="T50" fmla="*/ 19 w 2626"/>
              <a:gd name="T51" fmla="*/ 2471 h 2627"/>
              <a:gd name="T52" fmla="*/ 5 w 2626"/>
              <a:gd name="T53" fmla="*/ 2423 h 2627"/>
              <a:gd name="T54" fmla="*/ 0 w 2626"/>
              <a:gd name="T55" fmla="*/ 2373 h 2627"/>
              <a:gd name="T56" fmla="*/ 0 w 2626"/>
              <a:gd name="T57" fmla="*/ 1305 h 2627"/>
              <a:gd name="T58" fmla="*/ 110 w 2626"/>
              <a:gd name="T59" fmla="*/ 1268 h 2627"/>
              <a:gd name="T60" fmla="*/ 211 w 2626"/>
              <a:gd name="T61" fmla="*/ 1227 h 2627"/>
              <a:gd name="T62" fmla="*/ 307 w 2626"/>
              <a:gd name="T63" fmla="*/ 1179 h 2627"/>
              <a:gd name="T64" fmla="*/ 396 w 2626"/>
              <a:gd name="T65" fmla="*/ 1127 h 2627"/>
              <a:gd name="T66" fmla="*/ 478 w 2626"/>
              <a:gd name="T67" fmla="*/ 1072 h 2627"/>
              <a:gd name="T68" fmla="*/ 553 w 2626"/>
              <a:gd name="T69" fmla="*/ 1011 h 2627"/>
              <a:gd name="T70" fmla="*/ 622 w 2626"/>
              <a:gd name="T71" fmla="*/ 949 h 2627"/>
              <a:gd name="T72" fmla="*/ 687 w 2626"/>
              <a:gd name="T73" fmla="*/ 883 h 2627"/>
              <a:gd name="T74" fmla="*/ 745 w 2626"/>
              <a:gd name="T75" fmla="*/ 814 h 2627"/>
              <a:gd name="T76" fmla="*/ 797 w 2626"/>
              <a:gd name="T77" fmla="*/ 744 h 2627"/>
              <a:gd name="T78" fmla="*/ 845 w 2626"/>
              <a:gd name="T79" fmla="*/ 671 h 2627"/>
              <a:gd name="T80" fmla="*/ 888 w 2626"/>
              <a:gd name="T81" fmla="*/ 597 h 2627"/>
              <a:gd name="T82" fmla="*/ 925 w 2626"/>
              <a:gd name="T83" fmla="*/ 522 h 2627"/>
              <a:gd name="T84" fmla="*/ 959 w 2626"/>
              <a:gd name="T85" fmla="*/ 447 h 2627"/>
              <a:gd name="T86" fmla="*/ 987 w 2626"/>
              <a:gd name="T87" fmla="*/ 371 h 2627"/>
              <a:gd name="T88" fmla="*/ 1014 w 2626"/>
              <a:gd name="T89" fmla="*/ 294 h 2627"/>
              <a:gd name="T90" fmla="*/ 1035 w 2626"/>
              <a:gd name="T91" fmla="*/ 219 h 2627"/>
              <a:gd name="T92" fmla="*/ 1053 w 2626"/>
              <a:gd name="T93" fmla="*/ 145 h 2627"/>
              <a:gd name="T94" fmla="*/ 1069 w 2626"/>
              <a:gd name="T95" fmla="*/ 72 h 2627"/>
              <a:gd name="T96" fmla="*/ 1082 w 2626"/>
              <a:gd name="T97"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26" h="2627">
                <a:moveTo>
                  <a:pt x="1082" y="0"/>
                </a:moveTo>
                <a:lnTo>
                  <a:pt x="2370" y="0"/>
                </a:lnTo>
                <a:lnTo>
                  <a:pt x="2422" y="6"/>
                </a:lnTo>
                <a:lnTo>
                  <a:pt x="2470" y="20"/>
                </a:lnTo>
                <a:lnTo>
                  <a:pt x="2514" y="45"/>
                </a:lnTo>
                <a:lnTo>
                  <a:pt x="2552" y="75"/>
                </a:lnTo>
                <a:lnTo>
                  <a:pt x="2584" y="114"/>
                </a:lnTo>
                <a:lnTo>
                  <a:pt x="2607" y="157"/>
                </a:lnTo>
                <a:lnTo>
                  <a:pt x="2621" y="205"/>
                </a:lnTo>
                <a:lnTo>
                  <a:pt x="2626" y="257"/>
                </a:lnTo>
                <a:lnTo>
                  <a:pt x="2626" y="2373"/>
                </a:lnTo>
                <a:lnTo>
                  <a:pt x="2621" y="2423"/>
                </a:lnTo>
                <a:lnTo>
                  <a:pt x="2607" y="2471"/>
                </a:lnTo>
                <a:lnTo>
                  <a:pt x="2584" y="2515"/>
                </a:lnTo>
                <a:lnTo>
                  <a:pt x="2552" y="2552"/>
                </a:lnTo>
                <a:lnTo>
                  <a:pt x="2514" y="2584"/>
                </a:lnTo>
                <a:lnTo>
                  <a:pt x="2470" y="2608"/>
                </a:lnTo>
                <a:lnTo>
                  <a:pt x="2422" y="2622"/>
                </a:lnTo>
                <a:lnTo>
                  <a:pt x="2370" y="2627"/>
                </a:lnTo>
                <a:lnTo>
                  <a:pt x="256" y="2627"/>
                </a:lnTo>
                <a:lnTo>
                  <a:pt x="204" y="2622"/>
                </a:lnTo>
                <a:lnTo>
                  <a:pt x="156" y="2608"/>
                </a:lnTo>
                <a:lnTo>
                  <a:pt x="112" y="2584"/>
                </a:lnTo>
                <a:lnTo>
                  <a:pt x="74" y="2552"/>
                </a:lnTo>
                <a:lnTo>
                  <a:pt x="44" y="2515"/>
                </a:lnTo>
                <a:lnTo>
                  <a:pt x="19" y="2471"/>
                </a:lnTo>
                <a:lnTo>
                  <a:pt x="5" y="2423"/>
                </a:lnTo>
                <a:lnTo>
                  <a:pt x="0" y="2373"/>
                </a:lnTo>
                <a:lnTo>
                  <a:pt x="0" y="1305"/>
                </a:lnTo>
                <a:lnTo>
                  <a:pt x="110" y="1268"/>
                </a:lnTo>
                <a:lnTo>
                  <a:pt x="211" y="1227"/>
                </a:lnTo>
                <a:lnTo>
                  <a:pt x="307" y="1179"/>
                </a:lnTo>
                <a:lnTo>
                  <a:pt x="396" y="1127"/>
                </a:lnTo>
                <a:lnTo>
                  <a:pt x="478" y="1072"/>
                </a:lnTo>
                <a:lnTo>
                  <a:pt x="553" y="1011"/>
                </a:lnTo>
                <a:lnTo>
                  <a:pt x="622" y="949"/>
                </a:lnTo>
                <a:lnTo>
                  <a:pt x="687" y="883"/>
                </a:lnTo>
                <a:lnTo>
                  <a:pt x="745" y="814"/>
                </a:lnTo>
                <a:lnTo>
                  <a:pt x="797" y="744"/>
                </a:lnTo>
                <a:lnTo>
                  <a:pt x="845" y="671"/>
                </a:lnTo>
                <a:lnTo>
                  <a:pt x="888" y="597"/>
                </a:lnTo>
                <a:lnTo>
                  <a:pt x="925" y="522"/>
                </a:lnTo>
                <a:lnTo>
                  <a:pt x="959" y="447"/>
                </a:lnTo>
                <a:lnTo>
                  <a:pt x="987" y="371"/>
                </a:lnTo>
                <a:lnTo>
                  <a:pt x="1014" y="294"/>
                </a:lnTo>
                <a:lnTo>
                  <a:pt x="1035" y="219"/>
                </a:lnTo>
                <a:lnTo>
                  <a:pt x="1053" y="145"/>
                </a:lnTo>
                <a:lnTo>
                  <a:pt x="1069" y="72"/>
                </a:lnTo>
                <a:lnTo>
                  <a:pt x="1082" y="0"/>
                </a:lnTo>
                <a:close/>
              </a:path>
            </a:pathLst>
          </a:custGeom>
          <a:solidFill>
            <a:srgbClr val="E8EDEE"/>
          </a:solid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2" name="Freeform 11"/>
          <p:cNvSpPr>
            <a:spLocks/>
          </p:cNvSpPr>
          <p:nvPr/>
        </p:nvSpPr>
        <p:spPr bwMode="auto">
          <a:xfrm>
            <a:off x="4599632" y="1463077"/>
            <a:ext cx="1221280" cy="1221280"/>
          </a:xfrm>
          <a:custGeom>
            <a:avLst/>
            <a:gdLst>
              <a:gd name="T0" fmla="*/ 254 w 2627"/>
              <a:gd name="T1" fmla="*/ 0 h 2627"/>
              <a:gd name="T2" fmla="*/ 1356 w 2627"/>
              <a:gd name="T3" fmla="*/ 0 h 2627"/>
              <a:gd name="T4" fmla="*/ 1376 w 2627"/>
              <a:gd name="T5" fmla="*/ 47 h 2627"/>
              <a:gd name="T6" fmla="*/ 1399 w 2627"/>
              <a:gd name="T7" fmla="*/ 98 h 2627"/>
              <a:gd name="T8" fmla="*/ 1425 w 2627"/>
              <a:gd name="T9" fmla="*/ 152 h 2627"/>
              <a:gd name="T10" fmla="*/ 1457 w 2627"/>
              <a:gd name="T11" fmla="*/ 209 h 2627"/>
              <a:gd name="T12" fmla="*/ 1493 w 2627"/>
              <a:gd name="T13" fmla="*/ 266 h 2627"/>
              <a:gd name="T14" fmla="*/ 1534 w 2627"/>
              <a:gd name="T15" fmla="*/ 326 h 2627"/>
              <a:gd name="T16" fmla="*/ 1580 w 2627"/>
              <a:gd name="T17" fmla="*/ 387 h 2627"/>
              <a:gd name="T18" fmla="*/ 1632 w 2627"/>
              <a:gd name="T19" fmla="*/ 449 h 2627"/>
              <a:gd name="T20" fmla="*/ 1689 w 2627"/>
              <a:gd name="T21" fmla="*/ 511 h 2627"/>
              <a:gd name="T22" fmla="*/ 1751 w 2627"/>
              <a:gd name="T23" fmla="*/ 573 h 2627"/>
              <a:gd name="T24" fmla="*/ 1820 w 2627"/>
              <a:gd name="T25" fmla="*/ 636 h 2627"/>
              <a:gd name="T26" fmla="*/ 1895 w 2627"/>
              <a:gd name="T27" fmla="*/ 696 h 2627"/>
              <a:gd name="T28" fmla="*/ 1977 w 2627"/>
              <a:gd name="T29" fmla="*/ 757 h 2627"/>
              <a:gd name="T30" fmla="*/ 2066 w 2627"/>
              <a:gd name="T31" fmla="*/ 814 h 2627"/>
              <a:gd name="T32" fmla="*/ 2162 w 2627"/>
              <a:gd name="T33" fmla="*/ 869 h 2627"/>
              <a:gd name="T34" fmla="*/ 2267 w 2627"/>
              <a:gd name="T35" fmla="*/ 922 h 2627"/>
              <a:gd name="T36" fmla="*/ 2379 w 2627"/>
              <a:gd name="T37" fmla="*/ 972 h 2627"/>
              <a:gd name="T38" fmla="*/ 2499 w 2627"/>
              <a:gd name="T39" fmla="*/ 1018 h 2627"/>
              <a:gd name="T40" fmla="*/ 2627 w 2627"/>
              <a:gd name="T41" fmla="*/ 1061 h 2627"/>
              <a:gd name="T42" fmla="*/ 2627 w 2627"/>
              <a:gd name="T43" fmla="*/ 2373 h 2627"/>
              <a:gd name="T44" fmla="*/ 2621 w 2627"/>
              <a:gd name="T45" fmla="*/ 2423 h 2627"/>
              <a:gd name="T46" fmla="*/ 2607 w 2627"/>
              <a:gd name="T47" fmla="*/ 2471 h 2627"/>
              <a:gd name="T48" fmla="*/ 2582 w 2627"/>
              <a:gd name="T49" fmla="*/ 2515 h 2627"/>
              <a:gd name="T50" fmla="*/ 2552 w 2627"/>
              <a:gd name="T51" fmla="*/ 2552 h 2627"/>
              <a:gd name="T52" fmla="*/ 2513 w 2627"/>
              <a:gd name="T53" fmla="*/ 2584 h 2627"/>
              <a:gd name="T54" fmla="*/ 2470 w 2627"/>
              <a:gd name="T55" fmla="*/ 2608 h 2627"/>
              <a:gd name="T56" fmla="*/ 2422 w 2627"/>
              <a:gd name="T57" fmla="*/ 2622 h 2627"/>
              <a:gd name="T58" fmla="*/ 2370 w 2627"/>
              <a:gd name="T59" fmla="*/ 2627 h 2627"/>
              <a:gd name="T60" fmla="*/ 254 w 2627"/>
              <a:gd name="T61" fmla="*/ 2627 h 2627"/>
              <a:gd name="T62" fmla="*/ 204 w 2627"/>
              <a:gd name="T63" fmla="*/ 2622 h 2627"/>
              <a:gd name="T64" fmla="*/ 156 w 2627"/>
              <a:gd name="T65" fmla="*/ 2608 h 2627"/>
              <a:gd name="T66" fmla="*/ 112 w 2627"/>
              <a:gd name="T67" fmla="*/ 2584 h 2627"/>
              <a:gd name="T68" fmla="*/ 75 w 2627"/>
              <a:gd name="T69" fmla="*/ 2552 h 2627"/>
              <a:gd name="T70" fmla="*/ 43 w 2627"/>
              <a:gd name="T71" fmla="*/ 2515 h 2627"/>
              <a:gd name="T72" fmla="*/ 19 w 2627"/>
              <a:gd name="T73" fmla="*/ 2471 h 2627"/>
              <a:gd name="T74" fmla="*/ 5 w 2627"/>
              <a:gd name="T75" fmla="*/ 2423 h 2627"/>
              <a:gd name="T76" fmla="*/ 0 w 2627"/>
              <a:gd name="T77" fmla="*/ 2373 h 2627"/>
              <a:gd name="T78" fmla="*/ 0 w 2627"/>
              <a:gd name="T79" fmla="*/ 257 h 2627"/>
              <a:gd name="T80" fmla="*/ 5 w 2627"/>
              <a:gd name="T81" fmla="*/ 205 h 2627"/>
              <a:gd name="T82" fmla="*/ 19 w 2627"/>
              <a:gd name="T83" fmla="*/ 157 h 2627"/>
              <a:gd name="T84" fmla="*/ 43 w 2627"/>
              <a:gd name="T85" fmla="*/ 114 h 2627"/>
              <a:gd name="T86" fmla="*/ 75 w 2627"/>
              <a:gd name="T87" fmla="*/ 75 h 2627"/>
              <a:gd name="T88" fmla="*/ 112 w 2627"/>
              <a:gd name="T89" fmla="*/ 45 h 2627"/>
              <a:gd name="T90" fmla="*/ 156 w 2627"/>
              <a:gd name="T91" fmla="*/ 20 h 2627"/>
              <a:gd name="T92" fmla="*/ 204 w 2627"/>
              <a:gd name="T93" fmla="*/ 6 h 2627"/>
              <a:gd name="T94" fmla="*/ 254 w 2627"/>
              <a:gd name="T95" fmla="*/ 0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7" h="2627">
                <a:moveTo>
                  <a:pt x="254" y="0"/>
                </a:moveTo>
                <a:lnTo>
                  <a:pt x="1356" y="0"/>
                </a:lnTo>
                <a:lnTo>
                  <a:pt x="1376" y="47"/>
                </a:lnTo>
                <a:lnTo>
                  <a:pt x="1399" y="98"/>
                </a:lnTo>
                <a:lnTo>
                  <a:pt x="1425" y="152"/>
                </a:lnTo>
                <a:lnTo>
                  <a:pt x="1457" y="209"/>
                </a:lnTo>
                <a:lnTo>
                  <a:pt x="1493" y="266"/>
                </a:lnTo>
                <a:lnTo>
                  <a:pt x="1534" y="326"/>
                </a:lnTo>
                <a:lnTo>
                  <a:pt x="1580" y="387"/>
                </a:lnTo>
                <a:lnTo>
                  <a:pt x="1632" y="449"/>
                </a:lnTo>
                <a:lnTo>
                  <a:pt x="1689" y="511"/>
                </a:lnTo>
                <a:lnTo>
                  <a:pt x="1751" y="573"/>
                </a:lnTo>
                <a:lnTo>
                  <a:pt x="1820" y="636"/>
                </a:lnTo>
                <a:lnTo>
                  <a:pt x="1895" y="696"/>
                </a:lnTo>
                <a:lnTo>
                  <a:pt x="1977" y="757"/>
                </a:lnTo>
                <a:lnTo>
                  <a:pt x="2066" y="814"/>
                </a:lnTo>
                <a:lnTo>
                  <a:pt x="2162" y="869"/>
                </a:lnTo>
                <a:lnTo>
                  <a:pt x="2267" y="922"/>
                </a:lnTo>
                <a:lnTo>
                  <a:pt x="2379" y="972"/>
                </a:lnTo>
                <a:lnTo>
                  <a:pt x="2499" y="1018"/>
                </a:lnTo>
                <a:lnTo>
                  <a:pt x="2627" y="1061"/>
                </a:lnTo>
                <a:lnTo>
                  <a:pt x="2627" y="2373"/>
                </a:lnTo>
                <a:lnTo>
                  <a:pt x="2621" y="2423"/>
                </a:lnTo>
                <a:lnTo>
                  <a:pt x="2607" y="2471"/>
                </a:lnTo>
                <a:lnTo>
                  <a:pt x="2582" y="2515"/>
                </a:lnTo>
                <a:lnTo>
                  <a:pt x="2552" y="2552"/>
                </a:lnTo>
                <a:lnTo>
                  <a:pt x="2513" y="2584"/>
                </a:lnTo>
                <a:lnTo>
                  <a:pt x="2470" y="2608"/>
                </a:lnTo>
                <a:lnTo>
                  <a:pt x="2422" y="2622"/>
                </a:lnTo>
                <a:lnTo>
                  <a:pt x="2370" y="2627"/>
                </a:lnTo>
                <a:lnTo>
                  <a:pt x="254" y="2627"/>
                </a:lnTo>
                <a:lnTo>
                  <a:pt x="204" y="2622"/>
                </a:lnTo>
                <a:lnTo>
                  <a:pt x="156" y="2608"/>
                </a:lnTo>
                <a:lnTo>
                  <a:pt x="112" y="2584"/>
                </a:lnTo>
                <a:lnTo>
                  <a:pt x="75" y="2552"/>
                </a:lnTo>
                <a:lnTo>
                  <a:pt x="43" y="2515"/>
                </a:lnTo>
                <a:lnTo>
                  <a:pt x="19" y="2471"/>
                </a:lnTo>
                <a:lnTo>
                  <a:pt x="5" y="2423"/>
                </a:lnTo>
                <a:lnTo>
                  <a:pt x="0" y="2373"/>
                </a:lnTo>
                <a:lnTo>
                  <a:pt x="0" y="257"/>
                </a:lnTo>
                <a:lnTo>
                  <a:pt x="5" y="205"/>
                </a:lnTo>
                <a:lnTo>
                  <a:pt x="19" y="157"/>
                </a:lnTo>
                <a:lnTo>
                  <a:pt x="43" y="114"/>
                </a:lnTo>
                <a:lnTo>
                  <a:pt x="75" y="75"/>
                </a:lnTo>
                <a:lnTo>
                  <a:pt x="112" y="45"/>
                </a:lnTo>
                <a:lnTo>
                  <a:pt x="156" y="20"/>
                </a:lnTo>
                <a:lnTo>
                  <a:pt x="204" y="6"/>
                </a:lnTo>
                <a:lnTo>
                  <a:pt x="254" y="0"/>
                </a:lnTo>
                <a:close/>
              </a:path>
            </a:pathLst>
          </a:custGeom>
          <a:solidFill>
            <a:srgbClr val="E8EDEE"/>
          </a:solid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3" name="Freeform 12"/>
          <p:cNvSpPr>
            <a:spLocks/>
          </p:cNvSpPr>
          <p:nvPr/>
        </p:nvSpPr>
        <p:spPr bwMode="auto">
          <a:xfrm>
            <a:off x="4614913" y="2758139"/>
            <a:ext cx="1221280" cy="1220815"/>
          </a:xfrm>
          <a:custGeom>
            <a:avLst/>
            <a:gdLst>
              <a:gd name="T0" fmla="*/ 254 w 2627"/>
              <a:gd name="T1" fmla="*/ 0 h 2626"/>
              <a:gd name="T2" fmla="*/ 2370 w 2627"/>
              <a:gd name="T3" fmla="*/ 0 h 2626"/>
              <a:gd name="T4" fmla="*/ 2422 w 2627"/>
              <a:gd name="T5" fmla="*/ 5 h 2626"/>
              <a:gd name="T6" fmla="*/ 2470 w 2627"/>
              <a:gd name="T7" fmla="*/ 19 h 2626"/>
              <a:gd name="T8" fmla="*/ 2513 w 2627"/>
              <a:gd name="T9" fmla="*/ 42 h 2626"/>
              <a:gd name="T10" fmla="*/ 2552 w 2627"/>
              <a:gd name="T11" fmla="*/ 74 h 2626"/>
              <a:gd name="T12" fmla="*/ 2582 w 2627"/>
              <a:gd name="T13" fmla="*/ 112 h 2626"/>
              <a:gd name="T14" fmla="*/ 2607 w 2627"/>
              <a:gd name="T15" fmla="*/ 156 h 2626"/>
              <a:gd name="T16" fmla="*/ 2621 w 2627"/>
              <a:gd name="T17" fmla="*/ 204 h 2626"/>
              <a:gd name="T18" fmla="*/ 2627 w 2627"/>
              <a:gd name="T19" fmla="*/ 256 h 2626"/>
              <a:gd name="T20" fmla="*/ 2627 w 2627"/>
              <a:gd name="T21" fmla="*/ 1285 h 2626"/>
              <a:gd name="T22" fmla="*/ 2516 w 2627"/>
              <a:gd name="T23" fmla="*/ 1331 h 2626"/>
              <a:gd name="T24" fmla="*/ 2413 w 2627"/>
              <a:gd name="T25" fmla="*/ 1381 h 2626"/>
              <a:gd name="T26" fmla="*/ 2317 w 2627"/>
              <a:gd name="T27" fmla="*/ 1438 h 2626"/>
              <a:gd name="T28" fmla="*/ 2228 w 2627"/>
              <a:gd name="T29" fmla="*/ 1498 h 2626"/>
              <a:gd name="T30" fmla="*/ 2144 w 2627"/>
              <a:gd name="T31" fmla="*/ 1562 h 2626"/>
              <a:gd name="T32" fmla="*/ 2068 w 2627"/>
              <a:gd name="T33" fmla="*/ 1630 h 2626"/>
              <a:gd name="T34" fmla="*/ 1998 w 2627"/>
              <a:gd name="T35" fmla="*/ 1701 h 2626"/>
              <a:gd name="T36" fmla="*/ 1933 w 2627"/>
              <a:gd name="T37" fmla="*/ 1774 h 2626"/>
              <a:gd name="T38" fmla="*/ 1874 w 2627"/>
              <a:gd name="T39" fmla="*/ 1849 h 2626"/>
              <a:gd name="T40" fmla="*/ 1820 w 2627"/>
              <a:gd name="T41" fmla="*/ 1927 h 2626"/>
              <a:gd name="T42" fmla="*/ 1772 w 2627"/>
              <a:gd name="T43" fmla="*/ 2005 h 2626"/>
              <a:gd name="T44" fmla="*/ 1728 w 2627"/>
              <a:gd name="T45" fmla="*/ 2085 h 2626"/>
              <a:gd name="T46" fmla="*/ 1689 w 2627"/>
              <a:gd name="T47" fmla="*/ 2165 h 2626"/>
              <a:gd name="T48" fmla="*/ 1653 w 2627"/>
              <a:gd name="T49" fmla="*/ 2244 h 2626"/>
              <a:gd name="T50" fmla="*/ 1623 w 2627"/>
              <a:gd name="T51" fmla="*/ 2324 h 2626"/>
              <a:gd name="T52" fmla="*/ 1596 w 2627"/>
              <a:gd name="T53" fmla="*/ 2402 h 2626"/>
              <a:gd name="T54" fmla="*/ 1571 w 2627"/>
              <a:gd name="T55" fmla="*/ 2479 h 2626"/>
              <a:gd name="T56" fmla="*/ 1552 w 2627"/>
              <a:gd name="T57" fmla="*/ 2553 h 2626"/>
              <a:gd name="T58" fmla="*/ 1534 w 2627"/>
              <a:gd name="T59" fmla="*/ 2626 h 2626"/>
              <a:gd name="T60" fmla="*/ 254 w 2627"/>
              <a:gd name="T61" fmla="*/ 2626 h 2626"/>
              <a:gd name="T62" fmla="*/ 204 w 2627"/>
              <a:gd name="T63" fmla="*/ 2621 h 2626"/>
              <a:gd name="T64" fmla="*/ 156 w 2627"/>
              <a:gd name="T65" fmla="*/ 2607 h 2626"/>
              <a:gd name="T66" fmla="*/ 112 w 2627"/>
              <a:gd name="T67" fmla="*/ 2582 h 2626"/>
              <a:gd name="T68" fmla="*/ 75 w 2627"/>
              <a:gd name="T69" fmla="*/ 2552 h 2626"/>
              <a:gd name="T70" fmla="*/ 43 w 2627"/>
              <a:gd name="T71" fmla="*/ 2514 h 2626"/>
              <a:gd name="T72" fmla="*/ 19 w 2627"/>
              <a:gd name="T73" fmla="*/ 2470 h 2626"/>
              <a:gd name="T74" fmla="*/ 5 w 2627"/>
              <a:gd name="T75" fmla="*/ 2422 h 2626"/>
              <a:gd name="T76" fmla="*/ 0 w 2627"/>
              <a:gd name="T77" fmla="*/ 2370 h 2626"/>
              <a:gd name="T78" fmla="*/ 0 w 2627"/>
              <a:gd name="T79" fmla="*/ 256 h 2626"/>
              <a:gd name="T80" fmla="*/ 5 w 2627"/>
              <a:gd name="T81" fmla="*/ 204 h 2626"/>
              <a:gd name="T82" fmla="*/ 19 w 2627"/>
              <a:gd name="T83" fmla="*/ 156 h 2626"/>
              <a:gd name="T84" fmla="*/ 43 w 2627"/>
              <a:gd name="T85" fmla="*/ 112 h 2626"/>
              <a:gd name="T86" fmla="*/ 75 w 2627"/>
              <a:gd name="T87" fmla="*/ 74 h 2626"/>
              <a:gd name="T88" fmla="*/ 112 w 2627"/>
              <a:gd name="T89" fmla="*/ 42 h 2626"/>
              <a:gd name="T90" fmla="*/ 156 w 2627"/>
              <a:gd name="T91" fmla="*/ 19 h 2626"/>
              <a:gd name="T92" fmla="*/ 204 w 2627"/>
              <a:gd name="T93" fmla="*/ 5 h 2626"/>
              <a:gd name="T94" fmla="*/ 254 w 2627"/>
              <a:gd name="T95"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7" h="2626">
                <a:moveTo>
                  <a:pt x="254" y="0"/>
                </a:moveTo>
                <a:lnTo>
                  <a:pt x="2370" y="0"/>
                </a:lnTo>
                <a:lnTo>
                  <a:pt x="2422" y="5"/>
                </a:lnTo>
                <a:lnTo>
                  <a:pt x="2470" y="19"/>
                </a:lnTo>
                <a:lnTo>
                  <a:pt x="2513" y="42"/>
                </a:lnTo>
                <a:lnTo>
                  <a:pt x="2552" y="74"/>
                </a:lnTo>
                <a:lnTo>
                  <a:pt x="2582" y="112"/>
                </a:lnTo>
                <a:lnTo>
                  <a:pt x="2607" y="156"/>
                </a:lnTo>
                <a:lnTo>
                  <a:pt x="2621" y="204"/>
                </a:lnTo>
                <a:lnTo>
                  <a:pt x="2627" y="256"/>
                </a:lnTo>
                <a:lnTo>
                  <a:pt x="2627" y="1285"/>
                </a:lnTo>
                <a:lnTo>
                  <a:pt x="2516" y="1331"/>
                </a:lnTo>
                <a:lnTo>
                  <a:pt x="2413" y="1381"/>
                </a:lnTo>
                <a:lnTo>
                  <a:pt x="2317" y="1438"/>
                </a:lnTo>
                <a:lnTo>
                  <a:pt x="2228" y="1498"/>
                </a:lnTo>
                <a:lnTo>
                  <a:pt x="2144" y="1562"/>
                </a:lnTo>
                <a:lnTo>
                  <a:pt x="2068" y="1630"/>
                </a:lnTo>
                <a:lnTo>
                  <a:pt x="1998" y="1701"/>
                </a:lnTo>
                <a:lnTo>
                  <a:pt x="1933" y="1774"/>
                </a:lnTo>
                <a:lnTo>
                  <a:pt x="1874" y="1849"/>
                </a:lnTo>
                <a:lnTo>
                  <a:pt x="1820" y="1927"/>
                </a:lnTo>
                <a:lnTo>
                  <a:pt x="1772" y="2005"/>
                </a:lnTo>
                <a:lnTo>
                  <a:pt x="1728" y="2085"/>
                </a:lnTo>
                <a:lnTo>
                  <a:pt x="1689" y="2165"/>
                </a:lnTo>
                <a:lnTo>
                  <a:pt x="1653" y="2244"/>
                </a:lnTo>
                <a:lnTo>
                  <a:pt x="1623" y="2324"/>
                </a:lnTo>
                <a:lnTo>
                  <a:pt x="1596" y="2402"/>
                </a:lnTo>
                <a:lnTo>
                  <a:pt x="1571" y="2479"/>
                </a:lnTo>
                <a:lnTo>
                  <a:pt x="1552" y="2553"/>
                </a:lnTo>
                <a:lnTo>
                  <a:pt x="1534" y="2626"/>
                </a:lnTo>
                <a:lnTo>
                  <a:pt x="254" y="2626"/>
                </a:lnTo>
                <a:lnTo>
                  <a:pt x="204" y="2621"/>
                </a:lnTo>
                <a:lnTo>
                  <a:pt x="156" y="2607"/>
                </a:lnTo>
                <a:lnTo>
                  <a:pt x="112" y="2582"/>
                </a:lnTo>
                <a:lnTo>
                  <a:pt x="75" y="2552"/>
                </a:lnTo>
                <a:lnTo>
                  <a:pt x="43" y="2514"/>
                </a:lnTo>
                <a:lnTo>
                  <a:pt x="19" y="2470"/>
                </a:lnTo>
                <a:lnTo>
                  <a:pt x="5" y="2422"/>
                </a:lnTo>
                <a:lnTo>
                  <a:pt x="0" y="2370"/>
                </a:lnTo>
                <a:lnTo>
                  <a:pt x="0" y="256"/>
                </a:lnTo>
                <a:lnTo>
                  <a:pt x="5" y="204"/>
                </a:lnTo>
                <a:lnTo>
                  <a:pt x="19" y="156"/>
                </a:lnTo>
                <a:lnTo>
                  <a:pt x="43" y="112"/>
                </a:lnTo>
                <a:lnTo>
                  <a:pt x="75" y="74"/>
                </a:lnTo>
                <a:lnTo>
                  <a:pt x="112" y="42"/>
                </a:lnTo>
                <a:lnTo>
                  <a:pt x="156" y="19"/>
                </a:lnTo>
                <a:lnTo>
                  <a:pt x="204" y="5"/>
                </a:lnTo>
                <a:lnTo>
                  <a:pt x="254" y="0"/>
                </a:lnTo>
                <a:close/>
              </a:path>
            </a:pathLst>
          </a:custGeom>
          <a:solidFill>
            <a:srgbClr val="E8EDEE"/>
          </a:solid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4" name="Freeform 13"/>
          <p:cNvSpPr>
            <a:spLocks/>
          </p:cNvSpPr>
          <p:nvPr/>
        </p:nvSpPr>
        <p:spPr bwMode="auto">
          <a:xfrm>
            <a:off x="3296144" y="2757432"/>
            <a:ext cx="1220815" cy="1220815"/>
          </a:xfrm>
          <a:custGeom>
            <a:avLst/>
            <a:gdLst>
              <a:gd name="T0" fmla="*/ 256 w 2626"/>
              <a:gd name="T1" fmla="*/ 0 h 2626"/>
              <a:gd name="T2" fmla="*/ 2370 w 2626"/>
              <a:gd name="T3" fmla="*/ 0 h 2626"/>
              <a:gd name="T4" fmla="*/ 2422 w 2626"/>
              <a:gd name="T5" fmla="*/ 5 h 2626"/>
              <a:gd name="T6" fmla="*/ 2470 w 2626"/>
              <a:gd name="T7" fmla="*/ 19 h 2626"/>
              <a:gd name="T8" fmla="*/ 2514 w 2626"/>
              <a:gd name="T9" fmla="*/ 42 h 2626"/>
              <a:gd name="T10" fmla="*/ 2552 w 2626"/>
              <a:gd name="T11" fmla="*/ 74 h 2626"/>
              <a:gd name="T12" fmla="*/ 2584 w 2626"/>
              <a:gd name="T13" fmla="*/ 112 h 2626"/>
              <a:gd name="T14" fmla="*/ 2607 w 2626"/>
              <a:gd name="T15" fmla="*/ 156 h 2626"/>
              <a:gd name="T16" fmla="*/ 2621 w 2626"/>
              <a:gd name="T17" fmla="*/ 204 h 2626"/>
              <a:gd name="T18" fmla="*/ 2626 w 2626"/>
              <a:gd name="T19" fmla="*/ 256 h 2626"/>
              <a:gd name="T20" fmla="*/ 2626 w 2626"/>
              <a:gd name="T21" fmla="*/ 2370 h 2626"/>
              <a:gd name="T22" fmla="*/ 2621 w 2626"/>
              <a:gd name="T23" fmla="*/ 2422 h 2626"/>
              <a:gd name="T24" fmla="*/ 2607 w 2626"/>
              <a:gd name="T25" fmla="*/ 2470 h 2626"/>
              <a:gd name="T26" fmla="*/ 2584 w 2626"/>
              <a:gd name="T27" fmla="*/ 2514 h 2626"/>
              <a:gd name="T28" fmla="*/ 2552 w 2626"/>
              <a:gd name="T29" fmla="*/ 2552 h 2626"/>
              <a:gd name="T30" fmla="*/ 2514 w 2626"/>
              <a:gd name="T31" fmla="*/ 2582 h 2626"/>
              <a:gd name="T32" fmla="*/ 2470 w 2626"/>
              <a:gd name="T33" fmla="*/ 2607 h 2626"/>
              <a:gd name="T34" fmla="*/ 2422 w 2626"/>
              <a:gd name="T35" fmla="*/ 2621 h 2626"/>
              <a:gd name="T36" fmla="*/ 2370 w 2626"/>
              <a:gd name="T37" fmla="*/ 2626 h 2626"/>
              <a:gd name="T38" fmla="*/ 1382 w 2626"/>
              <a:gd name="T39" fmla="*/ 2626 h 2626"/>
              <a:gd name="T40" fmla="*/ 1357 w 2626"/>
              <a:gd name="T41" fmla="*/ 2568 h 2626"/>
              <a:gd name="T42" fmla="*/ 1327 w 2626"/>
              <a:gd name="T43" fmla="*/ 2505 h 2626"/>
              <a:gd name="T44" fmla="*/ 1295 w 2626"/>
              <a:gd name="T45" fmla="*/ 2441 h 2626"/>
              <a:gd name="T46" fmla="*/ 1258 w 2626"/>
              <a:gd name="T47" fmla="*/ 2375 h 2626"/>
              <a:gd name="T48" fmla="*/ 1217 w 2626"/>
              <a:gd name="T49" fmla="*/ 2308 h 2626"/>
              <a:gd name="T50" fmla="*/ 1169 w 2626"/>
              <a:gd name="T51" fmla="*/ 2238 h 2626"/>
              <a:gd name="T52" fmla="*/ 1117 w 2626"/>
              <a:gd name="T53" fmla="*/ 2167 h 2626"/>
              <a:gd name="T54" fmla="*/ 1060 w 2626"/>
              <a:gd name="T55" fmla="*/ 2098 h 2626"/>
              <a:gd name="T56" fmla="*/ 998 w 2626"/>
              <a:gd name="T57" fmla="*/ 2028 h 2626"/>
              <a:gd name="T58" fmla="*/ 929 w 2626"/>
              <a:gd name="T59" fmla="*/ 1959 h 2626"/>
              <a:gd name="T60" fmla="*/ 854 w 2626"/>
              <a:gd name="T61" fmla="*/ 1891 h 2626"/>
              <a:gd name="T62" fmla="*/ 772 w 2626"/>
              <a:gd name="T63" fmla="*/ 1824 h 2626"/>
              <a:gd name="T64" fmla="*/ 683 w 2626"/>
              <a:gd name="T65" fmla="*/ 1760 h 2626"/>
              <a:gd name="T66" fmla="*/ 589 w 2626"/>
              <a:gd name="T67" fmla="*/ 1699 h 2626"/>
              <a:gd name="T68" fmla="*/ 485 w 2626"/>
              <a:gd name="T69" fmla="*/ 1640 h 2626"/>
              <a:gd name="T70" fmla="*/ 377 w 2626"/>
              <a:gd name="T71" fmla="*/ 1587 h 2626"/>
              <a:gd name="T72" fmla="*/ 258 w 2626"/>
              <a:gd name="T73" fmla="*/ 1535 h 2626"/>
              <a:gd name="T74" fmla="*/ 133 w 2626"/>
              <a:gd name="T75" fmla="*/ 1491 h 2626"/>
              <a:gd name="T76" fmla="*/ 0 w 2626"/>
              <a:gd name="T77" fmla="*/ 1450 h 2626"/>
              <a:gd name="T78" fmla="*/ 0 w 2626"/>
              <a:gd name="T79" fmla="*/ 256 h 2626"/>
              <a:gd name="T80" fmla="*/ 5 w 2626"/>
              <a:gd name="T81" fmla="*/ 204 h 2626"/>
              <a:gd name="T82" fmla="*/ 19 w 2626"/>
              <a:gd name="T83" fmla="*/ 156 h 2626"/>
              <a:gd name="T84" fmla="*/ 44 w 2626"/>
              <a:gd name="T85" fmla="*/ 112 h 2626"/>
              <a:gd name="T86" fmla="*/ 74 w 2626"/>
              <a:gd name="T87" fmla="*/ 74 h 2626"/>
              <a:gd name="T88" fmla="*/ 112 w 2626"/>
              <a:gd name="T89" fmla="*/ 42 h 2626"/>
              <a:gd name="T90" fmla="*/ 156 w 2626"/>
              <a:gd name="T91" fmla="*/ 19 h 2626"/>
              <a:gd name="T92" fmla="*/ 204 w 2626"/>
              <a:gd name="T93" fmla="*/ 5 h 2626"/>
              <a:gd name="T94" fmla="*/ 256 w 2626"/>
              <a:gd name="T95" fmla="*/ 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26" h="2626">
                <a:moveTo>
                  <a:pt x="256" y="0"/>
                </a:moveTo>
                <a:lnTo>
                  <a:pt x="2370" y="0"/>
                </a:lnTo>
                <a:lnTo>
                  <a:pt x="2422" y="5"/>
                </a:lnTo>
                <a:lnTo>
                  <a:pt x="2470" y="19"/>
                </a:lnTo>
                <a:lnTo>
                  <a:pt x="2514" y="42"/>
                </a:lnTo>
                <a:lnTo>
                  <a:pt x="2552" y="74"/>
                </a:lnTo>
                <a:lnTo>
                  <a:pt x="2584" y="112"/>
                </a:lnTo>
                <a:lnTo>
                  <a:pt x="2607" y="156"/>
                </a:lnTo>
                <a:lnTo>
                  <a:pt x="2621" y="204"/>
                </a:lnTo>
                <a:lnTo>
                  <a:pt x="2626" y="256"/>
                </a:lnTo>
                <a:lnTo>
                  <a:pt x="2626" y="2370"/>
                </a:lnTo>
                <a:lnTo>
                  <a:pt x="2621" y="2422"/>
                </a:lnTo>
                <a:lnTo>
                  <a:pt x="2607" y="2470"/>
                </a:lnTo>
                <a:lnTo>
                  <a:pt x="2584" y="2514"/>
                </a:lnTo>
                <a:lnTo>
                  <a:pt x="2552" y="2552"/>
                </a:lnTo>
                <a:lnTo>
                  <a:pt x="2514" y="2582"/>
                </a:lnTo>
                <a:lnTo>
                  <a:pt x="2470" y="2607"/>
                </a:lnTo>
                <a:lnTo>
                  <a:pt x="2422" y="2621"/>
                </a:lnTo>
                <a:lnTo>
                  <a:pt x="2370" y="2626"/>
                </a:lnTo>
                <a:lnTo>
                  <a:pt x="1382" y="2626"/>
                </a:lnTo>
                <a:lnTo>
                  <a:pt x="1357" y="2568"/>
                </a:lnTo>
                <a:lnTo>
                  <a:pt x="1327" y="2505"/>
                </a:lnTo>
                <a:lnTo>
                  <a:pt x="1295" y="2441"/>
                </a:lnTo>
                <a:lnTo>
                  <a:pt x="1258" y="2375"/>
                </a:lnTo>
                <a:lnTo>
                  <a:pt x="1217" y="2308"/>
                </a:lnTo>
                <a:lnTo>
                  <a:pt x="1169" y="2238"/>
                </a:lnTo>
                <a:lnTo>
                  <a:pt x="1117" y="2167"/>
                </a:lnTo>
                <a:lnTo>
                  <a:pt x="1060" y="2098"/>
                </a:lnTo>
                <a:lnTo>
                  <a:pt x="998" y="2028"/>
                </a:lnTo>
                <a:lnTo>
                  <a:pt x="929" y="1959"/>
                </a:lnTo>
                <a:lnTo>
                  <a:pt x="854" y="1891"/>
                </a:lnTo>
                <a:lnTo>
                  <a:pt x="772" y="1824"/>
                </a:lnTo>
                <a:lnTo>
                  <a:pt x="683" y="1760"/>
                </a:lnTo>
                <a:lnTo>
                  <a:pt x="589" y="1699"/>
                </a:lnTo>
                <a:lnTo>
                  <a:pt x="485" y="1640"/>
                </a:lnTo>
                <a:lnTo>
                  <a:pt x="377" y="1587"/>
                </a:lnTo>
                <a:lnTo>
                  <a:pt x="258" y="1535"/>
                </a:lnTo>
                <a:lnTo>
                  <a:pt x="133" y="1491"/>
                </a:lnTo>
                <a:lnTo>
                  <a:pt x="0" y="1450"/>
                </a:lnTo>
                <a:lnTo>
                  <a:pt x="0" y="256"/>
                </a:lnTo>
                <a:lnTo>
                  <a:pt x="5" y="204"/>
                </a:lnTo>
                <a:lnTo>
                  <a:pt x="19" y="156"/>
                </a:lnTo>
                <a:lnTo>
                  <a:pt x="44" y="112"/>
                </a:lnTo>
                <a:lnTo>
                  <a:pt x="74" y="74"/>
                </a:lnTo>
                <a:lnTo>
                  <a:pt x="112" y="42"/>
                </a:lnTo>
                <a:lnTo>
                  <a:pt x="156" y="19"/>
                </a:lnTo>
                <a:lnTo>
                  <a:pt x="204" y="5"/>
                </a:lnTo>
                <a:lnTo>
                  <a:pt x="256" y="0"/>
                </a:lnTo>
                <a:close/>
              </a:path>
            </a:pathLst>
          </a:custGeom>
          <a:solidFill>
            <a:srgbClr val="E8EDEE"/>
          </a:solid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5" name="Freeform 14"/>
          <p:cNvSpPr>
            <a:spLocks/>
          </p:cNvSpPr>
          <p:nvPr/>
        </p:nvSpPr>
        <p:spPr bwMode="auto">
          <a:xfrm>
            <a:off x="3189219" y="1356616"/>
            <a:ext cx="1327741" cy="1327741"/>
          </a:xfrm>
          <a:custGeom>
            <a:avLst/>
            <a:gdLst>
              <a:gd name="T0" fmla="*/ 1664 w 2856"/>
              <a:gd name="T1" fmla="*/ 0 h 2856"/>
              <a:gd name="T2" fmla="*/ 2856 w 2856"/>
              <a:gd name="T3" fmla="*/ 0 h 2856"/>
              <a:gd name="T4" fmla="*/ 2856 w 2856"/>
              <a:gd name="T5" fmla="*/ 2856 h 2856"/>
              <a:gd name="T6" fmla="*/ 0 w 2856"/>
              <a:gd name="T7" fmla="*/ 2856 h 2856"/>
              <a:gd name="T8" fmla="*/ 0 w 2856"/>
              <a:gd name="T9" fmla="*/ 1591 h 2856"/>
              <a:gd name="T10" fmla="*/ 133 w 2856"/>
              <a:gd name="T11" fmla="*/ 1562 h 2856"/>
              <a:gd name="T12" fmla="*/ 260 w 2856"/>
              <a:gd name="T13" fmla="*/ 1529 h 2856"/>
              <a:gd name="T14" fmla="*/ 379 w 2856"/>
              <a:gd name="T15" fmla="*/ 1488 h 2856"/>
              <a:gd name="T16" fmla="*/ 491 w 2856"/>
              <a:gd name="T17" fmla="*/ 1445 h 2856"/>
              <a:gd name="T18" fmla="*/ 596 w 2856"/>
              <a:gd name="T19" fmla="*/ 1395 h 2856"/>
              <a:gd name="T20" fmla="*/ 696 w 2856"/>
              <a:gd name="T21" fmla="*/ 1343 h 2856"/>
              <a:gd name="T22" fmla="*/ 790 w 2856"/>
              <a:gd name="T23" fmla="*/ 1287 h 2856"/>
              <a:gd name="T24" fmla="*/ 877 w 2856"/>
              <a:gd name="T25" fmla="*/ 1226 h 2856"/>
              <a:gd name="T26" fmla="*/ 959 w 2856"/>
              <a:gd name="T27" fmla="*/ 1164 h 2856"/>
              <a:gd name="T28" fmla="*/ 1034 w 2856"/>
              <a:gd name="T29" fmla="*/ 1098 h 2856"/>
              <a:gd name="T30" fmla="*/ 1105 w 2856"/>
              <a:gd name="T31" fmla="*/ 1032 h 2856"/>
              <a:gd name="T32" fmla="*/ 1171 w 2856"/>
              <a:gd name="T33" fmla="*/ 963 h 2856"/>
              <a:gd name="T34" fmla="*/ 1232 w 2856"/>
              <a:gd name="T35" fmla="*/ 891 h 2856"/>
              <a:gd name="T36" fmla="*/ 1287 w 2856"/>
              <a:gd name="T37" fmla="*/ 820 h 2856"/>
              <a:gd name="T38" fmla="*/ 1338 w 2856"/>
              <a:gd name="T39" fmla="*/ 749 h 2856"/>
              <a:gd name="T40" fmla="*/ 1385 w 2856"/>
              <a:gd name="T41" fmla="*/ 678 h 2856"/>
              <a:gd name="T42" fmla="*/ 1427 w 2856"/>
              <a:gd name="T43" fmla="*/ 607 h 2856"/>
              <a:gd name="T44" fmla="*/ 1466 w 2856"/>
              <a:gd name="T45" fmla="*/ 535 h 2856"/>
              <a:gd name="T46" fmla="*/ 1500 w 2856"/>
              <a:gd name="T47" fmla="*/ 466 h 2856"/>
              <a:gd name="T48" fmla="*/ 1532 w 2856"/>
              <a:gd name="T49" fmla="*/ 398 h 2856"/>
              <a:gd name="T50" fmla="*/ 1559 w 2856"/>
              <a:gd name="T51" fmla="*/ 333 h 2856"/>
              <a:gd name="T52" fmla="*/ 1584 w 2856"/>
              <a:gd name="T53" fmla="*/ 269 h 2856"/>
              <a:gd name="T54" fmla="*/ 1605 w 2856"/>
              <a:gd name="T55" fmla="*/ 208 h 2856"/>
              <a:gd name="T56" fmla="*/ 1625 w 2856"/>
              <a:gd name="T57" fmla="*/ 149 h 2856"/>
              <a:gd name="T58" fmla="*/ 1639 w 2856"/>
              <a:gd name="T59" fmla="*/ 96 h 2856"/>
              <a:gd name="T60" fmla="*/ 1653 w 2856"/>
              <a:gd name="T61" fmla="*/ 46 h 2856"/>
              <a:gd name="T62" fmla="*/ 1664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1664" y="0"/>
                </a:moveTo>
                <a:lnTo>
                  <a:pt x="2856" y="0"/>
                </a:lnTo>
                <a:lnTo>
                  <a:pt x="2856" y="2856"/>
                </a:lnTo>
                <a:lnTo>
                  <a:pt x="0" y="2856"/>
                </a:lnTo>
                <a:lnTo>
                  <a:pt x="0" y="1591"/>
                </a:lnTo>
                <a:lnTo>
                  <a:pt x="133" y="1562"/>
                </a:lnTo>
                <a:lnTo>
                  <a:pt x="260" y="1529"/>
                </a:lnTo>
                <a:lnTo>
                  <a:pt x="379" y="1488"/>
                </a:lnTo>
                <a:lnTo>
                  <a:pt x="491" y="1445"/>
                </a:lnTo>
                <a:lnTo>
                  <a:pt x="596" y="1395"/>
                </a:lnTo>
                <a:lnTo>
                  <a:pt x="696" y="1343"/>
                </a:lnTo>
                <a:lnTo>
                  <a:pt x="790" y="1287"/>
                </a:lnTo>
                <a:lnTo>
                  <a:pt x="877" y="1226"/>
                </a:lnTo>
                <a:lnTo>
                  <a:pt x="959" y="1164"/>
                </a:lnTo>
                <a:lnTo>
                  <a:pt x="1034" y="1098"/>
                </a:lnTo>
                <a:lnTo>
                  <a:pt x="1105" y="1032"/>
                </a:lnTo>
                <a:lnTo>
                  <a:pt x="1171" y="963"/>
                </a:lnTo>
                <a:lnTo>
                  <a:pt x="1232" y="891"/>
                </a:lnTo>
                <a:lnTo>
                  <a:pt x="1287" y="820"/>
                </a:lnTo>
                <a:lnTo>
                  <a:pt x="1338" y="749"/>
                </a:lnTo>
                <a:lnTo>
                  <a:pt x="1385" y="678"/>
                </a:lnTo>
                <a:lnTo>
                  <a:pt x="1427" y="607"/>
                </a:lnTo>
                <a:lnTo>
                  <a:pt x="1466" y="535"/>
                </a:lnTo>
                <a:lnTo>
                  <a:pt x="1500" y="466"/>
                </a:lnTo>
                <a:lnTo>
                  <a:pt x="1532" y="398"/>
                </a:lnTo>
                <a:lnTo>
                  <a:pt x="1559" y="333"/>
                </a:lnTo>
                <a:lnTo>
                  <a:pt x="1584" y="269"/>
                </a:lnTo>
                <a:lnTo>
                  <a:pt x="1605" y="208"/>
                </a:lnTo>
                <a:lnTo>
                  <a:pt x="1625" y="149"/>
                </a:lnTo>
                <a:lnTo>
                  <a:pt x="1639" y="96"/>
                </a:lnTo>
                <a:lnTo>
                  <a:pt x="1653" y="46"/>
                </a:lnTo>
                <a:lnTo>
                  <a:pt x="1664" y="0"/>
                </a:lnTo>
                <a:close/>
              </a:path>
            </a:pathLst>
          </a:custGeom>
          <a:solidFill>
            <a:srgbClr val="E8EDEE"/>
          </a:solidFill>
          <a:ln w="0">
            <a:noFill/>
            <a:prstDash val="solid"/>
            <a:round/>
            <a:headEnd/>
            <a:tailEnd/>
          </a:ln>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6" name="Freeform 15"/>
          <p:cNvSpPr>
            <a:spLocks/>
          </p:cNvSpPr>
          <p:nvPr/>
        </p:nvSpPr>
        <p:spPr bwMode="auto">
          <a:xfrm>
            <a:off x="3189217" y="2757431"/>
            <a:ext cx="1327741" cy="1327741"/>
          </a:xfrm>
          <a:custGeom>
            <a:avLst/>
            <a:gdLst>
              <a:gd name="T0" fmla="*/ 0 w 2856"/>
              <a:gd name="T1" fmla="*/ 0 h 2856"/>
              <a:gd name="T2" fmla="*/ 2856 w 2856"/>
              <a:gd name="T3" fmla="*/ 0 h 2856"/>
              <a:gd name="T4" fmla="*/ 2856 w 2856"/>
              <a:gd name="T5" fmla="*/ 2856 h 2856"/>
              <a:gd name="T6" fmla="*/ 1680 w 2856"/>
              <a:gd name="T7" fmla="*/ 2856 h 2856"/>
              <a:gd name="T8" fmla="*/ 1671 w 2856"/>
              <a:gd name="T9" fmla="*/ 2820 h 2856"/>
              <a:gd name="T10" fmla="*/ 1662 w 2856"/>
              <a:gd name="T11" fmla="*/ 2778 h 2856"/>
              <a:gd name="T12" fmla="*/ 1652 w 2856"/>
              <a:gd name="T13" fmla="*/ 2731 h 2856"/>
              <a:gd name="T14" fmla="*/ 1637 w 2856"/>
              <a:gd name="T15" fmla="*/ 2682 h 2856"/>
              <a:gd name="T16" fmla="*/ 1621 w 2856"/>
              <a:gd name="T17" fmla="*/ 2626 h 2856"/>
              <a:gd name="T18" fmla="*/ 1604 w 2856"/>
              <a:gd name="T19" fmla="*/ 2569 h 2856"/>
              <a:gd name="T20" fmla="*/ 1582 w 2856"/>
              <a:gd name="T21" fmla="*/ 2509 h 2856"/>
              <a:gd name="T22" fmla="*/ 1557 w 2856"/>
              <a:gd name="T23" fmla="*/ 2445 h 2856"/>
              <a:gd name="T24" fmla="*/ 1529 w 2856"/>
              <a:gd name="T25" fmla="*/ 2379 h 2856"/>
              <a:gd name="T26" fmla="*/ 1499 w 2856"/>
              <a:gd name="T27" fmla="*/ 2311 h 2856"/>
              <a:gd name="T28" fmla="*/ 1463 w 2856"/>
              <a:gd name="T29" fmla="*/ 2242 h 2856"/>
              <a:gd name="T30" fmla="*/ 1426 w 2856"/>
              <a:gd name="T31" fmla="*/ 2171 h 2856"/>
              <a:gd name="T32" fmla="*/ 1383 w 2856"/>
              <a:gd name="T33" fmla="*/ 2101 h 2856"/>
              <a:gd name="T34" fmla="*/ 1335 w 2856"/>
              <a:gd name="T35" fmla="*/ 2028 h 2856"/>
              <a:gd name="T36" fmla="*/ 1285 w 2856"/>
              <a:gd name="T37" fmla="*/ 1957 h 2856"/>
              <a:gd name="T38" fmla="*/ 1228 w 2856"/>
              <a:gd name="T39" fmla="*/ 1888 h 2856"/>
              <a:gd name="T40" fmla="*/ 1167 w 2856"/>
              <a:gd name="T41" fmla="*/ 1817 h 2856"/>
              <a:gd name="T42" fmla="*/ 1102 w 2856"/>
              <a:gd name="T43" fmla="*/ 1749 h 2856"/>
              <a:gd name="T44" fmla="*/ 1032 w 2856"/>
              <a:gd name="T45" fmla="*/ 1681 h 2856"/>
              <a:gd name="T46" fmla="*/ 956 w 2856"/>
              <a:gd name="T47" fmla="*/ 1617 h 2856"/>
              <a:gd name="T48" fmla="*/ 874 w 2856"/>
              <a:gd name="T49" fmla="*/ 1555 h 2856"/>
              <a:gd name="T50" fmla="*/ 787 w 2856"/>
              <a:gd name="T51" fmla="*/ 1495 h 2856"/>
              <a:gd name="T52" fmla="*/ 694 w 2856"/>
              <a:gd name="T53" fmla="*/ 1439 h 2856"/>
              <a:gd name="T54" fmla="*/ 594 w 2856"/>
              <a:gd name="T55" fmla="*/ 1386 h 2856"/>
              <a:gd name="T56" fmla="*/ 489 w 2856"/>
              <a:gd name="T57" fmla="*/ 1338 h 2856"/>
              <a:gd name="T58" fmla="*/ 377 w 2856"/>
              <a:gd name="T59" fmla="*/ 1293 h 2856"/>
              <a:gd name="T60" fmla="*/ 258 w 2856"/>
              <a:gd name="T61" fmla="*/ 1256 h 2856"/>
              <a:gd name="T62" fmla="*/ 133 w 2856"/>
              <a:gd name="T63" fmla="*/ 1222 h 2856"/>
              <a:gd name="T64" fmla="*/ 0 w 2856"/>
              <a:gd name="T65" fmla="*/ 1194 h 2856"/>
              <a:gd name="T66" fmla="*/ 0 w 2856"/>
              <a:gd name="T67"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6" h="2856">
                <a:moveTo>
                  <a:pt x="0" y="0"/>
                </a:moveTo>
                <a:lnTo>
                  <a:pt x="2856" y="0"/>
                </a:lnTo>
                <a:lnTo>
                  <a:pt x="2856" y="2856"/>
                </a:lnTo>
                <a:lnTo>
                  <a:pt x="1680" y="2856"/>
                </a:lnTo>
                <a:lnTo>
                  <a:pt x="1671" y="2820"/>
                </a:lnTo>
                <a:lnTo>
                  <a:pt x="1662" y="2778"/>
                </a:lnTo>
                <a:lnTo>
                  <a:pt x="1652" y="2731"/>
                </a:lnTo>
                <a:lnTo>
                  <a:pt x="1637" y="2682"/>
                </a:lnTo>
                <a:lnTo>
                  <a:pt x="1621" y="2626"/>
                </a:lnTo>
                <a:lnTo>
                  <a:pt x="1604" y="2569"/>
                </a:lnTo>
                <a:lnTo>
                  <a:pt x="1582" y="2509"/>
                </a:lnTo>
                <a:lnTo>
                  <a:pt x="1557" y="2445"/>
                </a:lnTo>
                <a:lnTo>
                  <a:pt x="1529" y="2379"/>
                </a:lnTo>
                <a:lnTo>
                  <a:pt x="1499" y="2311"/>
                </a:lnTo>
                <a:lnTo>
                  <a:pt x="1463" y="2242"/>
                </a:lnTo>
                <a:lnTo>
                  <a:pt x="1426" y="2171"/>
                </a:lnTo>
                <a:lnTo>
                  <a:pt x="1383" y="2101"/>
                </a:lnTo>
                <a:lnTo>
                  <a:pt x="1335" y="2028"/>
                </a:lnTo>
                <a:lnTo>
                  <a:pt x="1285" y="1957"/>
                </a:lnTo>
                <a:lnTo>
                  <a:pt x="1228" y="1888"/>
                </a:lnTo>
                <a:lnTo>
                  <a:pt x="1167" y="1817"/>
                </a:lnTo>
                <a:lnTo>
                  <a:pt x="1102" y="1749"/>
                </a:lnTo>
                <a:lnTo>
                  <a:pt x="1032" y="1681"/>
                </a:lnTo>
                <a:lnTo>
                  <a:pt x="956" y="1617"/>
                </a:lnTo>
                <a:lnTo>
                  <a:pt x="874" y="1555"/>
                </a:lnTo>
                <a:lnTo>
                  <a:pt x="787" y="1495"/>
                </a:lnTo>
                <a:lnTo>
                  <a:pt x="694" y="1439"/>
                </a:lnTo>
                <a:lnTo>
                  <a:pt x="594" y="1386"/>
                </a:lnTo>
                <a:lnTo>
                  <a:pt x="489" y="1338"/>
                </a:lnTo>
                <a:lnTo>
                  <a:pt x="377" y="1293"/>
                </a:lnTo>
                <a:lnTo>
                  <a:pt x="258" y="1256"/>
                </a:lnTo>
                <a:lnTo>
                  <a:pt x="133" y="1222"/>
                </a:lnTo>
                <a:lnTo>
                  <a:pt x="0" y="1194"/>
                </a:lnTo>
                <a:lnTo>
                  <a:pt x="0" y="0"/>
                </a:lnTo>
                <a:close/>
              </a:path>
            </a:pathLst>
          </a:custGeom>
          <a:solidFill>
            <a:srgbClr val="E8EDEE"/>
          </a:solidFill>
          <a:ln w="0">
            <a:noFill/>
            <a:prstDash val="solid"/>
            <a:round/>
            <a:headEnd/>
            <a:tailEnd/>
          </a:ln>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7" name="Freeform 16"/>
          <p:cNvSpPr>
            <a:spLocks/>
          </p:cNvSpPr>
          <p:nvPr/>
        </p:nvSpPr>
        <p:spPr bwMode="auto">
          <a:xfrm>
            <a:off x="4583198" y="1365117"/>
            <a:ext cx="1327741" cy="1327741"/>
          </a:xfrm>
          <a:custGeom>
            <a:avLst/>
            <a:gdLst>
              <a:gd name="T0" fmla="*/ 0 w 2856"/>
              <a:gd name="T1" fmla="*/ 0 h 2856"/>
              <a:gd name="T2" fmla="*/ 1281 w 2856"/>
              <a:gd name="T3" fmla="*/ 0 h 2856"/>
              <a:gd name="T4" fmla="*/ 1294 w 2856"/>
              <a:gd name="T5" fmla="*/ 46 h 2856"/>
              <a:gd name="T6" fmla="*/ 1306 w 2856"/>
              <a:gd name="T7" fmla="*/ 98 h 2856"/>
              <a:gd name="T8" fmla="*/ 1322 w 2856"/>
              <a:gd name="T9" fmla="*/ 153 h 2856"/>
              <a:gd name="T10" fmla="*/ 1342 w 2856"/>
              <a:gd name="T11" fmla="*/ 212 h 2856"/>
              <a:gd name="T12" fmla="*/ 1363 w 2856"/>
              <a:gd name="T13" fmla="*/ 272 h 2856"/>
              <a:gd name="T14" fmla="*/ 1388 w 2856"/>
              <a:gd name="T15" fmla="*/ 338 h 2856"/>
              <a:gd name="T16" fmla="*/ 1416 w 2856"/>
              <a:gd name="T17" fmla="*/ 404 h 2856"/>
              <a:gd name="T18" fmla="*/ 1448 w 2856"/>
              <a:gd name="T19" fmla="*/ 473 h 2856"/>
              <a:gd name="T20" fmla="*/ 1484 w 2856"/>
              <a:gd name="T21" fmla="*/ 544 h 2856"/>
              <a:gd name="T22" fmla="*/ 1523 w 2856"/>
              <a:gd name="T23" fmla="*/ 616 h 2856"/>
              <a:gd name="T24" fmla="*/ 1566 w 2856"/>
              <a:gd name="T25" fmla="*/ 689 h 2856"/>
              <a:gd name="T26" fmla="*/ 1614 w 2856"/>
              <a:gd name="T27" fmla="*/ 760 h 2856"/>
              <a:gd name="T28" fmla="*/ 1667 w 2856"/>
              <a:gd name="T29" fmla="*/ 833 h 2856"/>
              <a:gd name="T30" fmla="*/ 1724 w 2856"/>
              <a:gd name="T31" fmla="*/ 906 h 2856"/>
              <a:gd name="T32" fmla="*/ 1787 w 2856"/>
              <a:gd name="T33" fmla="*/ 975 h 2856"/>
              <a:gd name="T34" fmla="*/ 1854 w 2856"/>
              <a:gd name="T35" fmla="*/ 1046 h 2856"/>
              <a:gd name="T36" fmla="*/ 1927 w 2856"/>
              <a:gd name="T37" fmla="*/ 1114 h 2856"/>
              <a:gd name="T38" fmla="*/ 2006 w 2856"/>
              <a:gd name="T39" fmla="*/ 1178 h 2856"/>
              <a:gd name="T40" fmla="*/ 2089 w 2856"/>
              <a:gd name="T41" fmla="*/ 1242 h 2856"/>
              <a:gd name="T42" fmla="*/ 2180 w 2856"/>
              <a:gd name="T43" fmla="*/ 1301 h 2856"/>
              <a:gd name="T44" fmla="*/ 2276 w 2856"/>
              <a:gd name="T45" fmla="*/ 1358 h 2856"/>
              <a:gd name="T46" fmla="*/ 2377 w 2856"/>
              <a:gd name="T47" fmla="*/ 1409 h 2856"/>
              <a:gd name="T48" fmla="*/ 2488 w 2856"/>
              <a:gd name="T49" fmla="*/ 1457 h 2856"/>
              <a:gd name="T50" fmla="*/ 2604 w 2856"/>
              <a:gd name="T51" fmla="*/ 1502 h 2856"/>
              <a:gd name="T52" fmla="*/ 2726 w 2856"/>
              <a:gd name="T53" fmla="*/ 1539 h 2856"/>
              <a:gd name="T54" fmla="*/ 2856 w 2856"/>
              <a:gd name="T55" fmla="*/ 1571 h 2856"/>
              <a:gd name="T56" fmla="*/ 2856 w 2856"/>
              <a:gd name="T57" fmla="*/ 2856 h 2856"/>
              <a:gd name="T58" fmla="*/ 0 w 2856"/>
              <a:gd name="T59" fmla="*/ 2856 h 2856"/>
              <a:gd name="T60" fmla="*/ 0 w 2856"/>
              <a:gd name="T6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6" h="2856">
                <a:moveTo>
                  <a:pt x="0" y="0"/>
                </a:moveTo>
                <a:lnTo>
                  <a:pt x="1281" y="0"/>
                </a:lnTo>
                <a:lnTo>
                  <a:pt x="1294" y="46"/>
                </a:lnTo>
                <a:lnTo>
                  <a:pt x="1306" y="98"/>
                </a:lnTo>
                <a:lnTo>
                  <a:pt x="1322" y="153"/>
                </a:lnTo>
                <a:lnTo>
                  <a:pt x="1342" y="212"/>
                </a:lnTo>
                <a:lnTo>
                  <a:pt x="1363" y="272"/>
                </a:lnTo>
                <a:lnTo>
                  <a:pt x="1388" y="338"/>
                </a:lnTo>
                <a:lnTo>
                  <a:pt x="1416" y="404"/>
                </a:lnTo>
                <a:lnTo>
                  <a:pt x="1448" y="473"/>
                </a:lnTo>
                <a:lnTo>
                  <a:pt x="1484" y="544"/>
                </a:lnTo>
                <a:lnTo>
                  <a:pt x="1523" y="616"/>
                </a:lnTo>
                <a:lnTo>
                  <a:pt x="1566" y="689"/>
                </a:lnTo>
                <a:lnTo>
                  <a:pt x="1614" y="760"/>
                </a:lnTo>
                <a:lnTo>
                  <a:pt x="1667" y="833"/>
                </a:lnTo>
                <a:lnTo>
                  <a:pt x="1724" y="906"/>
                </a:lnTo>
                <a:lnTo>
                  <a:pt x="1787" y="975"/>
                </a:lnTo>
                <a:lnTo>
                  <a:pt x="1854" y="1046"/>
                </a:lnTo>
                <a:lnTo>
                  <a:pt x="1927" y="1114"/>
                </a:lnTo>
                <a:lnTo>
                  <a:pt x="2006" y="1178"/>
                </a:lnTo>
                <a:lnTo>
                  <a:pt x="2089" y="1242"/>
                </a:lnTo>
                <a:lnTo>
                  <a:pt x="2180" y="1301"/>
                </a:lnTo>
                <a:lnTo>
                  <a:pt x="2276" y="1358"/>
                </a:lnTo>
                <a:lnTo>
                  <a:pt x="2377" y="1409"/>
                </a:lnTo>
                <a:lnTo>
                  <a:pt x="2488" y="1457"/>
                </a:lnTo>
                <a:lnTo>
                  <a:pt x="2604" y="1502"/>
                </a:lnTo>
                <a:lnTo>
                  <a:pt x="2726" y="1539"/>
                </a:lnTo>
                <a:lnTo>
                  <a:pt x="2856" y="1571"/>
                </a:lnTo>
                <a:lnTo>
                  <a:pt x="2856" y="2856"/>
                </a:lnTo>
                <a:lnTo>
                  <a:pt x="0" y="2856"/>
                </a:lnTo>
                <a:lnTo>
                  <a:pt x="0" y="0"/>
                </a:lnTo>
                <a:close/>
              </a:path>
            </a:pathLst>
          </a:custGeom>
          <a:solidFill>
            <a:srgbClr val="003087"/>
          </a:solidFill>
          <a:ln w="0">
            <a:noFill/>
            <a:prstDash val="solid"/>
            <a:round/>
            <a:headEnd/>
            <a:tailEnd/>
          </a:ln>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18" name="Freeform 17"/>
          <p:cNvSpPr>
            <a:spLocks/>
          </p:cNvSpPr>
          <p:nvPr/>
        </p:nvSpPr>
        <p:spPr bwMode="auto">
          <a:xfrm>
            <a:off x="4583198" y="2731702"/>
            <a:ext cx="1327741" cy="1327741"/>
          </a:xfrm>
          <a:custGeom>
            <a:avLst/>
            <a:gdLst>
              <a:gd name="T0" fmla="*/ 0 w 2856"/>
              <a:gd name="T1" fmla="*/ 0 h 2856"/>
              <a:gd name="T2" fmla="*/ 2856 w 2856"/>
              <a:gd name="T3" fmla="*/ 0 h 2856"/>
              <a:gd name="T4" fmla="*/ 2856 w 2856"/>
              <a:gd name="T5" fmla="*/ 1212 h 2856"/>
              <a:gd name="T6" fmla="*/ 2723 w 2856"/>
              <a:gd name="T7" fmla="*/ 1245 h 2856"/>
              <a:gd name="T8" fmla="*/ 2596 w 2856"/>
              <a:gd name="T9" fmla="*/ 1285 h 2856"/>
              <a:gd name="T10" fmla="*/ 2477 w 2856"/>
              <a:gd name="T11" fmla="*/ 1329 h 2856"/>
              <a:gd name="T12" fmla="*/ 2365 w 2856"/>
              <a:gd name="T13" fmla="*/ 1381 h 2856"/>
              <a:gd name="T14" fmla="*/ 2260 w 2856"/>
              <a:gd name="T15" fmla="*/ 1434 h 2856"/>
              <a:gd name="T16" fmla="*/ 2162 w 2856"/>
              <a:gd name="T17" fmla="*/ 1493 h 2856"/>
              <a:gd name="T18" fmla="*/ 2070 w 2856"/>
              <a:gd name="T19" fmla="*/ 1555 h 2856"/>
              <a:gd name="T20" fmla="*/ 1986 w 2856"/>
              <a:gd name="T21" fmla="*/ 1621 h 2856"/>
              <a:gd name="T22" fmla="*/ 1906 w 2856"/>
              <a:gd name="T23" fmla="*/ 1689 h 2856"/>
              <a:gd name="T24" fmla="*/ 1833 w 2856"/>
              <a:gd name="T25" fmla="*/ 1760 h 2856"/>
              <a:gd name="T26" fmla="*/ 1765 w 2856"/>
              <a:gd name="T27" fmla="*/ 1833 h 2856"/>
              <a:gd name="T28" fmla="*/ 1703 w 2856"/>
              <a:gd name="T29" fmla="*/ 1906 h 2856"/>
              <a:gd name="T30" fmla="*/ 1646 w 2856"/>
              <a:gd name="T31" fmla="*/ 1980 h 2856"/>
              <a:gd name="T32" fmla="*/ 1593 w 2856"/>
              <a:gd name="T33" fmla="*/ 2055 h 2856"/>
              <a:gd name="T34" fmla="*/ 1546 w 2856"/>
              <a:gd name="T35" fmla="*/ 2130 h 2856"/>
              <a:gd name="T36" fmla="*/ 1502 w 2856"/>
              <a:gd name="T37" fmla="*/ 2205 h 2856"/>
              <a:gd name="T38" fmla="*/ 1464 w 2856"/>
              <a:gd name="T39" fmla="*/ 2278 h 2856"/>
              <a:gd name="T40" fmla="*/ 1429 w 2856"/>
              <a:gd name="T41" fmla="*/ 2349 h 2856"/>
              <a:gd name="T42" fmla="*/ 1399 w 2856"/>
              <a:gd name="T43" fmla="*/ 2420 h 2856"/>
              <a:gd name="T44" fmla="*/ 1372 w 2856"/>
              <a:gd name="T45" fmla="*/ 2488 h 2856"/>
              <a:gd name="T46" fmla="*/ 1349 w 2856"/>
              <a:gd name="T47" fmla="*/ 2552 h 2856"/>
              <a:gd name="T48" fmla="*/ 1327 w 2856"/>
              <a:gd name="T49" fmla="*/ 2614 h 2856"/>
              <a:gd name="T50" fmla="*/ 1311 w 2856"/>
              <a:gd name="T51" fmla="*/ 2671 h 2856"/>
              <a:gd name="T52" fmla="*/ 1295 w 2856"/>
              <a:gd name="T53" fmla="*/ 2724 h 2856"/>
              <a:gd name="T54" fmla="*/ 1285 w 2856"/>
              <a:gd name="T55" fmla="*/ 2774 h 2856"/>
              <a:gd name="T56" fmla="*/ 1274 w 2856"/>
              <a:gd name="T57" fmla="*/ 2817 h 2856"/>
              <a:gd name="T58" fmla="*/ 1267 w 2856"/>
              <a:gd name="T59" fmla="*/ 2856 h 2856"/>
              <a:gd name="T60" fmla="*/ 0 w 2856"/>
              <a:gd name="T61" fmla="*/ 2856 h 2856"/>
              <a:gd name="T62" fmla="*/ 0 w 2856"/>
              <a:gd name="T63"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6" h="2856">
                <a:moveTo>
                  <a:pt x="0" y="0"/>
                </a:moveTo>
                <a:lnTo>
                  <a:pt x="2856" y="0"/>
                </a:lnTo>
                <a:lnTo>
                  <a:pt x="2856" y="1212"/>
                </a:lnTo>
                <a:lnTo>
                  <a:pt x="2723" y="1245"/>
                </a:lnTo>
                <a:lnTo>
                  <a:pt x="2596" y="1285"/>
                </a:lnTo>
                <a:lnTo>
                  <a:pt x="2477" y="1329"/>
                </a:lnTo>
                <a:lnTo>
                  <a:pt x="2365" y="1381"/>
                </a:lnTo>
                <a:lnTo>
                  <a:pt x="2260" y="1434"/>
                </a:lnTo>
                <a:lnTo>
                  <a:pt x="2162" y="1493"/>
                </a:lnTo>
                <a:lnTo>
                  <a:pt x="2070" y="1555"/>
                </a:lnTo>
                <a:lnTo>
                  <a:pt x="1986" y="1621"/>
                </a:lnTo>
                <a:lnTo>
                  <a:pt x="1906" y="1689"/>
                </a:lnTo>
                <a:lnTo>
                  <a:pt x="1833" y="1760"/>
                </a:lnTo>
                <a:lnTo>
                  <a:pt x="1765" y="1833"/>
                </a:lnTo>
                <a:lnTo>
                  <a:pt x="1703" y="1906"/>
                </a:lnTo>
                <a:lnTo>
                  <a:pt x="1646" y="1980"/>
                </a:lnTo>
                <a:lnTo>
                  <a:pt x="1593" y="2055"/>
                </a:lnTo>
                <a:lnTo>
                  <a:pt x="1546" y="2130"/>
                </a:lnTo>
                <a:lnTo>
                  <a:pt x="1502" y="2205"/>
                </a:lnTo>
                <a:lnTo>
                  <a:pt x="1464" y="2278"/>
                </a:lnTo>
                <a:lnTo>
                  <a:pt x="1429" y="2349"/>
                </a:lnTo>
                <a:lnTo>
                  <a:pt x="1399" y="2420"/>
                </a:lnTo>
                <a:lnTo>
                  <a:pt x="1372" y="2488"/>
                </a:lnTo>
                <a:lnTo>
                  <a:pt x="1349" y="2552"/>
                </a:lnTo>
                <a:lnTo>
                  <a:pt x="1327" y="2614"/>
                </a:lnTo>
                <a:lnTo>
                  <a:pt x="1311" y="2671"/>
                </a:lnTo>
                <a:lnTo>
                  <a:pt x="1295" y="2724"/>
                </a:lnTo>
                <a:lnTo>
                  <a:pt x="1285" y="2774"/>
                </a:lnTo>
                <a:lnTo>
                  <a:pt x="1274" y="2817"/>
                </a:lnTo>
                <a:lnTo>
                  <a:pt x="1267" y="2856"/>
                </a:lnTo>
                <a:lnTo>
                  <a:pt x="0" y="2856"/>
                </a:lnTo>
                <a:lnTo>
                  <a:pt x="0" y="0"/>
                </a:lnTo>
                <a:close/>
              </a:path>
            </a:pathLst>
          </a:custGeom>
          <a:solidFill>
            <a:srgbClr val="E8EDEE"/>
          </a:solidFill>
          <a:ln w="0">
            <a:noFill/>
            <a:prstDash val="solid"/>
            <a:round/>
            <a:headEnd/>
            <a:tailEnd/>
          </a:ln>
          <a:effectLst/>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23" name="TextBox 22"/>
          <p:cNvSpPr txBox="1"/>
          <p:nvPr/>
        </p:nvSpPr>
        <p:spPr>
          <a:xfrm>
            <a:off x="4680642" y="1929317"/>
            <a:ext cx="1151960" cy="646331"/>
          </a:xfrm>
          <a:prstGeom prst="rect">
            <a:avLst/>
          </a:prstGeom>
          <a:noFill/>
        </p:spPr>
        <p:txBody>
          <a:bodyPr wrap="square" rtlCol="0" anchor="b">
            <a:spAutoFit/>
          </a:bodyPr>
          <a:lstStyle/>
          <a:p>
            <a:pPr defTabSz="685784"/>
            <a:r>
              <a:rPr lang="en-IN" sz="1200" b="1" dirty="0">
                <a:solidFill>
                  <a:prstClr val="white"/>
                </a:solidFill>
                <a:latin typeface="Arial" pitchFamily="34" charset="0"/>
                <a:cs typeface="Arial" pitchFamily="34" charset="0"/>
              </a:rPr>
              <a:t>Practitioner Performance Advice</a:t>
            </a:r>
          </a:p>
        </p:txBody>
      </p:sp>
      <p:grpSp>
        <p:nvGrpSpPr>
          <p:cNvPr id="59" name="Group 58"/>
          <p:cNvGrpSpPr/>
          <p:nvPr/>
        </p:nvGrpSpPr>
        <p:grpSpPr>
          <a:xfrm>
            <a:off x="5521429" y="3615726"/>
            <a:ext cx="203046" cy="266518"/>
            <a:chOff x="15622588" y="4043363"/>
            <a:chExt cx="2960688" cy="3886201"/>
          </a:xfrm>
          <a:solidFill>
            <a:schemeClr val="bg1"/>
          </a:solidFill>
        </p:grpSpPr>
        <p:sp>
          <p:nvSpPr>
            <p:cNvPr id="57"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58"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grpSp>
      <p:grpSp>
        <p:nvGrpSpPr>
          <p:cNvPr id="39" name="Group 38"/>
          <p:cNvGrpSpPr/>
          <p:nvPr/>
        </p:nvGrpSpPr>
        <p:grpSpPr>
          <a:xfrm>
            <a:off x="5521429" y="1529344"/>
            <a:ext cx="203046" cy="266518"/>
            <a:chOff x="15622588" y="4043363"/>
            <a:chExt cx="2960688" cy="3886201"/>
          </a:xfrm>
          <a:solidFill>
            <a:schemeClr val="bg1"/>
          </a:solidFill>
        </p:grpSpPr>
        <p:sp>
          <p:nvSpPr>
            <p:cNvPr id="40"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45"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grpSp>
      <p:grpSp>
        <p:nvGrpSpPr>
          <p:cNvPr id="46" name="Group 45"/>
          <p:cNvGrpSpPr/>
          <p:nvPr/>
        </p:nvGrpSpPr>
        <p:grpSpPr>
          <a:xfrm>
            <a:off x="3440367" y="1559011"/>
            <a:ext cx="203046" cy="266518"/>
            <a:chOff x="15622588" y="4043363"/>
            <a:chExt cx="2960688" cy="3886201"/>
          </a:xfrm>
          <a:solidFill>
            <a:schemeClr val="bg1"/>
          </a:solidFill>
        </p:grpSpPr>
        <p:sp>
          <p:nvSpPr>
            <p:cNvPr id="47"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50"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grpSp>
      <p:grpSp>
        <p:nvGrpSpPr>
          <p:cNvPr id="51" name="Group 50"/>
          <p:cNvGrpSpPr/>
          <p:nvPr/>
        </p:nvGrpSpPr>
        <p:grpSpPr>
          <a:xfrm>
            <a:off x="3395392" y="3631933"/>
            <a:ext cx="203046" cy="266518"/>
            <a:chOff x="15622588" y="4043363"/>
            <a:chExt cx="2960688" cy="3886201"/>
          </a:xfrm>
          <a:solidFill>
            <a:schemeClr val="bg1"/>
          </a:solidFill>
        </p:grpSpPr>
        <p:sp>
          <p:nvSpPr>
            <p:cNvPr id="52" name="Freeform 25"/>
            <p:cNvSpPr>
              <a:spLocks/>
            </p:cNvSpPr>
            <p:nvPr/>
          </p:nvSpPr>
          <p:spPr bwMode="auto">
            <a:xfrm>
              <a:off x="15622588" y="4368801"/>
              <a:ext cx="2960688" cy="3560763"/>
            </a:xfrm>
            <a:custGeom>
              <a:avLst/>
              <a:gdLst>
                <a:gd name="T0" fmla="*/ 0 w 3729"/>
                <a:gd name="T1" fmla="*/ 0 h 4485"/>
                <a:gd name="T2" fmla="*/ 726 w 3729"/>
                <a:gd name="T3" fmla="*/ 0 h 4485"/>
                <a:gd name="T4" fmla="*/ 547 w 3729"/>
                <a:gd name="T5" fmla="*/ 178 h 4485"/>
                <a:gd name="T6" fmla="*/ 1842 w 3729"/>
                <a:gd name="T7" fmla="*/ 1481 h 4485"/>
                <a:gd name="T8" fmla="*/ 3193 w 3729"/>
                <a:gd name="T9" fmla="*/ 200 h 4485"/>
                <a:gd name="T10" fmla="*/ 2997 w 3729"/>
                <a:gd name="T11" fmla="*/ 6 h 4485"/>
                <a:gd name="T12" fmla="*/ 3729 w 3729"/>
                <a:gd name="T13" fmla="*/ 6 h 4485"/>
                <a:gd name="T14" fmla="*/ 3729 w 3729"/>
                <a:gd name="T15" fmla="*/ 712 h 4485"/>
                <a:gd name="T16" fmla="*/ 3544 w 3729"/>
                <a:gd name="T17" fmla="*/ 530 h 4485"/>
                <a:gd name="T18" fmla="*/ 2613 w 3729"/>
                <a:gd name="T19" fmla="*/ 1458 h 4485"/>
                <a:gd name="T20" fmla="*/ 2276 w 3729"/>
                <a:gd name="T21" fmla="*/ 4485 h 4485"/>
                <a:gd name="T22" fmla="*/ 1507 w 3729"/>
                <a:gd name="T23" fmla="*/ 4485 h 4485"/>
                <a:gd name="T24" fmla="*/ 1150 w 3729"/>
                <a:gd name="T25" fmla="*/ 1481 h 4485"/>
                <a:gd name="T26" fmla="*/ 200 w 3729"/>
                <a:gd name="T27" fmla="*/ 524 h 4485"/>
                <a:gd name="T28" fmla="*/ 17 w 3729"/>
                <a:gd name="T29" fmla="*/ 708 h 4485"/>
                <a:gd name="T30" fmla="*/ 0 w 3729"/>
                <a:gd name="T31" fmla="*/ 0 h 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9" h="4485">
                  <a:moveTo>
                    <a:pt x="0" y="0"/>
                  </a:moveTo>
                  <a:lnTo>
                    <a:pt x="726" y="0"/>
                  </a:lnTo>
                  <a:lnTo>
                    <a:pt x="547" y="178"/>
                  </a:lnTo>
                  <a:lnTo>
                    <a:pt x="1842" y="1481"/>
                  </a:lnTo>
                  <a:lnTo>
                    <a:pt x="3193" y="200"/>
                  </a:lnTo>
                  <a:lnTo>
                    <a:pt x="2997" y="6"/>
                  </a:lnTo>
                  <a:lnTo>
                    <a:pt x="3729" y="6"/>
                  </a:lnTo>
                  <a:lnTo>
                    <a:pt x="3729" y="712"/>
                  </a:lnTo>
                  <a:lnTo>
                    <a:pt x="3544" y="530"/>
                  </a:lnTo>
                  <a:lnTo>
                    <a:pt x="2613" y="1458"/>
                  </a:lnTo>
                  <a:lnTo>
                    <a:pt x="2276" y="4485"/>
                  </a:lnTo>
                  <a:lnTo>
                    <a:pt x="1507" y="4485"/>
                  </a:lnTo>
                  <a:lnTo>
                    <a:pt x="1150" y="1481"/>
                  </a:lnTo>
                  <a:lnTo>
                    <a:pt x="200" y="524"/>
                  </a:lnTo>
                  <a:lnTo>
                    <a:pt x="17" y="708"/>
                  </a:lnTo>
                  <a:lnTo>
                    <a:pt x="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sp>
          <p:nvSpPr>
            <p:cNvPr id="54" name="Freeform 26"/>
            <p:cNvSpPr>
              <a:spLocks/>
            </p:cNvSpPr>
            <p:nvPr/>
          </p:nvSpPr>
          <p:spPr bwMode="auto">
            <a:xfrm>
              <a:off x="16668750" y="4043363"/>
              <a:ext cx="868363" cy="865188"/>
            </a:xfrm>
            <a:custGeom>
              <a:avLst/>
              <a:gdLst>
                <a:gd name="T0" fmla="*/ 547 w 1095"/>
                <a:gd name="T1" fmla="*/ 0 h 1090"/>
                <a:gd name="T2" fmla="*/ 616 w 1095"/>
                <a:gd name="T3" fmla="*/ 4 h 1090"/>
                <a:gd name="T4" fmla="*/ 681 w 1095"/>
                <a:gd name="T5" fmla="*/ 16 h 1090"/>
                <a:gd name="T6" fmla="*/ 745 w 1095"/>
                <a:gd name="T7" fmla="*/ 37 h 1090"/>
                <a:gd name="T8" fmla="*/ 805 w 1095"/>
                <a:gd name="T9" fmla="*/ 64 h 1090"/>
                <a:gd name="T10" fmla="*/ 860 w 1095"/>
                <a:gd name="T11" fmla="*/ 98 h 1090"/>
                <a:gd name="T12" fmla="*/ 910 w 1095"/>
                <a:gd name="T13" fmla="*/ 138 h 1090"/>
                <a:gd name="T14" fmla="*/ 957 w 1095"/>
                <a:gd name="T15" fmla="*/ 182 h 1090"/>
                <a:gd name="T16" fmla="*/ 997 w 1095"/>
                <a:gd name="T17" fmla="*/ 234 h 1090"/>
                <a:gd name="T18" fmla="*/ 1029 w 1095"/>
                <a:gd name="T19" fmla="*/ 289 h 1090"/>
                <a:gd name="T20" fmla="*/ 1058 w 1095"/>
                <a:gd name="T21" fmla="*/ 349 h 1090"/>
                <a:gd name="T22" fmla="*/ 1077 w 1095"/>
                <a:gd name="T23" fmla="*/ 411 h 1090"/>
                <a:gd name="T24" fmla="*/ 1090 w 1095"/>
                <a:gd name="T25" fmla="*/ 476 h 1090"/>
                <a:gd name="T26" fmla="*/ 1095 w 1095"/>
                <a:gd name="T27" fmla="*/ 544 h 1090"/>
                <a:gd name="T28" fmla="*/ 1090 w 1095"/>
                <a:gd name="T29" fmla="*/ 614 h 1090"/>
                <a:gd name="T30" fmla="*/ 1077 w 1095"/>
                <a:gd name="T31" fmla="*/ 680 h 1090"/>
                <a:gd name="T32" fmla="*/ 1058 w 1095"/>
                <a:gd name="T33" fmla="*/ 742 h 1090"/>
                <a:gd name="T34" fmla="*/ 1029 w 1095"/>
                <a:gd name="T35" fmla="*/ 801 h 1090"/>
                <a:gd name="T36" fmla="*/ 997 w 1095"/>
                <a:gd name="T37" fmla="*/ 856 h 1090"/>
                <a:gd name="T38" fmla="*/ 957 w 1095"/>
                <a:gd name="T39" fmla="*/ 908 h 1090"/>
                <a:gd name="T40" fmla="*/ 910 w 1095"/>
                <a:gd name="T41" fmla="*/ 952 h 1090"/>
                <a:gd name="T42" fmla="*/ 860 w 1095"/>
                <a:gd name="T43" fmla="*/ 993 h 1090"/>
                <a:gd name="T44" fmla="*/ 805 w 1095"/>
                <a:gd name="T45" fmla="*/ 1027 h 1090"/>
                <a:gd name="T46" fmla="*/ 745 w 1095"/>
                <a:gd name="T47" fmla="*/ 1053 h 1090"/>
                <a:gd name="T48" fmla="*/ 681 w 1095"/>
                <a:gd name="T49" fmla="*/ 1074 h 1090"/>
                <a:gd name="T50" fmla="*/ 616 w 1095"/>
                <a:gd name="T51" fmla="*/ 1086 h 1090"/>
                <a:gd name="T52" fmla="*/ 547 w 1095"/>
                <a:gd name="T53" fmla="*/ 1090 h 1090"/>
                <a:gd name="T54" fmla="*/ 479 w 1095"/>
                <a:gd name="T55" fmla="*/ 1086 h 1090"/>
                <a:gd name="T56" fmla="*/ 413 w 1095"/>
                <a:gd name="T57" fmla="*/ 1074 h 1090"/>
                <a:gd name="T58" fmla="*/ 349 w 1095"/>
                <a:gd name="T59" fmla="*/ 1053 h 1090"/>
                <a:gd name="T60" fmla="*/ 290 w 1095"/>
                <a:gd name="T61" fmla="*/ 1027 h 1090"/>
                <a:gd name="T62" fmla="*/ 235 w 1095"/>
                <a:gd name="T63" fmla="*/ 993 h 1090"/>
                <a:gd name="T64" fmla="*/ 184 w 1095"/>
                <a:gd name="T65" fmla="*/ 952 h 1090"/>
                <a:gd name="T66" fmla="*/ 138 w 1095"/>
                <a:gd name="T67" fmla="*/ 908 h 1090"/>
                <a:gd name="T68" fmla="*/ 98 w 1095"/>
                <a:gd name="T69" fmla="*/ 856 h 1090"/>
                <a:gd name="T70" fmla="*/ 65 w 1095"/>
                <a:gd name="T71" fmla="*/ 801 h 1090"/>
                <a:gd name="T72" fmla="*/ 37 w 1095"/>
                <a:gd name="T73" fmla="*/ 742 h 1090"/>
                <a:gd name="T74" fmla="*/ 17 w 1095"/>
                <a:gd name="T75" fmla="*/ 680 h 1090"/>
                <a:gd name="T76" fmla="*/ 4 w 1095"/>
                <a:gd name="T77" fmla="*/ 614 h 1090"/>
                <a:gd name="T78" fmla="*/ 0 w 1095"/>
                <a:gd name="T79" fmla="*/ 544 h 1090"/>
                <a:gd name="T80" fmla="*/ 4 w 1095"/>
                <a:gd name="T81" fmla="*/ 476 h 1090"/>
                <a:gd name="T82" fmla="*/ 17 w 1095"/>
                <a:gd name="T83" fmla="*/ 411 h 1090"/>
                <a:gd name="T84" fmla="*/ 37 w 1095"/>
                <a:gd name="T85" fmla="*/ 349 h 1090"/>
                <a:gd name="T86" fmla="*/ 65 w 1095"/>
                <a:gd name="T87" fmla="*/ 289 h 1090"/>
                <a:gd name="T88" fmla="*/ 98 w 1095"/>
                <a:gd name="T89" fmla="*/ 234 h 1090"/>
                <a:gd name="T90" fmla="*/ 138 w 1095"/>
                <a:gd name="T91" fmla="*/ 182 h 1090"/>
                <a:gd name="T92" fmla="*/ 184 w 1095"/>
                <a:gd name="T93" fmla="*/ 138 h 1090"/>
                <a:gd name="T94" fmla="*/ 235 w 1095"/>
                <a:gd name="T95" fmla="*/ 98 h 1090"/>
                <a:gd name="T96" fmla="*/ 290 w 1095"/>
                <a:gd name="T97" fmla="*/ 64 h 1090"/>
                <a:gd name="T98" fmla="*/ 349 w 1095"/>
                <a:gd name="T99" fmla="*/ 37 h 1090"/>
                <a:gd name="T100" fmla="*/ 413 w 1095"/>
                <a:gd name="T101" fmla="*/ 16 h 1090"/>
                <a:gd name="T102" fmla="*/ 479 w 1095"/>
                <a:gd name="T103" fmla="*/ 4 h 1090"/>
                <a:gd name="T104" fmla="*/ 547 w 1095"/>
                <a:gd name="T105"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5" h="1090">
                  <a:moveTo>
                    <a:pt x="547" y="0"/>
                  </a:moveTo>
                  <a:lnTo>
                    <a:pt x="616" y="4"/>
                  </a:lnTo>
                  <a:lnTo>
                    <a:pt x="681" y="16"/>
                  </a:lnTo>
                  <a:lnTo>
                    <a:pt x="745" y="37"/>
                  </a:lnTo>
                  <a:lnTo>
                    <a:pt x="805" y="64"/>
                  </a:lnTo>
                  <a:lnTo>
                    <a:pt x="860" y="98"/>
                  </a:lnTo>
                  <a:lnTo>
                    <a:pt x="910" y="138"/>
                  </a:lnTo>
                  <a:lnTo>
                    <a:pt x="957" y="182"/>
                  </a:lnTo>
                  <a:lnTo>
                    <a:pt x="997" y="234"/>
                  </a:lnTo>
                  <a:lnTo>
                    <a:pt x="1029" y="289"/>
                  </a:lnTo>
                  <a:lnTo>
                    <a:pt x="1058" y="349"/>
                  </a:lnTo>
                  <a:lnTo>
                    <a:pt x="1077" y="411"/>
                  </a:lnTo>
                  <a:lnTo>
                    <a:pt x="1090" y="476"/>
                  </a:lnTo>
                  <a:lnTo>
                    <a:pt x="1095" y="544"/>
                  </a:lnTo>
                  <a:lnTo>
                    <a:pt x="1090" y="614"/>
                  </a:lnTo>
                  <a:lnTo>
                    <a:pt x="1077" y="680"/>
                  </a:lnTo>
                  <a:lnTo>
                    <a:pt x="1058" y="742"/>
                  </a:lnTo>
                  <a:lnTo>
                    <a:pt x="1029" y="801"/>
                  </a:lnTo>
                  <a:lnTo>
                    <a:pt x="997" y="856"/>
                  </a:lnTo>
                  <a:lnTo>
                    <a:pt x="957" y="908"/>
                  </a:lnTo>
                  <a:lnTo>
                    <a:pt x="910" y="952"/>
                  </a:lnTo>
                  <a:lnTo>
                    <a:pt x="860" y="993"/>
                  </a:lnTo>
                  <a:lnTo>
                    <a:pt x="805" y="1027"/>
                  </a:lnTo>
                  <a:lnTo>
                    <a:pt x="745" y="1053"/>
                  </a:lnTo>
                  <a:lnTo>
                    <a:pt x="681" y="1074"/>
                  </a:lnTo>
                  <a:lnTo>
                    <a:pt x="616" y="1086"/>
                  </a:lnTo>
                  <a:lnTo>
                    <a:pt x="547" y="1090"/>
                  </a:lnTo>
                  <a:lnTo>
                    <a:pt x="479" y="1086"/>
                  </a:lnTo>
                  <a:lnTo>
                    <a:pt x="413" y="1074"/>
                  </a:lnTo>
                  <a:lnTo>
                    <a:pt x="349" y="1053"/>
                  </a:lnTo>
                  <a:lnTo>
                    <a:pt x="290" y="1027"/>
                  </a:lnTo>
                  <a:lnTo>
                    <a:pt x="235" y="993"/>
                  </a:lnTo>
                  <a:lnTo>
                    <a:pt x="184" y="952"/>
                  </a:lnTo>
                  <a:lnTo>
                    <a:pt x="138" y="908"/>
                  </a:lnTo>
                  <a:lnTo>
                    <a:pt x="98" y="856"/>
                  </a:lnTo>
                  <a:lnTo>
                    <a:pt x="65" y="801"/>
                  </a:lnTo>
                  <a:lnTo>
                    <a:pt x="37" y="742"/>
                  </a:lnTo>
                  <a:lnTo>
                    <a:pt x="17" y="680"/>
                  </a:lnTo>
                  <a:lnTo>
                    <a:pt x="4" y="614"/>
                  </a:lnTo>
                  <a:lnTo>
                    <a:pt x="0" y="544"/>
                  </a:lnTo>
                  <a:lnTo>
                    <a:pt x="4" y="476"/>
                  </a:lnTo>
                  <a:lnTo>
                    <a:pt x="17" y="411"/>
                  </a:lnTo>
                  <a:lnTo>
                    <a:pt x="37" y="349"/>
                  </a:lnTo>
                  <a:lnTo>
                    <a:pt x="65" y="289"/>
                  </a:lnTo>
                  <a:lnTo>
                    <a:pt x="98" y="234"/>
                  </a:lnTo>
                  <a:lnTo>
                    <a:pt x="138" y="182"/>
                  </a:lnTo>
                  <a:lnTo>
                    <a:pt x="184" y="138"/>
                  </a:lnTo>
                  <a:lnTo>
                    <a:pt x="235" y="98"/>
                  </a:lnTo>
                  <a:lnTo>
                    <a:pt x="290" y="64"/>
                  </a:lnTo>
                  <a:lnTo>
                    <a:pt x="349" y="37"/>
                  </a:lnTo>
                  <a:lnTo>
                    <a:pt x="413" y="16"/>
                  </a:lnTo>
                  <a:lnTo>
                    <a:pt x="479" y="4"/>
                  </a:lnTo>
                  <a:lnTo>
                    <a:pt x="54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685784"/>
              <a:endParaRPr lang="en-IN" sz="1350" dirty="0">
                <a:solidFill>
                  <a:prstClr val="black"/>
                </a:solidFill>
                <a:latin typeface="Calibri"/>
              </a:endParaRPr>
            </a:p>
          </p:txBody>
        </p:sp>
      </p:grpSp>
      <p:sp>
        <p:nvSpPr>
          <p:cNvPr id="33" name="Rectangle 32"/>
          <p:cNvSpPr/>
          <p:nvPr/>
        </p:nvSpPr>
        <p:spPr>
          <a:xfrm>
            <a:off x="6192180" y="1463077"/>
            <a:ext cx="1566174" cy="2555828"/>
          </a:xfrm>
          <a:prstGeom prst="rect">
            <a:avLst/>
          </a:prstGeom>
          <a:solidFill>
            <a:srgbClr val="003087"/>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784"/>
            <a:endParaRPr lang="en-GB" sz="1350" dirty="0">
              <a:solidFill>
                <a:prstClr val="white"/>
              </a:solidFill>
              <a:latin typeface="Arial" panose="020B0604020202020204" pitchFamily="34" charset="0"/>
              <a:cs typeface="Arial" panose="020B0604020202020204" pitchFamily="34" charset="0"/>
            </a:endParaRPr>
          </a:p>
          <a:p>
            <a:pPr defTabSz="685784"/>
            <a:endParaRPr lang="en-GB" sz="1350" dirty="0">
              <a:solidFill>
                <a:prstClr val="white"/>
              </a:solidFill>
              <a:latin typeface="Arial" panose="020B0604020202020204" pitchFamily="34" charset="0"/>
              <a:cs typeface="Arial" panose="020B0604020202020204" pitchFamily="34" charset="0"/>
            </a:endParaRPr>
          </a:p>
          <a:p>
            <a:pPr defTabSz="685784"/>
            <a:r>
              <a:rPr lang="en-GB" sz="1350" dirty="0">
                <a:solidFill>
                  <a:prstClr val="white"/>
                </a:solidFill>
                <a:latin typeface="Arial" panose="020B0604020202020204" pitchFamily="34" charset="0"/>
                <a:cs typeface="Arial" panose="020B0604020202020204" pitchFamily="34" charset="0"/>
              </a:rPr>
              <a:t>Supporting the resolution of performance concerns of individual doctors, dentists and pharmacists</a:t>
            </a:r>
          </a:p>
        </p:txBody>
      </p:sp>
      <p:sp>
        <p:nvSpPr>
          <p:cNvPr id="34" name="Rectangle 33"/>
          <p:cNvSpPr/>
          <p:nvPr/>
        </p:nvSpPr>
        <p:spPr>
          <a:xfrm>
            <a:off x="1420935" y="1518914"/>
            <a:ext cx="1566174" cy="2555828"/>
          </a:xfrm>
          <a:prstGeom prst="rect">
            <a:avLst/>
          </a:prstGeom>
          <a:solidFill>
            <a:srgbClr val="003087"/>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784"/>
            <a:endParaRPr lang="en-GB" sz="1350" dirty="0">
              <a:solidFill>
                <a:prstClr val="white"/>
              </a:solidFill>
              <a:latin typeface="Arial" panose="020B0604020202020204" pitchFamily="34" charset="0"/>
              <a:cs typeface="Arial" panose="020B0604020202020204" pitchFamily="34" charset="0"/>
            </a:endParaRPr>
          </a:p>
          <a:p>
            <a:pPr defTabSz="685784"/>
            <a:r>
              <a:rPr lang="en-GB" sz="1350" dirty="0">
                <a:solidFill>
                  <a:prstClr val="white"/>
                </a:solidFill>
                <a:latin typeface="Arial" panose="020B0604020202020204" pitchFamily="34" charset="0"/>
                <a:cs typeface="Arial" panose="020B0604020202020204" pitchFamily="34" charset="0"/>
              </a:rPr>
              <a:t>Advice</a:t>
            </a:r>
          </a:p>
          <a:p>
            <a:pPr defTabSz="685784"/>
            <a:endParaRPr lang="en-GB" sz="1350" dirty="0">
              <a:solidFill>
                <a:prstClr val="white"/>
              </a:solidFill>
              <a:latin typeface="Arial" panose="020B0604020202020204" pitchFamily="34" charset="0"/>
              <a:cs typeface="Arial" panose="020B0604020202020204" pitchFamily="34" charset="0"/>
            </a:endParaRPr>
          </a:p>
          <a:p>
            <a:pPr defTabSz="685784"/>
            <a:r>
              <a:rPr lang="en-GB" sz="1350" dirty="0">
                <a:solidFill>
                  <a:prstClr val="white"/>
                </a:solidFill>
                <a:latin typeface="Arial" panose="020B0604020202020204" pitchFamily="34" charset="0"/>
                <a:cs typeface="Arial" panose="020B0604020202020204" pitchFamily="34" charset="0"/>
              </a:rPr>
              <a:t>Assessment and Intervention</a:t>
            </a:r>
          </a:p>
          <a:p>
            <a:pPr defTabSz="685784"/>
            <a:endParaRPr lang="en-GB" sz="1350" dirty="0">
              <a:solidFill>
                <a:prstClr val="white"/>
              </a:solidFill>
              <a:latin typeface="Arial" panose="020B0604020202020204" pitchFamily="34" charset="0"/>
              <a:cs typeface="Arial" panose="020B0604020202020204" pitchFamily="34" charset="0"/>
            </a:endParaRPr>
          </a:p>
          <a:p>
            <a:pPr defTabSz="685784"/>
            <a:r>
              <a:rPr lang="en-GB" sz="1350" dirty="0">
                <a:solidFill>
                  <a:prstClr val="white"/>
                </a:solidFill>
                <a:latin typeface="Arial" panose="020B0604020202020204" pitchFamily="34" charset="0"/>
                <a:cs typeface="Arial" panose="020B0604020202020204" pitchFamily="34" charset="0"/>
              </a:rPr>
              <a:t>Education</a:t>
            </a:r>
          </a:p>
          <a:p>
            <a:pPr defTabSz="685784"/>
            <a:endParaRPr lang="en-GB" sz="1350" dirty="0">
              <a:solidFill>
                <a:prstClr val="white"/>
              </a:solidFill>
              <a:latin typeface="Arial" panose="020B0604020202020204" pitchFamily="34" charset="0"/>
              <a:cs typeface="Arial" panose="020B0604020202020204" pitchFamily="34" charset="0"/>
            </a:endParaRPr>
          </a:p>
          <a:p>
            <a:pPr defTabSz="685784"/>
            <a:r>
              <a:rPr lang="en-GB" sz="1350" dirty="0">
                <a:solidFill>
                  <a:prstClr val="white"/>
                </a:solidFill>
                <a:latin typeface="Arial" panose="020B0604020202020204" pitchFamily="34" charset="0"/>
                <a:cs typeface="Arial" panose="020B0604020202020204" pitchFamily="34" charset="0"/>
              </a:rPr>
              <a:t>Healthcare Professional Alert Notices (HPANs)</a:t>
            </a:r>
          </a:p>
        </p:txBody>
      </p:sp>
    </p:spTree>
    <p:extLst>
      <p:ext uri="{BB962C8B-B14F-4D97-AF65-F5344CB8AC3E}">
        <p14:creationId xmlns:p14="http://schemas.microsoft.com/office/powerpoint/2010/main" val="141485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 characteristics - overview</a:t>
            </a:r>
            <a:endParaRPr lang="en-GB" dirty="0"/>
          </a:p>
        </p:txBody>
      </p:sp>
      <p:grpSp>
        <p:nvGrpSpPr>
          <p:cNvPr id="8" name="Group 7"/>
          <p:cNvGrpSpPr/>
          <p:nvPr/>
        </p:nvGrpSpPr>
        <p:grpSpPr>
          <a:xfrm>
            <a:off x="306341" y="961128"/>
            <a:ext cx="1754008" cy="972595"/>
            <a:chOff x="296149" y="937201"/>
            <a:chExt cx="1700658" cy="918326"/>
          </a:xfrm>
          <a:solidFill>
            <a:srgbClr val="005EB8"/>
          </a:solidFill>
        </p:grpSpPr>
        <p:sp>
          <p:nvSpPr>
            <p:cNvPr id="5" name="TextBox 4"/>
            <p:cNvSpPr txBox="1"/>
            <p:nvPr/>
          </p:nvSpPr>
          <p:spPr>
            <a:xfrm>
              <a:off x="297690" y="937201"/>
              <a:ext cx="1699117" cy="552146"/>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4349</a:t>
              </a:r>
              <a:endParaRPr lang="en-GB"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96149" y="1419622"/>
              <a:ext cx="1700658" cy="435905"/>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Practitioners</a:t>
              </a:r>
            </a:p>
            <a:p>
              <a:pPr algn="ctr"/>
              <a:r>
                <a:rPr lang="en-GB" sz="1200" dirty="0" smtClean="0">
                  <a:solidFill>
                    <a:schemeClr val="bg1"/>
                  </a:solidFill>
                  <a:latin typeface="Arial" panose="020B0604020202020204" pitchFamily="34" charset="0"/>
                  <a:cs typeface="Arial" panose="020B0604020202020204" pitchFamily="34" charset="0"/>
                </a:rPr>
                <a:t> 2015-2020</a:t>
              </a:r>
              <a:endParaRPr lang="en-GB" sz="1200" dirty="0">
                <a:solidFill>
                  <a:schemeClr val="bg1"/>
                </a:solidFill>
                <a:latin typeface="Arial" panose="020B0604020202020204" pitchFamily="34" charset="0"/>
                <a:cs typeface="Arial" panose="020B0604020202020204" pitchFamily="34" charset="0"/>
              </a:endParaRPr>
            </a:p>
          </p:txBody>
        </p:sp>
      </p:grpSp>
      <p:sp>
        <p:nvSpPr>
          <p:cNvPr id="12" name="TextBox 11"/>
          <p:cNvSpPr txBox="1"/>
          <p:nvPr/>
        </p:nvSpPr>
        <p:spPr>
          <a:xfrm>
            <a:off x="4877082" y="1925349"/>
            <a:ext cx="4159255" cy="276999"/>
          </a:xfrm>
          <a:prstGeom prst="rect">
            <a:avLst/>
          </a:prstGeom>
          <a:solidFill>
            <a:srgbClr val="005EB8"/>
          </a:solid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Age Group</a:t>
            </a:r>
            <a:endParaRPr lang="en-GB" sz="1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6687" t="27601" r="64963" b="49300"/>
          <a:stretch/>
        </p:blipFill>
        <p:spPr>
          <a:xfrm>
            <a:off x="307496" y="2444653"/>
            <a:ext cx="4191501" cy="1921105"/>
          </a:xfrm>
          <a:prstGeom prst="rect">
            <a:avLst/>
          </a:prstGeom>
        </p:spPr>
      </p:pic>
      <p:pic>
        <p:nvPicPr>
          <p:cNvPr id="9" name="Picture 8"/>
          <p:cNvPicPr>
            <a:picLocks noChangeAspect="1"/>
          </p:cNvPicPr>
          <p:nvPr/>
        </p:nvPicPr>
        <p:blipFill rotWithShape="1">
          <a:blip r:embed="rId4"/>
          <a:srcRect l="2357" t="20600" r="17320" b="5201"/>
          <a:stretch/>
        </p:blipFill>
        <p:spPr>
          <a:xfrm>
            <a:off x="4906466" y="2355726"/>
            <a:ext cx="3868363" cy="2010032"/>
          </a:xfrm>
          <a:prstGeom prst="rect">
            <a:avLst/>
          </a:prstGeom>
          <a:solidFill>
            <a:srgbClr val="00A499"/>
          </a:solidFill>
        </p:spPr>
      </p:pic>
    </p:spTree>
    <p:extLst>
      <p:ext uri="{BB962C8B-B14F-4D97-AF65-F5344CB8AC3E}">
        <p14:creationId xmlns:p14="http://schemas.microsoft.com/office/powerpoint/2010/main" val="809741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 characteristics - overview</a:t>
            </a:r>
            <a:endParaRPr lang="en-GB" dirty="0"/>
          </a:p>
        </p:txBody>
      </p:sp>
      <p:grpSp>
        <p:nvGrpSpPr>
          <p:cNvPr id="8" name="Group 7"/>
          <p:cNvGrpSpPr/>
          <p:nvPr/>
        </p:nvGrpSpPr>
        <p:grpSpPr>
          <a:xfrm>
            <a:off x="306341" y="961128"/>
            <a:ext cx="1754008" cy="972595"/>
            <a:chOff x="296149" y="937201"/>
            <a:chExt cx="1700658" cy="918326"/>
          </a:xfrm>
          <a:solidFill>
            <a:srgbClr val="005EB8"/>
          </a:solidFill>
        </p:grpSpPr>
        <p:sp>
          <p:nvSpPr>
            <p:cNvPr id="5" name="TextBox 4"/>
            <p:cNvSpPr txBox="1"/>
            <p:nvPr/>
          </p:nvSpPr>
          <p:spPr>
            <a:xfrm>
              <a:off x="297690" y="937201"/>
              <a:ext cx="1699117" cy="552146"/>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4349</a:t>
              </a:r>
              <a:endParaRPr lang="en-GB"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96149" y="1419622"/>
              <a:ext cx="1700658" cy="435905"/>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Practitioners</a:t>
              </a:r>
            </a:p>
            <a:p>
              <a:pPr algn="ctr"/>
              <a:r>
                <a:rPr lang="en-GB" sz="1200" dirty="0" smtClean="0">
                  <a:solidFill>
                    <a:schemeClr val="bg1"/>
                  </a:solidFill>
                  <a:latin typeface="Arial" panose="020B0604020202020204" pitchFamily="34" charset="0"/>
                  <a:cs typeface="Arial" panose="020B0604020202020204" pitchFamily="34" charset="0"/>
                </a:rPr>
                <a:t> 2015-2020</a:t>
              </a:r>
              <a:endParaRPr lang="en-GB" sz="1200" dirty="0">
                <a:solidFill>
                  <a:schemeClr val="bg1"/>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3"/>
          <a:stretch>
            <a:fillRect/>
          </a:stretch>
        </p:blipFill>
        <p:spPr>
          <a:xfrm>
            <a:off x="2339752" y="2283718"/>
            <a:ext cx="6209875" cy="2065601"/>
          </a:xfrm>
          <a:prstGeom prst="rect">
            <a:avLst/>
          </a:prstGeom>
        </p:spPr>
      </p:pic>
    </p:spTree>
    <p:extLst>
      <p:ext uri="{BB962C8B-B14F-4D97-AF65-F5344CB8AC3E}">
        <p14:creationId xmlns:p14="http://schemas.microsoft.com/office/powerpoint/2010/main" val="2836819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Ethnicity and place of qualification</a:t>
            </a:r>
            <a:endParaRPr lang="en-GB" dirty="0"/>
          </a:p>
        </p:txBody>
      </p:sp>
      <p:grpSp>
        <p:nvGrpSpPr>
          <p:cNvPr id="14" name="Group 13"/>
          <p:cNvGrpSpPr/>
          <p:nvPr/>
        </p:nvGrpSpPr>
        <p:grpSpPr>
          <a:xfrm>
            <a:off x="5271115" y="2429235"/>
            <a:ext cx="3405341" cy="1841496"/>
            <a:chOff x="5271115" y="2429235"/>
            <a:chExt cx="3405341" cy="1841496"/>
          </a:xfrm>
        </p:grpSpPr>
        <p:pic>
          <p:nvPicPr>
            <p:cNvPr id="13" name="Picture 12"/>
            <p:cNvPicPr>
              <a:picLocks noChangeAspect="1"/>
            </p:cNvPicPr>
            <p:nvPr/>
          </p:nvPicPr>
          <p:blipFill rotWithShape="1">
            <a:blip r:embed="rId3"/>
            <a:srcRect l="2356" t="21300" r="21176" b="5201"/>
            <a:stretch/>
          </p:blipFill>
          <p:spPr>
            <a:xfrm>
              <a:off x="5271115" y="2429575"/>
              <a:ext cx="3405341" cy="1841156"/>
            </a:xfrm>
            <a:prstGeom prst="rect">
              <a:avLst/>
            </a:prstGeom>
            <a:solidFill>
              <a:srgbClr val="00A499"/>
            </a:solidFill>
          </p:spPr>
        </p:pic>
        <p:grpSp>
          <p:nvGrpSpPr>
            <p:cNvPr id="20" name="Group 19"/>
            <p:cNvGrpSpPr/>
            <p:nvPr/>
          </p:nvGrpSpPr>
          <p:grpSpPr>
            <a:xfrm>
              <a:off x="5282964" y="2429235"/>
              <a:ext cx="3373208" cy="1828776"/>
              <a:chOff x="260733" y="1377504"/>
              <a:chExt cx="3373208" cy="1648647"/>
            </a:xfrm>
          </p:grpSpPr>
          <p:sp>
            <p:nvSpPr>
              <p:cNvPr id="9" name="TextBox 8"/>
              <p:cNvSpPr txBox="1"/>
              <p:nvPr/>
            </p:nvSpPr>
            <p:spPr>
              <a:xfrm>
                <a:off x="261287" y="1377504"/>
                <a:ext cx="936104" cy="332954"/>
              </a:xfrm>
              <a:prstGeom prst="rect">
                <a:avLst/>
              </a:prstGeom>
              <a:solidFill>
                <a:srgbClr val="41B6E6"/>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UK</a:t>
                </a:r>
                <a:endParaRPr lang="en-GB"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949041" y="1391611"/>
                <a:ext cx="1050411" cy="332954"/>
              </a:xfrm>
              <a:prstGeom prst="rect">
                <a:avLst/>
              </a:prstGeom>
              <a:solidFill>
                <a:srgbClr val="00A499"/>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Other</a:t>
                </a:r>
                <a:endParaRPr lang="en-GB"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947462" y="2691664"/>
                <a:ext cx="832053" cy="332954"/>
              </a:xfrm>
              <a:prstGeom prst="rect">
                <a:avLst/>
              </a:prstGeom>
              <a:solidFill>
                <a:srgbClr val="425563"/>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EEA</a:t>
                </a:r>
                <a:endParaRPr lang="en-GB"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903492" y="2691664"/>
                <a:ext cx="730449" cy="332954"/>
              </a:xfrm>
              <a:prstGeom prst="rect">
                <a:avLst/>
              </a:prstGeom>
              <a:solidFill>
                <a:srgbClr val="425563"/>
              </a:solidFill>
            </p:spPr>
            <p:txBody>
              <a:bodyPr wrap="square" rtlCol="0">
                <a:spAutoFit/>
              </a:bodyPr>
              <a:lstStyle/>
              <a:p>
                <a:pPr algn="r"/>
                <a:r>
                  <a:rPr lang="en-GB" dirty="0" smtClean="0">
                    <a:solidFill>
                      <a:schemeClr val="bg1"/>
                    </a:solidFill>
                    <a:latin typeface="Arial" panose="020B0604020202020204" pitchFamily="34" charset="0"/>
                    <a:cs typeface="Arial" panose="020B0604020202020204" pitchFamily="34" charset="0"/>
                  </a:rPr>
                  <a:t>11%</a:t>
                </a:r>
                <a:endParaRPr lang="en-GB"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947462" y="2345068"/>
                <a:ext cx="1686479" cy="332954"/>
              </a:xfrm>
              <a:prstGeom prst="rect">
                <a:avLst/>
              </a:prstGeom>
              <a:solidFill>
                <a:srgbClr val="00A499"/>
              </a:solidFill>
            </p:spPr>
            <p:txBody>
              <a:bodyPr wrap="square" rtlCol="0">
                <a:spAutoFit/>
              </a:bodyPr>
              <a:lstStyle/>
              <a:p>
                <a:pPr algn="r"/>
                <a:r>
                  <a:rPr lang="en-GB" dirty="0" smtClean="0">
                    <a:solidFill>
                      <a:schemeClr val="bg1"/>
                    </a:solidFill>
                    <a:latin typeface="Arial" panose="020B0604020202020204" pitchFamily="34" charset="0"/>
                    <a:cs typeface="Arial" panose="020B0604020202020204" pitchFamily="34" charset="0"/>
                  </a:rPr>
                  <a:t>40%</a:t>
                </a:r>
                <a:endParaRPr lang="en-GB"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2091830" y="1974154"/>
                <a:ext cx="576064" cy="332954"/>
              </a:xfrm>
              <a:prstGeom prst="rect">
                <a:avLst/>
              </a:prstGeom>
              <a:solidFill>
                <a:srgbClr val="00A499"/>
              </a:solidFill>
            </p:spPr>
            <p:txBody>
              <a:bodyPr wrap="square" rtlCol="0">
                <a:spAutoFit/>
              </a:bodyPr>
              <a:lstStyle/>
              <a:p>
                <a:endParaRPr lang="en-GB"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260733" y="2693197"/>
                <a:ext cx="936104" cy="332954"/>
              </a:xfrm>
              <a:prstGeom prst="rect">
                <a:avLst/>
              </a:prstGeom>
              <a:solidFill>
                <a:srgbClr val="41B6E6"/>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49%</a:t>
                </a:r>
                <a:endParaRPr lang="en-GB" dirty="0">
                  <a:solidFill>
                    <a:schemeClr val="bg1"/>
                  </a:solidFill>
                  <a:latin typeface="Arial" panose="020B0604020202020204" pitchFamily="34" charset="0"/>
                  <a:cs typeface="Arial" panose="020B0604020202020204" pitchFamily="34" charset="0"/>
                </a:endParaRPr>
              </a:p>
            </p:txBody>
          </p:sp>
        </p:grpSp>
      </p:grpSp>
      <p:sp>
        <p:nvSpPr>
          <p:cNvPr id="29" name="TextBox 28"/>
          <p:cNvSpPr txBox="1"/>
          <p:nvPr/>
        </p:nvSpPr>
        <p:spPr>
          <a:xfrm>
            <a:off x="5271115" y="1967269"/>
            <a:ext cx="3385057" cy="276999"/>
          </a:xfrm>
          <a:prstGeom prst="rect">
            <a:avLst/>
          </a:prstGeom>
          <a:solidFill>
            <a:srgbClr val="005EB8"/>
          </a:solid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Place of primary qualification</a:t>
            </a:r>
            <a:endParaRPr lang="en-GB" sz="12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297712" y="1967269"/>
            <a:ext cx="4686322" cy="276999"/>
          </a:xfrm>
          <a:prstGeom prst="rect">
            <a:avLst/>
          </a:prstGeom>
          <a:solidFill>
            <a:srgbClr val="005EB8"/>
          </a:solid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Ethnicity groups</a:t>
            </a:r>
            <a:endParaRPr lang="en-GB" sz="1200" dirty="0">
              <a:solidFill>
                <a:schemeClr val="bg1"/>
              </a:solidFill>
              <a:latin typeface="Arial" panose="020B0604020202020204" pitchFamily="34" charset="0"/>
              <a:cs typeface="Arial" panose="020B0604020202020204" pitchFamily="34" charset="0"/>
            </a:endParaRPr>
          </a:p>
        </p:txBody>
      </p:sp>
      <p:grpSp>
        <p:nvGrpSpPr>
          <p:cNvPr id="21" name="Group 20"/>
          <p:cNvGrpSpPr/>
          <p:nvPr/>
        </p:nvGrpSpPr>
        <p:grpSpPr>
          <a:xfrm>
            <a:off x="297712" y="962643"/>
            <a:ext cx="1700658" cy="944086"/>
            <a:chOff x="296149" y="937201"/>
            <a:chExt cx="1700658" cy="944086"/>
          </a:xfrm>
          <a:solidFill>
            <a:srgbClr val="005EB8"/>
          </a:solidFill>
        </p:grpSpPr>
        <p:sp>
          <p:nvSpPr>
            <p:cNvPr id="22" name="TextBox 21"/>
            <p:cNvSpPr txBox="1"/>
            <p:nvPr/>
          </p:nvSpPr>
          <p:spPr>
            <a:xfrm>
              <a:off x="297690" y="937201"/>
              <a:ext cx="1699117" cy="584775"/>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4349</a:t>
              </a:r>
              <a:endParaRPr lang="en-GB" sz="3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96149" y="1419622"/>
              <a:ext cx="1700658" cy="461665"/>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Practitioners</a:t>
              </a:r>
            </a:p>
            <a:p>
              <a:pPr algn="ctr"/>
              <a:r>
                <a:rPr lang="en-GB" sz="1200" dirty="0" smtClean="0">
                  <a:solidFill>
                    <a:schemeClr val="bg1"/>
                  </a:solidFill>
                  <a:latin typeface="Arial" panose="020B0604020202020204" pitchFamily="34" charset="0"/>
                  <a:cs typeface="Arial" panose="020B0604020202020204" pitchFamily="34" charset="0"/>
                </a:rPr>
                <a:t> 2015-2020</a:t>
              </a:r>
              <a:endParaRPr lang="en-GB" sz="1200" dirty="0">
                <a:solidFill>
                  <a:schemeClr val="bg1"/>
                </a:solidFill>
                <a:latin typeface="Arial" panose="020B0604020202020204" pitchFamily="34" charset="0"/>
                <a:cs typeface="Arial" panose="020B0604020202020204" pitchFamily="34" charset="0"/>
              </a:endParaRPr>
            </a:p>
          </p:txBody>
        </p:sp>
      </p:grpSp>
      <p:sp>
        <p:nvSpPr>
          <p:cNvPr id="3" name="Rectangle 1"/>
          <p:cNvSpPr>
            <a:spLocks noChangeArrowheads="1"/>
          </p:cNvSpPr>
          <p:nvPr/>
        </p:nvSpPr>
        <p:spPr bwMode="auto">
          <a:xfrm>
            <a:off x="243557" y="4508101"/>
            <a:ext cx="88008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Ethnicity group terms reflect those in use when Practitioner Performance Advice (formerly</a:t>
            </a:r>
            <a:r>
              <a:rPr kumimoji="0" lang="en-GB" altLang="en-US" sz="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NCAS) was</a:t>
            </a:r>
            <a:r>
              <a:rPr kumimoji="0" lang="en-GB" altLang="en-US" sz="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established in</a:t>
            </a: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2001. </a:t>
            </a:r>
            <a:r>
              <a:rPr lang="en-GB" altLang="en-US" sz="800" dirty="0" smtClean="0">
                <a:latin typeface="Arial" panose="020B0604020202020204" pitchFamily="34" charset="0"/>
                <a:cs typeface="Arial" panose="020B0604020202020204" pitchFamily="34" charset="0"/>
              </a:rPr>
              <a:t>An update is being considered as part of our data quality program</a:t>
            </a: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458920" y="2326580"/>
            <a:ext cx="4363906" cy="2226702"/>
          </a:xfrm>
          <a:prstGeom prst="rect">
            <a:avLst/>
          </a:prstGeom>
        </p:spPr>
      </p:pic>
    </p:spTree>
    <p:extLst>
      <p:ext uri="{BB962C8B-B14F-4D97-AF65-F5344CB8AC3E}">
        <p14:creationId xmlns:p14="http://schemas.microsoft.com/office/powerpoint/2010/main" val="3264694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627062" y="1268592"/>
            <a:ext cx="3005705" cy="2743318"/>
          </a:xfrm>
          <a:prstGeom prst="rect">
            <a:avLst/>
          </a:prstGeom>
          <a:solidFill>
            <a:srgbClr val="CA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2400" dirty="0"/>
              <a:t>Doctors subject of </a:t>
            </a:r>
            <a:r>
              <a:rPr lang="en-GB" sz="2400" dirty="0" smtClean="0"/>
              <a:t>cases </a:t>
            </a:r>
            <a:r>
              <a:rPr lang="en-GB" sz="2400" dirty="0"/>
              <a:t>compared with doctors on the GMC register </a:t>
            </a:r>
          </a:p>
        </p:txBody>
      </p:sp>
      <p:sp>
        <p:nvSpPr>
          <p:cNvPr id="9" name="Rectangle 8"/>
          <p:cNvSpPr/>
          <p:nvPr/>
        </p:nvSpPr>
        <p:spPr>
          <a:xfrm>
            <a:off x="562911" y="1184200"/>
            <a:ext cx="1056762" cy="2827710"/>
          </a:xfrm>
          <a:prstGeom prst="rect">
            <a:avLst/>
          </a:prstGeom>
          <a:solidFill>
            <a:srgbClr val="CD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562911" y="1183603"/>
            <a:ext cx="1055549" cy="289543"/>
          </a:xfrm>
          <a:prstGeom prst="rect">
            <a:avLst/>
          </a:prstGeom>
          <a:solidFill>
            <a:srgbClr val="015BB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latin typeface="Arial" panose="020B0604020202020204" pitchFamily="34" charset="0"/>
                <a:cs typeface="Arial" panose="020B0604020202020204" pitchFamily="34" charset="0"/>
              </a:rPr>
              <a:t>Gender</a:t>
            </a:r>
            <a:endParaRPr lang="en-GB" sz="1200" dirty="0">
              <a:latin typeface="Arial" panose="020B0604020202020204" pitchFamily="34" charset="0"/>
              <a:cs typeface="Arial" panose="020B0604020202020204" pitchFamily="34" charset="0"/>
            </a:endParaRPr>
          </a:p>
        </p:txBody>
      </p:sp>
      <p:sp>
        <p:nvSpPr>
          <p:cNvPr id="14" name="Rectangle 13"/>
          <p:cNvSpPr/>
          <p:nvPr/>
        </p:nvSpPr>
        <p:spPr>
          <a:xfrm>
            <a:off x="1628279" y="1184200"/>
            <a:ext cx="3004489" cy="289543"/>
          </a:xfrm>
          <a:prstGeom prst="rect">
            <a:avLst/>
          </a:prstGeom>
          <a:solidFill>
            <a:srgbClr val="00A2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latin typeface="Arial" panose="020B0604020202020204" pitchFamily="34" charset="0"/>
                <a:cs typeface="Arial" panose="020B0604020202020204" pitchFamily="34" charset="0"/>
              </a:rPr>
              <a:t>Age</a:t>
            </a:r>
            <a:endParaRPr lang="en-GB" sz="1200" dirty="0">
              <a:latin typeface="Arial" panose="020B0604020202020204" pitchFamily="34" charset="0"/>
              <a:cs typeface="Arial" panose="020B0604020202020204" pitchFamily="34" charset="0"/>
            </a:endParaRPr>
          </a:p>
        </p:txBody>
      </p:sp>
      <p:sp>
        <p:nvSpPr>
          <p:cNvPr id="15" name="Rectangle 14"/>
          <p:cNvSpPr/>
          <p:nvPr/>
        </p:nvSpPr>
        <p:spPr>
          <a:xfrm>
            <a:off x="4641372" y="1182599"/>
            <a:ext cx="1555033" cy="2829312"/>
          </a:xfrm>
          <a:prstGeom prst="rect">
            <a:avLst/>
          </a:prstGeom>
          <a:solidFill>
            <a:srgbClr val="E3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641374" y="1178180"/>
            <a:ext cx="1555031" cy="289543"/>
          </a:xfrm>
          <a:prstGeom prst="rect">
            <a:avLst/>
          </a:prstGeom>
          <a:solidFill>
            <a:srgbClr val="6777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50" dirty="0" smtClean="0">
                <a:latin typeface="Arial" panose="020B0604020202020204" pitchFamily="34" charset="0"/>
                <a:cs typeface="Arial" panose="020B0604020202020204" pitchFamily="34" charset="0"/>
              </a:rPr>
              <a:t>Place of </a:t>
            </a:r>
            <a:r>
              <a:rPr lang="en-GB" sz="1200" dirty="0" smtClean="0">
                <a:latin typeface="Arial" panose="020B0604020202020204" pitchFamily="34" charset="0"/>
                <a:cs typeface="Arial" panose="020B0604020202020204" pitchFamily="34" charset="0"/>
              </a:rPr>
              <a:t>qualification</a:t>
            </a:r>
            <a:endParaRPr lang="en-GB" sz="1050" dirty="0">
              <a:latin typeface="Arial" panose="020B0604020202020204" pitchFamily="34" charset="0"/>
              <a:cs typeface="Arial" panose="020B0604020202020204" pitchFamily="34" charset="0"/>
            </a:endParaRPr>
          </a:p>
        </p:txBody>
      </p:sp>
      <p:sp>
        <p:nvSpPr>
          <p:cNvPr id="17" name="Rectangle 16"/>
          <p:cNvSpPr/>
          <p:nvPr/>
        </p:nvSpPr>
        <p:spPr>
          <a:xfrm>
            <a:off x="6205008" y="1182598"/>
            <a:ext cx="2399439" cy="2829312"/>
          </a:xfrm>
          <a:prstGeom prst="rect">
            <a:avLst/>
          </a:prstGeom>
          <a:solidFill>
            <a:srgbClr val="CC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05011" y="1182599"/>
            <a:ext cx="2399437" cy="290547"/>
          </a:xfrm>
          <a:prstGeom prst="rect">
            <a:avLst/>
          </a:prstGeom>
          <a:solidFill>
            <a:srgbClr val="01A9D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latin typeface="Arial" panose="020B0604020202020204" pitchFamily="34" charset="0"/>
                <a:cs typeface="Arial" panose="020B0604020202020204" pitchFamily="34" charset="0"/>
              </a:rPr>
              <a:t>Ethnicity</a:t>
            </a:r>
            <a:endParaRPr lang="en-GB" sz="1200" dirty="0">
              <a:latin typeface="Arial" panose="020B0604020202020204" pitchFamily="34" charset="0"/>
              <a:cs typeface="Arial" panose="020B0604020202020204" pitchFamily="34" charset="0"/>
            </a:endParaRPr>
          </a:p>
        </p:txBody>
      </p:sp>
      <p:graphicFrame>
        <p:nvGraphicFramePr>
          <p:cNvPr id="21" name="Chart 20"/>
          <p:cNvGraphicFramePr>
            <a:graphicFrameLocks/>
          </p:cNvGraphicFramePr>
          <p:nvPr>
            <p:extLst/>
          </p:nvPr>
        </p:nvGraphicFramePr>
        <p:xfrm>
          <a:off x="204276" y="1845348"/>
          <a:ext cx="8856984" cy="249636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
          <p:cNvSpPr>
            <a:spLocks noChangeArrowheads="1"/>
          </p:cNvSpPr>
          <p:nvPr/>
        </p:nvSpPr>
        <p:spPr bwMode="auto">
          <a:xfrm>
            <a:off x="308281" y="4470106"/>
            <a:ext cx="21210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GMC –</a:t>
            </a:r>
            <a:r>
              <a:rPr kumimoji="0" lang="en-GB" altLang="en-US" sz="105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General Medical Council</a:t>
            </a:r>
            <a:endParaRPr kumimoji="0" lang="en-GB"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02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Reported concerns - overall</a:t>
            </a:r>
            <a:endParaRPr lang="en-GB" dirty="0"/>
          </a:p>
        </p:txBody>
      </p:sp>
      <p:sp>
        <p:nvSpPr>
          <p:cNvPr id="30" name="Content Placeholder 2"/>
          <p:cNvSpPr txBox="1">
            <a:spLocks/>
          </p:cNvSpPr>
          <p:nvPr/>
        </p:nvSpPr>
        <p:spPr>
          <a:xfrm>
            <a:off x="6686288" y="2760277"/>
            <a:ext cx="2085944" cy="966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latin typeface="Arial" panose="020B0604020202020204" pitchFamily="34" charset="0"/>
                <a:cs typeface="Arial" panose="020B0604020202020204" pitchFamily="34" charset="0"/>
              </a:rPr>
              <a:t>Clinical concerns 47%</a:t>
            </a:r>
          </a:p>
          <a:p>
            <a:endParaRPr lang="en-GB" sz="1800" dirty="0">
              <a:latin typeface="Arial" panose="020B0604020202020204" pitchFamily="34" charset="0"/>
              <a:cs typeface="Arial" panose="020B0604020202020204" pitchFamily="34" charset="0"/>
            </a:endParaRPr>
          </a:p>
        </p:txBody>
      </p:sp>
      <p:sp>
        <p:nvSpPr>
          <p:cNvPr id="31" name="Oval 30"/>
          <p:cNvSpPr/>
          <p:nvPr/>
        </p:nvSpPr>
        <p:spPr>
          <a:xfrm>
            <a:off x="3146901" y="1359640"/>
            <a:ext cx="2527772" cy="2526732"/>
          </a:xfrm>
          <a:prstGeom prst="ellipse">
            <a:avLst/>
          </a:prstGeom>
          <a:solidFill>
            <a:srgbClr val="41B6E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2" name="Oval 31"/>
          <p:cNvSpPr/>
          <p:nvPr/>
        </p:nvSpPr>
        <p:spPr>
          <a:xfrm>
            <a:off x="4704024" y="2008523"/>
            <a:ext cx="1985984" cy="1985984"/>
          </a:xfrm>
          <a:prstGeom prst="ellipse">
            <a:avLst/>
          </a:prstGeom>
          <a:solidFill>
            <a:srgbClr val="00A49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Oval 32"/>
          <p:cNvSpPr/>
          <p:nvPr/>
        </p:nvSpPr>
        <p:spPr>
          <a:xfrm>
            <a:off x="4158516" y="3318225"/>
            <a:ext cx="1589985" cy="1254061"/>
          </a:xfrm>
          <a:prstGeom prst="ellipse">
            <a:avLst/>
          </a:prstGeom>
          <a:solidFill>
            <a:srgbClr val="AE257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4" name="TextBox 33"/>
          <p:cNvSpPr txBox="1"/>
          <p:nvPr/>
        </p:nvSpPr>
        <p:spPr>
          <a:xfrm>
            <a:off x="3842618" y="2364715"/>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43%</a:t>
            </a:r>
            <a:endParaRPr lang="en-GB" dirty="0">
              <a:latin typeface="Arial" panose="020B0604020202020204" pitchFamily="34" charset="0"/>
              <a:cs typeface="Arial" panose="020B0604020202020204" pitchFamily="34" charset="0"/>
            </a:endParaRPr>
          </a:p>
        </p:txBody>
      </p:sp>
      <p:sp>
        <p:nvSpPr>
          <p:cNvPr id="35" name="TextBox 34"/>
          <p:cNvSpPr txBox="1"/>
          <p:nvPr/>
        </p:nvSpPr>
        <p:spPr>
          <a:xfrm>
            <a:off x="4920205" y="2632183"/>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18%</a:t>
            </a:r>
            <a:endParaRPr lang="en-GB" dirty="0">
              <a:latin typeface="Arial" panose="020B0604020202020204" pitchFamily="34" charset="0"/>
              <a:cs typeface="Arial" panose="020B0604020202020204" pitchFamily="34" charset="0"/>
            </a:endParaRPr>
          </a:p>
        </p:txBody>
      </p:sp>
      <p:sp>
        <p:nvSpPr>
          <p:cNvPr id="36" name="TextBox 35"/>
          <p:cNvSpPr txBox="1"/>
          <p:nvPr/>
        </p:nvSpPr>
        <p:spPr>
          <a:xfrm>
            <a:off x="4374735" y="3459219"/>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7" name="TextBox 36"/>
          <p:cNvSpPr txBox="1"/>
          <p:nvPr/>
        </p:nvSpPr>
        <p:spPr>
          <a:xfrm>
            <a:off x="4812549" y="3316494"/>
            <a:ext cx="51809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
        <p:nvSpPr>
          <p:cNvPr id="38" name="TextBox 37"/>
          <p:cNvSpPr txBox="1"/>
          <p:nvPr/>
        </p:nvSpPr>
        <p:spPr>
          <a:xfrm>
            <a:off x="4730504" y="3966165"/>
            <a:ext cx="51809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9" name="TextBox 38"/>
          <p:cNvSpPr txBox="1"/>
          <p:nvPr/>
        </p:nvSpPr>
        <p:spPr>
          <a:xfrm>
            <a:off x="5211311" y="3541762"/>
            <a:ext cx="51809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p:txBody>
      </p:sp>
      <p:sp>
        <p:nvSpPr>
          <p:cNvPr id="40" name="TextBox 39"/>
          <p:cNvSpPr txBox="1"/>
          <p:nvPr/>
        </p:nvSpPr>
        <p:spPr>
          <a:xfrm>
            <a:off x="5805483" y="2816849"/>
            <a:ext cx="646331"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22%</a:t>
            </a:r>
            <a:endParaRPr lang="en-GB" dirty="0">
              <a:latin typeface="Arial" panose="020B0604020202020204" pitchFamily="34" charset="0"/>
              <a:cs typeface="Arial" panose="020B0604020202020204" pitchFamily="34" charset="0"/>
            </a:endParaRPr>
          </a:p>
        </p:txBody>
      </p:sp>
      <p:sp>
        <p:nvSpPr>
          <p:cNvPr id="41" name="Content Placeholder 2"/>
          <p:cNvSpPr txBox="1">
            <a:spLocks/>
          </p:cNvSpPr>
          <p:nvPr/>
        </p:nvSpPr>
        <p:spPr>
          <a:xfrm>
            <a:off x="611559" y="2421818"/>
            <a:ext cx="2535677" cy="633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800" dirty="0" smtClean="0">
                <a:latin typeface="Arial" panose="020B0604020202020204" pitchFamily="34" charset="0"/>
                <a:cs typeface="Arial" panose="020B0604020202020204" pitchFamily="34" charset="0"/>
              </a:rPr>
              <a:t>Behaviour / misconduct concerns </a:t>
            </a:r>
          </a:p>
          <a:p>
            <a:pPr marL="0" indent="0" algn="r">
              <a:buFont typeface="Arial" panose="020B0604020202020204" pitchFamily="34" charset="0"/>
              <a:buNone/>
            </a:pPr>
            <a:r>
              <a:rPr lang="en-GB" sz="1800" dirty="0" smtClean="0">
                <a:latin typeface="Arial" panose="020B0604020202020204" pitchFamily="34" charset="0"/>
                <a:cs typeface="Arial" panose="020B0604020202020204" pitchFamily="34" charset="0"/>
              </a:rPr>
              <a:t>69%</a:t>
            </a:r>
          </a:p>
          <a:p>
            <a:pPr algn="r"/>
            <a:endParaRPr lang="en-GB" sz="1800" dirty="0">
              <a:latin typeface="Arial" panose="020B0604020202020204" pitchFamily="34" charset="0"/>
              <a:cs typeface="Arial" panose="020B0604020202020204" pitchFamily="34" charset="0"/>
            </a:endParaRPr>
          </a:p>
        </p:txBody>
      </p:sp>
      <p:sp>
        <p:nvSpPr>
          <p:cNvPr id="42" name="Content Placeholder 2"/>
          <p:cNvSpPr txBox="1">
            <a:spLocks/>
          </p:cNvSpPr>
          <p:nvPr/>
        </p:nvSpPr>
        <p:spPr>
          <a:xfrm>
            <a:off x="2339752" y="3933986"/>
            <a:ext cx="1898724" cy="653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800" dirty="0" smtClean="0">
                <a:latin typeface="Arial" panose="020B0604020202020204" pitchFamily="34" charset="0"/>
                <a:cs typeface="Arial" panose="020B0604020202020204" pitchFamily="34" charset="0"/>
              </a:rPr>
              <a:t>Health concerns 18%</a:t>
            </a:r>
          </a:p>
          <a:p>
            <a:pPr algn="r"/>
            <a:endParaRPr lang="en-GB" sz="1800" dirty="0">
              <a:latin typeface="Arial" panose="020B0604020202020204" pitchFamily="34" charset="0"/>
              <a:cs typeface="Arial" panose="020B0604020202020204" pitchFamily="34" charset="0"/>
            </a:endParaRPr>
          </a:p>
        </p:txBody>
      </p:sp>
      <p:grpSp>
        <p:nvGrpSpPr>
          <p:cNvPr id="21" name="Group 20"/>
          <p:cNvGrpSpPr/>
          <p:nvPr/>
        </p:nvGrpSpPr>
        <p:grpSpPr>
          <a:xfrm>
            <a:off x="306341" y="962643"/>
            <a:ext cx="1692029" cy="759420"/>
            <a:chOff x="304778" y="937201"/>
            <a:chExt cx="1692029" cy="759420"/>
          </a:xfrm>
          <a:solidFill>
            <a:srgbClr val="005EB8"/>
          </a:solidFill>
        </p:grpSpPr>
        <p:sp>
          <p:nvSpPr>
            <p:cNvPr id="22" name="TextBox 21"/>
            <p:cNvSpPr txBox="1"/>
            <p:nvPr/>
          </p:nvSpPr>
          <p:spPr>
            <a:xfrm>
              <a:off x="306341" y="937201"/>
              <a:ext cx="1690465" cy="584775"/>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4038</a:t>
              </a:r>
              <a:endParaRPr lang="en-GB" sz="3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304778" y="1419622"/>
              <a:ext cx="1692029" cy="276999"/>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Cases  2015-2020</a:t>
              </a:r>
              <a:endParaRPr lang="en-GB" sz="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8072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Reported </a:t>
            </a:r>
            <a:r>
              <a:rPr lang="en-GB" sz="2400" dirty="0" smtClean="0"/>
              <a:t>concerns 2012 compared with 2020</a:t>
            </a:r>
            <a:endParaRPr lang="en-GB" sz="2400" dirty="0"/>
          </a:p>
        </p:txBody>
      </p:sp>
      <p:sp>
        <p:nvSpPr>
          <p:cNvPr id="4" name="Oval 3"/>
          <p:cNvSpPr/>
          <p:nvPr/>
        </p:nvSpPr>
        <p:spPr>
          <a:xfrm>
            <a:off x="5580112" y="1707654"/>
            <a:ext cx="2179615" cy="2178718"/>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5" name="Oval 4"/>
          <p:cNvSpPr/>
          <p:nvPr/>
        </p:nvSpPr>
        <p:spPr>
          <a:xfrm>
            <a:off x="6766144" y="2262750"/>
            <a:ext cx="1712449" cy="1712449"/>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6" name="Oval 5"/>
          <p:cNvSpPr/>
          <p:nvPr/>
        </p:nvSpPr>
        <p:spPr>
          <a:xfrm>
            <a:off x="6519440" y="3411035"/>
            <a:ext cx="1370992" cy="1081336"/>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7" name="TextBox 6"/>
          <p:cNvSpPr txBox="1"/>
          <p:nvPr/>
        </p:nvSpPr>
        <p:spPr>
          <a:xfrm>
            <a:off x="6225391" y="2545610"/>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43%</a:t>
            </a:r>
            <a:endParaRPr lang="en-GB" sz="1200" dirty="0">
              <a:latin typeface="Arial" panose="020B0604020202020204" pitchFamily="34" charset="0"/>
              <a:cs typeface="Arial" panose="020B0604020202020204" pitchFamily="34" charset="0"/>
            </a:endParaRPr>
          </a:p>
        </p:txBody>
      </p:sp>
      <p:sp>
        <p:nvSpPr>
          <p:cNvPr id="8" name="TextBox 7"/>
          <p:cNvSpPr txBox="1"/>
          <p:nvPr/>
        </p:nvSpPr>
        <p:spPr>
          <a:xfrm>
            <a:off x="7011318" y="2814575"/>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6613072" y="3572704"/>
            <a:ext cx="42935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6997739" y="3437315"/>
            <a:ext cx="485610"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6947137" y="4017033"/>
            <a:ext cx="41282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6</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12" name="TextBox 11"/>
          <p:cNvSpPr txBox="1"/>
          <p:nvPr/>
        </p:nvSpPr>
        <p:spPr>
          <a:xfrm>
            <a:off x="7359959" y="3610430"/>
            <a:ext cx="44843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7884099" y="2997390"/>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22%</a:t>
            </a:r>
            <a:endParaRPr lang="en-GB" sz="1200" dirty="0">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4860032" y="1311046"/>
            <a:ext cx="2039049" cy="56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69%</a:t>
            </a:r>
          </a:p>
          <a:p>
            <a:pPr algn="r"/>
            <a:endParaRPr lang="en-GB" sz="1200" dirty="0">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5092444" y="4090128"/>
            <a:ext cx="1520628" cy="56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18%</a:t>
            </a:r>
          </a:p>
          <a:p>
            <a:pPr algn="r"/>
            <a:endParaRPr lang="en-GB" sz="1200" dirty="0">
              <a:latin typeface="Arial" panose="020B0604020202020204" pitchFamily="34" charset="0"/>
              <a:cs typeface="Arial" panose="020B0604020202020204" pitchFamily="34" charset="0"/>
            </a:endParaRPr>
          </a:p>
        </p:txBody>
      </p:sp>
      <p:sp>
        <p:nvSpPr>
          <p:cNvPr id="19" name="Content Placeholder 2"/>
          <p:cNvSpPr txBox="1">
            <a:spLocks/>
          </p:cNvSpPr>
          <p:nvPr/>
        </p:nvSpPr>
        <p:spPr>
          <a:xfrm>
            <a:off x="7581734" y="1880040"/>
            <a:ext cx="1646544" cy="833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47%</a:t>
            </a:r>
          </a:p>
          <a:p>
            <a:endParaRPr lang="en-GB" sz="1200" dirty="0">
              <a:latin typeface="Arial" panose="020B0604020202020204" pitchFamily="34" charset="0"/>
              <a:cs typeface="Arial" panose="020B0604020202020204" pitchFamily="34" charset="0"/>
            </a:endParaRPr>
          </a:p>
        </p:txBody>
      </p:sp>
      <p:sp>
        <p:nvSpPr>
          <p:cNvPr id="21" name="Oval 20"/>
          <p:cNvSpPr/>
          <p:nvPr/>
        </p:nvSpPr>
        <p:spPr>
          <a:xfrm>
            <a:off x="1156244" y="1906741"/>
            <a:ext cx="1842947" cy="1842189"/>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22" name="Oval 21"/>
          <p:cNvSpPr/>
          <p:nvPr/>
        </p:nvSpPr>
        <p:spPr>
          <a:xfrm>
            <a:off x="2084670" y="2127817"/>
            <a:ext cx="1741812" cy="1741812"/>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3" name="Oval 22"/>
          <p:cNvSpPr/>
          <p:nvPr/>
        </p:nvSpPr>
        <p:spPr>
          <a:xfrm>
            <a:off x="1624293" y="3227701"/>
            <a:ext cx="1448727" cy="1142648"/>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4" name="TextBox 23"/>
          <p:cNvSpPr txBox="1"/>
          <p:nvPr/>
        </p:nvSpPr>
        <p:spPr>
          <a:xfrm>
            <a:off x="1466615" y="2486595"/>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30%</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2324024" y="2647162"/>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19%</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1817981" y="3365854"/>
            <a:ext cx="43781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2254732" y="3284134"/>
            <a:ext cx="43135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8" name="TextBox 27"/>
          <p:cNvSpPr txBox="1"/>
          <p:nvPr/>
        </p:nvSpPr>
        <p:spPr>
          <a:xfrm>
            <a:off x="2119094" y="3879592"/>
            <a:ext cx="47854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7</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9" name="TextBox 28"/>
          <p:cNvSpPr txBox="1"/>
          <p:nvPr/>
        </p:nvSpPr>
        <p:spPr>
          <a:xfrm>
            <a:off x="2620729" y="3505210"/>
            <a:ext cx="4572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30" name="TextBox 29"/>
          <p:cNvSpPr txBox="1"/>
          <p:nvPr/>
        </p:nvSpPr>
        <p:spPr>
          <a:xfrm>
            <a:off x="3135635" y="2737368"/>
            <a:ext cx="50202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29%</a:t>
            </a:r>
            <a:endParaRPr lang="en-GB" sz="1200" dirty="0">
              <a:latin typeface="Arial" panose="020B0604020202020204" pitchFamily="34" charset="0"/>
              <a:cs typeface="Arial" panose="020B0604020202020204" pitchFamily="34" charset="0"/>
            </a:endParaRPr>
          </a:p>
        </p:txBody>
      </p:sp>
      <p:sp>
        <p:nvSpPr>
          <p:cNvPr id="31" name="Content Placeholder 2"/>
          <p:cNvSpPr txBox="1">
            <a:spLocks/>
          </p:cNvSpPr>
          <p:nvPr/>
        </p:nvSpPr>
        <p:spPr>
          <a:xfrm>
            <a:off x="227741" y="1534071"/>
            <a:ext cx="1843589" cy="56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58%</a:t>
            </a:r>
          </a:p>
          <a:p>
            <a:pPr algn="r"/>
            <a:endParaRPr lang="en-GB" sz="1200" dirty="0">
              <a:latin typeface="Arial" panose="020B0604020202020204" pitchFamily="34" charset="0"/>
              <a:cs typeface="Arial" panose="020B0604020202020204" pitchFamily="34" charset="0"/>
            </a:endParaRPr>
          </a:p>
        </p:txBody>
      </p:sp>
      <p:sp>
        <p:nvSpPr>
          <p:cNvPr id="32" name="Content Placeholder 2"/>
          <p:cNvSpPr txBox="1">
            <a:spLocks/>
          </p:cNvSpPr>
          <p:nvPr/>
        </p:nvSpPr>
        <p:spPr>
          <a:xfrm>
            <a:off x="155742" y="3886621"/>
            <a:ext cx="1549214" cy="56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21%</a:t>
            </a:r>
          </a:p>
          <a:p>
            <a:pPr algn="r"/>
            <a:endParaRPr lang="en-GB" sz="1200" dirty="0">
              <a:latin typeface="Arial" panose="020B0604020202020204" pitchFamily="34" charset="0"/>
              <a:cs typeface="Arial" panose="020B0604020202020204" pitchFamily="34" charset="0"/>
            </a:endParaRPr>
          </a:p>
        </p:txBody>
      </p:sp>
      <p:sp>
        <p:nvSpPr>
          <p:cNvPr id="33" name="Content Placeholder 2"/>
          <p:cNvSpPr txBox="1">
            <a:spLocks/>
          </p:cNvSpPr>
          <p:nvPr/>
        </p:nvSpPr>
        <p:spPr>
          <a:xfrm>
            <a:off x="2801184" y="1681443"/>
            <a:ext cx="1625068" cy="833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58%</a:t>
            </a:r>
          </a:p>
          <a:p>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4686325" y="975732"/>
            <a:ext cx="4206155"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a:latin typeface="Arial" panose="020B0604020202020204" pitchFamily="34" charset="0"/>
                <a:cs typeface="Arial" panose="020B0604020202020204" pitchFamily="34" charset="0"/>
              </a:rPr>
              <a:t>4038 </a:t>
            </a:r>
            <a:r>
              <a:rPr lang="en-GB" dirty="0" smtClean="0">
                <a:latin typeface="Arial" panose="020B0604020202020204" pitchFamily="34" charset="0"/>
                <a:cs typeface="Arial" panose="020B0604020202020204" pitchFamily="34" charset="0"/>
              </a:rPr>
              <a:t>cases from 2015 - 2020</a:t>
            </a:r>
            <a:endParaRPr lang="en-GB" dirty="0">
              <a:latin typeface="Arial" panose="020B0604020202020204" pitchFamily="34" charset="0"/>
              <a:cs typeface="Arial" panose="020B0604020202020204" pitchFamily="34" charset="0"/>
            </a:endParaRPr>
          </a:p>
        </p:txBody>
      </p:sp>
      <p:sp>
        <p:nvSpPr>
          <p:cNvPr id="37" name="TextBox 36"/>
          <p:cNvSpPr txBox="1"/>
          <p:nvPr/>
        </p:nvSpPr>
        <p:spPr>
          <a:xfrm>
            <a:off x="376318" y="975533"/>
            <a:ext cx="4206155"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5634 cases from 2007 - 2013</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46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Reported concerns by sector</a:t>
            </a:r>
            <a:endParaRPr lang="en-GB" dirty="0"/>
          </a:p>
        </p:txBody>
      </p:sp>
      <p:sp>
        <p:nvSpPr>
          <p:cNvPr id="30" name="Content Placeholder 2"/>
          <p:cNvSpPr txBox="1">
            <a:spLocks/>
          </p:cNvSpPr>
          <p:nvPr/>
        </p:nvSpPr>
        <p:spPr>
          <a:xfrm>
            <a:off x="2312710" y="1460166"/>
            <a:ext cx="1293856" cy="435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59%</a:t>
            </a:r>
          </a:p>
          <a:p>
            <a:endParaRPr lang="en-GB" sz="1200" dirty="0">
              <a:latin typeface="Arial" panose="020B0604020202020204" pitchFamily="34" charset="0"/>
              <a:cs typeface="Arial" panose="020B0604020202020204" pitchFamily="34" charset="0"/>
            </a:endParaRPr>
          </a:p>
        </p:txBody>
      </p:sp>
      <p:sp>
        <p:nvSpPr>
          <p:cNvPr id="31" name="Oval 30"/>
          <p:cNvSpPr/>
          <p:nvPr/>
        </p:nvSpPr>
        <p:spPr>
          <a:xfrm>
            <a:off x="827584" y="1871332"/>
            <a:ext cx="1694686" cy="1693291"/>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32" name="Oval 31"/>
          <p:cNvSpPr/>
          <p:nvPr/>
        </p:nvSpPr>
        <p:spPr>
          <a:xfrm>
            <a:off x="1881594" y="1851670"/>
            <a:ext cx="1852226" cy="1851464"/>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33" name="Oval 32"/>
          <p:cNvSpPr/>
          <p:nvPr/>
        </p:nvSpPr>
        <p:spPr>
          <a:xfrm>
            <a:off x="1308309" y="3013012"/>
            <a:ext cx="1518082" cy="1281637"/>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35" name="TextBox 34"/>
          <p:cNvSpPr txBox="1"/>
          <p:nvPr/>
        </p:nvSpPr>
        <p:spPr>
          <a:xfrm>
            <a:off x="1210575" y="2408269"/>
            <a:ext cx="73379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29%</a:t>
            </a:r>
            <a:endParaRPr lang="en-GB" sz="1200" dirty="0">
              <a:latin typeface="Arial" panose="020B0604020202020204" pitchFamily="34" charset="0"/>
              <a:cs typeface="Arial" panose="020B0604020202020204" pitchFamily="34" charset="0"/>
            </a:endParaRPr>
          </a:p>
        </p:txBody>
      </p:sp>
      <p:sp>
        <p:nvSpPr>
          <p:cNvPr id="41" name="Content Placeholder 2"/>
          <p:cNvSpPr txBox="1">
            <a:spLocks/>
          </p:cNvSpPr>
          <p:nvPr/>
        </p:nvSpPr>
        <p:spPr>
          <a:xfrm>
            <a:off x="197737" y="1300760"/>
            <a:ext cx="1728191" cy="653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49%</a:t>
            </a:r>
          </a:p>
          <a:p>
            <a:pPr algn="r"/>
            <a:endParaRPr lang="en-GB" sz="1200" dirty="0">
              <a:latin typeface="Arial" panose="020B0604020202020204" pitchFamily="34" charset="0"/>
              <a:cs typeface="Arial" panose="020B0604020202020204" pitchFamily="34" charset="0"/>
            </a:endParaRPr>
          </a:p>
        </p:txBody>
      </p:sp>
      <p:sp>
        <p:nvSpPr>
          <p:cNvPr id="42" name="Content Placeholder 2"/>
          <p:cNvSpPr txBox="1">
            <a:spLocks/>
          </p:cNvSpPr>
          <p:nvPr/>
        </p:nvSpPr>
        <p:spPr>
          <a:xfrm>
            <a:off x="280746" y="4210666"/>
            <a:ext cx="1365864" cy="653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22%</a:t>
            </a:r>
          </a:p>
        </p:txBody>
      </p:sp>
      <p:sp>
        <p:nvSpPr>
          <p:cNvPr id="21" name="TextBox 20"/>
          <p:cNvSpPr txBox="1"/>
          <p:nvPr/>
        </p:nvSpPr>
        <p:spPr>
          <a:xfrm>
            <a:off x="2719771" y="2607782"/>
            <a:ext cx="73379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36%</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1825548" y="3735222"/>
            <a:ext cx="73379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9%</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1991179" y="2494924"/>
            <a:ext cx="73379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14%</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1547220" y="3174870"/>
            <a:ext cx="73379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2301135" y="3306796"/>
            <a:ext cx="73379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7</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1978907" y="3045100"/>
            <a:ext cx="73379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339020" y="975732"/>
            <a:ext cx="3173817"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Primary Care</a:t>
            </a:r>
            <a:endParaRPr lang="en-GB" dirty="0">
              <a:latin typeface="Arial" panose="020B0604020202020204" pitchFamily="34" charset="0"/>
              <a:cs typeface="Arial" panose="020B0604020202020204" pitchFamily="34" charset="0"/>
            </a:endParaRPr>
          </a:p>
        </p:txBody>
      </p:sp>
      <p:sp>
        <p:nvSpPr>
          <p:cNvPr id="28" name="TextBox 27"/>
          <p:cNvSpPr txBox="1"/>
          <p:nvPr/>
        </p:nvSpPr>
        <p:spPr>
          <a:xfrm>
            <a:off x="5292080" y="975732"/>
            <a:ext cx="3353678"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Secondary Care</a:t>
            </a:r>
            <a:endParaRPr lang="en-GB" dirty="0">
              <a:latin typeface="Arial" panose="020B0604020202020204" pitchFamily="34" charset="0"/>
              <a:cs typeface="Arial" panose="020B0604020202020204" pitchFamily="34" charset="0"/>
            </a:endParaRPr>
          </a:p>
        </p:txBody>
      </p:sp>
      <p:sp>
        <p:nvSpPr>
          <p:cNvPr id="29" name="Content Placeholder 2"/>
          <p:cNvSpPr txBox="1">
            <a:spLocks/>
          </p:cNvSpPr>
          <p:nvPr/>
        </p:nvSpPr>
        <p:spPr>
          <a:xfrm>
            <a:off x="7308741" y="1954053"/>
            <a:ext cx="1940784" cy="653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43%</a:t>
            </a:r>
          </a:p>
          <a:p>
            <a:endParaRPr lang="en-GB" sz="1200" dirty="0">
              <a:latin typeface="Arial" panose="020B0604020202020204" pitchFamily="34" charset="0"/>
              <a:cs typeface="Arial" panose="020B0604020202020204" pitchFamily="34" charset="0"/>
            </a:endParaRPr>
          </a:p>
        </p:txBody>
      </p:sp>
      <p:sp>
        <p:nvSpPr>
          <p:cNvPr id="47" name="Oval 46"/>
          <p:cNvSpPr/>
          <p:nvPr/>
        </p:nvSpPr>
        <p:spPr>
          <a:xfrm>
            <a:off x="5321123" y="1688918"/>
            <a:ext cx="2186702" cy="2185802"/>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48" name="Oval 47"/>
          <p:cNvSpPr/>
          <p:nvPr/>
        </p:nvSpPr>
        <p:spPr>
          <a:xfrm>
            <a:off x="6541122" y="2172933"/>
            <a:ext cx="1583849" cy="1583849"/>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49" name="Oval 48"/>
          <p:cNvSpPr/>
          <p:nvPr/>
        </p:nvSpPr>
        <p:spPr>
          <a:xfrm>
            <a:off x="6415741" y="3301606"/>
            <a:ext cx="1451671" cy="1021483"/>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50" name="TextBox 49"/>
          <p:cNvSpPr txBox="1"/>
          <p:nvPr/>
        </p:nvSpPr>
        <p:spPr>
          <a:xfrm>
            <a:off x="6019760" y="2470126"/>
            <a:ext cx="67727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46%</a:t>
            </a:r>
            <a:endParaRPr lang="en-GB" sz="1200" dirty="0">
              <a:latin typeface="Arial" panose="020B0604020202020204" pitchFamily="34" charset="0"/>
              <a:cs typeface="Arial" panose="020B0604020202020204" pitchFamily="34" charset="0"/>
            </a:endParaRPr>
          </a:p>
        </p:txBody>
      </p:sp>
      <p:sp>
        <p:nvSpPr>
          <p:cNvPr id="51" name="Content Placeholder 2"/>
          <p:cNvSpPr txBox="1">
            <a:spLocks/>
          </p:cNvSpPr>
          <p:nvPr/>
        </p:nvSpPr>
        <p:spPr>
          <a:xfrm>
            <a:off x="5604855" y="1265023"/>
            <a:ext cx="1728191" cy="653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73%</a:t>
            </a:r>
          </a:p>
          <a:p>
            <a:pPr algn="r"/>
            <a:endParaRPr lang="en-GB" sz="1200" dirty="0">
              <a:latin typeface="Arial" panose="020B0604020202020204" pitchFamily="34" charset="0"/>
              <a:cs typeface="Arial" panose="020B0604020202020204" pitchFamily="34" charset="0"/>
            </a:endParaRPr>
          </a:p>
        </p:txBody>
      </p:sp>
      <p:sp>
        <p:nvSpPr>
          <p:cNvPr id="52" name="Content Placeholder 2"/>
          <p:cNvSpPr txBox="1">
            <a:spLocks/>
          </p:cNvSpPr>
          <p:nvPr/>
        </p:nvSpPr>
        <p:spPr>
          <a:xfrm>
            <a:off x="4535303" y="4139609"/>
            <a:ext cx="2048796" cy="980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17%</a:t>
            </a:r>
          </a:p>
        </p:txBody>
      </p:sp>
      <p:sp>
        <p:nvSpPr>
          <p:cNvPr id="53" name="TextBox 52"/>
          <p:cNvSpPr txBox="1"/>
          <p:nvPr/>
        </p:nvSpPr>
        <p:spPr>
          <a:xfrm>
            <a:off x="7506757" y="2813005"/>
            <a:ext cx="67727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sp>
        <p:nvSpPr>
          <p:cNvPr id="54" name="TextBox 53"/>
          <p:cNvSpPr txBox="1"/>
          <p:nvPr/>
        </p:nvSpPr>
        <p:spPr>
          <a:xfrm>
            <a:off x="6952632" y="3880319"/>
            <a:ext cx="67727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6</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55" name="TextBox 54"/>
          <p:cNvSpPr txBox="1"/>
          <p:nvPr/>
        </p:nvSpPr>
        <p:spPr>
          <a:xfrm>
            <a:off x="6829482" y="2693627"/>
            <a:ext cx="67727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19%</a:t>
            </a:r>
            <a:endParaRPr lang="en-GB" sz="1200" dirty="0">
              <a:latin typeface="Arial" panose="020B0604020202020204" pitchFamily="34" charset="0"/>
              <a:cs typeface="Arial" panose="020B0604020202020204" pitchFamily="34" charset="0"/>
            </a:endParaRPr>
          </a:p>
        </p:txBody>
      </p:sp>
      <p:sp>
        <p:nvSpPr>
          <p:cNvPr id="56" name="TextBox 55"/>
          <p:cNvSpPr txBox="1"/>
          <p:nvPr/>
        </p:nvSpPr>
        <p:spPr>
          <a:xfrm>
            <a:off x="6510666" y="3511017"/>
            <a:ext cx="67727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57" name="TextBox 56"/>
          <p:cNvSpPr txBox="1"/>
          <p:nvPr/>
        </p:nvSpPr>
        <p:spPr>
          <a:xfrm>
            <a:off x="7282866" y="3418156"/>
            <a:ext cx="67727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58" name="TextBox 57"/>
          <p:cNvSpPr txBox="1"/>
          <p:nvPr/>
        </p:nvSpPr>
        <p:spPr>
          <a:xfrm>
            <a:off x="6875217" y="3333522"/>
            <a:ext cx="677275"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grpSp>
        <p:nvGrpSpPr>
          <p:cNvPr id="38" name="Group 37"/>
          <p:cNvGrpSpPr/>
          <p:nvPr/>
        </p:nvGrpSpPr>
        <p:grpSpPr>
          <a:xfrm>
            <a:off x="3557226" y="975719"/>
            <a:ext cx="1690466" cy="759420"/>
            <a:chOff x="306341" y="937201"/>
            <a:chExt cx="1690466" cy="759420"/>
          </a:xfrm>
          <a:solidFill>
            <a:srgbClr val="005EB8"/>
          </a:solidFill>
        </p:grpSpPr>
        <p:sp>
          <p:nvSpPr>
            <p:cNvPr id="39" name="TextBox 38"/>
            <p:cNvSpPr txBox="1"/>
            <p:nvPr/>
          </p:nvSpPr>
          <p:spPr>
            <a:xfrm>
              <a:off x="306341" y="937201"/>
              <a:ext cx="1690465" cy="584775"/>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4038</a:t>
              </a:r>
              <a:endParaRPr lang="en-GB" sz="3200"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306341" y="1419622"/>
              <a:ext cx="1690466" cy="276999"/>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Cases  2015-2020</a:t>
              </a:r>
              <a:endParaRPr lang="en-GB" sz="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1517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Reported concerns in secondary care by grade group</a:t>
            </a:r>
            <a:endParaRPr lang="en-GB" sz="2000" dirty="0"/>
          </a:p>
        </p:txBody>
      </p:sp>
      <p:sp>
        <p:nvSpPr>
          <p:cNvPr id="30" name="Content Placeholder 2"/>
          <p:cNvSpPr txBox="1">
            <a:spLocks/>
          </p:cNvSpPr>
          <p:nvPr/>
        </p:nvSpPr>
        <p:spPr>
          <a:xfrm>
            <a:off x="2027132" y="2135230"/>
            <a:ext cx="1154438" cy="389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38%</a:t>
            </a:r>
          </a:p>
          <a:p>
            <a:endParaRPr lang="en-GB" sz="1200" dirty="0">
              <a:latin typeface="Arial" panose="020B0604020202020204" pitchFamily="34" charset="0"/>
              <a:cs typeface="Arial" panose="020B0604020202020204" pitchFamily="34" charset="0"/>
            </a:endParaRPr>
          </a:p>
        </p:txBody>
      </p:sp>
      <p:sp>
        <p:nvSpPr>
          <p:cNvPr id="31" name="Oval 30"/>
          <p:cNvSpPr>
            <a:spLocks/>
          </p:cNvSpPr>
          <p:nvPr/>
        </p:nvSpPr>
        <p:spPr>
          <a:xfrm>
            <a:off x="589271" y="2416787"/>
            <a:ext cx="1550466" cy="1550466"/>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32" name="Oval 31"/>
          <p:cNvSpPr>
            <a:spLocks/>
          </p:cNvSpPr>
          <p:nvPr/>
        </p:nvSpPr>
        <p:spPr>
          <a:xfrm>
            <a:off x="1547664" y="2499742"/>
            <a:ext cx="1159744" cy="1160225"/>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33" name="Oval 32"/>
          <p:cNvSpPr>
            <a:spLocks/>
          </p:cNvSpPr>
          <p:nvPr/>
        </p:nvSpPr>
        <p:spPr>
          <a:xfrm>
            <a:off x="1483853" y="3332488"/>
            <a:ext cx="1056878" cy="879019"/>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35" name="TextBox 34"/>
          <p:cNvSpPr txBox="1">
            <a:spLocks/>
          </p:cNvSpPr>
          <p:nvPr/>
        </p:nvSpPr>
        <p:spPr>
          <a:xfrm>
            <a:off x="905877" y="3055489"/>
            <a:ext cx="55577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4</a:t>
            </a:r>
            <a:r>
              <a:rPr lang="en-GB" sz="1200" dirty="0" smtClean="0">
                <a:latin typeface="Arial" panose="020B0604020202020204" pitchFamily="34" charset="0"/>
                <a:cs typeface="Arial" panose="020B0604020202020204" pitchFamily="34" charset="0"/>
              </a:rPr>
              <a:t>7%</a:t>
            </a:r>
            <a:endParaRPr lang="en-GB" sz="1200" dirty="0">
              <a:latin typeface="Arial" panose="020B0604020202020204" pitchFamily="34" charset="0"/>
              <a:cs typeface="Arial" panose="020B0604020202020204" pitchFamily="34" charset="0"/>
            </a:endParaRPr>
          </a:p>
        </p:txBody>
      </p:sp>
      <p:sp>
        <p:nvSpPr>
          <p:cNvPr id="41" name="Content Placeholder 2"/>
          <p:cNvSpPr txBox="1">
            <a:spLocks/>
          </p:cNvSpPr>
          <p:nvPr/>
        </p:nvSpPr>
        <p:spPr>
          <a:xfrm>
            <a:off x="149936" y="1892173"/>
            <a:ext cx="1309525" cy="5837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72%</a:t>
            </a:r>
          </a:p>
          <a:p>
            <a:pPr algn="r"/>
            <a:endParaRPr lang="en-GB" sz="1200" dirty="0">
              <a:latin typeface="Arial" panose="020B0604020202020204" pitchFamily="34" charset="0"/>
              <a:cs typeface="Arial" panose="020B0604020202020204" pitchFamily="34" charset="0"/>
            </a:endParaRPr>
          </a:p>
        </p:txBody>
      </p:sp>
      <p:sp>
        <p:nvSpPr>
          <p:cNvPr id="42" name="Content Placeholder 2"/>
          <p:cNvSpPr txBox="1">
            <a:spLocks/>
          </p:cNvSpPr>
          <p:nvPr/>
        </p:nvSpPr>
        <p:spPr>
          <a:xfrm>
            <a:off x="589271" y="4196380"/>
            <a:ext cx="1357153" cy="264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25%</a:t>
            </a:r>
          </a:p>
        </p:txBody>
      </p:sp>
      <p:sp>
        <p:nvSpPr>
          <p:cNvPr id="21" name="TextBox 20"/>
          <p:cNvSpPr txBox="1">
            <a:spLocks/>
          </p:cNvSpPr>
          <p:nvPr/>
        </p:nvSpPr>
        <p:spPr>
          <a:xfrm>
            <a:off x="2161935" y="2920352"/>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16%</a:t>
            </a:r>
            <a:endParaRPr lang="en-GB" sz="1200" dirty="0">
              <a:latin typeface="Arial" panose="020B0604020202020204" pitchFamily="34" charset="0"/>
              <a:cs typeface="Arial" panose="020B0604020202020204" pitchFamily="34" charset="0"/>
            </a:endParaRPr>
          </a:p>
        </p:txBody>
      </p:sp>
      <p:sp>
        <p:nvSpPr>
          <p:cNvPr id="22" name="TextBox 21"/>
          <p:cNvSpPr txBox="1">
            <a:spLocks/>
          </p:cNvSpPr>
          <p:nvPr/>
        </p:nvSpPr>
        <p:spPr>
          <a:xfrm>
            <a:off x="1945554" y="3773209"/>
            <a:ext cx="55504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9</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3" name="TextBox 22"/>
          <p:cNvSpPr txBox="1">
            <a:spLocks/>
          </p:cNvSpPr>
          <p:nvPr/>
        </p:nvSpPr>
        <p:spPr>
          <a:xfrm>
            <a:off x="1583959" y="2861000"/>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13%</a:t>
            </a:r>
            <a:endParaRPr lang="en-GB" sz="1200" dirty="0">
              <a:latin typeface="Arial" panose="020B0604020202020204" pitchFamily="34" charset="0"/>
              <a:cs typeface="Arial" panose="020B0604020202020204" pitchFamily="34" charset="0"/>
            </a:endParaRPr>
          </a:p>
        </p:txBody>
      </p:sp>
      <p:sp>
        <p:nvSpPr>
          <p:cNvPr id="24" name="TextBox 23"/>
          <p:cNvSpPr txBox="1">
            <a:spLocks/>
          </p:cNvSpPr>
          <p:nvPr/>
        </p:nvSpPr>
        <p:spPr>
          <a:xfrm>
            <a:off x="1509038" y="3537146"/>
            <a:ext cx="55577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7</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5" name="TextBox 24"/>
          <p:cNvSpPr txBox="1">
            <a:spLocks/>
          </p:cNvSpPr>
          <p:nvPr/>
        </p:nvSpPr>
        <p:spPr>
          <a:xfrm>
            <a:off x="2044038" y="3393390"/>
            <a:ext cx="55577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4</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6" name="TextBox 25"/>
          <p:cNvSpPr txBox="1">
            <a:spLocks/>
          </p:cNvSpPr>
          <p:nvPr/>
        </p:nvSpPr>
        <p:spPr>
          <a:xfrm>
            <a:off x="1766149" y="3353547"/>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37" name="TextBox 36"/>
          <p:cNvSpPr txBox="1"/>
          <p:nvPr/>
        </p:nvSpPr>
        <p:spPr>
          <a:xfrm>
            <a:off x="319199" y="1441858"/>
            <a:ext cx="2700899"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Training grade (352 cases)</a:t>
            </a:r>
            <a:endParaRPr lang="en-GB" dirty="0">
              <a:latin typeface="Arial" panose="020B0604020202020204" pitchFamily="34" charset="0"/>
              <a:cs typeface="Arial" panose="020B0604020202020204" pitchFamily="34" charset="0"/>
            </a:endParaRPr>
          </a:p>
        </p:txBody>
      </p:sp>
      <p:sp>
        <p:nvSpPr>
          <p:cNvPr id="40" name="TextBox 39"/>
          <p:cNvSpPr txBox="1"/>
          <p:nvPr/>
        </p:nvSpPr>
        <p:spPr>
          <a:xfrm>
            <a:off x="306341" y="954411"/>
            <a:ext cx="8594046" cy="338554"/>
          </a:xfrm>
          <a:prstGeom prst="rect">
            <a:avLst/>
          </a:prstGeom>
          <a:solidFill>
            <a:srgbClr val="005EB8"/>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3088 cases, 2015-2020</a:t>
            </a:r>
          </a:p>
        </p:txBody>
      </p:sp>
      <p:sp>
        <p:nvSpPr>
          <p:cNvPr id="34" name="TextBox 33"/>
          <p:cNvSpPr txBox="1"/>
          <p:nvPr/>
        </p:nvSpPr>
        <p:spPr>
          <a:xfrm>
            <a:off x="3275856" y="1428051"/>
            <a:ext cx="2700899"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Other career grade (697 cases)</a:t>
            </a:r>
            <a:endParaRPr lang="en-GB" dirty="0">
              <a:latin typeface="Arial" panose="020B0604020202020204" pitchFamily="34" charset="0"/>
              <a:cs typeface="Arial" panose="020B0604020202020204" pitchFamily="34" charset="0"/>
            </a:endParaRPr>
          </a:p>
        </p:txBody>
      </p:sp>
      <p:sp>
        <p:nvSpPr>
          <p:cNvPr id="36" name="TextBox 35"/>
          <p:cNvSpPr txBox="1"/>
          <p:nvPr/>
        </p:nvSpPr>
        <p:spPr>
          <a:xfrm>
            <a:off x="6158396" y="1427927"/>
            <a:ext cx="2741992"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Consultant or equivalent (2039 cases)</a:t>
            </a:r>
            <a:endParaRPr lang="en-GB" dirty="0">
              <a:latin typeface="Arial" panose="020B0604020202020204" pitchFamily="34" charset="0"/>
              <a:cs typeface="Arial" panose="020B0604020202020204" pitchFamily="34" charset="0"/>
            </a:endParaRPr>
          </a:p>
        </p:txBody>
      </p:sp>
      <p:sp>
        <p:nvSpPr>
          <p:cNvPr id="70" name="Content Placeholder 2"/>
          <p:cNvSpPr txBox="1">
            <a:spLocks/>
          </p:cNvSpPr>
          <p:nvPr/>
        </p:nvSpPr>
        <p:spPr>
          <a:xfrm>
            <a:off x="4863630" y="2095776"/>
            <a:ext cx="1154438" cy="389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4</a:t>
            </a:r>
            <a:r>
              <a:rPr lang="en-GB" sz="1200" dirty="0">
                <a:latin typeface="Arial" panose="020B0604020202020204" pitchFamily="34" charset="0"/>
                <a:cs typeface="Arial" panose="020B0604020202020204" pitchFamily="34" charset="0"/>
              </a:rPr>
              <a:t>6</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p:txBody>
      </p:sp>
      <p:sp>
        <p:nvSpPr>
          <p:cNvPr id="71" name="Oval 70"/>
          <p:cNvSpPr>
            <a:spLocks/>
          </p:cNvSpPr>
          <p:nvPr/>
        </p:nvSpPr>
        <p:spPr>
          <a:xfrm>
            <a:off x="3550291" y="2368415"/>
            <a:ext cx="1550466" cy="1550466"/>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72" name="Oval 71"/>
          <p:cNvSpPr>
            <a:spLocks/>
          </p:cNvSpPr>
          <p:nvPr/>
        </p:nvSpPr>
        <p:spPr>
          <a:xfrm>
            <a:off x="4283968" y="2499742"/>
            <a:ext cx="1295606" cy="1296144"/>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73" name="Oval 72"/>
          <p:cNvSpPr>
            <a:spLocks/>
          </p:cNvSpPr>
          <p:nvPr/>
        </p:nvSpPr>
        <p:spPr>
          <a:xfrm>
            <a:off x="4211959" y="3507854"/>
            <a:ext cx="1040547" cy="728828"/>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74" name="TextBox 73"/>
          <p:cNvSpPr txBox="1">
            <a:spLocks/>
          </p:cNvSpPr>
          <p:nvPr/>
        </p:nvSpPr>
        <p:spPr>
          <a:xfrm>
            <a:off x="3769746" y="2904856"/>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a:t>
            </a:r>
            <a:r>
              <a:rPr lang="en-GB" sz="1200" dirty="0">
                <a:latin typeface="Arial" panose="020B0604020202020204" pitchFamily="34" charset="0"/>
                <a:cs typeface="Arial" panose="020B0604020202020204" pitchFamily="34" charset="0"/>
              </a:rPr>
              <a:t>1</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75" name="Content Placeholder 2"/>
          <p:cNvSpPr txBox="1">
            <a:spLocks/>
          </p:cNvSpPr>
          <p:nvPr/>
        </p:nvSpPr>
        <p:spPr>
          <a:xfrm>
            <a:off x="3110956" y="1843801"/>
            <a:ext cx="1309525" cy="5837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7</a:t>
            </a:r>
            <a:r>
              <a:rPr lang="en-GB" sz="1200" dirty="0">
                <a:latin typeface="Arial" panose="020B0604020202020204" pitchFamily="34" charset="0"/>
                <a:cs typeface="Arial" panose="020B0604020202020204" pitchFamily="34" charset="0"/>
              </a:rPr>
              <a:t>2</a:t>
            </a:r>
            <a:r>
              <a:rPr lang="en-GB" sz="1200" dirty="0" smtClean="0">
                <a:latin typeface="Arial" panose="020B0604020202020204" pitchFamily="34" charset="0"/>
                <a:cs typeface="Arial" panose="020B0604020202020204" pitchFamily="34" charset="0"/>
              </a:rPr>
              <a:t>%</a:t>
            </a:r>
          </a:p>
          <a:p>
            <a:pPr algn="r"/>
            <a:endParaRPr lang="en-GB" sz="1200" dirty="0">
              <a:latin typeface="Arial" panose="020B0604020202020204" pitchFamily="34" charset="0"/>
              <a:cs typeface="Arial" panose="020B0604020202020204" pitchFamily="34" charset="0"/>
            </a:endParaRPr>
          </a:p>
        </p:txBody>
      </p:sp>
      <p:sp>
        <p:nvSpPr>
          <p:cNvPr id="76" name="Content Placeholder 2"/>
          <p:cNvSpPr txBox="1">
            <a:spLocks/>
          </p:cNvSpPr>
          <p:nvPr/>
        </p:nvSpPr>
        <p:spPr>
          <a:xfrm>
            <a:off x="3550291" y="4231970"/>
            <a:ext cx="1336498" cy="264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19%</a:t>
            </a:r>
          </a:p>
        </p:txBody>
      </p:sp>
      <p:sp>
        <p:nvSpPr>
          <p:cNvPr id="77" name="TextBox 76"/>
          <p:cNvSpPr txBox="1">
            <a:spLocks/>
          </p:cNvSpPr>
          <p:nvPr/>
        </p:nvSpPr>
        <p:spPr>
          <a:xfrm>
            <a:off x="5099422" y="2878597"/>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19%</a:t>
            </a:r>
            <a:endParaRPr lang="en-GB" sz="1200" dirty="0">
              <a:latin typeface="Arial" panose="020B0604020202020204" pitchFamily="34" charset="0"/>
              <a:cs typeface="Arial" panose="020B0604020202020204" pitchFamily="34" charset="0"/>
            </a:endParaRPr>
          </a:p>
        </p:txBody>
      </p:sp>
      <p:sp>
        <p:nvSpPr>
          <p:cNvPr id="78" name="TextBox 77"/>
          <p:cNvSpPr txBox="1">
            <a:spLocks/>
          </p:cNvSpPr>
          <p:nvPr/>
        </p:nvSpPr>
        <p:spPr>
          <a:xfrm>
            <a:off x="4579471" y="3836824"/>
            <a:ext cx="555043"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7%</a:t>
            </a:r>
            <a:endParaRPr lang="en-GB" sz="1200" dirty="0">
              <a:latin typeface="Arial" panose="020B0604020202020204" pitchFamily="34" charset="0"/>
              <a:cs typeface="Arial" panose="020B0604020202020204" pitchFamily="34" charset="0"/>
            </a:endParaRPr>
          </a:p>
        </p:txBody>
      </p:sp>
      <p:sp>
        <p:nvSpPr>
          <p:cNvPr id="79" name="TextBox 78"/>
          <p:cNvSpPr txBox="1">
            <a:spLocks/>
          </p:cNvSpPr>
          <p:nvPr/>
        </p:nvSpPr>
        <p:spPr>
          <a:xfrm>
            <a:off x="4471533" y="2912918"/>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22%</a:t>
            </a:r>
            <a:endParaRPr lang="en-GB" sz="1200" dirty="0">
              <a:latin typeface="Arial" panose="020B0604020202020204" pitchFamily="34" charset="0"/>
              <a:cs typeface="Arial" panose="020B0604020202020204" pitchFamily="34" charset="0"/>
            </a:endParaRPr>
          </a:p>
        </p:txBody>
      </p:sp>
      <p:sp>
        <p:nvSpPr>
          <p:cNvPr id="80" name="TextBox 79"/>
          <p:cNvSpPr txBox="1">
            <a:spLocks/>
          </p:cNvSpPr>
          <p:nvPr/>
        </p:nvSpPr>
        <p:spPr>
          <a:xfrm>
            <a:off x="4250594" y="3646353"/>
            <a:ext cx="55577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7</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81" name="TextBox 80"/>
          <p:cNvSpPr txBox="1">
            <a:spLocks/>
          </p:cNvSpPr>
          <p:nvPr/>
        </p:nvSpPr>
        <p:spPr>
          <a:xfrm>
            <a:off x="4828938" y="3551975"/>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82" name="TextBox 81"/>
          <p:cNvSpPr txBox="1">
            <a:spLocks/>
          </p:cNvSpPr>
          <p:nvPr/>
        </p:nvSpPr>
        <p:spPr>
          <a:xfrm>
            <a:off x="4551529" y="3496027"/>
            <a:ext cx="42141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83" name="Content Placeholder 2"/>
          <p:cNvSpPr txBox="1">
            <a:spLocks/>
          </p:cNvSpPr>
          <p:nvPr/>
        </p:nvSpPr>
        <p:spPr>
          <a:xfrm>
            <a:off x="7911069" y="2061455"/>
            <a:ext cx="1154438" cy="389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4</a:t>
            </a:r>
            <a:r>
              <a:rPr lang="en-GB" sz="1200" dirty="0">
                <a:latin typeface="Arial" panose="020B0604020202020204" pitchFamily="34" charset="0"/>
                <a:cs typeface="Arial" panose="020B0604020202020204" pitchFamily="34" charset="0"/>
              </a:rPr>
              <a:t>3</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p:txBody>
      </p:sp>
      <p:sp>
        <p:nvSpPr>
          <p:cNvPr id="84" name="Oval 83"/>
          <p:cNvSpPr>
            <a:spLocks/>
          </p:cNvSpPr>
          <p:nvPr/>
        </p:nvSpPr>
        <p:spPr>
          <a:xfrm>
            <a:off x="6597730" y="2334094"/>
            <a:ext cx="1550466" cy="1550466"/>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85" name="Oval 84"/>
          <p:cNvSpPr>
            <a:spLocks/>
          </p:cNvSpPr>
          <p:nvPr/>
        </p:nvSpPr>
        <p:spPr>
          <a:xfrm>
            <a:off x="7326798" y="2411347"/>
            <a:ext cx="1349658" cy="1350218"/>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86" name="Oval 85"/>
          <p:cNvSpPr>
            <a:spLocks/>
          </p:cNvSpPr>
          <p:nvPr/>
        </p:nvSpPr>
        <p:spPr>
          <a:xfrm>
            <a:off x="7259398" y="3473533"/>
            <a:ext cx="1057018" cy="637924"/>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87" name="TextBox 86"/>
          <p:cNvSpPr txBox="1">
            <a:spLocks/>
          </p:cNvSpPr>
          <p:nvPr/>
        </p:nvSpPr>
        <p:spPr>
          <a:xfrm>
            <a:off x="6817185" y="2870535"/>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48%</a:t>
            </a:r>
            <a:endParaRPr lang="en-GB" sz="1200" dirty="0">
              <a:latin typeface="Arial" panose="020B0604020202020204" pitchFamily="34" charset="0"/>
              <a:cs typeface="Arial" panose="020B0604020202020204" pitchFamily="34" charset="0"/>
            </a:endParaRPr>
          </a:p>
        </p:txBody>
      </p:sp>
      <p:sp>
        <p:nvSpPr>
          <p:cNvPr id="88" name="Content Placeholder 2"/>
          <p:cNvSpPr txBox="1">
            <a:spLocks/>
          </p:cNvSpPr>
          <p:nvPr/>
        </p:nvSpPr>
        <p:spPr>
          <a:xfrm>
            <a:off x="6158395" y="1809480"/>
            <a:ext cx="1309525" cy="5837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75%</a:t>
            </a:r>
          </a:p>
          <a:p>
            <a:pPr algn="r"/>
            <a:endParaRPr lang="en-GB" sz="1200" dirty="0">
              <a:latin typeface="Arial" panose="020B0604020202020204" pitchFamily="34" charset="0"/>
              <a:cs typeface="Arial" panose="020B0604020202020204" pitchFamily="34" charset="0"/>
            </a:endParaRPr>
          </a:p>
        </p:txBody>
      </p:sp>
      <p:sp>
        <p:nvSpPr>
          <p:cNvPr id="89" name="Content Placeholder 2"/>
          <p:cNvSpPr txBox="1">
            <a:spLocks/>
          </p:cNvSpPr>
          <p:nvPr/>
        </p:nvSpPr>
        <p:spPr>
          <a:xfrm>
            <a:off x="6597730" y="4197649"/>
            <a:ext cx="1336498" cy="264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16%</a:t>
            </a:r>
          </a:p>
        </p:txBody>
      </p:sp>
      <p:sp>
        <p:nvSpPr>
          <p:cNvPr id="90" name="TextBox 89"/>
          <p:cNvSpPr txBox="1">
            <a:spLocks/>
          </p:cNvSpPr>
          <p:nvPr/>
        </p:nvSpPr>
        <p:spPr>
          <a:xfrm>
            <a:off x="8170394" y="2837659"/>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sp>
        <p:nvSpPr>
          <p:cNvPr id="91" name="TextBox 90"/>
          <p:cNvSpPr txBox="1">
            <a:spLocks/>
          </p:cNvSpPr>
          <p:nvPr/>
        </p:nvSpPr>
        <p:spPr>
          <a:xfrm>
            <a:off x="7546705" y="3803600"/>
            <a:ext cx="55504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92" name="TextBox 91"/>
          <p:cNvSpPr txBox="1">
            <a:spLocks/>
          </p:cNvSpPr>
          <p:nvPr/>
        </p:nvSpPr>
        <p:spPr>
          <a:xfrm>
            <a:off x="7518972" y="2878597"/>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19%</a:t>
            </a:r>
            <a:endParaRPr lang="en-GB" sz="1200" dirty="0">
              <a:latin typeface="Arial" panose="020B0604020202020204" pitchFamily="34" charset="0"/>
              <a:cs typeface="Arial" panose="020B0604020202020204" pitchFamily="34" charset="0"/>
            </a:endParaRPr>
          </a:p>
        </p:txBody>
      </p:sp>
      <p:sp>
        <p:nvSpPr>
          <p:cNvPr id="93" name="TextBox 92"/>
          <p:cNvSpPr txBox="1">
            <a:spLocks/>
          </p:cNvSpPr>
          <p:nvPr/>
        </p:nvSpPr>
        <p:spPr>
          <a:xfrm>
            <a:off x="7298033" y="3612032"/>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94" name="TextBox 93"/>
          <p:cNvSpPr txBox="1">
            <a:spLocks/>
          </p:cNvSpPr>
          <p:nvPr/>
        </p:nvSpPr>
        <p:spPr>
          <a:xfrm>
            <a:off x="7906857" y="3517654"/>
            <a:ext cx="555778"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95" name="TextBox 94"/>
          <p:cNvSpPr txBox="1">
            <a:spLocks/>
          </p:cNvSpPr>
          <p:nvPr/>
        </p:nvSpPr>
        <p:spPr>
          <a:xfrm>
            <a:off x="7598968" y="3461706"/>
            <a:ext cx="475782"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821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Reported concerns by gender</a:t>
            </a:r>
            <a:endParaRPr lang="en-GB" dirty="0"/>
          </a:p>
        </p:txBody>
      </p:sp>
      <p:sp>
        <p:nvSpPr>
          <p:cNvPr id="29" name="Content Placeholder 2"/>
          <p:cNvSpPr txBox="1">
            <a:spLocks noChangeAspect="1"/>
          </p:cNvSpPr>
          <p:nvPr/>
        </p:nvSpPr>
        <p:spPr>
          <a:xfrm>
            <a:off x="2491871" y="1900256"/>
            <a:ext cx="1669639" cy="523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43%</a:t>
            </a:r>
          </a:p>
          <a:p>
            <a:endParaRPr lang="en-GB" sz="1200" dirty="0">
              <a:latin typeface="Arial" panose="020B0604020202020204" pitchFamily="34" charset="0"/>
              <a:cs typeface="Arial" panose="020B0604020202020204" pitchFamily="34" charset="0"/>
            </a:endParaRPr>
          </a:p>
        </p:txBody>
      </p:sp>
      <p:sp>
        <p:nvSpPr>
          <p:cNvPr id="47" name="Oval 46"/>
          <p:cNvSpPr>
            <a:spLocks noChangeAspect="1"/>
          </p:cNvSpPr>
          <p:nvPr/>
        </p:nvSpPr>
        <p:spPr>
          <a:xfrm>
            <a:off x="568847" y="1759240"/>
            <a:ext cx="1868945" cy="1868176"/>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48" name="Oval 47"/>
          <p:cNvSpPr>
            <a:spLocks noChangeAspect="1"/>
          </p:cNvSpPr>
          <p:nvPr/>
        </p:nvSpPr>
        <p:spPr>
          <a:xfrm>
            <a:off x="1573818" y="2227028"/>
            <a:ext cx="1572580" cy="1572580"/>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49" name="Oval 48"/>
          <p:cNvSpPr>
            <a:spLocks noChangeAspect="1"/>
          </p:cNvSpPr>
          <p:nvPr/>
        </p:nvSpPr>
        <p:spPr>
          <a:xfrm>
            <a:off x="1211659" y="3224446"/>
            <a:ext cx="1129496" cy="792882"/>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50" name="TextBox 49"/>
          <p:cNvSpPr txBox="1">
            <a:spLocks noChangeAspect="1"/>
          </p:cNvSpPr>
          <p:nvPr/>
        </p:nvSpPr>
        <p:spPr>
          <a:xfrm>
            <a:off x="1107402" y="2412338"/>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46%</a:t>
            </a:r>
            <a:endParaRPr lang="en-GB" sz="1200" dirty="0">
              <a:latin typeface="Arial" panose="020B0604020202020204" pitchFamily="34" charset="0"/>
              <a:cs typeface="Arial" panose="020B0604020202020204" pitchFamily="34" charset="0"/>
            </a:endParaRPr>
          </a:p>
        </p:txBody>
      </p:sp>
      <p:sp>
        <p:nvSpPr>
          <p:cNvPr id="51" name="Content Placeholder 2"/>
          <p:cNvSpPr txBox="1">
            <a:spLocks/>
          </p:cNvSpPr>
          <p:nvPr/>
        </p:nvSpPr>
        <p:spPr>
          <a:xfrm>
            <a:off x="612964" y="1354006"/>
            <a:ext cx="1728191" cy="697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70%</a:t>
            </a:r>
          </a:p>
          <a:p>
            <a:pPr algn="r"/>
            <a:endParaRPr lang="en-GB" sz="1200" dirty="0">
              <a:latin typeface="Arial" panose="020B0604020202020204" pitchFamily="34" charset="0"/>
              <a:cs typeface="Arial" panose="020B0604020202020204" pitchFamily="34" charset="0"/>
            </a:endParaRPr>
          </a:p>
        </p:txBody>
      </p:sp>
      <p:sp>
        <p:nvSpPr>
          <p:cNvPr id="52" name="Content Placeholder 2"/>
          <p:cNvSpPr txBox="1">
            <a:spLocks noChangeAspect="1"/>
          </p:cNvSpPr>
          <p:nvPr/>
        </p:nvSpPr>
        <p:spPr>
          <a:xfrm>
            <a:off x="577122" y="4187313"/>
            <a:ext cx="1751079" cy="838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15%</a:t>
            </a:r>
          </a:p>
        </p:txBody>
      </p:sp>
      <p:sp>
        <p:nvSpPr>
          <p:cNvPr id="53" name="TextBox 52"/>
          <p:cNvSpPr txBox="1">
            <a:spLocks noChangeAspect="1"/>
          </p:cNvSpPr>
          <p:nvPr/>
        </p:nvSpPr>
        <p:spPr>
          <a:xfrm>
            <a:off x="2505432" y="2933832"/>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sp>
        <p:nvSpPr>
          <p:cNvPr id="54" name="TextBox 53"/>
          <p:cNvSpPr txBox="1">
            <a:spLocks noChangeAspect="1"/>
          </p:cNvSpPr>
          <p:nvPr/>
        </p:nvSpPr>
        <p:spPr>
          <a:xfrm>
            <a:off x="1590956" y="3596747"/>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55" name="TextBox 54"/>
          <p:cNvSpPr txBox="1">
            <a:spLocks noChangeAspect="1"/>
          </p:cNvSpPr>
          <p:nvPr/>
        </p:nvSpPr>
        <p:spPr>
          <a:xfrm>
            <a:off x="1826337" y="2693691"/>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17%</a:t>
            </a:r>
            <a:endParaRPr lang="en-GB" sz="1200" dirty="0">
              <a:latin typeface="Arial" panose="020B0604020202020204" pitchFamily="34" charset="0"/>
              <a:cs typeface="Arial" panose="020B0604020202020204" pitchFamily="34" charset="0"/>
            </a:endParaRPr>
          </a:p>
        </p:txBody>
      </p:sp>
      <p:sp>
        <p:nvSpPr>
          <p:cNvPr id="56" name="TextBox 55"/>
          <p:cNvSpPr txBox="1">
            <a:spLocks noChangeAspect="1"/>
          </p:cNvSpPr>
          <p:nvPr/>
        </p:nvSpPr>
        <p:spPr>
          <a:xfrm>
            <a:off x="1353400" y="3323228"/>
            <a:ext cx="578859"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5</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57" name="TextBox 56"/>
          <p:cNvSpPr txBox="1">
            <a:spLocks noChangeAspect="1"/>
          </p:cNvSpPr>
          <p:nvPr/>
        </p:nvSpPr>
        <p:spPr>
          <a:xfrm>
            <a:off x="1933128" y="3453165"/>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58" name="TextBox 57"/>
          <p:cNvSpPr txBox="1">
            <a:spLocks noChangeAspect="1"/>
          </p:cNvSpPr>
          <p:nvPr/>
        </p:nvSpPr>
        <p:spPr>
          <a:xfrm>
            <a:off x="1710470" y="3253881"/>
            <a:ext cx="578859"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sp>
        <p:nvSpPr>
          <p:cNvPr id="38" name="TextBox 37"/>
          <p:cNvSpPr txBox="1"/>
          <p:nvPr/>
        </p:nvSpPr>
        <p:spPr>
          <a:xfrm>
            <a:off x="149498" y="975320"/>
            <a:ext cx="3353678"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Male</a:t>
            </a:r>
            <a:endParaRPr lang="en-GB" dirty="0">
              <a:latin typeface="Arial" panose="020B0604020202020204" pitchFamily="34" charset="0"/>
              <a:cs typeface="Arial" panose="020B0604020202020204" pitchFamily="34" charset="0"/>
            </a:endParaRPr>
          </a:p>
        </p:txBody>
      </p:sp>
      <p:grpSp>
        <p:nvGrpSpPr>
          <p:cNvPr id="39" name="Group 38"/>
          <p:cNvGrpSpPr/>
          <p:nvPr/>
        </p:nvGrpSpPr>
        <p:grpSpPr>
          <a:xfrm>
            <a:off x="3557226" y="975719"/>
            <a:ext cx="1690466" cy="759420"/>
            <a:chOff x="306341" y="937201"/>
            <a:chExt cx="1690466" cy="759420"/>
          </a:xfrm>
          <a:solidFill>
            <a:srgbClr val="005EB8"/>
          </a:solidFill>
        </p:grpSpPr>
        <p:sp>
          <p:nvSpPr>
            <p:cNvPr id="40" name="TextBox 39"/>
            <p:cNvSpPr txBox="1"/>
            <p:nvPr/>
          </p:nvSpPr>
          <p:spPr>
            <a:xfrm>
              <a:off x="306341" y="937201"/>
              <a:ext cx="1690465" cy="584775"/>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4010</a:t>
              </a:r>
              <a:endParaRPr lang="en-GB" sz="3200"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06341" y="1419622"/>
              <a:ext cx="1690466" cy="276999"/>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Cases  2015-2020</a:t>
              </a:r>
              <a:endParaRPr lang="en-GB" sz="1200" dirty="0">
                <a:solidFill>
                  <a:schemeClr val="bg1"/>
                </a:solidFill>
                <a:latin typeface="Arial" panose="020B0604020202020204" pitchFamily="34" charset="0"/>
                <a:cs typeface="Arial" panose="020B0604020202020204" pitchFamily="34" charset="0"/>
              </a:endParaRPr>
            </a:p>
          </p:txBody>
        </p:sp>
      </p:grpSp>
      <p:sp>
        <p:nvSpPr>
          <p:cNvPr id="34" name="Content Placeholder 2"/>
          <p:cNvSpPr txBox="1">
            <a:spLocks/>
          </p:cNvSpPr>
          <p:nvPr/>
        </p:nvSpPr>
        <p:spPr>
          <a:xfrm>
            <a:off x="7179841" y="1597404"/>
            <a:ext cx="1655927" cy="621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Clinical concerns 5</a:t>
            </a:r>
            <a:r>
              <a:rPr lang="en-GB" sz="1200" dirty="0">
                <a:latin typeface="Arial" panose="020B0604020202020204" pitchFamily="34" charset="0"/>
                <a:cs typeface="Arial" panose="020B0604020202020204" pitchFamily="34" charset="0"/>
              </a:rPr>
              <a:t>2</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p:txBody>
      </p:sp>
      <p:sp>
        <p:nvSpPr>
          <p:cNvPr id="36" name="Oval 35"/>
          <p:cNvSpPr>
            <a:spLocks/>
          </p:cNvSpPr>
          <p:nvPr/>
        </p:nvSpPr>
        <p:spPr>
          <a:xfrm>
            <a:off x="5651196" y="1744017"/>
            <a:ext cx="1795589" cy="1795589"/>
          </a:xfrm>
          <a:prstGeom prst="ellipse">
            <a:avLst/>
          </a:prstGeom>
          <a:solidFill>
            <a:srgbClr val="41B6E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43" name="Oval 42"/>
          <p:cNvSpPr>
            <a:spLocks/>
          </p:cNvSpPr>
          <p:nvPr/>
        </p:nvSpPr>
        <p:spPr>
          <a:xfrm>
            <a:off x="6660232" y="1970097"/>
            <a:ext cx="1664444" cy="1665134"/>
          </a:xfrm>
          <a:prstGeom prst="ellipse">
            <a:avLst/>
          </a:prstGeom>
          <a:solidFill>
            <a:srgbClr val="00A4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44" name="Oval 43"/>
          <p:cNvSpPr>
            <a:spLocks/>
          </p:cNvSpPr>
          <p:nvPr/>
        </p:nvSpPr>
        <p:spPr>
          <a:xfrm>
            <a:off x="6350377" y="2966161"/>
            <a:ext cx="1338746" cy="1198090"/>
          </a:xfrm>
          <a:prstGeom prst="ellipse">
            <a:avLst/>
          </a:prstGeom>
          <a:solidFill>
            <a:srgbClr val="AE257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45" name="TextBox 44"/>
          <p:cNvSpPr txBox="1">
            <a:spLocks/>
          </p:cNvSpPr>
          <p:nvPr/>
        </p:nvSpPr>
        <p:spPr>
          <a:xfrm>
            <a:off x="6070462" y="2434431"/>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33%</a:t>
            </a:r>
            <a:endParaRPr lang="en-GB" sz="1200" dirty="0">
              <a:latin typeface="Arial" panose="020B0604020202020204" pitchFamily="34" charset="0"/>
              <a:cs typeface="Arial" panose="020B0604020202020204" pitchFamily="34" charset="0"/>
            </a:endParaRPr>
          </a:p>
        </p:txBody>
      </p:sp>
      <p:sp>
        <p:nvSpPr>
          <p:cNvPr id="59" name="Content Placeholder 2"/>
          <p:cNvSpPr txBox="1">
            <a:spLocks/>
          </p:cNvSpPr>
          <p:nvPr/>
        </p:nvSpPr>
        <p:spPr>
          <a:xfrm>
            <a:off x="5236493" y="1349004"/>
            <a:ext cx="1868176" cy="932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Behaviour / misconduct concerns 60%</a:t>
            </a:r>
          </a:p>
          <a:p>
            <a:pPr algn="r"/>
            <a:endParaRPr lang="en-GB" sz="1200" dirty="0">
              <a:latin typeface="Arial" panose="020B0604020202020204" pitchFamily="34" charset="0"/>
              <a:cs typeface="Arial" panose="020B0604020202020204" pitchFamily="34" charset="0"/>
            </a:endParaRPr>
          </a:p>
        </p:txBody>
      </p:sp>
      <p:sp>
        <p:nvSpPr>
          <p:cNvPr id="60" name="Content Placeholder 2"/>
          <p:cNvSpPr txBox="1">
            <a:spLocks/>
          </p:cNvSpPr>
          <p:nvPr/>
        </p:nvSpPr>
        <p:spPr>
          <a:xfrm>
            <a:off x="5816314" y="4198252"/>
            <a:ext cx="1769527" cy="306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200" dirty="0" smtClean="0">
                <a:latin typeface="Arial" panose="020B0604020202020204" pitchFamily="34" charset="0"/>
                <a:cs typeface="Arial" panose="020B0604020202020204" pitchFamily="34" charset="0"/>
              </a:rPr>
              <a:t>Health concerns 25%</a:t>
            </a:r>
          </a:p>
        </p:txBody>
      </p:sp>
      <p:sp>
        <p:nvSpPr>
          <p:cNvPr id="61" name="TextBox 60"/>
          <p:cNvSpPr txBox="1">
            <a:spLocks/>
          </p:cNvSpPr>
          <p:nvPr/>
        </p:nvSpPr>
        <p:spPr>
          <a:xfrm>
            <a:off x="7701518" y="2653535"/>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25%</a:t>
            </a:r>
            <a:endParaRPr lang="en-GB" sz="1200" dirty="0">
              <a:latin typeface="Arial" panose="020B0604020202020204" pitchFamily="34" charset="0"/>
              <a:cs typeface="Arial" panose="020B0604020202020204" pitchFamily="34" charset="0"/>
            </a:endParaRPr>
          </a:p>
        </p:txBody>
      </p:sp>
      <p:sp>
        <p:nvSpPr>
          <p:cNvPr id="62" name="TextBox 61"/>
          <p:cNvSpPr txBox="1">
            <a:spLocks/>
          </p:cNvSpPr>
          <p:nvPr/>
        </p:nvSpPr>
        <p:spPr>
          <a:xfrm>
            <a:off x="6764137" y="3590751"/>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63" name="TextBox 62"/>
          <p:cNvSpPr txBox="1">
            <a:spLocks/>
          </p:cNvSpPr>
          <p:nvPr/>
        </p:nvSpPr>
        <p:spPr>
          <a:xfrm>
            <a:off x="6875178" y="2498679"/>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sp>
        <p:nvSpPr>
          <p:cNvPr id="64" name="TextBox 63"/>
          <p:cNvSpPr txBox="1">
            <a:spLocks/>
          </p:cNvSpPr>
          <p:nvPr/>
        </p:nvSpPr>
        <p:spPr>
          <a:xfrm>
            <a:off x="6492365" y="3189245"/>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sp>
        <p:nvSpPr>
          <p:cNvPr id="65" name="TextBox 64"/>
          <p:cNvSpPr txBox="1">
            <a:spLocks/>
          </p:cNvSpPr>
          <p:nvPr/>
        </p:nvSpPr>
        <p:spPr>
          <a:xfrm>
            <a:off x="7194809" y="3224670"/>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sp>
        <p:nvSpPr>
          <p:cNvPr id="66" name="TextBox 65"/>
          <p:cNvSpPr txBox="1">
            <a:spLocks/>
          </p:cNvSpPr>
          <p:nvPr/>
        </p:nvSpPr>
        <p:spPr>
          <a:xfrm>
            <a:off x="6840051" y="3026166"/>
            <a:ext cx="643644" cy="27699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67" name="TextBox 66"/>
          <p:cNvSpPr txBox="1"/>
          <p:nvPr/>
        </p:nvSpPr>
        <p:spPr>
          <a:xfrm>
            <a:off x="5269172" y="966043"/>
            <a:ext cx="3173817"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Female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092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Practitioner characteristics - </a:t>
            </a:r>
            <a:r>
              <a:rPr lang="en-GB" sz="2800" dirty="0" smtClean="0"/>
              <a:t>assessments</a:t>
            </a:r>
            <a:endParaRPr lang="en-GB" sz="2800" dirty="0"/>
          </a:p>
        </p:txBody>
      </p:sp>
      <p:sp>
        <p:nvSpPr>
          <p:cNvPr id="11" name="TextBox 10"/>
          <p:cNvSpPr txBox="1"/>
          <p:nvPr/>
        </p:nvSpPr>
        <p:spPr>
          <a:xfrm>
            <a:off x="5000303" y="2135554"/>
            <a:ext cx="3968491"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a:latin typeface="Arial" panose="020B0604020202020204" pitchFamily="34" charset="0"/>
                <a:cs typeface="Arial" panose="020B0604020202020204" pitchFamily="34" charset="0"/>
              </a:rPr>
              <a:t>Age</a:t>
            </a:r>
          </a:p>
        </p:txBody>
      </p:sp>
      <p:grpSp>
        <p:nvGrpSpPr>
          <p:cNvPr id="16" name="Group 15"/>
          <p:cNvGrpSpPr/>
          <p:nvPr/>
        </p:nvGrpSpPr>
        <p:grpSpPr>
          <a:xfrm>
            <a:off x="308898" y="989408"/>
            <a:ext cx="1958846" cy="925486"/>
            <a:chOff x="306341" y="937201"/>
            <a:chExt cx="1690466" cy="1072340"/>
          </a:xfrm>
          <a:solidFill>
            <a:srgbClr val="005EB8"/>
          </a:solidFill>
        </p:grpSpPr>
        <p:sp>
          <p:nvSpPr>
            <p:cNvPr id="17" name="TextBox 16"/>
            <p:cNvSpPr txBox="1"/>
            <p:nvPr/>
          </p:nvSpPr>
          <p:spPr>
            <a:xfrm>
              <a:off x="306341" y="937201"/>
              <a:ext cx="1690465" cy="677566"/>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94</a:t>
              </a:r>
              <a:endParaRPr lang="en-GB" sz="32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306341" y="1474620"/>
              <a:ext cx="1690466" cy="534921"/>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Assessments  2015-2020</a:t>
              </a:r>
              <a:endParaRPr lang="en-GB" sz="1200" dirty="0">
                <a:solidFill>
                  <a:schemeClr val="bg1"/>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2357" t="20600" r="18107" b="5201"/>
          <a:stretch/>
        </p:blipFill>
        <p:spPr>
          <a:xfrm>
            <a:off x="5011217" y="2571750"/>
            <a:ext cx="3881377" cy="2036762"/>
          </a:xfrm>
          <a:prstGeom prst="rect">
            <a:avLst/>
          </a:prstGeom>
        </p:spPr>
      </p:pic>
      <p:pic>
        <p:nvPicPr>
          <p:cNvPr id="6" name="Picture 5"/>
          <p:cNvPicPr>
            <a:picLocks noChangeAspect="1"/>
          </p:cNvPicPr>
          <p:nvPr/>
        </p:nvPicPr>
        <p:blipFill rotWithShape="1">
          <a:blip r:embed="rId4"/>
          <a:srcRect l="9050" t="27601" r="31100" b="10101"/>
          <a:stretch/>
        </p:blipFill>
        <p:spPr>
          <a:xfrm>
            <a:off x="467544" y="2214029"/>
            <a:ext cx="3888432" cy="2276779"/>
          </a:xfrm>
          <a:prstGeom prst="rect">
            <a:avLst/>
          </a:prstGeom>
        </p:spPr>
      </p:pic>
    </p:spTree>
    <p:extLst>
      <p:ext uri="{BB962C8B-B14F-4D97-AF65-F5344CB8AC3E}">
        <p14:creationId xmlns:p14="http://schemas.microsoft.com/office/powerpoint/2010/main" val="208842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itle 1">
            <a:extLst>
              <a:ext uri="{FF2B5EF4-FFF2-40B4-BE49-F238E27FC236}">
                <a16:creationId xmlns:a16="http://schemas.microsoft.com/office/drawing/2014/main" id="{A530F0EF-AC52-4C0F-871E-C5F5EAF35EC9}"/>
              </a:ext>
            </a:extLst>
          </p:cNvPr>
          <p:cNvSpPr>
            <a:spLocks noGrp="1"/>
          </p:cNvSpPr>
          <p:nvPr>
            <p:ph type="title"/>
          </p:nvPr>
        </p:nvSpPr>
        <p:spPr/>
        <p:txBody>
          <a:bodyPr/>
          <a:lstStyle/>
          <a:p>
            <a:r>
              <a:rPr lang="en-GB" altLang="en-US" sz="2800" dirty="0"/>
              <a:t>How we support resolution of concerns</a:t>
            </a:r>
          </a:p>
        </p:txBody>
      </p:sp>
      <p:sp>
        <p:nvSpPr>
          <p:cNvPr id="23565" name="TextBox 51">
            <a:extLst>
              <a:ext uri="{FF2B5EF4-FFF2-40B4-BE49-F238E27FC236}">
                <a16:creationId xmlns:a16="http://schemas.microsoft.com/office/drawing/2014/main" id="{89F2B77E-3CAE-4B50-BFD8-7036883C00BE}"/>
              </a:ext>
            </a:extLst>
          </p:cNvPr>
          <p:cNvSpPr txBox="1">
            <a:spLocks noChangeArrowheads="1"/>
          </p:cNvSpPr>
          <p:nvPr/>
        </p:nvSpPr>
        <p:spPr bwMode="auto">
          <a:xfrm>
            <a:off x="4427984" y="3995373"/>
            <a:ext cx="4320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600" dirty="0">
                <a:latin typeface="Arial" panose="020B0604020202020204" pitchFamily="34" charset="0"/>
                <a:cs typeface="Arial" panose="020B0604020202020204" pitchFamily="34" charset="0"/>
                <a:hlinkClick r:id="rId3"/>
              </a:rPr>
              <a:t>https://resolution.nhs.uk/services/practitioner-performance-advice/</a:t>
            </a:r>
            <a:r>
              <a:rPr lang="en-GB" altLang="en-US" sz="1600" dirty="0">
                <a:latin typeface="Arial" panose="020B0604020202020204" pitchFamily="34" charset="0"/>
                <a:cs typeface="Arial" panose="020B0604020202020204" pitchFamily="34" charset="0"/>
              </a:rPr>
              <a:t> </a:t>
            </a:r>
          </a:p>
        </p:txBody>
      </p:sp>
      <p:grpSp>
        <p:nvGrpSpPr>
          <p:cNvPr id="23552" name="Group 23551"/>
          <p:cNvGrpSpPr/>
          <p:nvPr/>
        </p:nvGrpSpPr>
        <p:grpSpPr>
          <a:xfrm>
            <a:off x="1052604" y="1186754"/>
            <a:ext cx="7047788" cy="3485060"/>
            <a:chOff x="272633" y="1186754"/>
            <a:chExt cx="7047788" cy="3485060"/>
          </a:xfrm>
        </p:grpSpPr>
        <p:sp>
          <p:nvSpPr>
            <p:cNvPr id="23554" name="TextBox 35">
              <a:extLst>
                <a:ext uri="{FF2B5EF4-FFF2-40B4-BE49-F238E27FC236}">
                  <a16:creationId xmlns:a16="http://schemas.microsoft.com/office/drawing/2014/main" id="{6EE88056-53A8-4B12-9F0D-9F60C1C4EF95}"/>
                </a:ext>
              </a:extLst>
            </p:cNvPr>
            <p:cNvSpPr txBox="1">
              <a:spLocks noChangeArrowheads="1"/>
            </p:cNvSpPr>
            <p:nvPr/>
          </p:nvSpPr>
          <p:spPr bwMode="auto">
            <a:xfrm>
              <a:off x="272633" y="3579862"/>
              <a:ext cx="3013209" cy="1091952"/>
            </a:xfrm>
            <a:prstGeom prst="hexagon">
              <a:avLst/>
            </a:prstGeom>
            <a:noFill/>
            <a:ln w="28575">
              <a:solidFill>
                <a:srgbClr val="005EB8"/>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1100" dirty="0">
                  <a:solidFill>
                    <a:srgbClr val="425563"/>
                  </a:solidFill>
                  <a:latin typeface="Arial" panose="020B0604020202020204" pitchFamily="34" charset="0"/>
                  <a:cs typeface="Arial" panose="020B0604020202020204" pitchFamily="34" charset="0"/>
                </a:rPr>
                <a:t>Assisted mediation</a:t>
              </a:r>
            </a:p>
            <a:p>
              <a:pPr algn="ctr"/>
              <a:r>
                <a:rPr lang="en-GB" altLang="en-US" sz="1100" dirty="0">
                  <a:solidFill>
                    <a:srgbClr val="425563"/>
                  </a:solidFill>
                  <a:latin typeface="Arial" panose="020B0604020202020204" pitchFamily="34" charset="0"/>
                  <a:cs typeface="Arial" panose="020B0604020202020204" pitchFamily="34" charset="0"/>
                </a:rPr>
                <a:t>Behavioural assessments</a:t>
              </a:r>
            </a:p>
            <a:p>
              <a:pPr algn="ctr"/>
              <a:r>
                <a:rPr lang="en-GB" altLang="en-US" sz="1100" dirty="0">
                  <a:solidFill>
                    <a:srgbClr val="425563"/>
                  </a:solidFill>
                  <a:latin typeface="Arial" panose="020B0604020202020204" pitchFamily="34" charset="0"/>
                  <a:cs typeface="Arial" panose="020B0604020202020204" pitchFamily="34" charset="0"/>
                </a:rPr>
                <a:t>Clinical performance assessments</a:t>
              </a:r>
            </a:p>
            <a:p>
              <a:pPr algn="ctr"/>
              <a:r>
                <a:rPr lang="en-GB" altLang="en-US" sz="1100" dirty="0">
                  <a:solidFill>
                    <a:srgbClr val="425563"/>
                  </a:solidFill>
                  <a:latin typeface="Arial" panose="020B0604020202020204" pitchFamily="34" charset="0"/>
                  <a:cs typeface="Arial" panose="020B0604020202020204" pitchFamily="34" charset="0"/>
                </a:rPr>
                <a:t>Professional support and remediation</a:t>
              </a:r>
            </a:p>
            <a:p>
              <a:pPr algn="ctr"/>
              <a:r>
                <a:rPr lang="en-GB" altLang="en-US" sz="1100" dirty="0">
                  <a:solidFill>
                    <a:srgbClr val="425563"/>
                  </a:solidFill>
                  <a:latin typeface="Arial" panose="020B0604020202020204" pitchFamily="34" charset="0"/>
                  <a:cs typeface="Arial" panose="020B0604020202020204" pitchFamily="34" charset="0"/>
                </a:rPr>
                <a:t>Team reviews</a:t>
              </a:r>
            </a:p>
          </p:txBody>
        </p:sp>
        <p:sp>
          <p:nvSpPr>
            <p:cNvPr id="4" name="Flowchart: Alternate Process 3">
              <a:extLst>
                <a:ext uri="{FF2B5EF4-FFF2-40B4-BE49-F238E27FC236}">
                  <a16:creationId xmlns:a16="http://schemas.microsoft.com/office/drawing/2014/main" id="{E5F9909F-2C75-4118-8E62-EA93F33092EA}"/>
                </a:ext>
              </a:extLst>
            </p:cNvPr>
            <p:cNvSpPr/>
            <p:nvPr/>
          </p:nvSpPr>
          <p:spPr>
            <a:xfrm>
              <a:off x="2483768" y="1186754"/>
              <a:ext cx="3465190" cy="817963"/>
            </a:xfrm>
            <a:prstGeom prst="flowChartAlternateProcess">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425563"/>
                  </a:solidFill>
                  <a:latin typeface="Arial" panose="020B0604020202020204" pitchFamily="34" charset="0"/>
                  <a:cs typeface="Arial" panose="020B0604020202020204" pitchFamily="34" charset="0"/>
                </a:rPr>
                <a:t>Practitioner Performance Advice Service</a:t>
              </a:r>
            </a:p>
          </p:txBody>
        </p:sp>
        <p:sp>
          <p:nvSpPr>
            <p:cNvPr id="5" name="Hexagon 4">
              <a:extLst>
                <a:ext uri="{FF2B5EF4-FFF2-40B4-BE49-F238E27FC236}">
                  <a16:creationId xmlns:a16="http://schemas.microsoft.com/office/drawing/2014/main" id="{CC218CA2-2305-42C9-B8C3-951A38B46C81}"/>
                </a:ext>
              </a:extLst>
            </p:cNvPr>
            <p:cNvSpPr/>
            <p:nvPr/>
          </p:nvSpPr>
          <p:spPr>
            <a:xfrm>
              <a:off x="1551875" y="2239567"/>
              <a:ext cx="1261766" cy="656333"/>
            </a:xfrm>
            <a:prstGeom prst="hexagon">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425563"/>
                  </a:solidFill>
                  <a:latin typeface="Arial" panose="020B0604020202020204" pitchFamily="34" charset="0"/>
                  <a:cs typeface="Arial" panose="020B0604020202020204" pitchFamily="34" charset="0"/>
                </a:rPr>
                <a:t>Advice</a:t>
              </a:r>
            </a:p>
          </p:txBody>
        </p:sp>
        <p:sp>
          <p:nvSpPr>
            <p:cNvPr id="7" name="Hexagon 6">
              <a:extLst>
                <a:ext uri="{FF2B5EF4-FFF2-40B4-BE49-F238E27FC236}">
                  <a16:creationId xmlns:a16="http://schemas.microsoft.com/office/drawing/2014/main" id="{ACBF1166-BBB8-44DE-94F2-C23465686DF9}"/>
                </a:ext>
              </a:extLst>
            </p:cNvPr>
            <p:cNvSpPr/>
            <p:nvPr/>
          </p:nvSpPr>
          <p:spPr>
            <a:xfrm>
              <a:off x="5492912" y="2567733"/>
              <a:ext cx="1827509" cy="1303740"/>
            </a:xfrm>
            <a:prstGeom prst="hexagon">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425563"/>
                  </a:solidFill>
                  <a:latin typeface="Arial" panose="020B0604020202020204" pitchFamily="34" charset="0"/>
                  <a:cs typeface="Arial" panose="020B0604020202020204" pitchFamily="34" charset="0"/>
                </a:rPr>
                <a:t>Healthcare Professional Alert Notices (HPANs)</a:t>
              </a:r>
            </a:p>
          </p:txBody>
        </p:sp>
        <p:sp>
          <p:nvSpPr>
            <p:cNvPr id="10" name="Hexagon 9">
              <a:extLst>
                <a:ext uri="{FF2B5EF4-FFF2-40B4-BE49-F238E27FC236}">
                  <a16:creationId xmlns:a16="http://schemas.microsoft.com/office/drawing/2014/main" id="{BC24CAD1-0462-4F00-BF3F-9A151529CEE0}"/>
                </a:ext>
              </a:extLst>
            </p:cNvPr>
            <p:cNvSpPr/>
            <p:nvPr/>
          </p:nvSpPr>
          <p:spPr>
            <a:xfrm>
              <a:off x="4216363" y="2239567"/>
              <a:ext cx="1465857" cy="817965"/>
            </a:xfrm>
            <a:prstGeom prst="hexagon">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425563"/>
                  </a:solidFill>
                  <a:latin typeface="Arial" panose="020B0604020202020204" pitchFamily="34" charset="0"/>
                  <a:cs typeface="Arial" panose="020B0604020202020204" pitchFamily="34" charset="0"/>
                </a:rPr>
                <a:t>Education</a:t>
              </a:r>
            </a:p>
          </p:txBody>
        </p:sp>
        <p:sp>
          <p:nvSpPr>
            <p:cNvPr id="11" name="Hexagon 10">
              <a:extLst>
                <a:ext uri="{FF2B5EF4-FFF2-40B4-BE49-F238E27FC236}">
                  <a16:creationId xmlns:a16="http://schemas.microsoft.com/office/drawing/2014/main" id="{5B13225F-20D5-40D9-B7AD-52748F9084B8}"/>
                </a:ext>
              </a:extLst>
            </p:cNvPr>
            <p:cNvSpPr/>
            <p:nvPr/>
          </p:nvSpPr>
          <p:spPr>
            <a:xfrm>
              <a:off x="2727374" y="2402242"/>
              <a:ext cx="1529943" cy="1103729"/>
            </a:xfrm>
            <a:custGeom>
              <a:avLst/>
              <a:gdLst>
                <a:gd name="connsiteX0" fmla="*/ 0 w 1392923"/>
                <a:gd name="connsiteY0" fmla="*/ 508074 h 1016147"/>
                <a:gd name="connsiteX1" fmla="*/ 254037 w 1392923"/>
                <a:gd name="connsiteY1" fmla="*/ 0 h 1016147"/>
                <a:gd name="connsiteX2" fmla="*/ 1138886 w 1392923"/>
                <a:gd name="connsiteY2" fmla="*/ 0 h 1016147"/>
                <a:gd name="connsiteX3" fmla="*/ 1392923 w 1392923"/>
                <a:gd name="connsiteY3" fmla="*/ 508074 h 1016147"/>
                <a:gd name="connsiteX4" fmla="*/ 1138886 w 1392923"/>
                <a:gd name="connsiteY4" fmla="*/ 1016147 h 1016147"/>
                <a:gd name="connsiteX5" fmla="*/ 254037 w 1392923"/>
                <a:gd name="connsiteY5" fmla="*/ 1016147 h 1016147"/>
                <a:gd name="connsiteX6" fmla="*/ 0 w 1392923"/>
                <a:gd name="connsiteY6" fmla="*/ 508074 h 1016147"/>
                <a:gd name="connsiteX0" fmla="*/ 0 w 1392923"/>
                <a:gd name="connsiteY0" fmla="*/ 508074 h 1016147"/>
                <a:gd name="connsiteX1" fmla="*/ 254037 w 1392923"/>
                <a:gd name="connsiteY1" fmla="*/ 0 h 1016147"/>
                <a:gd name="connsiteX2" fmla="*/ 1138886 w 1392923"/>
                <a:gd name="connsiteY2" fmla="*/ 0 h 1016147"/>
                <a:gd name="connsiteX3" fmla="*/ 1392923 w 1392923"/>
                <a:gd name="connsiteY3" fmla="*/ 525491 h 1016147"/>
                <a:gd name="connsiteX4" fmla="*/ 1138886 w 1392923"/>
                <a:gd name="connsiteY4" fmla="*/ 1016147 h 1016147"/>
                <a:gd name="connsiteX5" fmla="*/ 254037 w 1392923"/>
                <a:gd name="connsiteY5" fmla="*/ 1016147 h 1016147"/>
                <a:gd name="connsiteX6" fmla="*/ 0 w 1392923"/>
                <a:gd name="connsiteY6" fmla="*/ 508074 h 101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923" h="1016147">
                  <a:moveTo>
                    <a:pt x="0" y="508074"/>
                  </a:moveTo>
                  <a:lnTo>
                    <a:pt x="254037" y="0"/>
                  </a:lnTo>
                  <a:lnTo>
                    <a:pt x="1138886" y="0"/>
                  </a:lnTo>
                  <a:lnTo>
                    <a:pt x="1392923" y="525491"/>
                  </a:lnTo>
                  <a:lnTo>
                    <a:pt x="1138886" y="1016147"/>
                  </a:lnTo>
                  <a:lnTo>
                    <a:pt x="254037" y="1016147"/>
                  </a:lnTo>
                  <a:lnTo>
                    <a:pt x="0" y="508074"/>
                  </a:lnTo>
                  <a:close/>
                </a:path>
              </a:pathLst>
            </a:cu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425563"/>
                  </a:solidFill>
                  <a:latin typeface="Arial" panose="020B0604020202020204" pitchFamily="34" charset="0"/>
                  <a:cs typeface="Arial" panose="020B0604020202020204" pitchFamily="34" charset="0"/>
                </a:rPr>
                <a:t>Assessment and intervention</a:t>
              </a:r>
            </a:p>
          </p:txBody>
        </p:sp>
        <p:cxnSp>
          <p:nvCxnSpPr>
            <p:cNvPr id="18" name="Elbow Connector 17">
              <a:extLst>
                <a:ext uri="{FF2B5EF4-FFF2-40B4-BE49-F238E27FC236}">
                  <a16:creationId xmlns:a16="http://schemas.microsoft.com/office/drawing/2014/main" id="{B0F0ED8F-921E-4B62-85C4-DD612279B283}"/>
                </a:ext>
              </a:extLst>
            </p:cNvPr>
            <p:cNvCxnSpPr/>
            <p:nvPr/>
          </p:nvCxnSpPr>
          <p:spPr>
            <a:xfrm rot="5400000">
              <a:off x="1869622" y="1617104"/>
              <a:ext cx="922160" cy="295888"/>
            </a:xfrm>
            <a:prstGeom prst="bentConnector3">
              <a:avLst>
                <a:gd name="adj1" fmla="val 50000"/>
              </a:avLst>
            </a:prstGeom>
            <a:ln w="28575">
              <a:solidFill>
                <a:srgbClr val="005EB8"/>
              </a:solidFill>
              <a:prstDash val="dash"/>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F703369D-35CB-46CA-B097-D684D96223B4}"/>
                </a:ext>
              </a:extLst>
            </p:cNvPr>
            <p:cNvCxnSpPr>
              <a:stCxn id="4" idx="3"/>
            </p:cNvCxnSpPr>
            <p:nvPr/>
          </p:nvCxnSpPr>
          <p:spPr>
            <a:xfrm>
              <a:off x="5948958" y="1595736"/>
              <a:ext cx="414372" cy="971997"/>
            </a:xfrm>
            <a:prstGeom prst="bentConnector2">
              <a:avLst/>
            </a:prstGeom>
            <a:ln w="28575">
              <a:solidFill>
                <a:srgbClr val="005EB8"/>
              </a:solidFill>
              <a:prstDash val="dash"/>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084E17E2-65E4-44F6-A3F5-18896B231F09}"/>
                </a:ext>
              </a:extLst>
            </p:cNvPr>
            <p:cNvCxnSpPr/>
            <p:nvPr/>
          </p:nvCxnSpPr>
          <p:spPr>
            <a:xfrm rot="16200000" flipH="1">
              <a:off x="3241945" y="2225258"/>
              <a:ext cx="368713" cy="1741"/>
            </a:xfrm>
            <a:prstGeom prst="bentConnector3">
              <a:avLst>
                <a:gd name="adj1" fmla="val 50000"/>
              </a:avLst>
            </a:prstGeom>
            <a:ln w="28575">
              <a:solidFill>
                <a:srgbClr val="005EB8"/>
              </a:solidFill>
              <a:prstDash val="dash"/>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74F44B76-E597-4541-8FE4-FA2AA228A374}"/>
                </a:ext>
              </a:extLst>
            </p:cNvPr>
            <p:cNvCxnSpPr/>
            <p:nvPr/>
          </p:nvCxnSpPr>
          <p:spPr>
            <a:xfrm rot="5400000">
              <a:off x="4774708" y="2121250"/>
              <a:ext cx="234851" cy="1786"/>
            </a:xfrm>
            <a:prstGeom prst="bentConnector3">
              <a:avLst>
                <a:gd name="adj1" fmla="val 50000"/>
              </a:avLst>
            </a:prstGeom>
            <a:ln w="28575">
              <a:solidFill>
                <a:srgbClr val="005EB8"/>
              </a:solidFill>
              <a:prstDash val="dash"/>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23554" idx="0"/>
            </p:cNvCxnSpPr>
            <p:nvPr/>
          </p:nvCxnSpPr>
          <p:spPr>
            <a:xfrm rot="5400000">
              <a:off x="3079160" y="3712653"/>
              <a:ext cx="619868" cy="206503"/>
            </a:xfrm>
            <a:prstGeom prst="bentConnector2">
              <a:avLst/>
            </a:prstGeom>
            <a:ln w="28575">
              <a:solidFill>
                <a:srgbClr val="005EB8"/>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5913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Practitioner characteristics - </a:t>
            </a:r>
            <a:r>
              <a:rPr lang="en-GB" sz="2800" dirty="0" smtClean="0"/>
              <a:t>assessments</a:t>
            </a:r>
            <a:endParaRPr lang="en-GB" sz="2800" dirty="0"/>
          </a:p>
        </p:txBody>
      </p:sp>
      <p:grpSp>
        <p:nvGrpSpPr>
          <p:cNvPr id="16" name="Group 15"/>
          <p:cNvGrpSpPr/>
          <p:nvPr/>
        </p:nvGrpSpPr>
        <p:grpSpPr>
          <a:xfrm>
            <a:off x="308898" y="989408"/>
            <a:ext cx="1958846" cy="925486"/>
            <a:chOff x="306341" y="937201"/>
            <a:chExt cx="1690466" cy="1072340"/>
          </a:xfrm>
          <a:solidFill>
            <a:srgbClr val="005EB8"/>
          </a:solidFill>
        </p:grpSpPr>
        <p:sp>
          <p:nvSpPr>
            <p:cNvPr id="17" name="TextBox 16"/>
            <p:cNvSpPr txBox="1"/>
            <p:nvPr/>
          </p:nvSpPr>
          <p:spPr>
            <a:xfrm>
              <a:off x="306341" y="937201"/>
              <a:ext cx="1690465" cy="677566"/>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94</a:t>
              </a:r>
              <a:endParaRPr lang="en-GB" sz="32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306341" y="1474620"/>
              <a:ext cx="1690466" cy="534921"/>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Assessments  2015-2020</a:t>
              </a:r>
              <a:endParaRPr lang="en-GB" sz="1200" dirty="0">
                <a:solidFill>
                  <a:schemeClr val="bg1"/>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411760" y="2643758"/>
            <a:ext cx="6367363" cy="1748870"/>
          </a:xfrm>
          <a:prstGeom prst="rect">
            <a:avLst/>
          </a:prstGeom>
        </p:spPr>
      </p:pic>
      <p:sp>
        <p:nvSpPr>
          <p:cNvPr id="7" name="TextBox 6"/>
          <p:cNvSpPr txBox="1"/>
          <p:nvPr/>
        </p:nvSpPr>
        <p:spPr>
          <a:xfrm>
            <a:off x="306341" y="2226036"/>
            <a:ext cx="1904630" cy="276999"/>
          </a:xfrm>
          <a:prstGeom prst="rect">
            <a:avLst/>
          </a:prstGeom>
          <a:solidFill>
            <a:srgbClr val="005EB8"/>
          </a:solidFill>
        </p:spPr>
        <p:txBody>
          <a:bodyPr wrap="square" rtlCol="0">
            <a:spAutoFit/>
          </a:bodyPr>
          <a:lstStyle>
            <a:defPPr>
              <a:defRPr lang="en-US"/>
            </a:defPPr>
            <a:lvl1pPr algn="ctr">
              <a:defRPr sz="1200">
                <a:solidFill>
                  <a:schemeClr val="bg1"/>
                </a:solidFill>
              </a:defRPr>
            </a:lvl1pPr>
          </a:lstStyle>
          <a:p>
            <a:r>
              <a:rPr lang="en-GB" dirty="0" smtClean="0">
                <a:latin typeface="Arial" panose="020B0604020202020204" pitchFamily="34" charset="0"/>
                <a:cs typeface="Arial" panose="020B0604020202020204" pitchFamily="34" charset="0"/>
              </a:rPr>
              <a:t>Sector</a:t>
            </a: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l="20469" t="26900" r="40156" b="5201"/>
          <a:stretch/>
        </p:blipFill>
        <p:spPr>
          <a:xfrm>
            <a:off x="306341" y="2715766"/>
            <a:ext cx="1904630" cy="1847491"/>
          </a:xfrm>
          <a:prstGeom prst="rect">
            <a:avLst/>
          </a:prstGeom>
        </p:spPr>
      </p:pic>
    </p:spTree>
    <p:extLst>
      <p:ext uri="{BB962C8B-B14F-4D97-AF65-F5344CB8AC3E}">
        <p14:creationId xmlns:p14="http://schemas.microsoft.com/office/powerpoint/2010/main" val="4192682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Ethnicity and place of </a:t>
            </a:r>
            <a:r>
              <a:rPr lang="en-GB" sz="2400" dirty="0" smtClean="0"/>
              <a:t>qualification - assessments</a:t>
            </a:r>
            <a:endParaRPr lang="en-GB" sz="2400" dirty="0"/>
          </a:p>
        </p:txBody>
      </p:sp>
      <p:sp>
        <p:nvSpPr>
          <p:cNvPr id="20" name="TextBox 19"/>
          <p:cNvSpPr txBox="1"/>
          <p:nvPr/>
        </p:nvSpPr>
        <p:spPr>
          <a:xfrm>
            <a:off x="5401246" y="1994157"/>
            <a:ext cx="3405341" cy="276999"/>
          </a:xfrm>
          <a:prstGeom prst="rect">
            <a:avLst/>
          </a:prstGeom>
          <a:solidFill>
            <a:srgbClr val="005EB8"/>
          </a:solid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Place of primary qualification</a:t>
            </a:r>
            <a:endParaRPr lang="en-GB" sz="12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306341" y="1998571"/>
            <a:ext cx="4463816" cy="276999"/>
          </a:xfrm>
          <a:prstGeom prst="rect">
            <a:avLst/>
          </a:prstGeom>
          <a:solidFill>
            <a:srgbClr val="005EB8"/>
          </a:solid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Ethnicity</a:t>
            </a:r>
            <a:endParaRPr lang="en-GB" sz="12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49864" y="2359248"/>
            <a:ext cx="4440199" cy="1954568"/>
          </a:xfrm>
          <a:prstGeom prst="rect">
            <a:avLst/>
          </a:prstGeom>
        </p:spPr>
      </p:pic>
      <p:grpSp>
        <p:nvGrpSpPr>
          <p:cNvPr id="24" name="Group 23"/>
          <p:cNvGrpSpPr/>
          <p:nvPr/>
        </p:nvGrpSpPr>
        <p:grpSpPr>
          <a:xfrm>
            <a:off x="5401246" y="2314430"/>
            <a:ext cx="3405341" cy="1841496"/>
            <a:chOff x="5271115" y="2429235"/>
            <a:chExt cx="3405341" cy="1841496"/>
          </a:xfrm>
        </p:grpSpPr>
        <p:pic>
          <p:nvPicPr>
            <p:cNvPr id="27" name="Picture 26"/>
            <p:cNvPicPr>
              <a:picLocks noChangeAspect="1"/>
            </p:cNvPicPr>
            <p:nvPr/>
          </p:nvPicPr>
          <p:blipFill rotWithShape="1">
            <a:blip r:embed="rId4"/>
            <a:srcRect l="2356" t="21300" r="21176" b="5201"/>
            <a:stretch/>
          </p:blipFill>
          <p:spPr>
            <a:xfrm>
              <a:off x="5271115" y="2429575"/>
              <a:ext cx="3405341" cy="1841156"/>
            </a:xfrm>
            <a:prstGeom prst="rect">
              <a:avLst/>
            </a:prstGeom>
            <a:solidFill>
              <a:srgbClr val="00A499"/>
            </a:solidFill>
          </p:spPr>
        </p:pic>
        <p:grpSp>
          <p:nvGrpSpPr>
            <p:cNvPr id="28" name="Group 27"/>
            <p:cNvGrpSpPr/>
            <p:nvPr/>
          </p:nvGrpSpPr>
          <p:grpSpPr>
            <a:xfrm>
              <a:off x="5282964" y="2429235"/>
              <a:ext cx="3373208" cy="1828776"/>
              <a:chOff x="260733" y="1377504"/>
              <a:chExt cx="3373208" cy="1648647"/>
            </a:xfrm>
          </p:grpSpPr>
          <p:sp>
            <p:nvSpPr>
              <p:cNvPr id="29" name="TextBox 28"/>
              <p:cNvSpPr txBox="1"/>
              <p:nvPr/>
            </p:nvSpPr>
            <p:spPr>
              <a:xfrm>
                <a:off x="261287" y="1377504"/>
                <a:ext cx="936104" cy="332954"/>
              </a:xfrm>
              <a:prstGeom prst="rect">
                <a:avLst/>
              </a:prstGeom>
              <a:solidFill>
                <a:srgbClr val="41B6E6"/>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UK</a:t>
                </a:r>
                <a:endParaRPr lang="en-GB"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949041" y="1391611"/>
                <a:ext cx="1050411" cy="332954"/>
              </a:xfrm>
              <a:prstGeom prst="rect">
                <a:avLst/>
              </a:prstGeom>
              <a:solidFill>
                <a:srgbClr val="00A499"/>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Other</a:t>
                </a:r>
                <a:endParaRPr lang="en-GB"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947462" y="2691664"/>
                <a:ext cx="832053" cy="332954"/>
              </a:xfrm>
              <a:prstGeom prst="rect">
                <a:avLst/>
              </a:prstGeom>
              <a:solidFill>
                <a:srgbClr val="425563"/>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EEA</a:t>
                </a:r>
                <a:endParaRPr lang="en-GB"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2903492" y="2691664"/>
                <a:ext cx="730449" cy="332954"/>
              </a:xfrm>
              <a:prstGeom prst="rect">
                <a:avLst/>
              </a:prstGeom>
              <a:solidFill>
                <a:srgbClr val="425563"/>
              </a:solidFill>
            </p:spPr>
            <p:txBody>
              <a:bodyPr wrap="square" rtlCol="0">
                <a:spAutoFit/>
              </a:bodyPr>
              <a:lstStyle/>
              <a:p>
                <a:pPr algn="r"/>
                <a:r>
                  <a:rPr lang="en-GB" dirty="0" smtClean="0">
                    <a:solidFill>
                      <a:schemeClr val="bg1"/>
                    </a:solidFill>
                    <a:latin typeface="Arial" panose="020B0604020202020204" pitchFamily="34" charset="0"/>
                    <a:cs typeface="Arial" panose="020B0604020202020204" pitchFamily="34" charset="0"/>
                  </a:rPr>
                  <a:t>13%</a:t>
                </a:r>
                <a:endParaRPr lang="en-GB"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947462" y="2345068"/>
                <a:ext cx="1686479" cy="332954"/>
              </a:xfrm>
              <a:prstGeom prst="rect">
                <a:avLst/>
              </a:prstGeom>
              <a:solidFill>
                <a:srgbClr val="00A499"/>
              </a:solidFill>
            </p:spPr>
            <p:txBody>
              <a:bodyPr wrap="square" rtlCol="0">
                <a:spAutoFit/>
              </a:bodyPr>
              <a:lstStyle/>
              <a:p>
                <a:pPr algn="r"/>
                <a:r>
                  <a:rPr lang="en-GB" dirty="0" smtClean="0">
                    <a:solidFill>
                      <a:schemeClr val="bg1"/>
                    </a:solidFill>
                    <a:latin typeface="Arial" panose="020B0604020202020204" pitchFamily="34" charset="0"/>
                    <a:cs typeface="Arial" panose="020B0604020202020204" pitchFamily="34" charset="0"/>
                  </a:rPr>
                  <a:t>39%</a:t>
                </a:r>
                <a:endParaRPr lang="en-GB"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2091830" y="1974154"/>
                <a:ext cx="576064" cy="332954"/>
              </a:xfrm>
              <a:prstGeom prst="rect">
                <a:avLst/>
              </a:prstGeom>
              <a:solidFill>
                <a:srgbClr val="00A499"/>
              </a:solidFill>
            </p:spPr>
            <p:txBody>
              <a:bodyPr wrap="square" rtlCol="0">
                <a:spAutoFit/>
              </a:bodyPr>
              <a:lstStyle/>
              <a:p>
                <a:endParaRPr lang="en-GB"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260733" y="2693197"/>
                <a:ext cx="936104" cy="332954"/>
              </a:xfrm>
              <a:prstGeom prst="rect">
                <a:avLst/>
              </a:prstGeom>
              <a:solidFill>
                <a:srgbClr val="41B6E6"/>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48%</a:t>
                </a:r>
                <a:endParaRPr lang="en-GB" dirty="0">
                  <a:solidFill>
                    <a:schemeClr val="bg1"/>
                  </a:solidFill>
                  <a:latin typeface="Arial" panose="020B0604020202020204" pitchFamily="34" charset="0"/>
                  <a:cs typeface="Arial" panose="020B0604020202020204" pitchFamily="34" charset="0"/>
                </a:endParaRPr>
              </a:p>
            </p:txBody>
          </p:sp>
        </p:grpSp>
      </p:grpSp>
      <p:grpSp>
        <p:nvGrpSpPr>
          <p:cNvPr id="36" name="Group 35"/>
          <p:cNvGrpSpPr/>
          <p:nvPr/>
        </p:nvGrpSpPr>
        <p:grpSpPr>
          <a:xfrm>
            <a:off x="308898" y="989408"/>
            <a:ext cx="1958846" cy="925486"/>
            <a:chOff x="306341" y="937201"/>
            <a:chExt cx="1690466" cy="1072340"/>
          </a:xfrm>
          <a:solidFill>
            <a:srgbClr val="005EB8"/>
          </a:solidFill>
        </p:grpSpPr>
        <p:sp>
          <p:nvSpPr>
            <p:cNvPr id="37" name="TextBox 36"/>
            <p:cNvSpPr txBox="1"/>
            <p:nvPr/>
          </p:nvSpPr>
          <p:spPr>
            <a:xfrm>
              <a:off x="306341" y="937201"/>
              <a:ext cx="1690465" cy="677566"/>
            </a:xfrm>
            <a:prstGeom prst="rect">
              <a:avLst/>
            </a:prstGeom>
            <a:grpFill/>
          </p:spPr>
          <p:txBody>
            <a:bodyPr wrap="square" rtlCol="0">
              <a:spAutoFit/>
            </a:bodyPr>
            <a:lstStyle/>
            <a:p>
              <a:pPr algn="ctr"/>
              <a:r>
                <a:rPr lang="en-GB" sz="3200" dirty="0" smtClean="0">
                  <a:solidFill>
                    <a:schemeClr val="bg1"/>
                  </a:solidFill>
                  <a:latin typeface="Arial" panose="020B0604020202020204" pitchFamily="34" charset="0"/>
                  <a:cs typeface="Arial" panose="020B0604020202020204" pitchFamily="34" charset="0"/>
                </a:rPr>
                <a:t>94</a:t>
              </a:r>
              <a:endParaRPr lang="en-GB" sz="32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306341" y="1474620"/>
              <a:ext cx="1690466" cy="534921"/>
            </a:xfrm>
            <a:prstGeom prst="rect">
              <a:avLst/>
            </a:prstGeom>
            <a:grp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Assessments  2015-2020</a:t>
              </a:r>
              <a:endParaRPr lang="en-GB" sz="1200" dirty="0">
                <a:solidFill>
                  <a:schemeClr val="bg1"/>
                </a:solidFill>
                <a:latin typeface="Arial" panose="020B0604020202020204" pitchFamily="34" charset="0"/>
                <a:cs typeface="Arial" panose="020B0604020202020204" pitchFamily="34" charset="0"/>
              </a:endParaRPr>
            </a:p>
          </p:txBody>
        </p:sp>
      </p:grpSp>
      <p:sp>
        <p:nvSpPr>
          <p:cNvPr id="22" name="Rectangle 1"/>
          <p:cNvSpPr>
            <a:spLocks noChangeArrowheads="1"/>
          </p:cNvSpPr>
          <p:nvPr/>
        </p:nvSpPr>
        <p:spPr bwMode="auto">
          <a:xfrm>
            <a:off x="243557" y="4508101"/>
            <a:ext cx="88008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Ethnicity group terms reflect those in use when Practitioner Performance Advice (formerly</a:t>
            </a:r>
            <a:r>
              <a:rPr kumimoji="0" lang="en-GB" altLang="en-US" sz="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NCAS) was</a:t>
            </a:r>
            <a:r>
              <a:rPr kumimoji="0" lang="en-GB" altLang="en-US" sz="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established in</a:t>
            </a: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2001. </a:t>
            </a:r>
            <a:r>
              <a:rPr lang="en-GB" altLang="en-US" sz="800" dirty="0" smtClean="0">
                <a:latin typeface="Arial" panose="020B0604020202020204" pitchFamily="34" charset="0"/>
                <a:cs typeface="Arial" panose="020B0604020202020204" pitchFamily="34" charset="0"/>
              </a:rPr>
              <a:t>An update is being considered as part of our data quality program</a:t>
            </a: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20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6340" y="303499"/>
            <a:ext cx="7434011" cy="506897"/>
          </a:xfrm>
        </p:spPr>
        <p:txBody>
          <a:bodyPr/>
          <a:lstStyle/>
          <a:p>
            <a:pPr eaLnBrk="1" hangingPunct="1"/>
            <a:r>
              <a:rPr lang="en-GB" altLang="en-US" sz="2800" dirty="0" smtClean="0">
                <a:latin typeface="Arial" charset="0"/>
                <a:cs typeface="Arial" charset="0"/>
              </a:rPr>
              <a:t>Contact </a:t>
            </a:r>
            <a:r>
              <a:rPr lang="en-GB" altLang="en-US" sz="2800" dirty="0">
                <a:latin typeface="Arial" charset="0"/>
                <a:cs typeface="Arial" charset="0"/>
              </a:rPr>
              <a:t>Practitioner Performance </a:t>
            </a:r>
            <a:r>
              <a:rPr lang="en-GB" altLang="en-US" sz="2800" dirty="0" smtClean="0">
                <a:latin typeface="Arial" charset="0"/>
                <a:cs typeface="Arial" charset="0"/>
              </a:rPr>
              <a:t>Advice</a:t>
            </a:r>
            <a:endParaRPr lang="en-GB" altLang="en-US" sz="2800" dirty="0">
              <a:latin typeface="Arial" charset="0"/>
              <a:cs typeface="Arial" charset="0"/>
            </a:endParaRPr>
          </a:p>
        </p:txBody>
      </p:sp>
      <p:sp>
        <p:nvSpPr>
          <p:cNvPr id="3" name="Text Placeholder 2"/>
          <p:cNvSpPr>
            <a:spLocks noGrp="1"/>
          </p:cNvSpPr>
          <p:nvPr>
            <p:ph idx="1"/>
          </p:nvPr>
        </p:nvSpPr>
        <p:spPr/>
        <p:txBody>
          <a:bodyPr rtlCol="0">
            <a:normAutofit/>
          </a:bodyPr>
          <a:lstStyle/>
          <a:p>
            <a:pPr>
              <a:spcBef>
                <a:spcPts val="0"/>
              </a:spcBef>
              <a:spcAft>
                <a:spcPts val="900"/>
              </a:spcAft>
              <a:buClr>
                <a:srgbClr val="003087"/>
              </a:buClr>
              <a:buNone/>
              <a:defRPr/>
            </a:pPr>
            <a:r>
              <a:rPr lang="en-US" b="1" dirty="0" smtClean="0"/>
              <a:t>England (Scotland and Wales)</a:t>
            </a:r>
            <a:endParaRPr lang="en-US" dirty="0" smtClean="0"/>
          </a:p>
          <a:p>
            <a:pPr>
              <a:spcBef>
                <a:spcPts val="0"/>
              </a:spcBef>
              <a:spcAft>
                <a:spcPts val="900"/>
              </a:spcAft>
              <a:buClr>
                <a:srgbClr val="003087"/>
              </a:buClr>
              <a:defRPr/>
            </a:pPr>
            <a:r>
              <a:rPr lang="en-US" dirty="0"/>
              <a:t>Tel: 020 7811 2600</a:t>
            </a:r>
            <a:r>
              <a:rPr lang="en-US" dirty="0" smtClean="0"/>
              <a:t>	</a:t>
            </a:r>
          </a:p>
          <a:p>
            <a:pPr>
              <a:spcBef>
                <a:spcPts val="0"/>
              </a:spcBef>
              <a:spcAft>
                <a:spcPts val="900"/>
              </a:spcAft>
              <a:buClr>
                <a:srgbClr val="003087"/>
              </a:buClr>
              <a:defRPr/>
            </a:pPr>
            <a:r>
              <a:rPr lang="en-US" dirty="0" smtClean="0"/>
              <a:t>Email: </a:t>
            </a:r>
            <a:r>
              <a:rPr lang="en-GB" u="sng" dirty="0">
                <a:hlinkClick r:id="rId3"/>
              </a:rPr>
              <a:t>casesupport@resolution.nhs.uk</a:t>
            </a:r>
            <a:r>
              <a:rPr lang="en-GB" dirty="0"/>
              <a:t> </a:t>
            </a:r>
            <a:r>
              <a:rPr lang="en-US" dirty="0" smtClean="0"/>
              <a:t> </a:t>
            </a:r>
          </a:p>
          <a:p>
            <a:pPr>
              <a:spcBef>
                <a:spcPts val="0"/>
              </a:spcBef>
              <a:spcAft>
                <a:spcPts val="900"/>
              </a:spcAft>
              <a:buClr>
                <a:srgbClr val="003087"/>
              </a:buClr>
              <a:buNone/>
              <a:defRPr/>
            </a:pPr>
            <a:r>
              <a:rPr lang="en-US" b="1" dirty="0" smtClean="0"/>
              <a:t>Northern Ireland</a:t>
            </a:r>
            <a:endParaRPr lang="en-US" dirty="0" smtClean="0"/>
          </a:p>
          <a:p>
            <a:pPr>
              <a:spcBef>
                <a:spcPts val="0"/>
              </a:spcBef>
              <a:spcAft>
                <a:spcPts val="900"/>
              </a:spcAft>
              <a:buClr>
                <a:srgbClr val="003087"/>
              </a:buClr>
              <a:defRPr/>
            </a:pPr>
            <a:r>
              <a:rPr lang="en-US" dirty="0" smtClean="0"/>
              <a:t>Tel: </a:t>
            </a:r>
            <a:r>
              <a:rPr lang="en-GB" dirty="0"/>
              <a:t>028 90 690 791 </a:t>
            </a:r>
            <a:endParaRPr lang="en-US" dirty="0"/>
          </a:p>
          <a:p>
            <a:pPr>
              <a:spcBef>
                <a:spcPts val="0"/>
              </a:spcBef>
              <a:spcAft>
                <a:spcPts val="900"/>
              </a:spcAft>
              <a:buClr>
                <a:srgbClr val="003087"/>
              </a:buClr>
              <a:defRPr/>
            </a:pPr>
            <a:r>
              <a:rPr lang="en-US" dirty="0" smtClean="0"/>
              <a:t>Email: </a:t>
            </a:r>
            <a:r>
              <a:rPr lang="en-US" dirty="0" smtClean="0">
                <a:hlinkClick r:id="rId4"/>
              </a:rPr>
              <a:t>northernireland.team@ncas.nhs.uk</a:t>
            </a:r>
            <a:r>
              <a:rPr lang="en-US" dirty="0" smtClean="0"/>
              <a:t> </a:t>
            </a:r>
          </a:p>
          <a:p>
            <a:pPr marL="0" indent="0">
              <a:spcBef>
                <a:spcPts val="375"/>
              </a:spcBef>
              <a:buNone/>
              <a:defRPr/>
            </a:pPr>
            <a:endParaRPr lang="en-US" sz="1200" dirty="0"/>
          </a:p>
        </p:txBody>
      </p:sp>
    </p:spTree>
    <p:extLst>
      <p:ext uri="{BB962C8B-B14F-4D97-AF65-F5344CB8AC3E}">
        <p14:creationId xmlns:p14="http://schemas.microsoft.com/office/powerpoint/2010/main" val="347481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3528" y="1563638"/>
            <a:ext cx="7721351" cy="1028201"/>
          </a:xfrm>
        </p:spPr>
        <p:txBody>
          <a:bodyPr/>
          <a:lstStyle/>
          <a:p>
            <a:r>
              <a:rPr lang="en-GB" dirty="0" smtClean="0"/>
              <a:t>Any questions?</a:t>
            </a:r>
            <a:endParaRPr lang="en-GB" dirty="0"/>
          </a:p>
        </p:txBody>
      </p:sp>
    </p:spTree>
    <p:extLst>
      <p:ext uri="{BB962C8B-B14F-4D97-AF65-F5344CB8AC3E}">
        <p14:creationId xmlns:p14="http://schemas.microsoft.com/office/powerpoint/2010/main" val="326268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pPr eaLnBrk="1" hangingPunct="1"/>
            <a:r>
              <a:rPr lang="en-GB" altLang="en-US" sz="1575" b="1" dirty="0">
                <a:latin typeface="Arial" charset="0"/>
                <a:cs typeface="Arial" charset="0"/>
              </a:rPr>
              <a:t/>
            </a:r>
            <a:br>
              <a:rPr lang="en-GB" altLang="en-US" sz="1575" b="1" dirty="0">
                <a:latin typeface="Arial" charset="0"/>
                <a:cs typeface="Arial" charset="0"/>
              </a:rPr>
            </a:br>
            <a:r>
              <a:rPr lang="en-GB" altLang="en-US" dirty="0" smtClean="0">
                <a:latin typeface="Arial" charset="0"/>
                <a:cs typeface="Arial" charset="0"/>
              </a:rPr>
              <a:t>Advice</a:t>
            </a:r>
            <a:r>
              <a:rPr lang="en-GB" altLang="en-US" sz="1575" b="1" dirty="0">
                <a:latin typeface="Arial" charset="0"/>
                <a:cs typeface="Arial" charset="0"/>
              </a:rPr>
              <a:t/>
            </a:r>
            <a:br>
              <a:rPr lang="en-GB" altLang="en-US" sz="1575" b="1" dirty="0">
                <a:latin typeface="Arial" charset="0"/>
                <a:cs typeface="Arial" charset="0"/>
              </a:rPr>
            </a:br>
            <a:endParaRPr lang="en-US" altLang="en-US" sz="1125" dirty="0">
              <a:latin typeface="Arial" charset="0"/>
              <a:cs typeface="Arial" charset="0"/>
            </a:endParaRPr>
          </a:p>
        </p:txBody>
      </p:sp>
      <p:sp>
        <p:nvSpPr>
          <p:cNvPr id="2" name="Subtitle 1">
            <a:extLst/>
          </p:cNvPr>
          <p:cNvSpPr>
            <a:spLocks noGrp="1"/>
          </p:cNvSpPr>
          <p:nvPr>
            <p:ph idx="1"/>
          </p:nvPr>
        </p:nvSpPr>
        <p:spPr/>
        <p:txBody>
          <a:bodyPr>
            <a:normAutofit/>
          </a:bodyPr>
          <a:lstStyle/>
          <a:p>
            <a:pPr marL="269875" indent="-269875">
              <a:buFont typeface="Arial" panose="020B0604020202020204" pitchFamily="34" charset="0"/>
              <a:buChar char="•"/>
              <a:defRPr/>
            </a:pPr>
            <a:r>
              <a:rPr lang="en-GB" dirty="0" smtClean="0"/>
              <a:t>Free to NHS Bodies and </a:t>
            </a:r>
            <a:r>
              <a:rPr lang="en-GB" dirty="0"/>
              <a:t>no threshold to contacting us</a:t>
            </a:r>
          </a:p>
          <a:p>
            <a:pPr marL="269875" indent="-269875">
              <a:buFont typeface="Arial" panose="020B0604020202020204" pitchFamily="34" charset="0"/>
              <a:buChar char="•"/>
              <a:defRPr/>
            </a:pPr>
            <a:r>
              <a:rPr lang="en-GB" dirty="0"/>
              <a:t>Around 1000 requests a year </a:t>
            </a:r>
          </a:p>
          <a:p>
            <a:pPr marL="269875" indent="-269875">
              <a:buFont typeface="Arial" panose="020B0604020202020204" pitchFamily="34" charset="0"/>
              <a:buChar char="•"/>
              <a:defRPr/>
            </a:pPr>
            <a:r>
              <a:rPr lang="en-GB" dirty="0"/>
              <a:t>Adviser team are senior staff with backgrounds in clinical, </a:t>
            </a:r>
            <a:r>
              <a:rPr lang="en-GB" dirty="0" smtClean="0"/>
              <a:t>human resources </a:t>
            </a:r>
            <a:r>
              <a:rPr lang="en-GB" dirty="0"/>
              <a:t>and legal professions</a:t>
            </a:r>
          </a:p>
          <a:p>
            <a:pPr marL="269875" indent="-269875">
              <a:buFont typeface="Arial" panose="020B0604020202020204" pitchFamily="34" charset="0"/>
              <a:buChar char="•"/>
              <a:defRPr/>
            </a:pPr>
            <a:r>
              <a:rPr lang="en-GB" dirty="0"/>
              <a:t>Advisers are aligned </a:t>
            </a:r>
            <a:r>
              <a:rPr lang="en-GB" dirty="0" smtClean="0"/>
              <a:t>to </a:t>
            </a:r>
            <a:r>
              <a:rPr lang="en-GB" dirty="0"/>
              <a:t>specific healthcare organisations and NHS regions across England, Northern Ireland and Wales </a:t>
            </a:r>
          </a:p>
          <a:p>
            <a:pPr marL="0" indent="0">
              <a:buNone/>
              <a:defRPr/>
            </a:pPr>
            <a:r>
              <a:rPr lang="en-GB" dirty="0" smtClean="0">
                <a:hlinkClick r:id="rId3"/>
              </a:rPr>
              <a:t>https</a:t>
            </a:r>
            <a:r>
              <a:rPr lang="en-GB" dirty="0">
                <a:hlinkClick r:id="rId3"/>
              </a:rPr>
              <a:t>://resolution.nhs.uk/practitioner-performance-advisers/</a:t>
            </a:r>
            <a:endParaRPr lang="en-GB" dirty="0"/>
          </a:p>
          <a:p>
            <a:pPr marL="192876" indent="-192876">
              <a:buFont typeface="Arial" panose="020B0604020202020204" pitchFamily="34" charset="0"/>
              <a:buChar char="•"/>
              <a:defRPr/>
            </a:pPr>
            <a:endParaRPr lang="en-GB" dirty="0"/>
          </a:p>
          <a:p>
            <a:pPr marL="192876" indent="-192876">
              <a:buFont typeface="Arial" panose="020B0604020202020204" pitchFamily="34" charset="0"/>
              <a:buChar char="•"/>
              <a:defRPr/>
            </a:pPr>
            <a:endParaRPr lang="en-GB" dirty="0"/>
          </a:p>
        </p:txBody>
      </p:sp>
    </p:spTree>
    <p:extLst>
      <p:ext uri="{BB962C8B-B14F-4D97-AF65-F5344CB8AC3E}">
        <p14:creationId xmlns:p14="http://schemas.microsoft.com/office/powerpoint/2010/main" val="227748177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pPr eaLnBrk="1" hangingPunct="1"/>
            <a:r>
              <a:rPr lang="en-GB" altLang="en-US" dirty="0"/>
              <a:t>When to call us</a:t>
            </a:r>
            <a:endParaRPr lang="en-US" altLang="en-US" dirty="0"/>
          </a:p>
        </p:txBody>
      </p:sp>
      <p:sp>
        <p:nvSpPr>
          <p:cNvPr id="2" name="Subtitle 1"/>
          <p:cNvSpPr>
            <a:spLocks noGrp="1"/>
          </p:cNvSpPr>
          <p:nvPr>
            <p:ph idx="1"/>
          </p:nvPr>
        </p:nvSpPr>
        <p:spPr/>
        <p:txBody>
          <a:bodyPr>
            <a:normAutofit/>
          </a:bodyPr>
          <a:lstStyle/>
          <a:p>
            <a:pPr marL="269875" indent="-269875">
              <a:buFont typeface="Arial" panose="020B0604020202020204" pitchFamily="34" charset="0"/>
              <a:buChar char="•"/>
              <a:defRPr/>
            </a:pPr>
            <a:r>
              <a:rPr lang="en-GB" dirty="0"/>
              <a:t>Whenever you want </a:t>
            </a:r>
            <a:r>
              <a:rPr lang="en-GB" dirty="0" smtClean="0"/>
              <a:t>advice, are uncertain</a:t>
            </a:r>
            <a:endParaRPr lang="en-GB" dirty="0"/>
          </a:p>
          <a:p>
            <a:pPr marL="269875" indent="-269875">
              <a:buFont typeface="Arial" panose="020B0604020202020204" pitchFamily="34" charset="0"/>
              <a:buChar char="•"/>
              <a:defRPr/>
            </a:pPr>
            <a:r>
              <a:rPr lang="en-GB" dirty="0"/>
              <a:t>If you have to – i.e. if you are considering capability proceedings under </a:t>
            </a:r>
            <a:r>
              <a:rPr lang="en-GB" i="1" dirty="0"/>
              <a:t>Maintaining High Professional Standards in the modern NHS </a:t>
            </a:r>
            <a:r>
              <a:rPr lang="en-GB" dirty="0"/>
              <a:t>(MHPS)</a:t>
            </a:r>
          </a:p>
          <a:p>
            <a:pPr marL="269875" indent="-269875">
              <a:buFont typeface="Arial" panose="020B0604020202020204" pitchFamily="34" charset="0"/>
              <a:buChar char="•"/>
              <a:defRPr/>
            </a:pPr>
            <a:r>
              <a:rPr lang="en-GB" dirty="0"/>
              <a:t>If you are considering exclusion</a:t>
            </a:r>
          </a:p>
          <a:p>
            <a:pPr marL="269875" indent="-269875">
              <a:buFont typeface="Arial" panose="020B0604020202020204" pitchFamily="34" charset="0"/>
              <a:buChar char="•"/>
              <a:defRPr/>
            </a:pPr>
            <a:r>
              <a:rPr lang="en-GB" dirty="0"/>
              <a:t>If you are requesting a Heath Professional Alert Notice (HPAN)</a:t>
            </a:r>
          </a:p>
          <a:p>
            <a:pPr>
              <a:buFont typeface="Arial" charset="0"/>
              <a:buNone/>
              <a:defRPr/>
            </a:pPr>
            <a:endParaRPr lang="en-GB" dirty="0"/>
          </a:p>
          <a:p>
            <a:pPr>
              <a:buFont typeface="Arial" charset="0"/>
              <a:buNone/>
              <a:defRPr/>
            </a:pPr>
            <a:endParaRPr lang="en-GB" dirty="0"/>
          </a:p>
        </p:txBody>
      </p:sp>
    </p:spTree>
    <p:extLst>
      <p:ext uri="{BB962C8B-B14F-4D97-AF65-F5344CB8AC3E}">
        <p14:creationId xmlns:p14="http://schemas.microsoft.com/office/powerpoint/2010/main" val="65671545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Bringing expertise to the resolution of concerns about professional practice</a:t>
            </a:r>
            <a:endParaRPr lang="en-GB" sz="2400" dirty="0"/>
          </a:p>
        </p:txBody>
      </p:sp>
      <p:sp>
        <p:nvSpPr>
          <p:cNvPr id="3" name="Content Placeholder 2"/>
          <p:cNvSpPr>
            <a:spLocks noGrp="1"/>
          </p:cNvSpPr>
          <p:nvPr>
            <p:ph idx="1"/>
          </p:nvPr>
        </p:nvSpPr>
        <p:spPr/>
        <p:txBody>
          <a:bodyPr>
            <a:normAutofit/>
          </a:bodyPr>
          <a:lstStyle/>
          <a:p>
            <a:r>
              <a:rPr lang="en-GB" dirty="0" smtClean="0"/>
              <a:t>Advisers from varied backgrounds</a:t>
            </a:r>
          </a:p>
          <a:p>
            <a:r>
              <a:rPr lang="en-GB" dirty="0" smtClean="0"/>
              <a:t>Primarily advise and support NHS employers, commissioners and independents. </a:t>
            </a:r>
            <a:endParaRPr lang="en-GB" dirty="0"/>
          </a:p>
          <a:p>
            <a:r>
              <a:rPr lang="en-GB" dirty="0" smtClean="0"/>
              <a:t>Also involved in education, research and assessment</a:t>
            </a:r>
            <a:endParaRPr lang="en-GB" dirty="0"/>
          </a:p>
          <a:p>
            <a:r>
              <a:rPr lang="en-GB" dirty="0" smtClean="0"/>
              <a:t>Provide HPAN services</a:t>
            </a:r>
            <a:endParaRPr lang="en-GB" dirty="0"/>
          </a:p>
        </p:txBody>
      </p:sp>
    </p:spTree>
    <p:extLst>
      <p:ext uri="{BB962C8B-B14F-4D97-AF65-F5344CB8AC3E}">
        <p14:creationId xmlns:p14="http://schemas.microsoft.com/office/powerpoint/2010/main" val="1850423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dirty="0">
                <a:latin typeface="Arial" charset="0"/>
                <a:cs typeface="Arial" charset="0"/>
              </a:rPr>
              <a:t>Overview</a:t>
            </a:r>
          </a:p>
        </p:txBody>
      </p:sp>
      <p:sp>
        <p:nvSpPr>
          <p:cNvPr id="7171" name="Text Placeholder 2"/>
          <p:cNvSpPr>
            <a:spLocks noGrp="1"/>
          </p:cNvSpPr>
          <p:nvPr>
            <p:ph idx="1"/>
          </p:nvPr>
        </p:nvSpPr>
        <p:spPr/>
        <p:txBody>
          <a:bodyPr>
            <a:normAutofit fontScale="92500" lnSpcReduction="20000"/>
          </a:bodyPr>
          <a:lstStyle/>
          <a:p>
            <a:pPr marL="269081" indent="-269081">
              <a:spcBef>
                <a:spcPct val="0"/>
              </a:spcBef>
              <a:spcAft>
                <a:spcPts val="900"/>
              </a:spcAft>
              <a:buClr>
                <a:srgbClr val="003087"/>
              </a:buClr>
            </a:pPr>
            <a:r>
              <a:rPr lang="en-GB" altLang="en-US" dirty="0" smtClean="0">
                <a:latin typeface="Arial" charset="0"/>
                <a:cs typeface="Arial" charset="0"/>
              </a:rPr>
              <a:t>Identifying performance concerns and dealing with them effectively: early warning systems </a:t>
            </a:r>
          </a:p>
          <a:p>
            <a:pPr marL="269081" indent="-269081">
              <a:spcBef>
                <a:spcPct val="0"/>
              </a:spcBef>
              <a:spcAft>
                <a:spcPts val="900"/>
              </a:spcAft>
              <a:buClr>
                <a:srgbClr val="003087"/>
              </a:buClr>
            </a:pPr>
            <a:r>
              <a:rPr lang="en-GB" altLang="en-US" dirty="0" smtClean="0">
                <a:latin typeface="Arial" charset="0"/>
                <a:cs typeface="Arial" charset="0"/>
              </a:rPr>
              <a:t>Managing concerns: Putting into  context the Department of Health (DH) guidance “Maintaining High Professional Standards in the Modern NHS” (“MHPS”) </a:t>
            </a:r>
          </a:p>
          <a:p>
            <a:pPr marL="269081" indent="-269081">
              <a:spcBef>
                <a:spcPct val="0"/>
              </a:spcBef>
              <a:spcAft>
                <a:spcPts val="900"/>
              </a:spcAft>
              <a:buClr>
                <a:srgbClr val="003087"/>
              </a:buClr>
            </a:pPr>
            <a:r>
              <a:rPr lang="en-GB" altLang="en-US" dirty="0" smtClean="0">
                <a:latin typeface="Arial" charset="0"/>
                <a:cs typeface="Arial" charset="0"/>
              </a:rPr>
              <a:t>NHS Resolution and “Employing Bodies” – Responsible officers, Medical Directors (MDs) and the General Medical Council (GMC). Interaction with Royal Colleges</a:t>
            </a:r>
          </a:p>
          <a:p>
            <a:pPr marL="269081" indent="-269081">
              <a:spcBef>
                <a:spcPct val="0"/>
              </a:spcBef>
              <a:spcAft>
                <a:spcPts val="900"/>
              </a:spcAft>
              <a:buClr>
                <a:srgbClr val="003087"/>
              </a:buClr>
            </a:pPr>
            <a:r>
              <a:rPr lang="en-GB" altLang="en-US" dirty="0" smtClean="0">
                <a:latin typeface="Arial" charset="0"/>
                <a:cs typeface="Arial" charset="0"/>
              </a:rPr>
              <a:t>Support for CD’s </a:t>
            </a:r>
          </a:p>
          <a:p>
            <a:pPr marL="269081" indent="-269081">
              <a:spcBef>
                <a:spcPct val="0"/>
              </a:spcBef>
              <a:spcAft>
                <a:spcPts val="900"/>
              </a:spcAft>
              <a:buClr>
                <a:srgbClr val="003087"/>
              </a:buClr>
            </a:pPr>
            <a:r>
              <a:rPr lang="en-GB" altLang="en-US" dirty="0" smtClean="0">
                <a:latin typeface="Arial" charset="0"/>
                <a:cs typeface="Arial" charset="0"/>
              </a:rPr>
              <a:t>Some practical examples</a:t>
            </a:r>
          </a:p>
        </p:txBody>
      </p:sp>
    </p:spTree>
    <p:extLst>
      <p:ext uri="{BB962C8B-B14F-4D97-AF65-F5344CB8AC3E}">
        <p14:creationId xmlns:p14="http://schemas.microsoft.com/office/powerpoint/2010/main" val="389659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GB" altLang="en-US" dirty="0">
                <a:latin typeface="Arial" charset="0"/>
                <a:cs typeface="Arial" charset="0"/>
              </a:rPr>
              <a:t>Starting out </a:t>
            </a:r>
          </a:p>
        </p:txBody>
      </p:sp>
      <p:sp>
        <p:nvSpPr>
          <p:cNvPr id="8195" name="Text Placeholder 2"/>
          <p:cNvSpPr>
            <a:spLocks noGrp="1"/>
          </p:cNvSpPr>
          <p:nvPr>
            <p:ph type="subTitle" idx="1"/>
          </p:nvPr>
        </p:nvSpPr>
        <p:spPr/>
        <p:txBody>
          <a:bodyPr vert="horz" lIns="91440" tIns="45720" rIns="91440" bIns="45720" rtlCol="0">
            <a:normAutofit/>
          </a:bodyPr>
          <a:lstStyle/>
          <a:p>
            <a:r>
              <a:rPr lang="en-GB" altLang="en-US" dirty="0"/>
              <a:t>What is a medical manager?</a:t>
            </a:r>
          </a:p>
          <a:p>
            <a:pPr marL="0" lvl="1" algn="l"/>
            <a:r>
              <a:rPr lang="en-GB" altLang="en-US" dirty="0">
                <a:solidFill>
                  <a:schemeClr val="bg1"/>
                </a:solidFill>
              </a:rPr>
              <a:t>Part of the role is to make judgements as to how to handle performance </a:t>
            </a:r>
            <a:r>
              <a:rPr lang="en-GB" altLang="en-US" dirty="0" smtClean="0">
                <a:solidFill>
                  <a:schemeClr val="bg1"/>
                </a:solidFill>
              </a:rPr>
              <a:t>concerns</a:t>
            </a:r>
            <a:endParaRPr lang="en-GB" altLang="en-US" dirty="0">
              <a:solidFill>
                <a:schemeClr val="bg1"/>
              </a:solidFill>
            </a:endParaRPr>
          </a:p>
        </p:txBody>
      </p:sp>
    </p:spTree>
    <p:extLst>
      <p:ext uri="{BB962C8B-B14F-4D97-AF65-F5344CB8AC3E}">
        <p14:creationId xmlns:p14="http://schemas.microsoft.com/office/powerpoint/2010/main" val="237108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(size 16-9) - landscape widescreen</Template>
  <TotalTime>616</TotalTime>
  <Words>5089</Words>
  <Application>Microsoft Office PowerPoint</Application>
  <PresentationFormat>On-screen Show (16:9)</PresentationFormat>
  <Paragraphs>543</Paragraphs>
  <Slides>43</Slides>
  <Notes>36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ＭＳ Ｐゴシック</vt:lpstr>
      <vt:lpstr>游ゴシック</vt:lpstr>
      <vt:lpstr>Arial</vt:lpstr>
      <vt:lpstr>Calibri</vt:lpstr>
      <vt:lpstr>Office Theme</vt:lpstr>
      <vt:lpstr>1_Office Theme</vt:lpstr>
      <vt:lpstr>PowerPoint Presentation</vt:lpstr>
      <vt:lpstr>NHS Resolution functions</vt:lpstr>
      <vt:lpstr>Advice</vt:lpstr>
      <vt:lpstr>How we support resolution of concerns</vt:lpstr>
      <vt:lpstr> Advice </vt:lpstr>
      <vt:lpstr>When to call us</vt:lpstr>
      <vt:lpstr>Bringing expertise to the resolution of concerns about professional practice</vt:lpstr>
      <vt:lpstr>Overview</vt:lpstr>
      <vt:lpstr>Starting out </vt:lpstr>
      <vt:lpstr>PowerPoint Presentation</vt:lpstr>
      <vt:lpstr>Definition of a concern</vt:lpstr>
      <vt:lpstr>Definition of a concern(2)</vt:lpstr>
      <vt:lpstr>PowerPoint Presentation</vt:lpstr>
      <vt:lpstr>Triggers for concern</vt:lpstr>
      <vt:lpstr>Not everyone is ‘normal’</vt:lpstr>
      <vt:lpstr>Role as medical manager: knowledge and skills </vt:lpstr>
      <vt:lpstr>Self-management </vt:lpstr>
      <vt:lpstr>What is conflict of interest?</vt:lpstr>
      <vt:lpstr>Conflict of interest or appearance of bias</vt:lpstr>
      <vt:lpstr>MHPS</vt:lpstr>
      <vt:lpstr>What to do when a concern arises – MHPS Part I </vt:lpstr>
      <vt:lpstr>Restriction of practice and exclusion – MHPS Part II </vt:lpstr>
      <vt:lpstr>Investigations</vt:lpstr>
      <vt:lpstr>When an investigation may not be necessary</vt:lpstr>
      <vt:lpstr>Top tips</vt:lpstr>
      <vt:lpstr>Case 1 - Dr Wembley: complaint example</vt:lpstr>
      <vt:lpstr>Case 2 - Dr Canon: lateness</vt:lpstr>
      <vt:lpstr>Case 2 - Dr Canon: lateness intervention and follow up </vt:lpstr>
      <vt:lpstr>Case 2 - Dr Canon: lateness formal action </vt:lpstr>
      <vt:lpstr>Practitioner characteristics - overview</vt:lpstr>
      <vt:lpstr>Practitioner characteristics - overview</vt:lpstr>
      <vt:lpstr>Ethnicity and place of qualification</vt:lpstr>
      <vt:lpstr>Doctors subject of cases compared with doctors on the GMC register </vt:lpstr>
      <vt:lpstr>Reported concerns - overall</vt:lpstr>
      <vt:lpstr>Reported concerns 2012 compared with 2020</vt:lpstr>
      <vt:lpstr>Reported concerns by sector</vt:lpstr>
      <vt:lpstr>Reported concerns in secondary care by grade group</vt:lpstr>
      <vt:lpstr>Reported concerns by gender</vt:lpstr>
      <vt:lpstr>Practitioner characteristics - assessments</vt:lpstr>
      <vt:lpstr>Practitioner characteristics - assessments</vt:lpstr>
      <vt:lpstr>Ethnicity and place of qualification - assessments</vt:lpstr>
      <vt:lpstr>Contact Practitioner Performance Advice</vt:lpstr>
      <vt:lpstr>PowerPoint Presentation</vt:lpstr>
    </vt:vector>
  </TitlesOfParts>
  <Company>NHS Resolution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Harpreet Diocee</dc:creator>
  <cp:lastModifiedBy>Salim Nasir</cp:lastModifiedBy>
  <cp:revision>22</cp:revision>
  <dcterms:created xsi:type="dcterms:W3CDTF">2020-09-17T13:33:36Z</dcterms:created>
  <dcterms:modified xsi:type="dcterms:W3CDTF">2021-02-19T11:23:44Z</dcterms:modified>
</cp:coreProperties>
</file>