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9"/>
  </p:notesMasterIdLst>
  <p:sldIdLst>
    <p:sldId id="256" r:id="rId2"/>
    <p:sldId id="257" r:id="rId3"/>
    <p:sldId id="258" r:id="rId4"/>
    <p:sldId id="263" r:id="rId5"/>
    <p:sldId id="288" r:id="rId6"/>
    <p:sldId id="290" r:id="rId7"/>
    <p:sldId id="291" r:id="rId8"/>
    <p:sldId id="289" r:id="rId9"/>
    <p:sldId id="292" r:id="rId10"/>
    <p:sldId id="259" r:id="rId11"/>
    <p:sldId id="275" r:id="rId12"/>
    <p:sldId id="280" r:id="rId13"/>
    <p:sldId id="265" r:id="rId14"/>
    <p:sldId id="261" r:id="rId15"/>
    <p:sldId id="269" r:id="rId16"/>
    <p:sldId id="270" r:id="rId17"/>
    <p:sldId id="276" r:id="rId18"/>
    <p:sldId id="277" r:id="rId19"/>
    <p:sldId id="262" r:id="rId20"/>
    <p:sldId id="282" r:id="rId21"/>
    <p:sldId id="281" r:id="rId22"/>
    <p:sldId id="268" r:id="rId23"/>
    <p:sldId id="278" r:id="rId24"/>
    <p:sldId id="283" r:id="rId25"/>
    <p:sldId id="267" r:id="rId26"/>
    <p:sldId id="273" r:id="rId27"/>
    <p:sldId id="279" r:id="rId28"/>
    <p:sldId id="284" r:id="rId29"/>
    <p:sldId id="285" r:id="rId30"/>
    <p:sldId id="294" r:id="rId31"/>
    <p:sldId id="298" r:id="rId32"/>
    <p:sldId id="293" r:id="rId33"/>
    <p:sldId id="295" r:id="rId34"/>
    <p:sldId id="296" r:id="rId35"/>
    <p:sldId id="300" r:id="rId36"/>
    <p:sldId id="264" r:id="rId37"/>
    <p:sldId id="297" r:id="rId3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35" autoAdjust="0"/>
    <p:restoredTop sz="92883" autoAdjust="0"/>
  </p:normalViewPr>
  <p:slideViewPr>
    <p:cSldViewPr>
      <p:cViewPr varScale="1">
        <p:scale>
          <a:sx n="74" d="100"/>
          <a:sy n="74" d="100"/>
        </p:scale>
        <p:origin x="105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DB2922-7D87-412B-9B32-6EBD08A245F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pt-BR"/>
        </a:p>
      </dgm:t>
    </dgm:pt>
    <dgm:pt modelId="{5D310283-D800-4ED7-BC9E-14B558121D9B}">
      <dgm:prSet phldrT="[Texto]"/>
      <dgm:spPr/>
      <dgm:t>
        <a:bodyPr/>
        <a:lstStyle/>
        <a:p>
          <a:r>
            <a:rPr lang="pt-BR" dirty="0" err="1" smtClean="0"/>
            <a:t>Safeguarding</a:t>
          </a:r>
          <a:r>
            <a:rPr lang="pt-BR" dirty="0" smtClean="0"/>
            <a:t> </a:t>
          </a:r>
          <a:r>
            <a:rPr lang="pt-BR" dirty="0" err="1" smtClean="0"/>
            <a:t>concerns</a:t>
          </a:r>
          <a:endParaRPr lang="pt-BR" dirty="0"/>
        </a:p>
      </dgm:t>
    </dgm:pt>
    <dgm:pt modelId="{58D22D72-9D09-4AEE-BB26-14BC69C4D548}" type="parTrans" cxnId="{4F537386-9EA5-4D35-A884-BA5C3FCE0B84}">
      <dgm:prSet/>
      <dgm:spPr/>
      <dgm:t>
        <a:bodyPr/>
        <a:lstStyle/>
        <a:p>
          <a:endParaRPr lang="pt-BR"/>
        </a:p>
      </dgm:t>
    </dgm:pt>
    <dgm:pt modelId="{60F12FE5-0948-4235-A61F-983DA85C829F}" type="sibTrans" cxnId="{4F537386-9EA5-4D35-A884-BA5C3FCE0B84}">
      <dgm:prSet/>
      <dgm:spPr/>
      <dgm:t>
        <a:bodyPr/>
        <a:lstStyle/>
        <a:p>
          <a:endParaRPr lang="pt-BR"/>
        </a:p>
      </dgm:t>
    </dgm:pt>
    <dgm:pt modelId="{317B1589-3C1A-47E4-8B58-64C435C08A12}">
      <dgm:prSet phldrT="[Texto]"/>
      <dgm:spPr/>
      <dgm:t>
        <a:bodyPr/>
        <a:lstStyle/>
        <a:p>
          <a:r>
            <a:rPr lang="pt-BR" dirty="0" err="1" smtClean="0"/>
            <a:t>Is</a:t>
          </a:r>
          <a:r>
            <a:rPr lang="pt-BR" dirty="0" smtClean="0"/>
            <a:t> </a:t>
          </a:r>
          <a:r>
            <a:rPr lang="pt-BR" dirty="0" err="1" smtClean="0"/>
            <a:t>this</a:t>
          </a:r>
          <a:r>
            <a:rPr lang="pt-BR" dirty="0" smtClean="0"/>
            <a:t> safe?</a:t>
          </a:r>
          <a:endParaRPr lang="pt-BR" dirty="0"/>
        </a:p>
      </dgm:t>
    </dgm:pt>
    <dgm:pt modelId="{7F4A319E-48F5-4E0F-862C-E53ACDDDB020}" type="parTrans" cxnId="{DF30E314-43B4-4853-8E07-3BF3FCAA6ED1}">
      <dgm:prSet/>
      <dgm:spPr/>
      <dgm:t>
        <a:bodyPr/>
        <a:lstStyle/>
        <a:p>
          <a:endParaRPr lang="pt-BR"/>
        </a:p>
      </dgm:t>
    </dgm:pt>
    <dgm:pt modelId="{EBCB4D39-6F69-4903-8614-2B5AEC2062C6}" type="sibTrans" cxnId="{DF30E314-43B4-4853-8E07-3BF3FCAA6ED1}">
      <dgm:prSet/>
      <dgm:spPr/>
      <dgm:t>
        <a:bodyPr/>
        <a:lstStyle/>
        <a:p>
          <a:endParaRPr lang="pt-BR"/>
        </a:p>
      </dgm:t>
    </dgm:pt>
    <dgm:pt modelId="{9B7F7B06-2175-447C-B9D9-C86B1647BCA5}">
      <dgm:prSet phldrT="[Texto]"/>
      <dgm:spPr/>
      <dgm:t>
        <a:bodyPr/>
        <a:lstStyle/>
        <a:p>
          <a:r>
            <a:rPr lang="pt-BR" dirty="0" smtClean="0"/>
            <a:t>Are </a:t>
          </a:r>
          <a:r>
            <a:rPr lang="pt-BR" dirty="0" err="1" smtClean="0"/>
            <a:t>they</a:t>
          </a:r>
          <a:r>
            <a:rPr lang="pt-BR" dirty="0" smtClean="0"/>
            <a:t> </a:t>
          </a:r>
          <a:r>
            <a:rPr lang="pt-BR" dirty="0" err="1" smtClean="0"/>
            <a:t>going</a:t>
          </a:r>
          <a:r>
            <a:rPr lang="pt-BR" dirty="0" smtClean="0"/>
            <a:t> </a:t>
          </a:r>
          <a:r>
            <a:rPr lang="pt-BR" dirty="0" err="1" smtClean="0"/>
            <a:t>to</a:t>
          </a:r>
          <a:r>
            <a:rPr lang="pt-BR" dirty="0" smtClean="0"/>
            <a:t> </a:t>
          </a:r>
          <a:r>
            <a:rPr lang="pt-BR" dirty="0" err="1" smtClean="0"/>
            <a:t>be</a:t>
          </a:r>
          <a:r>
            <a:rPr lang="pt-BR" dirty="0" smtClean="0"/>
            <a:t> safe </a:t>
          </a:r>
          <a:r>
            <a:rPr lang="pt-BR" dirty="0" err="1" smtClean="0"/>
            <a:t>at</a:t>
          </a:r>
          <a:r>
            <a:rPr lang="pt-BR" dirty="0" smtClean="0"/>
            <a:t> home?</a:t>
          </a:r>
          <a:endParaRPr lang="pt-BR" dirty="0"/>
        </a:p>
      </dgm:t>
    </dgm:pt>
    <dgm:pt modelId="{CB1B6C08-64D0-40F5-98EA-5E2FD5D7EC53}" type="parTrans" cxnId="{29C35521-1BCC-4C06-A06B-CC2C7ACA9E97}">
      <dgm:prSet/>
      <dgm:spPr/>
      <dgm:t>
        <a:bodyPr/>
        <a:lstStyle/>
        <a:p>
          <a:endParaRPr lang="pt-BR"/>
        </a:p>
      </dgm:t>
    </dgm:pt>
    <dgm:pt modelId="{4A20ED54-9338-433E-AB82-415012403578}" type="sibTrans" cxnId="{29C35521-1BCC-4C06-A06B-CC2C7ACA9E97}">
      <dgm:prSet/>
      <dgm:spPr/>
      <dgm:t>
        <a:bodyPr/>
        <a:lstStyle/>
        <a:p>
          <a:endParaRPr lang="pt-BR"/>
        </a:p>
      </dgm:t>
    </dgm:pt>
    <dgm:pt modelId="{A237FACC-07E5-463E-8FE7-B6667671084B}">
      <dgm:prSet phldrT="[Texto]"/>
      <dgm:spPr/>
      <dgm:t>
        <a:bodyPr/>
        <a:lstStyle/>
        <a:p>
          <a:r>
            <a:rPr lang="pt-BR" dirty="0" err="1" smtClean="0"/>
            <a:t>Safety</a:t>
          </a:r>
          <a:r>
            <a:rPr lang="pt-BR" dirty="0" smtClean="0"/>
            <a:t> </a:t>
          </a:r>
          <a:r>
            <a:rPr lang="pt-BR" dirty="0" err="1" smtClean="0"/>
            <a:t>netting</a:t>
          </a:r>
          <a:endParaRPr lang="pt-BR" dirty="0"/>
        </a:p>
      </dgm:t>
    </dgm:pt>
    <dgm:pt modelId="{68244CA2-88F2-4E4F-A943-AC67C136AB61}" type="parTrans" cxnId="{5DBEB9AA-37DE-43AE-80CD-918F1B9ECA40}">
      <dgm:prSet/>
      <dgm:spPr/>
      <dgm:t>
        <a:bodyPr/>
        <a:lstStyle/>
        <a:p>
          <a:endParaRPr lang="pt-BR"/>
        </a:p>
      </dgm:t>
    </dgm:pt>
    <dgm:pt modelId="{111E3CEC-68A2-4DBD-B71B-CF6739198037}" type="sibTrans" cxnId="{5DBEB9AA-37DE-43AE-80CD-918F1B9ECA40}">
      <dgm:prSet/>
      <dgm:spPr/>
      <dgm:t>
        <a:bodyPr/>
        <a:lstStyle/>
        <a:p>
          <a:endParaRPr lang="pt-BR"/>
        </a:p>
      </dgm:t>
    </dgm:pt>
    <dgm:pt modelId="{D40E6009-9A52-4C1C-8C5E-5D5F16D125EB}" type="pres">
      <dgm:prSet presAssocID="{37DB2922-7D87-412B-9B32-6EBD08A245F2}" presName="diagram" presStyleCnt="0">
        <dgm:presLayoutVars>
          <dgm:dir/>
          <dgm:resizeHandles val="exact"/>
        </dgm:presLayoutVars>
      </dgm:prSet>
      <dgm:spPr/>
      <dgm:t>
        <a:bodyPr/>
        <a:lstStyle/>
        <a:p>
          <a:endParaRPr lang="pt-BR"/>
        </a:p>
      </dgm:t>
    </dgm:pt>
    <dgm:pt modelId="{5E27B69B-1484-428D-948E-C68ED7B1C244}" type="pres">
      <dgm:prSet presAssocID="{5D310283-D800-4ED7-BC9E-14B558121D9B}" presName="node" presStyleLbl="node1" presStyleIdx="0" presStyleCnt="4">
        <dgm:presLayoutVars>
          <dgm:bulletEnabled val="1"/>
        </dgm:presLayoutVars>
      </dgm:prSet>
      <dgm:spPr/>
      <dgm:t>
        <a:bodyPr/>
        <a:lstStyle/>
        <a:p>
          <a:endParaRPr lang="pt-BR"/>
        </a:p>
      </dgm:t>
    </dgm:pt>
    <dgm:pt modelId="{2BB9BD76-3E54-4041-A190-008FB614A091}" type="pres">
      <dgm:prSet presAssocID="{60F12FE5-0948-4235-A61F-983DA85C829F}" presName="sibTrans" presStyleCnt="0"/>
      <dgm:spPr/>
    </dgm:pt>
    <dgm:pt modelId="{B694F9B6-00A0-4F3F-A2D2-A76167F602F1}" type="pres">
      <dgm:prSet presAssocID="{317B1589-3C1A-47E4-8B58-64C435C08A12}" presName="node" presStyleLbl="node1" presStyleIdx="1" presStyleCnt="4">
        <dgm:presLayoutVars>
          <dgm:bulletEnabled val="1"/>
        </dgm:presLayoutVars>
      </dgm:prSet>
      <dgm:spPr/>
      <dgm:t>
        <a:bodyPr/>
        <a:lstStyle/>
        <a:p>
          <a:endParaRPr lang="pt-BR"/>
        </a:p>
      </dgm:t>
    </dgm:pt>
    <dgm:pt modelId="{F969691B-9F00-418A-B7F3-327BCF69BA3A}" type="pres">
      <dgm:prSet presAssocID="{EBCB4D39-6F69-4903-8614-2B5AEC2062C6}" presName="sibTrans" presStyleCnt="0"/>
      <dgm:spPr/>
    </dgm:pt>
    <dgm:pt modelId="{38891442-EC85-4013-BA3B-E1E609006897}" type="pres">
      <dgm:prSet presAssocID="{9B7F7B06-2175-447C-B9D9-C86B1647BCA5}" presName="node" presStyleLbl="node1" presStyleIdx="2" presStyleCnt="4">
        <dgm:presLayoutVars>
          <dgm:bulletEnabled val="1"/>
        </dgm:presLayoutVars>
      </dgm:prSet>
      <dgm:spPr/>
      <dgm:t>
        <a:bodyPr/>
        <a:lstStyle/>
        <a:p>
          <a:endParaRPr lang="pt-BR"/>
        </a:p>
      </dgm:t>
    </dgm:pt>
    <dgm:pt modelId="{9B635488-22ED-44EE-99E2-64CC306A3971}" type="pres">
      <dgm:prSet presAssocID="{4A20ED54-9338-433E-AB82-415012403578}" presName="sibTrans" presStyleCnt="0"/>
      <dgm:spPr/>
    </dgm:pt>
    <dgm:pt modelId="{4921E95D-36B8-4CE1-AD92-0133D9285A8C}" type="pres">
      <dgm:prSet presAssocID="{A237FACC-07E5-463E-8FE7-B6667671084B}" presName="node" presStyleLbl="node1" presStyleIdx="3" presStyleCnt="4">
        <dgm:presLayoutVars>
          <dgm:bulletEnabled val="1"/>
        </dgm:presLayoutVars>
      </dgm:prSet>
      <dgm:spPr/>
      <dgm:t>
        <a:bodyPr/>
        <a:lstStyle/>
        <a:p>
          <a:endParaRPr lang="pt-BR"/>
        </a:p>
      </dgm:t>
    </dgm:pt>
  </dgm:ptLst>
  <dgm:cxnLst>
    <dgm:cxn modelId="{7B0D5F30-4D27-4CF0-A7E6-A801659A0850}" type="presOf" srcId="{9B7F7B06-2175-447C-B9D9-C86B1647BCA5}" destId="{38891442-EC85-4013-BA3B-E1E609006897}" srcOrd="0" destOrd="0" presId="urn:microsoft.com/office/officeart/2005/8/layout/default"/>
    <dgm:cxn modelId="{29C35521-1BCC-4C06-A06B-CC2C7ACA9E97}" srcId="{37DB2922-7D87-412B-9B32-6EBD08A245F2}" destId="{9B7F7B06-2175-447C-B9D9-C86B1647BCA5}" srcOrd="2" destOrd="0" parTransId="{CB1B6C08-64D0-40F5-98EA-5E2FD5D7EC53}" sibTransId="{4A20ED54-9338-433E-AB82-415012403578}"/>
    <dgm:cxn modelId="{7E303F61-79CE-447E-9C92-D6AD410AC2F1}" type="presOf" srcId="{37DB2922-7D87-412B-9B32-6EBD08A245F2}" destId="{D40E6009-9A52-4C1C-8C5E-5D5F16D125EB}" srcOrd="0" destOrd="0" presId="urn:microsoft.com/office/officeart/2005/8/layout/default"/>
    <dgm:cxn modelId="{7CDA5637-A2A0-46DE-B177-F91F9A5DB257}" type="presOf" srcId="{A237FACC-07E5-463E-8FE7-B6667671084B}" destId="{4921E95D-36B8-4CE1-AD92-0133D9285A8C}" srcOrd="0" destOrd="0" presId="urn:microsoft.com/office/officeart/2005/8/layout/default"/>
    <dgm:cxn modelId="{C1C8EC7E-1B1C-489F-A28B-12D23CEA698D}" type="presOf" srcId="{5D310283-D800-4ED7-BC9E-14B558121D9B}" destId="{5E27B69B-1484-428D-948E-C68ED7B1C244}" srcOrd="0" destOrd="0" presId="urn:microsoft.com/office/officeart/2005/8/layout/default"/>
    <dgm:cxn modelId="{4EBE79DC-1E2C-43E9-94DA-87A468CC9BD7}" type="presOf" srcId="{317B1589-3C1A-47E4-8B58-64C435C08A12}" destId="{B694F9B6-00A0-4F3F-A2D2-A76167F602F1}" srcOrd="0" destOrd="0" presId="urn:microsoft.com/office/officeart/2005/8/layout/default"/>
    <dgm:cxn modelId="{5DBEB9AA-37DE-43AE-80CD-918F1B9ECA40}" srcId="{37DB2922-7D87-412B-9B32-6EBD08A245F2}" destId="{A237FACC-07E5-463E-8FE7-B6667671084B}" srcOrd="3" destOrd="0" parTransId="{68244CA2-88F2-4E4F-A943-AC67C136AB61}" sibTransId="{111E3CEC-68A2-4DBD-B71B-CF6739198037}"/>
    <dgm:cxn modelId="{4F537386-9EA5-4D35-A884-BA5C3FCE0B84}" srcId="{37DB2922-7D87-412B-9B32-6EBD08A245F2}" destId="{5D310283-D800-4ED7-BC9E-14B558121D9B}" srcOrd="0" destOrd="0" parTransId="{58D22D72-9D09-4AEE-BB26-14BC69C4D548}" sibTransId="{60F12FE5-0948-4235-A61F-983DA85C829F}"/>
    <dgm:cxn modelId="{DF30E314-43B4-4853-8E07-3BF3FCAA6ED1}" srcId="{37DB2922-7D87-412B-9B32-6EBD08A245F2}" destId="{317B1589-3C1A-47E4-8B58-64C435C08A12}" srcOrd="1" destOrd="0" parTransId="{7F4A319E-48F5-4E0F-862C-E53ACDDDB020}" sibTransId="{EBCB4D39-6F69-4903-8614-2B5AEC2062C6}"/>
    <dgm:cxn modelId="{BA007A07-C238-4BAA-BDA6-AF061654F7E2}" type="presParOf" srcId="{D40E6009-9A52-4C1C-8C5E-5D5F16D125EB}" destId="{5E27B69B-1484-428D-948E-C68ED7B1C244}" srcOrd="0" destOrd="0" presId="urn:microsoft.com/office/officeart/2005/8/layout/default"/>
    <dgm:cxn modelId="{ABD0D956-323E-473F-931B-FBF8FBC8E0DD}" type="presParOf" srcId="{D40E6009-9A52-4C1C-8C5E-5D5F16D125EB}" destId="{2BB9BD76-3E54-4041-A190-008FB614A091}" srcOrd="1" destOrd="0" presId="urn:microsoft.com/office/officeart/2005/8/layout/default"/>
    <dgm:cxn modelId="{D78CD428-4A80-42ED-B603-93B5B42F5033}" type="presParOf" srcId="{D40E6009-9A52-4C1C-8C5E-5D5F16D125EB}" destId="{B694F9B6-00A0-4F3F-A2D2-A76167F602F1}" srcOrd="2" destOrd="0" presId="urn:microsoft.com/office/officeart/2005/8/layout/default"/>
    <dgm:cxn modelId="{99407E3C-D0F9-4563-B2A1-A6B3F27B46AF}" type="presParOf" srcId="{D40E6009-9A52-4C1C-8C5E-5D5F16D125EB}" destId="{F969691B-9F00-418A-B7F3-327BCF69BA3A}" srcOrd="3" destOrd="0" presId="urn:microsoft.com/office/officeart/2005/8/layout/default"/>
    <dgm:cxn modelId="{B1727BAF-B521-41DC-9CFA-201C374E3202}" type="presParOf" srcId="{D40E6009-9A52-4C1C-8C5E-5D5F16D125EB}" destId="{38891442-EC85-4013-BA3B-E1E609006897}" srcOrd="4" destOrd="0" presId="urn:microsoft.com/office/officeart/2005/8/layout/default"/>
    <dgm:cxn modelId="{5B4F995E-5A38-467E-AD64-BFB713130F98}" type="presParOf" srcId="{D40E6009-9A52-4C1C-8C5E-5D5F16D125EB}" destId="{9B635488-22ED-44EE-99E2-64CC306A3971}" srcOrd="5" destOrd="0" presId="urn:microsoft.com/office/officeart/2005/8/layout/default"/>
    <dgm:cxn modelId="{E623ECD6-74FE-4B10-AD38-D11F7D3163A6}" type="presParOf" srcId="{D40E6009-9A52-4C1C-8C5E-5D5F16D125EB}" destId="{4921E95D-36B8-4CE1-AD92-0133D9285A8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1181FB-FCDB-461A-8F2B-0419653DAC1B}"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pt-BR"/>
        </a:p>
      </dgm:t>
    </dgm:pt>
    <dgm:pt modelId="{7A84F4A3-190C-4B22-891D-E3E1E8362D5B}">
      <dgm:prSet phldrT="[Texto]"/>
      <dgm:spPr/>
      <dgm:t>
        <a:bodyPr/>
        <a:lstStyle/>
        <a:p>
          <a:r>
            <a:rPr lang="pt-BR" dirty="0" smtClean="0"/>
            <a:t>HTN, DM, CVD</a:t>
          </a:r>
          <a:endParaRPr lang="pt-BR" dirty="0"/>
        </a:p>
      </dgm:t>
    </dgm:pt>
    <dgm:pt modelId="{6ED0B4DB-EADD-4568-8767-7210564736BE}" type="parTrans" cxnId="{E8B7B798-84CA-4F02-95DD-9B42C704203D}">
      <dgm:prSet/>
      <dgm:spPr/>
      <dgm:t>
        <a:bodyPr/>
        <a:lstStyle/>
        <a:p>
          <a:endParaRPr lang="pt-BR"/>
        </a:p>
      </dgm:t>
    </dgm:pt>
    <dgm:pt modelId="{0B430B17-AA76-40C8-925D-87DA12372D35}" type="sibTrans" cxnId="{E8B7B798-84CA-4F02-95DD-9B42C704203D}">
      <dgm:prSet/>
      <dgm:spPr/>
      <dgm:t>
        <a:bodyPr/>
        <a:lstStyle/>
        <a:p>
          <a:endParaRPr lang="pt-BR"/>
        </a:p>
      </dgm:t>
    </dgm:pt>
    <dgm:pt modelId="{433ABE1F-54FF-4649-BE11-5BADDFC33C54}">
      <dgm:prSet phldrT="[Texto]"/>
      <dgm:spPr/>
      <dgm:t>
        <a:bodyPr/>
        <a:lstStyle/>
        <a:p>
          <a:r>
            <a:rPr lang="pt-BR" dirty="0" smtClean="0"/>
            <a:t>ACE2 </a:t>
          </a:r>
          <a:r>
            <a:rPr lang="pt-BR" dirty="0" err="1" smtClean="0"/>
            <a:t>receptors</a:t>
          </a:r>
          <a:endParaRPr lang="pt-BR" dirty="0"/>
        </a:p>
      </dgm:t>
    </dgm:pt>
    <dgm:pt modelId="{498B6DDA-B117-482C-864A-73FD46BEED7F}" type="parTrans" cxnId="{E7E4DFCC-13E8-44E6-954D-648AC01E8E28}">
      <dgm:prSet/>
      <dgm:spPr/>
      <dgm:t>
        <a:bodyPr/>
        <a:lstStyle/>
        <a:p>
          <a:endParaRPr lang="pt-BR"/>
        </a:p>
      </dgm:t>
    </dgm:pt>
    <dgm:pt modelId="{5F0AD88D-9FF1-4DA4-AFF8-07CA2D8F453E}" type="sibTrans" cxnId="{E7E4DFCC-13E8-44E6-954D-648AC01E8E28}">
      <dgm:prSet/>
      <dgm:spPr/>
      <dgm:t>
        <a:bodyPr/>
        <a:lstStyle/>
        <a:p>
          <a:endParaRPr lang="pt-BR"/>
        </a:p>
      </dgm:t>
    </dgm:pt>
    <dgm:pt modelId="{2A4A30FF-F887-47F0-B3EF-D76B20F01A68}">
      <dgm:prSet phldrT="[Texto]"/>
      <dgm:spPr/>
      <dgm:t>
        <a:bodyPr/>
        <a:lstStyle/>
        <a:p>
          <a:r>
            <a:rPr lang="pt-BR" dirty="0" err="1" smtClean="0"/>
            <a:t>Socio-economic</a:t>
          </a:r>
          <a:endParaRPr lang="pt-BR" dirty="0"/>
        </a:p>
      </dgm:t>
    </dgm:pt>
    <dgm:pt modelId="{99AE30B8-C419-4443-A36C-A487B2AD2DF0}" type="parTrans" cxnId="{FA3AB838-3C83-4401-B9B9-7C5D79CC7230}">
      <dgm:prSet/>
      <dgm:spPr/>
      <dgm:t>
        <a:bodyPr/>
        <a:lstStyle/>
        <a:p>
          <a:endParaRPr lang="pt-BR"/>
        </a:p>
      </dgm:t>
    </dgm:pt>
    <dgm:pt modelId="{D3482D53-863E-4BB3-BEC8-F425E5E40568}" type="sibTrans" cxnId="{FA3AB838-3C83-4401-B9B9-7C5D79CC7230}">
      <dgm:prSet/>
      <dgm:spPr/>
      <dgm:t>
        <a:bodyPr/>
        <a:lstStyle/>
        <a:p>
          <a:endParaRPr lang="pt-BR"/>
        </a:p>
      </dgm:t>
    </dgm:pt>
    <dgm:pt modelId="{B234B8B1-5621-4C18-9B78-F99DD53DB028}">
      <dgm:prSet phldrT="[Texto]"/>
      <dgm:spPr/>
      <dgm:t>
        <a:bodyPr/>
        <a:lstStyle/>
        <a:p>
          <a:r>
            <a:rPr lang="pt-BR" dirty="0" err="1" smtClean="0"/>
            <a:t>Behavioural</a:t>
          </a:r>
          <a:endParaRPr lang="pt-BR" dirty="0"/>
        </a:p>
      </dgm:t>
    </dgm:pt>
    <dgm:pt modelId="{1476971A-AFA0-464A-8466-84D0FC9F2513}" type="parTrans" cxnId="{21FEB3F3-FF2A-4B97-9007-9204CE65C848}">
      <dgm:prSet/>
      <dgm:spPr/>
      <dgm:t>
        <a:bodyPr/>
        <a:lstStyle/>
        <a:p>
          <a:endParaRPr lang="pt-BR"/>
        </a:p>
      </dgm:t>
    </dgm:pt>
    <dgm:pt modelId="{480D9E66-92E4-4B62-B872-6A8765601633}" type="sibTrans" cxnId="{21FEB3F3-FF2A-4B97-9007-9204CE65C848}">
      <dgm:prSet/>
      <dgm:spPr/>
      <dgm:t>
        <a:bodyPr/>
        <a:lstStyle/>
        <a:p>
          <a:endParaRPr lang="pt-BR"/>
        </a:p>
      </dgm:t>
    </dgm:pt>
    <dgm:pt modelId="{E2FFBC15-5488-4817-B7A1-79747885FC04}">
      <dgm:prSet phldrT="[Texto]"/>
      <dgm:spPr/>
      <dgm:t>
        <a:bodyPr/>
        <a:lstStyle/>
        <a:p>
          <a:r>
            <a:rPr lang="pt-BR" dirty="0" err="1" smtClean="0"/>
            <a:t>Vitamin</a:t>
          </a:r>
          <a:r>
            <a:rPr lang="pt-BR" dirty="0" smtClean="0"/>
            <a:t> D</a:t>
          </a:r>
          <a:endParaRPr lang="pt-BR" dirty="0"/>
        </a:p>
      </dgm:t>
    </dgm:pt>
    <dgm:pt modelId="{F66F07E5-E691-4D76-B890-E93F4A4628A5}" type="parTrans" cxnId="{9316E8DE-9761-4CBD-8F7D-B5BC153774E1}">
      <dgm:prSet/>
      <dgm:spPr/>
      <dgm:t>
        <a:bodyPr/>
        <a:lstStyle/>
        <a:p>
          <a:endParaRPr lang="pt-BR"/>
        </a:p>
      </dgm:t>
    </dgm:pt>
    <dgm:pt modelId="{805D6208-6E94-437F-B403-8AAACAAE3F83}" type="sibTrans" cxnId="{9316E8DE-9761-4CBD-8F7D-B5BC153774E1}">
      <dgm:prSet/>
      <dgm:spPr/>
      <dgm:t>
        <a:bodyPr/>
        <a:lstStyle/>
        <a:p>
          <a:endParaRPr lang="pt-BR"/>
        </a:p>
      </dgm:t>
    </dgm:pt>
    <dgm:pt modelId="{294F125A-6718-4520-8452-AD523BA7ABBE}" type="pres">
      <dgm:prSet presAssocID="{0D1181FB-FCDB-461A-8F2B-0419653DAC1B}" presName="cycle" presStyleCnt="0">
        <dgm:presLayoutVars>
          <dgm:dir/>
          <dgm:resizeHandles val="exact"/>
        </dgm:presLayoutVars>
      </dgm:prSet>
      <dgm:spPr/>
      <dgm:t>
        <a:bodyPr/>
        <a:lstStyle/>
        <a:p>
          <a:endParaRPr lang="pt-BR"/>
        </a:p>
      </dgm:t>
    </dgm:pt>
    <dgm:pt modelId="{7C58353A-887F-42E9-86CC-EAF4A333C38A}" type="pres">
      <dgm:prSet presAssocID="{7A84F4A3-190C-4B22-891D-E3E1E8362D5B}" presName="node" presStyleLbl="node1" presStyleIdx="0" presStyleCnt="5">
        <dgm:presLayoutVars>
          <dgm:bulletEnabled val="1"/>
        </dgm:presLayoutVars>
      </dgm:prSet>
      <dgm:spPr/>
      <dgm:t>
        <a:bodyPr/>
        <a:lstStyle/>
        <a:p>
          <a:endParaRPr lang="pt-BR"/>
        </a:p>
      </dgm:t>
    </dgm:pt>
    <dgm:pt modelId="{227DC692-EE84-4A6C-A9EE-35320B822120}" type="pres">
      <dgm:prSet presAssocID="{7A84F4A3-190C-4B22-891D-E3E1E8362D5B}" presName="spNode" presStyleCnt="0"/>
      <dgm:spPr/>
    </dgm:pt>
    <dgm:pt modelId="{5C49FD30-86BC-4310-979C-BDB3C8A9103C}" type="pres">
      <dgm:prSet presAssocID="{0B430B17-AA76-40C8-925D-87DA12372D35}" presName="sibTrans" presStyleLbl="sibTrans1D1" presStyleIdx="0" presStyleCnt="5"/>
      <dgm:spPr/>
      <dgm:t>
        <a:bodyPr/>
        <a:lstStyle/>
        <a:p>
          <a:endParaRPr lang="pt-BR"/>
        </a:p>
      </dgm:t>
    </dgm:pt>
    <dgm:pt modelId="{61A4F6BE-FBCF-467B-A157-90CCF97C997B}" type="pres">
      <dgm:prSet presAssocID="{433ABE1F-54FF-4649-BE11-5BADDFC33C54}" presName="node" presStyleLbl="node1" presStyleIdx="1" presStyleCnt="5">
        <dgm:presLayoutVars>
          <dgm:bulletEnabled val="1"/>
        </dgm:presLayoutVars>
      </dgm:prSet>
      <dgm:spPr/>
      <dgm:t>
        <a:bodyPr/>
        <a:lstStyle/>
        <a:p>
          <a:endParaRPr lang="pt-BR"/>
        </a:p>
      </dgm:t>
    </dgm:pt>
    <dgm:pt modelId="{E5A4D7EF-8377-4B1E-B323-72A0A7EBC712}" type="pres">
      <dgm:prSet presAssocID="{433ABE1F-54FF-4649-BE11-5BADDFC33C54}" presName="spNode" presStyleCnt="0"/>
      <dgm:spPr/>
    </dgm:pt>
    <dgm:pt modelId="{8E5AB5FA-A308-4985-8738-15C8E6432BC4}" type="pres">
      <dgm:prSet presAssocID="{5F0AD88D-9FF1-4DA4-AFF8-07CA2D8F453E}" presName="sibTrans" presStyleLbl="sibTrans1D1" presStyleIdx="1" presStyleCnt="5"/>
      <dgm:spPr/>
      <dgm:t>
        <a:bodyPr/>
        <a:lstStyle/>
        <a:p>
          <a:endParaRPr lang="pt-BR"/>
        </a:p>
      </dgm:t>
    </dgm:pt>
    <dgm:pt modelId="{9F5158DB-CE77-48A6-849A-D55517FBC20B}" type="pres">
      <dgm:prSet presAssocID="{2A4A30FF-F887-47F0-B3EF-D76B20F01A68}" presName="node" presStyleLbl="node1" presStyleIdx="2" presStyleCnt="5">
        <dgm:presLayoutVars>
          <dgm:bulletEnabled val="1"/>
        </dgm:presLayoutVars>
      </dgm:prSet>
      <dgm:spPr/>
      <dgm:t>
        <a:bodyPr/>
        <a:lstStyle/>
        <a:p>
          <a:endParaRPr lang="pt-BR"/>
        </a:p>
      </dgm:t>
    </dgm:pt>
    <dgm:pt modelId="{C37347F9-D407-4520-A7D4-39FE0BBEF265}" type="pres">
      <dgm:prSet presAssocID="{2A4A30FF-F887-47F0-B3EF-D76B20F01A68}" presName="spNode" presStyleCnt="0"/>
      <dgm:spPr/>
    </dgm:pt>
    <dgm:pt modelId="{0E372EE3-E5D9-43DB-B0A8-1C77C51D8CEC}" type="pres">
      <dgm:prSet presAssocID="{D3482D53-863E-4BB3-BEC8-F425E5E40568}" presName="sibTrans" presStyleLbl="sibTrans1D1" presStyleIdx="2" presStyleCnt="5"/>
      <dgm:spPr/>
      <dgm:t>
        <a:bodyPr/>
        <a:lstStyle/>
        <a:p>
          <a:endParaRPr lang="pt-BR"/>
        </a:p>
      </dgm:t>
    </dgm:pt>
    <dgm:pt modelId="{C927DBB3-EF01-457E-BCC0-E6602C0EFCA3}" type="pres">
      <dgm:prSet presAssocID="{B234B8B1-5621-4C18-9B78-F99DD53DB028}" presName="node" presStyleLbl="node1" presStyleIdx="3" presStyleCnt="5">
        <dgm:presLayoutVars>
          <dgm:bulletEnabled val="1"/>
        </dgm:presLayoutVars>
      </dgm:prSet>
      <dgm:spPr/>
      <dgm:t>
        <a:bodyPr/>
        <a:lstStyle/>
        <a:p>
          <a:endParaRPr lang="pt-BR"/>
        </a:p>
      </dgm:t>
    </dgm:pt>
    <dgm:pt modelId="{F6C2FDF7-A81C-4859-BDF9-29965A4D8D2F}" type="pres">
      <dgm:prSet presAssocID="{B234B8B1-5621-4C18-9B78-F99DD53DB028}" presName="spNode" presStyleCnt="0"/>
      <dgm:spPr/>
    </dgm:pt>
    <dgm:pt modelId="{B0712DAD-6138-48E5-9198-7160D539032F}" type="pres">
      <dgm:prSet presAssocID="{480D9E66-92E4-4B62-B872-6A8765601633}" presName="sibTrans" presStyleLbl="sibTrans1D1" presStyleIdx="3" presStyleCnt="5"/>
      <dgm:spPr/>
      <dgm:t>
        <a:bodyPr/>
        <a:lstStyle/>
        <a:p>
          <a:endParaRPr lang="pt-BR"/>
        </a:p>
      </dgm:t>
    </dgm:pt>
    <dgm:pt modelId="{57D71984-8132-478C-BAC0-90E5B43CD0B7}" type="pres">
      <dgm:prSet presAssocID="{E2FFBC15-5488-4817-B7A1-79747885FC04}" presName="node" presStyleLbl="node1" presStyleIdx="4" presStyleCnt="5">
        <dgm:presLayoutVars>
          <dgm:bulletEnabled val="1"/>
        </dgm:presLayoutVars>
      </dgm:prSet>
      <dgm:spPr/>
      <dgm:t>
        <a:bodyPr/>
        <a:lstStyle/>
        <a:p>
          <a:endParaRPr lang="pt-BR"/>
        </a:p>
      </dgm:t>
    </dgm:pt>
    <dgm:pt modelId="{52C27BC3-888F-43CD-BC41-C8B18EF1CA1F}" type="pres">
      <dgm:prSet presAssocID="{E2FFBC15-5488-4817-B7A1-79747885FC04}" presName="spNode" presStyleCnt="0"/>
      <dgm:spPr/>
    </dgm:pt>
    <dgm:pt modelId="{C325F1DC-F3CE-4D14-8EC4-4060CB807204}" type="pres">
      <dgm:prSet presAssocID="{805D6208-6E94-437F-B403-8AAACAAE3F83}" presName="sibTrans" presStyleLbl="sibTrans1D1" presStyleIdx="4" presStyleCnt="5"/>
      <dgm:spPr/>
      <dgm:t>
        <a:bodyPr/>
        <a:lstStyle/>
        <a:p>
          <a:endParaRPr lang="pt-BR"/>
        </a:p>
      </dgm:t>
    </dgm:pt>
  </dgm:ptLst>
  <dgm:cxnLst>
    <dgm:cxn modelId="{4639903E-9C65-4DDB-AFD1-752D9B6BD7BF}" type="presOf" srcId="{5F0AD88D-9FF1-4DA4-AFF8-07CA2D8F453E}" destId="{8E5AB5FA-A308-4985-8738-15C8E6432BC4}" srcOrd="0" destOrd="0" presId="urn:microsoft.com/office/officeart/2005/8/layout/cycle6"/>
    <dgm:cxn modelId="{9316E8DE-9761-4CBD-8F7D-B5BC153774E1}" srcId="{0D1181FB-FCDB-461A-8F2B-0419653DAC1B}" destId="{E2FFBC15-5488-4817-B7A1-79747885FC04}" srcOrd="4" destOrd="0" parTransId="{F66F07E5-E691-4D76-B890-E93F4A4628A5}" sibTransId="{805D6208-6E94-437F-B403-8AAACAAE3F83}"/>
    <dgm:cxn modelId="{256B3743-7E84-48C1-9F5E-0D7282D0CB9E}" type="presOf" srcId="{7A84F4A3-190C-4B22-891D-E3E1E8362D5B}" destId="{7C58353A-887F-42E9-86CC-EAF4A333C38A}" srcOrd="0" destOrd="0" presId="urn:microsoft.com/office/officeart/2005/8/layout/cycle6"/>
    <dgm:cxn modelId="{C5003285-2AC9-4B39-893A-A2210052C0FE}" type="presOf" srcId="{B234B8B1-5621-4C18-9B78-F99DD53DB028}" destId="{C927DBB3-EF01-457E-BCC0-E6602C0EFCA3}" srcOrd="0" destOrd="0" presId="urn:microsoft.com/office/officeart/2005/8/layout/cycle6"/>
    <dgm:cxn modelId="{AF6AA8F5-4E0F-4F36-B532-A1A80A1FA81A}" type="presOf" srcId="{0D1181FB-FCDB-461A-8F2B-0419653DAC1B}" destId="{294F125A-6718-4520-8452-AD523BA7ABBE}" srcOrd="0" destOrd="0" presId="urn:microsoft.com/office/officeart/2005/8/layout/cycle6"/>
    <dgm:cxn modelId="{43DC9B43-56EB-4574-BBCB-6D5E3B4502B5}" type="presOf" srcId="{E2FFBC15-5488-4817-B7A1-79747885FC04}" destId="{57D71984-8132-478C-BAC0-90E5B43CD0B7}" srcOrd="0" destOrd="0" presId="urn:microsoft.com/office/officeart/2005/8/layout/cycle6"/>
    <dgm:cxn modelId="{23F45A96-4EF8-4EA7-8531-7199D0CF90E5}" type="presOf" srcId="{480D9E66-92E4-4B62-B872-6A8765601633}" destId="{B0712DAD-6138-48E5-9198-7160D539032F}" srcOrd="0" destOrd="0" presId="urn:microsoft.com/office/officeart/2005/8/layout/cycle6"/>
    <dgm:cxn modelId="{73F61150-D736-400C-9590-E7FCEED28A65}" type="presOf" srcId="{805D6208-6E94-437F-B403-8AAACAAE3F83}" destId="{C325F1DC-F3CE-4D14-8EC4-4060CB807204}" srcOrd="0" destOrd="0" presId="urn:microsoft.com/office/officeart/2005/8/layout/cycle6"/>
    <dgm:cxn modelId="{84E57286-0783-4469-AF4D-3465B6228212}" type="presOf" srcId="{433ABE1F-54FF-4649-BE11-5BADDFC33C54}" destId="{61A4F6BE-FBCF-467B-A157-90CCF97C997B}" srcOrd="0" destOrd="0" presId="urn:microsoft.com/office/officeart/2005/8/layout/cycle6"/>
    <dgm:cxn modelId="{E7E4DFCC-13E8-44E6-954D-648AC01E8E28}" srcId="{0D1181FB-FCDB-461A-8F2B-0419653DAC1B}" destId="{433ABE1F-54FF-4649-BE11-5BADDFC33C54}" srcOrd="1" destOrd="0" parTransId="{498B6DDA-B117-482C-864A-73FD46BEED7F}" sibTransId="{5F0AD88D-9FF1-4DA4-AFF8-07CA2D8F453E}"/>
    <dgm:cxn modelId="{FA3AB838-3C83-4401-B9B9-7C5D79CC7230}" srcId="{0D1181FB-FCDB-461A-8F2B-0419653DAC1B}" destId="{2A4A30FF-F887-47F0-B3EF-D76B20F01A68}" srcOrd="2" destOrd="0" parTransId="{99AE30B8-C419-4443-A36C-A487B2AD2DF0}" sibTransId="{D3482D53-863E-4BB3-BEC8-F425E5E40568}"/>
    <dgm:cxn modelId="{FC9A2AB5-6999-49E0-A09F-6474D25E9189}" type="presOf" srcId="{D3482D53-863E-4BB3-BEC8-F425E5E40568}" destId="{0E372EE3-E5D9-43DB-B0A8-1C77C51D8CEC}" srcOrd="0" destOrd="0" presId="urn:microsoft.com/office/officeart/2005/8/layout/cycle6"/>
    <dgm:cxn modelId="{3FB315F8-766B-4F0B-8C04-9A9CE535487D}" type="presOf" srcId="{0B430B17-AA76-40C8-925D-87DA12372D35}" destId="{5C49FD30-86BC-4310-979C-BDB3C8A9103C}" srcOrd="0" destOrd="0" presId="urn:microsoft.com/office/officeart/2005/8/layout/cycle6"/>
    <dgm:cxn modelId="{21FEB3F3-FF2A-4B97-9007-9204CE65C848}" srcId="{0D1181FB-FCDB-461A-8F2B-0419653DAC1B}" destId="{B234B8B1-5621-4C18-9B78-F99DD53DB028}" srcOrd="3" destOrd="0" parTransId="{1476971A-AFA0-464A-8466-84D0FC9F2513}" sibTransId="{480D9E66-92E4-4B62-B872-6A8765601633}"/>
    <dgm:cxn modelId="{C9DFFF65-6D60-4E11-8057-39DB9E7B91A4}" type="presOf" srcId="{2A4A30FF-F887-47F0-B3EF-D76B20F01A68}" destId="{9F5158DB-CE77-48A6-849A-D55517FBC20B}" srcOrd="0" destOrd="0" presId="urn:microsoft.com/office/officeart/2005/8/layout/cycle6"/>
    <dgm:cxn modelId="{E8B7B798-84CA-4F02-95DD-9B42C704203D}" srcId="{0D1181FB-FCDB-461A-8F2B-0419653DAC1B}" destId="{7A84F4A3-190C-4B22-891D-E3E1E8362D5B}" srcOrd="0" destOrd="0" parTransId="{6ED0B4DB-EADD-4568-8767-7210564736BE}" sibTransId="{0B430B17-AA76-40C8-925D-87DA12372D35}"/>
    <dgm:cxn modelId="{D277C5F7-1149-47BA-842E-1EEC1DFCC1B8}" type="presParOf" srcId="{294F125A-6718-4520-8452-AD523BA7ABBE}" destId="{7C58353A-887F-42E9-86CC-EAF4A333C38A}" srcOrd="0" destOrd="0" presId="urn:microsoft.com/office/officeart/2005/8/layout/cycle6"/>
    <dgm:cxn modelId="{515F1C4D-4F67-42A4-8D22-AA67124DBA87}" type="presParOf" srcId="{294F125A-6718-4520-8452-AD523BA7ABBE}" destId="{227DC692-EE84-4A6C-A9EE-35320B822120}" srcOrd="1" destOrd="0" presId="urn:microsoft.com/office/officeart/2005/8/layout/cycle6"/>
    <dgm:cxn modelId="{D3D0B59A-599F-41C0-9FD9-BCEA5698168E}" type="presParOf" srcId="{294F125A-6718-4520-8452-AD523BA7ABBE}" destId="{5C49FD30-86BC-4310-979C-BDB3C8A9103C}" srcOrd="2" destOrd="0" presId="urn:microsoft.com/office/officeart/2005/8/layout/cycle6"/>
    <dgm:cxn modelId="{BB3D8477-4622-4D53-BEFA-F033F70E0D69}" type="presParOf" srcId="{294F125A-6718-4520-8452-AD523BA7ABBE}" destId="{61A4F6BE-FBCF-467B-A157-90CCF97C997B}" srcOrd="3" destOrd="0" presId="urn:microsoft.com/office/officeart/2005/8/layout/cycle6"/>
    <dgm:cxn modelId="{B37BF9D1-D00A-43D3-912E-7CD44AD1B9DB}" type="presParOf" srcId="{294F125A-6718-4520-8452-AD523BA7ABBE}" destId="{E5A4D7EF-8377-4B1E-B323-72A0A7EBC712}" srcOrd="4" destOrd="0" presId="urn:microsoft.com/office/officeart/2005/8/layout/cycle6"/>
    <dgm:cxn modelId="{83BD6440-76A7-4DF5-A95C-6EADD57C1A4E}" type="presParOf" srcId="{294F125A-6718-4520-8452-AD523BA7ABBE}" destId="{8E5AB5FA-A308-4985-8738-15C8E6432BC4}" srcOrd="5" destOrd="0" presId="urn:microsoft.com/office/officeart/2005/8/layout/cycle6"/>
    <dgm:cxn modelId="{0CB6DE41-A211-4825-942E-DBB133FAC6A7}" type="presParOf" srcId="{294F125A-6718-4520-8452-AD523BA7ABBE}" destId="{9F5158DB-CE77-48A6-849A-D55517FBC20B}" srcOrd="6" destOrd="0" presId="urn:microsoft.com/office/officeart/2005/8/layout/cycle6"/>
    <dgm:cxn modelId="{4C2F2B6E-9CF1-4243-9A33-F698BC779377}" type="presParOf" srcId="{294F125A-6718-4520-8452-AD523BA7ABBE}" destId="{C37347F9-D407-4520-A7D4-39FE0BBEF265}" srcOrd="7" destOrd="0" presId="urn:microsoft.com/office/officeart/2005/8/layout/cycle6"/>
    <dgm:cxn modelId="{5B758E7A-9F13-4A44-B36C-F1B32E666198}" type="presParOf" srcId="{294F125A-6718-4520-8452-AD523BA7ABBE}" destId="{0E372EE3-E5D9-43DB-B0A8-1C77C51D8CEC}" srcOrd="8" destOrd="0" presId="urn:microsoft.com/office/officeart/2005/8/layout/cycle6"/>
    <dgm:cxn modelId="{9CF5A1DC-033C-4E71-84BE-AF3E3F1F8D7D}" type="presParOf" srcId="{294F125A-6718-4520-8452-AD523BA7ABBE}" destId="{C927DBB3-EF01-457E-BCC0-E6602C0EFCA3}" srcOrd="9" destOrd="0" presId="urn:microsoft.com/office/officeart/2005/8/layout/cycle6"/>
    <dgm:cxn modelId="{170571A5-8026-4CEC-802C-03D7326A7B74}" type="presParOf" srcId="{294F125A-6718-4520-8452-AD523BA7ABBE}" destId="{F6C2FDF7-A81C-4859-BDF9-29965A4D8D2F}" srcOrd="10" destOrd="0" presId="urn:microsoft.com/office/officeart/2005/8/layout/cycle6"/>
    <dgm:cxn modelId="{5847A801-BA70-4BC5-8852-B5AB62C0E096}" type="presParOf" srcId="{294F125A-6718-4520-8452-AD523BA7ABBE}" destId="{B0712DAD-6138-48E5-9198-7160D539032F}" srcOrd="11" destOrd="0" presId="urn:microsoft.com/office/officeart/2005/8/layout/cycle6"/>
    <dgm:cxn modelId="{9107FA2B-476D-4DB4-9543-CDAFD90B7D78}" type="presParOf" srcId="{294F125A-6718-4520-8452-AD523BA7ABBE}" destId="{57D71984-8132-478C-BAC0-90E5B43CD0B7}" srcOrd="12" destOrd="0" presId="urn:microsoft.com/office/officeart/2005/8/layout/cycle6"/>
    <dgm:cxn modelId="{72479C01-AB51-469E-84DE-A51C1D544EBD}" type="presParOf" srcId="{294F125A-6718-4520-8452-AD523BA7ABBE}" destId="{52C27BC3-888F-43CD-BC41-C8B18EF1CA1F}" srcOrd="13" destOrd="0" presId="urn:microsoft.com/office/officeart/2005/8/layout/cycle6"/>
    <dgm:cxn modelId="{078B059E-95B3-4BF8-A394-2BA90F1C8C80}" type="presParOf" srcId="{294F125A-6718-4520-8452-AD523BA7ABBE}" destId="{C325F1DC-F3CE-4D14-8EC4-4060CB807204}"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7B69B-1484-428D-948E-C68ED7B1C244}">
      <dsp:nvSpPr>
        <dsp:cNvPr id="0" name=""/>
        <dsp:cNvSpPr/>
      </dsp:nvSpPr>
      <dsp:spPr>
        <a:xfrm>
          <a:off x="817" y="102532"/>
          <a:ext cx="3188147" cy="191288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pt-BR" sz="3800" kern="1200" dirty="0" err="1" smtClean="0"/>
            <a:t>Safeguarding</a:t>
          </a:r>
          <a:r>
            <a:rPr lang="pt-BR" sz="3800" kern="1200" dirty="0" smtClean="0"/>
            <a:t> </a:t>
          </a:r>
          <a:r>
            <a:rPr lang="pt-BR" sz="3800" kern="1200" dirty="0" err="1" smtClean="0"/>
            <a:t>concerns</a:t>
          </a:r>
          <a:endParaRPr lang="pt-BR" sz="3800" kern="1200" dirty="0"/>
        </a:p>
      </dsp:txBody>
      <dsp:txXfrm>
        <a:off x="817" y="102532"/>
        <a:ext cx="3188147" cy="1912888"/>
      </dsp:txXfrm>
    </dsp:sp>
    <dsp:sp modelId="{B694F9B6-00A0-4F3F-A2D2-A76167F602F1}">
      <dsp:nvSpPr>
        <dsp:cNvPr id="0" name=""/>
        <dsp:cNvSpPr/>
      </dsp:nvSpPr>
      <dsp:spPr>
        <a:xfrm>
          <a:off x="3507779" y="102532"/>
          <a:ext cx="3188147" cy="191288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pt-BR" sz="3800" kern="1200" dirty="0" err="1" smtClean="0"/>
            <a:t>Is</a:t>
          </a:r>
          <a:r>
            <a:rPr lang="pt-BR" sz="3800" kern="1200" dirty="0" smtClean="0"/>
            <a:t> </a:t>
          </a:r>
          <a:r>
            <a:rPr lang="pt-BR" sz="3800" kern="1200" dirty="0" err="1" smtClean="0"/>
            <a:t>this</a:t>
          </a:r>
          <a:r>
            <a:rPr lang="pt-BR" sz="3800" kern="1200" dirty="0" smtClean="0"/>
            <a:t> safe?</a:t>
          </a:r>
          <a:endParaRPr lang="pt-BR" sz="3800" kern="1200" dirty="0"/>
        </a:p>
      </dsp:txBody>
      <dsp:txXfrm>
        <a:off x="3507779" y="102532"/>
        <a:ext cx="3188147" cy="1912888"/>
      </dsp:txXfrm>
    </dsp:sp>
    <dsp:sp modelId="{38891442-EC85-4013-BA3B-E1E609006897}">
      <dsp:nvSpPr>
        <dsp:cNvPr id="0" name=""/>
        <dsp:cNvSpPr/>
      </dsp:nvSpPr>
      <dsp:spPr>
        <a:xfrm>
          <a:off x="817" y="2334235"/>
          <a:ext cx="3188147" cy="191288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pt-BR" sz="3800" kern="1200" dirty="0" smtClean="0"/>
            <a:t>Are </a:t>
          </a:r>
          <a:r>
            <a:rPr lang="pt-BR" sz="3800" kern="1200" dirty="0" err="1" smtClean="0"/>
            <a:t>they</a:t>
          </a:r>
          <a:r>
            <a:rPr lang="pt-BR" sz="3800" kern="1200" dirty="0" smtClean="0"/>
            <a:t> </a:t>
          </a:r>
          <a:r>
            <a:rPr lang="pt-BR" sz="3800" kern="1200" dirty="0" err="1" smtClean="0"/>
            <a:t>going</a:t>
          </a:r>
          <a:r>
            <a:rPr lang="pt-BR" sz="3800" kern="1200" dirty="0" smtClean="0"/>
            <a:t> </a:t>
          </a:r>
          <a:r>
            <a:rPr lang="pt-BR" sz="3800" kern="1200" dirty="0" err="1" smtClean="0"/>
            <a:t>to</a:t>
          </a:r>
          <a:r>
            <a:rPr lang="pt-BR" sz="3800" kern="1200" dirty="0" smtClean="0"/>
            <a:t> </a:t>
          </a:r>
          <a:r>
            <a:rPr lang="pt-BR" sz="3800" kern="1200" dirty="0" err="1" smtClean="0"/>
            <a:t>be</a:t>
          </a:r>
          <a:r>
            <a:rPr lang="pt-BR" sz="3800" kern="1200" dirty="0" smtClean="0"/>
            <a:t> safe </a:t>
          </a:r>
          <a:r>
            <a:rPr lang="pt-BR" sz="3800" kern="1200" dirty="0" err="1" smtClean="0"/>
            <a:t>at</a:t>
          </a:r>
          <a:r>
            <a:rPr lang="pt-BR" sz="3800" kern="1200" dirty="0" smtClean="0"/>
            <a:t> home?</a:t>
          </a:r>
          <a:endParaRPr lang="pt-BR" sz="3800" kern="1200" dirty="0"/>
        </a:p>
      </dsp:txBody>
      <dsp:txXfrm>
        <a:off x="817" y="2334235"/>
        <a:ext cx="3188147" cy="1912888"/>
      </dsp:txXfrm>
    </dsp:sp>
    <dsp:sp modelId="{4921E95D-36B8-4CE1-AD92-0133D9285A8C}">
      <dsp:nvSpPr>
        <dsp:cNvPr id="0" name=""/>
        <dsp:cNvSpPr/>
      </dsp:nvSpPr>
      <dsp:spPr>
        <a:xfrm>
          <a:off x="3507779" y="2334235"/>
          <a:ext cx="3188147" cy="191288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pt-BR" sz="3800" kern="1200" dirty="0" err="1" smtClean="0"/>
            <a:t>Safety</a:t>
          </a:r>
          <a:r>
            <a:rPr lang="pt-BR" sz="3800" kern="1200" dirty="0" smtClean="0"/>
            <a:t> </a:t>
          </a:r>
          <a:r>
            <a:rPr lang="pt-BR" sz="3800" kern="1200" dirty="0" err="1" smtClean="0"/>
            <a:t>netting</a:t>
          </a:r>
          <a:endParaRPr lang="pt-BR" sz="3800" kern="1200" dirty="0"/>
        </a:p>
      </dsp:txBody>
      <dsp:txXfrm>
        <a:off x="3507779" y="2334235"/>
        <a:ext cx="3188147" cy="19128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8353A-887F-42E9-86CC-EAF4A333C38A}">
      <dsp:nvSpPr>
        <dsp:cNvPr id="0" name=""/>
        <dsp:cNvSpPr/>
      </dsp:nvSpPr>
      <dsp:spPr>
        <a:xfrm>
          <a:off x="2748135" y="1864"/>
          <a:ext cx="1632521" cy="1061138"/>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t-BR" sz="2100" kern="1200" dirty="0" smtClean="0"/>
            <a:t>HTN, DM, CVD</a:t>
          </a:r>
          <a:endParaRPr lang="pt-BR" sz="2100" kern="1200" dirty="0"/>
        </a:p>
      </dsp:txBody>
      <dsp:txXfrm>
        <a:off x="2799935" y="53664"/>
        <a:ext cx="1528921" cy="957538"/>
      </dsp:txXfrm>
    </dsp:sp>
    <dsp:sp modelId="{5C49FD30-86BC-4310-979C-BDB3C8A9103C}">
      <dsp:nvSpPr>
        <dsp:cNvPr id="0" name=""/>
        <dsp:cNvSpPr/>
      </dsp:nvSpPr>
      <dsp:spPr>
        <a:xfrm>
          <a:off x="1445221" y="532434"/>
          <a:ext cx="4238349" cy="4238349"/>
        </a:xfrm>
        <a:custGeom>
          <a:avLst/>
          <a:gdLst/>
          <a:ahLst/>
          <a:cxnLst/>
          <a:rect l="0" t="0" r="0" b="0"/>
          <a:pathLst>
            <a:path>
              <a:moveTo>
                <a:pt x="2946639" y="168225"/>
              </a:moveTo>
              <a:arcTo wR="2119174" hR="2119174" stAng="17579008" swAng="1960485"/>
            </a:path>
          </a:pathLst>
        </a:custGeom>
        <a:noFill/>
        <a:ln w="635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A4F6BE-FBCF-467B-A157-90CCF97C997B}">
      <dsp:nvSpPr>
        <dsp:cNvPr id="0" name=""/>
        <dsp:cNvSpPr/>
      </dsp:nvSpPr>
      <dsp:spPr>
        <a:xfrm>
          <a:off x="4763590" y="1466178"/>
          <a:ext cx="1632521" cy="1061138"/>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t-BR" sz="2100" kern="1200" dirty="0" smtClean="0"/>
            <a:t>ACE2 </a:t>
          </a:r>
          <a:r>
            <a:rPr lang="pt-BR" sz="2100" kern="1200" dirty="0" err="1" smtClean="0"/>
            <a:t>receptors</a:t>
          </a:r>
          <a:endParaRPr lang="pt-BR" sz="2100" kern="1200" dirty="0"/>
        </a:p>
      </dsp:txBody>
      <dsp:txXfrm>
        <a:off x="4815390" y="1517978"/>
        <a:ext cx="1528921" cy="957538"/>
      </dsp:txXfrm>
    </dsp:sp>
    <dsp:sp modelId="{8E5AB5FA-A308-4985-8738-15C8E6432BC4}">
      <dsp:nvSpPr>
        <dsp:cNvPr id="0" name=""/>
        <dsp:cNvSpPr/>
      </dsp:nvSpPr>
      <dsp:spPr>
        <a:xfrm>
          <a:off x="1445221" y="532434"/>
          <a:ext cx="4238349" cy="4238349"/>
        </a:xfrm>
        <a:custGeom>
          <a:avLst/>
          <a:gdLst/>
          <a:ahLst/>
          <a:cxnLst/>
          <a:rect l="0" t="0" r="0" b="0"/>
          <a:pathLst>
            <a:path>
              <a:moveTo>
                <a:pt x="4235453" y="2008424"/>
              </a:moveTo>
              <a:arcTo wR="2119174" hR="2119174" stAng="21420258" swAng="2195494"/>
            </a:path>
          </a:pathLst>
        </a:custGeom>
        <a:noFill/>
        <a:ln w="635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F5158DB-CE77-48A6-849A-D55517FBC20B}">
      <dsp:nvSpPr>
        <dsp:cNvPr id="0" name=""/>
        <dsp:cNvSpPr/>
      </dsp:nvSpPr>
      <dsp:spPr>
        <a:xfrm>
          <a:off x="3993754" y="3835487"/>
          <a:ext cx="1632521" cy="1061138"/>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t-BR" sz="2100" kern="1200" dirty="0" err="1" smtClean="0"/>
            <a:t>Socio-economic</a:t>
          </a:r>
          <a:endParaRPr lang="pt-BR" sz="2100" kern="1200" dirty="0"/>
        </a:p>
      </dsp:txBody>
      <dsp:txXfrm>
        <a:off x="4045554" y="3887287"/>
        <a:ext cx="1528921" cy="957538"/>
      </dsp:txXfrm>
    </dsp:sp>
    <dsp:sp modelId="{0E372EE3-E5D9-43DB-B0A8-1C77C51D8CEC}">
      <dsp:nvSpPr>
        <dsp:cNvPr id="0" name=""/>
        <dsp:cNvSpPr/>
      </dsp:nvSpPr>
      <dsp:spPr>
        <a:xfrm>
          <a:off x="1445221" y="532434"/>
          <a:ext cx="4238349" cy="4238349"/>
        </a:xfrm>
        <a:custGeom>
          <a:avLst/>
          <a:gdLst/>
          <a:ahLst/>
          <a:cxnLst/>
          <a:rect l="0" t="0" r="0" b="0"/>
          <a:pathLst>
            <a:path>
              <a:moveTo>
                <a:pt x="2540120" y="4196120"/>
              </a:moveTo>
              <a:arcTo wR="2119174" hR="2119174" stAng="4712564" swAng="1374872"/>
            </a:path>
          </a:pathLst>
        </a:custGeom>
        <a:noFill/>
        <a:ln w="635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27DBB3-EF01-457E-BCC0-E6602C0EFCA3}">
      <dsp:nvSpPr>
        <dsp:cNvPr id="0" name=""/>
        <dsp:cNvSpPr/>
      </dsp:nvSpPr>
      <dsp:spPr>
        <a:xfrm>
          <a:off x="1502515" y="3835487"/>
          <a:ext cx="1632521" cy="1061138"/>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t-BR" sz="2100" kern="1200" dirty="0" err="1" smtClean="0"/>
            <a:t>Behavioural</a:t>
          </a:r>
          <a:endParaRPr lang="pt-BR" sz="2100" kern="1200" dirty="0"/>
        </a:p>
      </dsp:txBody>
      <dsp:txXfrm>
        <a:off x="1554315" y="3887287"/>
        <a:ext cx="1528921" cy="957538"/>
      </dsp:txXfrm>
    </dsp:sp>
    <dsp:sp modelId="{B0712DAD-6138-48E5-9198-7160D539032F}">
      <dsp:nvSpPr>
        <dsp:cNvPr id="0" name=""/>
        <dsp:cNvSpPr/>
      </dsp:nvSpPr>
      <dsp:spPr>
        <a:xfrm>
          <a:off x="1445221" y="532434"/>
          <a:ext cx="4238349" cy="4238349"/>
        </a:xfrm>
        <a:custGeom>
          <a:avLst/>
          <a:gdLst/>
          <a:ahLst/>
          <a:cxnLst/>
          <a:rect l="0" t="0" r="0" b="0"/>
          <a:pathLst>
            <a:path>
              <a:moveTo>
                <a:pt x="353984" y="3291780"/>
              </a:moveTo>
              <a:arcTo wR="2119174" hR="2119174" stAng="8784248" swAng="2195494"/>
            </a:path>
          </a:pathLst>
        </a:custGeom>
        <a:noFill/>
        <a:ln w="635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D71984-8132-478C-BAC0-90E5B43CD0B7}">
      <dsp:nvSpPr>
        <dsp:cNvPr id="0" name=""/>
        <dsp:cNvSpPr/>
      </dsp:nvSpPr>
      <dsp:spPr>
        <a:xfrm>
          <a:off x="732680" y="1466178"/>
          <a:ext cx="1632521" cy="1061138"/>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pt-BR" sz="2100" kern="1200" dirty="0" err="1" smtClean="0"/>
            <a:t>Vitamin</a:t>
          </a:r>
          <a:r>
            <a:rPr lang="pt-BR" sz="2100" kern="1200" dirty="0" smtClean="0"/>
            <a:t> D</a:t>
          </a:r>
          <a:endParaRPr lang="pt-BR" sz="2100" kern="1200" dirty="0"/>
        </a:p>
      </dsp:txBody>
      <dsp:txXfrm>
        <a:off x="784480" y="1517978"/>
        <a:ext cx="1528921" cy="957538"/>
      </dsp:txXfrm>
    </dsp:sp>
    <dsp:sp modelId="{C325F1DC-F3CE-4D14-8EC4-4060CB807204}">
      <dsp:nvSpPr>
        <dsp:cNvPr id="0" name=""/>
        <dsp:cNvSpPr/>
      </dsp:nvSpPr>
      <dsp:spPr>
        <a:xfrm>
          <a:off x="1445221" y="532434"/>
          <a:ext cx="4238349" cy="4238349"/>
        </a:xfrm>
        <a:custGeom>
          <a:avLst/>
          <a:gdLst/>
          <a:ahLst/>
          <a:cxnLst/>
          <a:rect l="0" t="0" r="0" b="0"/>
          <a:pathLst>
            <a:path>
              <a:moveTo>
                <a:pt x="369399" y="923688"/>
              </a:moveTo>
              <a:arcTo wR="2119174" hR="2119174" stAng="12860507" swAng="1960485"/>
            </a:path>
          </a:pathLst>
        </a:custGeom>
        <a:noFill/>
        <a:ln w="635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D84ECD-A0D2-40BC-A688-52302D06565C}" type="datetimeFigureOut">
              <a:rPr lang="pt-BR" smtClean="0"/>
              <a:t>02/02/2021</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D8BF4A-2705-41A3-A5DF-44EDCE14E1AC}" type="slidenum">
              <a:rPr lang="pt-BR" smtClean="0"/>
              <a:t>‹nº›</a:t>
            </a:fld>
            <a:endParaRPr lang="pt-BR"/>
          </a:p>
        </p:txBody>
      </p:sp>
    </p:spTree>
    <p:extLst>
      <p:ext uri="{BB962C8B-B14F-4D97-AF65-F5344CB8AC3E}">
        <p14:creationId xmlns:p14="http://schemas.microsoft.com/office/powerpoint/2010/main" val="1563715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2D8BF4A-2705-41A3-A5DF-44EDCE14E1AC}" type="slidenum">
              <a:rPr lang="pt-BR" smtClean="0"/>
              <a:t>10</a:t>
            </a:fld>
            <a:endParaRPr lang="pt-BR"/>
          </a:p>
        </p:txBody>
      </p:sp>
    </p:spTree>
    <p:extLst>
      <p:ext uri="{BB962C8B-B14F-4D97-AF65-F5344CB8AC3E}">
        <p14:creationId xmlns:p14="http://schemas.microsoft.com/office/powerpoint/2010/main" val="1572574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2">
        <a:schemeClr val="bg2"/>
      </p:bgRef>
    </p:bg>
    <p:spTree>
      <p:nvGrpSpPr>
        <p:cNvPr id="1" name=""/>
        <p:cNvGrpSpPr/>
        <p:nvPr/>
      </p:nvGrpSpPr>
      <p:grpSpPr>
        <a:xfrm>
          <a:off x="0" y="0"/>
          <a:ext cx="0" cy="0"/>
          <a:chOff x="0" y="0"/>
          <a:chExt cx="0" cy="0"/>
        </a:xfrm>
      </p:grpSpPr>
      <p:sp>
        <p:nvSpPr>
          <p:cNvPr id="9" name="Retângulo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pt-BR" smtClean="0"/>
              <a:t>Clique para editar o título mestre</a:t>
            </a:r>
            <a:endParaRPr kumimoji="0" lang="en-US"/>
          </a:p>
        </p:txBody>
      </p:sp>
      <p:sp>
        <p:nvSpPr>
          <p:cNvPr id="3" name="Subtítulo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pt-BR" smtClean="0"/>
              <a:t>Clique para editar o estilo do subtítulo mestre</a:t>
            </a:r>
            <a:endParaRPr kumimoji="0" lang="en-US"/>
          </a:p>
        </p:txBody>
      </p:sp>
      <p:sp>
        <p:nvSpPr>
          <p:cNvPr id="4" name="Espaço Reservado para Data 3"/>
          <p:cNvSpPr>
            <a:spLocks noGrp="1"/>
          </p:cNvSpPr>
          <p:nvPr>
            <p:ph type="dt" sz="half" idx="10"/>
          </p:nvPr>
        </p:nvSpPr>
        <p:spPr/>
        <p:txBody>
          <a:bodyPr/>
          <a:lstStyle/>
          <a:p>
            <a:fld id="{420EC6EB-A3F2-4EAF-9788-7EF6227ACC27}" type="datetimeFigureOut">
              <a:rPr lang="pt-BR" smtClean="0"/>
              <a:t>02/02/2021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6B6B4A-17F8-4764-8C6F-BF680358738D}" type="slidenum">
              <a:rPr lang="pt-BR" smtClean="0"/>
              <a:t>‹nº›</a:t>
            </a:fld>
            <a:endParaRPr lang="pt-BR"/>
          </a:p>
        </p:txBody>
      </p:sp>
      <p:sp>
        <p:nvSpPr>
          <p:cNvPr id="10" name="Retângulo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420EC6EB-A3F2-4EAF-9788-7EF6227ACC27}" type="datetimeFigureOut">
              <a:rPr lang="pt-BR" smtClean="0"/>
              <a:t>02/02/2021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6B6B4A-17F8-4764-8C6F-BF680358738D}"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9" name="Retângulo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tângulo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Vertical 1"/>
          <p:cNvSpPr>
            <a:spLocks noGrp="1"/>
          </p:cNvSpPr>
          <p:nvPr>
            <p:ph type="title" orient="vert"/>
          </p:nvPr>
        </p:nvSpPr>
        <p:spPr>
          <a:xfrm>
            <a:off x="6781800" y="274640"/>
            <a:ext cx="1905000" cy="5851525"/>
          </a:xfrm>
        </p:spPr>
        <p:txBody>
          <a:bodyPr vert="eaVert"/>
          <a:lstStyle>
            <a:extLs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304800"/>
            <a:ext cx="6019800" cy="5851525"/>
          </a:xfrm>
        </p:spPr>
        <p:txBody>
          <a:bodyPr vert="eaVert"/>
          <a:lstStyle>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420EC6EB-A3F2-4EAF-9788-7EF6227ACC27}" type="datetimeFigureOut">
              <a:rPr lang="pt-BR" smtClean="0"/>
              <a:t>02/02/2021</a:t>
            </a:fld>
            <a:endParaRPr lang="pt-BR"/>
          </a:p>
        </p:txBody>
      </p:sp>
      <p:sp>
        <p:nvSpPr>
          <p:cNvPr id="5" name="Espaço Reservado para Rodapé 4"/>
          <p:cNvSpPr>
            <a:spLocks noGrp="1"/>
          </p:cNvSpPr>
          <p:nvPr>
            <p:ph type="ftr" sz="quarter" idx="11"/>
          </p:nvPr>
        </p:nvSpPr>
        <p:spPr>
          <a:xfrm>
            <a:off x="2640597" y="6377459"/>
            <a:ext cx="3836404" cy="365125"/>
          </a:xfrm>
        </p:spPr>
        <p:txBody>
          <a:bodyPr/>
          <a:lstStyle/>
          <a:p>
            <a:endParaRPr lang="pt-BR"/>
          </a:p>
        </p:txBody>
      </p:sp>
      <p:sp>
        <p:nvSpPr>
          <p:cNvPr id="6" name="Espaço Reservado para Número de Slide 5"/>
          <p:cNvSpPr>
            <a:spLocks noGrp="1"/>
          </p:cNvSpPr>
          <p:nvPr>
            <p:ph type="sldNum" sz="quarter" idx="12"/>
          </p:nvPr>
        </p:nvSpPr>
        <p:spPr/>
        <p:txBody>
          <a:bodyPr/>
          <a:lstStyle/>
          <a:p>
            <a:fld id="{776B6B4A-17F8-4764-8C6F-BF680358738D}"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5448"/>
            <a:ext cx="8229600" cy="1252728"/>
          </a:xfrm>
        </p:spPr>
        <p:txBody>
          <a:bodyPr/>
          <a:lstStyle>
            <a:extLst/>
          </a:lstStyle>
          <a:p>
            <a:r>
              <a:rPr kumimoji="0" lang="pt-BR" smtClean="0"/>
              <a:t>Clique para editar o título mestre</a:t>
            </a:r>
            <a:endParaRPr kumimoji="0" lang="en-US"/>
          </a:p>
        </p:txBody>
      </p:sp>
      <p:sp>
        <p:nvSpPr>
          <p:cNvPr id="3" name="Espaço Reservado para Conteúdo 2"/>
          <p:cNvSpPr>
            <a:spLocks noGrp="1"/>
          </p:cNvSpPr>
          <p:nvPr>
            <p:ph idx="1"/>
          </p:nvPr>
        </p:nvSpPr>
        <p:spPr/>
        <p:txBody>
          <a:bodyPr/>
          <a:lstStyle>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420EC6EB-A3F2-4EAF-9788-7EF6227ACC27}" type="datetimeFigureOut">
              <a:rPr lang="pt-BR" smtClean="0"/>
              <a:t>02/02/2021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6B6B4A-17F8-4764-8C6F-BF680358738D}"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2">
        <a:schemeClr val="bg2"/>
      </p:bgRef>
    </p:bg>
    <p:spTree>
      <p:nvGrpSpPr>
        <p:cNvPr id="1" name=""/>
        <p:cNvGrpSpPr/>
        <p:nvPr/>
      </p:nvGrpSpPr>
      <p:grpSpPr>
        <a:xfrm>
          <a:off x="0" y="0"/>
          <a:ext cx="0" cy="0"/>
          <a:chOff x="0" y="0"/>
          <a:chExt cx="0" cy="0"/>
        </a:xfrm>
      </p:grpSpPr>
      <p:sp>
        <p:nvSpPr>
          <p:cNvPr id="9" name="Retângulo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tângulo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p:txBody>
          <a:bodyPr/>
          <a:lstStyle/>
          <a:p>
            <a:fld id="{420EC6EB-A3F2-4EAF-9788-7EF6227ACC27}" type="datetimeFigureOut">
              <a:rPr lang="pt-BR" smtClean="0"/>
              <a:t>02/02/2021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6B6B4A-17F8-4764-8C6F-BF680358738D}" type="slidenum">
              <a:rPr lang="pt-BR" smtClean="0"/>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título mestre</a:t>
            </a:r>
            <a:endParaRPr kumimoji="0" lang="en-US"/>
          </a:p>
        </p:txBody>
      </p:sp>
      <p:sp>
        <p:nvSpPr>
          <p:cNvPr id="3" name="Espaço Reservado para Conteúdo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420EC6EB-A3F2-4EAF-9788-7EF6227ACC27}" type="datetimeFigureOut">
              <a:rPr lang="pt-BR" smtClean="0"/>
              <a:t>02/02/2021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76B6B4A-17F8-4764-8C6F-BF680358738D}"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extLst/>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t-BR" smtClean="0"/>
              <a:t>Clique para editar o texto mestre</a:t>
            </a:r>
          </a:p>
        </p:txBody>
      </p:sp>
      <p:sp>
        <p:nvSpPr>
          <p:cNvPr id="4" name="Espaço Reservado para Conteúdo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Texto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t-BR" smtClean="0"/>
              <a:t>Clique para editar o texto mestre</a:t>
            </a:r>
          </a:p>
        </p:txBody>
      </p:sp>
      <p:sp>
        <p:nvSpPr>
          <p:cNvPr id="6" name="Espaço Reservado para Conteúdo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p>
            <a:fld id="{420EC6EB-A3F2-4EAF-9788-7EF6227ACC27}" type="datetimeFigureOut">
              <a:rPr lang="pt-BR" smtClean="0"/>
              <a:t>02/02/2021</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76B6B4A-17F8-4764-8C6F-BF680358738D}"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título mestre</a:t>
            </a:r>
            <a:endParaRPr kumimoji="0" lang="en-US"/>
          </a:p>
        </p:txBody>
      </p:sp>
      <p:sp>
        <p:nvSpPr>
          <p:cNvPr id="3" name="Espaço Reservado para Data 2"/>
          <p:cNvSpPr>
            <a:spLocks noGrp="1"/>
          </p:cNvSpPr>
          <p:nvPr>
            <p:ph type="dt" sz="half" idx="10"/>
          </p:nvPr>
        </p:nvSpPr>
        <p:spPr/>
        <p:txBody>
          <a:bodyPr/>
          <a:lstStyle/>
          <a:p>
            <a:fld id="{420EC6EB-A3F2-4EAF-9788-7EF6227ACC27}" type="datetimeFigureOut">
              <a:rPr lang="pt-BR" smtClean="0"/>
              <a:t>02/02/2021</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76B6B4A-17F8-4764-8C6F-BF680358738D}"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20EC6EB-A3F2-4EAF-9788-7EF6227ACC27}" type="datetimeFigureOut">
              <a:rPr lang="pt-BR" smtClean="0"/>
              <a:t>02/02/2021</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76B6B4A-17F8-4764-8C6F-BF680358738D}"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pt-BR" smtClean="0"/>
              <a:t>Clique para editar o título mestre</a:t>
            </a:r>
            <a:endParaRPr kumimoji="0" lang="en-US"/>
          </a:p>
        </p:txBody>
      </p:sp>
      <p:sp>
        <p:nvSpPr>
          <p:cNvPr id="3" name="Espaço Reservado para Conteúdo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Texto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t-BR" smtClean="0"/>
              <a:t>Clique para editar o texto mestre</a:t>
            </a:r>
          </a:p>
        </p:txBody>
      </p:sp>
      <p:sp>
        <p:nvSpPr>
          <p:cNvPr id="5" name="Espaço Reservado para Data 4"/>
          <p:cNvSpPr>
            <a:spLocks noGrp="1"/>
          </p:cNvSpPr>
          <p:nvPr>
            <p:ph type="dt" sz="half" idx="10"/>
          </p:nvPr>
        </p:nvSpPr>
        <p:spPr/>
        <p:txBody>
          <a:bodyPr/>
          <a:lstStyle/>
          <a:p>
            <a:fld id="{420EC6EB-A3F2-4EAF-9788-7EF6227ACC27}" type="datetimeFigureOut">
              <a:rPr lang="pt-BR" smtClean="0"/>
              <a:t>02/02/2021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76B6B4A-17F8-4764-8C6F-BF680358738D}" type="slidenum">
              <a:rPr lang="pt-BR" smtClean="0"/>
              <a:t>‹nº›</a:t>
            </a:fld>
            <a:endParaRPr lang="pt-BR"/>
          </a:p>
        </p:txBody>
      </p:sp>
      <p:sp>
        <p:nvSpPr>
          <p:cNvPr id="12" name="Retângulo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tângulo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pt-BR" smtClean="0"/>
              <a:t>Clique no ícone para adicionar uma imagem</a:t>
            </a:r>
            <a:endParaRPr kumimoji="0" lang="en-US" dirty="0"/>
          </a:p>
        </p:txBody>
      </p:sp>
      <p:sp>
        <p:nvSpPr>
          <p:cNvPr id="4" name="Espaço Reservado para Texto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t-BR" smtClean="0"/>
              <a:t>Clique para editar o texto mestre</a:t>
            </a:r>
          </a:p>
        </p:txBody>
      </p:sp>
      <p:sp>
        <p:nvSpPr>
          <p:cNvPr id="5" name="Espaço Reservado para Data 4"/>
          <p:cNvSpPr>
            <a:spLocks noGrp="1"/>
          </p:cNvSpPr>
          <p:nvPr>
            <p:ph type="dt" sz="half" idx="10"/>
          </p:nvPr>
        </p:nvSpPr>
        <p:spPr>
          <a:xfrm>
            <a:off x="164592" y="1170432"/>
            <a:ext cx="2523744" cy="201168"/>
          </a:xfrm>
        </p:spPr>
        <p:txBody>
          <a:bodyPr/>
          <a:lstStyle/>
          <a:p>
            <a:fld id="{420EC6EB-A3F2-4EAF-9788-7EF6227ACC27}" type="datetimeFigureOut">
              <a:rPr lang="pt-BR" smtClean="0"/>
              <a:t>02/02/2021</a:t>
            </a:fld>
            <a:endParaRPr lang="pt-BR"/>
          </a:p>
        </p:txBody>
      </p:sp>
      <p:sp>
        <p:nvSpPr>
          <p:cNvPr id="11" name="Retângulo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tângulo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Espaço Reservado para Rodapé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pt-BR"/>
          </a:p>
        </p:txBody>
      </p:sp>
      <p:sp>
        <p:nvSpPr>
          <p:cNvPr id="7" name="Espaço Reservado para Número de Slide 6"/>
          <p:cNvSpPr>
            <a:spLocks noGrp="1"/>
          </p:cNvSpPr>
          <p:nvPr>
            <p:ph type="sldNum" sz="quarter" idx="12"/>
          </p:nvPr>
        </p:nvSpPr>
        <p:spPr>
          <a:xfrm>
            <a:off x="8339328" y="1170432"/>
            <a:ext cx="733864" cy="201168"/>
          </a:xfrm>
        </p:spPr>
        <p:txBody>
          <a:bodyPr/>
          <a:lstStyle/>
          <a:p>
            <a:fld id="{776B6B4A-17F8-4764-8C6F-BF680358738D}" type="slidenum">
              <a:rPr lang="pt-BR" smtClean="0"/>
              <a:t>‹nº›</a:t>
            </a:fld>
            <a:endParaRPr lang="pt-B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tângulo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tângulo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Espaço Reservado para Título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4" name="Espaço Reservado para Data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420EC6EB-A3F2-4EAF-9788-7EF6227ACC27}" type="datetimeFigureOut">
              <a:rPr lang="pt-BR" smtClean="0"/>
              <a:t>02/02/2021</a:t>
            </a:fld>
            <a:endParaRPr lang="pt-BR"/>
          </a:p>
        </p:txBody>
      </p:sp>
      <p:sp>
        <p:nvSpPr>
          <p:cNvPr id="5" name="Espaço Reservado para Rodapé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pt-BR"/>
          </a:p>
        </p:txBody>
      </p:sp>
      <p:sp>
        <p:nvSpPr>
          <p:cNvPr id="6" name="Espaço Reservado para Número de Slide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776B6B4A-17F8-4764-8C6F-BF680358738D}"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ncbi.nlm.nih.gov/pmc/articles/PMC7267805/"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39552" y="2060848"/>
            <a:ext cx="8077200" cy="1673352"/>
          </a:xfrm>
        </p:spPr>
        <p:txBody>
          <a:bodyPr>
            <a:normAutofit fontScale="90000"/>
          </a:bodyPr>
          <a:lstStyle/>
          <a:p>
            <a:r>
              <a:rPr lang="pt-BR" dirty="0" err="1" smtClean="0"/>
              <a:t>My</a:t>
            </a:r>
            <a:r>
              <a:rPr lang="pt-BR" dirty="0" smtClean="0"/>
              <a:t> Experience as </a:t>
            </a:r>
            <a:r>
              <a:rPr lang="pt-BR" dirty="0" err="1" smtClean="0"/>
              <a:t>an</a:t>
            </a:r>
            <a:r>
              <a:rPr lang="pt-BR" dirty="0" smtClean="0"/>
              <a:t> </a:t>
            </a:r>
            <a:r>
              <a:rPr lang="pt-BR" dirty="0" err="1" smtClean="0"/>
              <a:t>International</a:t>
            </a:r>
            <a:r>
              <a:rPr lang="pt-BR" dirty="0" smtClean="0"/>
              <a:t> Junior </a:t>
            </a:r>
            <a:r>
              <a:rPr lang="pt-BR" dirty="0" err="1" smtClean="0"/>
              <a:t>Doctor</a:t>
            </a:r>
            <a:r>
              <a:rPr lang="pt-BR" dirty="0" smtClean="0"/>
              <a:t> </a:t>
            </a:r>
            <a:r>
              <a:rPr lang="pt-BR" dirty="0" err="1"/>
              <a:t>W</a:t>
            </a:r>
            <a:r>
              <a:rPr lang="pt-BR" dirty="0" err="1" smtClean="0"/>
              <a:t>orking</a:t>
            </a:r>
            <a:r>
              <a:rPr lang="pt-BR" dirty="0" smtClean="0"/>
              <a:t> in </a:t>
            </a:r>
            <a:r>
              <a:rPr lang="pt-BR" dirty="0" err="1" smtClean="0"/>
              <a:t>the</a:t>
            </a:r>
            <a:r>
              <a:rPr lang="pt-BR" dirty="0" smtClean="0"/>
              <a:t> NHS</a:t>
            </a:r>
            <a:endParaRPr lang="pt-BR" dirty="0"/>
          </a:p>
        </p:txBody>
      </p:sp>
      <p:sp>
        <p:nvSpPr>
          <p:cNvPr id="3" name="Subtítulo 2"/>
          <p:cNvSpPr>
            <a:spLocks noGrp="1"/>
          </p:cNvSpPr>
          <p:nvPr>
            <p:ph type="subTitle" idx="1"/>
          </p:nvPr>
        </p:nvSpPr>
        <p:spPr>
          <a:xfrm>
            <a:off x="755576" y="3429000"/>
            <a:ext cx="8077200" cy="1499616"/>
          </a:xfrm>
        </p:spPr>
        <p:txBody>
          <a:bodyPr>
            <a:normAutofit/>
          </a:bodyPr>
          <a:lstStyle/>
          <a:p>
            <a:pPr algn="r"/>
            <a:r>
              <a:rPr lang="pt-BR" sz="2400" b="1" dirty="0" smtClean="0"/>
              <a:t>Anna Zonato</a:t>
            </a:r>
            <a:br>
              <a:rPr lang="pt-BR" sz="2400" b="1" dirty="0" smtClean="0"/>
            </a:br>
            <a:r>
              <a:rPr lang="pt-BR" sz="2400" b="1" dirty="0" smtClean="0"/>
              <a:t>A&amp;E Junior </a:t>
            </a:r>
            <a:r>
              <a:rPr lang="pt-BR" sz="2400" b="1" dirty="0" err="1" smtClean="0"/>
              <a:t>Doctor</a:t>
            </a:r>
            <a:r>
              <a:rPr lang="pt-BR" sz="2400" b="1" dirty="0" smtClean="0"/>
              <a:t> </a:t>
            </a:r>
            <a:r>
              <a:rPr lang="pt-BR" sz="2400" b="1" dirty="0" err="1" smtClean="0"/>
              <a:t>at</a:t>
            </a:r>
            <a:r>
              <a:rPr lang="pt-BR" sz="2400" b="1" dirty="0" smtClean="0"/>
              <a:t> </a:t>
            </a:r>
            <a:r>
              <a:rPr lang="pt-BR" sz="2400" b="1" dirty="0" err="1" smtClean="0"/>
              <a:t>the</a:t>
            </a:r>
            <a:r>
              <a:rPr lang="pt-BR" sz="2400" b="1" dirty="0" smtClean="0"/>
              <a:t> NNUH </a:t>
            </a:r>
            <a:endParaRPr lang="pt-BR" sz="2400" b="1" dirty="0"/>
          </a:p>
        </p:txBody>
      </p:sp>
    </p:spTree>
    <p:extLst>
      <p:ext uri="{BB962C8B-B14F-4D97-AF65-F5344CB8AC3E}">
        <p14:creationId xmlns:p14="http://schemas.microsoft.com/office/powerpoint/2010/main" val="4112232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a:t>N</a:t>
            </a:r>
            <a:r>
              <a:rPr lang="pt-BR" dirty="0" err="1" smtClean="0"/>
              <a:t>umbers</a:t>
            </a:r>
            <a:endParaRPr lang="pt-BR" dirty="0"/>
          </a:p>
        </p:txBody>
      </p:sp>
      <p:sp>
        <p:nvSpPr>
          <p:cNvPr id="3" name="Espaço Reservado para Conteúdo 2"/>
          <p:cNvSpPr>
            <a:spLocks noGrp="1"/>
          </p:cNvSpPr>
          <p:nvPr>
            <p:ph idx="1"/>
          </p:nvPr>
        </p:nvSpPr>
        <p:spPr/>
        <p:txBody>
          <a:bodyPr/>
          <a:lstStyle/>
          <a:p>
            <a:endParaRPr lang="pt-BR"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28800"/>
            <a:ext cx="3168352" cy="480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960" t="15080" r="38757" b="68253"/>
          <a:stretch/>
        </p:blipFill>
        <p:spPr bwMode="auto">
          <a:xfrm>
            <a:off x="3495154" y="1647559"/>
            <a:ext cx="563154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3634" t="29118" r="41076" b="43501"/>
          <a:stretch/>
        </p:blipFill>
        <p:spPr bwMode="auto">
          <a:xfrm>
            <a:off x="3573816" y="3472531"/>
            <a:ext cx="5552881" cy="1887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683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323528" y="1556792"/>
            <a:ext cx="8435280" cy="5184575"/>
          </a:xfrm>
        </p:spPr>
        <p:txBody>
          <a:bodyPr>
            <a:normAutofit lnSpcReduction="10000"/>
          </a:bodyPr>
          <a:lstStyle/>
          <a:p>
            <a:r>
              <a:rPr lang="en-US" dirty="0" smtClean="0"/>
              <a:t>“</a:t>
            </a:r>
            <a:r>
              <a:rPr lang="en-US" dirty="0"/>
              <a:t>While it is encouraging that more doctors are entering training, the numbers are still nowhere near enough to meet patient need</a:t>
            </a:r>
            <a:r>
              <a:rPr lang="en-US" dirty="0" smtClean="0"/>
              <a:t>.” </a:t>
            </a:r>
            <a:r>
              <a:rPr lang="en-US" dirty="0" err="1"/>
              <a:t>Dr</a:t>
            </a:r>
            <a:r>
              <a:rPr lang="en-US" dirty="0"/>
              <a:t> </a:t>
            </a:r>
            <a:r>
              <a:rPr lang="en-US" dirty="0" err="1"/>
              <a:t>Chaand</a:t>
            </a:r>
            <a:r>
              <a:rPr lang="en-US" dirty="0"/>
              <a:t> </a:t>
            </a:r>
            <a:r>
              <a:rPr lang="en-US" dirty="0" err="1"/>
              <a:t>Nagpaul</a:t>
            </a:r>
            <a:r>
              <a:rPr lang="en-US" dirty="0"/>
              <a:t>, head of the British Medical </a:t>
            </a:r>
            <a:r>
              <a:rPr lang="en-US" dirty="0" smtClean="0"/>
              <a:t>Association</a:t>
            </a:r>
          </a:p>
          <a:p>
            <a:endParaRPr lang="en-US" dirty="0" smtClean="0"/>
          </a:p>
          <a:p>
            <a:r>
              <a:rPr lang="en-US" dirty="0" smtClean="0"/>
              <a:t>“</a:t>
            </a:r>
            <a:r>
              <a:rPr lang="en-US" dirty="0"/>
              <a:t>We are importing doctors… from countries where they were desperately needed. We poached them in order to plug holes in the NHS workforce, now in crisis</a:t>
            </a:r>
            <a:r>
              <a:rPr lang="en-US" dirty="0" smtClean="0"/>
              <a:t>.” </a:t>
            </a:r>
            <a:r>
              <a:rPr lang="pt-BR" dirty="0" err="1"/>
              <a:t>Surgeon</a:t>
            </a:r>
            <a:r>
              <a:rPr lang="pt-BR" dirty="0"/>
              <a:t> Professor J </a:t>
            </a:r>
            <a:r>
              <a:rPr lang="pt-BR" dirty="0" err="1"/>
              <a:t>Meirion</a:t>
            </a:r>
            <a:r>
              <a:rPr lang="pt-BR" dirty="0"/>
              <a:t> Thomas</a:t>
            </a:r>
          </a:p>
        </p:txBody>
      </p:sp>
    </p:spTree>
    <p:extLst>
      <p:ext uri="{BB962C8B-B14F-4D97-AF65-F5344CB8AC3E}">
        <p14:creationId xmlns:p14="http://schemas.microsoft.com/office/powerpoint/2010/main" val="881779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11268" name="Picture 4" descr="Resultado de imagem para immigrant uk doctor pathways"/>
          <p:cNvPicPr>
            <a:picLocks noChangeAspect="1" noChangeArrowheads="1"/>
          </p:cNvPicPr>
          <p:nvPr/>
        </p:nvPicPr>
        <p:blipFill rotWithShape="1">
          <a:blip r:embed="rId2">
            <a:extLst>
              <a:ext uri="{28A0092B-C50C-407E-A947-70E740481C1C}">
                <a14:useLocalDpi xmlns:a14="http://schemas.microsoft.com/office/drawing/2010/main" val="0"/>
              </a:ext>
            </a:extLst>
          </a:blip>
          <a:srcRect b="39633"/>
          <a:stretch/>
        </p:blipFill>
        <p:spPr bwMode="auto">
          <a:xfrm>
            <a:off x="107504" y="24618"/>
            <a:ext cx="4448677" cy="671380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esultado de imagem para immigrant uk doctor pathways"/>
          <p:cNvPicPr>
            <a:picLocks noChangeAspect="1" noChangeArrowheads="1"/>
          </p:cNvPicPr>
          <p:nvPr/>
        </p:nvPicPr>
        <p:blipFill rotWithShape="1">
          <a:blip r:embed="rId2">
            <a:extLst>
              <a:ext uri="{28A0092B-C50C-407E-A947-70E740481C1C}">
                <a14:useLocalDpi xmlns:a14="http://schemas.microsoft.com/office/drawing/2010/main" val="0"/>
              </a:ext>
            </a:extLst>
          </a:blip>
          <a:srcRect t="61074"/>
          <a:stretch/>
        </p:blipFill>
        <p:spPr bwMode="auto">
          <a:xfrm>
            <a:off x="4575496" y="1814286"/>
            <a:ext cx="4509255" cy="4388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345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Similarities</a:t>
            </a:r>
            <a:endParaRPr lang="pt-BR" dirty="0"/>
          </a:p>
        </p:txBody>
      </p:sp>
      <p:sp>
        <p:nvSpPr>
          <p:cNvPr id="3" name="Espaço Reservado para Conteúdo 2"/>
          <p:cNvSpPr>
            <a:spLocks noGrp="1"/>
          </p:cNvSpPr>
          <p:nvPr>
            <p:ph idx="1"/>
          </p:nvPr>
        </p:nvSpPr>
        <p:spPr/>
        <p:txBody>
          <a:bodyPr/>
          <a:lstStyle/>
          <a:p>
            <a:r>
              <a:rPr lang="pt-BR" dirty="0" smtClean="0"/>
              <a:t>People</a:t>
            </a:r>
          </a:p>
          <a:p>
            <a:r>
              <a:rPr lang="pt-BR" dirty="0" smtClean="0"/>
              <a:t>Medicine in general</a:t>
            </a:r>
          </a:p>
          <a:p>
            <a:r>
              <a:rPr lang="pt-BR" dirty="0" smtClean="0"/>
              <a:t>System </a:t>
            </a:r>
            <a:r>
              <a:rPr lang="pt-BR" dirty="0" err="1" smtClean="0"/>
              <a:t>structure</a:t>
            </a:r>
            <a:r>
              <a:rPr lang="pt-BR" dirty="0" smtClean="0"/>
              <a:t> </a:t>
            </a:r>
            <a:endParaRPr lang="pt-BR" dirty="0"/>
          </a:p>
          <a:p>
            <a:r>
              <a:rPr lang="pt-BR" dirty="0" smtClean="0"/>
              <a:t>Hospital </a:t>
            </a:r>
            <a:r>
              <a:rPr lang="pt-BR" dirty="0" err="1" smtClean="0"/>
              <a:t>routine</a:t>
            </a:r>
            <a:endParaRPr lang="pt-BR" dirty="0" smtClean="0"/>
          </a:p>
          <a:p>
            <a:r>
              <a:rPr lang="pt-BR" dirty="0" err="1" smtClean="0"/>
              <a:t>Waiting</a:t>
            </a:r>
            <a:r>
              <a:rPr lang="pt-BR" dirty="0" smtClean="0"/>
              <a:t> times</a:t>
            </a:r>
          </a:p>
          <a:p>
            <a:endParaRPr lang="pt-BR" dirty="0" smtClean="0"/>
          </a:p>
          <a:p>
            <a:endParaRPr lang="pt-BR" dirty="0"/>
          </a:p>
        </p:txBody>
      </p:sp>
      <p:pic>
        <p:nvPicPr>
          <p:cNvPr id="4" name="Imagem 3"/>
          <p:cNvPicPr>
            <a:picLocks noChangeAspect="1"/>
          </p:cNvPicPr>
          <p:nvPr/>
        </p:nvPicPr>
        <p:blipFill>
          <a:blip r:embed="rId2"/>
          <a:stretch>
            <a:fillRect/>
          </a:stretch>
        </p:blipFill>
        <p:spPr>
          <a:xfrm>
            <a:off x="4139952" y="3429000"/>
            <a:ext cx="4745175" cy="3167404"/>
          </a:xfrm>
          <a:prstGeom prst="rect">
            <a:avLst/>
          </a:prstGeom>
        </p:spPr>
      </p:pic>
    </p:spTree>
    <p:extLst>
      <p:ext uri="{BB962C8B-B14F-4D97-AF65-F5344CB8AC3E}">
        <p14:creationId xmlns:p14="http://schemas.microsoft.com/office/powerpoint/2010/main" val="4196627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Benefits</a:t>
            </a:r>
            <a:endParaRPr lang="pt-BR" dirty="0"/>
          </a:p>
        </p:txBody>
      </p:sp>
      <p:sp>
        <p:nvSpPr>
          <p:cNvPr id="3" name="Espaço Reservado para Conteúdo 2"/>
          <p:cNvSpPr>
            <a:spLocks noGrp="1"/>
          </p:cNvSpPr>
          <p:nvPr>
            <p:ph idx="1"/>
          </p:nvPr>
        </p:nvSpPr>
        <p:spPr/>
        <p:txBody>
          <a:bodyPr/>
          <a:lstStyle/>
          <a:p>
            <a:r>
              <a:rPr lang="pt-BR" dirty="0" err="1" smtClean="0"/>
              <a:t>Support</a:t>
            </a:r>
            <a:r>
              <a:rPr lang="pt-BR" dirty="0" smtClean="0"/>
              <a:t> – </a:t>
            </a:r>
            <a:r>
              <a:rPr lang="pt-BR" dirty="0" err="1" smtClean="0"/>
              <a:t>consultants</a:t>
            </a:r>
            <a:r>
              <a:rPr lang="pt-BR" dirty="0" smtClean="0"/>
              <a:t>, MDU, BMJ, GMC</a:t>
            </a:r>
          </a:p>
          <a:p>
            <a:r>
              <a:rPr lang="pt-BR" dirty="0" err="1" smtClean="0"/>
              <a:t>Infrastructure</a:t>
            </a:r>
            <a:endParaRPr lang="pt-BR" dirty="0" smtClean="0"/>
          </a:p>
          <a:p>
            <a:r>
              <a:rPr lang="pt-BR" dirty="0" err="1" smtClean="0"/>
              <a:t>Lesser</a:t>
            </a:r>
            <a:r>
              <a:rPr lang="pt-BR" dirty="0" smtClean="0"/>
              <a:t> hours</a:t>
            </a:r>
          </a:p>
          <a:p>
            <a:r>
              <a:rPr lang="pt-BR" dirty="0" err="1" smtClean="0"/>
              <a:t>Work</a:t>
            </a:r>
            <a:r>
              <a:rPr lang="pt-BR" dirty="0" smtClean="0"/>
              <a:t> </a:t>
            </a:r>
            <a:r>
              <a:rPr lang="pt-BR" dirty="0" err="1" smtClean="0"/>
              <a:t>flexibility</a:t>
            </a:r>
            <a:endParaRPr lang="pt-BR" dirty="0" smtClean="0"/>
          </a:p>
          <a:p>
            <a:r>
              <a:rPr lang="pt-BR" dirty="0" err="1" smtClean="0"/>
              <a:t>Quality</a:t>
            </a:r>
            <a:r>
              <a:rPr lang="pt-BR" dirty="0" smtClean="0"/>
              <a:t> </a:t>
            </a:r>
            <a:r>
              <a:rPr lang="pt-BR" dirty="0" err="1" smtClean="0"/>
              <a:t>of</a:t>
            </a:r>
            <a:r>
              <a:rPr lang="pt-BR" dirty="0" smtClean="0"/>
              <a:t> </a:t>
            </a:r>
            <a:r>
              <a:rPr lang="pt-BR" dirty="0" err="1" smtClean="0"/>
              <a:t>life</a:t>
            </a:r>
            <a:endParaRPr lang="pt-BR" dirty="0" smtClean="0"/>
          </a:p>
          <a:p>
            <a:r>
              <a:rPr lang="pt-BR" dirty="0" err="1" smtClean="0"/>
              <a:t>Safety</a:t>
            </a:r>
            <a:r>
              <a:rPr lang="pt-BR" dirty="0" smtClean="0"/>
              <a:t>!</a:t>
            </a:r>
          </a:p>
          <a:p>
            <a:endParaRPr lang="pt-BR" dirty="0" smtClean="0"/>
          </a:p>
          <a:p>
            <a:endParaRPr lang="pt-BR" dirty="0"/>
          </a:p>
        </p:txBody>
      </p:sp>
    </p:spTree>
    <p:extLst>
      <p:ext uri="{BB962C8B-B14F-4D97-AF65-F5344CB8AC3E}">
        <p14:creationId xmlns:p14="http://schemas.microsoft.com/office/powerpoint/2010/main" val="1226255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127843"/>
            <a:ext cx="2697088" cy="269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lstStyle/>
          <a:p>
            <a:pPr algn="ctr"/>
            <a:r>
              <a:rPr lang="pt-BR" dirty="0" smtClean="0"/>
              <a:t>Health in </a:t>
            </a:r>
            <a:r>
              <a:rPr lang="pt-BR" dirty="0" err="1" smtClean="0"/>
              <a:t>the</a:t>
            </a:r>
            <a:r>
              <a:rPr lang="pt-BR" dirty="0" smtClean="0"/>
              <a:t> UK</a:t>
            </a:r>
            <a:endParaRPr lang="pt-BR" dirty="0"/>
          </a:p>
        </p:txBody>
      </p:sp>
      <p:sp>
        <p:nvSpPr>
          <p:cNvPr id="3" name="Espaço Reservado para Conteúdo 2"/>
          <p:cNvSpPr>
            <a:spLocks noGrp="1"/>
          </p:cNvSpPr>
          <p:nvPr>
            <p:ph idx="1"/>
          </p:nvPr>
        </p:nvSpPr>
        <p:spPr/>
        <p:txBody>
          <a:bodyPr>
            <a:normAutofit/>
          </a:bodyPr>
          <a:lstStyle/>
          <a:p>
            <a:pPr marL="118872" indent="0">
              <a:buNone/>
            </a:pPr>
            <a:r>
              <a:rPr lang="en-US" dirty="0" smtClean="0"/>
              <a:t>“The UK spends </a:t>
            </a:r>
            <a:r>
              <a:rPr lang="en-US" dirty="0"/>
              <a:t>almost 10% of its GDP on health, about one percentage point higher than the OECD average. This is projected to reach 11.4% by 2030. This level of spending buys strong access to health care, with low levels of inequality, though long-term care services are less accessible</a:t>
            </a:r>
            <a:r>
              <a:rPr lang="en-US" dirty="0" smtClean="0"/>
              <a:t>.”</a:t>
            </a:r>
            <a:endParaRPr lang="pt-BR" dirty="0"/>
          </a:p>
        </p:txBody>
      </p:sp>
    </p:spTree>
    <p:extLst>
      <p:ext uri="{BB962C8B-B14F-4D97-AF65-F5344CB8AC3E}">
        <p14:creationId xmlns:p14="http://schemas.microsoft.com/office/powerpoint/2010/main" val="438737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Brazil</a:t>
            </a:r>
            <a:r>
              <a:rPr lang="pt-BR" dirty="0" smtClean="0"/>
              <a:t> x UK</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24827706"/>
              </p:ext>
            </p:extLst>
          </p:nvPr>
        </p:nvGraphicFramePr>
        <p:xfrm>
          <a:off x="323528" y="1772816"/>
          <a:ext cx="8686800" cy="4442532"/>
        </p:xfrm>
        <a:graphic>
          <a:graphicData uri="http://schemas.openxmlformats.org/drawingml/2006/table">
            <a:tbl>
              <a:tblPr firstRow="1" bandRow="1">
                <a:tableStyleId>{5C22544A-7EE6-4342-B048-85BDC9FD1C3A}</a:tableStyleId>
              </a:tblPr>
              <a:tblGrid>
                <a:gridCol w="2895600"/>
                <a:gridCol w="2895600"/>
                <a:gridCol w="2895600"/>
              </a:tblGrid>
              <a:tr h="580033">
                <a:tc>
                  <a:txBody>
                    <a:bodyPr/>
                    <a:lstStyle/>
                    <a:p>
                      <a:pPr algn="ctr"/>
                      <a:r>
                        <a:rPr lang="pt-BR" sz="1800" dirty="0" err="1" smtClean="0"/>
                        <a:t>Parameter</a:t>
                      </a:r>
                      <a:endParaRPr lang="pt-BR" sz="1800" dirty="0"/>
                    </a:p>
                  </a:txBody>
                  <a:tcPr/>
                </a:tc>
                <a:tc>
                  <a:txBody>
                    <a:bodyPr/>
                    <a:lstStyle/>
                    <a:p>
                      <a:pPr algn="ctr"/>
                      <a:r>
                        <a:rPr lang="pt-BR" sz="1800" dirty="0" err="1" smtClean="0"/>
                        <a:t>Brazil</a:t>
                      </a:r>
                      <a:endParaRPr lang="pt-BR" sz="1800" dirty="0"/>
                    </a:p>
                  </a:txBody>
                  <a:tcPr/>
                </a:tc>
                <a:tc>
                  <a:txBody>
                    <a:bodyPr/>
                    <a:lstStyle/>
                    <a:p>
                      <a:pPr algn="ctr"/>
                      <a:r>
                        <a:rPr lang="pt-BR" sz="1800" dirty="0" smtClean="0"/>
                        <a:t>UK</a:t>
                      </a:r>
                      <a:endParaRPr lang="pt-BR" sz="1800" dirty="0"/>
                    </a:p>
                  </a:txBody>
                  <a:tcPr/>
                </a:tc>
              </a:tr>
              <a:tr h="1001153">
                <a:tc>
                  <a:txBody>
                    <a:bodyPr/>
                    <a:lstStyle/>
                    <a:p>
                      <a:pPr algn="ctr"/>
                      <a:r>
                        <a:rPr lang="pt-BR" sz="1800" dirty="0" smtClean="0"/>
                        <a:t>Life </a:t>
                      </a:r>
                      <a:r>
                        <a:rPr lang="pt-BR" sz="1800" dirty="0" err="1" smtClean="0"/>
                        <a:t>expectancy</a:t>
                      </a:r>
                      <a:r>
                        <a:rPr lang="pt-BR" sz="1800" dirty="0" smtClean="0"/>
                        <a:t> (</a:t>
                      </a:r>
                      <a:r>
                        <a:rPr lang="pt-BR" sz="1800" dirty="0" err="1" smtClean="0"/>
                        <a:t>men</a:t>
                      </a:r>
                      <a:r>
                        <a:rPr lang="pt-BR" sz="1800" dirty="0" smtClean="0"/>
                        <a:t>, </a:t>
                      </a:r>
                      <a:r>
                        <a:rPr lang="pt-BR" sz="1800" dirty="0" err="1" smtClean="0"/>
                        <a:t>years</a:t>
                      </a:r>
                      <a:r>
                        <a:rPr lang="pt-BR" sz="1800" dirty="0" smtClean="0"/>
                        <a:t>)</a:t>
                      </a:r>
                      <a:endParaRPr lang="pt-BR" sz="1800" dirty="0"/>
                    </a:p>
                  </a:txBody>
                  <a:tcPr/>
                </a:tc>
                <a:tc>
                  <a:txBody>
                    <a:bodyPr/>
                    <a:lstStyle/>
                    <a:p>
                      <a:pPr algn="ctr"/>
                      <a:r>
                        <a:rPr lang="pt-BR" sz="1800" dirty="0" smtClean="0"/>
                        <a:t>72.1 </a:t>
                      </a:r>
                      <a:endParaRPr lang="pt-BR" sz="1800" dirty="0"/>
                    </a:p>
                  </a:txBody>
                  <a:tcPr/>
                </a:tc>
                <a:tc>
                  <a:txBody>
                    <a:bodyPr/>
                    <a:lstStyle/>
                    <a:p>
                      <a:pPr algn="ctr"/>
                      <a:r>
                        <a:rPr lang="pt-BR" sz="1800" dirty="0" smtClean="0"/>
                        <a:t>79.5 </a:t>
                      </a:r>
                      <a:endParaRPr lang="pt-BR" sz="1800" dirty="0"/>
                    </a:p>
                  </a:txBody>
                  <a:tcPr/>
                </a:tc>
              </a:tr>
              <a:tr h="1001153">
                <a:tc>
                  <a:txBody>
                    <a:bodyPr/>
                    <a:lstStyle/>
                    <a:p>
                      <a:pPr algn="ctr"/>
                      <a:r>
                        <a:rPr lang="pt-BR" sz="1800" dirty="0" smtClean="0"/>
                        <a:t>Health </a:t>
                      </a:r>
                      <a:r>
                        <a:rPr lang="pt-BR" sz="1800" dirty="0" err="1" smtClean="0"/>
                        <a:t>spending</a:t>
                      </a:r>
                      <a:r>
                        <a:rPr lang="pt-BR" sz="1800" baseline="0" dirty="0" smtClean="0"/>
                        <a:t> (US </a:t>
                      </a:r>
                      <a:r>
                        <a:rPr lang="pt-BR" sz="1800" baseline="0" dirty="0" err="1" smtClean="0"/>
                        <a:t>dollars</a:t>
                      </a:r>
                      <a:r>
                        <a:rPr lang="pt-BR" sz="1800" baseline="0" dirty="0" smtClean="0"/>
                        <a:t>/capita)</a:t>
                      </a:r>
                      <a:endParaRPr lang="pt-BR"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800" dirty="0" smtClean="0"/>
                        <a:t>1282</a:t>
                      </a:r>
                      <a:endParaRPr lang="en-US" sz="1800" dirty="0" smtClean="0"/>
                    </a:p>
                    <a:p>
                      <a:pPr algn="ctr"/>
                      <a:endParaRPr lang="pt-BR" sz="1800" dirty="0"/>
                    </a:p>
                  </a:txBody>
                  <a:tcPr/>
                </a:tc>
                <a:tc>
                  <a:txBody>
                    <a:bodyPr/>
                    <a:lstStyle/>
                    <a:p>
                      <a:pPr algn="ctr"/>
                      <a:r>
                        <a:rPr lang="en-US" sz="1800" dirty="0" smtClean="0"/>
                        <a:t>4070</a:t>
                      </a:r>
                    </a:p>
                  </a:txBody>
                  <a:tcPr/>
                </a:tc>
              </a:tr>
              <a:tr h="580033">
                <a:tc>
                  <a:txBody>
                    <a:bodyPr/>
                    <a:lstStyle/>
                    <a:p>
                      <a:pPr algn="ctr"/>
                      <a:r>
                        <a:rPr lang="pt-BR" sz="1800" dirty="0" err="1" smtClean="0"/>
                        <a:t>Elderly</a:t>
                      </a:r>
                      <a:endParaRPr lang="pt-BR" sz="1800" dirty="0"/>
                    </a:p>
                  </a:txBody>
                  <a:tcPr/>
                </a:tc>
                <a:tc>
                  <a:txBody>
                    <a:bodyPr/>
                    <a:lstStyle/>
                    <a:p>
                      <a:pPr algn="ctr"/>
                      <a:r>
                        <a:rPr lang="pt-BR" sz="1800" dirty="0" smtClean="0"/>
                        <a:t>8.9%</a:t>
                      </a:r>
                      <a:endParaRPr lang="pt-BR" sz="1800" dirty="0"/>
                    </a:p>
                  </a:txBody>
                  <a:tcPr/>
                </a:tc>
                <a:tc>
                  <a:txBody>
                    <a:bodyPr/>
                    <a:lstStyle/>
                    <a:p>
                      <a:pPr algn="ctr"/>
                      <a:r>
                        <a:rPr lang="pt-BR" sz="1800" dirty="0" smtClean="0"/>
                        <a:t>17.26%</a:t>
                      </a:r>
                      <a:endParaRPr lang="pt-BR" sz="1800" dirty="0"/>
                    </a:p>
                  </a:txBody>
                  <a:tcPr/>
                </a:tc>
              </a:tr>
              <a:tr h="580033">
                <a:tc>
                  <a:txBody>
                    <a:bodyPr/>
                    <a:lstStyle/>
                    <a:p>
                      <a:pPr algn="ctr"/>
                      <a:r>
                        <a:rPr lang="pt-BR" sz="1800" dirty="0" err="1" smtClean="0"/>
                        <a:t>Alcohol</a:t>
                      </a:r>
                      <a:r>
                        <a:rPr lang="pt-BR" sz="1800" dirty="0" smtClean="0"/>
                        <a:t> -</a:t>
                      </a:r>
                      <a:r>
                        <a:rPr lang="pt-BR" sz="1800" baseline="0" dirty="0" smtClean="0"/>
                        <a:t> </a:t>
                      </a:r>
                      <a:r>
                        <a:rPr lang="en-US" sz="1800" dirty="0" err="1" smtClean="0"/>
                        <a:t>Litres</a:t>
                      </a:r>
                      <a:r>
                        <a:rPr lang="en-US" sz="1800" dirty="0" smtClean="0"/>
                        <a:t>/capita (aged 15 and over)</a:t>
                      </a:r>
                      <a:endParaRPr lang="pt-BR" sz="1800" dirty="0"/>
                    </a:p>
                  </a:txBody>
                  <a:tcPr/>
                </a:tc>
                <a:tc>
                  <a:txBody>
                    <a:bodyPr/>
                    <a:lstStyle/>
                    <a:p>
                      <a:pPr algn="ctr"/>
                      <a:r>
                        <a:rPr lang="pt-BR" sz="1800" dirty="0" smtClean="0"/>
                        <a:t>6.3</a:t>
                      </a:r>
                      <a:endParaRPr lang="pt-BR" sz="1800" dirty="0"/>
                    </a:p>
                  </a:txBody>
                  <a:tcPr/>
                </a:tc>
                <a:tc>
                  <a:txBody>
                    <a:bodyPr/>
                    <a:lstStyle/>
                    <a:p>
                      <a:pPr algn="ctr"/>
                      <a:r>
                        <a:rPr lang="pt-BR" sz="1800" dirty="0" smtClean="0"/>
                        <a:t>9.7</a:t>
                      </a:r>
                      <a:endParaRPr lang="pt-BR" sz="1800" dirty="0"/>
                    </a:p>
                  </a:txBody>
                  <a:tcPr/>
                </a:tc>
              </a:tr>
              <a:tr h="580033">
                <a:tc>
                  <a:txBody>
                    <a:bodyPr/>
                    <a:lstStyle/>
                    <a:p>
                      <a:pPr algn="ctr"/>
                      <a:r>
                        <a:rPr lang="en-US" sz="1800" dirty="0" smtClean="0"/>
                        <a:t>Smoking - % of population aged 15+</a:t>
                      </a:r>
                      <a:endParaRPr lang="pt-BR" sz="1800" dirty="0"/>
                    </a:p>
                  </a:txBody>
                  <a:tcPr/>
                </a:tc>
                <a:tc>
                  <a:txBody>
                    <a:bodyPr/>
                    <a:lstStyle/>
                    <a:p>
                      <a:pPr algn="ctr"/>
                      <a:r>
                        <a:rPr lang="pt-BR" sz="1800" dirty="0" smtClean="0"/>
                        <a:t>10.1</a:t>
                      </a:r>
                      <a:endParaRPr lang="pt-BR" sz="1800" dirty="0"/>
                    </a:p>
                  </a:txBody>
                  <a:tcPr/>
                </a:tc>
                <a:tc>
                  <a:txBody>
                    <a:bodyPr/>
                    <a:lstStyle/>
                    <a:p>
                      <a:pPr algn="ctr"/>
                      <a:r>
                        <a:rPr lang="pt-BR" sz="1800" dirty="0" smtClean="0"/>
                        <a:t>17.2</a:t>
                      </a:r>
                      <a:endParaRPr lang="pt-BR" sz="1800" dirty="0"/>
                    </a:p>
                  </a:txBody>
                  <a:tcPr/>
                </a:tc>
              </a:tr>
            </a:tbl>
          </a:graphicData>
        </a:graphic>
      </p:graphicFrame>
    </p:spTree>
    <p:extLst>
      <p:ext uri="{BB962C8B-B14F-4D97-AF65-F5344CB8AC3E}">
        <p14:creationId xmlns:p14="http://schemas.microsoft.com/office/powerpoint/2010/main" val="4090426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a:t>Brazil</a:t>
            </a:r>
            <a:r>
              <a:rPr lang="pt-BR" dirty="0"/>
              <a:t> x UK</a:t>
            </a:r>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003418074"/>
              </p:ext>
            </p:extLst>
          </p:nvPr>
        </p:nvGraphicFramePr>
        <p:xfrm>
          <a:off x="467544" y="2276872"/>
          <a:ext cx="8229600" cy="22910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pt-BR" sz="1800" dirty="0" err="1" smtClean="0"/>
                        <a:t>Parameter</a:t>
                      </a:r>
                      <a:endParaRPr lang="pt-BR" sz="1800" dirty="0"/>
                    </a:p>
                  </a:txBody>
                  <a:tcPr/>
                </a:tc>
                <a:tc>
                  <a:txBody>
                    <a:bodyPr/>
                    <a:lstStyle/>
                    <a:p>
                      <a:pPr algn="ctr"/>
                      <a:r>
                        <a:rPr lang="pt-BR" sz="1800" dirty="0" err="1" smtClean="0"/>
                        <a:t>Brazil</a:t>
                      </a:r>
                      <a:endParaRPr lang="pt-BR" sz="1800" dirty="0"/>
                    </a:p>
                  </a:txBody>
                  <a:tcPr/>
                </a:tc>
                <a:tc>
                  <a:txBody>
                    <a:bodyPr/>
                    <a:lstStyle/>
                    <a:p>
                      <a:pPr algn="ctr"/>
                      <a:r>
                        <a:rPr lang="pt-BR" sz="1800" dirty="0" smtClean="0"/>
                        <a:t>UK</a:t>
                      </a:r>
                      <a:endParaRPr lang="pt-BR" sz="1800" dirty="0"/>
                    </a:p>
                  </a:txBody>
                  <a:tcPr/>
                </a:tc>
              </a:tr>
              <a:tr h="370840">
                <a:tc>
                  <a:txBody>
                    <a:bodyPr/>
                    <a:lstStyle/>
                    <a:p>
                      <a:pPr algn="ctr"/>
                      <a:r>
                        <a:rPr lang="pt-BR" dirty="0" smtClean="0"/>
                        <a:t>Road </a:t>
                      </a:r>
                      <a:r>
                        <a:rPr lang="pt-BR" dirty="0" err="1" smtClean="0"/>
                        <a:t>accidents</a:t>
                      </a:r>
                      <a:r>
                        <a:rPr lang="pt-BR" dirty="0" smtClean="0"/>
                        <a:t>  (per </a:t>
                      </a:r>
                      <a:r>
                        <a:rPr lang="pt-BR" dirty="0" err="1" smtClean="0"/>
                        <a:t>million</a:t>
                      </a:r>
                      <a:r>
                        <a:rPr lang="pt-BR" dirty="0" smtClean="0"/>
                        <a:t>)</a:t>
                      </a:r>
                      <a:endParaRPr lang="pt-BR" dirty="0"/>
                    </a:p>
                  </a:txBody>
                  <a:tcPr/>
                </a:tc>
                <a:tc>
                  <a:txBody>
                    <a:bodyPr/>
                    <a:lstStyle/>
                    <a:p>
                      <a:pPr algn="ctr"/>
                      <a:r>
                        <a:rPr lang="pt-BR" dirty="0" smtClean="0"/>
                        <a:t>&gt;140?</a:t>
                      </a:r>
                      <a:endParaRPr lang="pt-BR" dirty="0"/>
                    </a:p>
                  </a:txBody>
                  <a:tcPr/>
                </a:tc>
                <a:tc>
                  <a:txBody>
                    <a:bodyPr/>
                    <a:lstStyle/>
                    <a:p>
                      <a:pPr algn="ctr"/>
                      <a:r>
                        <a:rPr lang="pt-BR" dirty="0" smtClean="0"/>
                        <a:t>28.1</a:t>
                      </a:r>
                      <a:endParaRPr lang="pt-BR" dirty="0"/>
                    </a:p>
                  </a:txBody>
                  <a:tcPr/>
                </a:tc>
              </a:tr>
              <a:tr h="370840">
                <a:tc>
                  <a:txBody>
                    <a:bodyPr/>
                    <a:lstStyle/>
                    <a:p>
                      <a:pPr algn="ctr"/>
                      <a:r>
                        <a:rPr lang="pt-BR" dirty="0" err="1" smtClean="0"/>
                        <a:t>Firearm</a:t>
                      </a:r>
                      <a:r>
                        <a:rPr lang="pt-BR" dirty="0" smtClean="0"/>
                        <a:t> </a:t>
                      </a:r>
                      <a:r>
                        <a:rPr lang="pt-BR" dirty="0" err="1" smtClean="0"/>
                        <a:t>deaths</a:t>
                      </a:r>
                      <a:r>
                        <a:rPr lang="pt-BR" dirty="0" smtClean="0"/>
                        <a:t>  (per 100,000)</a:t>
                      </a:r>
                      <a:endParaRPr lang="pt-BR" dirty="0"/>
                    </a:p>
                  </a:txBody>
                  <a:tcPr/>
                </a:tc>
                <a:tc>
                  <a:txBody>
                    <a:bodyPr/>
                    <a:lstStyle/>
                    <a:p>
                      <a:pPr algn="ctr"/>
                      <a:r>
                        <a:rPr lang="pt-BR" dirty="0" smtClean="0"/>
                        <a:t>19.4</a:t>
                      </a:r>
                      <a:endParaRPr lang="pt-BR" dirty="0"/>
                    </a:p>
                  </a:txBody>
                  <a:tcPr/>
                </a:tc>
                <a:tc>
                  <a:txBody>
                    <a:bodyPr/>
                    <a:lstStyle/>
                    <a:p>
                      <a:pPr algn="ctr"/>
                      <a:r>
                        <a:rPr lang="pt-BR" dirty="0" smtClean="0"/>
                        <a:t>0.2</a:t>
                      </a:r>
                      <a:endParaRPr lang="pt-BR" dirty="0"/>
                    </a:p>
                  </a:txBody>
                  <a:tcPr/>
                </a:tc>
              </a:tr>
              <a:tr h="370840">
                <a:tc>
                  <a:txBody>
                    <a:bodyPr/>
                    <a:lstStyle/>
                    <a:p>
                      <a:pPr algn="ctr"/>
                      <a:r>
                        <a:rPr lang="pt-BR" dirty="0" err="1" smtClean="0"/>
                        <a:t>Intentional</a:t>
                      </a:r>
                      <a:r>
                        <a:rPr lang="pt-BR" dirty="0" smtClean="0"/>
                        <a:t> </a:t>
                      </a:r>
                      <a:r>
                        <a:rPr lang="pt-BR" dirty="0" err="1" smtClean="0"/>
                        <a:t>homicides</a:t>
                      </a:r>
                      <a:r>
                        <a:rPr lang="pt-BR" dirty="0" smtClean="0"/>
                        <a:t> (per 100,000)</a:t>
                      </a:r>
                      <a:endParaRPr lang="pt-BR" dirty="0"/>
                    </a:p>
                  </a:txBody>
                  <a:tcPr/>
                </a:tc>
                <a:tc>
                  <a:txBody>
                    <a:bodyPr/>
                    <a:lstStyle/>
                    <a:p>
                      <a:pPr algn="ctr"/>
                      <a:r>
                        <a:rPr lang="pt-BR" dirty="0" smtClean="0"/>
                        <a:t>30.5 (12th)</a:t>
                      </a:r>
                      <a:endParaRPr lang="pt-BR" dirty="0"/>
                    </a:p>
                  </a:txBody>
                  <a:tcPr/>
                </a:tc>
                <a:tc>
                  <a:txBody>
                    <a:bodyPr/>
                    <a:lstStyle/>
                    <a:p>
                      <a:pPr algn="ctr"/>
                      <a:r>
                        <a:rPr lang="pt-BR" dirty="0" smtClean="0"/>
                        <a:t>1.2 (124th)</a:t>
                      </a:r>
                      <a:endParaRPr lang="pt-BR" dirty="0"/>
                    </a:p>
                  </a:txBody>
                  <a:tcPr/>
                </a:tc>
              </a:tr>
            </a:tbl>
          </a:graphicData>
        </a:graphic>
      </p:graphicFrame>
    </p:spTree>
    <p:extLst>
      <p:ext uri="{BB962C8B-B14F-4D97-AF65-F5344CB8AC3E}">
        <p14:creationId xmlns:p14="http://schemas.microsoft.com/office/powerpoint/2010/main" val="2978627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143"/>
          <a:stretch/>
        </p:blipFill>
        <p:spPr bwMode="auto">
          <a:xfrm>
            <a:off x="1275687" y="2204864"/>
            <a:ext cx="6608056" cy="360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252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Challenges</a:t>
            </a:r>
            <a:endParaRPr lang="pt-BR" dirty="0"/>
          </a:p>
        </p:txBody>
      </p:sp>
      <p:sp>
        <p:nvSpPr>
          <p:cNvPr id="3" name="Espaço Reservado para Conteúdo 2"/>
          <p:cNvSpPr>
            <a:spLocks noGrp="1"/>
          </p:cNvSpPr>
          <p:nvPr>
            <p:ph idx="1"/>
          </p:nvPr>
        </p:nvSpPr>
        <p:spPr/>
        <p:txBody>
          <a:bodyPr numCol="2">
            <a:normAutofit/>
          </a:bodyPr>
          <a:lstStyle/>
          <a:p>
            <a:r>
              <a:rPr lang="pt-BR" dirty="0" err="1" smtClean="0"/>
              <a:t>Process</a:t>
            </a:r>
            <a:r>
              <a:rPr lang="pt-BR" dirty="0" smtClean="0"/>
              <a:t> </a:t>
            </a:r>
            <a:r>
              <a:rPr lang="pt-BR" dirty="0" err="1" smtClean="0"/>
              <a:t>costs</a:t>
            </a:r>
            <a:r>
              <a:rPr lang="pt-BR" dirty="0" smtClean="0"/>
              <a:t> </a:t>
            </a:r>
            <a:endParaRPr lang="pt-BR" dirty="0"/>
          </a:p>
          <a:p>
            <a:r>
              <a:rPr lang="pt-BR" dirty="0" err="1" smtClean="0"/>
              <a:t>Culture</a:t>
            </a:r>
            <a:endParaRPr lang="pt-BR" dirty="0" smtClean="0"/>
          </a:p>
          <a:p>
            <a:r>
              <a:rPr lang="pt-BR" dirty="0" err="1" smtClean="0"/>
              <a:t>Language</a:t>
            </a:r>
            <a:endParaRPr lang="pt-BR" dirty="0" smtClean="0"/>
          </a:p>
          <a:p>
            <a:r>
              <a:rPr lang="pt-BR" dirty="0" smtClean="0"/>
              <a:t>Training</a:t>
            </a:r>
          </a:p>
          <a:p>
            <a:r>
              <a:rPr lang="pt-BR" dirty="0" err="1" smtClean="0"/>
              <a:t>Routine</a:t>
            </a:r>
            <a:endParaRPr lang="pt-BR" dirty="0" smtClean="0"/>
          </a:p>
          <a:p>
            <a:r>
              <a:rPr lang="pt-BR" dirty="0" smtClean="0"/>
              <a:t>IT</a:t>
            </a:r>
          </a:p>
          <a:p>
            <a:endParaRPr lang="pt-BR" dirty="0"/>
          </a:p>
          <a:p>
            <a:endParaRPr lang="pt-BR" dirty="0" smtClean="0"/>
          </a:p>
          <a:p>
            <a:endParaRPr lang="pt-BR" dirty="0" smtClean="0"/>
          </a:p>
          <a:p>
            <a:r>
              <a:rPr lang="pt-BR" dirty="0" err="1" smtClean="0"/>
              <a:t>Bureaucracy</a:t>
            </a:r>
            <a:r>
              <a:rPr lang="pt-BR" dirty="0" smtClean="0"/>
              <a:t> </a:t>
            </a:r>
          </a:p>
          <a:p>
            <a:r>
              <a:rPr lang="pt-BR" dirty="0" err="1" smtClean="0"/>
              <a:t>Patient</a:t>
            </a:r>
            <a:r>
              <a:rPr lang="pt-BR" dirty="0"/>
              <a:t> </a:t>
            </a:r>
            <a:r>
              <a:rPr lang="pt-BR" dirty="0" err="1" smtClean="0"/>
              <a:t>characteristics</a:t>
            </a:r>
            <a:endParaRPr lang="pt-BR" dirty="0" smtClean="0"/>
          </a:p>
          <a:p>
            <a:r>
              <a:rPr lang="pt-BR" dirty="0" err="1" smtClean="0"/>
              <a:t>Diseases</a:t>
            </a:r>
            <a:r>
              <a:rPr lang="pt-BR" dirty="0" smtClean="0"/>
              <a:t>/</a:t>
            </a:r>
            <a:r>
              <a:rPr lang="pt-BR" dirty="0" err="1" smtClean="0"/>
              <a:t>prevalence</a:t>
            </a:r>
            <a:endParaRPr lang="pt-BR" dirty="0" smtClean="0"/>
          </a:p>
          <a:p>
            <a:r>
              <a:rPr lang="pt-BR" dirty="0" err="1" smtClean="0"/>
              <a:t>Alcohol</a:t>
            </a:r>
            <a:endParaRPr lang="pt-BR" dirty="0" smtClean="0"/>
          </a:p>
          <a:p>
            <a:r>
              <a:rPr lang="pt-BR" dirty="0" err="1" smtClean="0"/>
              <a:t>Weather</a:t>
            </a:r>
            <a:endParaRPr lang="pt-BR" dirty="0" smtClean="0"/>
          </a:p>
          <a:p>
            <a:endParaRPr lang="pt-BR" dirty="0" smtClean="0"/>
          </a:p>
          <a:p>
            <a:endParaRPr lang="pt-BR" dirty="0"/>
          </a:p>
        </p:txBody>
      </p:sp>
    </p:spTree>
    <p:extLst>
      <p:ext uri="{BB962C8B-B14F-4D97-AF65-F5344CB8AC3E}">
        <p14:creationId xmlns:p14="http://schemas.microsoft.com/office/powerpoint/2010/main" val="35804299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Overview</a:t>
            </a:r>
            <a:endParaRPr lang="pt-BR" dirty="0"/>
          </a:p>
        </p:txBody>
      </p:sp>
      <p:sp>
        <p:nvSpPr>
          <p:cNvPr id="3" name="Espaço Reservado para Conteúdo 2"/>
          <p:cNvSpPr>
            <a:spLocks noGrp="1"/>
          </p:cNvSpPr>
          <p:nvPr>
            <p:ph idx="1"/>
          </p:nvPr>
        </p:nvSpPr>
        <p:spPr>
          <a:xfrm>
            <a:off x="457200" y="1775191"/>
            <a:ext cx="8229600" cy="5082809"/>
          </a:xfrm>
        </p:spPr>
        <p:txBody>
          <a:bodyPr>
            <a:normAutofit/>
          </a:bodyPr>
          <a:lstStyle/>
          <a:p>
            <a:r>
              <a:rPr lang="pt-BR" dirty="0" smtClean="0"/>
              <a:t>Background</a:t>
            </a:r>
          </a:p>
          <a:p>
            <a:r>
              <a:rPr lang="pt-BR" dirty="0" err="1" smtClean="0"/>
              <a:t>My</a:t>
            </a:r>
            <a:r>
              <a:rPr lang="pt-BR" dirty="0" smtClean="0"/>
              <a:t> </a:t>
            </a:r>
            <a:r>
              <a:rPr lang="pt-BR" dirty="0" err="1" smtClean="0"/>
              <a:t>journey</a:t>
            </a:r>
            <a:endParaRPr lang="pt-BR" dirty="0" smtClean="0"/>
          </a:p>
          <a:p>
            <a:r>
              <a:rPr lang="pt-BR" dirty="0" err="1" smtClean="0"/>
              <a:t>Definition</a:t>
            </a:r>
            <a:endParaRPr lang="pt-BR" dirty="0"/>
          </a:p>
          <a:p>
            <a:r>
              <a:rPr lang="pt-BR" dirty="0" err="1" smtClean="0"/>
              <a:t>Numbers</a:t>
            </a:r>
            <a:endParaRPr lang="pt-BR" dirty="0" smtClean="0"/>
          </a:p>
          <a:p>
            <a:r>
              <a:rPr lang="pt-BR" dirty="0" err="1" smtClean="0"/>
              <a:t>Similarities</a:t>
            </a:r>
            <a:r>
              <a:rPr lang="pt-BR" dirty="0" smtClean="0"/>
              <a:t> </a:t>
            </a:r>
            <a:r>
              <a:rPr lang="pt-BR" dirty="0" err="1" smtClean="0"/>
              <a:t>and</a:t>
            </a:r>
            <a:r>
              <a:rPr lang="pt-BR" dirty="0" smtClean="0"/>
              <a:t> </a:t>
            </a:r>
            <a:r>
              <a:rPr lang="pt-BR" dirty="0" err="1" smtClean="0"/>
              <a:t>differences</a:t>
            </a:r>
            <a:endParaRPr lang="pt-BR" dirty="0" smtClean="0"/>
          </a:p>
          <a:p>
            <a:r>
              <a:rPr lang="pt-BR" dirty="0" err="1" smtClean="0"/>
              <a:t>Culture</a:t>
            </a:r>
            <a:r>
              <a:rPr lang="pt-BR" dirty="0" smtClean="0"/>
              <a:t> </a:t>
            </a:r>
            <a:r>
              <a:rPr lang="pt-BR" dirty="0" err="1" smtClean="0"/>
              <a:t>and</a:t>
            </a:r>
            <a:r>
              <a:rPr lang="pt-BR" dirty="0" smtClean="0"/>
              <a:t> </a:t>
            </a:r>
            <a:r>
              <a:rPr lang="pt-BR" dirty="0" err="1" smtClean="0"/>
              <a:t>patient</a:t>
            </a:r>
            <a:r>
              <a:rPr lang="pt-BR" dirty="0" smtClean="0"/>
              <a:t> </a:t>
            </a:r>
            <a:r>
              <a:rPr lang="pt-BR" dirty="0" err="1" smtClean="0"/>
              <a:t>safety</a:t>
            </a:r>
            <a:endParaRPr lang="pt-BR" dirty="0" smtClean="0"/>
          </a:p>
          <a:p>
            <a:r>
              <a:rPr lang="pt-BR" dirty="0" smtClean="0"/>
              <a:t>COVID-19</a:t>
            </a:r>
            <a:endParaRPr lang="pt-BR" dirty="0"/>
          </a:p>
          <a:p>
            <a:r>
              <a:rPr lang="pt-BR" dirty="0" err="1" smtClean="0"/>
              <a:t>Closure</a:t>
            </a:r>
            <a:endParaRPr lang="pt-BR" dirty="0" smtClean="0"/>
          </a:p>
          <a:p>
            <a:r>
              <a:rPr lang="pt-BR" dirty="0" err="1" smtClean="0"/>
              <a:t>References</a:t>
            </a:r>
            <a:r>
              <a:rPr lang="pt-BR" dirty="0" smtClean="0"/>
              <a:t/>
            </a:r>
            <a:br>
              <a:rPr lang="pt-BR" dirty="0" smtClean="0"/>
            </a:br>
            <a:endParaRPr lang="pt-BR" dirty="0"/>
          </a:p>
        </p:txBody>
      </p:sp>
    </p:spTree>
    <p:extLst>
      <p:ext uri="{BB962C8B-B14F-4D97-AF65-F5344CB8AC3E}">
        <p14:creationId xmlns:p14="http://schemas.microsoft.com/office/powerpoint/2010/main" val="2389591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Culture</a:t>
            </a:r>
            <a:endParaRPr lang="pt-BR" dirty="0"/>
          </a:p>
        </p:txBody>
      </p:sp>
      <p:sp>
        <p:nvSpPr>
          <p:cNvPr id="3" name="Espaço Reservado para Conteúdo 2"/>
          <p:cNvSpPr>
            <a:spLocks noGrp="1"/>
          </p:cNvSpPr>
          <p:nvPr>
            <p:ph idx="1"/>
          </p:nvPr>
        </p:nvSpPr>
        <p:spPr/>
        <p:txBody>
          <a:bodyPr/>
          <a:lstStyle/>
          <a:p>
            <a:endParaRPr lang="pt-BR"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56792"/>
            <a:ext cx="5472607" cy="364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9" y="1700808"/>
            <a:ext cx="2963495" cy="296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459118"/>
            <a:ext cx="6523062" cy="489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092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Language</a:t>
            </a:r>
            <a:endParaRPr lang="pt-BR" dirty="0"/>
          </a:p>
        </p:txBody>
      </p:sp>
      <p:pic>
        <p:nvPicPr>
          <p:cNvPr id="4" name="Espaço Reservado para Conteúdo 3"/>
          <p:cNvPicPr>
            <a:picLocks noGrp="1" noChangeAspect="1"/>
          </p:cNvPicPr>
          <p:nvPr>
            <p:ph idx="1"/>
          </p:nvPr>
        </p:nvPicPr>
        <p:blipFill>
          <a:blip r:embed="rId2"/>
          <a:stretch>
            <a:fillRect/>
          </a:stretch>
        </p:blipFill>
        <p:spPr>
          <a:xfrm>
            <a:off x="790672" y="1628800"/>
            <a:ext cx="7562656" cy="4940935"/>
          </a:xfrm>
          <a:prstGeom prst="rect">
            <a:avLst/>
          </a:prstGeom>
        </p:spPr>
      </p:pic>
    </p:spTree>
    <p:extLst>
      <p:ext uri="{BB962C8B-B14F-4D97-AF65-F5344CB8AC3E}">
        <p14:creationId xmlns:p14="http://schemas.microsoft.com/office/powerpoint/2010/main" val="28831012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108" y="4293096"/>
            <a:ext cx="5505577" cy="183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353"/>
          <a:stretch/>
        </p:blipFill>
        <p:spPr bwMode="auto">
          <a:xfrm>
            <a:off x="395536" y="404664"/>
            <a:ext cx="3893269" cy="462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86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6" y="193736"/>
            <a:ext cx="4852764" cy="485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59621"/>
            <a:ext cx="3616796" cy="452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3817137"/>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5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481" y="1124744"/>
            <a:ext cx="6959674" cy="521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8640"/>
            <a:ext cx="2088280" cy="138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8671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52" y="1628800"/>
            <a:ext cx="8528289" cy="479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9546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792" t="17659" r="7731" b="11904"/>
          <a:stretch/>
        </p:blipFill>
        <p:spPr bwMode="auto">
          <a:xfrm>
            <a:off x="-65947" y="456781"/>
            <a:ext cx="9209947" cy="565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4892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Patient</a:t>
            </a:r>
            <a:r>
              <a:rPr lang="pt-BR" dirty="0" smtClean="0"/>
              <a:t> </a:t>
            </a:r>
            <a:r>
              <a:rPr lang="pt-BR" dirty="0" err="1" smtClean="0"/>
              <a:t>Safety</a:t>
            </a:r>
            <a:endParaRPr lang="pt-BR" dirty="0"/>
          </a:p>
        </p:txBody>
      </p:sp>
      <p:sp>
        <p:nvSpPr>
          <p:cNvPr id="3" name="Espaço Reservado para Conteúdo 2"/>
          <p:cNvSpPr>
            <a:spLocks noGrp="1"/>
          </p:cNvSpPr>
          <p:nvPr>
            <p:ph idx="1"/>
          </p:nvPr>
        </p:nvSpPr>
        <p:spPr/>
        <p:txBody>
          <a:bodyPr/>
          <a:lstStyle/>
          <a:p>
            <a:endParaRPr lang="pt-BR" dirty="0"/>
          </a:p>
        </p:txBody>
      </p:sp>
      <p:graphicFrame>
        <p:nvGraphicFramePr>
          <p:cNvPr id="4" name="Diagrama 3"/>
          <p:cNvGraphicFramePr/>
          <p:nvPr>
            <p:extLst>
              <p:ext uri="{D42A27DB-BD31-4B8C-83A1-F6EECF244321}">
                <p14:modId xmlns:p14="http://schemas.microsoft.com/office/powerpoint/2010/main" val="1152559268"/>
              </p:ext>
            </p:extLst>
          </p:nvPr>
        </p:nvGraphicFramePr>
        <p:xfrm>
          <a:off x="1475656" y="1916832"/>
          <a:ext cx="6696744" cy="4349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2332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0"/>
            <a:ext cx="8363272" cy="1408176"/>
          </a:xfrm>
        </p:spPr>
        <p:txBody>
          <a:bodyPr>
            <a:normAutofit fontScale="90000"/>
          </a:bodyPr>
          <a:lstStyle/>
          <a:p>
            <a:pPr algn="ctr"/>
            <a:r>
              <a:rPr lang="en-US" dirty="0"/>
              <a:t>What should safety net advice include</a:t>
            </a:r>
            <a:r>
              <a:rPr lang="en-US" dirty="0" smtClean="0"/>
              <a:t>?</a:t>
            </a:r>
            <a:endParaRPr lang="pt-BR" dirty="0"/>
          </a:p>
        </p:txBody>
      </p:sp>
      <p:sp>
        <p:nvSpPr>
          <p:cNvPr id="3" name="Espaço Reservado para Conteúdo 2"/>
          <p:cNvSpPr>
            <a:spLocks noGrp="1"/>
          </p:cNvSpPr>
          <p:nvPr>
            <p:ph idx="1"/>
          </p:nvPr>
        </p:nvSpPr>
        <p:spPr>
          <a:xfrm>
            <a:off x="457200" y="1628801"/>
            <a:ext cx="8363272" cy="4772000"/>
          </a:xfrm>
        </p:spPr>
        <p:txBody>
          <a:bodyPr>
            <a:normAutofit fontScale="85000" lnSpcReduction="10000"/>
          </a:bodyPr>
          <a:lstStyle/>
          <a:p>
            <a:r>
              <a:rPr lang="en-US" dirty="0" smtClean="0"/>
              <a:t>The </a:t>
            </a:r>
            <a:r>
              <a:rPr lang="en-US" dirty="0"/>
              <a:t>existence of uncertainty. If the diagnosis is uncertain, that uncertainty should be communicated to the </a:t>
            </a:r>
            <a:r>
              <a:rPr lang="en-US" dirty="0" smtClean="0"/>
              <a:t>patient</a:t>
            </a:r>
          </a:p>
          <a:p>
            <a:endParaRPr lang="en-US" dirty="0"/>
          </a:p>
          <a:p>
            <a:r>
              <a:rPr lang="en-US" dirty="0"/>
              <a:t>What exactly to look out for. If there is a </a:t>
            </a:r>
            <a:r>
              <a:rPr lang="en-US" dirty="0" err="1"/>
              <a:t>recognised</a:t>
            </a:r>
            <a:r>
              <a:rPr lang="en-US" dirty="0"/>
              <a:t> risk of deterioration or complications developing then the safety-net advice should include the specific clinical </a:t>
            </a:r>
            <a:r>
              <a:rPr lang="en-US" dirty="0" smtClean="0"/>
              <a:t>features.</a:t>
            </a:r>
          </a:p>
          <a:p>
            <a:endParaRPr lang="en-US" dirty="0"/>
          </a:p>
          <a:p>
            <a:r>
              <a:rPr lang="en-US" dirty="0"/>
              <a:t>How exactly to seek further </a:t>
            </a:r>
            <a:r>
              <a:rPr lang="en-US" dirty="0" smtClean="0"/>
              <a:t>help (how and where).</a:t>
            </a:r>
          </a:p>
          <a:p>
            <a:endParaRPr lang="en-US" dirty="0"/>
          </a:p>
          <a:p>
            <a:r>
              <a:rPr lang="en-US" dirty="0"/>
              <a:t>What to expect about time course</a:t>
            </a:r>
            <a:r>
              <a:rPr lang="en-US" dirty="0" smtClean="0"/>
              <a:t>.</a:t>
            </a:r>
            <a:endParaRPr lang="en-US" dirty="0"/>
          </a:p>
        </p:txBody>
      </p:sp>
    </p:spTree>
    <p:extLst>
      <p:ext uri="{BB962C8B-B14F-4D97-AF65-F5344CB8AC3E}">
        <p14:creationId xmlns:p14="http://schemas.microsoft.com/office/powerpoint/2010/main" val="35541932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dirty="0"/>
              <a:t/>
            </a:r>
            <a:br>
              <a:rPr lang="en-US" dirty="0"/>
            </a:br>
            <a:r>
              <a:rPr lang="en-US" dirty="0"/>
              <a:t>What should be recorded?</a:t>
            </a:r>
            <a:br>
              <a:rPr lang="en-US" dirty="0"/>
            </a:br>
            <a:endParaRPr lang="pt-BR" dirty="0"/>
          </a:p>
        </p:txBody>
      </p:sp>
      <p:sp>
        <p:nvSpPr>
          <p:cNvPr id="3" name="Espaço Reservado para Conteúdo 2"/>
          <p:cNvSpPr>
            <a:spLocks noGrp="1"/>
          </p:cNvSpPr>
          <p:nvPr>
            <p:ph idx="1"/>
          </p:nvPr>
        </p:nvSpPr>
        <p:spPr/>
        <p:txBody>
          <a:bodyPr/>
          <a:lstStyle/>
          <a:p>
            <a:r>
              <a:rPr lang="en-US" dirty="0"/>
              <a:t>Safety-net advice should be documented in the medical notes.</a:t>
            </a:r>
          </a:p>
          <a:p>
            <a:endParaRPr lang="en-US" dirty="0"/>
          </a:p>
          <a:p>
            <a:r>
              <a:rPr lang="en-US" dirty="0"/>
              <a:t>There was no consensus on when and whether safety-net advice should be given in written format rather than verbally.</a:t>
            </a:r>
            <a:endParaRPr lang="pt-BR" dirty="0"/>
          </a:p>
          <a:p>
            <a:endParaRPr lang="pt-BR" dirty="0"/>
          </a:p>
        </p:txBody>
      </p:sp>
    </p:spTree>
    <p:extLst>
      <p:ext uri="{BB962C8B-B14F-4D97-AF65-F5344CB8AC3E}">
        <p14:creationId xmlns:p14="http://schemas.microsoft.com/office/powerpoint/2010/main" val="4138532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Background</a:t>
            </a:r>
            <a:endParaRPr lang="pt-BR" dirty="0"/>
          </a:p>
        </p:txBody>
      </p:sp>
      <p:sp>
        <p:nvSpPr>
          <p:cNvPr id="3" name="Espaço Reservado para Conteúdo 2"/>
          <p:cNvSpPr>
            <a:spLocks noGrp="1"/>
          </p:cNvSpPr>
          <p:nvPr>
            <p:ph idx="1"/>
          </p:nvPr>
        </p:nvSpPr>
        <p:spPr/>
        <p:txBody>
          <a:bodyPr>
            <a:normAutofit/>
          </a:bodyPr>
          <a:lstStyle/>
          <a:p>
            <a:r>
              <a:rPr lang="pt-BR" dirty="0" err="1" smtClean="0"/>
              <a:t>Graduated</a:t>
            </a:r>
            <a:r>
              <a:rPr lang="pt-BR" dirty="0" smtClean="0"/>
              <a:t> </a:t>
            </a:r>
            <a:r>
              <a:rPr lang="pt-BR" dirty="0" err="1" smtClean="0"/>
              <a:t>by</a:t>
            </a:r>
            <a:r>
              <a:rPr lang="pt-BR" dirty="0" smtClean="0"/>
              <a:t> Universidade Federal do Paraná (UFPR) in Jan/2017</a:t>
            </a:r>
          </a:p>
          <a:p>
            <a:r>
              <a:rPr lang="pt-BR" dirty="0" err="1" smtClean="0"/>
              <a:t>Worked</a:t>
            </a:r>
            <a:r>
              <a:rPr lang="pt-BR" dirty="0" smtClean="0"/>
              <a:t> </a:t>
            </a:r>
            <a:r>
              <a:rPr lang="pt-BR" dirty="0" err="1" smtClean="0"/>
              <a:t>with</a:t>
            </a:r>
            <a:r>
              <a:rPr lang="pt-BR" dirty="0" smtClean="0"/>
              <a:t> </a:t>
            </a:r>
            <a:r>
              <a:rPr lang="pt-BR" dirty="0" err="1" smtClean="0"/>
              <a:t>Occupational</a:t>
            </a:r>
            <a:r>
              <a:rPr lang="pt-BR" dirty="0" smtClean="0"/>
              <a:t> Health, A&amp;E </a:t>
            </a:r>
            <a:r>
              <a:rPr lang="pt-BR" dirty="0" err="1" smtClean="0"/>
              <a:t>and</a:t>
            </a:r>
            <a:r>
              <a:rPr lang="pt-BR" dirty="0" smtClean="0"/>
              <a:t> </a:t>
            </a:r>
            <a:r>
              <a:rPr lang="pt-BR" dirty="0" err="1" smtClean="0"/>
              <a:t>primary</a:t>
            </a:r>
            <a:r>
              <a:rPr lang="pt-BR" dirty="0" smtClean="0"/>
              <a:t> </a:t>
            </a:r>
            <a:r>
              <a:rPr lang="pt-BR" dirty="0" err="1" smtClean="0"/>
              <a:t>care</a:t>
            </a:r>
            <a:r>
              <a:rPr lang="pt-BR" dirty="0" smtClean="0"/>
              <a:t> in </a:t>
            </a:r>
            <a:r>
              <a:rPr lang="pt-BR" dirty="0" err="1" smtClean="0"/>
              <a:t>Brazil</a:t>
            </a:r>
            <a:endParaRPr lang="pt-BR" dirty="0" smtClean="0"/>
          </a:p>
          <a:p>
            <a:r>
              <a:rPr lang="pt-BR" dirty="0" smtClean="0"/>
              <a:t>A&amp;E post </a:t>
            </a:r>
            <a:r>
              <a:rPr lang="pt-BR" dirty="0" err="1" smtClean="0"/>
              <a:t>at</a:t>
            </a:r>
            <a:r>
              <a:rPr lang="pt-BR" dirty="0" smtClean="0"/>
              <a:t> Norfolk </a:t>
            </a:r>
            <a:r>
              <a:rPr lang="pt-BR" dirty="0" err="1" smtClean="0"/>
              <a:t>and</a:t>
            </a:r>
            <a:r>
              <a:rPr lang="pt-BR" dirty="0" smtClean="0"/>
              <a:t> Norwich </a:t>
            </a:r>
            <a:r>
              <a:rPr lang="pt-BR" dirty="0" err="1" smtClean="0"/>
              <a:t>University</a:t>
            </a:r>
            <a:r>
              <a:rPr lang="pt-BR" dirty="0" smtClean="0"/>
              <a:t> Hospital for </a:t>
            </a:r>
            <a:r>
              <a:rPr lang="pt-BR" dirty="0" err="1" smtClean="0"/>
              <a:t>the</a:t>
            </a:r>
            <a:r>
              <a:rPr lang="pt-BR" dirty="0" smtClean="0"/>
              <a:t> </a:t>
            </a:r>
            <a:r>
              <a:rPr lang="pt-BR" dirty="0" err="1" smtClean="0"/>
              <a:t>past</a:t>
            </a:r>
            <a:r>
              <a:rPr lang="pt-BR" dirty="0" smtClean="0"/>
              <a:t> </a:t>
            </a:r>
            <a:r>
              <a:rPr lang="pt-BR" dirty="0" smtClean="0"/>
              <a:t>30</a:t>
            </a:r>
            <a:r>
              <a:rPr lang="pt-BR" dirty="0" smtClean="0"/>
              <a:t> </a:t>
            </a:r>
            <a:r>
              <a:rPr lang="pt-BR" dirty="0" err="1" smtClean="0"/>
              <a:t>months</a:t>
            </a:r>
            <a:endParaRPr lang="pt-BR" dirty="0"/>
          </a:p>
        </p:txBody>
      </p:sp>
    </p:spTree>
    <p:extLst>
      <p:ext uri="{BB962C8B-B14F-4D97-AF65-F5344CB8AC3E}">
        <p14:creationId xmlns:p14="http://schemas.microsoft.com/office/powerpoint/2010/main" val="19494193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Ethnicity</a:t>
            </a:r>
            <a:r>
              <a:rPr lang="pt-BR" dirty="0" smtClean="0"/>
              <a:t> x COVID-19</a:t>
            </a:r>
            <a:endParaRPr lang="pt-BR" dirty="0"/>
          </a:p>
        </p:txBody>
      </p:sp>
      <p:sp>
        <p:nvSpPr>
          <p:cNvPr id="3" name="Espaço Reservado para Conteúdo 2"/>
          <p:cNvSpPr>
            <a:spLocks noGrp="1"/>
          </p:cNvSpPr>
          <p:nvPr>
            <p:ph idx="1"/>
          </p:nvPr>
        </p:nvSpPr>
        <p:spPr/>
        <p:txBody>
          <a:bodyPr>
            <a:normAutofit lnSpcReduction="10000"/>
          </a:bodyPr>
          <a:lstStyle/>
          <a:p>
            <a:r>
              <a:rPr lang="pt-BR" dirty="0" smtClean="0"/>
              <a:t>UK - </a:t>
            </a:r>
            <a:r>
              <a:rPr lang="en-US" dirty="0"/>
              <a:t>one in seven people are from Black, Asian and Minority Ethnic (</a:t>
            </a:r>
            <a:r>
              <a:rPr lang="en-US" dirty="0">
                <a:solidFill>
                  <a:schemeClr val="accent1">
                    <a:lumMod val="75000"/>
                  </a:schemeClr>
                </a:solidFill>
              </a:rPr>
              <a:t>BAME</a:t>
            </a:r>
            <a:r>
              <a:rPr lang="en-US" dirty="0"/>
              <a:t>) </a:t>
            </a:r>
            <a:r>
              <a:rPr lang="en-US" dirty="0" smtClean="0"/>
              <a:t>backgrounds.</a:t>
            </a:r>
          </a:p>
          <a:p>
            <a:r>
              <a:rPr lang="en-US" dirty="0"/>
              <a:t>T</a:t>
            </a:r>
            <a:r>
              <a:rPr lang="en-US" dirty="0" smtClean="0"/>
              <a:t>he </a:t>
            </a:r>
            <a:r>
              <a:rPr lang="en-US" dirty="0"/>
              <a:t>first </a:t>
            </a:r>
            <a:r>
              <a:rPr lang="en-US" dirty="0">
                <a:solidFill>
                  <a:schemeClr val="accent1">
                    <a:lumMod val="75000"/>
                  </a:schemeClr>
                </a:solidFill>
              </a:rPr>
              <a:t>ten healthcare workers </a:t>
            </a:r>
            <a:r>
              <a:rPr lang="en-US" dirty="0"/>
              <a:t>in the UK who died as a result of COVID-19 were all from BAME </a:t>
            </a:r>
            <a:r>
              <a:rPr lang="en-US" dirty="0" smtClean="0"/>
              <a:t>backgrounds.</a:t>
            </a:r>
          </a:p>
          <a:p>
            <a:r>
              <a:rPr lang="en-US" dirty="0"/>
              <a:t> </a:t>
            </a:r>
            <a:r>
              <a:rPr lang="en-US" dirty="0" smtClean="0"/>
              <a:t>Relationship </a:t>
            </a:r>
            <a:r>
              <a:rPr lang="en-US" dirty="0"/>
              <a:t>between ethnicity and known risk factors for poor clinical outcomes in COVID-19, driven by both biological and socio-economic mechanisms.</a:t>
            </a:r>
            <a:endParaRPr lang="pt-BR" dirty="0"/>
          </a:p>
        </p:txBody>
      </p:sp>
    </p:spTree>
    <p:extLst>
      <p:ext uri="{BB962C8B-B14F-4D97-AF65-F5344CB8AC3E}">
        <p14:creationId xmlns:p14="http://schemas.microsoft.com/office/powerpoint/2010/main" val="2662403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a:t>Ethnicity</a:t>
            </a:r>
            <a:r>
              <a:rPr lang="pt-BR" dirty="0"/>
              <a:t> x COVID-19</a:t>
            </a:r>
          </a:p>
        </p:txBody>
      </p:sp>
      <p:sp>
        <p:nvSpPr>
          <p:cNvPr id="3" name="Espaço Reservado para Conteúdo 2"/>
          <p:cNvSpPr>
            <a:spLocks noGrp="1"/>
          </p:cNvSpPr>
          <p:nvPr>
            <p:ph idx="1"/>
          </p:nvPr>
        </p:nvSpPr>
        <p:spPr/>
        <p:txBody>
          <a:bodyPr/>
          <a:lstStyle/>
          <a:p>
            <a:endParaRPr lang="pt-BR" dirty="0"/>
          </a:p>
        </p:txBody>
      </p:sp>
      <p:graphicFrame>
        <p:nvGraphicFramePr>
          <p:cNvPr id="4" name="Diagrama 3"/>
          <p:cNvGraphicFramePr/>
          <p:nvPr>
            <p:extLst>
              <p:ext uri="{D42A27DB-BD31-4B8C-83A1-F6EECF244321}">
                <p14:modId xmlns:p14="http://schemas.microsoft.com/office/powerpoint/2010/main" val="1453581100"/>
              </p:ext>
            </p:extLst>
          </p:nvPr>
        </p:nvGraphicFramePr>
        <p:xfrm>
          <a:off x="1043608" y="1556792"/>
          <a:ext cx="7128792" cy="4968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m 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987824" y="2852936"/>
            <a:ext cx="3240360" cy="2430271"/>
          </a:xfrm>
          <a:prstGeom prst="rect">
            <a:avLst/>
          </a:prstGeom>
        </p:spPr>
      </p:pic>
    </p:spTree>
    <p:extLst>
      <p:ext uri="{BB962C8B-B14F-4D97-AF65-F5344CB8AC3E}">
        <p14:creationId xmlns:p14="http://schemas.microsoft.com/office/powerpoint/2010/main" val="42697708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Towards</a:t>
            </a:r>
            <a:r>
              <a:rPr lang="pt-BR" dirty="0" smtClean="0"/>
              <a:t> </a:t>
            </a:r>
            <a:r>
              <a:rPr lang="pt-BR" dirty="0" err="1" smtClean="0"/>
              <a:t>Solution</a:t>
            </a:r>
            <a:endParaRPr lang="pt-BR" dirty="0"/>
          </a:p>
        </p:txBody>
      </p:sp>
      <p:sp>
        <p:nvSpPr>
          <p:cNvPr id="3" name="Espaço Reservado para Conteúdo 2"/>
          <p:cNvSpPr>
            <a:spLocks noGrp="1"/>
          </p:cNvSpPr>
          <p:nvPr>
            <p:ph idx="1"/>
          </p:nvPr>
        </p:nvSpPr>
        <p:spPr/>
        <p:txBody>
          <a:bodyPr>
            <a:normAutofit/>
          </a:bodyPr>
          <a:lstStyle/>
          <a:p>
            <a:r>
              <a:rPr lang="en-US" dirty="0"/>
              <a:t>Making the necessary information available in advance</a:t>
            </a:r>
          </a:p>
          <a:p>
            <a:r>
              <a:rPr lang="pt-BR" dirty="0" err="1"/>
              <a:t>Bridging</a:t>
            </a:r>
            <a:r>
              <a:rPr lang="pt-BR" dirty="0"/>
              <a:t> </a:t>
            </a:r>
            <a:r>
              <a:rPr lang="pt-BR" dirty="0" err="1"/>
              <a:t>the</a:t>
            </a:r>
            <a:r>
              <a:rPr lang="pt-BR" dirty="0"/>
              <a:t> </a:t>
            </a:r>
            <a:r>
              <a:rPr lang="pt-BR" dirty="0" err="1"/>
              <a:t>culture</a:t>
            </a:r>
            <a:r>
              <a:rPr lang="pt-BR" dirty="0"/>
              <a:t> gap</a:t>
            </a:r>
          </a:p>
          <a:p>
            <a:r>
              <a:rPr lang="en-US" dirty="0"/>
              <a:t>A point of contact </a:t>
            </a:r>
            <a:endParaRPr lang="en-US" dirty="0" smtClean="0"/>
          </a:p>
          <a:p>
            <a:pPr marL="118872" indent="0">
              <a:buNone/>
            </a:pPr>
            <a:r>
              <a:rPr lang="en-US" dirty="0" smtClean="0"/>
              <a:t>‘</a:t>
            </a:r>
            <a:r>
              <a:rPr lang="en-US" dirty="0"/>
              <a:t>responsible officer’</a:t>
            </a:r>
          </a:p>
          <a:p>
            <a:r>
              <a:rPr lang="pt-BR" dirty="0"/>
              <a:t>A </a:t>
            </a:r>
            <a:r>
              <a:rPr lang="pt-BR" dirty="0" err="1"/>
              <a:t>national</a:t>
            </a:r>
            <a:r>
              <a:rPr lang="pt-BR" dirty="0"/>
              <a:t> </a:t>
            </a:r>
            <a:r>
              <a:rPr lang="pt-BR" dirty="0" err="1"/>
              <a:t>induction</a:t>
            </a:r>
            <a:r>
              <a:rPr lang="pt-BR" dirty="0"/>
              <a:t> </a:t>
            </a:r>
            <a:endParaRPr lang="pt-BR" dirty="0" smtClean="0"/>
          </a:p>
          <a:p>
            <a:pPr marL="118872" indent="0">
              <a:buNone/>
            </a:pPr>
            <a:r>
              <a:rPr lang="pt-BR" dirty="0" err="1" smtClean="0"/>
              <a:t>programme</a:t>
            </a:r>
            <a:endParaRPr lang="pt-BR" dirty="0" smtClean="0"/>
          </a:p>
          <a:p>
            <a:r>
              <a:rPr lang="en-GB" dirty="0" smtClean="0"/>
              <a:t>Recognition </a:t>
            </a:r>
            <a:r>
              <a:rPr lang="en-GB" dirty="0"/>
              <a:t>of </a:t>
            </a:r>
            <a:r>
              <a:rPr lang="en-GB" dirty="0" smtClean="0"/>
              <a:t>our part</a:t>
            </a:r>
            <a:endParaRPr lang="pt-BR" dirty="0" smtClean="0"/>
          </a:p>
          <a:p>
            <a:pPr marL="118872" indent="0">
              <a:buNone/>
            </a:pPr>
            <a:endParaRPr lang="pt-BR" dirty="0" smtClean="0"/>
          </a:p>
          <a:p>
            <a:pPr marL="118872" indent="0">
              <a:buNone/>
            </a:pPr>
            <a:endParaRPr lang="pt-BR" dirty="0"/>
          </a:p>
          <a:p>
            <a:endParaRPr lang="pt-BR" dirty="0"/>
          </a:p>
        </p:txBody>
      </p:sp>
      <p:pic>
        <p:nvPicPr>
          <p:cNvPr id="4" name="Imagem 3"/>
          <p:cNvPicPr>
            <a:picLocks noChangeAspect="1"/>
          </p:cNvPicPr>
          <p:nvPr/>
        </p:nvPicPr>
        <p:blipFill>
          <a:blip r:embed="rId2"/>
          <a:stretch>
            <a:fillRect/>
          </a:stretch>
        </p:blipFill>
        <p:spPr>
          <a:xfrm>
            <a:off x="4860032" y="3419486"/>
            <a:ext cx="4138451" cy="2978775"/>
          </a:xfrm>
          <a:prstGeom prst="rect">
            <a:avLst/>
          </a:prstGeom>
        </p:spPr>
      </p:pic>
    </p:spTree>
    <p:extLst>
      <p:ext uri="{BB962C8B-B14F-4D97-AF65-F5344CB8AC3E}">
        <p14:creationId xmlns:p14="http://schemas.microsoft.com/office/powerpoint/2010/main" val="29064317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en-GB" dirty="0" smtClean="0"/>
              <a:t>“An </a:t>
            </a:r>
            <a:r>
              <a:rPr lang="en-GB" dirty="0"/>
              <a:t>awareness of historical patterns of discrimination and recognition of the fundamental part that ethnic minorities and migrants have played in the history of the NHS would seem to be key components of cultural change. In turn, such an exercise might enable migrants and ethnic minority staff to feel a greater sense of belonging in the NHS</a:t>
            </a:r>
            <a:r>
              <a:rPr lang="en-GB" dirty="0" smtClean="0"/>
              <a:t>.”</a:t>
            </a:r>
            <a:endParaRPr lang="pt-BR" dirty="0"/>
          </a:p>
        </p:txBody>
      </p:sp>
    </p:spTree>
    <p:extLst>
      <p:ext uri="{BB962C8B-B14F-4D97-AF65-F5344CB8AC3E}">
        <p14:creationId xmlns:p14="http://schemas.microsoft.com/office/powerpoint/2010/main" val="4354748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a:bodyPr>
          <a:lstStyle/>
          <a:p>
            <a:r>
              <a:rPr lang="en-GB" dirty="0" smtClean="0"/>
              <a:t>“Immigration </a:t>
            </a:r>
            <a:r>
              <a:rPr lang="en-GB" dirty="0"/>
              <a:t>is a ‘central factor’ in the evolution of the </a:t>
            </a:r>
            <a:r>
              <a:rPr lang="en-GB" dirty="0" smtClean="0"/>
              <a:t>country. (…) </a:t>
            </a:r>
            <a:r>
              <a:rPr lang="en-GB" dirty="0"/>
              <a:t>from its overseas-born Premiership footballers to, dare we whisper it, its royal family with roots on the European continent, the UK as we know it today is to a great extent the result of population movements. </a:t>
            </a:r>
            <a:endParaRPr lang="pt-BR" dirty="0"/>
          </a:p>
        </p:txBody>
      </p:sp>
    </p:spTree>
    <p:extLst>
      <p:ext uri="{BB962C8B-B14F-4D97-AF65-F5344CB8AC3E}">
        <p14:creationId xmlns:p14="http://schemas.microsoft.com/office/powerpoint/2010/main" val="25782817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en-GB" dirty="0"/>
              <a:t>Migrants do not just bring a colourful presence, different cultures, music and food. They shape nations by working in industry, public services and becoming involved in civil society. The history of the British National (or should that be International?) Health Service provides us with an excellent illustration of such processes at work.”</a:t>
            </a:r>
            <a:endParaRPr lang="pt-BR" dirty="0"/>
          </a:p>
          <a:p>
            <a:endParaRPr lang="pt-BR" dirty="0"/>
          </a:p>
        </p:txBody>
      </p:sp>
    </p:spTree>
    <p:extLst>
      <p:ext uri="{BB962C8B-B14F-4D97-AF65-F5344CB8AC3E}">
        <p14:creationId xmlns:p14="http://schemas.microsoft.com/office/powerpoint/2010/main" val="2240347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References</a:t>
            </a:r>
            <a:endParaRPr lang="pt-BR" dirty="0"/>
          </a:p>
        </p:txBody>
      </p:sp>
      <p:sp>
        <p:nvSpPr>
          <p:cNvPr id="3" name="Espaço Reservado para Conteúdo 2"/>
          <p:cNvSpPr>
            <a:spLocks noGrp="1"/>
          </p:cNvSpPr>
          <p:nvPr>
            <p:ph idx="1"/>
          </p:nvPr>
        </p:nvSpPr>
        <p:spPr>
          <a:xfrm>
            <a:off x="323528" y="1628800"/>
            <a:ext cx="8712968" cy="5449824"/>
          </a:xfrm>
        </p:spPr>
        <p:txBody>
          <a:bodyPr>
            <a:normAutofit/>
          </a:bodyPr>
          <a:lstStyle/>
          <a:p>
            <a:r>
              <a:rPr lang="pt-BR" sz="2000" dirty="0"/>
              <a:t>https://</a:t>
            </a:r>
            <a:r>
              <a:rPr lang="pt-BR" sz="2000" dirty="0" smtClean="0"/>
              <a:t>www.oecd.org/unitedkingdom/health-at-a-glance-uk-EN.pdf</a:t>
            </a:r>
          </a:p>
          <a:p>
            <a:r>
              <a:rPr lang="en-US" sz="2000" dirty="0"/>
              <a:t>OECD (2020), Alcohol consumption (indicator). </a:t>
            </a:r>
            <a:r>
              <a:rPr lang="en-US" sz="2000" dirty="0" err="1"/>
              <a:t>doi</a:t>
            </a:r>
            <a:r>
              <a:rPr lang="en-US" sz="2000" dirty="0"/>
              <a:t>: 10.1787/e6895909-en (Accessed on 26 February 2020</a:t>
            </a:r>
            <a:r>
              <a:rPr lang="en-US" sz="2000" dirty="0" smtClean="0"/>
              <a:t>)</a:t>
            </a:r>
          </a:p>
          <a:p>
            <a:r>
              <a:rPr lang="en-US" sz="2000" dirty="0"/>
              <a:t>OECD (2020), Daily smokers (indicator). </a:t>
            </a:r>
            <a:r>
              <a:rPr lang="en-US" sz="2000" dirty="0" err="1"/>
              <a:t>doi</a:t>
            </a:r>
            <a:r>
              <a:rPr lang="en-US" sz="2000" dirty="0"/>
              <a:t>: 10.1787/1ff488c2-en (Accessed on 26 February 2020</a:t>
            </a:r>
            <a:r>
              <a:rPr lang="en-US" sz="2000" dirty="0" smtClean="0"/>
              <a:t>)</a:t>
            </a:r>
          </a:p>
          <a:p>
            <a:r>
              <a:rPr lang="en-US" sz="2000" dirty="0"/>
              <a:t>OECD (2020), Road accidents (indicator). </a:t>
            </a:r>
            <a:r>
              <a:rPr lang="en-US" sz="2000" dirty="0" err="1"/>
              <a:t>doi</a:t>
            </a:r>
            <a:r>
              <a:rPr lang="en-US" sz="2000" dirty="0"/>
              <a:t>: 10.1787/2fe1b899-en (Accessed on 26 February 2020)</a:t>
            </a:r>
            <a:endParaRPr lang="en-US" sz="2000" dirty="0" smtClean="0"/>
          </a:p>
          <a:p>
            <a:r>
              <a:rPr lang="pt-BR" sz="2000" dirty="0"/>
              <a:t>https://www.telegraph.co.uk/news/2019/10/24/gap-number-foreign-doctors-uk-trained-doctors-doubles-year-new</a:t>
            </a:r>
            <a:r>
              <a:rPr lang="pt-BR" sz="2000" dirty="0" smtClean="0"/>
              <a:t>/</a:t>
            </a:r>
          </a:p>
          <a:p>
            <a:r>
              <a:rPr lang="pt-BR" sz="2000" dirty="0"/>
              <a:t>https://</a:t>
            </a:r>
            <a:r>
              <a:rPr lang="pt-BR" sz="2000" dirty="0" smtClean="0"/>
              <a:t>www.pbs.org/newshour/health/theres-a-new-global-ranking-of-gun-deaths-heres-where-the-u-s-stands</a:t>
            </a:r>
          </a:p>
          <a:p>
            <a:r>
              <a:rPr lang="pt-BR" sz="2000" dirty="0"/>
              <a:t>https://www.ncbi.nlm.nih.gov/pmc/articles/PMC2765844</a:t>
            </a:r>
            <a:r>
              <a:rPr lang="pt-BR" sz="2000" dirty="0" smtClean="0"/>
              <a:t>/</a:t>
            </a:r>
          </a:p>
          <a:p>
            <a:r>
              <a:rPr lang="pt-BR" sz="2000" dirty="0"/>
              <a:t>https://www.ncbi.nlm.nih.gov/pmc/articles/PMC6520089</a:t>
            </a:r>
            <a:r>
              <a:rPr lang="pt-BR" sz="2000" dirty="0" smtClean="0"/>
              <a:t>/</a:t>
            </a:r>
          </a:p>
          <a:p>
            <a:r>
              <a:rPr lang="pt-BR" sz="2000" dirty="0"/>
              <a:t>https://www.ncbi.nlm.nih.gov/pmc/articles/PMC2951177</a:t>
            </a:r>
            <a:r>
              <a:rPr lang="pt-BR" sz="2000" dirty="0" smtClean="0"/>
              <a:t>/</a:t>
            </a:r>
          </a:p>
          <a:p>
            <a:r>
              <a:rPr lang="pt-BR" sz="2000" dirty="0"/>
              <a:t>https://www.ncbi.nlm.nih.gov/pmc/articles/PMC7267805</a:t>
            </a:r>
            <a:r>
              <a:rPr lang="pt-BR" sz="2000" dirty="0" smtClean="0">
                <a:hlinkClick r:id="rId2"/>
              </a:rPr>
              <a:t>/</a:t>
            </a:r>
            <a:endParaRPr lang="pt-BR" sz="2000" dirty="0" smtClean="0"/>
          </a:p>
          <a:p>
            <a:r>
              <a:rPr lang="pt-BR" sz="2000" dirty="0"/>
              <a:t>https://www.ncbi.nlm.nih.gov/pmc/articles/PMC4563843/</a:t>
            </a:r>
          </a:p>
        </p:txBody>
      </p:sp>
    </p:spTree>
    <p:extLst>
      <p:ext uri="{BB962C8B-B14F-4D97-AF65-F5344CB8AC3E}">
        <p14:creationId xmlns:p14="http://schemas.microsoft.com/office/powerpoint/2010/main" val="30372626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6629"/>
            <a:ext cx="9144000" cy="6858001"/>
          </a:xfrm>
        </p:spPr>
      </p:pic>
    </p:spTree>
    <p:extLst>
      <p:ext uri="{BB962C8B-B14F-4D97-AF65-F5344CB8AC3E}">
        <p14:creationId xmlns:p14="http://schemas.microsoft.com/office/powerpoint/2010/main" val="1492265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pPr marL="118872" indent="0">
              <a:buNone/>
            </a:pPr>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7051909" cy="466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089" y="1396676"/>
            <a:ext cx="7236296" cy="5427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54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My</a:t>
            </a:r>
            <a:r>
              <a:rPr lang="pt-BR" dirty="0" smtClean="0"/>
              <a:t> </a:t>
            </a:r>
            <a:r>
              <a:rPr lang="pt-BR" dirty="0" err="1" smtClean="0"/>
              <a:t>Journey</a:t>
            </a:r>
            <a:endParaRPr lang="pt-BR" dirty="0"/>
          </a:p>
        </p:txBody>
      </p:sp>
      <p:sp>
        <p:nvSpPr>
          <p:cNvPr id="3" name="Espaço Reservado para Conteúdo 2"/>
          <p:cNvSpPr>
            <a:spLocks noGrp="1"/>
          </p:cNvSpPr>
          <p:nvPr>
            <p:ph idx="1"/>
          </p:nvPr>
        </p:nvSpPr>
        <p:spPr/>
        <p:txBody>
          <a:bodyPr>
            <a:normAutofit/>
          </a:bodyPr>
          <a:lstStyle/>
          <a:p>
            <a:r>
              <a:rPr lang="pt-BR" dirty="0"/>
              <a:t>2014 - </a:t>
            </a:r>
            <a:r>
              <a:rPr lang="pt-BR" dirty="0" err="1"/>
              <a:t>Forensic</a:t>
            </a:r>
            <a:r>
              <a:rPr lang="pt-BR" dirty="0"/>
              <a:t> Science </a:t>
            </a:r>
            <a:r>
              <a:rPr lang="pt-BR" dirty="0" err="1"/>
              <a:t>at</a:t>
            </a:r>
            <a:r>
              <a:rPr lang="pt-BR" dirty="0"/>
              <a:t> De </a:t>
            </a:r>
            <a:r>
              <a:rPr lang="pt-BR" dirty="0" err="1"/>
              <a:t>Montfort</a:t>
            </a:r>
            <a:r>
              <a:rPr lang="pt-BR" dirty="0"/>
              <a:t> </a:t>
            </a:r>
            <a:r>
              <a:rPr lang="pt-BR" dirty="0" err="1" smtClean="0"/>
              <a:t>University</a:t>
            </a:r>
            <a:r>
              <a:rPr lang="pt-BR" dirty="0" smtClean="0"/>
              <a:t> </a:t>
            </a:r>
            <a:r>
              <a:rPr lang="pt-BR" dirty="0"/>
              <a:t>(Ciências sem Fronteiras</a:t>
            </a:r>
            <a:r>
              <a:rPr lang="pt-BR" dirty="0" smtClean="0"/>
              <a:t>)</a:t>
            </a:r>
          </a:p>
          <a:p>
            <a:r>
              <a:rPr lang="pt-BR" dirty="0" smtClean="0"/>
              <a:t>Jan/2017 – </a:t>
            </a:r>
            <a:r>
              <a:rPr lang="pt-BR" dirty="0" err="1" smtClean="0"/>
              <a:t>Graduation</a:t>
            </a:r>
            <a:r>
              <a:rPr lang="pt-BR" dirty="0" smtClean="0"/>
              <a:t> </a:t>
            </a:r>
            <a:r>
              <a:rPr lang="pt-BR" dirty="0" err="1" smtClean="0"/>
              <a:t>by</a:t>
            </a:r>
            <a:r>
              <a:rPr lang="pt-BR" dirty="0" smtClean="0"/>
              <a:t> UFPR</a:t>
            </a:r>
          </a:p>
          <a:p>
            <a:r>
              <a:rPr lang="pt-BR" dirty="0" err="1" smtClean="0"/>
              <a:t>Feb</a:t>
            </a:r>
            <a:r>
              <a:rPr lang="pt-BR" dirty="0" smtClean="0"/>
              <a:t>/2017 – IELTS</a:t>
            </a:r>
          </a:p>
          <a:p>
            <a:r>
              <a:rPr lang="pt-BR" dirty="0" err="1" smtClean="0"/>
              <a:t>Jun</a:t>
            </a:r>
            <a:r>
              <a:rPr lang="pt-BR" dirty="0" smtClean="0"/>
              <a:t>/2017 – PLAB </a:t>
            </a:r>
            <a:r>
              <a:rPr lang="pt-BR" dirty="0" err="1" smtClean="0"/>
              <a:t>part</a:t>
            </a:r>
            <a:r>
              <a:rPr lang="pt-BR" dirty="0" smtClean="0"/>
              <a:t> 1</a:t>
            </a:r>
          </a:p>
          <a:p>
            <a:r>
              <a:rPr lang="pt-BR" dirty="0" err="1" smtClean="0"/>
              <a:t>Oct</a:t>
            </a:r>
            <a:r>
              <a:rPr lang="pt-BR" dirty="0" smtClean="0"/>
              <a:t>/2017 – PLAB </a:t>
            </a:r>
            <a:r>
              <a:rPr lang="pt-BR" dirty="0" err="1" smtClean="0"/>
              <a:t>part</a:t>
            </a:r>
            <a:r>
              <a:rPr lang="pt-BR" dirty="0" smtClean="0"/>
              <a:t> 2</a:t>
            </a:r>
          </a:p>
          <a:p>
            <a:r>
              <a:rPr lang="pt-BR" dirty="0" err="1" smtClean="0"/>
              <a:t>Dec</a:t>
            </a:r>
            <a:r>
              <a:rPr lang="pt-BR" dirty="0" smtClean="0"/>
              <a:t>/2017 – GMC </a:t>
            </a:r>
            <a:r>
              <a:rPr lang="pt-BR" dirty="0" err="1" smtClean="0"/>
              <a:t>registration</a:t>
            </a:r>
            <a:endParaRPr lang="pt-BR" dirty="0" smtClean="0"/>
          </a:p>
          <a:p>
            <a:r>
              <a:rPr lang="pt-BR" dirty="0" err="1" smtClean="0"/>
              <a:t>Jul</a:t>
            </a:r>
            <a:r>
              <a:rPr lang="pt-BR" dirty="0" smtClean="0"/>
              <a:t>/2018 – </a:t>
            </a:r>
            <a:r>
              <a:rPr lang="pt-BR" dirty="0" err="1" smtClean="0"/>
              <a:t>Moved</a:t>
            </a:r>
            <a:r>
              <a:rPr lang="pt-BR" dirty="0" smtClean="0"/>
              <a:t> </a:t>
            </a:r>
            <a:r>
              <a:rPr lang="pt-BR" dirty="0" err="1" smtClean="0"/>
              <a:t>to</a:t>
            </a:r>
            <a:r>
              <a:rPr lang="pt-BR" dirty="0" smtClean="0"/>
              <a:t> </a:t>
            </a:r>
            <a:r>
              <a:rPr lang="pt-BR" dirty="0" err="1" smtClean="0"/>
              <a:t>the</a:t>
            </a:r>
            <a:r>
              <a:rPr lang="pt-BR" dirty="0" smtClean="0"/>
              <a:t> UK</a:t>
            </a:r>
          </a:p>
          <a:p>
            <a:r>
              <a:rPr lang="pt-BR" dirty="0" err="1" smtClean="0"/>
              <a:t>Aug</a:t>
            </a:r>
            <a:r>
              <a:rPr lang="pt-BR" dirty="0" smtClean="0"/>
              <a:t>/2018 – </a:t>
            </a:r>
            <a:r>
              <a:rPr lang="pt-BR" dirty="0" err="1" smtClean="0"/>
              <a:t>Started</a:t>
            </a:r>
            <a:r>
              <a:rPr lang="pt-BR" dirty="0" smtClean="0"/>
              <a:t> </a:t>
            </a:r>
            <a:r>
              <a:rPr lang="pt-BR" dirty="0" err="1" smtClean="0"/>
              <a:t>working</a:t>
            </a:r>
            <a:r>
              <a:rPr lang="pt-BR" dirty="0" smtClean="0"/>
              <a:t> in A&amp;E</a:t>
            </a:r>
          </a:p>
          <a:p>
            <a:endParaRPr lang="pt-BR" dirty="0" smtClean="0"/>
          </a:p>
          <a:p>
            <a:endParaRPr lang="pt-BR" dirty="0" smtClean="0"/>
          </a:p>
          <a:p>
            <a:endParaRPr lang="pt-BR" dirty="0"/>
          </a:p>
        </p:txBody>
      </p:sp>
    </p:spTree>
    <p:extLst>
      <p:ext uri="{BB962C8B-B14F-4D97-AF65-F5344CB8AC3E}">
        <p14:creationId xmlns:p14="http://schemas.microsoft.com/office/powerpoint/2010/main" val="3115209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1847"/>
            <a:ext cx="7084909" cy="397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620688"/>
            <a:ext cx="5953992" cy="446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83" y="1849574"/>
            <a:ext cx="67627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7082" y="2060848"/>
            <a:ext cx="6116933" cy="45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612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8496944" cy="566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688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smtClean="0"/>
              <a:t>Why</a:t>
            </a:r>
            <a:r>
              <a:rPr lang="pt-BR" dirty="0" smtClean="0"/>
              <a:t>?</a:t>
            </a:r>
            <a:endParaRPr lang="pt-BR" dirty="0"/>
          </a:p>
        </p:txBody>
      </p:sp>
      <p:sp>
        <p:nvSpPr>
          <p:cNvPr id="3" name="Espaço Reservado para Conteúdo 2"/>
          <p:cNvSpPr>
            <a:spLocks noGrp="1"/>
          </p:cNvSpPr>
          <p:nvPr>
            <p:ph sz="half" idx="1"/>
          </p:nvPr>
        </p:nvSpPr>
        <p:spPr>
          <a:xfrm>
            <a:off x="457200" y="2348880"/>
            <a:ext cx="7777171" cy="4840960"/>
          </a:xfrm>
        </p:spPr>
        <p:txBody>
          <a:bodyPr numCol="2">
            <a:normAutofit/>
          </a:bodyPr>
          <a:lstStyle/>
          <a:p>
            <a:pPr marL="118872" indent="0">
              <a:buNone/>
            </a:pPr>
            <a:r>
              <a:rPr lang="pt-BR" b="1" dirty="0" err="1" smtClean="0"/>
              <a:t>Immigration</a:t>
            </a:r>
            <a:endParaRPr lang="pt-BR" b="1" dirty="0" smtClean="0"/>
          </a:p>
          <a:p>
            <a:r>
              <a:rPr lang="pt-BR" dirty="0" err="1" smtClean="0"/>
              <a:t>Higher</a:t>
            </a:r>
            <a:r>
              <a:rPr lang="pt-BR" dirty="0" smtClean="0"/>
              <a:t> </a:t>
            </a:r>
            <a:r>
              <a:rPr lang="pt-BR" dirty="0" err="1" smtClean="0"/>
              <a:t>income</a:t>
            </a:r>
            <a:r>
              <a:rPr lang="pt-BR" dirty="0" smtClean="0"/>
              <a:t> country</a:t>
            </a:r>
          </a:p>
          <a:p>
            <a:r>
              <a:rPr lang="pt-BR" dirty="0" err="1" smtClean="0"/>
              <a:t>Quality</a:t>
            </a:r>
            <a:r>
              <a:rPr lang="pt-BR" dirty="0" smtClean="0"/>
              <a:t> </a:t>
            </a:r>
            <a:r>
              <a:rPr lang="pt-BR" dirty="0" err="1" smtClean="0"/>
              <a:t>of</a:t>
            </a:r>
            <a:r>
              <a:rPr lang="pt-BR" dirty="0" smtClean="0"/>
              <a:t> </a:t>
            </a:r>
            <a:r>
              <a:rPr lang="pt-BR" dirty="0" err="1" smtClean="0"/>
              <a:t>life</a:t>
            </a:r>
            <a:endParaRPr lang="pt-BR" dirty="0" smtClean="0"/>
          </a:p>
          <a:p>
            <a:r>
              <a:rPr lang="pt-BR" dirty="0" err="1" smtClean="0"/>
              <a:t>Better</a:t>
            </a:r>
            <a:r>
              <a:rPr lang="pt-BR" dirty="0" smtClean="0"/>
              <a:t> </a:t>
            </a:r>
            <a:r>
              <a:rPr lang="pt-BR" dirty="0" smtClean="0"/>
              <a:t>training</a:t>
            </a:r>
          </a:p>
          <a:p>
            <a:r>
              <a:rPr lang="pt-BR" dirty="0" err="1" smtClean="0"/>
              <a:t>Job</a:t>
            </a:r>
            <a:r>
              <a:rPr lang="pt-BR" dirty="0" smtClean="0"/>
              <a:t>/</a:t>
            </a:r>
            <a:r>
              <a:rPr lang="pt-BR" dirty="0" err="1" smtClean="0"/>
              <a:t>career</a:t>
            </a:r>
            <a:r>
              <a:rPr lang="pt-BR" dirty="0" smtClean="0"/>
              <a:t> </a:t>
            </a:r>
            <a:r>
              <a:rPr lang="pt-BR" dirty="0" err="1" smtClean="0"/>
              <a:t>opportunities</a:t>
            </a:r>
            <a:r>
              <a:rPr lang="pt-BR" dirty="0" smtClean="0"/>
              <a:t> </a:t>
            </a:r>
          </a:p>
          <a:p>
            <a:r>
              <a:rPr lang="pt-BR" dirty="0" err="1"/>
              <a:t>Take</a:t>
            </a:r>
            <a:r>
              <a:rPr lang="pt-BR" dirty="0"/>
              <a:t> </a:t>
            </a:r>
            <a:r>
              <a:rPr lang="pt-BR" dirty="0" err="1"/>
              <a:t>skills</a:t>
            </a:r>
            <a:r>
              <a:rPr lang="pt-BR" dirty="0"/>
              <a:t> </a:t>
            </a:r>
            <a:r>
              <a:rPr lang="pt-BR" dirty="0" err="1"/>
              <a:t>back</a:t>
            </a:r>
            <a:r>
              <a:rPr lang="pt-BR" dirty="0"/>
              <a:t> home</a:t>
            </a:r>
          </a:p>
          <a:p>
            <a:endParaRPr lang="pt-BR" dirty="0" smtClean="0"/>
          </a:p>
          <a:p>
            <a:endParaRPr lang="pt-BR" dirty="0" smtClean="0"/>
          </a:p>
          <a:p>
            <a:endParaRPr lang="pt-BR" dirty="0"/>
          </a:p>
        </p:txBody>
      </p:sp>
      <p:sp>
        <p:nvSpPr>
          <p:cNvPr id="4" name="Espaço Reservado para Conteúdo 3"/>
          <p:cNvSpPr>
            <a:spLocks noGrp="1"/>
          </p:cNvSpPr>
          <p:nvPr>
            <p:ph sz="half" idx="2"/>
          </p:nvPr>
        </p:nvSpPr>
        <p:spPr>
          <a:xfrm>
            <a:off x="4788024" y="1916832"/>
            <a:ext cx="4038600" cy="4623816"/>
          </a:xfrm>
        </p:spPr>
        <p:txBody>
          <a:bodyPr>
            <a:normAutofit/>
          </a:bodyPr>
          <a:lstStyle/>
          <a:p>
            <a:endParaRPr lang="pt-BR" dirty="0" smtClean="0"/>
          </a:p>
          <a:p>
            <a:pPr marL="118872" indent="0">
              <a:buNone/>
            </a:pPr>
            <a:r>
              <a:rPr lang="pt-BR" b="1" dirty="0" err="1" smtClean="0"/>
              <a:t>Emigration</a:t>
            </a:r>
            <a:endParaRPr lang="pt-BR" b="1" dirty="0"/>
          </a:p>
          <a:p>
            <a:r>
              <a:rPr lang="pt-BR" dirty="0" err="1"/>
              <a:t>Underfunding</a:t>
            </a:r>
            <a:r>
              <a:rPr lang="pt-BR" dirty="0"/>
              <a:t> </a:t>
            </a:r>
            <a:r>
              <a:rPr lang="pt-BR" dirty="0" err="1"/>
              <a:t>of</a:t>
            </a:r>
            <a:r>
              <a:rPr lang="pt-BR" dirty="0"/>
              <a:t> NHS</a:t>
            </a:r>
          </a:p>
          <a:p>
            <a:r>
              <a:rPr lang="pt-BR" dirty="0"/>
              <a:t>Training </a:t>
            </a:r>
            <a:r>
              <a:rPr lang="pt-BR" dirty="0" err="1"/>
              <a:t>costs</a:t>
            </a:r>
            <a:endParaRPr lang="pt-BR" dirty="0"/>
          </a:p>
          <a:p>
            <a:r>
              <a:rPr lang="pt-BR" dirty="0" err="1"/>
              <a:t>Career</a:t>
            </a:r>
            <a:r>
              <a:rPr lang="pt-BR" dirty="0"/>
              <a:t> </a:t>
            </a:r>
            <a:r>
              <a:rPr lang="pt-BR" dirty="0" err="1"/>
              <a:t>opportunities</a:t>
            </a:r>
            <a:endParaRPr lang="pt-BR" dirty="0"/>
          </a:p>
          <a:p>
            <a:r>
              <a:rPr lang="pt-BR" dirty="0" err="1"/>
              <a:t>Retention</a:t>
            </a:r>
            <a:r>
              <a:rPr lang="pt-BR" dirty="0"/>
              <a:t> </a:t>
            </a:r>
            <a:r>
              <a:rPr lang="pt-BR" dirty="0" err="1"/>
              <a:t>issues</a:t>
            </a:r>
            <a:endParaRPr lang="pt-BR" dirty="0"/>
          </a:p>
          <a:p>
            <a:r>
              <a:rPr lang="pt-BR" dirty="0" err="1"/>
              <a:t>Better</a:t>
            </a:r>
            <a:r>
              <a:rPr lang="pt-BR" dirty="0"/>
              <a:t> </a:t>
            </a:r>
            <a:r>
              <a:rPr lang="pt-BR" dirty="0" err="1"/>
              <a:t>offers</a:t>
            </a:r>
            <a:r>
              <a:rPr lang="pt-BR" dirty="0"/>
              <a:t> </a:t>
            </a:r>
            <a:r>
              <a:rPr lang="pt-BR" dirty="0" err="1"/>
              <a:t>elsewhere</a:t>
            </a:r>
            <a:endParaRPr lang="pt-BR" dirty="0"/>
          </a:p>
          <a:p>
            <a:endParaRPr lang="pt-BR" dirty="0"/>
          </a:p>
          <a:p>
            <a:endParaRPr lang="pt-BR" dirty="0"/>
          </a:p>
        </p:txBody>
      </p:sp>
    </p:spTree>
    <p:extLst>
      <p:ext uri="{BB962C8B-B14F-4D97-AF65-F5344CB8AC3E}">
        <p14:creationId xmlns:p14="http://schemas.microsoft.com/office/powerpoint/2010/main" val="41868036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a:t>D</a:t>
            </a:r>
            <a:r>
              <a:rPr lang="pt-BR" dirty="0" err="1" smtClean="0"/>
              <a:t>efinition</a:t>
            </a:r>
            <a:endParaRPr lang="pt-BR" dirty="0"/>
          </a:p>
        </p:txBody>
      </p:sp>
      <p:sp>
        <p:nvSpPr>
          <p:cNvPr id="3" name="Espaço Reservado para Conteúdo 2"/>
          <p:cNvSpPr>
            <a:spLocks noGrp="1"/>
          </p:cNvSpPr>
          <p:nvPr>
            <p:ph idx="1"/>
          </p:nvPr>
        </p:nvSpPr>
        <p:spPr>
          <a:xfrm>
            <a:off x="323528" y="1775191"/>
            <a:ext cx="8363272" cy="4966177"/>
          </a:xfrm>
        </p:spPr>
        <p:txBody>
          <a:bodyPr>
            <a:normAutofit lnSpcReduction="10000"/>
          </a:bodyPr>
          <a:lstStyle/>
          <a:p>
            <a:r>
              <a:rPr lang="en-US" dirty="0" smtClean="0">
                <a:solidFill>
                  <a:schemeClr val="accent1">
                    <a:lumMod val="75000"/>
                  </a:schemeClr>
                </a:solidFill>
              </a:rPr>
              <a:t>‘Overseas </a:t>
            </a:r>
            <a:r>
              <a:rPr lang="en-US" dirty="0">
                <a:solidFill>
                  <a:schemeClr val="accent1">
                    <a:lumMod val="75000"/>
                  </a:schemeClr>
                </a:solidFill>
              </a:rPr>
              <a:t>D</a:t>
            </a:r>
            <a:r>
              <a:rPr lang="en-US" dirty="0" smtClean="0">
                <a:solidFill>
                  <a:schemeClr val="accent1">
                    <a:lumMod val="75000"/>
                  </a:schemeClr>
                </a:solidFill>
              </a:rPr>
              <a:t>octors</a:t>
            </a:r>
            <a:r>
              <a:rPr lang="en-US" dirty="0">
                <a:solidFill>
                  <a:schemeClr val="accent1">
                    <a:lumMod val="75000"/>
                  </a:schemeClr>
                </a:solidFill>
              </a:rPr>
              <a:t>’ </a:t>
            </a:r>
            <a:endParaRPr lang="en-US" dirty="0" smtClean="0">
              <a:solidFill>
                <a:schemeClr val="accent1">
                  <a:lumMod val="75000"/>
                </a:schemeClr>
              </a:solidFill>
            </a:endParaRPr>
          </a:p>
          <a:p>
            <a:pPr marL="118872" indent="0">
              <a:buNone/>
            </a:pPr>
            <a:r>
              <a:rPr lang="en-US" dirty="0" smtClean="0"/>
              <a:t>     Those </a:t>
            </a:r>
            <a:r>
              <a:rPr lang="en-US" dirty="0"/>
              <a:t>who have graduated outside the UK. Embraces two groups: international medical graduates (IMG) and European Economic Area (EEA) graduates.</a:t>
            </a:r>
          </a:p>
          <a:p>
            <a:pPr marL="118872" indent="0">
              <a:buNone/>
            </a:pPr>
            <a:endParaRPr lang="en-US" dirty="0" smtClean="0"/>
          </a:p>
          <a:p>
            <a:r>
              <a:rPr lang="en-US" dirty="0" smtClean="0"/>
              <a:t>IMGs - </a:t>
            </a:r>
            <a:r>
              <a:rPr lang="en-US" dirty="0"/>
              <a:t>Professional and Linguistic Assessment Board test (</a:t>
            </a:r>
            <a:r>
              <a:rPr lang="en-US" dirty="0">
                <a:solidFill>
                  <a:schemeClr val="accent1">
                    <a:lumMod val="75000"/>
                  </a:schemeClr>
                </a:solidFill>
              </a:rPr>
              <a:t>PLAB</a:t>
            </a:r>
            <a:r>
              <a:rPr lang="en-US" dirty="0"/>
              <a:t>) and the International English Language Test </a:t>
            </a:r>
            <a:r>
              <a:rPr lang="en-US" dirty="0" smtClean="0"/>
              <a:t>System (</a:t>
            </a:r>
            <a:r>
              <a:rPr lang="en-US" dirty="0" smtClean="0">
                <a:solidFill>
                  <a:schemeClr val="accent1">
                    <a:lumMod val="75000"/>
                  </a:schemeClr>
                </a:solidFill>
              </a:rPr>
              <a:t>IELTS</a:t>
            </a:r>
            <a:r>
              <a:rPr lang="en-US" dirty="0" smtClean="0"/>
              <a:t>). </a:t>
            </a:r>
            <a:r>
              <a:rPr lang="en-US" dirty="0"/>
              <a:t>EEA and Swiss </a:t>
            </a:r>
            <a:r>
              <a:rPr lang="en-US" dirty="0" smtClean="0"/>
              <a:t>nationals are </a:t>
            </a:r>
            <a:r>
              <a:rPr lang="en-US" dirty="0"/>
              <a:t>exempt from PLAB.</a:t>
            </a:r>
            <a:endParaRPr lang="en-US" dirty="0" smtClean="0"/>
          </a:p>
        </p:txBody>
      </p:sp>
    </p:spTree>
    <p:extLst>
      <p:ext uri="{BB962C8B-B14F-4D97-AF65-F5344CB8AC3E}">
        <p14:creationId xmlns:p14="http://schemas.microsoft.com/office/powerpoint/2010/main" val="8292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ódulo">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661</TotalTime>
  <Words>948</Words>
  <Application>Microsoft Office PowerPoint</Application>
  <PresentationFormat>Apresentação na tela (4:3)</PresentationFormat>
  <Paragraphs>166</Paragraphs>
  <Slides>37</Slides>
  <Notes>1</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37</vt:i4>
      </vt:variant>
    </vt:vector>
  </HeadingPairs>
  <TitlesOfParts>
    <vt:vector size="44" baseType="lpstr">
      <vt:lpstr>Arial</vt:lpstr>
      <vt:lpstr>Calibri</vt:lpstr>
      <vt:lpstr>Corbel</vt:lpstr>
      <vt:lpstr>Wingdings</vt:lpstr>
      <vt:lpstr>Wingdings 2</vt:lpstr>
      <vt:lpstr>Wingdings 3</vt:lpstr>
      <vt:lpstr>Módulo</vt:lpstr>
      <vt:lpstr>My Experience as an International Junior Doctor Working in the NHS</vt:lpstr>
      <vt:lpstr>Overview</vt:lpstr>
      <vt:lpstr>Background</vt:lpstr>
      <vt:lpstr>Apresentação do PowerPoint</vt:lpstr>
      <vt:lpstr>My Journey</vt:lpstr>
      <vt:lpstr>Apresentação do PowerPoint</vt:lpstr>
      <vt:lpstr>Apresentação do PowerPoint</vt:lpstr>
      <vt:lpstr>Why?</vt:lpstr>
      <vt:lpstr>Definition</vt:lpstr>
      <vt:lpstr>Numbers</vt:lpstr>
      <vt:lpstr>Apresentação do PowerPoint</vt:lpstr>
      <vt:lpstr>Apresentação do PowerPoint</vt:lpstr>
      <vt:lpstr>Similarities</vt:lpstr>
      <vt:lpstr>Benefits</vt:lpstr>
      <vt:lpstr>Health in the UK</vt:lpstr>
      <vt:lpstr>Brazil x UK</vt:lpstr>
      <vt:lpstr>Brazil x UK</vt:lpstr>
      <vt:lpstr>Apresentação do PowerPoint</vt:lpstr>
      <vt:lpstr>Challenges</vt:lpstr>
      <vt:lpstr>Culture</vt:lpstr>
      <vt:lpstr>Language</vt:lpstr>
      <vt:lpstr>Apresentação do PowerPoint</vt:lpstr>
      <vt:lpstr>Apresentação do PowerPoint</vt:lpstr>
      <vt:lpstr>Apresentação do PowerPoint</vt:lpstr>
      <vt:lpstr>Apresentação do PowerPoint</vt:lpstr>
      <vt:lpstr>Apresentação do PowerPoint</vt:lpstr>
      <vt:lpstr>Patient Safety</vt:lpstr>
      <vt:lpstr>What should safety net advice include?</vt:lpstr>
      <vt:lpstr> What should be recorded? </vt:lpstr>
      <vt:lpstr>Ethnicity x COVID-19</vt:lpstr>
      <vt:lpstr>Ethnicity x COVID-19</vt:lpstr>
      <vt:lpstr>Towards Solution</vt:lpstr>
      <vt:lpstr>Apresentação do PowerPoint</vt:lpstr>
      <vt:lpstr>Apresentação do PowerPoint</vt:lpstr>
      <vt:lpstr>Apresentação do PowerPoint</vt:lpstr>
      <vt:lpstr>References</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Experience as an International Junior Doctor Working in the NHS</dc:title>
  <dc:creator>Notebook</dc:creator>
  <cp:lastModifiedBy>Anna Flávia Zonato Tocchio</cp:lastModifiedBy>
  <cp:revision>90</cp:revision>
  <dcterms:created xsi:type="dcterms:W3CDTF">2020-02-26T19:27:41Z</dcterms:created>
  <dcterms:modified xsi:type="dcterms:W3CDTF">2021-02-02T18:01:37Z</dcterms:modified>
</cp:coreProperties>
</file>