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3"/>
  </p:notesMasterIdLst>
  <p:sldIdLst>
    <p:sldId id="377" r:id="rId2"/>
    <p:sldId id="722" r:id="rId3"/>
    <p:sldId id="721" r:id="rId4"/>
    <p:sldId id="728" r:id="rId5"/>
    <p:sldId id="729" r:id="rId6"/>
    <p:sldId id="730" r:id="rId7"/>
    <p:sldId id="710" r:id="rId8"/>
    <p:sldId id="708" r:id="rId9"/>
    <p:sldId id="727" r:id="rId10"/>
    <p:sldId id="724" r:id="rId11"/>
    <p:sldId id="711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stewart" initials="" lastIdx="0" clrIdx="0"/>
  <p:cmAuthor id="1" name="Jessie Roff (0161 240 8258)" initials="JR(28" lastIdx="3" clrIdx="1">
    <p:extLst>
      <p:ext uri="{19B8F6BF-5375-455C-9EA6-DF929625EA0E}">
        <p15:presenceInfo xmlns:p15="http://schemas.microsoft.com/office/powerpoint/2012/main" userId="S::jessie.roff@GMC-UK.ORG::ef687be6-18ce-4f67-94eb-2879607491e2" providerId="AD"/>
      </p:ext>
    </p:extLst>
  </p:cmAuthor>
  <p:cmAuthor id="2" name="Helen Arrowsmith (0161 923 6391)" initials="HA(96" lastIdx="2" clrIdx="2">
    <p:extLst>
      <p:ext uri="{19B8F6BF-5375-455C-9EA6-DF929625EA0E}">
        <p15:presenceInfo xmlns:p15="http://schemas.microsoft.com/office/powerpoint/2012/main" userId="S::helen.arrowsmith@GMC-UK.ORG::0783fe60-74df-4fe1-ad4d-88e5491162f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6CC8DA"/>
    <a:srgbClr val="30A5BE"/>
    <a:srgbClr val="0E285E"/>
    <a:srgbClr val="1986A4"/>
    <a:srgbClr val="008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8" autoAdjust="0"/>
    <p:restoredTop sz="93792" autoAdjust="0"/>
  </p:normalViewPr>
  <p:slideViewPr>
    <p:cSldViewPr>
      <p:cViewPr varScale="1">
        <p:scale>
          <a:sx n="59" d="100"/>
          <a:sy n="59" d="100"/>
        </p:scale>
        <p:origin x="1412" y="60"/>
      </p:cViewPr>
      <p:guideLst>
        <p:guide orient="horz" pos="125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smartsurvey.co.uk/s/N6RBP/" TargetMode="External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smartsurvey.co.uk/s/N6RBP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BFAD81-4FA7-4949-8B78-16974D7B93E6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6751900-3AEC-4946-8061-A215145EC3DD}">
      <dgm:prSet phldrT="[Text]" custT="1"/>
      <dgm:spPr/>
      <dgm:t>
        <a:bodyPr/>
        <a:lstStyle/>
        <a:p>
          <a:r>
            <a:rPr lang="en-GB" sz="1600" dirty="0">
              <a:latin typeface="+mj-lt"/>
              <a:cs typeface="Calibri Light" panose="020F0302020204030204" pitchFamily="34" charset="0"/>
            </a:rPr>
            <a:t>Government consultation on MAPs regulation</a:t>
          </a:r>
          <a:endParaRPr lang="en-GB" sz="1600" dirty="0"/>
        </a:p>
      </dgm:t>
    </dgm:pt>
    <dgm:pt modelId="{C6BF1D28-696E-46C8-92FC-3E66F0968046}" type="parTrans" cxnId="{B6DEB88F-367B-4EEC-A12F-58B5732A4B83}">
      <dgm:prSet/>
      <dgm:spPr/>
      <dgm:t>
        <a:bodyPr/>
        <a:lstStyle/>
        <a:p>
          <a:endParaRPr lang="en-GB"/>
        </a:p>
      </dgm:t>
    </dgm:pt>
    <dgm:pt modelId="{11F01A17-EB9D-4012-921E-CA3BD8151218}" type="sibTrans" cxnId="{B6DEB88F-367B-4EEC-A12F-58B5732A4B83}">
      <dgm:prSet/>
      <dgm:spPr/>
      <dgm:t>
        <a:bodyPr/>
        <a:lstStyle/>
        <a:p>
          <a:endParaRPr lang="en-GB"/>
        </a:p>
      </dgm:t>
    </dgm:pt>
    <dgm:pt modelId="{64AFF4E2-637E-4B18-A851-9720471EF07A}">
      <dgm:prSet phldrT="[Text]" custT="1"/>
      <dgm:spPr/>
      <dgm:t>
        <a:bodyPr/>
        <a:lstStyle/>
        <a:p>
          <a:r>
            <a:rPr lang="en-GB" sz="1600" dirty="0">
              <a:latin typeface="+mj-lt"/>
              <a:cs typeface="Calibri Light" panose="020F0302020204030204" pitchFamily="34" charset="0"/>
            </a:rPr>
            <a:t>GMC asked to regulate PAs and AAs</a:t>
          </a:r>
          <a:endParaRPr lang="en-GB" sz="1600" dirty="0"/>
        </a:p>
      </dgm:t>
    </dgm:pt>
    <dgm:pt modelId="{1A9D4319-3329-4BF3-B3EE-0D832AEBC68B}" type="parTrans" cxnId="{6D625941-91AB-4300-B828-89A4F0E05676}">
      <dgm:prSet/>
      <dgm:spPr/>
      <dgm:t>
        <a:bodyPr/>
        <a:lstStyle/>
        <a:p>
          <a:endParaRPr lang="en-GB"/>
        </a:p>
      </dgm:t>
    </dgm:pt>
    <dgm:pt modelId="{1C98F77A-C056-441B-A44F-2326668DB5D3}" type="sibTrans" cxnId="{6D625941-91AB-4300-B828-89A4F0E05676}">
      <dgm:prSet/>
      <dgm:spPr/>
      <dgm:t>
        <a:bodyPr/>
        <a:lstStyle/>
        <a:p>
          <a:endParaRPr lang="en-GB"/>
        </a:p>
      </dgm:t>
    </dgm:pt>
    <dgm:pt modelId="{37FCD3A4-D5A7-444B-8161-ED4F4F32D181}">
      <dgm:prSet phldrT="[Text]" custT="1"/>
      <dgm:spPr/>
      <dgm:t>
        <a:bodyPr/>
        <a:lstStyle/>
        <a:p>
          <a:r>
            <a:rPr lang="en-GB" sz="1600" dirty="0">
              <a:latin typeface="+mj-lt"/>
              <a:cs typeface="Calibri Light" panose="020F0302020204030204" pitchFamily="34" charset="0"/>
            </a:rPr>
            <a:t>Legislation expected to be in place to permit regulation to start</a:t>
          </a:r>
          <a:endParaRPr lang="en-GB" sz="1600" dirty="0"/>
        </a:p>
      </dgm:t>
    </dgm:pt>
    <dgm:pt modelId="{DCF19F80-2F48-4B2D-84E3-EDA375A5E1C9}" type="parTrans" cxnId="{5D6DD8CE-F78D-49F3-9162-196C55AF746C}">
      <dgm:prSet/>
      <dgm:spPr/>
      <dgm:t>
        <a:bodyPr/>
        <a:lstStyle/>
        <a:p>
          <a:endParaRPr lang="en-GB"/>
        </a:p>
      </dgm:t>
    </dgm:pt>
    <dgm:pt modelId="{A55F4A71-00AD-48F7-BA60-54905E9E4D53}" type="sibTrans" cxnId="{5D6DD8CE-F78D-49F3-9162-196C55AF746C}">
      <dgm:prSet/>
      <dgm:spPr/>
      <dgm:t>
        <a:bodyPr/>
        <a:lstStyle/>
        <a:p>
          <a:endParaRPr lang="en-GB"/>
        </a:p>
      </dgm:t>
    </dgm:pt>
    <dgm:pt modelId="{298FFBA3-1A8B-4CAC-9CAE-0E98FC9E6665}" type="pres">
      <dgm:prSet presAssocID="{B6BFAD81-4FA7-4949-8B78-16974D7B93E6}" presName="rootnode" presStyleCnt="0">
        <dgm:presLayoutVars>
          <dgm:chMax/>
          <dgm:chPref/>
          <dgm:dir/>
          <dgm:animLvl val="lvl"/>
        </dgm:presLayoutVars>
      </dgm:prSet>
      <dgm:spPr/>
    </dgm:pt>
    <dgm:pt modelId="{D609C3CF-5840-4020-8EBC-BEAE68EA3465}" type="pres">
      <dgm:prSet presAssocID="{06751900-3AEC-4946-8061-A215145EC3DD}" presName="composite" presStyleCnt="0"/>
      <dgm:spPr/>
    </dgm:pt>
    <dgm:pt modelId="{9CAEBAB9-5F0F-4513-A4F2-3E17F16C85EE}" type="pres">
      <dgm:prSet presAssocID="{06751900-3AEC-4946-8061-A215145EC3DD}" presName="LShape" presStyleLbl="alignNode1" presStyleIdx="0" presStyleCnt="5"/>
      <dgm:spPr/>
    </dgm:pt>
    <dgm:pt modelId="{3838238C-4807-4897-A42A-2A610874A897}" type="pres">
      <dgm:prSet presAssocID="{06751900-3AEC-4946-8061-A215145EC3DD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4DC993E0-72EC-4F0C-9CA6-D52652176DCB}" type="pres">
      <dgm:prSet presAssocID="{06751900-3AEC-4946-8061-A215145EC3DD}" presName="Triangle" presStyleLbl="alignNode1" presStyleIdx="1" presStyleCnt="5"/>
      <dgm:spPr/>
    </dgm:pt>
    <dgm:pt modelId="{A8631B5B-366E-4419-90EA-5858BD8BB3CC}" type="pres">
      <dgm:prSet presAssocID="{11F01A17-EB9D-4012-921E-CA3BD8151218}" presName="sibTrans" presStyleCnt="0"/>
      <dgm:spPr/>
    </dgm:pt>
    <dgm:pt modelId="{F32FBAB5-CA0A-4BCF-BDE8-96F9F4C85655}" type="pres">
      <dgm:prSet presAssocID="{11F01A17-EB9D-4012-921E-CA3BD8151218}" presName="space" presStyleCnt="0"/>
      <dgm:spPr/>
    </dgm:pt>
    <dgm:pt modelId="{E1898021-6DD6-4F8C-879B-96E15230C33C}" type="pres">
      <dgm:prSet presAssocID="{64AFF4E2-637E-4B18-A851-9720471EF07A}" presName="composite" presStyleCnt="0"/>
      <dgm:spPr/>
    </dgm:pt>
    <dgm:pt modelId="{FF3B6BB0-2D14-44CF-8653-EBAC5B5DE312}" type="pres">
      <dgm:prSet presAssocID="{64AFF4E2-637E-4B18-A851-9720471EF07A}" presName="LShape" presStyleLbl="alignNode1" presStyleIdx="2" presStyleCnt="5"/>
      <dgm:spPr/>
    </dgm:pt>
    <dgm:pt modelId="{669D3B32-5D5C-4946-B692-DD231FE7B2D4}" type="pres">
      <dgm:prSet presAssocID="{64AFF4E2-637E-4B18-A851-9720471EF07A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5471B1E7-EC9E-4BA5-9A16-12AD2722EC8B}" type="pres">
      <dgm:prSet presAssocID="{64AFF4E2-637E-4B18-A851-9720471EF07A}" presName="Triangle" presStyleLbl="alignNode1" presStyleIdx="3" presStyleCnt="5"/>
      <dgm:spPr/>
    </dgm:pt>
    <dgm:pt modelId="{2AEFE114-BB55-4C4E-AF57-BE32E50175D1}" type="pres">
      <dgm:prSet presAssocID="{1C98F77A-C056-441B-A44F-2326668DB5D3}" presName="sibTrans" presStyleCnt="0"/>
      <dgm:spPr/>
    </dgm:pt>
    <dgm:pt modelId="{9C9DEE13-1DC4-4532-8888-AED55D052071}" type="pres">
      <dgm:prSet presAssocID="{1C98F77A-C056-441B-A44F-2326668DB5D3}" presName="space" presStyleCnt="0"/>
      <dgm:spPr/>
    </dgm:pt>
    <dgm:pt modelId="{51DBD0F2-0C25-4188-BA28-3DEC0089A289}" type="pres">
      <dgm:prSet presAssocID="{37FCD3A4-D5A7-444B-8161-ED4F4F32D181}" presName="composite" presStyleCnt="0"/>
      <dgm:spPr/>
    </dgm:pt>
    <dgm:pt modelId="{D1929667-8B84-478F-9380-28BB74124B64}" type="pres">
      <dgm:prSet presAssocID="{37FCD3A4-D5A7-444B-8161-ED4F4F32D181}" presName="LShape" presStyleLbl="alignNode1" presStyleIdx="4" presStyleCnt="5"/>
      <dgm:spPr/>
    </dgm:pt>
    <dgm:pt modelId="{235AD29F-DF9D-46ED-8E35-2B72BAB9A2A1}" type="pres">
      <dgm:prSet presAssocID="{37FCD3A4-D5A7-444B-8161-ED4F4F32D181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F7DB650A-D581-45AD-AB77-A888DA7FA059}" type="presOf" srcId="{64AFF4E2-637E-4B18-A851-9720471EF07A}" destId="{669D3B32-5D5C-4946-B692-DD231FE7B2D4}" srcOrd="0" destOrd="0" presId="urn:microsoft.com/office/officeart/2009/3/layout/StepUpProcess"/>
    <dgm:cxn modelId="{EB83F721-46A6-4C8F-88AB-1D905040F7AC}" type="presOf" srcId="{37FCD3A4-D5A7-444B-8161-ED4F4F32D181}" destId="{235AD29F-DF9D-46ED-8E35-2B72BAB9A2A1}" srcOrd="0" destOrd="0" presId="urn:microsoft.com/office/officeart/2009/3/layout/StepUpProcess"/>
    <dgm:cxn modelId="{6D625941-91AB-4300-B828-89A4F0E05676}" srcId="{B6BFAD81-4FA7-4949-8B78-16974D7B93E6}" destId="{64AFF4E2-637E-4B18-A851-9720471EF07A}" srcOrd="1" destOrd="0" parTransId="{1A9D4319-3329-4BF3-B3EE-0D832AEBC68B}" sibTransId="{1C98F77A-C056-441B-A44F-2326668DB5D3}"/>
    <dgm:cxn modelId="{B6DEB88F-367B-4EEC-A12F-58B5732A4B83}" srcId="{B6BFAD81-4FA7-4949-8B78-16974D7B93E6}" destId="{06751900-3AEC-4946-8061-A215145EC3DD}" srcOrd="0" destOrd="0" parTransId="{C6BF1D28-696E-46C8-92FC-3E66F0968046}" sibTransId="{11F01A17-EB9D-4012-921E-CA3BD8151218}"/>
    <dgm:cxn modelId="{C19776A7-452C-417F-B711-98B3BB3F6330}" type="presOf" srcId="{06751900-3AEC-4946-8061-A215145EC3DD}" destId="{3838238C-4807-4897-A42A-2A610874A897}" srcOrd="0" destOrd="0" presId="urn:microsoft.com/office/officeart/2009/3/layout/StepUpProcess"/>
    <dgm:cxn modelId="{ABDF3DC2-110C-4923-A351-283EBFFDE5F4}" type="presOf" srcId="{B6BFAD81-4FA7-4949-8B78-16974D7B93E6}" destId="{298FFBA3-1A8B-4CAC-9CAE-0E98FC9E6665}" srcOrd="0" destOrd="0" presId="urn:microsoft.com/office/officeart/2009/3/layout/StepUpProcess"/>
    <dgm:cxn modelId="{5D6DD8CE-F78D-49F3-9162-196C55AF746C}" srcId="{B6BFAD81-4FA7-4949-8B78-16974D7B93E6}" destId="{37FCD3A4-D5A7-444B-8161-ED4F4F32D181}" srcOrd="2" destOrd="0" parTransId="{DCF19F80-2F48-4B2D-84E3-EDA375A5E1C9}" sibTransId="{A55F4A71-00AD-48F7-BA60-54905E9E4D53}"/>
    <dgm:cxn modelId="{6D6BC046-32BD-40A0-9B6D-E547564E7C57}" type="presParOf" srcId="{298FFBA3-1A8B-4CAC-9CAE-0E98FC9E6665}" destId="{D609C3CF-5840-4020-8EBC-BEAE68EA3465}" srcOrd="0" destOrd="0" presId="urn:microsoft.com/office/officeart/2009/3/layout/StepUpProcess"/>
    <dgm:cxn modelId="{422866F6-E9F4-40BC-9662-26CD7DAFA898}" type="presParOf" srcId="{D609C3CF-5840-4020-8EBC-BEAE68EA3465}" destId="{9CAEBAB9-5F0F-4513-A4F2-3E17F16C85EE}" srcOrd="0" destOrd="0" presId="urn:microsoft.com/office/officeart/2009/3/layout/StepUpProcess"/>
    <dgm:cxn modelId="{DBFD5658-B18E-4460-B57F-8DCED55E3E64}" type="presParOf" srcId="{D609C3CF-5840-4020-8EBC-BEAE68EA3465}" destId="{3838238C-4807-4897-A42A-2A610874A897}" srcOrd="1" destOrd="0" presId="urn:microsoft.com/office/officeart/2009/3/layout/StepUpProcess"/>
    <dgm:cxn modelId="{5B191B9E-17BB-4532-998B-BD6224EFF72E}" type="presParOf" srcId="{D609C3CF-5840-4020-8EBC-BEAE68EA3465}" destId="{4DC993E0-72EC-4F0C-9CA6-D52652176DCB}" srcOrd="2" destOrd="0" presId="urn:microsoft.com/office/officeart/2009/3/layout/StepUpProcess"/>
    <dgm:cxn modelId="{49503E18-ACE8-4C2F-81C9-84BF19A133E2}" type="presParOf" srcId="{298FFBA3-1A8B-4CAC-9CAE-0E98FC9E6665}" destId="{A8631B5B-366E-4419-90EA-5858BD8BB3CC}" srcOrd="1" destOrd="0" presId="urn:microsoft.com/office/officeart/2009/3/layout/StepUpProcess"/>
    <dgm:cxn modelId="{1FEDB1DD-6DB3-4B1E-BC00-C562F2131669}" type="presParOf" srcId="{A8631B5B-366E-4419-90EA-5858BD8BB3CC}" destId="{F32FBAB5-CA0A-4BCF-BDE8-96F9F4C85655}" srcOrd="0" destOrd="0" presId="urn:microsoft.com/office/officeart/2009/3/layout/StepUpProcess"/>
    <dgm:cxn modelId="{D593DA4A-5C9D-4C25-9C1B-7B6CA0B8AB05}" type="presParOf" srcId="{298FFBA3-1A8B-4CAC-9CAE-0E98FC9E6665}" destId="{E1898021-6DD6-4F8C-879B-96E15230C33C}" srcOrd="2" destOrd="0" presId="urn:microsoft.com/office/officeart/2009/3/layout/StepUpProcess"/>
    <dgm:cxn modelId="{8F12D2BB-C69E-410A-A630-59E6254B34E7}" type="presParOf" srcId="{E1898021-6DD6-4F8C-879B-96E15230C33C}" destId="{FF3B6BB0-2D14-44CF-8653-EBAC5B5DE312}" srcOrd="0" destOrd="0" presId="urn:microsoft.com/office/officeart/2009/3/layout/StepUpProcess"/>
    <dgm:cxn modelId="{C513FED4-3BEF-40C3-8FFB-1704C1667362}" type="presParOf" srcId="{E1898021-6DD6-4F8C-879B-96E15230C33C}" destId="{669D3B32-5D5C-4946-B692-DD231FE7B2D4}" srcOrd="1" destOrd="0" presId="urn:microsoft.com/office/officeart/2009/3/layout/StepUpProcess"/>
    <dgm:cxn modelId="{56DF4E1B-66AE-4E54-B657-11DD7B96D64A}" type="presParOf" srcId="{E1898021-6DD6-4F8C-879B-96E15230C33C}" destId="{5471B1E7-EC9E-4BA5-9A16-12AD2722EC8B}" srcOrd="2" destOrd="0" presId="urn:microsoft.com/office/officeart/2009/3/layout/StepUpProcess"/>
    <dgm:cxn modelId="{348D1CB6-F302-48BB-AA77-09E133410300}" type="presParOf" srcId="{298FFBA3-1A8B-4CAC-9CAE-0E98FC9E6665}" destId="{2AEFE114-BB55-4C4E-AF57-BE32E50175D1}" srcOrd="3" destOrd="0" presId="urn:microsoft.com/office/officeart/2009/3/layout/StepUpProcess"/>
    <dgm:cxn modelId="{4FB332DD-B810-41F9-9F4C-CF5D19756C95}" type="presParOf" srcId="{2AEFE114-BB55-4C4E-AF57-BE32E50175D1}" destId="{9C9DEE13-1DC4-4532-8888-AED55D052071}" srcOrd="0" destOrd="0" presId="urn:microsoft.com/office/officeart/2009/3/layout/StepUpProcess"/>
    <dgm:cxn modelId="{1DC6F4E2-1A23-4CC5-8529-28E72F36B687}" type="presParOf" srcId="{298FFBA3-1A8B-4CAC-9CAE-0E98FC9E6665}" destId="{51DBD0F2-0C25-4188-BA28-3DEC0089A289}" srcOrd="4" destOrd="0" presId="urn:microsoft.com/office/officeart/2009/3/layout/StepUpProcess"/>
    <dgm:cxn modelId="{8A6BE661-FCE8-4CB8-8932-707A58ADA3D3}" type="presParOf" srcId="{51DBD0F2-0C25-4188-BA28-3DEC0089A289}" destId="{D1929667-8B84-478F-9380-28BB74124B64}" srcOrd="0" destOrd="0" presId="urn:microsoft.com/office/officeart/2009/3/layout/StepUpProcess"/>
    <dgm:cxn modelId="{BBC0E91E-A428-476B-962E-D083F91F3B89}" type="presParOf" srcId="{51DBD0F2-0C25-4188-BA28-3DEC0089A289}" destId="{235AD29F-DF9D-46ED-8E35-2B72BAB9A2A1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1AB792-444B-4E8D-AECC-14C503C7014F}" type="doc">
      <dgm:prSet loTypeId="urn:microsoft.com/office/officeart/2005/8/layout/hProcess4" loCatId="process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en-GB"/>
        </a:p>
      </dgm:t>
    </dgm:pt>
    <dgm:pt modelId="{E569E599-999E-49D3-8A55-92371725F922}">
      <dgm:prSet phldrT="[Text]"/>
      <dgm:spPr/>
      <dgm:t>
        <a:bodyPr/>
        <a:lstStyle/>
        <a:p>
          <a:r>
            <a:rPr lang="en-GB" dirty="0">
              <a:latin typeface="+mj-lt"/>
              <a:cs typeface="Calibri Light" panose="020F0302020204030204" pitchFamily="34" charset="0"/>
            </a:rPr>
            <a:t>Essential for start of regulation</a:t>
          </a:r>
        </a:p>
      </dgm:t>
    </dgm:pt>
    <dgm:pt modelId="{48CC3F95-D484-489C-A1B4-21B07705C868}" type="parTrans" cxnId="{B333397E-C50D-4F47-AEB3-A50B41450A24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61A7C1DA-A695-4D38-8B37-7B8E4D934E57}" type="sibTrans" cxnId="{B333397E-C50D-4F47-AEB3-A50B41450A24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9798708E-F5C9-455E-A89C-DBB1EE045C4B}">
      <dgm:prSet phldrT="[Text]" custT="1"/>
      <dgm:spPr/>
      <dgm:t>
        <a:bodyPr/>
        <a:lstStyle/>
        <a:p>
          <a:r>
            <a:rPr lang="en-GB" sz="1600" dirty="0">
              <a:latin typeface="+mj-lt"/>
              <a:cs typeface="Calibri Light" panose="020F0302020204030204" pitchFamily="34" charset="0"/>
            </a:rPr>
            <a:t>Transition from voluntary registers</a:t>
          </a:r>
        </a:p>
      </dgm:t>
    </dgm:pt>
    <dgm:pt modelId="{D1BEAA82-630F-4883-8EAA-23130D0AE480}" type="parTrans" cxnId="{2E588135-CAFE-472E-9E8C-0FA5FA9503F0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879F8D37-DA0C-490C-B736-7D4E71C83D6E}" type="sibTrans" cxnId="{2E588135-CAFE-472E-9E8C-0FA5FA9503F0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A6F36C04-F1CA-4031-86D9-38E64A586144}">
      <dgm:prSet phldrT="[Text]" custT="1"/>
      <dgm:spPr/>
      <dgm:t>
        <a:bodyPr/>
        <a:lstStyle/>
        <a:p>
          <a:r>
            <a:rPr lang="en-GB" sz="1600" dirty="0">
              <a:latin typeface="+mj-lt"/>
              <a:cs typeface="Calibri Light" panose="020F0302020204030204" pitchFamily="34" charset="0"/>
            </a:rPr>
            <a:t>Core standards and processes, including Fitness to Practise</a:t>
          </a:r>
        </a:p>
      </dgm:t>
    </dgm:pt>
    <dgm:pt modelId="{9B8B284D-4ABC-4D7C-B55C-9ABF5515DDB9}" type="parTrans" cxnId="{8BC55C4C-B3D7-4499-B8CE-1B49D732E475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F0C14EF1-C159-48CE-B12E-B969668CAEE3}" type="sibTrans" cxnId="{8BC55C4C-B3D7-4499-B8CE-1B49D732E475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37635B90-4D5F-4032-AF03-72AB50491D7D}">
      <dgm:prSet phldrT="[Text]"/>
      <dgm:spPr/>
      <dgm:t>
        <a:bodyPr/>
        <a:lstStyle/>
        <a:p>
          <a:r>
            <a:rPr lang="en-GB" dirty="0">
              <a:latin typeface="+mj-lt"/>
              <a:cs typeface="Calibri Light" panose="020F0302020204030204" pitchFamily="34" charset="0"/>
            </a:rPr>
            <a:t>Next priorities</a:t>
          </a:r>
        </a:p>
      </dgm:t>
    </dgm:pt>
    <dgm:pt modelId="{E95D6A21-56AD-4765-B81A-628F7FA13245}" type="parTrans" cxnId="{1EE48560-BB5C-46F5-8EB0-A1A4FA52DB1B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8884FD61-553F-4956-929D-47A9B375F850}" type="sibTrans" cxnId="{1EE48560-BB5C-46F5-8EB0-A1A4FA52DB1B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FCBB5A8B-CBAC-4339-87BE-F28A306CB679}">
      <dgm:prSet phldrT="[Text]"/>
      <dgm:spPr/>
      <dgm:t>
        <a:bodyPr/>
        <a:lstStyle/>
        <a:p>
          <a:r>
            <a:rPr lang="en-GB" dirty="0">
              <a:latin typeface="+mj-lt"/>
              <a:cs typeface="Calibri Light" panose="020F0302020204030204" pitchFamily="34" charset="0"/>
            </a:rPr>
            <a:t>Quality assurance of all education providers</a:t>
          </a:r>
        </a:p>
      </dgm:t>
    </dgm:pt>
    <dgm:pt modelId="{7F58155A-52FC-4644-B94B-8E585E1356AE}" type="parTrans" cxnId="{C380A384-8F12-4826-8ACE-F4F4245612B3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84B29734-E9CC-4FE8-B475-9ACC67BC6688}" type="sibTrans" cxnId="{C380A384-8F12-4826-8ACE-F4F4245612B3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CDCCB5FF-1BA8-44DF-83D4-4B4AFD5051D8}">
      <dgm:prSet phldrT="[Text]"/>
      <dgm:spPr/>
      <dgm:t>
        <a:bodyPr/>
        <a:lstStyle/>
        <a:p>
          <a:r>
            <a:rPr lang="en-GB" dirty="0">
              <a:latin typeface="+mj-lt"/>
              <a:cs typeface="Calibri Light" panose="020F0302020204030204" pitchFamily="34" charset="0"/>
            </a:rPr>
            <a:t>Continued competency process for PAs and AAs</a:t>
          </a:r>
        </a:p>
      </dgm:t>
    </dgm:pt>
    <dgm:pt modelId="{B907B8A2-0BD8-4FA4-9886-A3C11205206D}" type="parTrans" cxnId="{65001394-CE5A-4BD8-A8F7-2015A2A8F3DB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6F0C8E41-4196-41E3-95F8-E080484377EB}" type="sibTrans" cxnId="{65001394-CE5A-4BD8-A8F7-2015A2A8F3DB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F9AB971F-ED2B-47EE-98C8-B8DC96ED1137}">
      <dgm:prSet phldrT="[Text]"/>
      <dgm:spPr/>
      <dgm:t>
        <a:bodyPr/>
        <a:lstStyle/>
        <a:p>
          <a:r>
            <a:rPr lang="en-GB" dirty="0">
              <a:latin typeface="+mj-lt"/>
              <a:cs typeface="Calibri Light" panose="020F0302020204030204" pitchFamily="34" charset="0"/>
            </a:rPr>
            <a:t>Future needs</a:t>
          </a:r>
        </a:p>
      </dgm:t>
    </dgm:pt>
    <dgm:pt modelId="{91725E01-BBAD-45C2-93C2-3FDADE4CBE4E}" type="parTrans" cxnId="{227F930B-D741-48AE-A5D9-62D6DB2E6FA9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C2802E9D-FF2E-48D0-BF0F-71DAA6AC4849}" type="sibTrans" cxnId="{227F930B-D741-48AE-A5D9-62D6DB2E6FA9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A9325DC9-49F2-4628-BC18-256D270F431E}">
      <dgm:prSet phldrT="[Text]"/>
      <dgm:spPr/>
      <dgm:t>
        <a:bodyPr/>
        <a:lstStyle/>
        <a:p>
          <a:r>
            <a:rPr lang="en-GB" dirty="0">
              <a:latin typeface="+mj-lt"/>
              <a:cs typeface="Calibri Light" panose="020F0302020204030204" pitchFamily="34" charset="0"/>
            </a:rPr>
            <a:t>Assessment approaches in line with new curricula</a:t>
          </a:r>
        </a:p>
      </dgm:t>
    </dgm:pt>
    <dgm:pt modelId="{024A0108-18B6-42A6-B3D0-FF17A2C6325A}" type="parTrans" cxnId="{4435922D-477C-46D0-B230-0D734CC50719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44729F56-A1AD-4338-AF90-ECB9DF676550}" type="sibTrans" cxnId="{4435922D-477C-46D0-B230-0D734CC50719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83E02AA7-36C8-4088-AF63-3FFD421C84BC}">
      <dgm:prSet phldrT="[Text]"/>
      <dgm:spPr/>
      <dgm:t>
        <a:bodyPr/>
        <a:lstStyle/>
        <a:p>
          <a:r>
            <a:rPr lang="en-GB" dirty="0">
              <a:latin typeface="+mj-lt"/>
              <a:cs typeface="Calibri Light" panose="020F0302020204030204" pitchFamily="34" charset="0"/>
            </a:rPr>
            <a:t>Post-qualification training &amp; development?</a:t>
          </a:r>
        </a:p>
      </dgm:t>
    </dgm:pt>
    <dgm:pt modelId="{E17A51B7-4EB5-48FE-A3D2-D41594AFFD0F}" type="parTrans" cxnId="{FE698228-9D9D-4471-9086-A94E66324C45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A6BD3026-81A2-4DC6-AD54-A01EFBBE112D}" type="sibTrans" cxnId="{FE698228-9D9D-4471-9086-A94E66324C45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92879B9F-0747-4572-A436-75CD7F445131}">
      <dgm:prSet phldrT="[Text]" custT="1"/>
      <dgm:spPr/>
      <dgm:t>
        <a:bodyPr/>
        <a:lstStyle/>
        <a:p>
          <a:r>
            <a:rPr lang="en-GB" sz="1600" dirty="0">
              <a:latin typeface="+mj-lt"/>
              <a:cs typeface="Calibri Light" panose="020F0302020204030204" pitchFamily="34" charset="0"/>
            </a:rPr>
            <a:t>Revised curricula</a:t>
          </a:r>
        </a:p>
      </dgm:t>
    </dgm:pt>
    <dgm:pt modelId="{17259243-7A74-4419-9F2C-A66D93CB1A8A}" type="parTrans" cxnId="{2A9E22D3-D566-4EDB-BA4C-06A4910E635E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A74C3922-4D69-4783-AA00-1575C4161C4B}" type="sibTrans" cxnId="{2A9E22D3-D566-4EDB-BA4C-06A4910E635E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0FD90ECB-65EF-49F1-808E-6A62FC87A868}">
      <dgm:prSet phldrT="[Text]"/>
      <dgm:spPr/>
      <dgm:t>
        <a:bodyPr/>
        <a:lstStyle/>
        <a:p>
          <a:r>
            <a:rPr lang="en-GB" dirty="0">
              <a:latin typeface="+mj-lt"/>
              <a:cs typeface="Calibri Light" panose="020F0302020204030204" pitchFamily="34" charset="0"/>
            </a:rPr>
            <a:t>Standards development</a:t>
          </a:r>
        </a:p>
      </dgm:t>
    </dgm:pt>
    <dgm:pt modelId="{99224BC8-CD48-42CB-A2BF-04879FE6BE7A}" type="parTrans" cxnId="{D7F52D97-1391-41C7-B53D-67D94763385F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AEFF05DC-022C-4C4E-ABCE-D09F2FD742B7}" type="sibTrans" cxnId="{D7F52D97-1391-41C7-B53D-67D94763385F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7E88E538-BCFF-436C-A705-930DD34DA6D8}">
      <dgm:prSet phldrT="[Text]"/>
      <dgm:spPr/>
      <dgm:t>
        <a:bodyPr/>
        <a:lstStyle/>
        <a:p>
          <a:r>
            <a:rPr lang="en-GB" dirty="0">
              <a:latin typeface="+mj-lt"/>
              <a:cs typeface="Calibri Light" panose="020F0302020204030204" pitchFamily="34" charset="0"/>
            </a:rPr>
            <a:t>Research &amp; improvement</a:t>
          </a:r>
        </a:p>
      </dgm:t>
    </dgm:pt>
    <dgm:pt modelId="{5B061B67-2782-49A3-BC28-562687E85034}" type="parTrans" cxnId="{1E3592E0-3C0B-461C-A2FC-D3927E4720C6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4576D376-14E9-4E4F-A491-044891D5744A}" type="sibTrans" cxnId="{1E3592E0-3C0B-461C-A2FC-D3927E4720C6}">
      <dgm:prSet/>
      <dgm:spPr/>
      <dgm:t>
        <a:bodyPr/>
        <a:lstStyle/>
        <a:p>
          <a:endParaRPr lang="en-GB">
            <a:latin typeface="+mj-lt"/>
            <a:cs typeface="Calibri Light" panose="020F0302020204030204" pitchFamily="34" charset="0"/>
          </a:endParaRPr>
        </a:p>
      </dgm:t>
    </dgm:pt>
    <dgm:pt modelId="{9AF86006-9E73-433B-A893-367C74DF4469}" type="pres">
      <dgm:prSet presAssocID="{ED1AB792-444B-4E8D-AECC-14C503C7014F}" presName="Name0" presStyleCnt="0">
        <dgm:presLayoutVars>
          <dgm:dir/>
          <dgm:animLvl val="lvl"/>
          <dgm:resizeHandles val="exact"/>
        </dgm:presLayoutVars>
      </dgm:prSet>
      <dgm:spPr/>
    </dgm:pt>
    <dgm:pt modelId="{63EE1E2D-BCF4-444E-A5D4-24D36814DF89}" type="pres">
      <dgm:prSet presAssocID="{ED1AB792-444B-4E8D-AECC-14C503C7014F}" presName="tSp" presStyleCnt="0"/>
      <dgm:spPr/>
    </dgm:pt>
    <dgm:pt modelId="{83D23BD1-D6D0-4E54-A7AC-FEA8D9CB503F}" type="pres">
      <dgm:prSet presAssocID="{ED1AB792-444B-4E8D-AECC-14C503C7014F}" presName="bSp" presStyleCnt="0"/>
      <dgm:spPr/>
    </dgm:pt>
    <dgm:pt modelId="{6C808A42-C16B-4E96-940F-874FC5FBCDE6}" type="pres">
      <dgm:prSet presAssocID="{ED1AB792-444B-4E8D-AECC-14C503C7014F}" presName="process" presStyleCnt="0"/>
      <dgm:spPr/>
    </dgm:pt>
    <dgm:pt modelId="{FDACAD51-3D5C-4349-8BA2-A0E6B428B397}" type="pres">
      <dgm:prSet presAssocID="{E569E599-999E-49D3-8A55-92371725F922}" presName="composite1" presStyleCnt="0"/>
      <dgm:spPr/>
    </dgm:pt>
    <dgm:pt modelId="{9793927A-7ED1-49F1-BE29-B2487A4C4617}" type="pres">
      <dgm:prSet presAssocID="{E569E599-999E-49D3-8A55-92371725F922}" presName="dummyNode1" presStyleLbl="node1" presStyleIdx="0" presStyleCnt="3"/>
      <dgm:spPr/>
    </dgm:pt>
    <dgm:pt modelId="{AF3FF19C-15B7-4FCE-BEDB-EE6C1AE409A0}" type="pres">
      <dgm:prSet presAssocID="{E569E599-999E-49D3-8A55-92371725F922}" presName="childNode1" presStyleLbl="bgAcc1" presStyleIdx="0" presStyleCnt="3">
        <dgm:presLayoutVars>
          <dgm:bulletEnabled val="1"/>
        </dgm:presLayoutVars>
      </dgm:prSet>
      <dgm:spPr/>
    </dgm:pt>
    <dgm:pt modelId="{CFD1B2A6-18EC-43FB-BA1E-026EB3E31E5E}" type="pres">
      <dgm:prSet presAssocID="{E569E599-999E-49D3-8A55-92371725F922}" presName="childNode1tx" presStyleLbl="bgAcc1" presStyleIdx="0" presStyleCnt="3">
        <dgm:presLayoutVars>
          <dgm:bulletEnabled val="1"/>
        </dgm:presLayoutVars>
      </dgm:prSet>
      <dgm:spPr/>
    </dgm:pt>
    <dgm:pt modelId="{408FFD3F-A723-4598-A8B8-8C51ED290D4B}" type="pres">
      <dgm:prSet presAssocID="{E569E599-999E-49D3-8A55-92371725F922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D384B1D8-84E3-48CD-8567-20110BE887E9}" type="pres">
      <dgm:prSet presAssocID="{E569E599-999E-49D3-8A55-92371725F922}" presName="connSite1" presStyleCnt="0"/>
      <dgm:spPr/>
    </dgm:pt>
    <dgm:pt modelId="{22EE8445-6FDA-48F3-BE73-9FD8BB85B063}" type="pres">
      <dgm:prSet presAssocID="{61A7C1DA-A695-4D38-8B37-7B8E4D934E57}" presName="Name9" presStyleLbl="sibTrans2D1" presStyleIdx="0" presStyleCnt="2"/>
      <dgm:spPr/>
    </dgm:pt>
    <dgm:pt modelId="{582D97F1-692D-4C9D-B3C1-2B32EA2B8C1B}" type="pres">
      <dgm:prSet presAssocID="{37635B90-4D5F-4032-AF03-72AB50491D7D}" presName="composite2" presStyleCnt="0"/>
      <dgm:spPr/>
    </dgm:pt>
    <dgm:pt modelId="{1D6FC77D-6DA2-4016-906A-FB6F4B02A3F6}" type="pres">
      <dgm:prSet presAssocID="{37635B90-4D5F-4032-AF03-72AB50491D7D}" presName="dummyNode2" presStyleLbl="node1" presStyleIdx="0" presStyleCnt="3"/>
      <dgm:spPr/>
    </dgm:pt>
    <dgm:pt modelId="{DD13EBBB-54FE-4EDD-91D2-1D1D150C6CE9}" type="pres">
      <dgm:prSet presAssocID="{37635B90-4D5F-4032-AF03-72AB50491D7D}" presName="childNode2" presStyleLbl="bgAcc1" presStyleIdx="1" presStyleCnt="3">
        <dgm:presLayoutVars>
          <dgm:bulletEnabled val="1"/>
        </dgm:presLayoutVars>
      </dgm:prSet>
      <dgm:spPr/>
    </dgm:pt>
    <dgm:pt modelId="{8D13D69B-CEEA-42E8-BECB-8E9E60DA0952}" type="pres">
      <dgm:prSet presAssocID="{37635B90-4D5F-4032-AF03-72AB50491D7D}" presName="childNode2tx" presStyleLbl="bgAcc1" presStyleIdx="1" presStyleCnt="3">
        <dgm:presLayoutVars>
          <dgm:bulletEnabled val="1"/>
        </dgm:presLayoutVars>
      </dgm:prSet>
      <dgm:spPr/>
    </dgm:pt>
    <dgm:pt modelId="{A98BF571-A8CF-4A4D-A92C-218782216B6E}" type="pres">
      <dgm:prSet presAssocID="{37635B90-4D5F-4032-AF03-72AB50491D7D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1B815C4B-747E-4BD4-A9A4-9F656CD54F31}" type="pres">
      <dgm:prSet presAssocID="{37635B90-4D5F-4032-AF03-72AB50491D7D}" presName="connSite2" presStyleCnt="0"/>
      <dgm:spPr/>
    </dgm:pt>
    <dgm:pt modelId="{2C9A8B77-FDA2-4BD6-8812-A4F69D39434A}" type="pres">
      <dgm:prSet presAssocID="{8884FD61-553F-4956-929D-47A9B375F850}" presName="Name18" presStyleLbl="sibTrans2D1" presStyleIdx="1" presStyleCnt="2"/>
      <dgm:spPr/>
    </dgm:pt>
    <dgm:pt modelId="{C3554C3D-02F4-4BE5-A8F1-CC282FB835ED}" type="pres">
      <dgm:prSet presAssocID="{F9AB971F-ED2B-47EE-98C8-B8DC96ED1137}" presName="composite1" presStyleCnt="0"/>
      <dgm:spPr/>
    </dgm:pt>
    <dgm:pt modelId="{F73EF449-5705-4462-8948-2E7031D2D364}" type="pres">
      <dgm:prSet presAssocID="{F9AB971F-ED2B-47EE-98C8-B8DC96ED1137}" presName="dummyNode1" presStyleLbl="node1" presStyleIdx="1" presStyleCnt="3"/>
      <dgm:spPr/>
    </dgm:pt>
    <dgm:pt modelId="{F0E1F7B8-3B9A-4D30-85BA-70E105643ABC}" type="pres">
      <dgm:prSet presAssocID="{F9AB971F-ED2B-47EE-98C8-B8DC96ED1137}" presName="childNode1" presStyleLbl="bgAcc1" presStyleIdx="2" presStyleCnt="3">
        <dgm:presLayoutVars>
          <dgm:bulletEnabled val="1"/>
        </dgm:presLayoutVars>
      </dgm:prSet>
      <dgm:spPr/>
    </dgm:pt>
    <dgm:pt modelId="{FD842D0C-4060-49FC-8498-DB9A2DF42462}" type="pres">
      <dgm:prSet presAssocID="{F9AB971F-ED2B-47EE-98C8-B8DC96ED1137}" presName="childNode1tx" presStyleLbl="bgAcc1" presStyleIdx="2" presStyleCnt="3">
        <dgm:presLayoutVars>
          <dgm:bulletEnabled val="1"/>
        </dgm:presLayoutVars>
      </dgm:prSet>
      <dgm:spPr/>
    </dgm:pt>
    <dgm:pt modelId="{2BBC7E25-C07F-4703-8C51-0432CB0575A3}" type="pres">
      <dgm:prSet presAssocID="{F9AB971F-ED2B-47EE-98C8-B8DC96ED1137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32B0D83C-208E-4261-8C45-A5D5465D17AC}" type="pres">
      <dgm:prSet presAssocID="{F9AB971F-ED2B-47EE-98C8-B8DC96ED1137}" presName="connSite1" presStyleCnt="0"/>
      <dgm:spPr/>
    </dgm:pt>
  </dgm:ptLst>
  <dgm:cxnLst>
    <dgm:cxn modelId="{344DB100-78D6-462A-9F37-B7F9C4D28575}" type="presOf" srcId="{0FD90ECB-65EF-49F1-808E-6A62FC87A868}" destId="{8D13D69B-CEEA-42E8-BECB-8E9E60DA0952}" srcOrd="1" destOrd="2" presId="urn:microsoft.com/office/officeart/2005/8/layout/hProcess4"/>
    <dgm:cxn modelId="{5F0B4704-E390-4BFA-80DD-61B611AF551F}" type="presOf" srcId="{ED1AB792-444B-4E8D-AECC-14C503C7014F}" destId="{9AF86006-9E73-433B-A893-367C74DF4469}" srcOrd="0" destOrd="0" presId="urn:microsoft.com/office/officeart/2005/8/layout/hProcess4"/>
    <dgm:cxn modelId="{946EBE05-A28B-47E2-8323-509FE06CBE21}" type="presOf" srcId="{9798708E-F5C9-455E-A89C-DBB1EE045C4B}" destId="{AF3FF19C-15B7-4FCE-BEDB-EE6C1AE409A0}" srcOrd="0" destOrd="0" presId="urn:microsoft.com/office/officeart/2005/8/layout/hProcess4"/>
    <dgm:cxn modelId="{0B8CD005-34A5-470B-9FBB-0D87E3E7B202}" type="presOf" srcId="{7E88E538-BCFF-436C-A705-930DD34DA6D8}" destId="{F0E1F7B8-3B9A-4D30-85BA-70E105643ABC}" srcOrd="0" destOrd="2" presId="urn:microsoft.com/office/officeart/2005/8/layout/hProcess4"/>
    <dgm:cxn modelId="{227F930B-D741-48AE-A5D9-62D6DB2E6FA9}" srcId="{ED1AB792-444B-4E8D-AECC-14C503C7014F}" destId="{F9AB971F-ED2B-47EE-98C8-B8DC96ED1137}" srcOrd="2" destOrd="0" parTransId="{91725E01-BBAD-45C2-93C2-3FDADE4CBE4E}" sibTransId="{C2802E9D-FF2E-48D0-BF0F-71DAA6AC4849}"/>
    <dgm:cxn modelId="{553A801E-D87E-44E5-9FA8-2B4F9B3AC00C}" type="presOf" srcId="{A9325DC9-49F2-4628-BC18-256D270F431E}" destId="{F0E1F7B8-3B9A-4D30-85BA-70E105643ABC}" srcOrd="0" destOrd="0" presId="urn:microsoft.com/office/officeart/2005/8/layout/hProcess4"/>
    <dgm:cxn modelId="{FE698228-9D9D-4471-9086-A94E66324C45}" srcId="{F9AB971F-ED2B-47EE-98C8-B8DC96ED1137}" destId="{83E02AA7-36C8-4088-AF63-3FFD421C84BC}" srcOrd="1" destOrd="0" parTransId="{E17A51B7-4EB5-48FE-A3D2-D41594AFFD0F}" sibTransId="{A6BD3026-81A2-4DC6-AD54-A01EFBBE112D}"/>
    <dgm:cxn modelId="{4435922D-477C-46D0-B230-0D734CC50719}" srcId="{F9AB971F-ED2B-47EE-98C8-B8DC96ED1137}" destId="{A9325DC9-49F2-4628-BC18-256D270F431E}" srcOrd="0" destOrd="0" parTransId="{024A0108-18B6-42A6-B3D0-FF17A2C6325A}" sibTransId="{44729F56-A1AD-4338-AF90-ECB9DF676550}"/>
    <dgm:cxn modelId="{5D3ED833-A984-485F-AA6E-74A5E70019E3}" type="presOf" srcId="{92879B9F-0747-4572-A436-75CD7F445131}" destId="{AF3FF19C-15B7-4FCE-BEDB-EE6C1AE409A0}" srcOrd="0" destOrd="2" presId="urn:microsoft.com/office/officeart/2005/8/layout/hProcess4"/>
    <dgm:cxn modelId="{2E588135-CAFE-472E-9E8C-0FA5FA9503F0}" srcId="{E569E599-999E-49D3-8A55-92371725F922}" destId="{9798708E-F5C9-455E-A89C-DBB1EE045C4B}" srcOrd="0" destOrd="0" parTransId="{D1BEAA82-630F-4883-8EAA-23130D0AE480}" sibTransId="{879F8D37-DA0C-490C-B736-7D4E71C83D6E}"/>
    <dgm:cxn modelId="{88D86A3A-92B8-4936-BF77-A809778A206B}" type="presOf" srcId="{A9325DC9-49F2-4628-BC18-256D270F431E}" destId="{FD842D0C-4060-49FC-8498-DB9A2DF42462}" srcOrd="1" destOrd="0" presId="urn:microsoft.com/office/officeart/2005/8/layout/hProcess4"/>
    <dgm:cxn modelId="{9A3ED03A-924A-4962-B4B6-50BBBD6D85C9}" type="presOf" srcId="{A6F36C04-F1CA-4031-86D9-38E64A586144}" destId="{CFD1B2A6-18EC-43FB-BA1E-026EB3E31E5E}" srcOrd="1" destOrd="1" presId="urn:microsoft.com/office/officeart/2005/8/layout/hProcess4"/>
    <dgm:cxn modelId="{1EE48560-BB5C-46F5-8EB0-A1A4FA52DB1B}" srcId="{ED1AB792-444B-4E8D-AECC-14C503C7014F}" destId="{37635B90-4D5F-4032-AF03-72AB50491D7D}" srcOrd="1" destOrd="0" parTransId="{E95D6A21-56AD-4765-B81A-628F7FA13245}" sibTransId="{8884FD61-553F-4956-929D-47A9B375F850}"/>
    <dgm:cxn modelId="{A8B90E43-A2FF-4AB7-86C3-49896939A52D}" type="presOf" srcId="{F9AB971F-ED2B-47EE-98C8-B8DC96ED1137}" destId="{2BBC7E25-C07F-4703-8C51-0432CB0575A3}" srcOrd="0" destOrd="0" presId="urn:microsoft.com/office/officeart/2005/8/layout/hProcess4"/>
    <dgm:cxn modelId="{3D8DB268-AC17-4EF6-B9DA-16EBD2F94EA0}" type="presOf" srcId="{7E88E538-BCFF-436C-A705-930DD34DA6D8}" destId="{FD842D0C-4060-49FC-8498-DB9A2DF42462}" srcOrd="1" destOrd="2" presId="urn:microsoft.com/office/officeart/2005/8/layout/hProcess4"/>
    <dgm:cxn modelId="{8BC55C4C-B3D7-4499-B8CE-1B49D732E475}" srcId="{E569E599-999E-49D3-8A55-92371725F922}" destId="{A6F36C04-F1CA-4031-86D9-38E64A586144}" srcOrd="1" destOrd="0" parTransId="{9B8B284D-4ABC-4D7C-B55C-9ABF5515DDB9}" sibTransId="{F0C14EF1-C159-48CE-B12E-B969668CAEE3}"/>
    <dgm:cxn modelId="{5B651076-A57A-4128-BE0A-66EF1D93C072}" type="presOf" srcId="{FCBB5A8B-CBAC-4339-87BE-F28A306CB679}" destId="{8D13D69B-CEEA-42E8-BECB-8E9E60DA0952}" srcOrd="1" destOrd="0" presId="urn:microsoft.com/office/officeart/2005/8/layout/hProcess4"/>
    <dgm:cxn modelId="{B333397E-C50D-4F47-AEB3-A50B41450A24}" srcId="{ED1AB792-444B-4E8D-AECC-14C503C7014F}" destId="{E569E599-999E-49D3-8A55-92371725F922}" srcOrd="0" destOrd="0" parTransId="{48CC3F95-D484-489C-A1B4-21B07705C868}" sibTransId="{61A7C1DA-A695-4D38-8B37-7B8E4D934E57}"/>
    <dgm:cxn modelId="{C380A384-8F12-4826-8ACE-F4F4245612B3}" srcId="{37635B90-4D5F-4032-AF03-72AB50491D7D}" destId="{FCBB5A8B-CBAC-4339-87BE-F28A306CB679}" srcOrd="0" destOrd="0" parTransId="{7F58155A-52FC-4644-B94B-8E585E1356AE}" sibTransId="{84B29734-E9CC-4FE8-B475-9ACC67BC6688}"/>
    <dgm:cxn modelId="{65001394-CE5A-4BD8-A8F7-2015A2A8F3DB}" srcId="{37635B90-4D5F-4032-AF03-72AB50491D7D}" destId="{CDCCB5FF-1BA8-44DF-83D4-4B4AFD5051D8}" srcOrd="1" destOrd="0" parTransId="{B907B8A2-0BD8-4FA4-9886-A3C11205206D}" sibTransId="{6F0C8E41-4196-41E3-95F8-E080484377EB}"/>
    <dgm:cxn modelId="{D7F52D97-1391-41C7-B53D-67D94763385F}" srcId="{37635B90-4D5F-4032-AF03-72AB50491D7D}" destId="{0FD90ECB-65EF-49F1-808E-6A62FC87A868}" srcOrd="2" destOrd="0" parTransId="{99224BC8-CD48-42CB-A2BF-04879FE6BE7A}" sibTransId="{AEFF05DC-022C-4C4E-ABCE-D09F2FD742B7}"/>
    <dgm:cxn modelId="{29E3669A-6A6E-4138-AD66-BD60AAF6AA69}" type="presOf" srcId="{61A7C1DA-A695-4D38-8B37-7B8E4D934E57}" destId="{22EE8445-6FDA-48F3-BE73-9FD8BB85B063}" srcOrd="0" destOrd="0" presId="urn:microsoft.com/office/officeart/2005/8/layout/hProcess4"/>
    <dgm:cxn modelId="{689F19A4-8FA0-49C6-AA79-1911068AF39F}" type="presOf" srcId="{9798708E-F5C9-455E-A89C-DBB1EE045C4B}" destId="{CFD1B2A6-18EC-43FB-BA1E-026EB3E31E5E}" srcOrd="1" destOrd="0" presId="urn:microsoft.com/office/officeart/2005/8/layout/hProcess4"/>
    <dgm:cxn modelId="{3DC2A9AC-1B95-4568-BB14-91714AD2D83D}" type="presOf" srcId="{0FD90ECB-65EF-49F1-808E-6A62FC87A868}" destId="{DD13EBBB-54FE-4EDD-91D2-1D1D150C6CE9}" srcOrd="0" destOrd="2" presId="urn:microsoft.com/office/officeart/2005/8/layout/hProcess4"/>
    <dgm:cxn modelId="{F092F6B2-E0A2-4995-AD5F-0C83B5967CD6}" type="presOf" srcId="{CDCCB5FF-1BA8-44DF-83D4-4B4AFD5051D8}" destId="{8D13D69B-CEEA-42E8-BECB-8E9E60DA0952}" srcOrd="1" destOrd="1" presId="urn:microsoft.com/office/officeart/2005/8/layout/hProcess4"/>
    <dgm:cxn modelId="{67D666B5-CC89-452F-B25F-20F4C0900449}" type="presOf" srcId="{83E02AA7-36C8-4088-AF63-3FFD421C84BC}" destId="{FD842D0C-4060-49FC-8498-DB9A2DF42462}" srcOrd="1" destOrd="1" presId="urn:microsoft.com/office/officeart/2005/8/layout/hProcess4"/>
    <dgm:cxn modelId="{0B36ADB6-10FA-4C3B-A489-1DE22C8B53D4}" type="presOf" srcId="{83E02AA7-36C8-4088-AF63-3FFD421C84BC}" destId="{F0E1F7B8-3B9A-4D30-85BA-70E105643ABC}" srcOrd="0" destOrd="1" presId="urn:microsoft.com/office/officeart/2005/8/layout/hProcess4"/>
    <dgm:cxn modelId="{7E568AB7-1740-4638-A71B-1894EE7E4182}" type="presOf" srcId="{37635B90-4D5F-4032-AF03-72AB50491D7D}" destId="{A98BF571-A8CF-4A4D-A92C-218782216B6E}" srcOrd="0" destOrd="0" presId="urn:microsoft.com/office/officeart/2005/8/layout/hProcess4"/>
    <dgm:cxn modelId="{46DE19C5-F7E5-4DEE-8767-27BB78DEA182}" type="presOf" srcId="{FCBB5A8B-CBAC-4339-87BE-F28A306CB679}" destId="{DD13EBBB-54FE-4EDD-91D2-1D1D150C6CE9}" srcOrd="0" destOrd="0" presId="urn:microsoft.com/office/officeart/2005/8/layout/hProcess4"/>
    <dgm:cxn modelId="{12380BCD-8AE9-4BE5-B540-11974D5CECBA}" type="presOf" srcId="{8884FD61-553F-4956-929D-47A9B375F850}" destId="{2C9A8B77-FDA2-4BD6-8812-A4F69D39434A}" srcOrd="0" destOrd="0" presId="urn:microsoft.com/office/officeart/2005/8/layout/hProcess4"/>
    <dgm:cxn modelId="{9C74C8D1-0082-4A7D-942B-CDA61FF22452}" type="presOf" srcId="{E569E599-999E-49D3-8A55-92371725F922}" destId="{408FFD3F-A723-4598-A8B8-8C51ED290D4B}" srcOrd="0" destOrd="0" presId="urn:microsoft.com/office/officeart/2005/8/layout/hProcess4"/>
    <dgm:cxn modelId="{2A9E22D3-D566-4EDB-BA4C-06A4910E635E}" srcId="{E569E599-999E-49D3-8A55-92371725F922}" destId="{92879B9F-0747-4572-A436-75CD7F445131}" srcOrd="2" destOrd="0" parTransId="{17259243-7A74-4419-9F2C-A66D93CB1A8A}" sibTransId="{A74C3922-4D69-4783-AA00-1575C4161C4B}"/>
    <dgm:cxn modelId="{1E3592E0-3C0B-461C-A2FC-D3927E4720C6}" srcId="{F9AB971F-ED2B-47EE-98C8-B8DC96ED1137}" destId="{7E88E538-BCFF-436C-A705-930DD34DA6D8}" srcOrd="2" destOrd="0" parTransId="{5B061B67-2782-49A3-BC28-562687E85034}" sibTransId="{4576D376-14E9-4E4F-A491-044891D5744A}"/>
    <dgm:cxn modelId="{5D0C62E9-8E22-4912-B9B0-1EE3570BC86D}" type="presOf" srcId="{CDCCB5FF-1BA8-44DF-83D4-4B4AFD5051D8}" destId="{DD13EBBB-54FE-4EDD-91D2-1D1D150C6CE9}" srcOrd="0" destOrd="1" presId="urn:microsoft.com/office/officeart/2005/8/layout/hProcess4"/>
    <dgm:cxn modelId="{3B2264F3-0030-42A6-9073-49597A1BDD47}" type="presOf" srcId="{92879B9F-0747-4572-A436-75CD7F445131}" destId="{CFD1B2A6-18EC-43FB-BA1E-026EB3E31E5E}" srcOrd="1" destOrd="2" presId="urn:microsoft.com/office/officeart/2005/8/layout/hProcess4"/>
    <dgm:cxn modelId="{0CF9DFFB-E7E1-44B8-AFB6-25725B5BF5DA}" type="presOf" srcId="{A6F36C04-F1CA-4031-86D9-38E64A586144}" destId="{AF3FF19C-15B7-4FCE-BEDB-EE6C1AE409A0}" srcOrd="0" destOrd="1" presId="urn:microsoft.com/office/officeart/2005/8/layout/hProcess4"/>
    <dgm:cxn modelId="{BD4C3D3B-B022-4480-8CD6-B9DFC63587AE}" type="presParOf" srcId="{9AF86006-9E73-433B-A893-367C74DF4469}" destId="{63EE1E2D-BCF4-444E-A5D4-24D36814DF89}" srcOrd="0" destOrd="0" presId="urn:microsoft.com/office/officeart/2005/8/layout/hProcess4"/>
    <dgm:cxn modelId="{A2796B18-AC66-421B-80B7-CDDC806FB743}" type="presParOf" srcId="{9AF86006-9E73-433B-A893-367C74DF4469}" destId="{83D23BD1-D6D0-4E54-A7AC-FEA8D9CB503F}" srcOrd="1" destOrd="0" presId="urn:microsoft.com/office/officeart/2005/8/layout/hProcess4"/>
    <dgm:cxn modelId="{6E85CE73-8263-4AD1-8497-6FDA49407208}" type="presParOf" srcId="{9AF86006-9E73-433B-A893-367C74DF4469}" destId="{6C808A42-C16B-4E96-940F-874FC5FBCDE6}" srcOrd="2" destOrd="0" presId="urn:microsoft.com/office/officeart/2005/8/layout/hProcess4"/>
    <dgm:cxn modelId="{0405A9CB-759C-4241-ABF3-3925B319C67D}" type="presParOf" srcId="{6C808A42-C16B-4E96-940F-874FC5FBCDE6}" destId="{FDACAD51-3D5C-4349-8BA2-A0E6B428B397}" srcOrd="0" destOrd="0" presId="urn:microsoft.com/office/officeart/2005/8/layout/hProcess4"/>
    <dgm:cxn modelId="{A6A9F6F6-031A-4E0F-AC8C-16EF66992C0D}" type="presParOf" srcId="{FDACAD51-3D5C-4349-8BA2-A0E6B428B397}" destId="{9793927A-7ED1-49F1-BE29-B2487A4C4617}" srcOrd="0" destOrd="0" presId="urn:microsoft.com/office/officeart/2005/8/layout/hProcess4"/>
    <dgm:cxn modelId="{ABC3A393-A385-4ECF-9B27-3D2163690F8F}" type="presParOf" srcId="{FDACAD51-3D5C-4349-8BA2-A0E6B428B397}" destId="{AF3FF19C-15B7-4FCE-BEDB-EE6C1AE409A0}" srcOrd="1" destOrd="0" presId="urn:microsoft.com/office/officeart/2005/8/layout/hProcess4"/>
    <dgm:cxn modelId="{8ADF19FC-8097-4D3B-906F-77422D4D8CAD}" type="presParOf" srcId="{FDACAD51-3D5C-4349-8BA2-A0E6B428B397}" destId="{CFD1B2A6-18EC-43FB-BA1E-026EB3E31E5E}" srcOrd="2" destOrd="0" presId="urn:microsoft.com/office/officeart/2005/8/layout/hProcess4"/>
    <dgm:cxn modelId="{FF73B784-81FB-4227-9356-288D1F2456A2}" type="presParOf" srcId="{FDACAD51-3D5C-4349-8BA2-A0E6B428B397}" destId="{408FFD3F-A723-4598-A8B8-8C51ED290D4B}" srcOrd="3" destOrd="0" presId="urn:microsoft.com/office/officeart/2005/8/layout/hProcess4"/>
    <dgm:cxn modelId="{3EC710CF-9415-40D7-99CB-5E7E27EF95AD}" type="presParOf" srcId="{FDACAD51-3D5C-4349-8BA2-A0E6B428B397}" destId="{D384B1D8-84E3-48CD-8567-20110BE887E9}" srcOrd="4" destOrd="0" presId="urn:microsoft.com/office/officeart/2005/8/layout/hProcess4"/>
    <dgm:cxn modelId="{4EC00AAC-A499-40C6-8FC6-040FF99F4CCD}" type="presParOf" srcId="{6C808A42-C16B-4E96-940F-874FC5FBCDE6}" destId="{22EE8445-6FDA-48F3-BE73-9FD8BB85B063}" srcOrd="1" destOrd="0" presId="urn:microsoft.com/office/officeart/2005/8/layout/hProcess4"/>
    <dgm:cxn modelId="{0B97E2D4-692B-41EB-A7FD-A101D2AC53EE}" type="presParOf" srcId="{6C808A42-C16B-4E96-940F-874FC5FBCDE6}" destId="{582D97F1-692D-4C9D-B3C1-2B32EA2B8C1B}" srcOrd="2" destOrd="0" presId="urn:microsoft.com/office/officeart/2005/8/layout/hProcess4"/>
    <dgm:cxn modelId="{43A37936-97E8-41FB-9392-A4BA9ABD27A4}" type="presParOf" srcId="{582D97F1-692D-4C9D-B3C1-2B32EA2B8C1B}" destId="{1D6FC77D-6DA2-4016-906A-FB6F4B02A3F6}" srcOrd="0" destOrd="0" presId="urn:microsoft.com/office/officeart/2005/8/layout/hProcess4"/>
    <dgm:cxn modelId="{56305730-728D-49F6-8B45-02AFABE16198}" type="presParOf" srcId="{582D97F1-692D-4C9D-B3C1-2B32EA2B8C1B}" destId="{DD13EBBB-54FE-4EDD-91D2-1D1D150C6CE9}" srcOrd="1" destOrd="0" presId="urn:microsoft.com/office/officeart/2005/8/layout/hProcess4"/>
    <dgm:cxn modelId="{37D06C33-3720-467C-AC16-ECDE3FBB61CB}" type="presParOf" srcId="{582D97F1-692D-4C9D-B3C1-2B32EA2B8C1B}" destId="{8D13D69B-CEEA-42E8-BECB-8E9E60DA0952}" srcOrd="2" destOrd="0" presId="urn:microsoft.com/office/officeart/2005/8/layout/hProcess4"/>
    <dgm:cxn modelId="{003E2C6E-BDCD-4F11-A15C-DC207727E456}" type="presParOf" srcId="{582D97F1-692D-4C9D-B3C1-2B32EA2B8C1B}" destId="{A98BF571-A8CF-4A4D-A92C-218782216B6E}" srcOrd="3" destOrd="0" presId="urn:microsoft.com/office/officeart/2005/8/layout/hProcess4"/>
    <dgm:cxn modelId="{A0DFE93C-1A2E-4BBF-B244-003D0925D166}" type="presParOf" srcId="{582D97F1-692D-4C9D-B3C1-2B32EA2B8C1B}" destId="{1B815C4B-747E-4BD4-A9A4-9F656CD54F31}" srcOrd="4" destOrd="0" presId="urn:microsoft.com/office/officeart/2005/8/layout/hProcess4"/>
    <dgm:cxn modelId="{043B9C7D-806A-4D2A-A699-273544C6D315}" type="presParOf" srcId="{6C808A42-C16B-4E96-940F-874FC5FBCDE6}" destId="{2C9A8B77-FDA2-4BD6-8812-A4F69D39434A}" srcOrd="3" destOrd="0" presId="urn:microsoft.com/office/officeart/2005/8/layout/hProcess4"/>
    <dgm:cxn modelId="{161FF878-1EC1-49B7-8403-EF7C330BEC6F}" type="presParOf" srcId="{6C808A42-C16B-4E96-940F-874FC5FBCDE6}" destId="{C3554C3D-02F4-4BE5-A8F1-CC282FB835ED}" srcOrd="4" destOrd="0" presId="urn:microsoft.com/office/officeart/2005/8/layout/hProcess4"/>
    <dgm:cxn modelId="{A74A9C63-53D9-477C-AD0B-B05F60186DAB}" type="presParOf" srcId="{C3554C3D-02F4-4BE5-A8F1-CC282FB835ED}" destId="{F73EF449-5705-4462-8948-2E7031D2D364}" srcOrd="0" destOrd="0" presId="urn:microsoft.com/office/officeart/2005/8/layout/hProcess4"/>
    <dgm:cxn modelId="{AF42E0E5-9F5E-4DE0-8B1F-29E0DC122D07}" type="presParOf" srcId="{C3554C3D-02F4-4BE5-A8F1-CC282FB835ED}" destId="{F0E1F7B8-3B9A-4D30-85BA-70E105643ABC}" srcOrd="1" destOrd="0" presId="urn:microsoft.com/office/officeart/2005/8/layout/hProcess4"/>
    <dgm:cxn modelId="{94545C22-EC48-465D-A664-A6FF7334B934}" type="presParOf" srcId="{C3554C3D-02F4-4BE5-A8F1-CC282FB835ED}" destId="{FD842D0C-4060-49FC-8498-DB9A2DF42462}" srcOrd="2" destOrd="0" presId="urn:microsoft.com/office/officeart/2005/8/layout/hProcess4"/>
    <dgm:cxn modelId="{5AEA0CD7-1DAB-4F4B-97B5-0CF8AC45085D}" type="presParOf" srcId="{C3554C3D-02F4-4BE5-A8F1-CC282FB835ED}" destId="{2BBC7E25-C07F-4703-8C51-0432CB0575A3}" srcOrd="3" destOrd="0" presId="urn:microsoft.com/office/officeart/2005/8/layout/hProcess4"/>
    <dgm:cxn modelId="{2CFC6109-690E-454A-A04F-F6D0DA96FBDE}" type="presParOf" srcId="{C3554C3D-02F4-4BE5-A8F1-CC282FB835ED}" destId="{32B0D83C-208E-4261-8C45-A5D5465D17AC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8CB1F2-E69A-4C2C-93EC-C594FFF94308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E7EDE842-6D90-40A5-8E67-7270617DE621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GB" sz="1600" dirty="0">
              <a:latin typeface="+mj-lt"/>
            </a:rPr>
            <a:t>PAs: join the voluntary register, if you aren’t already on it</a:t>
          </a:r>
        </a:p>
      </dgm:t>
    </dgm:pt>
    <dgm:pt modelId="{E91BA09E-6911-4C04-8703-04B1BB54912C}" type="parTrans" cxnId="{A69476E0-CE30-4F7E-A20F-19584DA3F2C1}">
      <dgm:prSet/>
      <dgm:spPr/>
      <dgm:t>
        <a:bodyPr/>
        <a:lstStyle/>
        <a:p>
          <a:endParaRPr lang="en-GB" sz="1600">
            <a:latin typeface="+mj-lt"/>
          </a:endParaRPr>
        </a:p>
      </dgm:t>
    </dgm:pt>
    <dgm:pt modelId="{DFACDF2D-DCBC-49B7-8FC9-E32518C036C2}" type="sibTrans" cxnId="{A69476E0-CE30-4F7E-A20F-19584DA3F2C1}">
      <dgm:prSet/>
      <dgm:spPr/>
      <dgm:t>
        <a:bodyPr/>
        <a:lstStyle/>
        <a:p>
          <a:endParaRPr lang="en-GB" sz="1600">
            <a:latin typeface="+mj-lt"/>
          </a:endParaRPr>
        </a:p>
      </dgm:t>
    </dgm:pt>
    <dgm:pt modelId="{F300CBFA-D7CF-476B-9C8A-8CAC2633CA8F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GB" sz="1600" dirty="0">
              <a:latin typeface="+mj-lt"/>
            </a:rPr>
            <a:t>All: Sign up to the GMC </a:t>
          </a:r>
          <a:r>
            <a:rPr lang="en-GB" sz="1600" dirty="0">
              <a:latin typeface="+mj-lt"/>
              <a:hlinkClick xmlns:r="http://schemas.openxmlformats.org/officeDocument/2006/relationships" r:id="rId1"/>
            </a:rPr>
            <a:t>Community of Interest</a:t>
          </a:r>
          <a:endParaRPr lang="en-GB" sz="1600" dirty="0">
            <a:latin typeface="+mj-lt"/>
          </a:endParaRPr>
        </a:p>
      </dgm:t>
    </dgm:pt>
    <dgm:pt modelId="{38C44032-A286-4D78-8320-0A718731E396}" type="parTrans" cxnId="{9A41B26C-D9C1-46A7-AF08-3AD241867623}">
      <dgm:prSet/>
      <dgm:spPr/>
      <dgm:t>
        <a:bodyPr/>
        <a:lstStyle/>
        <a:p>
          <a:endParaRPr lang="en-GB" sz="1600">
            <a:latin typeface="+mj-lt"/>
          </a:endParaRPr>
        </a:p>
      </dgm:t>
    </dgm:pt>
    <dgm:pt modelId="{104D4236-7331-4E00-A2D7-25C3A243A784}" type="sibTrans" cxnId="{9A41B26C-D9C1-46A7-AF08-3AD241867623}">
      <dgm:prSet/>
      <dgm:spPr/>
      <dgm:t>
        <a:bodyPr/>
        <a:lstStyle/>
        <a:p>
          <a:endParaRPr lang="en-GB" sz="1600">
            <a:latin typeface="+mj-lt"/>
          </a:endParaRPr>
        </a:p>
      </dgm:t>
    </dgm:pt>
    <dgm:pt modelId="{EB459B63-C370-4E49-8351-6CE53EFF1437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GB" sz="1600" dirty="0">
              <a:latin typeface="+mj-lt"/>
            </a:rPr>
            <a:t>PAs: Continue/start to have appraisals</a:t>
          </a:r>
        </a:p>
      </dgm:t>
    </dgm:pt>
    <dgm:pt modelId="{8549A8C6-C468-45FA-8EE2-E1962AF3FDC9}" type="parTrans" cxnId="{6F8B302F-12CB-4667-8364-07313EDC9A96}">
      <dgm:prSet/>
      <dgm:spPr/>
      <dgm:t>
        <a:bodyPr/>
        <a:lstStyle/>
        <a:p>
          <a:endParaRPr lang="en-GB" sz="1600">
            <a:latin typeface="+mj-lt"/>
          </a:endParaRPr>
        </a:p>
      </dgm:t>
    </dgm:pt>
    <dgm:pt modelId="{B6AE948D-5F23-4542-B984-55B9157ECE4C}" type="sibTrans" cxnId="{6F8B302F-12CB-4667-8364-07313EDC9A96}">
      <dgm:prSet/>
      <dgm:spPr/>
      <dgm:t>
        <a:bodyPr/>
        <a:lstStyle/>
        <a:p>
          <a:endParaRPr lang="en-GB" sz="1600">
            <a:latin typeface="+mj-lt"/>
          </a:endParaRPr>
        </a:p>
      </dgm:t>
    </dgm:pt>
    <dgm:pt modelId="{3D289B14-7E99-4C42-8C1B-6A271E4FFC7B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GB" sz="1600" dirty="0">
              <a:latin typeface="+mj-lt"/>
            </a:rPr>
            <a:t>All: Have your say on the government consultation when it’s published</a:t>
          </a:r>
        </a:p>
      </dgm:t>
    </dgm:pt>
    <dgm:pt modelId="{36C2E224-43A4-4B92-84C2-3A0C9EACD872}" type="parTrans" cxnId="{A2E43F85-E49D-45DD-8998-968815603FD3}">
      <dgm:prSet/>
      <dgm:spPr/>
      <dgm:t>
        <a:bodyPr/>
        <a:lstStyle/>
        <a:p>
          <a:endParaRPr lang="en-GB" sz="1600">
            <a:latin typeface="+mj-lt"/>
          </a:endParaRPr>
        </a:p>
      </dgm:t>
    </dgm:pt>
    <dgm:pt modelId="{FB7E1B0B-48DB-446E-A906-B6E6ED0DA94E}" type="sibTrans" cxnId="{A2E43F85-E49D-45DD-8998-968815603FD3}">
      <dgm:prSet/>
      <dgm:spPr/>
      <dgm:t>
        <a:bodyPr/>
        <a:lstStyle/>
        <a:p>
          <a:endParaRPr lang="en-GB" sz="1600">
            <a:latin typeface="+mj-lt"/>
          </a:endParaRPr>
        </a:p>
      </dgm:t>
    </dgm:pt>
    <dgm:pt modelId="{6EB4F88E-E141-431F-A485-D22FC7A0D5A1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GB" sz="1600" dirty="0">
              <a:latin typeface="+mj-lt"/>
            </a:rPr>
            <a:t>Employers: be aware of transition and registration requirements, incl. </a:t>
          </a:r>
          <a:r>
            <a:rPr lang="en-GB" sz="1600" dirty="0" err="1">
              <a:latin typeface="+mj-lt"/>
            </a:rPr>
            <a:t>FtP</a:t>
          </a:r>
          <a:r>
            <a:rPr lang="en-GB" sz="1600" dirty="0">
              <a:latin typeface="+mj-lt"/>
            </a:rPr>
            <a:t> references</a:t>
          </a:r>
        </a:p>
      </dgm:t>
    </dgm:pt>
    <dgm:pt modelId="{2488B58C-34BE-461D-93EE-7C45AB612B99}" type="parTrans" cxnId="{3B018624-CA3B-4433-839E-4816E3EB645E}">
      <dgm:prSet/>
      <dgm:spPr/>
      <dgm:t>
        <a:bodyPr/>
        <a:lstStyle/>
        <a:p>
          <a:endParaRPr lang="en-GB" sz="1600">
            <a:latin typeface="+mj-lt"/>
          </a:endParaRPr>
        </a:p>
      </dgm:t>
    </dgm:pt>
    <dgm:pt modelId="{34E4F2E2-97D0-4B5E-A57B-184406EF76EE}" type="sibTrans" cxnId="{3B018624-CA3B-4433-839E-4816E3EB645E}">
      <dgm:prSet/>
      <dgm:spPr/>
      <dgm:t>
        <a:bodyPr/>
        <a:lstStyle/>
        <a:p>
          <a:endParaRPr lang="en-GB" sz="1600">
            <a:latin typeface="+mj-lt"/>
          </a:endParaRPr>
        </a:p>
      </dgm:t>
    </dgm:pt>
    <dgm:pt modelId="{BB99C014-F21F-403C-A29E-DF9DC6A60D55}" type="pres">
      <dgm:prSet presAssocID="{F38CB1F2-E69A-4C2C-93EC-C594FFF94308}" presName="linear" presStyleCnt="0">
        <dgm:presLayoutVars>
          <dgm:dir/>
          <dgm:animLvl val="lvl"/>
          <dgm:resizeHandles val="exact"/>
        </dgm:presLayoutVars>
      </dgm:prSet>
      <dgm:spPr/>
    </dgm:pt>
    <dgm:pt modelId="{4D35B362-F87E-475E-8C9A-7DB855AF2243}" type="pres">
      <dgm:prSet presAssocID="{E7EDE842-6D90-40A5-8E67-7270617DE621}" presName="parentLin" presStyleCnt="0"/>
      <dgm:spPr/>
    </dgm:pt>
    <dgm:pt modelId="{B631985B-D241-4696-82CF-639558380CBB}" type="pres">
      <dgm:prSet presAssocID="{E7EDE842-6D90-40A5-8E67-7270617DE621}" presName="parentLeftMargin" presStyleLbl="node1" presStyleIdx="0" presStyleCnt="5"/>
      <dgm:spPr/>
    </dgm:pt>
    <dgm:pt modelId="{33BE8E93-3B1C-4BAA-9153-68B57426D496}" type="pres">
      <dgm:prSet presAssocID="{E7EDE842-6D90-40A5-8E67-7270617DE621}" presName="parentText" presStyleLbl="node1" presStyleIdx="0" presStyleCnt="5" custScaleX="120250">
        <dgm:presLayoutVars>
          <dgm:chMax val="0"/>
          <dgm:bulletEnabled val="1"/>
        </dgm:presLayoutVars>
      </dgm:prSet>
      <dgm:spPr/>
    </dgm:pt>
    <dgm:pt modelId="{F034DCD4-F11C-4A2F-BE14-9283BFC6EA59}" type="pres">
      <dgm:prSet presAssocID="{E7EDE842-6D90-40A5-8E67-7270617DE621}" presName="negativeSpace" presStyleCnt="0"/>
      <dgm:spPr/>
    </dgm:pt>
    <dgm:pt modelId="{4D6CBBD1-42E4-4CDA-B620-C2E1DC35374F}" type="pres">
      <dgm:prSet presAssocID="{E7EDE842-6D90-40A5-8E67-7270617DE621}" presName="childText" presStyleLbl="conFgAcc1" presStyleIdx="0" presStyleCnt="5">
        <dgm:presLayoutVars>
          <dgm:bulletEnabled val="1"/>
        </dgm:presLayoutVars>
      </dgm:prSet>
      <dgm:spPr/>
    </dgm:pt>
    <dgm:pt modelId="{AADE1D19-A29D-4CB3-A169-8E3BB2398900}" type="pres">
      <dgm:prSet presAssocID="{DFACDF2D-DCBC-49B7-8FC9-E32518C036C2}" presName="spaceBetweenRectangles" presStyleCnt="0"/>
      <dgm:spPr/>
    </dgm:pt>
    <dgm:pt modelId="{A6C62546-6E7A-4BB9-81EE-049B1C685D96}" type="pres">
      <dgm:prSet presAssocID="{F300CBFA-D7CF-476B-9C8A-8CAC2633CA8F}" presName="parentLin" presStyleCnt="0"/>
      <dgm:spPr/>
    </dgm:pt>
    <dgm:pt modelId="{FEAC9920-A693-4643-8700-BC4369039A2A}" type="pres">
      <dgm:prSet presAssocID="{F300CBFA-D7CF-476B-9C8A-8CAC2633CA8F}" presName="parentLeftMargin" presStyleLbl="node1" presStyleIdx="0" presStyleCnt="5"/>
      <dgm:spPr/>
    </dgm:pt>
    <dgm:pt modelId="{FBE633AB-F102-41FA-99DB-D3EF07E4AEAA}" type="pres">
      <dgm:prSet presAssocID="{F300CBFA-D7CF-476B-9C8A-8CAC2633CA8F}" presName="parentText" presStyleLbl="node1" presStyleIdx="1" presStyleCnt="5" custScaleX="120250">
        <dgm:presLayoutVars>
          <dgm:chMax val="0"/>
          <dgm:bulletEnabled val="1"/>
        </dgm:presLayoutVars>
      </dgm:prSet>
      <dgm:spPr/>
    </dgm:pt>
    <dgm:pt modelId="{07B35B0D-5C40-4E40-A003-A7CA85542593}" type="pres">
      <dgm:prSet presAssocID="{F300CBFA-D7CF-476B-9C8A-8CAC2633CA8F}" presName="negativeSpace" presStyleCnt="0"/>
      <dgm:spPr/>
    </dgm:pt>
    <dgm:pt modelId="{3DDBB372-B634-416C-A153-E1333CEDAB15}" type="pres">
      <dgm:prSet presAssocID="{F300CBFA-D7CF-476B-9C8A-8CAC2633CA8F}" presName="childText" presStyleLbl="conFgAcc1" presStyleIdx="1" presStyleCnt="5">
        <dgm:presLayoutVars>
          <dgm:bulletEnabled val="1"/>
        </dgm:presLayoutVars>
      </dgm:prSet>
      <dgm:spPr/>
    </dgm:pt>
    <dgm:pt modelId="{90183888-A106-4438-A0DC-72382260C761}" type="pres">
      <dgm:prSet presAssocID="{104D4236-7331-4E00-A2D7-25C3A243A784}" presName="spaceBetweenRectangles" presStyleCnt="0"/>
      <dgm:spPr/>
    </dgm:pt>
    <dgm:pt modelId="{F89DA720-ADF1-42A3-94B5-ED6F479C2647}" type="pres">
      <dgm:prSet presAssocID="{EB459B63-C370-4E49-8351-6CE53EFF1437}" presName="parentLin" presStyleCnt="0"/>
      <dgm:spPr/>
    </dgm:pt>
    <dgm:pt modelId="{A5CA47B9-B9AD-48B7-919A-1CB6F8DF8DC3}" type="pres">
      <dgm:prSet presAssocID="{EB459B63-C370-4E49-8351-6CE53EFF1437}" presName="parentLeftMargin" presStyleLbl="node1" presStyleIdx="1" presStyleCnt="5"/>
      <dgm:spPr/>
    </dgm:pt>
    <dgm:pt modelId="{61ECDFAF-D1AA-47F8-AACA-93E25844D5D8}" type="pres">
      <dgm:prSet presAssocID="{EB459B63-C370-4E49-8351-6CE53EFF1437}" presName="parentText" presStyleLbl="node1" presStyleIdx="2" presStyleCnt="5" custScaleX="120250">
        <dgm:presLayoutVars>
          <dgm:chMax val="0"/>
          <dgm:bulletEnabled val="1"/>
        </dgm:presLayoutVars>
      </dgm:prSet>
      <dgm:spPr/>
    </dgm:pt>
    <dgm:pt modelId="{73214C59-2A41-452F-9278-9EDB54055E07}" type="pres">
      <dgm:prSet presAssocID="{EB459B63-C370-4E49-8351-6CE53EFF1437}" presName="negativeSpace" presStyleCnt="0"/>
      <dgm:spPr/>
    </dgm:pt>
    <dgm:pt modelId="{A133955A-C866-4F87-ADDB-68AD87687412}" type="pres">
      <dgm:prSet presAssocID="{EB459B63-C370-4E49-8351-6CE53EFF1437}" presName="childText" presStyleLbl="conFgAcc1" presStyleIdx="2" presStyleCnt="5">
        <dgm:presLayoutVars>
          <dgm:bulletEnabled val="1"/>
        </dgm:presLayoutVars>
      </dgm:prSet>
      <dgm:spPr/>
    </dgm:pt>
    <dgm:pt modelId="{EE42A055-6B28-4F22-9BF0-06CEF6B7CE99}" type="pres">
      <dgm:prSet presAssocID="{B6AE948D-5F23-4542-B984-55B9157ECE4C}" presName="spaceBetweenRectangles" presStyleCnt="0"/>
      <dgm:spPr/>
    </dgm:pt>
    <dgm:pt modelId="{AFD1250C-7F09-4C35-9979-803786994A68}" type="pres">
      <dgm:prSet presAssocID="{6EB4F88E-E141-431F-A485-D22FC7A0D5A1}" presName="parentLin" presStyleCnt="0"/>
      <dgm:spPr/>
    </dgm:pt>
    <dgm:pt modelId="{AA035AFF-841D-4676-B6C3-64FF51ECC8F7}" type="pres">
      <dgm:prSet presAssocID="{6EB4F88E-E141-431F-A485-D22FC7A0D5A1}" presName="parentLeftMargin" presStyleLbl="node1" presStyleIdx="2" presStyleCnt="5"/>
      <dgm:spPr/>
    </dgm:pt>
    <dgm:pt modelId="{31A66FB2-BBD4-4557-89FE-05BB8B1A177C}" type="pres">
      <dgm:prSet presAssocID="{6EB4F88E-E141-431F-A485-D22FC7A0D5A1}" presName="parentText" presStyleLbl="node1" presStyleIdx="3" presStyleCnt="5" custScaleX="120250">
        <dgm:presLayoutVars>
          <dgm:chMax val="0"/>
          <dgm:bulletEnabled val="1"/>
        </dgm:presLayoutVars>
      </dgm:prSet>
      <dgm:spPr/>
    </dgm:pt>
    <dgm:pt modelId="{CD0C2B2C-537F-43BF-8B02-46170411CBB1}" type="pres">
      <dgm:prSet presAssocID="{6EB4F88E-E141-431F-A485-D22FC7A0D5A1}" presName="negativeSpace" presStyleCnt="0"/>
      <dgm:spPr/>
    </dgm:pt>
    <dgm:pt modelId="{F38BF0C8-F56F-4DD2-A716-E0B60A3A3EBB}" type="pres">
      <dgm:prSet presAssocID="{6EB4F88E-E141-431F-A485-D22FC7A0D5A1}" presName="childText" presStyleLbl="conFgAcc1" presStyleIdx="3" presStyleCnt="5">
        <dgm:presLayoutVars>
          <dgm:bulletEnabled val="1"/>
        </dgm:presLayoutVars>
      </dgm:prSet>
      <dgm:spPr/>
    </dgm:pt>
    <dgm:pt modelId="{B7F556DB-EEDB-49D9-BAFA-8C474CB5027F}" type="pres">
      <dgm:prSet presAssocID="{34E4F2E2-97D0-4B5E-A57B-184406EF76EE}" presName="spaceBetweenRectangles" presStyleCnt="0"/>
      <dgm:spPr/>
    </dgm:pt>
    <dgm:pt modelId="{93384113-4413-417B-826C-018D15BF68B7}" type="pres">
      <dgm:prSet presAssocID="{3D289B14-7E99-4C42-8C1B-6A271E4FFC7B}" presName="parentLin" presStyleCnt="0"/>
      <dgm:spPr/>
    </dgm:pt>
    <dgm:pt modelId="{0289374B-318F-45FD-A84B-6385DED4F4A9}" type="pres">
      <dgm:prSet presAssocID="{3D289B14-7E99-4C42-8C1B-6A271E4FFC7B}" presName="parentLeftMargin" presStyleLbl="node1" presStyleIdx="3" presStyleCnt="5"/>
      <dgm:spPr/>
    </dgm:pt>
    <dgm:pt modelId="{76EC8973-F820-462D-83B4-A3F0012E99E7}" type="pres">
      <dgm:prSet presAssocID="{3D289B14-7E99-4C42-8C1B-6A271E4FFC7B}" presName="parentText" presStyleLbl="node1" presStyleIdx="4" presStyleCnt="5" custScaleX="120250">
        <dgm:presLayoutVars>
          <dgm:chMax val="0"/>
          <dgm:bulletEnabled val="1"/>
        </dgm:presLayoutVars>
      </dgm:prSet>
      <dgm:spPr/>
    </dgm:pt>
    <dgm:pt modelId="{3AA795FC-0A17-4E84-82A1-47674D12E938}" type="pres">
      <dgm:prSet presAssocID="{3D289B14-7E99-4C42-8C1B-6A271E4FFC7B}" presName="negativeSpace" presStyleCnt="0"/>
      <dgm:spPr/>
    </dgm:pt>
    <dgm:pt modelId="{A87D2F50-6CD5-4427-ABC0-341970D27031}" type="pres">
      <dgm:prSet presAssocID="{3D289B14-7E99-4C42-8C1B-6A271E4FFC7B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7E0D050F-73B1-4745-843C-10EE7904778E}" type="presOf" srcId="{6EB4F88E-E141-431F-A485-D22FC7A0D5A1}" destId="{31A66FB2-BBD4-4557-89FE-05BB8B1A177C}" srcOrd="1" destOrd="0" presId="urn:microsoft.com/office/officeart/2005/8/layout/list1"/>
    <dgm:cxn modelId="{3B018624-CA3B-4433-839E-4816E3EB645E}" srcId="{F38CB1F2-E69A-4C2C-93EC-C594FFF94308}" destId="{6EB4F88E-E141-431F-A485-D22FC7A0D5A1}" srcOrd="3" destOrd="0" parTransId="{2488B58C-34BE-461D-93EE-7C45AB612B99}" sibTransId="{34E4F2E2-97D0-4B5E-A57B-184406EF76EE}"/>
    <dgm:cxn modelId="{6F8B302F-12CB-4667-8364-07313EDC9A96}" srcId="{F38CB1F2-E69A-4C2C-93EC-C594FFF94308}" destId="{EB459B63-C370-4E49-8351-6CE53EFF1437}" srcOrd="2" destOrd="0" parTransId="{8549A8C6-C468-45FA-8EE2-E1962AF3FDC9}" sibTransId="{B6AE948D-5F23-4542-B984-55B9157ECE4C}"/>
    <dgm:cxn modelId="{3E33C537-7A67-4FD1-9822-0CCD143A956F}" type="presOf" srcId="{EB459B63-C370-4E49-8351-6CE53EFF1437}" destId="{61ECDFAF-D1AA-47F8-AACA-93E25844D5D8}" srcOrd="1" destOrd="0" presId="urn:microsoft.com/office/officeart/2005/8/layout/list1"/>
    <dgm:cxn modelId="{BC077240-943C-427D-A51E-2343A68CCF96}" type="presOf" srcId="{6EB4F88E-E141-431F-A485-D22FC7A0D5A1}" destId="{AA035AFF-841D-4676-B6C3-64FF51ECC8F7}" srcOrd="0" destOrd="0" presId="urn:microsoft.com/office/officeart/2005/8/layout/list1"/>
    <dgm:cxn modelId="{686FA060-4481-4B0D-9839-A59F7772EF5F}" type="presOf" srcId="{E7EDE842-6D90-40A5-8E67-7270617DE621}" destId="{33BE8E93-3B1C-4BAA-9153-68B57426D496}" srcOrd="1" destOrd="0" presId="urn:microsoft.com/office/officeart/2005/8/layout/list1"/>
    <dgm:cxn modelId="{9A41B26C-D9C1-46A7-AF08-3AD241867623}" srcId="{F38CB1F2-E69A-4C2C-93EC-C594FFF94308}" destId="{F300CBFA-D7CF-476B-9C8A-8CAC2633CA8F}" srcOrd="1" destOrd="0" parTransId="{38C44032-A286-4D78-8320-0A718731E396}" sibTransId="{104D4236-7331-4E00-A2D7-25C3A243A784}"/>
    <dgm:cxn modelId="{D925B77A-E807-4325-851B-5C0DF9D95F27}" type="presOf" srcId="{E7EDE842-6D90-40A5-8E67-7270617DE621}" destId="{B631985B-D241-4696-82CF-639558380CBB}" srcOrd="0" destOrd="0" presId="urn:microsoft.com/office/officeart/2005/8/layout/list1"/>
    <dgm:cxn modelId="{A2E43F85-E49D-45DD-8998-968815603FD3}" srcId="{F38CB1F2-E69A-4C2C-93EC-C594FFF94308}" destId="{3D289B14-7E99-4C42-8C1B-6A271E4FFC7B}" srcOrd="4" destOrd="0" parTransId="{36C2E224-43A4-4B92-84C2-3A0C9EACD872}" sibTransId="{FB7E1B0B-48DB-446E-A906-B6E6ED0DA94E}"/>
    <dgm:cxn modelId="{CF18199D-4106-499C-A4AF-EA422EF46387}" type="presOf" srcId="{F300CBFA-D7CF-476B-9C8A-8CAC2633CA8F}" destId="{FBE633AB-F102-41FA-99DB-D3EF07E4AEAA}" srcOrd="1" destOrd="0" presId="urn:microsoft.com/office/officeart/2005/8/layout/list1"/>
    <dgm:cxn modelId="{6A4DEBAC-F42F-4B97-9E94-F3D3940912F6}" type="presOf" srcId="{3D289B14-7E99-4C42-8C1B-6A271E4FFC7B}" destId="{0289374B-318F-45FD-A84B-6385DED4F4A9}" srcOrd="0" destOrd="0" presId="urn:microsoft.com/office/officeart/2005/8/layout/list1"/>
    <dgm:cxn modelId="{70A531B9-F896-4E05-9421-ED84B579586D}" type="presOf" srcId="{EB459B63-C370-4E49-8351-6CE53EFF1437}" destId="{A5CA47B9-B9AD-48B7-919A-1CB6F8DF8DC3}" srcOrd="0" destOrd="0" presId="urn:microsoft.com/office/officeart/2005/8/layout/list1"/>
    <dgm:cxn modelId="{A6D75FCA-3D65-4A4B-B05B-3D96E0A681D4}" type="presOf" srcId="{3D289B14-7E99-4C42-8C1B-6A271E4FFC7B}" destId="{76EC8973-F820-462D-83B4-A3F0012E99E7}" srcOrd="1" destOrd="0" presId="urn:microsoft.com/office/officeart/2005/8/layout/list1"/>
    <dgm:cxn modelId="{A69476E0-CE30-4F7E-A20F-19584DA3F2C1}" srcId="{F38CB1F2-E69A-4C2C-93EC-C594FFF94308}" destId="{E7EDE842-6D90-40A5-8E67-7270617DE621}" srcOrd="0" destOrd="0" parTransId="{E91BA09E-6911-4C04-8703-04B1BB54912C}" sibTransId="{DFACDF2D-DCBC-49B7-8FC9-E32518C036C2}"/>
    <dgm:cxn modelId="{EA610CE4-F3EC-4DFB-AD82-FBECE0F99C68}" type="presOf" srcId="{F300CBFA-D7CF-476B-9C8A-8CAC2633CA8F}" destId="{FEAC9920-A693-4643-8700-BC4369039A2A}" srcOrd="0" destOrd="0" presId="urn:microsoft.com/office/officeart/2005/8/layout/list1"/>
    <dgm:cxn modelId="{6BFDA8FF-A15F-43A2-96FD-08A88FE2A9CB}" type="presOf" srcId="{F38CB1F2-E69A-4C2C-93EC-C594FFF94308}" destId="{BB99C014-F21F-403C-A29E-DF9DC6A60D55}" srcOrd="0" destOrd="0" presId="urn:microsoft.com/office/officeart/2005/8/layout/list1"/>
    <dgm:cxn modelId="{BE699C64-D8DC-4FDB-8D1A-97F91CFAC660}" type="presParOf" srcId="{BB99C014-F21F-403C-A29E-DF9DC6A60D55}" destId="{4D35B362-F87E-475E-8C9A-7DB855AF2243}" srcOrd="0" destOrd="0" presId="urn:microsoft.com/office/officeart/2005/8/layout/list1"/>
    <dgm:cxn modelId="{245A8135-418D-4254-B7FE-DE62DCDDD201}" type="presParOf" srcId="{4D35B362-F87E-475E-8C9A-7DB855AF2243}" destId="{B631985B-D241-4696-82CF-639558380CBB}" srcOrd="0" destOrd="0" presId="urn:microsoft.com/office/officeart/2005/8/layout/list1"/>
    <dgm:cxn modelId="{90A3F4E0-A551-4426-903D-F4B728F6D379}" type="presParOf" srcId="{4D35B362-F87E-475E-8C9A-7DB855AF2243}" destId="{33BE8E93-3B1C-4BAA-9153-68B57426D496}" srcOrd="1" destOrd="0" presId="urn:microsoft.com/office/officeart/2005/8/layout/list1"/>
    <dgm:cxn modelId="{DDBE6811-ED17-4B19-BE92-2754765AB2D4}" type="presParOf" srcId="{BB99C014-F21F-403C-A29E-DF9DC6A60D55}" destId="{F034DCD4-F11C-4A2F-BE14-9283BFC6EA59}" srcOrd="1" destOrd="0" presId="urn:microsoft.com/office/officeart/2005/8/layout/list1"/>
    <dgm:cxn modelId="{5FD54652-572C-4938-A020-3337A3E9A2F8}" type="presParOf" srcId="{BB99C014-F21F-403C-A29E-DF9DC6A60D55}" destId="{4D6CBBD1-42E4-4CDA-B620-C2E1DC35374F}" srcOrd="2" destOrd="0" presId="urn:microsoft.com/office/officeart/2005/8/layout/list1"/>
    <dgm:cxn modelId="{E338A482-235E-4B80-B9D1-284AD87E7931}" type="presParOf" srcId="{BB99C014-F21F-403C-A29E-DF9DC6A60D55}" destId="{AADE1D19-A29D-4CB3-A169-8E3BB2398900}" srcOrd="3" destOrd="0" presId="urn:microsoft.com/office/officeart/2005/8/layout/list1"/>
    <dgm:cxn modelId="{A507F263-4438-4C9A-A25B-3C59D3E0DD4B}" type="presParOf" srcId="{BB99C014-F21F-403C-A29E-DF9DC6A60D55}" destId="{A6C62546-6E7A-4BB9-81EE-049B1C685D96}" srcOrd="4" destOrd="0" presId="urn:microsoft.com/office/officeart/2005/8/layout/list1"/>
    <dgm:cxn modelId="{9F4FF8F2-D6C9-466C-9096-635E992773A2}" type="presParOf" srcId="{A6C62546-6E7A-4BB9-81EE-049B1C685D96}" destId="{FEAC9920-A693-4643-8700-BC4369039A2A}" srcOrd="0" destOrd="0" presId="urn:microsoft.com/office/officeart/2005/8/layout/list1"/>
    <dgm:cxn modelId="{136343B1-191C-4B4B-B500-846FEEB6C4FB}" type="presParOf" srcId="{A6C62546-6E7A-4BB9-81EE-049B1C685D96}" destId="{FBE633AB-F102-41FA-99DB-D3EF07E4AEAA}" srcOrd="1" destOrd="0" presId="urn:microsoft.com/office/officeart/2005/8/layout/list1"/>
    <dgm:cxn modelId="{07E052F7-100A-412F-A78D-2FF700B0E401}" type="presParOf" srcId="{BB99C014-F21F-403C-A29E-DF9DC6A60D55}" destId="{07B35B0D-5C40-4E40-A003-A7CA85542593}" srcOrd="5" destOrd="0" presId="urn:microsoft.com/office/officeart/2005/8/layout/list1"/>
    <dgm:cxn modelId="{410767FE-5AE2-44AE-B58F-8AC117693F0C}" type="presParOf" srcId="{BB99C014-F21F-403C-A29E-DF9DC6A60D55}" destId="{3DDBB372-B634-416C-A153-E1333CEDAB15}" srcOrd="6" destOrd="0" presId="urn:microsoft.com/office/officeart/2005/8/layout/list1"/>
    <dgm:cxn modelId="{5EE6C64B-FCB5-4802-B8AC-5FC3728A7E51}" type="presParOf" srcId="{BB99C014-F21F-403C-A29E-DF9DC6A60D55}" destId="{90183888-A106-4438-A0DC-72382260C761}" srcOrd="7" destOrd="0" presId="urn:microsoft.com/office/officeart/2005/8/layout/list1"/>
    <dgm:cxn modelId="{99C73F9B-8A90-48D5-830C-911097300F05}" type="presParOf" srcId="{BB99C014-F21F-403C-A29E-DF9DC6A60D55}" destId="{F89DA720-ADF1-42A3-94B5-ED6F479C2647}" srcOrd="8" destOrd="0" presId="urn:microsoft.com/office/officeart/2005/8/layout/list1"/>
    <dgm:cxn modelId="{132F80B6-7C61-41E2-BBD4-6A7A5C47BC61}" type="presParOf" srcId="{F89DA720-ADF1-42A3-94B5-ED6F479C2647}" destId="{A5CA47B9-B9AD-48B7-919A-1CB6F8DF8DC3}" srcOrd="0" destOrd="0" presId="urn:microsoft.com/office/officeart/2005/8/layout/list1"/>
    <dgm:cxn modelId="{4967DE81-3771-4251-AA97-2C7193A4262C}" type="presParOf" srcId="{F89DA720-ADF1-42A3-94B5-ED6F479C2647}" destId="{61ECDFAF-D1AA-47F8-AACA-93E25844D5D8}" srcOrd="1" destOrd="0" presId="urn:microsoft.com/office/officeart/2005/8/layout/list1"/>
    <dgm:cxn modelId="{C3C68C13-DF7F-4B34-975D-2460DADD8709}" type="presParOf" srcId="{BB99C014-F21F-403C-A29E-DF9DC6A60D55}" destId="{73214C59-2A41-452F-9278-9EDB54055E07}" srcOrd="9" destOrd="0" presId="urn:microsoft.com/office/officeart/2005/8/layout/list1"/>
    <dgm:cxn modelId="{9800EE6E-D411-45D2-9782-5F66AEA1FCBE}" type="presParOf" srcId="{BB99C014-F21F-403C-A29E-DF9DC6A60D55}" destId="{A133955A-C866-4F87-ADDB-68AD87687412}" srcOrd="10" destOrd="0" presId="urn:microsoft.com/office/officeart/2005/8/layout/list1"/>
    <dgm:cxn modelId="{CD4093D2-AAA6-4A14-A8DF-6CF46D7F3C31}" type="presParOf" srcId="{BB99C014-F21F-403C-A29E-DF9DC6A60D55}" destId="{EE42A055-6B28-4F22-9BF0-06CEF6B7CE99}" srcOrd="11" destOrd="0" presId="urn:microsoft.com/office/officeart/2005/8/layout/list1"/>
    <dgm:cxn modelId="{3D10BCA0-89E0-4BC9-9A8F-DBFA220CFB14}" type="presParOf" srcId="{BB99C014-F21F-403C-A29E-DF9DC6A60D55}" destId="{AFD1250C-7F09-4C35-9979-803786994A68}" srcOrd="12" destOrd="0" presId="urn:microsoft.com/office/officeart/2005/8/layout/list1"/>
    <dgm:cxn modelId="{598A4D47-0AC4-48C9-A3C1-261958761E47}" type="presParOf" srcId="{AFD1250C-7F09-4C35-9979-803786994A68}" destId="{AA035AFF-841D-4676-B6C3-64FF51ECC8F7}" srcOrd="0" destOrd="0" presId="urn:microsoft.com/office/officeart/2005/8/layout/list1"/>
    <dgm:cxn modelId="{2E911AC6-7EE4-4772-9AD4-1DBAD632F26B}" type="presParOf" srcId="{AFD1250C-7F09-4C35-9979-803786994A68}" destId="{31A66FB2-BBD4-4557-89FE-05BB8B1A177C}" srcOrd="1" destOrd="0" presId="urn:microsoft.com/office/officeart/2005/8/layout/list1"/>
    <dgm:cxn modelId="{99B24CA8-391F-426E-91A4-66DD3FEE8334}" type="presParOf" srcId="{BB99C014-F21F-403C-A29E-DF9DC6A60D55}" destId="{CD0C2B2C-537F-43BF-8B02-46170411CBB1}" srcOrd="13" destOrd="0" presId="urn:microsoft.com/office/officeart/2005/8/layout/list1"/>
    <dgm:cxn modelId="{C56DE7A7-7E12-452F-9B69-2BA07B32E944}" type="presParOf" srcId="{BB99C014-F21F-403C-A29E-DF9DC6A60D55}" destId="{F38BF0C8-F56F-4DD2-A716-E0B60A3A3EBB}" srcOrd="14" destOrd="0" presId="urn:microsoft.com/office/officeart/2005/8/layout/list1"/>
    <dgm:cxn modelId="{EC3F693F-27D2-4B4E-9D32-22FC02D07D9A}" type="presParOf" srcId="{BB99C014-F21F-403C-A29E-DF9DC6A60D55}" destId="{B7F556DB-EEDB-49D9-BAFA-8C474CB5027F}" srcOrd="15" destOrd="0" presId="urn:microsoft.com/office/officeart/2005/8/layout/list1"/>
    <dgm:cxn modelId="{73C43783-6775-4DC9-BE5C-EDE8EDDABDC6}" type="presParOf" srcId="{BB99C014-F21F-403C-A29E-DF9DC6A60D55}" destId="{93384113-4413-417B-826C-018D15BF68B7}" srcOrd="16" destOrd="0" presId="urn:microsoft.com/office/officeart/2005/8/layout/list1"/>
    <dgm:cxn modelId="{23BB746D-6BBF-4462-9030-EF024B81833C}" type="presParOf" srcId="{93384113-4413-417B-826C-018D15BF68B7}" destId="{0289374B-318F-45FD-A84B-6385DED4F4A9}" srcOrd="0" destOrd="0" presId="urn:microsoft.com/office/officeart/2005/8/layout/list1"/>
    <dgm:cxn modelId="{9BC97442-DB5B-4623-9C4D-87DB4476C289}" type="presParOf" srcId="{93384113-4413-417B-826C-018D15BF68B7}" destId="{76EC8973-F820-462D-83B4-A3F0012E99E7}" srcOrd="1" destOrd="0" presId="urn:microsoft.com/office/officeart/2005/8/layout/list1"/>
    <dgm:cxn modelId="{5ACE0636-BBE4-46C2-902A-D23809A695BF}" type="presParOf" srcId="{BB99C014-F21F-403C-A29E-DF9DC6A60D55}" destId="{3AA795FC-0A17-4E84-82A1-47674D12E938}" srcOrd="17" destOrd="0" presId="urn:microsoft.com/office/officeart/2005/8/layout/list1"/>
    <dgm:cxn modelId="{855F114E-EBDB-4FD3-9A46-E61C22DE71ED}" type="presParOf" srcId="{BB99C014-F21F-403C-A29E-DF9DC6A60D55}" destId="{A87D2F50-6CD5-4427-ABC0-341970D27031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AEBAB9-5F0F-4513-A4F2-3E17F16C85EE}">
      <dsp:nvSpPr>
        <dsp:cNvPr id="0" name=""/>
        <dsp:cNvSpPr/>
      </dsp:nvSpPr>
      <dsp:spPr>
        <a:xfrm rot="5400000">
          <a:off x="399547" y="1325642"/>
          <a:ext cx="1201406" cy="1999114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38238C-4807-4897-A42A-2A610874A897}">
      <dsp:nvSpPr>
        <dsp:cNvPr id="0" name=""/>
        <dsp:cNvSpPr/>
      </dsp:nvSpPr>
      <dsp:spPr>
        <a:xfrm>
          <a:off x="199002" y="1922946"/>
          <a:ext cx="1804811" cy="1582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+mj-lt"/>
              <a:cs typeface="Calibri Light" panose="020F0302020204030204" pitchFamily="34" charset="0"/>
            </a:rPr>
            <a:t>Government consultation on MAPs regulation</a:t>
          </a:r>
          <a:endParaRPr lang="en-GB" sz="1600" kern="1200" dirty="0"/>
        </a:p>
      </dsp:txBody>
      <dsp:txXfrm>
        <a:off x="199002" y="1922946"/>
        <a:ext cx="1804811" cy="1582023"/>
      </dsp:txXfrm>
    </dsp:sp>
    <dsp:sp modelId="{4DC993E0-72EC-4F0C-9CA6-D52652176DCB}">
      <dsp:nvSpPr>
        <dsp:cNvPr id="0" name=""/>
        <dsp:cNvSpPr/>
      </dsp:nvSpPr>
      <dsp:spPr>
        <a:xfrm>
          <a:off x="1663283" y="1178465"/>
          <a:ext cx="340530" cy="34053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3B6BB0-2D14-44CF-8653-EBAC5B5DE312}">
      <dsp:nvSpPr>
        <dsp:cNvPr id="0" name=""/>
        <dsp:cNvSpPr/>
      </dsp:nvSpPr>
      <dsp:spPr>
        <a:xfrm rot="5400000">
          <a:off x="2608989" y="778913"/>
          <a:ext cx="1201406" cy="1999114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9D3B32-5D5C-4946-B692-DD231FE7B2D4}">
      <dsp:nvSpPr>
        <dsp:cNvPr id="0" name=""/>
        <dsp:cNvSpPr/>
      </dsp:nvSpPr>
      <dsp:spPr>
        <a:xfrm>
          <a:off x="2408444" y="1376217"/>
          <a:ext cx="1804811" cy="1582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+mj-lt"/>
              <a:cs typeface="Calibri Light" panose="020F0302020204030204" pitchFamily="34" charset="0"/>
            </a:rPr>
            <a:t>GMC asked to regulate PAs and AAs</a:t>
          </a:r>
          <a:endParaRPr lang="en-GB" sz="1600" kern="1200" dirty="0"/>
        </a:p>
      </dsp:txBody>
      <dsp:txXfrm>
        <a:off x="2408444" y="1376217"/>
        <a:ext cx="1804811" cy="1582023"/>
      </dsp:txXfrm>
    </dsp:sp>
    <dsp:sp modelId="{5471B1E7-EC9E-4BA5-9A16-12AD2722EC8B}">
      <dsp:nvSpPr>
        <dsp:cNvPr id="0" name=""/>
        <dsp:cNvSpPr/>
      </dsp:nvSpPr>
      <dsp:spPr>
        <a:xfrm>
          <a:off x="3872725" y="631736"/>
          <a:ext cx="340530" cy="34053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929667-8B84-478F-9380-28BB74124B64}">
      <dsp:nvSpPr>
        <dsp:cNvPr id="0" name=""/>
        <dsp:cNvSpPr/>
      </dsp:nvSpPr>
      <dsp:spPr>
        <a:xfrm rot="5400000">
          <a:off x="4818431" y="232184"/>
          <a:ext cx="1201406" cy="1999114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5AD29F-DF9D-46ED-8E35-2B72BAB9A2A1}">
      <dsp:nvSpPr>
        <dsp:cNvPr id="0" name=""/>
        <dsp:cNvSpPr/>
      </dsp:nvSpPr>
      <dsp:spPr>
        <a:xfrm>
          <a:off x="4617886" y="829489"/>
          <a:ext cx="1804811" cy="1582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+mj-lt"/>
              <a:cs typeface="Calibri Light" panose="020F0302020204030204" pitchFamily="34" charset="0"/>
            </a:rPr>
            <a:t>Legislation expected to be in place to permit regulation to start</a:t>
          </a:r>
          <a:endParaRPr lang="en-GB" sz="1600" kern="1200" dirty="0"/>
        </a:p>
      </dsp:txBody>
      <dsp:txXfrm>
        <a:off x="4617886" y="829489"/>
        <a:ext cx="1804811" cy="15820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3FF19C-15B7-4FCE-BEDB-EE6C1AE409A0}">
      <dsp:nvSpPr>
        <dsp:cNvPr id="0" name=""/>
        <dsp:cNvSpPr/>
      </dsp:nvSpPr>
      <dsp:spPr>
        <a:xfrm>
          <a:off x="3153" y="2010044"/>
          <a:ext cx="2376671" cy="19602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latin typeface="+mj-lt"/>
              <a:cs typeface="Calibri Light" panose="020F0302020204030204" pitchFamily="34" charset="0"/>
            </a:rPr>
            <a:t>Transition from voluntary registers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latin typeface="+mj-lt"/>
              <a:cs typeface="Calibri Light" panose="020F0302020204030204" pitchFamily="34" charset="0"/>
            </a:rPr>
            <a:t>Core standards and processes, including Fitness to Practise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latin typeface="+mj-lt"/>
              <a:cs typeface="Calibri Light" panose="020F0302020204030204" pitchFamily="34" charset="0"/>
            </a:rPr>
            <a:t>Revised curricula</a:t>
          </a:r>
        </a:p>
      </dsp:txBody>
      <dsp:txXfrm>
        <a:off x="48264" y="2055155"/>
        <a:ext cx="2286449" cy="1449979"/>
      </dsp:txXfrm>
    </dsp:sp>
    <dsp:sp modelId="{22EE8445-6FDA-48F3-BE73-9FD8BB85B063}">
      <dsp:nvSpPr>
        <dsp:cNvPr id="0" name=""/>
        <dsp:cNvSpPr/>
      </dsp:nvSpPr>
      <dsp:spPr>
        <a:xfrm>
          <a:off x="1371903" y="2595881"/>
          <a:ext cx="2445282" cy="2445282"/>
        </a:xfrm>
        <a:prstGeom prst="leftCircularArrow">
          <a:avLst>
            <a:gd name="adj1" fmla="val 2441"/>
            <a:gd name="adj2" fmla="val 295390"/>
            <a:gd name="adj3" fmla="val 2070901"/>
            <a:gd name="adj4" fmla="val 9024489"/>
            <a:gd name="adj5" fmla="val 2847"/>
          </a:avLst>
        </a:prstGeom>
        <a:solidFill>
          <a:schemeClr val="accent6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8FFD3F-A723-4598-A8B8-8C51ED290D4B}">
      <dsp:nvSpPr>
        <dsp:cNvPr id="0" name=""/>
        <dsp:cNvSpPr/>
      </dsp:nvSpPr>
      <dsp:spPr>
        <a:xfrm>
          <a:off x="531302" y="3550246"/>
          <a:ext cx="2112596" cy="840110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+mj-lt"/>
              <a:cs typeface="Calibri Light" panose="020F0302020204030204" pitchFamily="34" charset="0"/>
            </a:rPr>
            <a:t>Essential for start of regulation</a:t>
          </a:r>
        </a:p>
      </dsp:txBody>
      <dsp:txXfrm>
        <a:off x="555908" y="3574852"/>
        <a:ext cx="2063384" cy="790898"/>
      </dsp:txXfrm>
    </dsp:sp>
    <dsp:sp modelId="{DD13EBBB-54FE-4EDD-91D2-1D1D150C6CE9}">
      <dsp:nvSpPr>
        <dsp:cNvPr id="0" name=""/>
        <dsp:cNvSpPr/>
      </dsp:nvSpPr>
      <dsp:spPr>
        <a:xfrm>
          <a:off x="2928098" y="2010044"/>
          <a:ext cx="2376671" cy="19602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-16910"/>
              <a:lumOff val="169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latin typeface="+mj-lt"/>
              <a:cs typeface="Calibri Light" panose="020F0302020204030204" pitchFamily="34" charset="0"/>
            </a:rPr>
            <a:t>Quality assurance of all education providers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latin typeface="+mj-lt"/>
              <a:cs typeface="Calibri Light" panose="020F0302020204030204" pitchFamily="34" charset="0"/>
            </a:rPr>
            <a:t>Continued competency process for PAs and AAs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latin typeface="+mj-lt"/>
              <a:cs typeface="Calibri Light" panose="020F0302020204030204" pitchFamily="34" charset="0"/>
            </a:rPr>
            <a:t>Standards development</a:t>
          </a:r>
        </a:p>
      </dsp:txBody>
      <dsp:txXfrm>
        <a:off x="2973209" y="2475210"/>
        <a:ext cx="2286449" cy="1449979"/>
      </dsp:txXfrm>
    </dsp:sp>
    <dsp:sp modelId="{2C9A8B77-FDA2-4BD6-8812-A4F69D39434A}">
      <dsp:nvSpPr>
        <dsp:cNvPr id="0" name=""/>
        <dsp:cNvSpPr/>
      </dsp:nvSpPr>
      <dsp:spPr>
        <a:xfrm>
          <a:off x="4277044" y="862322"/>
          <a:ext cx="2748968" cy="2748968"/>
        </a:xfrm>
        <a:prstGeom prst="circularArrow">
          <a:avLst>
            <a:gd name="adj1" fmla="val 2171"/>
            <a:gd name="adj2" fmla="val 261129"/>
            <a:gd name="adj3" fmla="val 19563360"/>
            <a:gd name="adj4" fmla="val 12575511"/>
            <a:gd name="adj5" fmla="val 2533"/>
          </a:avLst>
        </a:prstGeom>
        <a:solidFill>
          <a:schemeClr val="accent6">
            <a:shade val="90000"/>
            <a:hueOff val="0"/>
            <a:satOff val="-33397"/>
            <a:lumOff val="3191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8BF571-A8CF-4A4D-A92C-218782216B6E}">
      <dsp:nvSpPr>
        <dsp:cNvPr id="0" name=""/>
        <dsp:cNvSpPr/>
      </dsp:nvSpPr>
      <dsp:spPr>
        <a:xfrm>
          <a:off x="3456248" y="1589989"/>
          <a:ext cx="2112596" cy="840110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-16910"/>
            <a:lumOff val="169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+mj-lt"/>
              <a:cs typeface="Calibri Light" panose="020F0302020204030204" pitchFamily="34" charset="0"/>
            </a:rPr>
            <a:t>Next priorities</a:t>
          </a:r>
        </a:p>
      </dsp:txBody>
      <dsp:txXfrm>
        <a:off x="3480854" y="1614595"/>
        <a:ext cx="2063384" cy="790898"/>
      </dsp:txXfrm>
    </dsp:sp>
    <dsp:sp modelId="{F0E1F7B8-3B9A-4D30-85BA-70E105643ABC}">
      <dsp:nvSpPr>
        <dsp:cNvPr id="0" name=""/>
        <dsp:cNvSpPr/>
      </dsp:nvSpPr>
      <dsp:spPr>
        <a:xfrm>
          <a:off x="5853044" y="2010044"/>
          <a:ext cx="2376671" cy="19602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-33821"/>
              <a:lumOff val="338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latin typeface="+mj-lt"/>
              <a:cs typeface="Calibri Light" panose="020F0302020204030204" pitchFamily="34" charset="0"/>
            </a:rPr>
            <a:t>Assessment approaches in line with new curricula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latin typeface="+mj-lt"/>
              <a:cs typeface="Calibri Light" panose="020F0302020204030204" pitchFamily="34" charset="0"/>
            </a:rPr>
            <a:t>Post-qualification training &amp; development?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latin typeface="+mj-lt"/>
              <a:cs typeface="Calibri Light" panose="020F0302020204030204" pitchFamily="34" charset="0"/>
            </a:rPr>
            <a:t>Research &amp; improvement</a:t>
          </a:r>
        </a:p>
      </dsp:txBody>
      <dsp:txXfrm>
        <a:off x="5898155" y="2055155"/>
        <a:ext cx="2286449" cy="1449979"/>
      </dsp:txXfrm>
    </dsp:sp>
    <dsp:sp modelId="{2BBC7E25-C07F-4703-8C51-0432CB0575A3}">
      <dsp:nvSpPr>
        <dsp:cNvPr id="0" name=""/>
        <dsp:cNvSpPr/>
      </dsp:nvSpPr>
      <dsp:spPr>
        <a:xfrm>
          <a:off x="6381193" y="3550246"/>
          <a:ext cx="2112596" cy="840110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-33821"/>
            <a:lumOff val="338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+mj-lt"/>
              <a:cs typeface="Calibri Light" panose="020F0302020204030204" pitchFamily="34" charset="0"/>
            </a:rPr>
            <a:t>Future needs</a:t>
          </a:r>
        </a:p>
      </dsp:txBody>
      <dsp:txXfrm>
        <a:off x="6405799" y="3574852"/>
        <a:ext cx="2063384" cy="7908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6CBBD1-42E4-4CDA-B620-C2E1DC35374F}">
      <dsp:nvSpPr>
        <dsp:cNvPr id="0" name=""/>
        <dsp:cNvSpPr/>
      </dsp:nvSpPr>
      <dsp:spPr>
        <a:xfrm>
          <a:off x="0" y="381272"/>
          <a:ext cx="657639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BE8E93-3B1C-4BAA-9153-68B57426D496}">
      <dsp:nvSpPr>
        <dsp:cNvPr id="0" name=""/>
        <dsp:cNvSpPr/>
      </dsp:nvSpPr>
      <dsp:spPr>
        <a:xfrm>
          <a:off x="328819" y="100832"/>
          <a:ext cx="5535677" cy="560880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4000" tIns="0" rIns="17400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+mj-lt"/>
            </a:rPr>
            <a:t>PAs: join the voluntary register, if you aren’t already on it</a:t>
          </a:r>
        </a:p>
      </dsp:txBody>
      <dsp:txXfrm>
        <a:off x="356199" y="128212"/>
        <a:ext cx="5480917" cy="506120"/>
      </dsp:txXfrm>
    </dsp:sp>
    <dsp:sp modelId="{3DDBB372-B634-416C-A153-E1333CEDAB15}">
      <dsp:nvSpPr>
        <dsp:cNvPr id="0" name=""/>
        <dsp:cNvSpPr/>
      </dsp:nvSpPr>
      <dsp:spPr>
        <a:xfrm>
          <a:off x="0" y="1243112"/>
          <a:ext cx="657639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E633AB-F102-41FA-99DB-D3EF07E4AEAA}">
      <dsp:nvSpPr>
        <dsp:cNvPr id="0" name=""/>
        <dsp:cNvSpPr/>
      </dsp:nvSpPr>
      <dsp:spPr>
        <a:xfrm>
          <a:off x="328819" y="962672"/>
          <a:ext cx="5535677" cy="560880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4000" tIns="0" rIns="17400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+mj-lt"/>
            </a:rPr>
            <a:t>All: Sign up to the GMC </a:t>
          </a:r>
          <a:r>
            <a:rPr lang="en-GB" sz="1600" kern="1200" dirty="0">
              <a:latin typeface="+mj-lt"/>
              <a:hlinkClick xmlns:r="http://schemas.openxmlformats.org/officeDocument/2006/relationships" r:id="rId1"/>
            </a:rPr>
            <a:t>Community of Interest</a:t>
          </a:r>
          <a:endParaRPr lang="en-GB" sz="1600" kern="1200" dirty="0">
            <a:latin typeface="+mj-lt"/>
          </a:endParaRPr>
        </a:p>
      </dsp:txBody>
      <dsp:txXfrm>
        <a:off x="356199" y="990052"/>
        <a:ext cx="5480917" cy="506120"/>
      </dsp:txXfrm>
    </dsp:sp>
    <dsp:sp modelId="{A133955A-C866-4F87-ADDB-68AD87687412}">
      <dsp:nvSpPr>
        <dsp:cNvPr id="0" name=""/>
        <dsp:cNvSpPr/>
      </dsp:nvSpPr>
      <dsp:spPr>
        <a:xfrm>
          <a:off x="0" y="2104952"/>
          <a:ext cx="657639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ECDFAF-D1AA-47F8-AACA-93E25844D5D8}">
      <dsp:nvSpPr>
        <dsp:cNvPr id="0" name=""/>
        <dsp:cNvSpPr/>
      </dsp:nvSpPr>
      <dsp:spPr>
        <a:xfrm>
          <a:off x="328819" y="1824512"/>
          <a:ext cx="5535677" cy="560880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4000" tIns="0" rIns="17400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+mj-lt"/>
            </a:rPr>
            <a:t>PAs: Continue/start to have appraisals</a:t>
          </a:r>
        </a:p>
      </dsp:txBody>
      <dsp:txXfrm>
        <a:off x="356199" y="1851892"/>
        <a:ext cx="5480917" cy="506120"/>
      </dsp:txXfrm>
    </dsp:sp>
    <dsp:sp modelId="{F38BF0C8-F56F-4DD2-A716-E0B60A3A3EBB}">
      <dsp:nvSpPr>
        <dsp:cNvPr id="0" name=""/>
        <dsp:cNvSpPr/>
      </dsp:nvSpPr>
      <dsp:spPr>
        <a:xfrm>
          <a:off x="0" y="2966792"/>
          <a:ext cx="657639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A66FB2-BBD4-4557-89FE-05BB8B1A177C}">
      <dsp:nvSpPr>
        <dsp:cNvPr id="0" name=""/>
        <dsp:cNvSpPr/>
      </dsp:nvSpPr>
      <dsp:spPr>
        <a:xfrm>
          <a:off x="328819" y="2686352"/>
          <a:ext cx="5535677" cy="560880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4000" tIns="0" rIns="17400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+mj-lt"/>
            </a:rPr>
            <a:t>Employers: be aware of transition and registration requirements, incl. </a:t>
          </a:r>
          <a:r>
            <a:rPr lang="en-GB" sz="1600" kern="1200" dirty="0" err="1">
              <a:latin typeface="+mj-lt"/>
            </a:rPr>
            <a:t>FtP</a:t>
          </a:r>
          <a:r>
            <a:rPr lang="en-GB" sz="1600" kern="1200" dirty="0">
              <a:latin typeface="+mj-lt"/>
            </a:rPr>
            <a:t> references</a:t>
          </a:r>
        </a:p>
      </dsp:txBody>
      <dsp:txXfrm>
        <a:off x="356199" y="2713732"/>
        <a:ext cx="5480917" cy="506120"/>
      </dsp:txXfrm>
    </dsp:sp>
    <dsp:sp modelId="{A87D2F50-6CD5-4427-ABC0-341970D27031}">
      <dsp:nvSpPr>
        <dsp:cNvPr id="0" name=""/>
        <dsp:cNvSpPr/>
      </dsp:nvSpPr>
      <dsp:spPr>
        <a:xfrm>
          <a:off x="0" y="3828632"/>
          <a:ext cx="657639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EC8973-F820-462D-83B4-A3F0012E99E7}">
      <dsp:nvSpPr>
        <dsp:cNvPr id="0" name=""/>
        <dsp:cNvSpPr/>
      </dsp:nvSpPr>
      <dsp:spPr>
        <a:xfrm>
          <a:off x="328819" y="3548192"/>
          <a:ext cx="5535677" cy="560880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4000" tIns="0" rIns="17400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+mj-lt"/>
            </a:rPr>
            <a:t>All: Have your say on the government consultation when it’s published</a:t>
          </a:r>
        </a:p>
      </dsp:txBody>
      <dsp:txXfrm>
        <a:off x="356199" y="3575572"/>
        <a:ext cx="5480917" cy="506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DD807-2E9F-434B-929C-73D027F10853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B48B9-4820-4E13-81A0-B52E6373352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9805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6EE0B-339F-4D32-BDA2-9AEACB219764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060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B48B9-4820-4E13-81A0-B52E6373352F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0606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B48B9-4820-4E13-81A0-B52E6373352F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3128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9DDFF-EEDA-4995-AE31-068A1F9DAE74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92401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B48B9-4820-4E13-81A0-B52E6373352F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020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B48B9-4820-4E13-81A0-B52E6373352F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8492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B48B9-4820-4E13-81A0-B52E6373352F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02807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B48B9-4820-4E13-81A0-B52E6373352F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67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B48B9-4820-4E13-81A0-B52E6373352F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887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v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236"/>
          </a:xfrm>
          <a:prstGeom prst="rect">
            <a:avLst/>
          </a:prstGeom>
        </p:spPr>
      </p:pic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5" y="2132856"/>
            <a:ext cx="4608512" cy="7921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996952"/>
            <a:ext cx="4608512" cy="792162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  <p:pic>
        <p:nvPicPr>
          <p:cNvPr id="5" name="Picture 4" descr="GMC+STRAP_WHITE_MAC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48680"/>
            <a:ext cx="1614112" cy="1390620"/>
          </a:xfrm>
          <a:prstGeom prst="rect">
            <a:avLst/>
          </a:prstGeom>
        </p:spPr>
      </p:pic>
      <p:pic>
        <p:nvPicPr>
          <p:cNvPr id="6" name="Picture 5" descr="strapline white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589240"/>
            <a:ext cx="3886200" cy="34290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6021288"/>
            <a:ext cx="4499992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1DE3A50-BF49-4D28-89DF-A138E446CB99}" type="datetimeFigureOut">
              <a:rPr lang="en-GB"/>
              <a:pPr/>
              <a:t>20/01/2021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E6EB9B7-E1B9-43E0-B346-DA4311514FC9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1799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20813" y="476672"/>
            <a:ext cx="7161212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663" y="1438275"/>
            <a:ext cx="6585099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1528763" y="1047750"/>
            <a:ext cx="7043737" cy="1588"/>
          </a:xfrm>
          <a:prstGeom prst="line">
            <a:avLst/>
          </a:prstGeom>
          <a:ln w="38100" cap="flat" cmpd="sng" algn="ctr">
            <a:solidFill>
              <a:srgbClr val="0E285E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04" name="Straight Connector 10"/>
          <p:cNvCxnSpPr>
            <a:cxnSpLocks noChangeShapeType="1"/>
          </p:cNvCxnSpPr>
          <p:nvPr userDrawn="1"/>
        </p:nvCxnSpPr>
        <p:spPr bwMode="auto">
          <a:xfrm>
            <a:off x="517525" y="1046163"/>
            <a:ext cx="904875" cy="3175"/>
          </a:xfrm>
          <a:prstGeom prst="line">
            <a:avLst/>
          </a:prstGeom>
          <a:noFill/>
          <a:ln w="38100">
            <a:solidFill>
              <a:srgbClr val="30A5B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29705" name="Picture 6" descr="GMCLogo no strap.eps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237288"/>
            <a:ext cx="547687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>
            <a:cxnSpLocks noChangeShapeType="1"/>
          </p:cNvCxnSpPr>
          <p:nvPr userDrawn="1"/>
        </p:nvCxnSpPr>
        <p:spPr bwMode="auto">
          <a:xfrm>
            <a:off x="517525" y="6078538"/>
            <a:ext cx="8054975" cy="1587"/>
          </a:xfrm>
          <a:prstGeom prst="line">
            <a:avLst/>
          </a:prstGeom>
          <a:noFill/>
          <a:ln w="9525">
            <a:solidFill>
              <a:srgbClr val="30A5B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rgbClr val="30A5B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rgbClr val="30A5BE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rgbClr val="30A5BE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rgbClr val="30A5BE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rgbClr val="30A5BE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rgbClr val="30A5BE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rgbClr val="30A5BE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rgbClr val="30A5BE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rgbClr val="30A5BE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30A5BE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30A5B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0A5BE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0A5B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0A5B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0A5B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0A5B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0A5B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0A5B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sv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svg"/><Relationship Id="rId4" Type="http://schemas.openxmlformats.org/officeDocument/2006/relationships/image" Target="../media/image4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mc-uk.org/education/standards-guidance-and-curricula/standards-and-outcomes/promoting-excellence" TargetMode="External"/><Relationship Id="rId13" Type="http://schemas.openxmlformats.org/officeDocument/2006/relationships/image" Target="../media/image14.svg"/><Relationship Id="rId3" Type="http://schemas.openxmlformats.org/officeDocument/2006/relationships/image" Target="../media/image7.png"/><Relationship Id="rId7" Type="http://schemas.openxmlformats.org/officeDocument/2006/relationships/image" Target="../media/image10.sv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hyperlink" Target="https://www.gmc-uk.org/pa-and-aa-regulation-hub/map-regulation/registration-and-transition-arrangements" TargetMode="External"/><Relationship Id="rId5" Type="http://schemas.openxmlformats.org/officeDocument/2006/relationships/hyperlink" Target="https://www.smartsurvey.co.uk/s/N6RBP/" TargetMode="External"/><Relationship Id="rId10" Type="http://schemas.openxmlformats.org/officeDocument/2006/relationships/image" Target="../media/image12.svg"/><Relationship Id="rId4" Type="http://schemas.openxmlformats.org/officeDocument/2006/relationships/image" Target="../media/image8.svg"/><Relationship Id="rId9" Type="http://schemas.openxmlformats.org/officeDocument/2006/relationships/image" Target="../media/image11.png"/><Relationship Id="rId14" Type="http://schemas.openxmlformats.org/officeDocument/2006/relationships/hyperlink" Target="https://www.gmc-uk.org/ethical-guidance/ethical-guidance-for-doctors/good-medical-practice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13" Type="http://schemas.openxmlformats.org/officeDocument/2006/relationships/image" Target="../media/image25.png"/><Relationship Id="rId18" Type="http://schemas.openxmlformats.org/officeDocument/2006/relationships/image" Target="../media/image3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svg"/><Relationship Id="rId17" Type="http://schemas.openxmlformats.org/officeDocument/2006/relationships/image" Target="../media/image29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28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sv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Relationship Id="rId14" Type="http://schemas.openxmlformats.org/officeDocument/2006/relationships/image" Target="../media/image26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2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sv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svg"/><Relationship Id="rId5" Type="http://schemas.openxmlformats.org/officeDocument/2006/relationships/image" Target="../media/image39.png"/><Relationship Id="rId4" Type="http://schemas.openxmlformats.org/officeDocument/2006/relationships/image" Target="../media/image3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5112567" cy="1296144"/>
          </a:xfrm>
        </p:spPr>
        <p:txBody>
          <a:bodyPr/>
          <a:lstStyle/>
          <a:p>
            <a:r>
              <a:rPr lang="en-GB" sz="3200" dirty="0"/>
              <a:t>Regulation of Physician Associates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140DF0-6052-4564-B630-5ED4B67ABAFA}"/>
              </a:ext>
            </a:extLst>
          </p:cNvPr>
          <p:cNvSpPr/>
          <p:nvPr/>
        </p:nvSpPr>
        <p:spPr>
          <a:xfrm>
            <a:off x="497508" y="3645024"/>
            <a:ext cx="49385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Helen Arrowsmith – Programme Manager</a:t>
            </a:r>
          </a:p>
        </p:txBody>
      </p:sp>
    </p:spTree>
    <p:extLst>
      <p:ext uri="{BB962C8B-B14F-4D97-AF65-F5344CB8AC3E}">
        <p14:creationId xmlns:p14="http://schemas.microsoft.com/office/powerpoint/2010/main" val="1965955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AEF2A-82B9-4670-9DD2-AF027426F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 panose="020F0302020204030204" pitchFamily="34" charset="0"/>
              </a:rPr>
              <a:t>Preparing for regulation – PAs and employers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F8322BC9-81E5-4CC6-B4D9-93287409F5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4571979"/>
              </p:ext>
            </p:extLst>
          </p:nvPr>
        </p:nvGraphicFramePr>
        <p:xfrm>
          <a:off x="1524000" y="1397000"/>
          <a:ext cx="6576392" cy="440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98614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246"/>
    </mc:Choice>
    <mc:Fallback xmlns="">
      <p:transition spd="slow" advTm="173246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47444-7D2C-42DC-A22C-2EE4D726E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 panose="020F0302020204030204" pitchFamily="34" charset="0"/>
              </a:rPr>
              <a:t>Questions welcome</a:t>
            </a:r>
          </a:p>
        </p:txBody>
      </p:sp>
      <p:pic>
        <p:nvPicPr>
          <p:cNvPr id="5" name="Graphic 4" descr="Questions">
            <a:extLst>
              <a:ext uri="{FF2B5EF4-FFF2-40B4-BE49-F238E27FC236}">
                <a16:creationId xmlns:a16="http://schemas.microsoft.com/office/drawing/2014/main" id="{5BBB770F-1832-4C62-9498-224182642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95347" y="1895078"/>
            <a:ext cx="3290664" cy="3290664"/>
          </a:xfrm>
          <a:prstGeom prst="rect">
            <a:avLst/>
          </a:prstGeom>
        </p:spPr>
      </p:pic>
      <p:pic>
        <p:nvPicPr>
          <p:cNvPr id="8" name="Graphic 7" descr="Questions RTL">
            <a:extLst>
              <a:ext uri="{FF2B5EF4-FFF2-40B4-BE49-F238E27FC236}">
                <a16:creationId xmlns:a16="http://schemas.microsoft.com/office/drawing/2014/main" id="{DCCA4893-6269-4278-8A04-94900A17B3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4192483" y="1895078"/>
            <a:ext cx="3290400" cy="329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929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68"/>
    </mc:Choice>
    <mc:Fallback xmlns="">
      <p:transition spd="slow" advTm="1316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3F453-8962-4E6D-AB0B-7550FB4F5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813" y="476672"/>
            <a:ext cx="7161212" cy="665162"/>
          </a:xfrm>
        </p:spPr>
        <p:txBody>
          <a:bodyPr/>
          <a:lstStyle/>
          <a:p>
            <a:r>
              <a:rPr lang="en-GB" dirty="0">
                <a:cs typeface="Calibri Light" panose="020F0302020204030204" pitchFamily="34" charset="0"/>
              </a:rPr>
              <a:t>Session content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51F00302-636D-4F2C-88BD-FB0DC49A6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663" y="1438275"/>
            <a:ext cx="6585099" cy="4533900"/>
          </a:xfrm>
        </p:spPr>
        <p:txBody>
          <a:bodyPr/>
          <a:lstStyle/>
          <a:p>
            <a:r>
              <a:rPr lang="en-GB" dirty="0">
                <a:latin typeface="+mj-lt"/>
                <a:cs typeface="Calibri Light" panose="020F0302020204030204" pitchFamily="34" charset="0"/>
              </a:rPr>
              <a:t>Background and timeline for regulation</a:t>
            </a:r>
          </a:p>
          <a:p>
            <a:r>
              <a:rPr lang="en-GB" dirty="0">
                <a:latin typeface="+mj-lt"/>
                <a:cs typeface="Calibri Light" panose="020F0302020204030204" pitchFamily="34" charset="0"/>
              </a:rPr>
              <a:t>GMC approach to regulatory development</a:t>
            </a:r>
          </a:p>
          <a:p>
            <a:r>
              <a:rPr lang="en-GB" dirty="0">
                <a:latin typeface="+mj-lt"/>
                <a:cs typeface="Calibri Light" panose="020F0302020204030204" pitchFamily="34" charset="0"/>
              </a:rPr>
              <a:t>Progress so far</a:t>
            </a:r>
          </a:p>
          <a:p>
            <a:r>
              <a:rPr lang="en-GB" dirty="0">
                <a:latin typeface="+mj-lt"/>
                <a:cs typeface="Calibri Light" panose="020F0302020204030204" pitchFamily="34" charset="0"/>
              </a:rPr>
              <a:t>Preparing for regulation</a:t>
            </a:r>
          </a:p>
          <a:p>
            <a:r>
              <a:rPr lang="en-GB" dirty="0">
                <a:latin typeface="+mj-lt"/>
                <a:cs typeface="Calibri Light" panose="020F0302020204030204" pitchFamily="34" charset="0"/>
              </a:rPr>
              <a:t>Questions</a:t>
            </a:r>
          </a:p>
          <a:p>
            <a:endParaRPr lang="en-GB" dirty="0">
              <a:latin typeface="+mj-lt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871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3F453-8962-4E6D-AB0B-7550FB4F5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813" y="476672"/>
            <a:ext cx="7161212" cy="665162"/>
          </a:xfrm>
        </p:spPr>
        <p:txBody>
          <a:bodyPr/>
          <a:lstStyle/>
          <a:p>
            <a:r>
              <a:rPr lang="en-GB" dirty="0">
                <a:cs typeface="Calibri Light" panose="020F0302020204030204" pitchFamily="34" charset="0"/>
              </a:rPr>
              <a:t>Regulation background and timescale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07681B6-2D7E-453D-BC1D-BB4D6D7F9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1390347"/>
            <a:ext cx="7099371" cy="4533900"/>
          </a:xfrm>
        </p:spPr>
        <p:txBody>
          <a:bodyPr/>
          <a:lstStyle/>
          <a:p>
            <a:r>
              <a:rPr lang="en-GB" sz="1800" dirty="0">
                <a:latin typeface="+mj-lt"/>
                <a:cs typeface="Calibri Light" panose="020F0302020204030204" pitchFamily="34" charset="0"/>
              </a:rPr>
              <a:t>Growing numbers of PAs in the workforce - over 2,000 practising and a similar number in training</a:t>
            </a:r>
          </a:p>
          <a:p>
            <a:r>
              <a:rPr lang="en-GB" sz="1800" dirty="0">
                <a:latin typeface="+mj-lt"/>
                <a:cs typeface="Calibri Light" panose="020F0302020204030204" pitchFamily="34" charset="0"/>
              </a:rPr>
              <a:t>Rapid expansion of university courses (without QA)</a:t>
            </a:r>
          </a:p>
          <a:p>
            <a:r>
              <a:rPr lang="en-GB" sz="1800" dirty="0">
                <a:latin typeface="+mj-lt"/>
                <a:cs typeface="Calibri Light" panose="020F0302020204030204" pitchFamily="34" charset="0"/>
              </a:rPr>
              <a:t>Potential future prescribing responsibilities</a:t>
            </a:r>
          </a:p>
          <a:p>
            <a:r>
              <a:rPr lang="en-GB" sz="1800" dirty="0">
                <a:latin typeface="+mj-lt"/>
                <a:cs typeface="Calibri Light" panose="020F0302020204030204" pitchFamily="34" charset="0"/>
              </a:rPr>
              <a:t>Limitations of voluntary regulation in terms of patient protection and maintenance of standards</a:t>
            </a:r>
          </a:p>
          <a:p>
            <a:pPr marL="0" indent="0">
              <a:buNone/>
            </a:pPr>
            <a:endParaRPr lang="en-GB" sz="2000" dirty="0">
              <a:latin typeface="+mj-lt"/>
              <a:cs typeface="Calibri Light" panose="020F0302020204030204" pitchFamily="34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38F87BE-3951-4C1B-A191-239227F09D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3372768"/>
              </p:ext>
            </p:extLst>
          </p:nvPr>
        </p:nvGraphicFramePr>
        <p:xfrm>
          <a:off x="1619672" y="3037408"/>
          <a:ext cx="6423392" cy="4136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3CF2822F-587F-4F0D-9400-27A05D215D23}"/>
              </a:ext>
            </a:extLst>
          </p:cNvPr>
          <p:cNvSpPr txBox="1"/>
          <p:nvPr/>
        </p:nvSpPr>
        <p:spPr>
          <a:xfrm>
            <a:off x="6170856" y="3600484"/>
            <a:ext cx="1543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i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Early 2022?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755C08-EC44-46E9-A990-A6C85DD9AFEC}"/>
              </a:ext>
            </a:extLst>
          </p:cNvPr>
          <p:cNvSpPr txBox="1"/>
          <p:nvPr/>
        </p:nvSpPr>
        <p:spPr>
          <a:xfrm>
            <a:off x="1722796" y="4693592"/>
            <a:ext cx="19997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i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October 2017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CFBB017-AF50-48AF-B604-06E816FFF09B}"/>
              </a:ext>
            </a:extLst>
          </p:cNvPr>
          <p:cNvSpPr txBox="1"/>
          <p:nvPr/>
        </p:nvSpPr>
        <p:spPr>
          <a:xfrm>
            <a:off x="4010616" y="4139014"/>
            <a:ext cx="1543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i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2572851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03E86-0151-43EC-B708-3E8AD457C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 panose="020F0302020204030204" pitchFamily="34" charset="0"/>
              </a:rPr>
              <a:t>What regulation means for PAs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FE9A870-173A-48E8-B691-DB9644B1254F}"/>
              </a:ext>
            </a:extLst>
          </p:cNvPr>
          <p:cNvCxnSpPr>
            <a:cxnSpLocks/>
          </p:cNvCxnSpPr>
          <p:nvPr/>
        </p:nvCxnSpPr>
        <p:spPr>
          <a:xfrm>
            <a:off x="1054357" y="1984985"/>
            <a:ext cx="2988000" cy="20476"/>
          </a:xfrm>
          <a:prstGeom prst="line">
            <a:avLst/>
          </a:prstGeom>
          <a:ln w="5715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9A60A6EA-2E72-4053-9BE7-A57D3BECF52A}"/>
              </a:ext>
            </a:extLst>
          </p:cNvPr>
          <p:cNvSpPr>
            <a:spLocks noChangeAspect="1"/>
          </p:cNvSpPr>
          <p:nvPr/>
        </p:nvSpPr>
        <p:spPr>
          <a:xfrm>
            <a:off x="4093126" y="1737566"/>
            <a:ext cx="540000" cy="54122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0" i="1" dirty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41E79E7-8B72-46EF-8C14-68D1A1DD47A7}"/>
              </a:ext>
            </a:extLst>
          </p:cNvPr>
          <p:cNvSpPr>
            <a:spLocks noChangeAspect="1"/>
          </p:cNvSpPr>
          <p:nvPr/>
        </p:nvSpPr>
        <p:spPr>
          <a:xfrm>
            <a:off x="7743910" y="1737566"/>
            <a:ext cx="540000" cy="52244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0" i="1" dirty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8BD181F-6E8E-42DC-A7C9-9C2AB17DFC6F}"/>
              </a:ext>
            </a:extLst>
          </p:cNvPr>
          <p:cNvCxnSpPr>
            <a:cxnSpLocks/>
          </p:cNvCxnSpPr>
          <p:nvPr/>
        </p:nvCxnSpPr>
        <p:spPr>
          <a:xfrm>
            <a:off x="4674510" y="2019253"/>
            <a:ext cx="2986994" cy="5652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0DC43EF2-FD4C-4B92-83C5-1FFF6C95145F}"/>
              </a:ext>
            </a:extLst>
          </p:cNvPr>
          <p:cNvSpPr>
            <a:spLocks noChangeAspect="1"/>
          </p:cNvSpPr>
          <p:nvPr/>
        </p:nvSpPr>
        <p:spPr>
          <a:xfrm>
            <a:off x="525209" y="1728574"/>
            <a:ext cx="540000" cy="512821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600" i="1" dirty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3ED07A0-7582-4BCD-B8AA-AE136547E808}"/>
              </a:ext>
            </a:extLst>
          </p:cNvPr>
          <p:cNvSpPr txBox="1"/>
          <p:nvPr/>
        </p:nvSpPr>
        <p:spPr>
          <a:xfrm>
            <a:off x="4910566" y="4852145"/>
            <a:ext cx="3092356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sz="1600" b="1" i="1" dirty="0">
                <a:solidFill>
                  <a:schemeClr val="accent5">
                    <a:lumMod val="25000"/>
                  </a:schemeClr>
                </a:solidFill>
                <a:latin typeface="+mj-lt"/>
                <a:cs typeface="Calibri Light" panose="020F0302020204030204" pitchFamily="34" charset="0"/>
              </a:rPr>
              <a:t>Transition period ends</a:t>
            </a:r>
            <a:endParaRPr lang="en-GB" sz="1600" b="1" dirty="0">
              <a:solidFill>
                <a:schemeClr val="accent5">
                  <a:lumMod val="25000"/>
                </a:schemeClr>
              </a:solidFill>
              <a:latin typeface="+mj-lt"/>
              <a:cs typeface="Calibri Light" panose="020F0302020204030204" pitchFamily="34" charset="0"/>
            </a:endParaRPr>
          </a:p>
          <a:p>
            <a:r>
              <a:rPr lang="en-GB" sz="1600" b="1" dirty="0">
                <a:solidFill>
                  <a:schemeClr val="accent5">
                    <a:lumMod val="25000"/>
                  </a:schemeClr>
                </a:solidFill>
                <a:latin typeface="+mj-lt"/>
                <a:cs typeface="Calibri Light" panose="020F0302020204030204" pitchFamily="34" charset="0"/>
              </a:rPr>
              <a:t>Everyone</a:t>
            </a:r>
            <a:r>
              <a:rPr lang="en-GB" sz="1600" dirty="0">
                <a:solidFill>
                  <a:schemeClr val="accent5">
                    <a:lumMod val="25000"/>
                  </a:schemeClr>
                </a:solidFill>
                <a:latin typeface="+mj-lt"/>
                <a:cs typeface="Calibri Light" panose="020F0302020204030204" pitchFamily="34" charset="0"/>
              </a:rPr>
              <a:t> practising as a PA </a:t>
            </a:r>
            <a:r>
              <a:rPr lang="en-GB" sz="1600" u="sng" dirty="0">
                <a:solidFill>
                  <a:schemeClr val="accent5">
                    <a:lumMod val="25000"/>
                  </a:schemeClr>
                </a:solidFill>
                <a:latin typeface="+mj-lt"/>
                <a:cs typeface="Calibri Light" panose="020F0302020204030204" pitchFamily="34" charset="0"/>
              </a:rPr>
              <a:t>must</a:t>
            </a:r>
            <a:r>
              <a:rPr lang="en-GB" sz="1600" dirty="0">
                <a:solidFill>
                  <a:schemeClr val="accent5">
                    <a:lumMod val="25000"/>
                  </a:schemeClr>
                </a:solidFill>
                <a:latin typeface="+mj-lt"/>
                <a:cs typeface="Calibri Light" panose="020F0302020204030204" pitchFamily="34" charset="0"/>
              </a:rPr>
              <a:t> be on our register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0FE600A-447C-45BE-A3CD-DC9F694CAF18}"/>
              </a:ext>
            </a:extLst>
          </p:cNvPr>
          <p:cNvCxnSpPr>
            <a:cxnSpLocks/>
          </p:cNvCxnSpPr>
          <p:nvPr/>
        </p:nvCxnSpPr>
        <p:spPr>
          <a:xfrm flipV="1">
            <a:off x="8013906" y="2293719"/>
            <a:ext cx="4" cy="334049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7A7AA884-0B91-4119-B61D-0DA8897842AF}"/>
              </a:ext>
            </a:extLst>
          </p:cNvPr>
          <p:cNvSpPr txBox="1"/>
          <p:nvPr/>
        </p:nvSpPr>
        <p:spPr>
          <a:xfrm>
            <a:off x="777049" y="2668055"/>
            <a:ext cx="2958965" cy="107721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Regulation starts</a:t>
            </a:r>
          </a:p>
          <a:p>
            <a:r>
              <a:rPr lang="en-GB" sz="1600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Anyone </a:t>
            </a:r>
            <a:r>
              <a:rPr lang="en-GB" sz="1600" b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qualifying after </a:t>
            </a:r>
            <a:r>
              <a:rPr lang="en-GB" sz="1600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this date </a:t>
            </a:r>
            <a:r>
              <a:rPr lang="en-GB" sz="1600" u="sng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must</a:t>
            </a:r>
            <a:r>
              <a:rPr lang="en-GB" sz="1600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 register before practising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4E4ABD5-97D2-4492-9ED7-87B6A14FA109}"/>
              </a:ext>
            </a:extLst>
          </p:cNvPr>
          <p:cNvCxnSpPr>
            <a:cxnSpLocks/>
          </p:cNvCxnSpPr>
          <p:nvPr/>
        </p:nvCxnSpPr>
        <p:spPr>
          <a:xfrm flipV="1">
            <a:off x="795209" y="2316056"/>
            <a:ext cx="0" cy="412743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1F6EE94F-1D66-4766-B6CA-CB81BA633766}"/>
              </a:ext>
            </a:extLst>
          </p:cNvPr>
          <p:cNvSpPr txBox="1"/>
          <p:nvPr/>
        </p:nvSpPr>
        <p:spPr>
          <a:xfrm>
            <a:off x="2772760" y="3573016"/>
            <a:ext cx="3234451" cy="132343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Transition period</a:t>
            </a:r>
          </a:p>
          <a:p>
            <a:r>
              <a:rPr lang="en-GB" sz="1600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Those </a:t>
            </a:r>
            <a:r>
              <a:rPr lang="en-GB" sz="1600" b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practising or qualified before</a:t>
            </a:r>
            <a:r>
              <a:rPr lang="en-GB" sz="1600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 regulation </a:t>
            </a:r>
            <a:r>
              <a:rPr lang="en-GB" sz="1600" u="sng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can</a:t>
            </a:r>
            <a:r>
              <a:rPr lang="en-GB" sz="1600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 work unregistered (to provide time to meet GMC requirements)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4F7E4B57-5993-47F1-8F35-C5F162D37426}"/>
              </a:ext>
            </a:extLst>
          </p:cNvPr>
          <p:cNvCxnSpPr>
            <a:cxnSpLocks/>
            <a:stCxn id="42" idx="0"/>
          </p:cNvCxnSpPr>
          <p:nvPr/>
        </p:nvCxnSpPr>
        <p:spPr>
          <a:xfrm flipV="1">
            <a:off x="4389986" y="2348880"/>
            <a:ext cx="0" cy="1224136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AAC6B164-4B05-4AC7-AE95-28A3DA846798}"/>
              </a:ext>
            </a:extLst>
          </p:cNvPr>
          <p:cNvSpPr/>
          <p:nvPr/>
        </p:nvSpPr>
        <p:spPr>
          <a:xfrm>
            <a:off x="1725640" y="1224232"/>
            <a:ext cx="5366639" cy="3124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chemeClr val="accent5">
                    <a:lumMod val="25000"/>
                  </a:schemeClr>
                </a:solidFill>
                <a:latin typeface="+mj-lt"/>
                <a:cs typeface="Calibri Light" panose="020F0302020204030204" pitchFamily="34" charset="0"/>
              </a:rPr>
              <a:t>2 years - Transition arrangements apply</a:t>
            </a:r>
          </a:p>
        </p:txBody>
      </p:sp>
      <p:sp>
        <p:nvSpPr>
          <p:cNvPr id="3" name="Arrow: Pentagon 2">
            <a:extLst>
              <a:ext uri="{FF2B5EF4-FFF2-40B4-BE49-F238E27FC236}">
                <a16:creationId xmlns:a16="http://schemas.microsoft.com/office/drawing/2014/main" id="{AFF6629A-9FDB-4DD0-9981-ECD72B67041B}"/>
              </a:ext>
            </a:extLst>
          </p:cNvPr>
          <p:cNvSpPr/>
          <p:nvPr/>
        </p:nvSpPr>
        <p:spPr>
          <a:xfrm>
            <a:off x="7005794" y="1224314"/>
            <a:ext cx="1008112" cy="306748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EB627B08-87DD-4986-8D08-FCB809B682C3}"/>
              </a:ext>
            </a:extLst>
          </p:cNvPr>
          <p:cNvSpPr/>
          <p:nvPr/>
        </p:nvSpPr>
        <p:spPr>
          <a:xfrm rot="10800000">
            <a:off x="795209" y="1233674"/>
            <a:ext cx="930432" cy="306748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5332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119"/>
    </mc:Choice>
    <mc:Fallback xmlns="">
      <p:transition spd="slow" advTm="4611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2BD00-0AE1-4876-B5AD-6DC49AF95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 panose="020F0302020204030204" pitchFamily="34" charset="0"/>
              </a:rPr>
              <a:t>GMC taking a phased approach to regulation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528B580-E7CA-4E36-B601-F2125FC78B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8734320"/>
              </p:ext>
            </p:extLst>
          </p:nvPr>
        </p:nvGraphicFramePr>
        <p:xfrm>
          <a:off x="323528" y="332656"/>
          <a:ext cx="8496944" cy="5980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9ECF2D22-D2AF-4F3D-ADC7-81D1EC988C51}"/>
              </a:ext>
            </a:extLst>
          </p:cNvPr>
          <p:cNvGrpSpPr/>
          <p:nvPr/>
        </p:nvGrpSpPr>
        <p:grpSpPr>
          <a:xfrm>
            <a:off x="3707905" y="5023395"/>
            <a:ext cx="4752528" cy="783918"/>
            <a:chOff x="4594051" y="4205319"/>
            <a:chExt cx="3590395" cy="430107"/>
          </a:xfrm>
        </p:grpSpPr>
        <p:sp>
          <p:nvSpPr>
            <p:cNvPr id="7" name="Arrow: Pentagon 6">
              <a:extLst>
                <a:ext uri="{FF2B5EF4-FFF2-40B4-BE49-F238E27FC236}">
                  <a16:creationId xmlns:a16="http://schemas.microsoft.com/office/drawing/2014/main" id="{F3CE2BAF-813A-458E-9E06-C5DD39D14B2B}"/>
                </a:ext>
              </a:extLst>
            </p:cNvPr>
            <p:cNvSpPr/>
            <p:nvPr/>
          </p:nvSpPr>
          <p:spPr>
            <a:xfrm>
              <a:off x="4594051" y="4210124"/>
              <a:ext cx="3161414" cy="425302"/>
            </a:xfrm>
            <a:prstGeom prst="homePlat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latin typeface="+mj-lt"/>
                  <a:cs typeface="Calibri Light" panose="020F0302020204030204" pitchFamily="34" charset="0"/>
                </a:rPr>
                <a:t>Prescribing rights expected at some point. Unlikely to be in place immediately but regulation is a necessary condition</a:t>
              </a:r>
            </a:p>
          </p:txBody>
        </p:sp>
        <p:pic>
          <p:nvPicPr>
            <p:cNvPr id="8" name="Graphic 7" descr="Medicine">
              <a:extLst>
                <a:ext uri="{FF2B5EF4-FFF2-40B4-BE49-F238E27FC236}">
                  <a16:creationId xmlns:a16="http://schemas.microsoft.com/office/drawing/2014/main" id="{EEA9D433-8FF5-4838-A3BD-A58DFC495FF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755465" y="4205319"/>
              <a:ext cx="428981" cy="4289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0523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96AA4-5F66-4544-8AB5-75FE1C61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0445" y="404664"/>
            <a:ext cx="7161212" cy="665162"/>
          </a:xfrm>
        </p:spPr>
        <p:txBody>
          <a:bodyPr/>
          <a:lstStyle/>
          <a:p>
            <a:r>
              <a:rPr lang="en-GB" dirty="0">
                <a:cs typeface="Calibri Light" panose="020F0302020204030204" pitchFamily="34" charset="0"/>
              </a:rPr>
              <a:t>Current activity and what to look out for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63B22DD-68E9-40EF-A09B-7FDC35DC6694}"/>
              </a:ext>
            </a:extLst>
          </p:cNvPr>
          <p:cNvGrpSpPr/>
          <p:nvPr/>
        </p:nvGrpSpPr>
        <p:grpSpPr>
          <a:xfrm>
            <a:off x="431540" y="1124744"/>
            <a:ext cx="8424936" cy="907200"/>
            <a:chOff x="431540" y="1635122"/>
            <a:chExt cx="8424936" cy="907200"/>
          </a:xfrm>
        </p:grpSpPr>
        <p:pic>
          <p:nvPicPr>
            <p:cNvPr id="20" name="Graphic 19" descr="Group">
              <a:extLst>
                <a:ext uri="{FF2B5EF4-FFF2-40B4-BE49-F238E27FC236}">
                  <a16:creationId xmlns:a16="http://schemas.microsoft.com/office/drawing/2014/main" id="{5429A627-9EE4-4DBA-AAFF-EB09F35DB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28740" y="1749883"/>
              <a:ext cx="720000" cy="720000"/>
            </a:xfrm>
            <a:prstGeom prst="rect">
              <a:avLst/>
            </a:prstGeom>
          </p:spPr>
        </p:pic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AECC68C7-7983-4741-8EF4-45FF76D0F24E}"/>
                </a:ext>
              </a:extLst>
            </p:cNvPr>
            <p:cNvGrpSpPr/>
            <p:nvPr/>
          </p:nvGrpSpPr>
          <p:grpSpPr>
            <a:xfrm>
              <a:off x="431540" y="1635122"/>
              <a:ext cx="8280920" cy="907200"/>
              <a:chOff x="467544" y="4601860"/>
              <a:chExt cx="8280920" cy="907200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155E433-3660-4508-A605-35E96FFF57A4}"/>
                  </a:ext>
                </a:extLst>
              </p:cNvPr>
              <p:cNvSpPr/>
              <p:nvPr/>
            </p:nvSpPr>
            <p:spPr>
              <a:xfrm>
                <a:off x="467544" y="4609060"/>
                <a:ext cx="8280920" cy="900000"/>
              </a:xfrm>
              <a:prstGeom prst="rect">
                <a:avLst/>
              </a:prstGeom>
              <a:solidFill>
                <a:srgbClr val="569A9B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+mj-lt"/>
                </a:endParaRP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0EA78793-D950-4F16-A38F-8EDA7106B1CB}"/>
                  </a:ext>
                </a:extLst>
              </p:cNvPr>
              <p:cNvSpPr/>
              <p:nvPr/>
            </p:nvSpPr>
            <p:spPr>
              <a:xfrm>
                <a:off x="1367644" y="4609060"/>
                <a:ext cx="1872208" cy="900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lt"/>
                    <a:cs typeface="Calibri Light" panose="020F0302020204030204" pitchFamily="34" charset="0"/>
                  </a:rPr>
                  <a:t>Stakeholder engagement</a:t>
                </a: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3B648280-3212-4B88-81AA-3039745E58AD}"/>
                  </a:ext>
                </a:extLst>
              </p:cNvPr>
              <p:cNvSpPr/>
              <p:nvPr/>
            </p:nvSpPr>
            <p:spPr>
              <a:xfrm>
                <a:off x="3707904" y="4601860"/>
                <a:ext cx="5040560" cy="900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cs typeface="Calibri Light" panose="020F0302020204030204" pitchFamily="34" charset="0"/>
                </a:endParaRPr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9D0B381-6D6B-4972-BABF-4DDBE9CE78AC}"/>
                </a:ext>
              </a:extLst>
            </p:cNvPr>
            <p:cNvSpPr/>
            <p:nvPr/>
          </p:nvSpPr>
          <p:spPr>
            <a:xfrm>
              <a:off x="3203848" y="1648218"/>
              <a:ext cx="5652628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GB" sz="1600" dirty="0">
                  <a:latin typeface="+mj-lt"/>
                  <a:cs typeface="Calibri Light" panose="020F0302020204030204" pitchFamily="34" charset="0"/>
                </a:rPr>
                <a:t>GMC MAPs Community of Interest has over 1,500 members. </a:t>
              </a:r>
              <a:r>
                <a:rPr lang="en-GB" sz="1600" dirty="0">
                  <a:latin typeface="+mj-lt"/>
                  <a:cs typeface="Calibri Light" panose="020F0302020204030204" pitchFamily="34" charset="0"/>
                  <a:hlinkClick r:id="rId5"/>
                </a:rPr>
                <a:t>Sign up on our website</a:t>
              </a:r>
              <a:r>
                <a:rPr lang="en-GB" sz="1600" dirty="0">
                  <a:latin typeface="+mj-lt"/>
                  <a:cs typeface="Calibri Light" panose="020F0302020204030204" pitchFamily="34" charset="0"/>
                </a:rPr>
                <a:t>.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GB" sz="1600" dirty="0">
                  <a:latin typeface="+mj-lt"/>
                  <a:cs typeface="Calibri Light" panose="020F0302020204030204" pitchFamily="34" charset="0"/>
                </a:rPr>
                <a:t>External Advisory Group meets quarterly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59284ECE-7AAB-40F8-A20D-972D82EEF661}"/>
              </a:ext>
            </a:extLst>
          </p:cNvPr>
          <p:cNvGrpSpPr/>
          <p:nvPr/>
        </p:nvGrpSpPr>
        <p:grpSpPr>
          <a:xfrm>
            <a:off x="431540" y="3041665"/>
            <a:ext cx="8424936" cy="1323439"/>
            <a:chOff x="431540" y="3614651"/>
            <a:chExt cx="8424936" cy="1446147"/>
          </a:xfrm>
        </p:grpSpPr>
        <p:pic>
          <p:nvPicPr>
            <p:cNvPr id="12" name="Graphic 11" descr="Graduation cap">
              <a:extLst>
                <a:ext uri="{FF2B5EF4-FFF2-40B4-BE49-F238E27FC236}">
                  <a16:creationId xmlns:a16="http://schemas.microsoft.com/office/drawing/2014/main" id="{A72E1464-0D10-479E-8E6A-74381AE0330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31540" y="3896115"/>
              <a:ext cx="914400" cy="91440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ECA646C-81CE-4AAA-99D8-BF5AF59593F6}"/>
                </a:ext>
              </a:extLst>
            </p:cNvPr>
            <p:cNvSpPr/>
            <p:nvPr/>
          </p:nvSpPr>
          <p:spPr>
            <a:xfrm>
              <a:off x="431540" y="3646044"/>
              <a:ext cx="8280920" cy="1414543"/>
            </a:xfrm>
            <a:prstGeom prst="rect">
              <a:avLst/>
            </a:prstGeom>
            <a:solidFill>
              <a:srgbClr val="569A9B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+mj-lt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F8F5D3E-C8FE-4A3F-8751-64A82464DE15}"/>
                </a:ext>
              </a:extLst>
            </p:cNvPr>
            <p:cNvSpPr/>
            <p:nvPr/>
          </p:nvSpPr>
          <p:spPr>
            <a:xfrm>
              <a:off x="1331640" y="3903315"/>
              <a:ext cx="1872208" cy="899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cs typeface="Calibri Light" panose="020F0302020204030204" pitchFamily="34" charset="0"/>
                </a:rPr>
                <a:t>Education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2822E40E-EF8F-499C-A255-CEB8BE035358}"/>
                </a:ext>
              </a:extLst>
            </p:cNvPr>
            <p:cNvSpPr/>
            <p:nvPr/>
          </p:nvSpPr>
          <p:spPr>
            <a:xfrm>
              <a:off x="3671900" y="3903315"/>
              <a:ext cx="5040560" cy="90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Calibri Light" panose="020F0302020204030204" pitchFamily="34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F435BC2-9606-40F0-8A4B-7C863690D938}"/>
                </a:ext>
              </a:extLst>
            </p:cNvPr>
            <p:cNvSpPr/>
            <p:nvPr/>
          </p:nvSpPr>
          <p:spPr>
            <a:xfrm>
              <a:off x="3203848" y="3614651"/>
              <a:ext cx="5652628" cy="14461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GB" sz="1600" dirty="0">
                  <a:latin typeface="+mj-lt"/>
                  <a:cs typeface="Calibri Light" panose="020F0302020204030204" pitchFamily="34" charset="0"/>
                </a:rPr>
                <a:t>We’ve told education providers how our QA approach will work and specified </a:t>
              </a:r>
              <a:r>
                <a:rPr lang="en-GB" sz="1600" i="1" dirty="0">
                  <a:latin typeface="+mj-lt"/>
                  <a:cs typeface="Calibri Light" panose="020F0302020204030204" pitchFamily="34" charset="0"/>
                  <a:hlinkClick r:id="rId8"/>
                </a:rPr>
                <a:t>Promoting Excellence </a:t>
              </a:r>
              <a:r>
                <a:rPr lang="en-GB" sz="1600" i="1" dirty="0">
                  <a:latin typeface="+mj-lt"/>
                  <a:cs typeface="Calibri Light" panose="020F0302020204030204" pitchFamily="34" charset="0"/>
                </a:rPr>
                <a:t> </a:t>
              </a:r>
              <a:r>
                <a:rPr lang="en-GB" sz="1600" dirty="0">
                  <a:latin typeface="+mj-lt"/>
                  <a:cs typeface="Calibri Light" panose="020F0302020204030204" pitchFamily="34" charset="0"/>
                </a:rPr>
                <a:t>as our interim standards 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GB" sz="1600" dirty="0">
                  <a:latin typeface="+mj-lt"/>
                  <a:cs typeface="Calibri Light" panose="020F0302020204030204" pitchFamily="34" charset="0"/>
                </a:rPr>
                <a:t>FPA/PASC and </a:t>
              </a:r>
              <a:r>
                <a:rPr lang="en-GB" sz="1600" dirty="0" err="1">
                  <a:latin typeface="+mj-lt"/>
                  <a:cs typeface="Calibri Light" panose="020F0302020204030204" pitchFamily="34" charset="0"/>
                </a:rPr>
                <a:t>RCoA</a:t>
              </a:r>
              <a:r>
                <a:rPr lang="en-GB" sz="1600" dirty="0">
                  <a:latin typeface="+mj-lt"/>
                  <a:cs typeface="Calibri Light" panose="020F0302020204030204" pitchFamily="34" charset="0"/>
                </a:rPr>
                <a:t> are leading work to develop revised curricula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AAECA31-A0BF-4B1F-A2B7-8907D646B8A9}"/>
              </a:ext>
            </a:extLst>
          </p:cNvPr>
          <p:cNvGrpSpPr/>
          <p:nvPr/>
        </p:nvGrpSpPr>
        <p:grpSpPr>
          <a:xfrm>
            <a:off x="431540" y="2082552"/>
            <a:ext cx="8417902" cy="914400"/>
            <a:chOff x="431540" y="2638688"/>
            <a:chExt cx="8417902" cy="914400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DD115D3-F36D-42CC-95DD-928C8976D864}"/>
                </a:ext>
              </a:extLst>
            </p:cNvPr>
            <p:cNvGrpSpPr/>
            <p:nvPr/>
          </p:nvGrpSpPr>
          <p:grpSpPr>
            <a:xfrm>
              <a:off x="431540" y="2638688"/>
              <a:ext cx="8280920" cy="914400"/>
              <a:chOff x="431540" y="2638688"/>
              <a:chExt cx="8280920" cy="914400"/>
            </a:xfrm>
          </p:grpSpPr>
          <p:pic>
            <p:nvPicPr>
              <p:cNvPr id="13" name="Graphic 12" descr="Checklist RTL">
                <a:extLst>
                  <a:ext uri="{FF2B5EF4-FFF2-40B4-BE49-F238E27FC236}">
                    <a16:creationId xmlns:a16="http://schemas.microsoft.com/office/drawing/2014/main" id="{2E753358-B7FE-4DE3-8830-9F1082ABA7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431540" y="2638688"/>
                <a:ext cx="914400" cy="914400"/>
              </a:xfrm>
              <a:prstGeom prst="rect">
                <a:avLst/>
              </a:prstGeom>
            </p:spPr>
          </p:pic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7676EFD-095C-4668-B8AA-EA6629C3F946}"/>
                  </a:ext>
                </a:extLst>
              </p:cNvPr>
              <p:cNvSpPr/>
              <p:nvPr/>
            </p:nvSpPr>
            <p:spPr>
              <a:xfrm>
                <a:off x="431540" y="2645888"/>
                <a:ext cx="8280920" cy="900000"/>
              </a:xfrm>
              <a:prstGeom prst="rect">
                <a:avLst/>
              </a:prstGeom>
              <a:solidFill>
                <a:srgbClr val="569A9B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+mj-lt"/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63F4B15-CF2A-460E-9569-B726175D92AB}"/>
                  </a:ext>
                </a:extLst>
              </p:cNvPr>
              <p:cNvSpPr/>
              <p:nvPr/>
            </p:nvSpPr>
            <p:spPr>
              <a:xfrm>
                <a:off x="1331640" y="2645888"/>
                <a:ext cx="1872208" cy="900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lt"/>
                    <a:cs typeface="Calibri Light" panose="020F0302020204030204" pitchFamily="34" charset="0"/>
                  </a:rPr>
                  <a:t>Registration and revalidation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EF198B41-B4B1-4237-9395-E88BA6E898B7}"/>
                  </a:ext>
                </a:extLst>
              </p:cNvPr>
              <p:cNvSpPr/>
              <p:nvPr/>
            </p:nvSpPr>
            <p:spPr>
              <a:xfrm>
                <a:off x="3671900" y="2638688"/>
                <a:ext cx="5040560" cy="900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cs typeface="Calibri Light" panose="020F0302020204030204" pitchFamily="34" charset="0"/>
                </a:endParaRPr>
              </a:p>
            </p:txBody>
          </p:sp>
        </p:grp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787294A-DC04-4663-BFDE-4CEE71F3B05E}"/>
                </a:ext>
              </a:extLst>
            </p:cNvPr>
            <p:cNvSpPr/>
            <p:nvPr/>
          </p:nvSpPr>
          <p:spPr>
            <a:xfrm>
              <a:off x="3203848" y="2641226"/>
              <a:ext cx="5645594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GB" sz="1600" dirty="0">
                  <a:latin typeface="+mj-lt"/>
                  <a:cs typeface="Calibri Light" panose="020F0302020204030204" pitchFamily="34" charset="0"/>
                </a:rPr>
                <a:t>We’ve published </a:t>
              </a:r>
              <a:r>
                <a:rPr lang="en-GB" sz="1600" dirty="0">
                  <a:latin typeface="+mj-lt"/>
                  <a:cs typeface="Calibri Light" panose="020F0302020204030204" pitchFamily="34" charset="0"/>
                  <a:hlinkClick r:id="rId11"/>
                </a:rPr>
                <a:t>information on our website </a:t>
              </a:r>
              <a:r>
                <a:rPr lang="en-GB" sz="1600" dirty="0">
                  <a:latin typeface="+mj-lt"/>
                  <a:cs typeface="Calibri Light" panose="020F0302020204030204" pitchFamily="34" charset="0"/>
                </a:rPr>
                <a:t>about transitional arrangements and how PAs will join our register; more details to follow in 2021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6B076E3-4772-41C3-A9F6-0198CB5F614A}"/>
              </a:ext>
            </a:extLst>
          </p:cNvPr>
          <p:cNvGrpSpPr/>
          <p:nvPr/>
        </p:nvGrpSpPr>
        <p:grpSpPr>
          <a:xfrm>
            <a:off x="395536" y="4437112"/>
            <a:ext cx="8424936" cy="1569270"/>
            <a:chOff x="431540" y="4259952"/>
            <a:chExt cx="8424936" cy="1569270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6C48D6E8-E803-4656-937B-184454DD0B65}"/>
                </a:ext>
              </a:extLst>
            </p:cNvPr>
            <p:cNvGrpSpPr/>
            <p:nvPr/>
          </p:nvGrpSpPr>
          <p:grpSpPr>
            <a:xfrm>
              <a:off x="431540" y="4261193"/>
              <a:ext cx="8316924" cy="1568029"/>
              <a:chOff x="467544" y="3310705"/>
              <a:chExt cx="8316924" cy="1568029"/>
            </a:xfrm>
          </p:grpSpPr>
          <p:pic>
            <p:nvPicPr>
              <p:cNvPr id="16" name="Graphic 15" descr="Doctor">
                <a:extLst>
                  <a:ext uri="{FF2B5EF4-FFF2-40B4-BE49-F238E27FC236}">
                    <a16:creationId xmlns:a16="http://schemas.microsoft.com/office/drawing/2014/main" id="{B2349566-C5E5-4E04-8A11-4EF51EBD86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467544" y="3525488"/>
                <a:ext cx="914400" cy="914400"/>
              </a:xfrm>
              <a:prstGeom prst="rect">
                <a:avLst/>
              </a:prstGeom>
            </p:spPr>
          </p:pic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D39918B-3EAE-441B-A1FD-DEFF665A017B}"/>
                  </a:ext>
                </a:extLst>
              </p:cNvPr>
              <p:cNvSpPr/>
              <p:nvPr/>
            </p:nvSpPr>
            <p:spPr>
              <a:xfrm>
                <a:off x="503548" y="3310705"/>
                <a:ext cx="8280920" cy="1568029"/>
              </a:xfrm>
              <a:prstGeom prst="rect">
                <a:avLst/>
              </a:prstGeom>
              <a:solidFill>
                <a:srgbClr val="569A9B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atin typeface="+mj-lt"/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57D69B1C-653C-4CD0-95D1-EDDF21930933}"/>
                  </a:ext>
                </a:extLst>
              </p:cNvPr>
              <p:cNvSpPr/>
              <p:nvPr/>
            </p:nvSpPr>
            <p:spPr>
              <a:xfrm>
                <a:off x="1362780" y="3520743"/>
                <a:ext cx="1877072" cy="8872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j-lt"/>
                    <a:cs typeface="Calibri Light" panose="020F0302020204030204" pitchFamily="34" charset="0"/>
                  </a:rPr>
                  <a:t>Professional standards</a:t>
                </a: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8C4E99F-52EC-403D-BB25-5FE488232FE5}"/>
                  </a:ext>
                </a:extLst>
              </p:cNvPr>
              <p:cNvSpPr/>
              <p:nvPr/>
            </p:nvSpPr>
            <p:spPr>
              <a:xfrm>
                <a:off x="3707904" y="3636208"/>
                <a:ext cx="5040560" cy="8872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cs typeface="Calibri Light" panose="020F0302020204030204" pitchFamily="34" charset="0"/>
                </a:endParaRPr>
              </a:p>
            </p:txBody>
          </p:sp>
        </p:grp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328F87C-A47E-4D3D-A3BE-90FE3AFBA687}"/>
                </a:ext>
              </a:extLst>
            </p:cNvPr>
            <p:cNvSpPr/>
            <p:nvPr/>
          </p:nvSpPr>
          <p:spPr>
            <a:xfrm>
              <a:off x="3203848" y="4259952"/>
              <a:ext cx="565262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>
                  <a:latin typeface="+mj-lt"/>
                  <a:cs typeface="Calibri Light" panose="020F0302020204030204" pitchFamily="34" charset="0"/>
                  <a:hlinkClick r:id="rId14"/>
                </a:rPr>
                <a:t>Good Medical Practice </a:t>
              </a:r>
              <a:r>
                <a:rPr lang="en-GB" sz="1600" dirty="0">
                  <a:latin typeface="+mj-lt"/>
                  <a:cs typeface="Calibri Light" panose="020F0302020204030204" pitchFamily="34" charset="0"/>
                </a:rPr>
                <a:t>will be interim standard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>
                  <a:latin typeface="+mj-lt"/>
                  <a:cs typeface="Calibri Light" panose="020F0302020204030204" pitchFamily="34" charset="0"/>
                </a:rPr>
                <a:t>Engagement is underway to identify any additional guidance requirements: focus groups exploring issues such as supervision, scope of practice and professional development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9486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A58AB-4849-442F-BAAD-407B1564094F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GB" dirty="0">
                <a:cs typeface="Calibri Light" panose="020F0302020204030204" pitchFamily="34" charset="0"/>
              </a:rPr>
              <a:t>Registration requirements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3A7A96B-725A-4155-8CF7-940151496A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438221"/>
              </p:ext>
            </p:extLst>
          </p:nvPr>
        </p:nvGraphicFramePr>
        <p:xfrm>
          <a:off x="392338" y="1065983"/>
          <a:ext cx="8189687" cy="508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9060">
                  <a:extLst>
                    <a:ext uri="{9D8B030D-6E8A-4147-A177-3AD203B41FA5}">
                      <a16:colId xmlns:a16="http://schemas.microsoft.com/office/drawing/2014/main" val="4086686112"/>
                    </a:ext>
                  </a:extLst>
                </a:gridCol>
                <a:gridCol w="3724557">
                  <a:extLst>
                    <a:ext uri="{9D8B030D-6E8A-4147-A177-3AD203B41FA5}">
                      <a16:colId xmlns:a16="http://schemas.microsoft.com/office/drawing/2014/main" val="2831863913"/>
                    </a:ext>
                  </a:extLst>
                </a:gridCol>
                <a:gridCol w="341156">
                  <a:extLst>
                    <a:ext uri="{9D8B030D-6E8A-4147-A177-3AD203B41FA5}">
                      <a16:colId xmlns:a16="http://schemas.microsoft.com/office/drawing/2014/main" val="2736837980"/>
                    </a:ext>
                  </a:extLst>
                </a:gridCol>
                <a:gridCol w="1694914">
                  <a:extLst>
                    <a:ext uri="{9D8B030D-6E8A-4147-A177-3AD203B41FA5}">
                      <a16:colId xmlns:a16="http://schemas.microsoft.com/office/drawing/2014/main" val="2708557197"/>
                    </a:ext>
                  </a:extLst>
                </a:gridCol>
              </a:tblGrid>
              <a:tr h="614350"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chemeClr val="tx1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+mj-lt"/>
                          <a:cs typeface="Calibri Light" panose="020F0302020204030204" pitchFamily="34" charset="0"/>
                        </a:rPr>
                        <a:t>Evidence of knowledge &amp; skills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u="none" dirty="0">
                          <a:solidFill>
                            <a:srgbClr val="0E285E"/>
                          </a:solidFill>
                          <a:latin typeface="+mj-lt"/>
                          <a:ea typeface="+mn-ea"/>
                          <a:cs typeface="Calibri Light" panose="020F0302020204030204" pitchFamily="34" charset="0"/>
                        </a:rPr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latin typeface="+mj-lt"/>
                          <a:cs typeface="Calibri Light" panose="020F0302020204030204" pitchFamily="34" charset="0"/>
                        </a:rPr>
                        <a:t>Evidence of FtP</a:t>
                      </a:r>
                    </a:p>
                  </a:txBody>
                  <a:tcPr>
                    <a:solidFill>
                      <a:srgbClr val="0E28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602796"/>
                  </a:ext>
                </a:extLst>
              </a:tr>
              <a:tr h="615617">
                <a:tc rowSpan="5"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latin typeface="+mj-lt"/>
                          <a:cs typeface="Calibri Light" panose="020F0302020204030204" pitchFamily="34" charset="0"/>
                        </a:rPr>
                        <a:t>PA already working in UK prior to regulation, applying during transition period</a:t>
                      </a:r>
                    </a:p>
                  </a:txBody>
                  <a:tcPr marL="180000" marT="14400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  <a:ea typeface="Tahoma" panose="020B0604030504040204" pitchFamily="34" charset="0"/>
                          <a:cs typeface="Calibri Light" panose="020F0302020204030204" pitchFamily="34" charset="0"/>
                        </a:rPr>
                        <a:t>Current membership of the UK PA managed voluntary register</a:t>
                      </a:r>
                    </a:p>
                  </a:txBody>
                  <a:tcPr marL="792000" marT="108000" anchor="ctr">
                    <a:solidFill>
                      <a:schemeClr val="accent1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600" dirty="0">
                        <a:solidFill>
                          <a:schemeClr val="tx1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600" dirty="0">
                        <a:solidFill>
                          <a:schemeClr val="tx1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 marL="0" marR="0" marB="0"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  <a:ea typeface="Tahoma" panose="020B0604030504040204" pitchFamily="34" charset="0"/>
                          <a:cs typeface="Calibri Light" panose="020F0302020204030204" pitchFamily="34" charset="0"/>
                        </a:rPr>
                        <a:t>Fitness to practise 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  <a:ea typeface="Tahoma" panose="020B0604030504040204" pitchFamily="34" charset="0"/>
                          <a:cs typeface="Calibri Light" panose="020F0302020204030204" pitchFamily="34" charset="0"/>
                        </a:rPr>
                        <a:t>self-declaration</a:t>
                      </a:r>
                    </a:p>
                    <a:p>
                      <a:endParaRPr lang="en-GB" sz="1600" dirty="0">
                        <a:solidFill>
                          <a:schemeClr val="tx1"/>
                        </a:solidFill>
                        <a:latin typeface="+mj-lt"/>
                        <a:ea typeface="Tahoma" panose="020B0604030504040204" pitchFamily="34" charset="0"/>
                        <a:cs typeface="Calibri Light" panose="020F0302020204030204" pitchFamily="34" charset="0"/>
                      </a:endParaRP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  <a:ea typeface="Tahoma" panose="020B0604030504040204" pitchFamily="34" charset="0"/>
                          <a:cs typeface="Calibri Light" panose="020F0302020204030204" pitchFamily="34" charset="0"/>
                        </a:rPr>
                        <a:t>Reference from most 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  <a:ea typeface="Tahoma" panose="020B0604030504040204" pitchFamily="34" charset="0"/>
                          <a:cs typeface="Calibri Light" panose="020F0302020204030204" pitchFamily="34" charset="0"/>
                        </a:rPr>
                        <a:t>recent employer</a:t>
                      </a:r>
                    </a:p>
                    <a:p>
                      <a:endParaRPr lang="en-GB" sz="1600" dirty="0">
                        <a:solidFill>
                          <a:schemeClr val="tx1"/>
                        </a:solidFill>
                        <a:latin typeface="+mj-lt"/>
                        <a:ea typeface="Tahoma" panose="020B0604030504040204" pitchFamily="34" charset="0"/>
                        <a:cs typeface="Calibri Light" panose="020F0302020204030204" pitchFamily="34" charset="0"/>
                      </a:endParaRP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  <a:ea typeface="Tahoma" panose="020B0604030504040204" pitchFamily="34" charset="0"/>
                          <a:cs typeface="Calibri Light" panose="020F0302020204030204" pitchFamily="34" charset="0"/>
                        </a:rPr>
                        <a:t>Good standing reference 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  <a:ea typeface="Tahoma" panose="020B0604030504040204" pitchFamily="34" charset="0"/>
                          <a:cs typeface="Calibri Light" panose="020F0302020204030204" pitchFamily="34" charset="0"/>
                        </a:rPr>
                        <a:t>if regulated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 marL="57600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728385"/>
                  </a:ext>
                </a:extLst>
              </a:tr>
              <a:tr h="19015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6700" indent="0" algn="ctr">
                        <a:buFont typeface="Arial" panose="020B0604020202020204" pitchFamily="34" charset="0"/>
                        <a:buNone/>
                      </a:pPr>
                      <a:endParaRPr lang="en-GB" sz="700" b="1" u="non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109081"/>
                  </a:ext>
                </a:extLst>
              </a:tr>
              <a:tr h="7444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6700" indent="0">
                        <a:buFont typeface="Arial" panose="020B0604020202020204" pitchFamily="34" charset="0"/>
                        <a:buNone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  <a:ea typeface="Tahoma" panose="020B0604030504040204" pitchFamily="34" charset="0"/>
                          <a:cs typeface="Calibri Light" panose="020F0302020204030204" pitchFamily="34" charset="0"/>
                        </a:rPr>
                        <a:t>UK PA qualification</a:t>
                      </a:r>
                    </a:p>
                    <a:p>
                      <a:pPr marL="266700" indent="0">
                        <a:buFont typeface="Arial" panose="020B0604020202020204" pitchFamily="34" charset="0"/>
                        <a:buNone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  <a:ea typeface="Tahoma" panose="020B0604030504040204" pitchFamily="34" charset="0"/>
                          <a:cs typeface="Calibri Light" panose="020F0302020204030204" pitchFamily="34" charset="0"/>
                        </a:rPr>
                        <a:t>PA national exam (PANE)</a:t>
                      </a:r>
                    </a:p>
                  </a:txBody>
                  <a:tcPr marL="504000" marT="144000" marB="144000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131263"/>
                  </a:ext>
                </a:extLst>
              </a:tr>
              <a:tr h="15433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67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700" b="1" u="non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712546"/>
                  </a:ext>
                </a:extLst>
              </a:tr>
              <a:tr h="78987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  <a:ea typeface="Tahoma" panose="020B0604030504040204" pitchFamily="34" charset="0"/>
                          <a:cs typeface="Calibri Light" panose="020F0302020204030204" pitchFamily="34" charset="0"/>
                        </a:rPr>
                        <a:t>At least 3 years practice as a PA in the UK + employer evidence + PANE pass</a:t>
                      </a:r>
                    </a:p>
                  </a:txBody>
                  <a:tcPr marL="756000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23585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sz="100" dirty="0">
                        <a:latin typeface="+mj-lt"/>
                      </a:endParaRPr>
                    </a:p>
                  </a:txBody>
                  <a:tcPr marL="180000" marT="144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GB" sz="100" dirty="0">
                        <a:solidFill>
                          <a:schemeClr val="tx1"/>
                        </a:solidFill>
                        <a:latin typeface="+mj-lt"/>
                        <a:ea typeface="Tahoma" panose="020B060403050404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5600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9219535"/>
                  </a:ext>
                </a:extLst>
              </a:tr>
              <a:tr h="6633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latin typeface="+mj-lt"/>
                          <a:cs typeface="Calibri Light" panose="020F0302020204030204" pitchFamily="34" charset="0"/>
                        </a:rPr>
                        <a:t>PA starting work in UK after regulation</a:t>
                      </a:r>
                    </a:p>
                  </a:txBody>
                  <a:tcPr marL="180000" marT="14400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600" dirty="0">
                          <a:latin typeface="+mj-lt"/>
                          <a:cs typeface="Calibri Light" panose="020F0302020204030204" pitchFamily="34" charset="0"/>
                        </a:rPr>
                        <a:t>UK PA qualification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 dirty="0">
                          <a:latin typeface="+mj-lt"/>
                          <a:cs typeface="Calibri Light" panose="020F0302020204030204" pitchFamily="34" charset="0"/>
                        </a:rPr>
                        <a:t>PA national exam (PANE)</a:t>
                      </a:r>
                    </a:p>
                  </a:txBody>
                  <a:tcPr marL="75600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18039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sz="100" b="0" dirty="0"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 marL="180000" anchor="ctr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00" dirty="0"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 marL="57600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57600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169443"/>
                  </a:ext>
                </a:extLst>
              </a:tr>
              <a:tr h="7898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j-lt"/>
                          <a:cs typeface="Calibri Light" panose="020F0302020204030204" pitchFamily="34" charset="0"/>
                        </a:rPr>
                        <a:t>Overseas-qualified PA (other than US-qualified PAs already on PAMVR) </a:t>
                      </a:r>
                      <a:endParaRPr lang="en-GB" sz="1600" b="0" dirty="0"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 marL="180000" anchor="ctr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j-lt"/>
                          <a:cs typeface="Calibri Light" panose="020F0302020204030204" pitchFamily="34" charset="0"/>
                        </a:rPr>
                        <a:t>Apply to have qualification recognised after regulation starts. Further details to be announced in 2021.</a:t>
                      </a:r>
                    </a:p>
                  </a:txBody>
                  <a:tcPr marL="75600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581624"/>
                  </a:ext>
                </a:extLst>
              </a:tr>
            </a:tbl>
          </a:graphicData>
        </a:graphic>
      </p:graphicFrame>
      <p:pic>
        <p:nvPicPr>
          <p:cNvPr id="5" name="Graphic 4" descr="Graduation cap">
            <a:extLst>
              <a:ext uri="{FF2B5EF4-FFF2-40B4-BE49-F238E27FC236}">
                <a16:creationId xmlns:a16="http://schemas.microsoft.com/office/drawing/2014/main" id="{B835B2DC-BEAA-4CC8-A32A-41EF5D4021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99202" y="4549468"/>
            <a:ext cx="308798" cy="396000"/>
          </a:xfrm>
          <a:prstGeom prst="rect">
            <a:avLst/>
          </a:prstGeom>
        </p:spPr>
      </p:pic>
      <p:pic>
        <p:nvPicPr>
          <p:cNvPr id="7" name="Graphic 6" descr="Diploma roll">
            <a:extLst>
              <a:ext uri="{FF2B5EF4-FFF2-40B4-BE49-F238E27FC236}">
                <a16:creationId xmlns:a16="http://schemas.microsoft.com/office/drawing/2014/main" id="{8736528D-41D9-4B9A-BD89-DF0FD66E7C3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99202" y="4869160"/>
            <a:ext cx="308798" cy="396000"/>
          </a:xfrm>
          <a:prstGeom prst="rect">
            <a:avLst/>
          </a:prstGeom>
        </p:spPr>
      </p:pic>
      <p:pic>
        <p:nvPicPr>
          <p:cNvPr id="8" name="Graphic 7" descr="Graduation cap">
            <a:extLst>
              <a:ext uri="{FF2B5EF4-FFF2-40B4-BE49-F238E27FC236}">
                <a16:creationId xmlns:a16="http://schemas.microsoft.com/office/drawing/2014/main" id="{F6DC2EC2-D48B-4C87-8ECE-92DCA6346D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99202" y="2636912"/>
            <a:ext cx="308798" cy="396000"/>
          </a:xfrm>
          <a:prstGeom prst="rect">
            <a:avLst/>
          </a:prstGeom>
        </p:spPr>
      </p:pic>
      <p:pic>
        <p:nvPicPr>
          <p:cNvPr id="9" name="Graphic 8" descr="Diploma roll">
            <a:extLst>
              <a:ext uri="{FF2B5EF4-FFF2-40B4-BE49-F238E27FC236}">
                <a16:creationId xmlns:a16="http://schemas.microsoft.com/office/drawing/2014/main" id="{66AD2115-CD38-4983-8072-71D2A70017F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99202" y="2924944"/>
            <a:ext cx="308798" cy="396000"/>
          </a:xfrm>
          <a:prstGeom prst="rect">
            <a:avLst/>
          </a:prstGeom>
        </p:spPr>
      </p:pic>
      <p:pic>
        <p:nvPicPr>
          <p:cNvPr id="10" name="Graphic 9" descr="List">
            <a:extLst>
              <a:ext uri="{FF2B5EF4-FFF2-40B4-BE49-F238E27FC236}">
                <a16:creationId xmlns:a16="http://schemas.microsoft.com/office/drawing/2014/main" id="{9A01533A-E79C-421B-A485-FC53EB7B902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911341" y="1808880"/>
            <a:ext cx="540000" cy="540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D92CEA6-6593-4233-A67A-709B544BC3E1}"/>
              </a:ext>
            </a:extLst>
          </p:cNvPr>
          <p:cNvSpPr txBox="1"/>
          <p:nvPr/>
        </p:nvSpPr>
        <p:spPr>
          <a:xfrm>
            <a:off x="4103948" y="227687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E285E"/>
                </a:solidFill>
                <a:latin typeface="+mj-lt"/>
                <a:cs typeface="Calibri Light" panose="020F0302020204030204" pitchFamily="34" charset="0"/>
              </a:rPr>
              <a:t>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C9C0CA-283A-464D-B485-E0CC1A9E7F32}"/>
              </a:ext>
            </a:extLst>
          </p:cNvPr>
          <p:cNvSpPr txBox="1"/>
          <p:nvPr/>
        </p:nvSpPr>
        <p:spPr>
          <a:xfrm>
            <a:off x="4065315" y="3104444"/>
            <a:ext cx="936104" cy="468572"/>
          </a:xfrm>
          <a:prstGeom prst="rect">
            <a:avLst/>
          </a:prstGeom>
          <a:noFill/>
        </p:spPr>
        <p:txBody>
          <a:bodyPr wrap="square" tIns="144000" rtlCol="0" anchor="b">
            <a:spAutoFit/>
          </a:bodyPr>
          <a:lstStyle/>
          <a:p>
            <a:pPr algn="ctr"/>
            <a:r>
              <a:rPr lang="en-GB" dirty="0">
                <a:solidFill>
                  <a:srgbClr val="0E285E"/>
                </a:solidFill>
                <a:latin typeface="+mj-lt"/>
                <a:cs typeface="Calibri Light" panose="020F0302020204030204" pitchFamily="34" charset="0"/>
              </a:rPr>
              <a:t>OR</a:t>
            </a:r>
          </a:p>
        </p:txBody>
      </p:sp>
      <p:pic>
        <p:nvPicPr>
          <p:cNvPr id="12" name="Graphic 11" descr="Checklist">
            <a:extLst>
              <a:ext uri="{FF2B5EF4-FFF2-40B4-BE49-F238E27FC236}">
                <a16:creationId xmlns:a16="http://schemas.microsoft.com/office/drawing/2014/main" id="{5014409F-C40F-4ABE-A106-6768D270A1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54513" y="1772816"/>
            <a:ext cx="432000" cy="442403"/>
          </a:xfrm>
          <a:prstGeom prst="rect">
            <a:avLst/>
          </a:prstGeom>
        </p:spPr>
      </p:pic>
      <p:pic>
        <p:nvPicPr>
          <p:cNvPr id="13" name="Graphic 12" descr="Employee badge">
            <a:extLst>
              <a:ext uri="{FF2B5EF4-FFF2-40B4-BE49-F238E27FC236}">
                <a16:creationId xmlns:a16="http://schemas.microsoft.com/office/drawing/2014/main" id="{7497CDCA-0090-42FF-A6A8-39CDA2DE8B1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954513" y="2956351"/>
            <a:ext cx="432000" cy="432000"/>
          </a:xfrm>
          <a:prstGeom prst="rect">
            <a:avLst/>
          </a:prstGeom>
        </p:spPr>
      </p:pic>
      <p:pic>
        <p:nvPicPr>
          <p:cNvPr id="14" name="Graphic 13" descr="Checkmark">
            <a:extLst>
              <a:ext uri="{FF2B5EF4-FFF2-40B4-BE49-F238E27FC236}">
                <a16:creationId xmlns:a16="http://schemas.microsoft.com/office/drawing/2014/main" id="{B27AAF2F-C84D-4009-B7F9-54667EA229DA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990513" y="4221088"/>
            <a:ext cx="360000" cy="360000"/>
          </a:xfrm>
          <a:prstGeom prst="rect">
            <a:avLst/>
          </a:prstGeom>
        </p:spPr>
      </p:pic>
      <p:pic>
        <p:nvPicPr>
          <p:cNvPr id="15" name="Graphic 14" descr="Doctor">
            <a:extLst>
              <a:ext uri="{FF2B5EF4-FFF2-40B4-BE49-F238E27FC236}">
                <a16:creationId xmlns:a16="http://schemas.microsoft.com/office/drawing/2014/main" id="{63E8A448-A1D1-47AB-ADBC-828CD35826B4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999201" y="3663155"/>
            <a:ext cx="308799" cy="305861"/>
          </a:xfrm>
          <a:prstGeom prst="rect">
            <a:avLst/>
          </a:prstGeom>
        </p:spPr>
      </p:pic>
      <p:pic>
        <p:nvPicPr>
          <p:cNvPr id="17" name="Graphic 16" descr="Earth globe Africa and Europe">
            <a:extLst>
              <a:ext uri="{FF2B5EF4-FFF2-40B4-BE49-F238E27FC236}">
                <a16:creationId xmlns:a16="http://schemas.microsoft.com/office/drawing/2014/main" id="{97C95976-35CA-4818-89C2-D477C70DF44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911341" y="5481288"/>
            <a:ext cx="540000" cy="540000"/>
          </a:xfrm>
          <a:prstGeom prst="rect">
            <a:avLst/>
          </a:prstGeom>
        </p:spPr>
      </p:pic>
      <p:pic>
        <p:nvPicPr>
          <p:cNvPr id="16" name="Graphic 15" descr="Diploma roll">
            <a:extLst>
              <a:ext uri="{FF2B5EF4-FFF2-40B4-BE49-F238E27FC236}">
                <a16:creationId xmlns:a16="http://schemas.microsoft.com/office/drawing/2014/main" id="{D1681781-7470-4812-9CD6-38130541C07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99201" y="3933056"/>
            <a:ext cx="308798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60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187"/>
    </mc:Choice>
    <mc:Fallback xmlns="">
      <p:transition spd="slow" advTm="150187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64527A9-F8D5-49C0-B2D8-17286F285BC9}"/>
              </a:ext>
            </a:extLst>
          </p:cNvPr>
          <p:cNvSpPr/>
          <p:nvPr/>
        </p:nvSpPr>
        <p:spPr>
          <a:xfrm>
            <a:off x="547986" y="1292122"/>
            <a:ext cx="1728192" cy="118526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D018BD-DFC6-4E80-8BBD-3758C6CD6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 panose="020F0302020204030204" pitchFamily="34" charset="0"/>
              </a:rPr>
              <a:t>Revalidation / re-certification / lifelong learning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10B396-A710-4FDE-AF00-5963FF3D18E5}"/>
              </a:ext>
            </a:extLst>
          </p:cNvPr>
          <p:cNvSpPr/>
          <p:nvPr/>
        </p:nvSpPr>
        <p:spPr>
          <a:xfrm>
            <a:off x="2555776" y="1086757"/>
            <a:ext cx="612068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en-GB" dirty="0"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0"/>
              </a:spcAft>
            </a:pPr>
            <a:endParaRPr lang="en-GB" dirty="0"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214313" indent="-214313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latin typeface="+mj-lt"/>
                <a:ea typeface="Times New Roman" panose="02020603050405020304" pitchFamily="18" charset="0"/>
                <a:cs typeface="Calibri Light" panose="020F0302020204030204" pitchFamily="34" charset="0"/>
              </a:rPr>
              <a:t>Once regulation starts, there won’t be any re-certification requirement for PAs until the end of the transition period (two years after the start of regulation)</a:t>
            </a:r>
            <a:endParaRPr lang="en-GB" sz="1600" dirty="0"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214313" indent="-214313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600" dirty="0"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0"/>
              </a:spcAft>
            </a:pPr>
            <a:endParaRPr lang="en-GB" sz="1600" dirty="0"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0"/>
              </a:spcAft>
            </a:pPr>
            <a:endParaRPr lang="en-GB" sz="800" dirty="0"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214313" indent="-214313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latin typeface="+mj-lt"/>
                <a:ea typeface="Times New Roman" panose="02020603050405020304" pitchFamily="18" charset="0"/>
                <a:cs typeface="Calibri Light" panose="020F0302020204030204" pitchFamily="34" charset="0"/>
              </a:rPr>
              <a:t>But we’ll expect PAs to be having an annual appraisal, doing appropriate CPD etc. We may issue guidance on this, in partnership with the Faculty.</a:t>
            </a:r>
          </a:p>
          <a:p>
            <a:pPr marL="214313" indent="-214313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600" dirty="0">
              <a:latin typeface="+mj-lt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marL="214313" indent="-214313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600" dirty="0">
              <a:latin typeface="+mj-lt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marL="214313" indent="-214313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600" dirty="0">
              <a:latin typeface="+mj-lt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marL="214313" indent="-214313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600" dirty="0">
              <a:latin typeface="+mj-lt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marL="214313" indent="-214313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latin typeface="+mj-lt"/>
                <a:ea typeface="Times New Roman" panose="02020603050405020304" pitchFamily="18" charset="0"/>
                <a:cs typeface="Calibri Light" panose="020F0302020204030204" pitchFamily="34" charset="0"/>
              </a:rPr>
              <a:t>We’ll be engaging with stakeholders to identify the most appropriate model for assuring continued competency of PAs and AAs after registration</a:t>
            </a:r>
            <a:endParaRPr lang="en-GB" sz="1600" dirty="0"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5" name="Graphic 4" descr="Stopwatch">
            <a:extLst>
              <a:ext uri="{FF2B5EF4-FFF2-40B4-BE49-F238E27FC236}">
                <a16:creationId xmlns:a16="http://schemas.microsoft.com/office/drawing/2014/main" id="{E0864672-0CA9-4146-AE97-5AA84C9C3A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1014" y="1292122"/>
            <a:ext cx="1185268" cy="118526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0798F92-7EBE-4110-A14E-4D7512CC81BC}"/>
              </a:ext>
            </a:extLst>
          </p:cNvPr>
          <p:cNvSpPr/>
          <p:nvPr/>
        </p:nvSpPr>
        <p:spPr>
          <a:xfrm>
            <a:off x="547986" y="2854927"/>
            <a:ext cx="1728192" cy="118526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BB1C37-36B5-4429-B680-60914D8BE5B1}"/>
              </a:ext>
            </a:extLst>
          </p:cNvPr>
          <p:cNvSpPr/>
          <p:nvPr/>
        </p:nvSpPr>
        <p:spPr>
          <a:xfrm>
            <a:off x="547986" y="4481609"/>
            <a:ext cx="1728192" cy="118526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Graphic 6" descr="Upward trend">
            <a:extLst>
              <a:ext uri="{FF2B5EF4-FFF2-40B4-BE49-F238E27FC236}">
                <a16:creationId xmlns:a16="http://schemas.microsoft.com/office/drawing/2014/main" id="{4BE18CAC-C5C6-45BE-8F18-1510926BD0D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54882" y="2990361"/>
            <a:ext cx="914400" cy="914400"/>
          </a:xfrm>
          <a:prstGeom prst="rect">
            <a:avLst/>
          </a:prstGeom>
        </p:spPr>
      </p:pic>
      <p:pic>
        <p:nvPicPr>
          <p:cNvPr id="9" name="Graphic 8" descr="Checklist RTL">
            <a:extLst>
              <a:ext uri="{FF2B5EF4-FFF2-40B4-BE49-F238E27FC236}">
                <a16:creationId xmlns:a16="http://schemas.microsoft.com/office/drawing/2014/main" id="{66F3540B-F069-417D-95B3-A03596235C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63316" y="461704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714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666"/>
    </mc:Choice>
    <mc:Fallback xmlns="">
      <p:transition spd="slow" advTm="79666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64527A9-F8D5-49C0-B2D8-17286F285BC9}"/>
              </a:ext>
            </a:extLst>
          </p:cNvPr>
          <p:cNvSpPr/>
          <p:nvPr/>
        </p:nvSpPr>
        <p:spPr>
          <a:xfrm>
            <a:off x="547986" y="1293094"/>
            <a:ext cx="1728192" cy="118526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D018BD-DFC6-4E80-8BBD-3758C6CD6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 panose="020F0302020204030204" pitchFamily="34" charset="0"/>
              </a:rPr>
              <a:t>What does regulation mean for you?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10B396-A710-4FDE-AF00-5963FF3D18E5}"/>
              </a:ext>
            </a:extLst>
          </p:cNvPr>
          <p:cNvSpPr/>
          <p:nvPr/>
        </p:nvSpPr>
        <p:spPr>
          <a:xfrm>
            <a:off x="2555776" y="1255107"/>
            <a:ext cx="6120680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500" b="1" dirty="0">
                <a:latin typeface="+mj-lt"/>
                <a:ea typeface="Times New Roman" panose="02020603050405020304" pitchFamily="18" charset="0"/>
                <a:cs typeface="Calibri Light" panose="020F0302020204030204" pitchFamily="34" charset="0"/>
              </a:rPr>
              <a:t>How much will registration cost?</a:t>
            </a:r>
          </a:p>
          <a:p>
            <a:pPr marL="214313" indent="-214313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500" dirty="0">
                <a:latin typeface="+mj-lt"/>
                <a:cs typeface="Calibri Light" panose="020F0302020204030204" pitchFamily="34" charset="0"/>
              </a:rPr>
              <a:t>The registration fee will align with the FPA fee currently set at £209</a:t>
            </a:r>
          </a:p>
          <a:p>
            <a:pPr marL="214313" indent="-214313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500" dirty="0"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0"/>
              </a:spcAft>
            </a:pPr>
            <a:endParaRPr lang="en-GB" sz="1500" dirty="0"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0"/>
              </a:spcAft>
            </a:pPr>
            <a:endParaRPr lang="en-GB" sz="2000" dirty="0"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+mj-lt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500" b="1" dirty="0">
                <a:latin typeface="+mj-lt"/>
                <a:ea typeface="Times New Roman" panose="02020603050405020304" pitchFamily="18" charset="0"/>
                <a:cs typeface="Calibri Light" panose="020F0302020204030204" pitchFamily="34" charset="0"/>
              </a:rPr>
              <a:t>When will regulation start?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500" dirty="0">
                <a:latin typeface="+mj-lt"/>
                <a:ea typeface="Times New Roman" panose="02020603050405020304" pitchFamily="18" charset="0"/>
                <a:cs typeface="Calibri Light" panose="020F0302020204030204" pitchFamily="34" charset="0"/>
              </a:rPr>
              <a:t>Regulation is planned to start early 2022 but that is dependent on when the legislation is passed in parliament </a:t>
            </a:r>
          </a:p>
          <a:p>
            <a:pPr>
              <a:spcAft>
                <a:spcPts val="0"/>
              </a:spcAft>
            </a:pPr>
            <a:endParaRPr lang="en-GB" sz="1500" dirty="0">
              <a:latin typeface="+mj-lt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500" dirty="0">
              <a:latin typeface="+mj-lt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500" dirty="0">
              <a:latin typeface="+mj-lt"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500" b="1" dirty="0">
                <a:latin typeface="+mj-lt"/>
                <a:ea typeface="Times New Roman" panose="02020603050405020304" pitchFamily="18" charset="0"/>
                <a:cs typeface="Calibri Light" panose="020F0302020204030204" pitchFamily="34" charset="0"/>
              </a:rPr>
              <a:t>What are the benefits of regulation?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500" dirty="0">
                <a:latin typeface="+mj-lt"/>
                <a:ea typeface="Times New Roman" panose="02020603050405020304" pitchFamily="18" charset="0"/>
                <a:cs typeface="Calibri Light" panose="020F0302020204030204" pitchFamily="34" charset="0"/>
              </a:rPr>
              <a:t>Prescribing can’t be introduced until PAs are regulated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500" dirty="0">
                <a:latin typeface="+mj-lt"/>
              </a:rPr>
              <a:t>Enhanced contribution of PAs to healthcare team, including activities currently limited to regulated professionals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500" dirty="0">
                <a:latin typeface="+mj-lt"/>
                <a:ea typeface="Times New Roman" panose="02020603050405020304" pitchFamily="18" charset="0"/>
                <a:cs typeface="Calibri Light" panose="020F0302020204030204" pitchFamily="34" charset="0"/>
              </a:rPr>
              <a:t>Increased assurance for patients and employers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500" dirty="0">
                <a:latin typeface="+mj-lt"/>
                <a:ea typeface="Times New Roman" panose="02020603050405020304" pitchFamily="18" charset="0"/>
                <a:cs typeface="Calibri Light" panose="020F0302020204030204" pitchFamily="34" charset="0"/>
              </a:rPr>
              <a:t>Improved quality of education and training for PAs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500" dirty="0">
                <a:latin typeface="+mj-lt"/>
                <a:ea typeface="Times New Roman" panose="02020603050405020304" pitchFamily="18" charset="0"/>
                <a:cs typeface="Calibri Light" panose="020F0302020204030204" pitchFamily="34" charset="0"/>
              </a:rPr>
              <a:t>Professional standards and guidance for all PAs</a:t>
            </a:r>
          </a:p>
        </p:txBody>
      </p:sp>
      <p:pic>
        <p:nvPicPr>
          <p:cNvPr id="5" name="Graphic 4" descr="Pound">
            <a:extLst>
              <a:ext uri="{FF2B5EF4-FFF2-40B4-BE49-F238E27FC236}">
                <a16:creationId xmlns:a16="http://schemas.microsoft.com/office/drawing/2014/main" id="{E0864672-0CA9-4146-AE97-5AA84C9C3A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811014" y="1293094"/>
            <a:ext cx="1185268" cy="118526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0798F92-7EBE-4110-A14E-4D7512CC81BC}"/>
              </a:ext>
            </a:extLst>
          </p:cNvPr>
          <p:cNvSpPr/>
          <p:nvPr/>
        </p:nvSpPr>
        <p:spPr>
          <a:xfrm>
            <a:off x="547986" y="2661246"/>
            <a:ext cx="1728192" cy="118526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BB1C37-36B5-4429-B680-60914D8BE5B1}"/>
              </a:ext>
            </a:extLst>
          </p:cNvPr>
          <p:cNvSpPr/>
          <p:nvPr/>
        </p:nvSpPr>
        <p:spPr>
          <a:xfrm>
            <a:off x="547986" y="4029398"/>
            <a:ext cx="1728192" cy="118526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Graphic 6" descr="Daily calendar">
            <a:extLst>
              <a:ext uri="{FF2B5EF4-FFF2-40B4-BE49-F238E27FC236}">
                <a16:creationId xmlns:a16="http://schemas.microsoft.com/office/drawing/2014/main" id="{4BE18CAC-C5C6-45BE-8F18-1510926BD0D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954882" y="2754958"/>
            <a:ext cx="914400" cy="914400"/>
          </a:xfrm>
          <a:prstGeom prst="rect">
            <a:avLst/>
          </a:prstGeom>
        </p:spPr>
      </p:pic>
      <p:pic>
        <p:nvPicPr>
          <p:cNvPr id="9" name="Graphic 8" descr="Thumbs up sign">
            <a:extLst>
              <a:ext uri="{FF2B5EF4-FFF2-40B4-BE49-F238E27FC236}">
                <a16:creationId xmlns:a16="http://schemas.microsoft.com/office/drawing/2014/main" id="{EE483987-6169-46A5-A1A6-DE0068C77E4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954882" y="416483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380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666"/>
    </mc:Choice>
    <mc:Fallback xmlns="">
      <p:transition spd="slow" advTm="79666"/>
    </mc:Fallback>
  </mc:AlternateContent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GMC Design</Template>
  <TotalTime>4873</TotalTime>
  <Words>741</Words>
  <Application>Microsoft Office PowerPoint</Application>
  <PresentationFormat>On-screen Show (4:3)</PresentationFormat>
  <Paragraphs>124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Wingdings</vt:lpstr>
      <vt:lpstr>Custom Design</vt:lpstr>
      <vt:lpstr>Regulation of Physician Associates</vt:lpstr>
      <vt:lpstr>Session content</vt:lpstr>
      <vt:lpstr>Regulation background and timescale</vt:lpstr>
      <vt:lpstr>What regulation means for PAs</vt:lpstr>
      <vt:lpstr>GMC taking a phased approach to regulation</vt:lpstr>
      <vt:lpstr>Current activity and what to look out for</vt:lpstr>
      <vt:lpstr>Registration requirements</vt:lpstr>
      <vt:lpstr>Revalidation / re-certification / lifelong learning</vt:lpstr>
      <vt:lpstr>What does regulation mean for you?</vt:lpstr>
      <vt:lpstr>Preparing for regulation – PAs and employers</vt:lpstr>
      <vt:lpstr>Questions welcome</vt:lpstr>
    </vt:vector>
  </TitlesOfParts>
  <Company>GMC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gstewart</dc:creator>
  <cp:lastModifiedBy>Helen Arrowsmith (0161 923 6391)</cp:lastModifiedBy>
  <cp:revision>296</cp:revision>
  <dcterms:created xsi:type="dcterms:W3CDTF">2012-10-18T15:13:53Z</dcterms:created>
  <dcterms:modified xsi:type="dcterms:W3CDTF">2021-01-20T16:11:23Z</dcterms:modified>
</cp:coreProperties>
</file>