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  <p:sldMasterId id="2147483661" r:id="rId2"/>
    <p:sldMasterId id="2147483666" r:id="rId3"/>
  </p:sldMasterIdLst>
  <p:notesMasterIdLst>
    <p:notesMasterId r:id="rId61"/>
  </p:notesMasterIdLst>
  <p:sldIdLst>
    <p:sldId id="963" r:id="rId4"/>
    <p:sldId id="272" r:id="rId5"/>
    <p:sldId id="971" r:id="rId6"/>
    <p:sldId id="972" r:id="rId7"/>
    <p:sldId id="973" r:id="rId8"/>
    <p:sldId id="974" r:id="rId9"/>
    <p:sldId id="975" r:id="rId10"/>
    <p:sldId id="979" r:id="rId11"/>
    <p:sldId id="980" r:id="rId12"/>
    <p:sldId id="959" r:id="rId13"/>
    <p:sldId id="990" r:id="rId14"/>
    <p:sldId id="991" r:id="rId15"/>
    <p:sldId id="940" r:id="rId16"/>
    <p:sldId id="994" r:id="rId17"/>
    <p:sldId id="933" r:id="rId18"/>
    <p:sldId id="995" r:id="rId19"/>
    <p:sldId id="996" r:id="rId20"/>
    <p:sldId id="978" r:id="rId21"/>
    <p:sldId id="948" r:id="rId22"/>
    <p:sldId id="794" r:id="rId23"/>
    <p:sldId id="928" r:id="rId24"/>
    <p:sldId id="738" r:id="rId25"/>
    <p:sldId id="881" r:id="rId26"/>
    <p:sldId id="992" r:id="rId27"/>
    <p:sldId id="993" r:id="rId28"/>
    <p:sldId id="981" r:id="rId29"/>
    <p:sldId id="983" r:id="rId30"/>
    <p:sldId id="984" r:id="rId31"/>
    <p:sldId id="985" r:id="rId32"/>
    <p:sldId id="965" r:id="rId33"/>
    <p:sldId id="966" r:id="rId34"/>
    <p:sldId id="953" r:id="rId35"/>
    <p:sldId id="950" r:id="rId36"/>
    <p:sldId id="918" r:id="rId37"/>
    <p:sldId id="986" r:id="rId38"/>
    <p:sldId id="964" r:id="rId39"/>
    <p:sldId id="284" r:id="rId40"/>
    <p:sldId id="987" r:id="rId41"/>
    <p:sldId id="876" r:id="rId42"/>
    <p:sldId id="286" r:id="rId43"/>
    <p:sldId id="967" r:id="rId44"/>
    <p:sldId id="663" r:id="rId45"/>
    <p:sldId id="968" r:id="rId46"/>
    <p:sldId id="929" r:id="rId47"/>
    <p:sldId id="869" r:id="rId48"/>
    <p:sldId id="870" r:id="rId49"/>
    <p:sldId id="957" r:id="rId50"/>
    <p:sldId id="958" r:id="rId51"/>
    <p:sldId id="961" r:id="rId52"/>
    <p:sldId id="509" r:id="rId53"/>
    <p:sldId id="553" r:id="rId54"/>
    <p:sldId id="560" r:id="rId55"/>
    <p:sldId id="789" r:id="rId56"/>
    <p:sldId id="394" r:id="rId57"/>
    <p:sldId id="661" r:id="rId58"/>
    <p:sldId id="944" r:id="rId59"/>
    <p:sldId id="969" r:id="rId6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66">
          <p15:clr>
            <a:srgbClr val="A4A3A4"/>
          </p15:clr>
        </p15:guide>
        <p15:guide id="2" pos="2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722"/>
    <a:srgbClr val="EB2A27"/>
    <a:srgbClr val="FFC709"/>
    <a:srgbClr val="6D6E71"/>
    <a:srgbClr val="FFFFFF"/>
    <a:srgbClr val="CC1622"/>
    <a:srgbClr val="E06A24"/>
    <a:srgbClr val="F5B71D"/>
    <a:srgbClr val="5051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70" autoAdjust="0"/>
    <p:restoredTop sz="94700"/>
  </p:normalViewPr>
  <p:slideViewPr>
    <p:cSldViewPr snapToGrid="0" snapToObjects="1">
      <p:cViewPr varScale="1">
        <p:scale>
          <a:sx n="142" d="100"/>
          <a:sy n="142" d="100"/>
        </p:scale>
        <p:origin x="504" y="168"/>
      </p:cViewPr>
      <p:guideLst>
        <p:guide orient="horz" pos="2466"/>
        <p:guide pos="22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Weekday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London</c:v>
                </c:pt>
                <c:pt idx="1">
                  <c:v>SE</c:v>
                </c:pt>
                <c:pt idx="2">
                  <c:v>Midlands</c:v>
                </c:pt>
                <c:pt idx="3">
                  <c:v>NE</c:v>
                </c:pt>
                <c:pt idx="4">
                  <c:v>NW</c:v>
                </c:pt>
                <c:pt idx="5">
                  <c:v>SW</c:v>
                </c:pt>
                <c:pt idx="6">
                  <c:v>EoE</c:v>
                </c:pt>
              </c:strCache>
            </c:strRef>
          </c:cat>
          <c:val>
            <c:numRef>
              <c:f>Sheet1!$B$2:$B$8</c:f>
              <c:numCache>
                <c:formatCode>0.00%</c:formatCode>
                <c:ptCount val="7"/>
                <c:pt idx="0">
                  <c:v>0.73909999999999998</c:v>
                </c:pt>
                <c:pt idx="1">
                  <c:v>0.57889999999999997</c:v>
                </c:pt>
                <c:pt idx="2">
                  <c:v>0.23810000000000001</c:v>
                </c:pt>
                <c:pt idx="3">
                  <c:v>0.36359999999999998</c:v>
                </c:pt>
                <c:pt idx="4">
                  <c:v>0.23080000000000001</c:v>
                </c:pt>
                <c:pt idx="5">
                  <c:v>0.35289999999999999</c:v>
                </c:pt>
                <c:pt idx="6">
                  <c:v>0.1176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DE-0D43-B031-DEBAD404F0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Weekend</c:v>
                </c:pt>
              </c:strCache>
            </c:strRef>
          </c:tx>
          <c:spPr>
            <a:solidFill>
              <a:srgbClr val="EB2A27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London</c:v>
                </c:pt>
                <c:pt idx="1">
                  <c:v>SE</c:v>
                </c:pt>
                <c:pt idx="2">
                  <c:v>Midlands</c:v>
                </c:pt>
                <c:pt idx="3">
                  <c:v>NE</c:v>
                </c:pt>
                <c:pt idx="4">
                  <c:v>NW</c:v>
                </c:pt>
                <c:pt idx="5">
                  <c:v>SW</c:v>
                </c:pt>
                <c:pt idx="6">
                  <c:v>EoE</c:v>
                </c:pt>
              </c:strCache>
            </c:strRef>
          </c:cat>
          <c:val>
            <c:numRef>
              <c:f>Sheet1!$C$2:$C$8</c:f>
              <c:numCache>
                <c:formatCode>0.00%</c:formatCode>
                <c:ptCount val="7"/>
                <c:pt idx="0">
                  <c:v>0.60870000000000002</c:v>
                </c:pt>
                <c:pt idx="1">
                  <c:v>0.47370000000000001</c:v>
                </c:pt>
                <c:pt idx="2">
                  <c:v>0.23810000000000001</c:v>
                </c:pt>
                <c:pt idx="3">
                  <c:v>0.45450000000000002</c:v>
                </c:pt>
                <c:pt idx="4">
                  <c:v>0.23080000000000001</c:v>
                </c:pt>
                <c:pt idx="5">
                  <c:v>0.35289999999999999</c:v>
                </c:pt>
                <c:pt idx="6">
                  <c:v>0.1176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DE-0D43-B031-DEBAD404F0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93177792"/>
        <c:axId val="1893292512"/>
      </c:barChart>
      <c:catAx>
        <c:axId val="1893177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3292512"/>
        <c:crosses val="autoZero"/>
        <c:auto val="1"/>
        <c:lblAlgn val="ctr"/>
        <c:lblOffset val="100"/>
        <c:noMultiLvlLbl val="0"/>
      </c:catAx>
      <c:valAx>
        <c:axId val="1893292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3177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Screening rate</c:v>
                </c:pt>
              </c:strCache>
            </c:strRef>
          </c:tx>
          <c:spPr>
            <a:ln w="28575" cap="rnd">
              <a:solidFill>
                <a:srgbClr val="EB2A27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EB2A27"/>
                </a:solidFill>
              </a:ln>
              <a:effectLst/>
            </c:spPr>
          </c:marker>
          <c:cat>
            <c:strRef>
              <c:f>Sheet1!$A$2:$A$10</c:f>
              <c:strCache>
                <c:ptCount val="9"/>
                <c:pt idx="0">
                  <c:v>2016 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2017 Q1</c:v>
                </c:pt>
                <c:pt idx="5">
                  <c:v>Q2</c:v>
                </c:pt>
                <c:pt idx="6">
                  <c:v>Q3</c:v>
                </c:pt>
                <c:pt idx="7">
                  <c:v>Q4</c:v>
                </c:pt>
                <c:pt idx="8">
                  <c:v>2018 Q1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40</c:v>
                </c:pt>
                <c:pt idx="1">
                  <c:v>47</c:v>
                </c:pt>
                <c:pt idx="2">
                  <c:v>50</c:v>
                </c:pt>
                <c:pt idx="3">
                  <c:v>58</c:v>
                </c:pt>
                <c:pt idx="4">
                  <c:v>69</c:v>
                </c:pt>
                <c:pt idx="5">
                  <c:v>79</c:v>
                </c:pt>
                <c:pt idx="6">
                  <c:v>78</c:v>
                </c:pt>
                <c:pt idx="7">
                  <c:v>83</c:v>
                </c:pt>
                <c:pt idx="8">
                  <c:v>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48-E140-B21A-387B4EEAB75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Antibiotic rate</c:v>
                </c:pt>
              </c:strCache>
            </c:strRef>
          </c:tx>
          <c:spPr>
            <a:ln w="28575" cap="rnd">
              <a:solidFill>
                <a:srgbClr val="FFC709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FFC709"/>
                </a:solidFill>
              </a:ln>
              <a:effectLst/>
            </c:spPr>
          </c:marker>
          <c:cat>
            <c:strRef>
              <c:f>Sheet1!$A$2:$A$10</c:f>
              <c:strCache>
                <c:ptCount val="9"/>
                <c:pt idx="0">
                  <c:v>2016 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2017 Q1</c:v>
                </c:pt>
                <c:pt idx="5">
                  <c:v>Q2</c:v>
                </c:pt>
                <c:pt idx="6">
                  <c:v>Q3</c:v>
                </c:pt>
                <c:pt idx="7">
                  <c:v>Q4</c:v>
                </c:pt>
                <c:pt idx="8">
                  <c:v>2018 Q1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32</c:v>
                </c:pt>
                <c:pt idx="1">
                  <c:v>39</c:v>
                </c:pt>
                <c:pt idx="2">
                  <c:v>56</c:v>
                </c:pt>
                <c:pt idx="3">
                  <c:v>59</c:v>
                </c:pt>
                <c:pt idx="4">
                  <c:v>64</c:v>
                </c:pt>
                <c:pt idx="5">
                  <c:v>69</c:v>
                </c:pt>
                <c:pt idx="6">
                  <c:v>76</c:v>
                </c:pt>
                <c:pt idx="7">
                  <c:v>74</c:v>
                </c:pt>
                <c:pt idx="8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148-E140-B21A-387B4EEAB7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6328464"/>
        <c:axId val="486106288"/>
      </c:lineChart>
      <c:catAx>
        <c:axId val="48632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6106288"/>
        <c:crosses val="autoZero"/>
        <c:auto val="1"/>
        <c:lblAlgn val="ctr"/>
        <c:lblOffset val="100"/>
        <c:noMultiLvlLbl val="0"/>
      </c:catAx>
      <c:valAx>
        <c:axId val="486106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6328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6D6E7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Screening rate</c:v>
                </c:pt>
              </c:strCache>
            </c:strRef>
          </c:tx>
          <c:spPr>
            <a:ln w="22225" cap="rnd" cmpd="sng" algn="ctr">
              <a:solidFill>
                <a:srgbClr val="FFC709"/>
              </a:solidFill>
              <a:round/>
            </a:ln>
            <a:effectLst/>
          </c:spPr>
          <c:marker>
            <c:symbol val="none"/>
          </c:marker>
          <c:cat>
            <c:strRef>
              <c:f>Sheet1!$A$2:$A$10</c:f>
              <c:strCache>
                <c:ptCount val="9"/>
                <c:pt idx="0">
                  <c:v>2016 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2017 Q1</c:v>
                </c:pt>
                <c:pt idx="5">
                  <c:v>Q2</c:v>
                </c:pt>
                <c:pt idx="6">
                  <c:v>Q3</c:v>
                </c:pt>
                <c:pt idx="7">
                  <c:v>Q4</c:v>
                </c:pt>
                <c:pt idx="8">
                  <c:v>2018 Q1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40</c:v>
                </c:pt>
                <c:pt idx="1">
                  <c:v>47</c:v>
                </c:pt>
                <c:pt idx="2">
                  <c:v>50</c:v>
                </c:pt>
                <c:pt idx="3">
                  <c:v>58</c:v>
                </c:pt>
                <c:pt idx="4">
                  <c:v>69</c:v>
                </c:pt>
                <c:pt idx="5">
                  <c:v>79</c:v>
                </c:pt>
                <c:pt idx="6">
                  <c:v>78</c:v>
                </c:pt>
                <c:pt idx="7">
                  <c:v>83</c:v>
                </c:pt>
                <c:pt idx="8">
                  <c:v>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48-E140-B21A-387B4EEAB75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Antibiotic rate</c:v>
                </c:pt>
              </c:strCache>
            </c:strRef>
          </c:tx>
          <c:spPr>
            <a:ln w="22225" cap="rnd" cmpd="sng" algn="ctr">
              <a:solidFill>
                <a:srgbClr val="EB2A27"/>
              </a:solidFill>
              <a:round/>
            </a:ln>
            <a:effectLst/>
          </c:spPr>
          <c:marker>
            <c:symbol val="none"/>
          </c:marker>
          <c:cat>
            <c:strRef>
              <c:f>Sheet1!$A$2:$A$10</c:f>
              <c:strCache>
                <c:ptCount val="9"/>
                <c:pt idx="0">
                  <c:v>2016 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2017 Q1</c:v>
                </c:pt>
                <c:pt idx="5">
                  <c:v>Q2</c:v>
                </c:pt>
                <c:pt idx="6">
                  <c:v>Q3</c:v>
                </c:pt>
                <c:pt idx="7">
                  <c:v>Q4</c:v>
                </c:pt>
                <c:pt idx="8">
                  <c:v>2018 Q1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32</c:v>
                </c:pt>
                <c:pt idx="1">
                  <c:v>39</c:v>
                </c:pt>
                <c:pt idx="2">
                  <c:v>56</c:v>
                </c:pt>
                <c:pt idx="3">
                  <c:v>59</c:v>
                </c:pt>
                <c:pt idx="4">
                  <c:v>64</c:v>
                </c:pt>
                <c:pt idx="5">
                  <c:v>69</c:v>
                </c:pt>
                <c:pt idx="6">
                  <c:v>76</c:v>
                </c:pt>
                <c:pt idx="7">
                  <c:v>74</c:v>
                </c:pt>
                <c:pt idx="8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148-E140-B21A-387B4EEAB75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Mortality</c:v>
                </c:pt>
              </c:strCache>
            </c:strRef>
          </c:tx>
          <c:spPr>
            <a:ln w="22225" cap="rnd" cmpd="sng" algn="ctr">
              <a:solidFill>
                <a:srgbClr val="505150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Sheet1!$A$2:$A$10</c:f>
              <c:strCache>
                <c:ptCount val="9"/>
                <c:pt idx="0">
                  <c:v>2016 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2017 Q1</c:v>
                </c:pt>
                <c:pt idx="5">
                  <c:v>Q2</c:v>
                </c:pt>
                <c:pt idx="6">
                  <c:v>Q3</c:v>
                </c:pt>
                <c:pt idx="7">
                  <c:v>Q4</c:v>
                </c:pt>
                <c:pt idx="8">
                  <c:v>2018 Q1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0">
                  <c:v>80</c:v>
                </c:pt>
                <c:pt idx="1">
                  <c:v>80</c:v>
                </c:pt>
                <c:pt idx="2">
                  <c:v>80</c:v>
                </c:pt>
                <c:pt idx="3">
                  <c:v>80</c:v>
                </c:pt>
                <c:pt idx="4">
                  <c:v>67</c:v>
                </c:pt>
                <c:pt idx="5">
                  <c:v>67</c:v>
                </c:pt>
                <c:pt idx="6">
                  <c:v>67</c:v>
                </c:pt>
                <c:pt idx="7">
                  <c:v>49</c:v>
                </c:pt>
                <c:pt idx="8">
                  <c:v>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3C6-F048-B701-8A98B1CE73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6328464"/>
        <c:axId val="486106288"/>
      </c:lineChart>
      <c:catAx>
        <c:axId val="48632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6106288"/>
        <c:crosses val="autoZero"/>
        <c:auto val="1"/>
        <c:lblAlgn val="ctr"/>
        <c:lblOffset val="100"/>
        <c:noMultiLvlLbl val="0"/>
      </c:catAx>
      <c:valAx>
        <c:axId val="486106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6328464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0.55097</cdr:x>
      <cdr:y>0.30291</cdr:y>
    </cdr:from>
    <cdr:to>
      <cdr:x>0.83622</cdr:x>
      <cdr:y>0.37107</cdr:y>
    </cdr:to>
    <cdr:sp macro="" textlink="">
      <cdr:nvSpPr>
        <cdr:cNvPr id="2" name="TextBox 6">
          <a:extLst xmlns:a="http://schemas.openxmlformats.org/drawingml/2006/main">
            <a:ext uri="{FF2B5EF4-FFF2-40B4-BE49-F238E27FC236}">
              <a16:creationId xmlns:a16="http://schemas.microsoft.com/office/drawing/2014/main" id="{347D064D-9B39-874F-8600-0EA6D5E9D93D}"/>
            </a:ext>
          </a:extLst>
        </cdr:cNvPr>
        <cdr:cNvSpPr txBox="1"/>
      </cdr:nvSpPr>
      <cdr:spPr>
        <a:xfrm xmlns:a="http://schemas.openxmlformats.org/drawingml/2006/main">
          <a:off x="3963583" y="1231015"/>
          <a:ext cx="2052084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>
              <a:solidFill>
                <a:srgbClr val="6D6E71"/>
              </a:solidFill>
            </a:rPr>
            <a:t>UK GOV 2017</a:t>
          </a:r>
        </a:p>
      </cdr:txBody>
    </cdr:sp>
  </cdr:relSizeAnchor>
  <cdr:relSizeAnchor xmlns:cdr="http://schemas.openxmlformats.org/drawingml/2006/chartDrawing">
    <cdr:from>
      <cdr:x>0.8256</cdr:x>
      <cdr:y>0.44039</cdr:y>
    </cdr:from>
    <cdr:to>
      <cdr:x>0.98478</cdr:x>
      <cdr:y>0.55398</cdr:y>
    </cdr:to>
    <cdr:sp macro="" textlink="">
      <cdr:nvSpPr>
        <cdr:cNvPr id="3" name="TextBox 6">
          <a:extLst xmlns:a="http://schemas.openxmlformats.org/drawingml/2006/main">
            <a:ext uri="{FF2B5EF4-FFF2-40B4-BE49-F238E27FC236}">
              <a16:creationId xmlns:a16="http://schemas.microsoft.com/office/drawing/2014/main" id="{347D064D-9B39-874F-8600-0EA6D5E9D93D}"/>
            </a:ext>
          </a:extLst>
        </cdr:cNvPr>
        <cdr:cNvSpPr txBox="1"/>
      </cdr:nvSpPr>
      <cdr:spPr>
        <a:xfrm xmlns:a="http://schemas.openxmlformats.org/drawingml/2006/main">
          <a:off x="5939260" y="1789725"/>
          <a:ext cx="1145120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>
              <a:solidFill>
                <a:srgbClr val="6D6E71"/>
              </a:solidFill>
            </a:rPr>
            <a:t>SIR BRIAN JARMAN 2018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876657-7D55-C74F-AF74-C7F6E5E4C640}" type="datetimeFigureOut">
              <a:rPr lang="en-US" smtClean="0"/>
              <a:t>2/11/21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333AA-6201-FC46-B0E2-BAF705B3D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68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333AA-6201-FC46-B0E2-BAF705B3D2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36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333AA-6201-FC46-B0E2-BAF705B3D28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93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333AA-6201-FC46-B0E2-BAF705B3D28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15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BC7213-BEFA-4171-B9CA-0EBC812FF30F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140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BC7213-BEFA-4171-B9CA-0EBC812FF30F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37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BC7213-BEFA-4171-B9CA-0EBC812FF30F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315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333AA-6201-FC46-B0E2-BAF705B3D28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46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333AA-6201-FC46-B0E2-BAF705B3D28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34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333AA-6201-FC46-B0E2-BAF705B3D28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20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333AA-6201-FC46-B0E2-BAF705B3D28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23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4333AA-6201-FC46-B0E2-BAF705B3D2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097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49" y="1005438"/>
            <a:ext cx="8475132" cy="34818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5158" y="132287"/>
            <a:ext cx="8229600" cy="857250"/>
          </a:xfrm>
          <a:prstGeom prst="rect">
            <a:avLst/>
          </a:prstGeom>
        </p:spPr>
        <p:txBody>
          <a:bodyPr vert="horz"/>
          <a:lstStyle>
            <a:lvl1pPr algn="l">
              <a:defRPr>
                <a:solidFill>
                  <a:srgbClr val="EB2A27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91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49" y="1005438"/>
            <a:ext cx="8475132" cy="34818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5158" y="132287"/>
            <a:ext cx="8229600" cy="857250"/>
          </a:xfrm>
          <a:prstGeom prst="rect">
            <a:avLst/>
          </a:prstGeom>
        </p:spPr>
        <p:txBody>
          <a:bodyPr vert="horz"/>
          <a:lstStyle>
            <a:lvl1pPr algn="l">
              <a:defRPr>
                <a:solidFill>
                  <a:srgbClr val="EB2A27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73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020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97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3695" y="1989390"/>
            <a:ext cx="6426200" cy="1302032"/>
          </a:xfrm>
          <a:prstGeom prst="rect">
            <a:avLst/>
          </a:prstGeom>
        </p:spPr>
        <p:txBody>
          <a:bodyPr/>
          <a:lstStyle>
            <a:lvl1pPr>
              <a:defRPr sz="4000" cap="all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69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995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5"/>
          <a:stretch/>
        </p:blipFill>
        <p:spPr>
          <a:xfrm>
            <a:off x="1" y="0"/>
            <a:ext cx="9156449" cy="51583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3695" y="1989390"/>
            <a:ext cx="6426200" cy="1302032"/>
          </a:xfrm>
          <a:prstGeom prst="rect">
            <a:avLst/>
          </a:prstGeom>
        </p:spPr>
        <p:txBody>
          <a:bodyPr/>
          <a:lstStyle>
            <a:lvl1pPr>
              <a:defRPr sz="4000" cap="all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94082" y="46568"/>
            <a:ext cx="1435588" cy="50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9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E32E730-4FCE-42C3-81F8-9D3446749BFD}" type="datetimeFigureOut">
              <a:rPr lang="en-GB" smtClean="0"/>
              <a:pPr/>
              <a:t>11/02/2021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5E2FDAE-DB84-4494-8161-0FCE65D7CED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092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281966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49" y="1005438"/>
            <a:ext cx="8475132" cy="34818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5158" y="132287"/>
            <a:ext cx="8229600" cy="857250"/>
          </a:xfrm>
          <a:prstGeom prst="rect">
            <a:avLst/>
          </a:prstGeom>
        </p:spPr>
        <p:txBody>
          <a:bodyPr vert="horz"/>
          <a:lstStyle>
            <a:lvl1pPr algn="l">
              <a:defRPr>
                <a:solidFill>
                  <a:srgbClr val="EB2A27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05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758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60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3695" y="1989390"/>
            <a:ext cx="6426200" cy="1302032"/>
          </a:xfrm>
          <a:prstGeom prst="rect">
            <a:avLst/>
          </a:prstGeom>
        </p:spPr>
        <p:txBody>
          <a:bodyPr/>
          <a:lstStyle>
            <a:lvl1pPr>
              <a:defRPr sz="4000" cap="all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4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5"/>
          <a:stretch/>
        </p:blipFill>
        <p:spPr>
          <a:xfrm>
            <a:off x="1" y="550334"/>
            <a:ext cx="9156449" cy="46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38" b="89479"/>
          <a:stretch/>
        </p:blipFill>
        <p:spPr>
          <a:xfrm>
            <a:off x="7757584" y="-2305"/>
            <a:ext cx="1388283" cy="54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9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57" r:id="rId3"/>
    <p:sldLayoutId id="2147483672" r:id="rId4"/>
    <p:sldLayoutId id="214748367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3000" b="1" i="0" kern="1200" cap="all">
          <a:solidFill>
            <a:schemeClr val="tx1"/>
          </a:solidFill>
          <a:latin typeface="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38" b="89479"/>
          <a:stretch/>
        </p:blipFill>
        <p:spPr>
          <a:xfrm>
            <a:off x="7757584" y="-2305"/>
            <a:ext cx="1388283" cy="54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0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3000" b="1" i="0" kern="1200" cap="all">
          <a:solidFill>
            <a:schemeClr val="tx1"/>
          </a:solidFill>
          <a:latin typeface="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69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3000" b="1" i="0" kern="1200" cap="all">
          <a:solidFill>
            <a:schemeClr val="tx1"/>
          </a:solidFill>
          <a:latin typeface="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98"/>
          <a:stretch/>
        </p:blipFill>
        <p:spPr>
          <a:xfrm>
            <a:off x="0" y="-1"/>
            <a:ext cx="9153644" cy="21272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8661" y="2828668"/>
            <a:ext cx="13260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cap="all" dirty="0" err="1">
                <a:solidFill>
                  <a:srgbClr val="FFFFFF"/>
                </a:solidFill>
                <a:latin typeface="Arial"/>
                <a:cs typeface="Arial"/>
              </a:rPr>
              <a:t>FEBRuary</a:t>
            </a:r>
            <a:r>
              <a:rPr lang="en-US" sz="1100" b="1" cap="all" dirty="0">
                <a:solidFill>
                  <a:srgbClr val="FFFFFF"/>
                </a:solidFill>
                <a:latin typeface="Arial"/>
                <a:cs typeface="Arial"/>
              </a:rPr>
              <a:t> 2021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14" y="4385732"/>
            <a:ext cx="641350" cy="641350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1010683" y="4370924"/>
            <a:ext cx="3416588" cy="70874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rgbClr val="FFFFFF"/>
                </a:solidFill>
              </a:rPr>
              <a:t>@</a:t>
            </a:r>
            <a:r>
              <a:rPr lang="en-US" sz="2800" dirty="0" err="1">
                <a:solidFill>
                  <a:srgbClr val="FFFFFF"/>
                </a:solidFill>
              </a:rPr>
              <a:t>SepsisUK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10858" y="409204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sz="1400" dirty="0">
                <a:solidFill>
                  <a:srgbClr val="FFFFFF"/>
                </a:solidFill>
              </a:rPr>
              <a:t>Dr Ron Daniels B.E.M.</a:t>
            </a:r>
          </a:p>
          <a:p>
            <a:pPr algn="r"/>
            <a:r>
              <a:rPr lang="en-GB" sz="1400" dirty="0">
                <a:solidFill>
                  <a:srgbClr val="FFFFFF"/>
                </a:solidFill>
              </a:rPr>
              <a:t>CEO, UK Sepsis Trust</a:t>
            </a:r>
          </a:p>
          <a:p>
            <a:pPr algn="r"/>
            <a:r>
              <a:rPr lang="en-GB" sz="1400" dirty="0">
                <a:solidFill>
                  <a:srgbClr val="FFFFFF"/>
                </a:solidFill>
              </a:rPr>
              <a:t>Executive Board, Global Sepsis Alliance</a:t>
            </a:r>
          </a:p>
          <a:p>
            <a:pPr algn="r"/>
            <a:r>
              <a:rPr lang="en-GB" sz="1400" dirty="0">
                <a:solidFill>
                  <a:srgbClr val="FFFFFF"/>
                </a:solidFill>
              </a:rPr>
              <a:t>WHO Technical Expert Group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5D9DF3-D642-434D-BD4E-E93152E9F779}"/>
              </a:ext>
            </a:extLst>
          </p:cNvPr>
          <p:cNvSpPr txBox="1"/>
          <p:nvPr/>
        </p:nvSpPr>
        <p:spPr>
          <a:xfrm>
            <a:off x="338661" y="1936551"/>
            <a:ext cx="846667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cap="all" dirty="0">
                <a:solidFill>
                  <a:srgbClr val="FFFFFF"/>
                </a:solidFill>
                <a:latin typeface="Arial"/>
                <a:cs typeface="Arial"/>
              </a:rPr>
              <a:t>…insights, solutions, myths</a:t>
            </a:r>
          </a:p>
        </p:txBody>
      </p:sp>
    </p:spTree>
    <p:extLst>
      <p:ext uri="{BB962C8B-B14F-4D97-AF65-F5344CB8AC3E}">
        <p14:creationId xmlns:p14="http://schemas.microsoft.com/office/powerpoint/2010/main" val="371841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28FF9B-AF1A-1848-9708-1E6D0613B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4714"/>
            <a:ext cx="3711921" cy="5249182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29272531-3F87-CB40-8AAC-546B981B0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934" y="1711105"/>
            <a:ext cx="6300066" cy="31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9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" y="29955"/>
            <a:ext cx="7913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B2A27"/>
                </a:solidFill>
                <a:latin typeface="+mj-lt"/>
                <a:cs typeface="Humanst521 BT Roman"/>
              </a:rPr>
              <a:t>GLOBAL SEPSIS MORTALITY</a:t>
            </a: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32795" y="714066"/>
            <a:ext cx="3780000" cy="2834988"/>
            <a:chOff x="323527" y="2313032"/>
            <a:chExt cx="2022940" cy="2022923"/>
          </a:xfrm>
          <a:solidFill>
            <a:srgbClr val="FFFFFF"/>
          </a:solidFill>
        </p:grpSpPr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323527" y="2313032"/>
              <a:ext cx="2022940" cy="202292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5680" y="3000697"/>
              <a:ext cx="1296144" cy="922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EB2A27"/>
                  </a:solidFill>
                  <a:latin typeface="Humanst521 BT Roman"/>
                  <a:cs typeface="Humanst521 BT Roman"/>
                </a:rPr>
                <a:t>Sepsis</a:t>
              </a:r>
            </a:p>
            <a:p>
              <a:pPr algn="ctr"/>
              <a:r>
                <a:rPr lang="en-US" sz="1400" dirty="0">
                  <a:solidFill>
                    <a:srgbClr val="EB2A27"/>
                  </a:solidFill>
                  <a:latin typeface="Humanst521 BT Roman"/>
                  <a:cs typeface="Humanst521 BT Roman"/>
                </a:rPr>
                <a:t>21 M</a:t>
              </a:r>
            </a:p>
            <a:p>
              <a:pPr algn="ctr"/>
              <a:r>
                <a:rPr lang="en-US" sz="3200" dirty="0">
                  <a:solidFill>
                    <a:srgbClr val="EB2A27"/>
                  </a:solidFill>
                  <a:latin typeface="Humanst521 BT Roman"/>
                  <a:cs typeface="Humanst521 BT Roman"/>
                </a:rPr>
                <a:t>*</a:t>
              </a:r>
            </a:p>
          </p:txBody>
        </p:sp>
      </p:grp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3845225" y="1460792"/>
            <a:ext cx="2444156" cy="979926"/>
            <a:chOff x="481712" y="2521532"/>
            <a:chExt cx="2376264" cy="1270275"/>
          </a:xfrm>
        </p:grpSpPr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1048147" y="2531831"/>
              <a:ext cx="1260000" cy="1259976"/>
            </a:xfrm>
            <a:prstGeom prst="ellipse">
              <a:avLst/>
            </a:prstGeom>
            <a:solidFill>
              <a:srgbClr val="F5872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1712" y="2521532"/>
              <a:ext cx="2376264" cy="119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IHD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7.2M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(CDC 2015)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626432" y="1329760"/>
            <a:ext cx="3203092" cy="1241990"/>
            <a:chOff x="-306464" y="2313055"/>
            <a:chExt cx="2735986" cy="1475987"/>
          </a:xfrm>
          <a:solidFill>
            <a:srgbClr val="FFFFFF"/>
          </a:solidFill>
        </p:grpSpPr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323526" y="2313055"/>
              <a:ext cx="1476006" cy="1475987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306464" y="2515867"/>
              <a:ext cx="2735986" cy="987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EB2A27"/>
                  </a:solidFill>
                  <a:latin typeface="Humanst521 BT Roman"/>
                  <a:cs typeface="Humanst521 BT Roman"/>
                </a:rPr>
                <a:t>Cancer</a:t>
              </a:r>
            </a:p>
            <a:p>
              <a:pPr algn="ctr"/>
              <a:r>
                <a:rPr lang="en-US" sz="1400" dirty="0">
                  <a:solidFill>
                    <a:srgbClr val="EB2A27"/>
                  </a:solidFill>
                  <a:latin typeface="Humanst521 BT Roman"/>
                  <a:cs typeface="Humanst521 BT Roman"/>
                </a:rPr>
                <a:t>9.6M</a:t>
              </a:r>
            </a:p>
            <a:p>
              <a:pPr algn="ctr"/>
              <a:r>
                <a:rPr lang="en-US" sz="1400" dirty="0">
                  <a:solidFill>
                    <a:srgbClr val="EB2A27"/>
                  </a:solidFill>
                  <a:latin typeface="Humanst521 BT Roman"/>
                  <a:cs typeface="Humanst521 BT Roman"/>
                </a:rPr>
                <a:t>(WHO 2018)</a:t>
              </a:r>
              <a:r>
                <a:rPr lang="en-US" sz="14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)</a:t>
              </a:r>
              <a:r>
                <a:rPr lang="en-US" sz="20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 </a:t>
              </a:r>
            </a:p>
          </p:txBody>
        </p:sp>
      </p:grp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837081" y="3762559"/>
            <a:ext cx="3119719" cy="1079991"/>
            <a:chOff x="395736" y="2884727"/>
            <a:chExt cx="1709829" cy="789214"/>
          </a:xfrm>
        </p:grpSpPr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846602" y="2884727"/>
              <a:ext cx="789223" cy="789214"/>
            </a:xfrm>
            <a:prstGeom prst="ellipse">
              <a:avLst/>
            </a:prstGeom>
            <a:solidFill>
              <a:srgbClr val="F5872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5736" y="2979520"/>
              <a:ext cx="1709829" cy="539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Tobacco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8M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(WHO 2019)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795546" y="4839818"/>
            <a:ext cx="2384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Humanist 521 Light BT"/>
                <a:cs typeface="Humanist 521 Light BT"/>
              </a:rPr>
              <a:t>*Rudd K, Lancet 2020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866B9A-D847-554D-BD70-EA9C18FE5939}"/>
              </a:ext>
            </a:extLst>
          </p:cNvPr>
          <p:cNvSpPr txBox="1"/>
          <p:nvPr/>
        </p:nvSpPr>
        <p:spPr>
          <a:xfrm>
            <a:off x="3607048" y="4175808"/>
            <a:ext cx="3519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Humanst521 BT Roman"/>
                <a:cs typeface="Humanst521 BT Roman"/>
              </a:rPr>
              <a:t>COVID-19: 2.1M (JHU 2021) 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9C37268-2D7A-2E45-9FE3-5EADD3E4980B}"/>
              </a:ext>
            </a:extLst>
          </p:cNvPr>
          <p:cNvSpPr>
            <a:spLocks noChangeAspect="1"/>
          </p:cNvSpPr>
          <p:nvPr/>
        </p:nvSpPr>
        <p:spPr>
          <a:xfrm>
            <a:off x="4022191" y="4175799"/>
            <a:ext cx="399600" cy="28721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436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" y="29955"/>
            <a:ext cx="7913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B2A27"/>
                </a:solidFill>
                <a:latin typeface="+mj-lt"/>
                <a:cs typeface="Humanst521 BT Roman"/>
              </a:rPr>
              <a:t>GLOBAL SEPSIS MORTALITY</a:t>
            </a: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7288" y="714066"/>
            <a:ext cx="8820001" cy="6614973"/>
            <a:chOff x="323526" y="2313032"/>
            <a:chExt cx="4720194" cy="4720155"/>
          </a:xfrm>
          <a:solidFill>
            <a:srgbClr val="FFFFFF"/>
          </a:solidFill>
        </p:grpSpPr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323526" y="2313032"/>
              <a:ext cx="4720194" cy="4720155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5680" y="3000697"/>
              <a:ext cx="1296144" cy="922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EB2A27"/>
                  </a:solidFill>
                  <a:latin typeface="Humanst521 BT Roman"/>
                  <a:cs typeface="Humanst521 BT Roman"/>
                </a:rPr>
                <a:t>Sepsis</a:t>
              </a:r>
            </a:p>
            <a:p>
              <a:pPr algn="ctr"/>
              <a:r>
                <a:rPr lang="en-US" sz="1400" dirty="0">
                  <a:solidFill>
                    <a:srgbClr val="EB2A27"/>
                  </a:solidFill>
                  <a:latin typeface="Humanst521 BT Roman"/>
                  <a:cs typeface="Humanst521 BT Roman"/>
                </a:rPr>
                <a:t>49 M</a:t>
              </a:r>
            </a:p>
            <a:p>
              <a:pPr algn="ctr"/>
              <a:r>
                <a:rPr lang="en-US" sz="3200" dirty="0">
                  <a:solidFill>
                    <a:srgbClr val="EB2A27"/>
                  </a:solidFill>
                  <a:latin typeface="Humanst521 BT Roman"/>
                  <a:cs typeface="Humanst521 BT Roman"/>
                </a:rPr>
                <a:t>*</a:t>
              </a:r>
            </a:p>
          </p:txBody>
        </p:sp>
      </p:grp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3845225" y="1460792"/>
            <a:ext cx="2444156" cy="979926"/>
            <a:chOff x="481712" y="2521532"/>
            <a:chExt cx="2376264" cy="1270275"/>
          </a:xfrm>
        </p:grpSpPr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1048147" y="2531831"/>
              <a:ext cx="1260000" cy="1259976"/>
            </a:xfrm>
            <a:prstGeom prst="ellipse">
              <a:avLst/>
            </a:prstGeom>
            <a:solidFill>
              <a:srgbClr val="F5872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1712" y="2521532"/>
              <a:ext cx="2376264" cy="119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IHD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7.2M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(CDC 2015)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626432" y="1329760"/>
            <a:ext cx="3203092" cy="1241990"/>
            <a:chOff x="-306464" y="2313055"/>
            <a:chExt cx="2735986" cy="1475987"/>
          </a:xfrm>
          <a:solidFill>
            <a:srgbClr val="FFFFFF"/>
          </a:solidFill>
        </p:grpSpPr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323526" y="2313055"/>
              <a:ext cx="1476006" cy="1475987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306464" y="2515867"/>
              <a:ext cx="2735986" cy="987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EB2A27"/>
                  </a:solidFill>
                  <a:latin typeface="Humanst521 BT Roman"/>
                  <a:cs typeface="Humanst521 BT Roman"/>
                </a:rPr>
                <a:t>Cancer</a:t>
              </a:r>
            </a:p>
            <a:p>
              <a:pPr algn="ctr"/>
              <a:r>
                <a:rPr lang="en-US" sz="1400" dirty="0">
                  <a:solidFill>
                    <a:srgbClr val="EB2A27"/>
                  </a:solidFill>
                  <a:latin typeface="Humanst521 BT Roman"/>
                  <a:cs typeface="Humanst521 BT Roman"/>
                </a:rPr>
                <a:t>9.6M</a:t>
              </a:r>
            </a:p>
            <a:p>
              <a:pPr algn="ctr"/>
              <a:r>
                <a:rPr lang="en-US" sz="1400" dirty="0">
                  <a:solidFill>
                    <a:srgbClr val="EB2A27"/>
                  </a:solidFill>
                  <a:latin typeface="Humanst521 BT Roman"/>
                  <a:cs typeface="Humanst521 BT Roman"/>
                </a:rPr>
                <a:t>(WHO 2018)</a:t>
              </a:r>
              <a:r>
                <a:rPr lang="en-US" sz="14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)</a:t>
              </a:r>
              <a:r>
                <a:rPr lang="en-US" sz="20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 </a:t>
              </a:r>
            </a:p>
          </p:txBody>
        </p:sp>
      </p:grp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837081" y="3762559"/>
            <a:ext cx="3119719" cy="1079991"/>
            <a:chOff x="395736" y="2884727"/>
            <a:chExt cx="1709829" cy="789214"/>
          </a:xfrm>
        </p:grpSpPr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846602" y="2884727"/>
              <a:ext cx="789223" cy="789214"/>
            </a:xfrm>
            <a:prstGeom prst="ellipse">
              <a:avLst/>
            </a:prstGeom>
            <a:solidFill>
              <a:srgbClr val="F5872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5736" y="2979520"/>
              <a:ext cx="1709829" cy="539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Tobacco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8M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(WHO 2019)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795546" y="4839818"/>
            <a:ext cx="2384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Humanist 521 Light BT"/>
                <a:cs typeface="Humanist 521 Light BT"/>
              </a:rPr>
              <a:t>*Rudd K, Lancet 2020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866B9A-D847-554D-BD70-EA9C18FE5939}"/>
              </a:ext>
            </a:extLst>
          </p:cNvPr>
          <p:cNvSpPr txBox="1"/>
          <p:nvPr/>
        </p:nvSpPr>
        <p:spPr>
          <a:xfrm>
            <a:off x="3628594" y="4196156"/>
            <a:ext cx="3519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Humanst521 BT Roman"/>
                <a:cs typeface="Humanst521 BT Roman"/>
              </a:rPr>
              <a:t>COVID-19: 2.1M (JHU 2021)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31730C0-75C5-5949-A316-5F5FC1F336B0}"/>
              </a:ext>
            </a:extLst>
          </p:cNvPr>
          <p:cNvSpPr>
            <a:spLocks noChangeAspect="1"/>
          </p:cNvSpPr>
          <p:nvPr/>
        </p:nvSpPr>
        <p:spPr>
          <a:xfrm>
            <a:off x="4022191" y="4175799"/>
            <a:ext cx="399600" cy="287213"/>
          </a:xfrm>
          <a:prstGeom prst="ellipse">
            <a:avLst/>
          </a:prstGeom>
          <a:solidFill>
            <a:srgbClr val="F687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903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person&#10;&#10;Description automatically generated">
            <a:extLst>
              <a:ext uri="{FF2B5EF4-FFF2-40B4-BE49-F238E27FC236}">
                <a16:creationId xmlns:a16="http://schemas.microsoft.com/office/drawing/2014/main" id="{052A4F0F-E550-9B43-AB29-B692D9E0F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231" y="0"/>
            <a:ext cx="65295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0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3BEDEA6-6F2B-8542-9966-7FF5D91CD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9329"/>
            <a:ext cx="9204001" cy="43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5B9A11-EE1E-FF4B-90D6-E3DC1D8C38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809" b="33433"/>
          <a:stretch/>
        </p:blipFill>
        <p:spPr>
          <a:xfrm>
            <a:off x="20687" y="18108"/>
            <a:ext cx="1998236" cy="51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3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erson&#10;&#10;Description automatically generated">
            <a:extLst>
              <a:ext uri="{FF2B5EF4-FFF2-40B4-BE49-F238E27FC236}">
                <a16:creationId xmlns:a16="http://schemas.microsoft.com/office/drawing/2014/main" id="{938DD8FB-1151-0640-8060-D9D89D063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53"/>
            <a:ext cx="9152000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5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8128273-4C44-774E-834C-0D33CFBFD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642847" cy="240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07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8128273-4C44-774E-834C-0D33CFBFD0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730"/>
          <a:stretch/>
        </p:blipFill>
        <p:spPr>
          <a:xfrm>
            <a:off x="1" y="-1"/>
            <a:ext cx="4617930" cy="54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7308BF-13CE-E04E-B228-D9DB6C4163A5}"/>
              </a:ext>
            </a:extLst>
          </p:cNvPr>
          <p:cNvSpPr txBox="1"/>
          <p:nvPr/>
        </p:nvSpPr>
        <p:spPr>
          <a:xfrm>
            <a:off x="941294" y="1004046"/>
            <a:ext cx="7261412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using the word sepsis for COVID-19 patients just a question of semantics? No, the implications of calling this sepsis are important. First, this dysregulated host response explains why antiviral therapies, including </a:t>
            </a:r>
            <a:r>
              <a:rPr lang="en-GB" sz="2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remdesivir</a:t>
            </a:r>
            <a:r>
              <a:rPr lang="en-GB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have not been found to be very effective in COVID-19 patients who have become critically ill. On the other hand, immunomodulation with corticosteroids and tocilizumab are valid therapeutic approaches in some patients, and other options will follow</a:t>
            </a:r>
            <a:endParaRPr lang="en-US" sz="2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810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4F704CA-83B1-6C42-BDB1-C5371EF1A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268" y="598659"/>
            <a:ext cx="6481464" cy="451359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6BC5FFD-D3AC-4D48-93BF-FB32AD31F86B}"/>
              </a:ext>
            </a:extLst>
          </p:cNvPr>
          <p:cNvSpPr/>
          <p:nvPr/>
        </p:nvSpPr>
        <p:spPr>
          <a:xfrm>
            <a:off x="1711105" y="3938257"/>
            <a:ext cx="4725909" cy="633743"/>
          </a:xfrm>
          <a:prstGeom prst="roundRect">
            <a:avLst/>
          </a:prstGeom>
          <a:noFill/>
          <a:ln w="28575">
            <a:solidFill>
              <a:srgbClr val="EB2A2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9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546EDE9-8ECF-EE45-BDCD-10DED2E1D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22742" cy="517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9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0011.jpg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9" t="11814" r="1868" b="28905"/>
          <a:stretch/>
        </p:blipFill>
        <p:spPr>
          <a:xfrm>
            <a:off x="1534592" y="1202135"/>
            <a:ext cx="5958414" cy="320334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9103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98"/>
          <a:stretch/>
        </p:blipFill>
        <p:spPr>
          <a:xfrm>
            <a:off x="1" y="0"/>
            <a:ext cx="9153644" cy="21272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8662" y="1894777"/>
            <a:ext cx="84823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n-US" sz="4800" b="1" cap="all" dirty="0">
                <a:solidFill>
                  <a:srgbClr val="FFFFFF"/>
                </a:solidFill>
                <a:latin typeface="Arial"/>
                <a:cs typeface="Arial"/>
              </a:rPr>
              <a:t>What about survivors?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6250235"/>
            <a:ext cx="504056" cy="491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83569" y="6237311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GB" sz="2400" b="1" dirty="0">
                <a:solidFill>
                  <a:prstClr val="white"/>
                </a:solidFill>
                <a:latin typeface="Humanst521 BT" panose="020B0602020204020204" pitchFamily="34" charset="0"/>
              </a:rPr>
              <a:t>@</a:t>
            </a:r>
            <a:r>
              <a:rPr lang="en-GB" sz="2400" b="1" dirty="0" err="1">
                <a:solidFill>
                  <a:prstClr val="white"/>
                </a:solidFill>
                <a:latin typeface="Humanst521 BT" panose="020B0602020204020204" pitchFamily="34" charset="0"/>
              </a:rPr>
              <a:t>SepsisUK</a:t>
            </a:r>
            <a:endParaRPr lang="en-GB" sz="2400" b="1" dirty="0">
              <a:solidFill>
                <a:prstClr val="white"/>
              </a:solidFill>
              <a:latin typeface="Humanst521 BT" panose="020B0602020204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912" y="6402635"/>
            <a:ext cx="504056" cy="491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35969" y="6389711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GB" sz="2400" b="1" dirty="0">
                <a:solidFill>
                  <a:prstClr val="white"/>
                </a:solidFill>
                <a:latin typeface="Humanst521 BT" panose="020B0602020204020204" pitchFamily="34" charset="0"/>
              </a:rPr>
              <a:t>@</a:t>
            </a:r>
            <a:r>
              <a:rPr lang="en-GB" sz="2400" b="1" dirty="0" err="1">
                <a:solidFill>
                  <a:prstClr val="white"/>
                </a:solidFill>
                <a:latin typeface="Humanst521 BT" panose="020B0602020204020204" pitchFamily="34" charset="0"/>
              </a:rPr>
              <a:t>SepsisUK</a:t>
            </a:r>
            <a:endParaRPr lang="en-GB" sz="2400" b="1" dirty="0">
              <a:solidFill>
                <a:prstClr val="white"/>
              </a:solidFill>
              <a:latin typeface="Humanst521 BT" panose="020B0602020204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312" y="6555035"/>
            <a:ext cx="504056" cy="491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988369" y="6542111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GB" sz="2400" b="1" dirty="0">
                <a:solidFill>
                  <a:prstClr val="white"/>
                </a:solidFill>
                <a:latin typeface="Humanst521 BT" panose="020B0602020204020204" pitchFamily="34" charset="0"/>
              </a:rPr>
              <a:t>@</a:t>
            </a:r>
            <a:r>
              <a:rPr lang="en-GB" sz="2400" b="1" dirty="0" err="1">
                <a:solidFill>
                  <a:prstClr val="white"/>
                </a:solidFill>
                <a:latin typeface="Humanst521 BT" panose="020B0602020204020204" pitchFamily="34" charset="0"/>
              </a:rPr>
              <a:t>SepsisUK</a:t>
            </a:r>
            <a:endParaRPr lang="en-GB" sz="2400" b="1" dirty="0">
              <a:solidFill>
                <a:prstClr val="white"/>
              </a:solidFill>
              <a:latin typeface="Humanst521 BT" panose="020B0602020204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712" y="6707435"/>
            <a:ext cx="504056" cy="491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19" y="4620613"/>
            <a:ext cx="406469" cy="406469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893231" y="4766720"/>
            <a:ext cx="963801" cy="37774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189">
              <a:buNone/>
            </a:pPr>
            <a:r>
              <a:rPr lang="en-US" sz="1000" dirty="0">
                <a:solidFill>
                  <a:srgbClr val="FFFFFF"/>
                </a:solidFill>
                <a:latin typeface="Calibri"/>
              </a:rPr>
              <a:t>@</a:t>
            </a:r>
            <a:r>
              <a:rPr lang="en-US" sz="1000" dirty="0" err="1">
                <a:solidFill>
                  <a:srgbClr val="FFFFFF"/>
                </a:solidFill>
                <a:latin typeface="Calibri"/>
              </a:rPr>
              <a:t>sepsisuk</a:t>
            </a:r>
            <a:endParaRPr lang="en-US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16016" y="5733256"/>
            <a:ext cx="4427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189"/>
            <a:r>
              <a:rPr lang="en-GB" sz="1600" dirty="0">
                <a:solidFill>
                  <a:prstClr val="white"/>
                </a:solidFill>
                <a:latin typeface="Humanist 521 Light BT"/>
                <a:cs typeface="Humanist 521 Light BT"/>
              </a:rPr>
              <a:t>Dr Ron Daniels B.E.M.</a:t>
            </a:r>
          </a:p>
          <a:p>
            <a:pPr algn="r" defTabSz="457189"/>
            <a:r>
              <a:rPr lang="en-GB" sz="1600" dirty="0">
                <a:solidFill>
                  <a:prstClr val="white"/>
                </a:solidFill>
                <a:latin typeface="Humanist 521 Light BT"/>
                <a:cs typeface="Humanist 521 Light BT"/>
              </a:rPr>
              <a:t>CEO, UK Sepsis Trust</a:t>
            </a:r>
          </a:p>
          <a:p>
            <a:pPr algn="r" defTabSz="457189"/>
            <a:r>
              <a:rPr lang="en-GB" sz="1600" dirty="0">
                <a:solidFill>
                  <a:prstClr val="white"/>
                </a:solidFill>
                <a:latin typeface="Humanist 521 Light BT"/>
                <a:cs typeface="Humanist 521 Light BT"/>
              </a:rPr>
              <a:t>CEO, Global Sepsis Alliance</a:t>
            </a:r>
          </a:p>
          <a:p>
            <a:pPr algn="r" defTabSz="457189"/>
            <a:r>
              <a:rPr lang="en-GB" sz="1600" dirty="0">
                <a:solidFill>
                  <a:prstClr val="white"/>
                </a:solidFill>
                <a:latin typeface="Humanist 521 Light BT"/>
                <a:cs typeface="Humanist 521 Light BT"/>
              </a:rPr>
              <a:t>Special Adviser (maternal sepsis) to WHO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68416" y="5885656"/>
            <a:ext cx="4427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189"/>
            <a:r>
              <a:rPr lang="en-GB" sz="1600" dirty="0">
                <a:solidFill>
                  <a:prstClr val="white"/>
                </a:solidFill>
                <a:latin typeface="Humanist 521 Light BT"/>
                <a:cs typeface="Humanist 521 Light BT"/>
              </a:rPr>
              <a:t>Dr Ron Daniels B.E.M.</a:t>
            </a:r>
          </a:p>
          <a:p>
            <a:pPr algn="r" defTabSz="457189"/>
            <a:r>
              <a:rPr lang="en-GB" sz="1600" dirty="0">
                <a:solidFill>
                  <a:prstClr val="white"/>
                </a:solidFill>
                <a:latin typeface="Humanist 521 Light BT"/>
                <a:cs typeface="Humanist 521 Light BT"/>
              </a:rPr>
              <a:t>CEO, UK Sepsis Trust</a:t>
            </a:r>
          </a:p>
          <a:p>
            <a:pPr algn="r" defTabSz="457189"/>
            <a:r>
              <a:rPr lang="en-GB" sz="1600" dirty="0">
                <a:solidFill>
                  <a:prstClr val="white"/>
                </a:solidFill>
                <a:latin typeface="Humanist 521 Light BT"/>
                <a:cs typeface="Humanist 521 Light BT"/>
              </a:rPr>
              <a:t>CEO, Global Sepsis Alliance</a:t>
            </a:r>
          </a:p>
          <a:p>
            <a:pPr algn="r" defTabSz="457189"/>
            <a:r>
              <a:rPr lang="en-GB" sz="1600" dirty="0">
                <a:solidFill>
                  <a:prstClr val="white"/>
                </a:solidFill>
                <a:latin typeface="Humanist 521 Light BT"/>
                <a:cs typeface="Humanist 521 Light BT"/>
              </a:rPr>
              <a:t>Special Adviser (maternal sepsis) to WHO</a:t>
            </a:r>
          </a:p>
        </p:txBody>
      </p:sp>
    </p:spTree>
    <p:extLst>
      <p:ext uri="{BB962C8B-B14F-4D97-AF65-F5344CB8AC3E}">
        <p14:creationId xmlns:p14="http://schemas.microsoft.com/office/powerpoint/2010/main" val="406086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88" y="1289248"/>
            <a:ext cx="912441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Arial"/>
                <a:cs typeface="Arial"/>
              </a:rPr>
              <a:t>Around 40% of survivors of sepsis suffer at least one of a range of </a:t>
            </a:r>
            <a:r>
              <a:rPr lang="en-GB" sz="5400" b="1" dirty="0">
                <a:solidFill>
                  <a:srgbClr val="FFC709"/>
                </a:solidFill>
                <a:latin typeface="Arial"/>
                <a:cs typeface="Arial"/>
              </a:rPr>
              <a:t>physical</a:t>
            </a:r>
            <a:r>
              <a:rPr lang="en-GB" sz="4000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lang="en-GB" sz="4000" dirty="0">
                <a:solidFill>
                  <a:srgbClr val="FFC709"/>
                </a:solidFill>
                <a:latin typeface="Arial"/>
                <a:cs typeface="Arial"/>
              </a:rPr>
              <a:t> </a:t>
            </a:r>
            <a:r>
              <a:rPr lang="en-GB" sz="5400" b="1" dirty="0">
                <a:solidFill>
                  <a:srgbClr val="FFC709"/>
                </a:solidFill>
                <a:latin typeface="Arial"/>
                <a:cs typeface="Arial"/>
              </a:rPr>
              <a:t>cognitive</a:t>
            </a:r>
            <a:r>
              <a:rPr lang="en-GB" sz="4000" dirty="0">
                <a:solidFill>
                  <a:schemeClr val="bg1"/>
                </a:solidFill>
                <a:latin typeface="Arial"/>
                <a:cs typeface="Arial"/>
              </a:rPr>
              <a:t>, and </a:t>
            </a:r>
            <a:r>
              <a:rPr lang="en-GB" sz="5400" b="1" dirty="0">
                <a:solidFill>
                  <a:srgbClr val="FFC709"/>
                </a:solidFill>
                <a:latin typeface="Arial"/>
                <a:cs typeface="Arial"/>
              </a:rPr>
              <a:t>psychological</a:t>
            </a:r>
            <a:r>
              <a:rPr lang="en-GB" sz="4000" dirty="0">
                <a:solidFill>
                  <a:schemeClr val="bg1"/>
                </a:solidFill>
                <a:latin typeface="Arial"/>
                <a:cs typeface="Arial"/>
              </a:rPr>
              <a:t> sequelae.</a:t>
            </a:r>
            <a:endParaRPr lang="nb-NO" sz="4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174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88" y="1459372"/>
            <a:ext cx="91244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Arial"/>
                <a:cs typeface="Arial"/>
              </a:rPr>
              <a:t>43% of survivors in one study were </a:t>
            </a:r>
            <a:r>
              <a:rPr lang="en-GB" sz="6000" b="1" dirty="0">
                <a:solidFill>
                  <a:srgbClr val="FFC709"/>
                </a:solidFill>
                <a:latin typeface="Arial"/>
                <a:cs typeface="Arial"/>
              </a:rPr>
              <a:t>still not back at work </a:t>
            </a:r>
            <a:r>
              <a:rPr lang="en-GB" sz="4000" dirty="0">
                <a:solidFill>
                  <a:schemeClr val="bg1"/>
                </a:solidFill>
                <a:latin typeface="Arial"/>
                <a:cs typeface="Arial"/>
              </a:rPr>
              <a:t>at one year.</a:t>
            </a:r>
            <a:endParaRPr lang="nb-NO" sz="4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1CF892-25EF-3C4E-8A2C-C4E042CE944D}"/>
              </a:ext>
            </a:extLst>
          </p:cNvPr>
          <p:cNvSpPr txBox="1"/>
          <p:nvPr/>
        </p:nvSpPr>
        <p:spPr>
          <a:xfrm>
            <a:off x="2892058" y="4840222"/>
            <a:ext cx="626190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>
                <a:solidFill>
                  <a:schemeClr val="bg1"/>
                </a:solidFill>
              </a:rPr>
              <a:t>Poulsen JB, </a:t>
            </a:r>
            <a:r>
              <a:rPr lang="en-GB" sz="1100" dirty="0" err="1">
                <a:solidFill>
                  <a:schemeClr val="bg1"/>
                </a:solidFill>
              </a:rPr>
              <a:t>M.ller</a:t>
            </a:r>
            <a:r>
              <a:rPr lang="en-GB" sz="1100" dirty="0">
                <a:solidFill>
                  <a:schemeClr val="bg1"/>
                </a:solidFill>
              </a:rPr>
              <a:t> K, </a:t>
            </a:r>
            <a:r>
              <a:rPr lang="en-GB" sz="1100" dirty="0" err="1">
                <a:solidFill>
                  <a:schemeClr val="bg1"/>
                </a:solidFill>
              </a:rPr>
              <a:t>Kehlet</a:t>
            </a:r>
            <a:r>
              <a:rPr lang="en-GB" sz="1100" dirty="0">
                <a:solidFill>
                  <a:schemeClr val="bg1"/>
                </a:solidFill>
              </a:rPr>
              <a:t> H, </a:t>
            </a:r>
            <a:r>
              <a:rPr lang="en-GB" sz="1100" dirty="0" err="1">
                <a:solidFill>
                  <a:schemeClr val="bg1"/>
                </a:solidFill>
              </a:rPr>
              <a:t>Perner</a:t>
            </a:r>
            <a:r>
              <a:rPr lang="en-GB" sz="1100" dirty="0">
                <a:solidFill>
                  <a:schemeClr val="bg1"/>
                </a:solidFill>
              </a:rPr>
              <a:t> A. Acta </a:t>
            </a:r>
            <a:r>
              <a:rPr lang="en-GB" sz="1100" dirty="0" err="1">
                <a:solidFill>
                  <a:schemeClr val="bg1"/>
                </a:solidFill>
              </a:rPr>
              <a:t>Anaesthesiol</a:t>
            </a:r>
            <a:r>
              <a:rPr lang="en-GB" sz="1100" dirty="0">
                <a:solidFill>
                  <a:schemeClr val="bg1"/>
                </a:solidFill>
              </a:rPr>
              <a:t> Scand. 2009;53(6):724-730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6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E6C8633-5248-9D41-B0FF-47295E573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847"/>
            <a:ext cx="9045388" cy="45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1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E2EDB495-0311-2147-A9E9-101205019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9054"/>
            <a:ext cx="2317223" cy="561315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D6005DE-8F46-C249-9474-0A8174178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9116"/>
            <a:ext cx="9144000" cy="379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6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4A11E9D-4C41-8D4E-A71F-79F61D316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1" y="633050"/>
            <a:ext cx="4919125" cy="158400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093D81E-873E-BD4C-BFF1-BAC87AA36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43536" cy="5544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49EC3A50-89E5-3E4E-A0C8-8921D2372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51" y="2217050"/>
            <a:ext cx="8724900" cy="28956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C8B6642-3A73-7542-ADAF-E67D6065B5CB}"/>
              </a:ext>
            </a:extLst>
          </p:cNvPr>
          <p:cNvSpPr/>
          <p:nvPr/>
        </p:nvSpPr>
        <p:spPr>
          <a:xfrm>
            <a:off x="279464" y="3135222"/>
            <a:ext cx="8718487" cy="1059256"/>
          </a:xfrm>
          <a:prstGeom prst="ellipse">
            <a:avLst/>
          </a:prstGeom>
          <a:noFill/>
          <a:ln w="28575">
            <a:solidFill>
              <a:srgbClr val="EB2A2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8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98"/>
          <a:stretch/>
        </p:blipFill>
        <p:spPr>
          <a:xfrm>
            <a:off x="0" y="-1"/>
            <a:ext cx="9153644" cy="21272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14" y="4385732"/>
            <a:ext cx="641350" cy="641350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1010683" y="4433679"/>
            <a:ext cx="3416588" cy="70874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rgbClr val="FFFFFF"/>
                </a:solidFill>
              </a:rPr>
              <a:t>@</a:t>
            </a:r>
            <a:r>
              <a:rPr lang="en-US" sz="2800" dirty="0" err="1">
                <a:solidFill>
                  <a:srgbClr val="FFFFFF"/>
                </a:solidFill>
              </a:rPr>
              <a:t>SepsisUK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D5C46-CB44-A549-AE57-BD7A078A2FD9}"/>
              </a:ext>
            </a:extLst>
          </p:cNvPr>
          <p:cNvSpPr txBox="1"/>
          <p:nvPr/>
        </p:nvSpPr>
        <p:spPr>
          <a:xfrm>
            <a:off x="338661" y="1883405"/>
            <a:ext cx="8228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cap="all" dirty="0">
                <a:solidFill>
                  <a:srgbClr val="FFFFFF"/>
                </a:solidFill>
                <a:latin typeface="Arial"/>
                <a:cs typeface="Arial"/>
              </a:rPr>
              <a:t>Preventing harm</a:t>
            </a:r>
          </a:p>
        </p:txBody>
      </p:sp>
    </p:spTree>
    <p:extLst>
      <p:ext uri="{BB962C8B-B14F-4D97-AF65-F5344CB8AC3E}">
        <p14:creationId xmlns:p14="http://schemas.microsoft.com/office/powerpoint/2010/main" val="43501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9661065-E236-E646-A0B7-447212C960E6}"/>
              </a:ext>
            </a:extLst>
          </p:cNvPr>
          <p:cNvSpPr txBox="1"/>
          <p:nvPr/>
        </p:nvSpPr>
        <p:spPr>
          <a:xfrm>
            <a:off x="-1" y="-111234"/>
            <a:ext cx="84160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GB" sz="5200" b="1" dirty="0">
                <a:solidFill>
                  <a:srgbClr val="EB2A27"/>
                </a:solidFill>
                <a:latin typeface="Calibri"/>
                <a:cs typeface="Humanst521 BT Roman"/>
              </a:rPr>
              <a:t>NEWS-2</a:t>
            </a:r>
            <a:endParaRPr lang="en-US" sz="5200" b="1" dirty="0">
              <a:solidFill>
                <a:srgbClr val="EB2A27"/>
              </a:solidFill>
              <a:latin typeface="Calibri"/>
              <a:cs typeface="Humanst521 BT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EC3B5-DE15-A945-84CD-2479FBADA17D}"/>
              </a:ext>
            </a:extLst>
          </p:cNvPr>
          <p:cNvSpPr txBox="1"/>
          <p:nvPr/>
        </p:nvSpPr>
        <p:spPr>
          <a:xfrm>
            <a:off x="452762" y="798988"/>
            <a:ext cx="4918229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spcAft>
                <a:spcPts val="1500"/>
              </a:spcAft>
            </a:pPr>
            <a:r>
              <a:rPr lang="en-GB" sz="2800" dirty="0">
                <a:solidFill>
                  <a:prstClr val="white"/>
                </a:solidFill>
                <a:latin typeface="Calibri"/>
              </a:rPr>
              <a:t>Second version, created by Royal College of Physicians</a:t>
            </a:r>
          </a:p>
          <a:p>
            <a:pPr defTabSz="457189">
              <a:spcAft>
                <a:spcPts val="1500"/>
              </a:spcAft>
            </a:pPr>
            <a:r>
              <a:rPr lang="en-GB" sz="2800" dirty="0">
                <a:solidFill>
                  <a:prstClr val="white"/>
                </a:solidFill>
                <a:latin typeface="Calibri"/>
              </a:rPr>
              <a:t>NHS recommends ‘</a:t>
            </a:r>
            <a:r>
              <a:rPr lang="en-GB" sz="2800" dirty="0">
                <a:solidFill>
                  <a:srgbClr val="FFC709"/>
                </a:solidFill>
                <a:latin typeface="Calibri"/>
              </a:rPr>
              <a:t>Think Sepsis</a:t>
            </a:r>
            <a:r>
              <a:rPr lang="en-GB" sz="2800" dirty="0">
                <a:solidFill>
                  <a:prstClr val="white"/>
                </a:solidFill>
                <a:latin typeface="Calibri"/>
              </a:rPr>
              <a:t>’ if total NEWS-2 is 5 or above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EEE9DD-106B-BF41-9CF8-0948D9B34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328" y="0"/>
            <a:ext cx="3439800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9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91501" y="3605478"/>
            <a:ext cx="1152128" cy="190800"/>
          </a:xfrm>
          <a:prstGeom prst="rect">
            <a:avLst/>
          </a:prstGeom>
          <a:solidFill>
            <a:srgbClr val="FF3300">
              <a:alpha val="3411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6072" y="3793863"/>
            <a:ext cx="8351999" cy="207640"/>
          </a:xfrm>
          <a:prstGeom prst="rect">
            <a:avLst/>
          </a:prstGeom>
          <a:solidFill>
            <a:srgbClr val="FF3300">
              <a:alpha val="3411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070" y="4001504"/>
            <a:ext cx="2340272" cy="144023"/>
          </a:xfrm>
          <a:prstGeom prst="rect">
            <a:avLst/>
          </a:prstGeom>
          <a:solidFill>
            <a:srgbClr val="FF3300">
              <a:alpha val="3411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90F937BA-632C-8843-A677-903069324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94" y="552338"/>
            <a:ext cx="8502213" cy="46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text&#10;&#10;Description automatically generated">
            <a:extLst>
              <a:ext uri="{FF2B5EF4-FFF2-40B4-BE49-F238E27FC236}">
                <a16:creationId xmlns:a16="http://schemas.microsoft.com/office/drawing/2014/main" id="{E4E39018-7378-8D4F-AAD3-A0F406D02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2000"/>
            <a:ext cx="9144000" cy="305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6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88" y="788508"/>
            <a:ext cx="886315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C709"/>
                </a:solidFill>
              </a:rPr>
              <a:t>SEPSIS </a:t>
            </a:r>
            <a:r>
              <a:rPr lang="en-GB" sz="4000" dirty="0">
                <a:solidFill>
                  <a:schemeClr val="bg1"/>
                </a:solidFill>
              </a:rPr>
              <a:t>is a </a:t>
            </a:r>
            <a:r>
              <a:rPr lang="en-GB" sz="4000" dirty="0">
                <a:solidFill>
                  <a:srgbClr val="FFC709"/>
                </a:solidFill>
              </a:rPr>
              <a:t>life-threatening</a:t>
            </a:r>
            <a:r>
              <a:rPr lang="en-GB" sz="4000" dirty="0">
                <a:solidFill>
                  <a:schemeClr val="bg1"/>
                </a:solidFill>
              </a:rPr>
              <a:t> condition that arises when the </a:t>
            </a:r>
            <a:r>
              <a:rPr lang="en-GB" sz="4000" dirty="0">
                <a:solidFill>
                  <a:srgbClr val="FFC709"/>
                </a:solidFill>
              </a:rPr>
              <a:t>body’s response</a:t>
            </a:r>
          </a:p>
          <a:p>
            <a:r>
              <a:rPr lang="en-GB" sz="4000" dirty="0">
                <a:solidFill>
                  <a:schemeClr val="bg1"/>
                </a:solidFill>
              </a:rPr>
              <a:t>to an infection </a:t>
            </a:r>
            <a:r>
              <a:rPr lang="en-GB" sz="4000" dirty="0">
                <a:solidFill>
                  <a:srgbClr val="FFC709"/>
                </a:solidFill>
              </a:rPr>
              <a:t>injures</a:t>
            </a:r>
            <a:r>
              <a:rPr lang="en-GB" sz="4000" dirty="0">
                <a:solidFill>
                  <a:schemeClr val="bg1"/>
                </a:solidFill>
              </a:rPr>
              <a:t> its own tissues and </a:t>
            </a:r>
            <a:r>
              <a:rPr lang="en-GB" sz="4000" dirty="0">
                <a:solidFill>
                  <a:srgbClr val="FFC709"/>
                </a:solidFill>
              </a:rPr>
              <a:t>organs</a:t>
            </a:r>
            <a:r>
              <a:rPr lang="en-GB" sz="4000" dirty="0">
                <a:solidFill>
                  <a:schemeClr val="bg1"/>
                </a:solidFill>
              </a:rPr>
              <a:t>.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956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91501" y="3605478"/>
            <a:ext cx="1152128" cy="190800"/>
          </a:xfrm>
          <a:prstGeom prst="rect">
            <a:avLst/>
          </a:prstGeom>
          <a:solidFill>
            <a:srgbClr val="FF3300">
              <a:alpha val="3411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6072" y="3793863"/>
            <a:ext cx="8351999" cy="207640"/>
          </a:xfrm>
          <a:prstGeom prst="rect">
            <a:avLst/>
          </a:prstGeom>
          <a:solidFill>
            <a:srgbClr val="FF3300">
              <a:alpha val="3411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070" y="4001504"/>
            <a:ext cx="2340272" cy="144023"/>
          </a:xfrm>
          <a:prstGeom prst="rect">
            <a:avLst/>
          </a:prstGeom>
          <a:solidFill>
            <a:srgbClr val="FF3300">
              <a:alpha val="3411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573D86-9E28-2243-BE74-5BA4C4552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50753"/>
            <a:ext cx="7254716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7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91501" y="3605478"/>
            <a:ext cx="1152128" cy="190800"/>
          </a:xfrm>
          <a:prstGeom prst="rect">
            <a:avLst/>
          </a:prstGeom>
          <a:solidFill>
            <a:srgbClr val="FF3300">
              <a:alpha val="3411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6072" y="3793863"/>
            <a:ext cx="8351999" cy="207640"/>
          </a:xfrm>
          <a:prstGeom prst="rect">
            <a:avLst/>
          </a:prstGeom>
          <a:solidFill>
            <a:srgbClr val="FF3300">
              <a:alpha val="3411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070" y="4001504"/>
            <a:ext cx="2340272" cy="144023"/>
          </a:xfrm>
          <a:prstGeom prst="rect">
            <a:avLst/>
          </a:prstGeom>
          <a:solidFill>
            <a:srgbClr val="FF3300">
              <a:alpha val="3411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573D86-9E28-2243-BE74-5BA4C4552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50753"/>
            <a:ext cx="7254716" cy="460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16EA6E-97D2-CF42-BC43-F30560228D4B}"/>
              </a:ext>
            </a:extLst>
          </p:cNvPr>
          <p:cNvSpPr/>
          <p:nvPr/>
        </p:nvSpPr>
        <p:spPr>
          <a:xfrm>
            <a:off x="0" y="532435"/>
            <a:ext cx="7257327" cy="4611065"/>
          </a:xfrm>
          <a:prstGeom prst="rect">
            <a:avLst/>
          </a:prstGeom>
          <a:solidFill>
            <a:srgbClr val="FFFFFF">
              <a:alpha val="63922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90F881-FF05-0C4B-8EFE-091D353C1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041663"/>
            <a:ext cx="10942503" cy="126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9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88" y="1063717"/>
            <a:ext cx="8863152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All emergency admissions </a:t>
            </a:r>
            <a:r>
              <a:rPr lang="en-GB" sz="4800" b="1" dirty="0">
                <a:solidFill>
                  <a:srgbClr val="FFC709"/>
                </a:solidFill>
              </a:rPr>
              <a:t>must be seen </a:t>
            </a:r>
            <a:r>
              <a:rPr lang="en-GB" sz="3600" dirty="0">
                <a:solidFill>
                  <a:schemeClr val="bg1"/>
                </a:solidFill>
              </a:rPr>
              <a:t>and have a thorough clinical assessment </a:t>
            </a:r>
            <a:r>
              <a:rPr lang="en-GB" sz="4800" b="1" dirty="0">
                <a:solidFill>
                  <a:srgbClr val="FFC709"/>
                </a:solidFill>
              </a:rPr>
              <a:t>by a suitable consultant </a:t>
            </a:r>
            <a:r>
              <a:rPr lang="en-GB" sz="3600" dirty="0">
                <a:solidFill>
                  <a:schemeClr val="bg1"/>
                </a:solidFill>
              </a:rPr>
              <a:t>as soon as possible but </a:t>
            </a:r>
            <a:r>
              <a:rPr lang="en-GB" sz="4800" b="1" dirty="0">
                <a:solidFill>
                  <a:srgbClr val="FFC709"/>
                </a:solidFill>
              </a:rPr>
              <a:t>at the latest within 14 hours </a:t>
            </a:r>
            <a:r>
              <a:rPr lang="en-GB" sz="3600" dirty="0">
                <a:solidFill>
                  <a:schemeClr val="bg1"/>
                </a:solidFill>
              </a:rPr>
              <a:t>from the time of admission to hospital.</a:t>
            </a:r>
          </a:p>
          <a:p>
            <a:endParaRPr lang="en-US" sz="3000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7D610C-D962-D547-B69F-5CC351639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25700" cy="990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23DD1-DCEE-7B47-893F-763A390ABA76}"/>
              </a:ext>
            </a:extLst>
          </p:cNvPr>
          <p:cNvSpPr txBox="1"/>
          <p:nvPr/>
        </p:nvSpPr>
        <p:spPr>
          <a:xfrm>
            <a:off x="4243528" y="4802823"/>
            <a:ext cx="4891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Seven Day Services Clinical Standards, 2017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A6FA7E-DAD7-9E4F-AD94-546A7D405EF7}"/>
              </a:ext>
            </a:extLst>
          </p:cNvPr>
          <p:cNvSpPr txBox="1"/>
          <p:nvPr/>
        </p:nvSpPr>
        <p:spPr>
          <a:xfrm>
            <a:off x="2424393" y="62146"/>
            <a:ext cx="5831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B2A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STANDARD 2</a:t>
            </a:r>
          </a:p>
        </p:txBody>
      </p:sp>
    </p:spTree>
    <p:extLst>
      <p:ext uri="{BB962C8B-B14F-4D97-AF65-F5344CB8AC3E}">
        <p14:creationId xmlns:p14="http://schemas.microsoft.com/office/powerpoint/2010/main" val="314837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7D610C-D962-D547-B69F-5CC351639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25700" cy="990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2BD9B0-DF13-0748-BDA1-875D141D085A}"/>
              </a:ext>
            </a:extLst>
          </p:cNvPr>
          <p:cNvSpPr txBox="1"/>
          <p:nvPr/>
        </p:nvSpPr>
        <p:spPr>
          <a:xfrm>
            <a:off x="2424393" y="62146"/>
            <a:ext cx="5831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B2A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STANDARD 2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1BCADB7-3253-734E-AA60-392E2552AA2D}"/>
              </a:ext>
            </a:extLst>
          </p:cNvPr>
          <p:cNvGraphicFramePr/>
          <p:nvPr/>
        </p:nvGraphicFramePr>
        <p:xfrm>
          <a:off x="784194" y="1034990"/>
          <a:ext cx="757561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8920F4F-6B9B-D540-9D67-9D769AB14D85}"/>
              </a:ext>
            </a:extLst>
          </p:cNvPr>
          <p:cNvSpPr txBox="1"/>
          <p:nvPr/>
        </p:nvSpPr>
        <p:spPr>
          <a:xfrm>
            <a:off x="6051612" y="4687410"/>
            <a:ext cx="2308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England.nhs.uk</a:t>
            </a:r>
            <a:r>
              <a:rPr lang="en-US" sz="900" dirty="0"/>
              <a:t> </a:t>
            </a:r>
            <a:r>
              <a:rPr lang="en-GB" sz="900" b="1" dirty="0"/>
              <a:t>7 day hospital services self-assessment results, Oct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91501" y="3605478"/>
            <a:ext cx="1152128" cy="190800"/>
          </a:xfrm>
          <a:prstGeom prst="rect">
            <a:avLst/>
          </a:prstGeom>
          <a:solidFill>
            <a:srgbClr val="FF3300">
              <a:alpha val="3411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6072" y="3793863"/>
            <a:ext cx="8351999" cy="207640"/>
          </a:xfrm>
          <a:prstGeom prst="rect">
            <a:avLst/>
          </a:prstGeom>
          <a:solidFill>
            <a:srgbClr val="FF3300">
              <a:alpha val="3411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070" y="4001504"/>
            <a:ext cx="2340272" cy="144023"/>
          </a:xfrm>
          <a:prstGeom prst="rect">
            <a:avLst/>
          </a:prstGeom>
          <a:solidFill>
            <a:srgbClr val="FF3300">
              <a:alpha val="3411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A28B6A-5CB5-5644-97C2-9C77D0B15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855"/>
            <a:ext cx="6721424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0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91501" y="3605478"/>
            <a:ext cx="1152128" cy="190800"/>
          </a:xfrm>
          <a:prstGeom prst="rect">
            <a:avLst/>
          </a:prstGeom>
          <a:solidFill>
            <a:srgbClr val="FF3300">
              <a:alpha val="3411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6072" y="3793863"/>
            <a:ext cx="8351999" cy="207640"/>
          </a:xfrm>
          <a:prstGeom prst="rect">
            <a:avLst/>
          </a:prstGeom>
          <a:solidFill>
            <a:srgbClr val="FF3300">
              <a:alpha val="3411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070" y="4001504"/>
            <a:ext cx="2340272" cy="144023"/>
          </a:xfrm>
          <a:prstGeom prst="rect">
            <a:avLst/>
          </a:prstGeom>
          <a:solidFill>
            <a:srgbClr val="FF3300">
              <a:alpha val="34118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A28B6A-5CB5-5644-97C2-9C77D0B15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855"/>
            <a:ext cx="6721424" cy="514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70F63A-08F8-3A42-9127-5E4BE2F6F563}"/>
              </a:ext>
            </a:extLst>
          </p:cNvPr>
          <p:cNvSpPr/>
          <p:nvPr/>
        </p:nvSpPr>
        <p:spPr>
          <a:xfrm>
            <a:off x="0" y="11855"/>
            <a:ext cx="6721423" cy="5131645"/>
          </a:xfrm>
          <a:prstGeom prst="rect">
            <a:avLst/>
          </a:prstGeom>
          <a:solidFill>
            <a:srgbClr val="FFFFFF">
              <a:alpha val="63922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950055-CCF9-8449-A1D6-7A4D509F3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27317"/>
            <a:ext cx="9144000" cy="108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9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86990"/>
            <a:ext cx="9144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...and was receiving reasonable standard care and investigations </a:t>
            </a:r>
            <a:r>
              <a:rPr lang="en-GB" sz="4800" b="1" dirty="0">
                <a:solidFill>
                  <a:srgbClr val="FFC709"/>
                </a:solidFill>
              </a:rPr>
              <a:t>how long would you be happy to wait </a:t>
            </a:r>
            <a:r>
              <a:rPr lang="en-GB" sz="3600" dirty="0">
                <a:solidFill>
                  <a:schemeClr val="bg1"/>
                </a:solidFill>
              </a:rPr>
              <a:t>before she received antibiotics?</a:t>
            </a:r>
          </a:p>
          <a:p>
            <a:endParaRPr lang="en-GB" sz="3600" dirty="0">
              <a:solidFill>
                <a:schemeClr val="bg1"/>
              </a:solidFill>
            </a:endParaRPr>
          </a:p>
          <a:p>
            <a:pPr algn="ctr"/>
            <a:r>
              <a:rPr lang="en-GB" sz="2400" i="1" dirty="0">
                <a:solidFill>
                  <a:schemeClr val="bg1"/>
                </a:solidFill>
              </a:rPr>
              <a:t>Does it matter?</a:t>
            </a:r>
          </a:p>
          <a:p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A6FA7E-DAD7-9E4F-AD94-546A7D405EF7}"/>
              </a:ext>
            </a:extLst>
          </p:cNvPr>
          <p:cNvSpPr txBox="1"/>
          <p:nvPr/>
        </p:nvSpPr>
        <p:spPr>
          <a:xfrm>
            <a:off x="0" y="19613"/>
            <a:ext cx="7655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B2A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YOUR MUM HAD SEPSIS....</a:t>
            </a:r>
          </a:p>
        </p:txBody>
      </p:sp>
    </p:spTree>
    <p:extLst>
      <p:ext uri="{BB962C8B-B14F-4D97-AF65-F5344CB8AC3E}">
        <p14:creationId xmlns:p14="http://schemas.microsoft.com/office/powerpoint/2010/main" val="88904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1" name="Group"/>
          <p:cNvGrpSpPr/>
          <p:nvPr/>
        </p:nvGrpSpPr>
        <p:grpSpPr>
          <a:xfrm>
            <a:off x="2172830" y="525760"/>
            <a:ext cx="5093818" cy="1383626"/>
            <a:chOff x="-101600" y="-76200"/>
            <a:chExt cx="9659386" cy="2623762"/>
          </a:xfrm>
        </p:grpSpPr>
        <p:grpSp>
          <p:nvGrpSpPr>
            <p:cNvPr id="779" name="Image"/>
            <p:cNvGrpSpPr/>
            <p:nvPr/>
          </p:nvGrpSpPr>
          <p:grpSpPr>
            <a:xfrm>
              <a:off x="-101600" y="-76200"/>
              <a:ext cx="9659387" cy="2623763"/>
              <a:chOff x="0" y="0"/>
              <a:chExt cx="9659386" cy="2623762"/>
            </a:xfrm>
          </p:grpSpPr>
          <p:pic>
            <p:nvPicPr>
              <p:cNvPr id="778" name="Image" descr="Image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1600" y="76200"/>
                <a:ext cx="9456187" cy="2331663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777" name="Image" descr="Image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9659387" cy="2623763"/>
              </a:xfrm>
              <a:prstGeom prst="rect">
                <a:avLst/>
              </a:prstGeom>
              <a:effectLst/>
            </p:spPr>
          </p:pic>
        </p:grpSp>
        <p:sp>
          <p:nvSpPr>
            <p:cNvPr id="780" name="Square"/>
            <p:cNvSpPr/>
            <p:nvPr/>
          </p:nvSpPr>
          <p:spPr>
            <a:xfrm>
              <a:off x="8253063" y="105984"/>
              <a:ext cx="1177608" cy="117760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400" cap="all" spc="384"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 sz="1265"/>
            </a:p>
          </p:txBody>
        </p:sp>
      </p:grpSp>
      <p:grpSp>
        <p:nvGrpSpPr>
          <p:cNvPr id="784" name="Image"/>
          <p:cNvGrpSpPr/>
          <p:nvPr/>
        </p:nvGrpSpPr>
        <p:grpSpPr>
          <a:xfrm>
            <a:off x="3024752" y="4675500"/>
            <a:ext cx="3389973" cy="377867"/>
            <a:chOff x="0" y="0"/>
            <a:chExt cx="6428392" cy="716544"/>
          </a:xfrm>
        </p:grpSpPr>
        <p:pic>
          <p:nvPicPr>
            <p:cNvPr id="783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76200"/>
              <a:ext cx="6225193" cy="42444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82" name="Image" descr="Imag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6428393" cy="716545"/>
            </a:xfrm>
            <a:prstGeom prst="rect">
              <a:avLst/>
            </a:prstGeom>
            <a:effectLst/>
          </p:spPr>
        </p:pic>
      </p:grpSp>
      <p:grpSp>
        <p:nvGrpSpPr>
          <p:cNvPr id="792" name="Group"/>
          <p:cNvGrpSpPr/>
          <p:nvPr/>
        </p:nvGrpSpPr>
        <p:grpSpPr>
          <a:xfrm>
            <a:off x="1120159" y="1983531"/>
            <a:ext cx="6903682" cy="2687623"/>
            <a:chOff x="-101600" y="-76200"/>
            <a:chExt cx="11572706" cy="4032372"/>
          </a:xfrm>
        </p:grpSpPr>
        <p:grpSp>
          <p:nvGrpSpPr>
            <p:cNvPr id="787" name="Rectangle"/>
            <p:cNvGrpSpPr/>
            <p:nvPr/>
          </p:nvGrpSpPr>
          <p:grpSpPr>
            <a:xfrm>
              <a:off x="-101601" y="-76201"/>
              <a:ext cx="11572708" cy="4032374"/>
              <a:chOff x="0" y="0"/>
              <a:chExt cx="11572706" cy="4032372"/>
            </a:xfrm>
          </p:grpSpPr>
          <p:sp>
            <p:nvSpPr>
              <p:cNvPr id="786" name="Rectangle"/>
              <p:cNvSpPr/>
              <p:nvPr/>
            </p:nvSpPr>
            <p:spPr>
              <a:xfrm>
                <a:off x="101600" y="76200"/>
                <a:ext cx="11369507" cy="37402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>
                  <a:defRPr sz="2400" cap="all" spc="384"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65"/>
              </a:p>
            </p:txBody>
          </p:sp>
          <p:pic>
            <p:nvPicPr>
              <p:cNvPr id="785" name="Rectangle Rectangle" descr="Rectangle Rectangle"/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" y="-1"/>
                <a:ext cx="11572708" cy="4032374"/>
              </a:xfrm>
              <a:prstGeom prst="rect">
                <a:avLst/>
              </a:prstGeom>
              <a:effectLst/>
            </p:spPr>
          </p:pic>
        </p:grpSp>
        <p:pic>
          <p:nvPicPr>
            <p:cNvPr id="788" name="Image" descr="Image"/>
            <p:cNvPicPr>
              <a:picLocks noChangeAspect="1"/>
            </p:cNvPicPr>
            <p:nvPr/>
          </p:nvPicPr>
          <p:blipFill>
            <a:blip r:embed="rId7"/>
            <a:srcRect l="42674"/>
            <a:stretch>
              <a:fillRect/>
            </a:stretch>
          </p:blipFill>
          <p:spPr>
            <a:xfrm>
              <a:off x="2888822" y="858506"/>
              <a:ext cx="8145508" cy="27244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9" name="Image" descr="Image"/>
            <p:cNvPicPr>
              <a:picLocks noChangeAspect="1"/>
            </p:cNvPicPr>
            <p:nvPr/>
          </p:nvPicPr>
          <p:blipFill>
            <a:blip r:embed="rId8"/>
            <a:srcRect r="80128"/>
            <a:stretch>
              <a:fillRect/>
            </a:stretch>
          </p:blipFill>
          <p:spPr>
            <a:xfrm>
              <a:off x="179536" y="15547"/>
              <a:ext cx="2823615" cy="8522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0" name="Image" descr="Image"/>
            <p:cNvPicPr>
              <a:picLocks noChangeAspect="1"/>
            </p:cNvPicPr>
            <p:nvPr/>
          </p:nvPicPr>
          <p:blipFill>
            <a:blip r:embed="rId7"/>
            <a:srcRect r="80883"/>
            <a:stretch>
              <a:fillRect/>
            </a:stretch>
          </p:blipFill>
          <p:spPr>
            <a:xfrm>
              <a:off x="213741" y="858506"/>
              <a:ext cx="2716315" cy="27244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1" name="Image" descr="Image"/>
            <p:cNvPicPr>
              <a:picLocks noChangeAspect="1"/>
            </p:cNvPicPr>
            <p:nvPr/>
          </p:nvPicPr>
          <p:blipFill>
            <a:blip r:embed="rId8"/>
            <a:srcRect l="43027"/>
            <a:stretch>
              <a:fillRect/>
            </a:stretch>
          </p:blipFill>
          <p:spPr>
            <a:xfrm>
              <a:off x="2913890" y="15547"/>
              <a:ext cx="8095372" cy="8522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99" name="Group"/>
          <p:cNvGrpSpPr/>
          <p:nvPr/>
        </p:nvGrpSpPr>
        <p:grpSpPr>
          <a:xfrm rot="660000">
            <a:off x="1772058" y="1842003"/>
            <a:ext cx="5662821" cy="2590099"/>
            <a:chOff x="-101600" y="-76200"/>
            <a:chExt cx="10738385" cy="4911592"/>
          </a:xfrm>
        </p:grpSpPr>
        <p:grpSp>
          <p:nvGrpSpPr>
            <p:cNvPr id="796" name="Rectangle"/>
            <p:cNvGrpSpPr/>
            <p:nvPr/>
          </p:nvGrpSpPr>
          <p:grpSpPr>
            <a:xfrm>
              <a:off x="-101600" y="-76200"/>
              <a:ext cx="10738386" cy="4911593"/>
              <a:chOff x="0" y="0"/>
              <a:chExt cx="10738385" cy="4911592"/>
            </a:xfrm>
          </p:grpSpPr>
          <p:sp>
            <p:nvSpPr>
              <p:cNvPr id="795" name="Rectangle"/>
              <p:cNvSpPr/>
              <p:nvPr/>
            </p:nvSpPr>
            <p:spPr>
              <a:xfrm>
                <a:off x="101600" y="76200"/>
                <a:ext cx="10535186" cy="461949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>
                  <a:defRPr sz="2400" cap="all" spc="384"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65"/>
              </a:p>
            </p:txBody>
          </p:sp>
          <p:pic>
            <p:nvPicPr>
              <p:cNvPr id="794" name="Rectangle Rectangle" descr="Rectangle Rectangle"/>
              <p:cNvPicPr>
                <a:picLocks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0"/>
                <a:ext cx="10738386" cy="4911593"/>
              </a:xfrm>
              <a:prstGeom prst="rect">
                <a:avLst/>
              </a:prstGeom>
              <a:effectLst/>
            </p:spPr>
          </p:pic>
        </p:grpSp>
        <p:pic>
          <p:nvPicPr>
            <p:cNvPr id="797" name="Image" descr="Image"/>
            <p:cNvPicPr>
              <a:picLocks noChangeAspect="1"/>
            </p:cNvPicPr>
            <p:nvPr/>
          </p:nvPicPr>
          <p:blipFill>
            <a:blip r:embed="rId10"/>
            <a:srcRect r="30423"/>
            <a:stretch>
              <a:fillRect/>
            </a:stretch>
          </p:blipFill>
          <p:spPr>
            <a:xfrm>
              <a:off x="167562" y="8747"/>
              <a:ext cx="10126857" cy="44828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8" name="Image" descr="Image"/>
            <p:cNvPicPr>
              <a:picLocks noChangeAspect="1"/>
            </p:cNvPicPr>
            <p:nvPr/>
          </p:nvPicPr>
          <p:blipFill>
            <a:blip r:embed="rId10"/>
            <a:srcRect l="81126" t="16421"/>
            <a:stretch>
              <a:fillRect/>
            </a:stretch>
          </p:blipFill>
          <p:spPr>
            <a:xfrm>
              <a:off x="7620555" y="739744"/>
              <a:ext cx="2747068" cy="3746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04" name="Group"/>
          <p:cNvGrpSpPr/>
          <p:nvPr/>
        </p:nvGrpSpPr>
        <p:grpSpPr>
          <a:xfrm>
            <a:off x="2264576" y="2562270"/>
            <a:ext cx="4726605" cy="1278198"/>
            <a:chOff x="-101600" y="-19050"/>
            <a:chExt cx="8963042" cy="2423840"/>
          </a:xfrm>
        </p:grpSpPr>
        <p:grpSp>
          <p:nvGrpSpPr>
            <p:cNvPr id="802" name="Image"/>
            <p:cNvGrpSpPr/>
            <p:nvPr/>
          </p:nvGrpSpPr>
          <p:grpSpPr>
            <a:xfrm>
              <a:off x="-101600" y="-19050"/>
              <a:ext cx="8963043" cy="2423841"/>
              <a:chOff x="0" y="0"/>
              <a:chExt cx="8963042" cy="2423840"/>
            </a:xfrm>
          </p:grpSpPr>
          <p:pic>
            <p:nvPicPr>
              <p:cNvPr id="801" name="Image" descr="Image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1600" y="76200"/>
                <a:ext cx="8759843" cy="2131741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800" name="Image" descr="Image"/>
              <p:cNvPicPr>
                <a:picLocks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0"/>
                <a:ext cx="8963043" cy="2423841"/>
              </a:xfrm>
              <a:prstGeom prst="rect">
                <a:avLst/>
              </a:prstGeom>
              <a:effectLst/>
            </p:spPr>
          </p:pic>
        </p:grpSp>
        <p:sp>
          <p:nvSpPr>
            <p:cNvPr id="803" name="Rectangle"/>
            <p:cNvSpPr/>
            <p:nvPr/>
          </p:nvSpPr>
          <p:spPr>
            <a:xfrm>
              <a:off x="52789" y="0"/>
              <a:ext cx="6164858" cy="5126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400" cap="all" spc="384"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 sz="1265"/>
            </a:p>
          </p:txBody>
        </p:sp>
      </p:grpSp>
    </p:spTree>
    <p:extLst>
      <p:ext uri="{BB962C8B-B14F-4D97-AF65-F5344CB8AC3E}">
        <p14:creationId xmlns:p14="http://schemas.microsoft.com/office/powerpoint/2010/main" val="225033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1" name="Group"/>
          <p:cNvGrpSpPr/>
          <p:nvPr/>
        </p:nvGrpSpPr>
        <p:grpSpPr>
          <a:xfrm>
            <a:off x="2172830" y="525760"/>
            <a:ext cx="5093818" cy="1383626"/>
            <a:chOff x="-101600" y="-76200"/>
            <a:chExt cx="9659386" cy="2623762"/>
          </a:xfrm>
        </p:grpSpPr>
        <p:grpSp>
          <p:nvGrpSpPr>
            <p:cNvPr id="779" name="Image"/>
            <p:cNvGrpSpPr/>
            <p:nvPr/>
          </p:nvGrpSpPr>
          <p:grpSpPr>
            <a:xfrm>
              <a:off x="-101600" y="-76200"/>
              <a:ext cx="9659387" cy="2623763"/>
              <a:chOff x="0" y="0"/>
              <a:chExt cx="9659386" cy="2623762"/>
            </a:xfrm>
          </p:grpSpPr>
          <p:pic>
            <p:nvPicPr>
              <p:cNvPr id="778" name="Image" descr="Image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1600" y="76200"/>
                <a:ext cx="9456187" cy="2331663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777" name="Image" descr="Image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9659387" cy="2623763"/>
              </a:xfrm>
              <a:prstGeom prst="rect">
                <a:avLst/>
              </a:prstGeom>
              <a:effectLst/>
            </p:spPr>
          </p:pic>
        </p:grpSp>
        <p:sp>
          <p:nvSpPr>
            <p:cNvPr id="780" name="Square"/>
            <p:cNvSpPr/>
            <p:nvPr/>
          </p:nvSpPr>
          <p:spPr>
            <a:xfrm>
              <a:off x="8253063" y="105984"/>
              <a:ext cx="1177608" cy="117760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400" cap="all" spc="384"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 sz="1265"/>
            </a:p>
          </p:txBody>
        </p:sp>
      </p:grpSp>
      <p:grpSp>
        <p:nvGrpSpPr>
          <p:cNvPr id="784" name="Image"/>
          <p:cNvGrpSpPr/>
          <p:nvPr/>
        </p:nvGrpSpPr>
        <p:grpSpPr>
          <a:xfrm>
            <a:off x="3024752" y="4675500"/>
            <a:ext cx="3389973" cy="377867"/>
            <a:chOff x="0" y="0"/>
            <a:chExt cx="6428392" cy="716544"/>
          </a:xfrm>
        </p:grpSpPr>
        <p:pic>
          <p:nvPicPr>
            <p:cNvPr id="783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76200"/>
              <a:ext cx="6225193" cy="42444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82" name="Image" descr="Imag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6428393" cy="716545"/>
            </a:xfrm>
            <a:prstGeom prst="rect">
              <a:avLst/>
            </a:prstGeom>
            <a:effectLst/>
          </p:spPr>
        </p:pic>
      </p:grpSp>
      <p:grpSp>
        <p:nvGrpSpPr>
          <p:cNvPr id="792" name="Group"/>
          <p:cNvGrpSpPr/>
          <p:nvPr/>
        </p:nvGrpSpPr>
        <p:grpSpPr>
          <a:xfrm>
            <a:off x="1120159" y="1983531"/>
            <a:ext cx="6903682" cy="2687623"/>
            <a:chOff x="-101600" y="-76200"/>
            <a:chExt cx="11572706" cy="4032372"/>
          </a:xfrm>
        </p:grpSpPr>
        <p:grpSp>
          <p:nvGrpSpPr>
            <p:cNvPr id="787" name="Rectangle"/>
            <p:cNvGrpSpPr/>
            <p:nvPr/>
          </p:nvGrpSpPr>
          <p:grpSpPr>
            <a:xfrm>
              <a:off x="-101601" y="-76201"/>
              <a:ext cx="11572708" cy="4032374"/>
              <a:chOff x="0" y="0"/>
              <a:chExt cx="11572706" cy="4032372"/>
            </a:xfrm>
          </p:grpSpPr>
          <p:sp>
            <p:nvSpPr>
              <p:cNvPr id="786" name="Rectangle"/>
              <p:cNvSpPr/>
              <p:nvPr/>
            </p:nvSpPr>
            <p:spPr>
              <a:xfrm>
                <a:off x="101600" y="76200"/>
                <a:ext cx="11369507" cy="37402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>
                  <a:defRPr sz="2400" cap="all" spc="384"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65"/>
              </a:p>
            </p:txBody>
          </p:sp>
          <p:pic>
            <p:nvPicPr>
              <p:cNvPr id="785" name="Rectangle Rectangle" descr="Rectangle Rectangle"/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" y="-1"/>
                <a:ext cx="11572708" cy="4032374"/>
              </a:xfrm>
              <a:prstGeom prst="rect">
                <a:avLst/>
              </a:prstGeom>
              <a:effectLst/>
            </p:spPr>
          </p:pic>
        </p:grpSp>
        <p:pic>
          <p:nvPicPr>
            <p:cNvPr id="788" name="Image" descr="Image"/>
            <p:cNvPicPr>
              <a:picLocks noChangeAspect="1"/>
            </p:cNvPicPr>
            <p:nvPr/>
          </p:nvPicPr>
          <p:blipFill>
            <a:blip r:embed="rId7"/>
            <a:srcRect l="42674"/>
            <a:stretch>
              <a:fillRect/>
            </a:stretch>
          </p:blipFill>
          <p:spPr>
            <a:xfrm>
              <a:off x="2888822" y="858506"/>
              <a:ext cx="8145508" cy="27244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9" name="Image" descr="Image"/>
            <p:cNvPicPr>
              <a:picLocks noChangeAspect="1"/>
            </p:cNvPicPr>
            <p:nvPr/>
          </p:nvPicPr>
          <p:blipFill>
            <a:blip r:embed="rId8"/>
            <a:srcRect r="80128"/>
            <a:stretch>
              <a:fillRect/>
            </a:stretch>
          </p:blipFill>
          <p:spPr>
            <a:xfrm>
              <a:off x="179536" y="15547"/>
              <a:ext cx="2823615" cy="8522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0" name="Image" descr="Image"/>
            <p:cNvPicPr>
              <a:picLocks noChangeAspect="1"/>
            </p:cNvPicPr>
            <p:nvPr/>
          </p:nvPicPr>
          <p:blipFill>
            <a:blip r:embed="rId7"/>
            <a:srcRect r="80883"/>
            <a:stretch>
              <a:fillRect/>
            </a:stretch>
          </p:blipFill>
          <p:spPr>
            <a:xfrm>
              <a:off x="213741" y="858506"/>
              <a:ext cx="2716315" cy="27244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1" name="Image" descr="Image"/>
            <p:cNvPicPr>
              <a:picLocks noChangeAspect="1"/>
            </p:cNvPicPr>
            <p:nvPr/>
          </p:nvPicPr>
          <p:blipFill>
            <a:blip r:embed="rId8"/>
            <a:srcRect l="43027"/>
            <a:stretch>
              <a:fillRect/>
            </a:stretch>
          </p:blipFill>
          <p:spPr>
            <a:xfrm>
              <a:off x="2913890" y="15547"/>
              <a:ext cx="8095372" cy="8522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99" name="Group"/>
          <p:cNvGrpSpPr/>
          <p:nvPr/>
        </p:nvGrpSpPr>
        <p:grpSpPr>
          <a:xfrm rot="660000">
            <a:off x="590510" y="1198555"/>
            <a:ext cx="7367095" cy="3272150"/>
            <a:chOff x="-101600" y="-76200"/>
            <a:chExt cx="10738385" cy="4911592"/>
          </a:xfrm>
        </p:grpSpPr>
        <p:grpSp>
          <p:nvGrpSpPr>
            <p:cNvPr id="796" name="Rectangle"/>
            <p:cNvGrpSpPr/>
            <p:nvPr/>
          </p:nvGrpSpPr>
          <p:grpSpPr>
            <a:xfrm>
              <a:off x="-101600" y="-76200"/>
              <a:ext cx="10738386" cy="4911593"/>
              <a:chOff x="0" y="0"/>
              <a:chExt cx="10738385" cy="4911592"/>
            </a:xfrm>
          </p:grpSpPr>
          <p:sp>
            <p:nvSpPr>
              <p:cNvPr id="795" name="Rectangle"/>
              <p:cNvSpPr/>
              <p:nvPr/>
            </p:nvSpPr>
            <p:spPr>
              <a:xfrm>
                <a:off x="101600" y="76200"/>
                <a:ext cx="10535186" cy="461949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>
                  <a:defRPr sz="2400" cap="all" spc="384"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 sz="1265"/>
              </a:p>
            </p:txBody>
          </p:sp>
          <p:pic>
            <p:nvPicPr>
              <p:cNvPr id="794" name="Rectangle Rectangle" descr="Rectangle Rectangle"/>
              <p:cNvPicPr>
                <a:picLocks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0"/>
                <a:ext cx="10738386" cy="4911593"/>
              </a:xfrm>
              <a:prstGeom prst="rect">
                <a:avLst/>
              </a:prstGeom>
              <a:effectLst/>
            </p:spPr>
          </p:pic>
        </p:grpSp>
        <p:pic>
          <p:nvPicPr>
            <p:cNvPr id="797" name="Image" descr="Image"/>
            <p:cNvPicPr>
              <a:picLocks noChangeAspect="1"/>
            </p:cNvPicPr>
            <p:nvPr/>
          </p:nvPicPr>
          <p:blipFill>
            <a:blip r:embed="rId10"/>
            <a:srcRect r="30423"/>
            <a:stretch>
              <a:fillRect/>
            </a:stretch>
          </p:blipFill>
          <p:spPr>
            <a:xfrm>
              <a:off x="167562" y="8747"/>
              <a:ext cx="10126857" cy="44828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8" name="Image" descr="Image"/>
            <p:cNvPicPr>
              <a:picLocks noChangeAspect="1"/>
            </p:cNvPicPr>
            <p:nvPr/>
          </p:nvPicPr>
          <p:blipFill>
            <a:blip r:embed="rId10"/>
            <a:srcRect l="81126" t="16421"/>
            <a:stretch>
              <a:fillRect/>
            </a:stretch>
          </p:blipFill>
          <p:spPr>
            <a:xfrm>
              <a:off x="7620555" y="739744"/>
              <a:ext cx="2747068" cy="3746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07837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72BAEA-FA01-064B-A9C9-68AB07189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7366"/>
            <a:ext cx="9169260" cy="122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CBD5C2-3FEC-A54E-8319-E735BB936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" y="3194401"/>
            <a:ext cx="9184581" cy="115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45D961-2E74-F541-95B5-EED69DDC8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435900"/>
            <a:ext cx="9190096" cy="7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illa-park-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2" b="9687"/>
          <a:stretch/>
        </p:blipFill>
        <p:spPr>
          <a:xfrm>
            <a:off x="0" y="555525"/>
            <a:ext cx="9153137" cy="4598563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503628" y="602139"/>
            <a:ext cx="4324634" cy="1231648"/>
          </a:xfrm>
          <a:custGeom>
            <a:avLst/>
            <a:gdLst>
              <a:gd name="connsiteX0" fmla="*/ 60217 w 4324634"/>
              <a:gd name="connsiteY0" fmla="*/ 82110 h 1231648"/>
              <a:gd name="connsiteX1" fmla="*/ 0 w 4324634"/>
              <a:gd name="connsiteY1" fmla="*/ 284648 h 1231648"/>
              <a:gd name="connsiteX2" fmla="*/ 10949 w 4324634"/>
              <a:gd name="connsiteY2" fmla="*/ 656879 h 1231648"/>
              <a:gd name="connsiteX3" fmla="*/ 27371 w 4324634"/>
              <a:gd name="connsiteY3" fmla="*/ 875839 h 1231648"/>
              <a:gd name="connsiteX4" fmla="*/ 684278 w 4324634"/>
              <a:gd name="connsiteY4" fmla="*/ 1231648 h 1231648"/>
              <a:gd name="connsiteX5" fmla="*/ 4253469 w 4324634"/>
              <a:gd name="connsiteY5" fmla="*/ 1226174 h 1231648"/>
              <a:gd name="connsiteX6" fmla="*/ 4324634 w 4324634"/>
              <a:gd name="connsiteY6" fmla="*/ 1040059 h 1231648"/>
              <a:gd name="connsiteX7" fmla="*/ 4061871 w 4324634"/>
              <a:gd name="connsiteY7" fmla="*/ 755411 h 1231648"/>
              <a:gd name="connsiteX8" fmla="*/ 4078294 w 4324634"/>
              <a:gd name="connsiteY8" fmla="*/ 602139 h 1231648"/>
              <a:gd name="connsiteX9" fmla="*/ 3481604 w 4324634"/>
              <a:gd name="connsiteY9" fmla="*/ 142324 h 1231648"/>
              <a:gd name="connsiteX10" fmla="*/ 569319 w 4324634"/>
              <a:gd name="connsiteY10" fmla="*/ 0 h 1231648"/>
              <a:gd name="connsiteX11" fmla="*/ 60217 w 4324634"/>
              <a:gd name="connsiteY11" fmla="*/ 82110 h 123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24634" h="1231648">
                <a:moveTo>
                  <a:pt x="60217" y="82110"/>
                </a:moveTo>
                <a:lnTo>
                  <a:pt x="0" y="284648"/>
                </a:lnTo>
                <a:lnTo>
                  <a:pt x="10949" y="656879"/>
                </a:lnTo>
                <a:lnTo>
                  <a:pt x="27371" y="875839"/>
                </a:lnTo>
                <a:lnTo>
                  <a:pt x="684278" y="1231648"/>
                </a:lnTo>
                <a:lnTo>
                  <a:pt x="4253469" y="1226174"/>
                </a:lnTo>
                <a:lnTo>
                  <a:pt x="4324634" y="1040059"/>
                </a:lnTo>
                <a:lnTo>
                  <a:pt x="4061871" y="755411"/>
                </a:lnTo>
                <a:lnTo>
                  <a:pt x="4078294" y="602139"/>
                </a:lnTo>
                <a:lnTo>
                  <a:pt x="3481604" y="142324"/>
                </a:lnTo>
                <a:lnTo>
                  <a:pt x="569319" y="0"/>
                </a:lnTo>
                <a:lnTo>
                  <a:pt x="60217" y="82110"/>
                </a:lnTo>
                <a:close/>
              </a:path>
            </a:pathLst>
          </a:custGeom>
          <a:solidFill>
            <a:srgbClr val="FFC709">
              <a:alpha val="76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4778994" y="563821"/>
            <a:ext cx="4373902" cy="2315499"/>
          </a:xfrm>
          <a:custGeom>
            <a:avLst/>
            <a:gdLst>
              <a:gd name="connsiteX0" fmla="*/ 65691 w 4373902"/>
              <a:gd name="connsiteY0" fmla="*/ 1105747 h 2315499"/>
              <a:gd name="connsiteX1" fmla="*/ 0 w 4373902"/>
              <a:gd name="connsiteY1" fmla="*/ 1264492 h 2315499"/>
              <a:gd name="connsiteX2" fmla="*/ 125907 w 4373902"/>
              <a:gd name="connsiteY2" fmla="*/ 1286388 h 2315499"/>
              <a:gd name="connsiteX3" fmla="*/ 4373902 w 4373902"/>
              <a:gd name="connsiteY3" fmla="*/ 2315499 h 2315499"/>
              <a:gd name="connsiteX4" fmla="*/ 4362953 w 4373902"/>
              <a:gd name="connsiteY4" fmla="*/ 0 h 2315499"/>
              <a:gd name="connsiteX5" fmla="*/ 2780904 w 4373902"/>
              <a:gd name="connsiteY5" fmla="*/ 5474 h 2315499"/>
              <a:gd name="connsiteX6" fmla="*/ 1631317 w 4373902"/>
              <a:gd name="connsiteY6" fmla="*/ 437920 h 2315499"/>
              <a:gd name="connsiteX7" fmla="*/ 1401400 w 4373902"/>
              <a:gd name="connsiteY7" fmla="*/ 585717 h 2315499"/>
              <a:gd name="connsiteX8" fmla="*/ 1401400 w 4373902"/>
              <a:gd name="connsiteY8" fmla="*/ 667827 h 2315499"/>
              <a:gd name="connsiteX9" fmla="*/ 957988 w 4373902"/>
              <a:gd name="connsiteY9" fmla="*/ 974371 h 2315499"/>
              <a:gd name="connsiteX10" fmla="*/ 837556 w 4373902"/>
              <a:gd name="connsiteY10" fmla="*/ 957949 h 2315499"/>
              <a:gd name="connsiteX11" fmla="*/ 432463 w 4373902"/>
              <a:gd name="connsiteY11" fmla="*/ 1045533 h 2315499"/>
              <a:gd name="connsiteX12" fmla="*/ 432463 w 4373902"/>
              <a:gd name="connsiteY12" fmla="*/ 1045533 h 2315499"/>
              <a:gd name="connsiteX13" fmla="*/ 65691 w 4373902"/>
              <a:gd name="connsiteY13" fmla="*/ 1105747 h 2315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73902" h="2315499">
                <a:moveTo>
                  <a:pt x="65691" y="1105747"/>
                </a:moveTo>
                <a:lnTo>
                  <a:pt x="0" y="1264492"/>
                </a:lnTo>
                <a:lnTo>
                  <a:pt x="125907" y="1286388"/>
                </a:lnTo>
                <a:lnTo>
                  <a:pt x="4373902" y="2315499"/>
                </a:lnTo>
                <a:cubicBezTo>
                  <a:pt x="4370252" y="1543666"/>
                  <a:pt x="4366603" y="771833"/>
                  <a:pt x="4362953" y="0"/>
                </a:cubicBezTo>
                <a:lnTo>
                  <a:pt x="2780904" y="5474"/>
                </a:lnTo>
                <a:lnTo>
                  <a:pt x="1631317" y="437920"/>
                </a:lnTo>
                <a:lnTo>
                  <a:pt x="1401400" y="585717"/>
                </a:lnTo>
                <a:lnTo>
                  <a:pt x="1401400" y="667827"/>
                </a:lnTo>
                <a:lnTo>
                  <a:pt x="957988" y="974371"/>
                </a:lnTo>
                <a:lnTo>
                  <a:pt x="837556" y="957949"/>
                </a:lnTo>
                <a:lnTo>
                  <a:pt x="432463" y="1045533"/>
                </a:lnTo>
                <a:lnTo>
                  <a:pt x="432463" y="1045533"/>
                </a:lnTo>
                <a:lnTo>
                  <a:pt x="65691" y="1105747"/>
                </a:lnTo>
                <a:close/>
              </a:path>
            </a:pathLst>
          </a:custGeom>
          <a:solidFill>
            <a:srgbClr val="EB2A27">
              <a:alpha val="70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-7888" y="1175432"/>
            <a:ext cx="1120076" cy="1656649"/>
          </a:xfrm>
          <a:custGeom>
            <a:avLst/>
            <a:gdLst>
              <a:gd name="connsiteX0" fmla="*/ 0 w 1120076"/>
              <a:gd name="connsiteY0" fmla="*/ 0 h 1656649"/>
              <a:gd name="connsiteX1" fmla="*/ 276075 w 1120076"/>
              <a:gd name="connsiteY1" fmla="*/ 165665 h 1656649"/>
              <a:gd name="connsiteX2" fmla="*/ 283963 w 1120076"/>
              <a:gd name="connsiteY2" fmla="*/ 299774 h 1656649"/>
              <a:gd name="connsiteX3" fmla="*/ 520599 w 1120076"/>
              <a:gd name="connsiteY3" fmla="*/ 307663 h 1656649"/>
              <a:gd name="connsiteX4" fmla="*/ 1120076 w 1120076"/>
              <a:gd name="connsiteY4" fmla="*/ 638993 h 1656649"/>
              <a:gd name="connsiteX5" fmla="*/ 7888 w 1120076"/>
              <a:gd name="connsiteY5" fmla="*/ 1656649 h 1656649"/>
              <a:gd name="connsiteX6" fmla="*/ 0 w 1120076"/>
              <a:gd name="connsiteY6" fmla="*/ 0 h 165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0076" h="1656649">
                <a:moveTo>
                  <a:pt x="0" y="0"/>
                </a:moveTo>
                <a:lnTo>
                  <a:pt x="276075" y="165665"/>
                </a:lnTo>
                <a:lnTo>
                  <a:pt x="283963" y="299774"/>
                </a:lnTo>
                <a:lnTo>
                  <a:pt x="520599" y="307663"/>
                </a:lnTo>
                <a:lnTo>
                  <a:pt x="1120076" y="638993"/>
                </a:lnTo>
                <a:lnTo>
                  <a:pt x="7888" y="1656649"/>
                </a:lnTo>
                <a:cubicBezTo>
                  <a:pt x="5259" y="1104433"/>
                  <a:pt x="2629" y="552216"/>
                  <a:pt x="0" y="0"/>
                </a:cubicBezTo>
                <a:close/>
              </a:path>
            </a:pathLst>
          </a:custGeom>
          <a:solidFill>
            <a:srgbClr val="EB2A27">
              <a:alpha val="70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2085632" y="3903123"/>
            <a:ext cx="7062240" cy="1239086"/>
          </a:xfrm>
          <a:custGeom>
            <a:avLst/>
            <a:gdLst>
              <a:gd name="connsiteX0" fmla="*/ 0 w 7062240"/>
              <a:gd name="connsiteY0" fmla="*/ 1218435 h 1239086"/>
              <a:gd name="connsiteX1" fmla="*/ 7062240 w 7062240"/>
              <a:gd name="connsiteY1" fmla="*/ 0 h 1239086"/>
              <a:gd name="connsiteX2" fmla="*/ 7062240 w 7062240"/>
              <a:gd name="connsiteY2" fmla="*/ 1239086 h 1239086"/>
              <a:gd name="connsiteX3" fmla="*/ 0 w 7062240"/>
              <a:gd name="connsiteY3" fmla="*/ 1218435 h 1239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2240" h="1239086">
                <a:moveTo>
                  <a:pt x="0" y="1218435"/>
                </a:moveTo>
                <a:lnTo>
                  <a:pt x="7062240" y="0"/>
                </a:lnTo>
                <a:lnTo>
                  <a:pt x="7062240" y="1239086"/>
                </a:lnTo>
                <a:lnTo>
                  <a:pt x="0" y="1218435"/>
                </a:lnTo>
                <a:close/>
              </a:path>
            </a:pathLst>
          </a:custGeom>
          <a:solidFill>
            <a:srgbClr val="FFC709">
              <a:alpha val="76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40039" y="893044"/>
            <a:ext cx="2448908" cy="584776"/>
          </a:xfrm>
          <a:prstGeom prst="rect">
            <a:avLst/>
          </a:prstGeom>
          <a:noFill/>
          <a:scene3d>
            <a:camera prst="orthographicFront">
              <a:rot lat="20099999" lon="20519985" rev="42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Breast cancer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22578" y="1409310"/>
            <a:ext cx="2415245" cy="584776"/>
          </a:xfrm>
          <a:prstGeom prst="rect">
            <a:avLst/>
          </a:prstGeom>
          <a:noFill/>
          <a:scene3d>
            <a:camera prst="orthographicFront">
              <a:rot lat="2897556" lon="19432725" rev="19296495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Bowel cancer</a:t>
            </a:r>
          </a:p>
        </p:txBody>
      </p:sp>
      <p:sp>
        <p:nvSpPr>
          <p:cNvPr id="10" name="Text Box 30"/>
          <p:cNvSpPr txBox="1">
            <a:spLocks noChangeArrowheads="1"/>
          </p:cNvSpPr>
          <p:nvPr/>
        </p:nvSpPr>
        <p:spPr bwMode="auto">
          <a:xfrm rot="21255194">
            <a:off x="1166631" y="2451664"/>
            <a:ext cx="55400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18301649" lon="21195453" rev="189546"/>
            </a:camera>
            <a:lightRig rig="threePt" dir="t"/>
          </a:scene3d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4000" i="1" dirty="0">
                <a:solidFill>
                  <a:schemeClr val="bg1"/>
                </a:solidFill>
              </a:rPr>
              <a:t>Annual UK sepsis deaths 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2890079" y="1909907"/>
            <a:ext cx="898868" cy="769963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  <a:effectLst/>
          <a:scene3d>
            <a:camera prst="orthographicFront">
              <a:rot lat="18990214" lon="1255753" rev="20423234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051347" y="2952271"/>
            <a:ext cx="1318797" cy="1217532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  <a:effectLst/>
          <a:scene3d>
            <a:camera prst="orthographicFront">
              <a:rot lat="18990207" lon="1255750" rev="20423229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383746" y="2679876"/>
            <a:ext cx="850023" cy="129994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  <a:effectLst/>
          <a:scene3d>
            <a:camera prst="orthographicFront">
              <a:rot lat="18924952" lon="10810991" rev="11393374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361950" y="2930640"/>
            <a:ext cx="772836" cy="83818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  <a:effectLst/>
          <a:scene3d>
            <a:camera prst="orthographicFront">
              <a:rot lat="20076815" lon="11362741" rev="11124993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54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  <p:bldP spid="5" grpId="0" animBg="1"/>
      <p:bldP spid="7" grpId="0"/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42" y="611627"/>
            <a:ext cx="1194166" cy="4416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81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857" y="4481467"/>
            <a:ext cx="6216585" cy="5465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22" name="Image"/>
          <p:cNvGrpSpPr/>
          <p:nvPr/>
        </p:nvGrpSpPr>
        <p:grpSpPr>
          <a:xfrm>
            <a:off x="1438857" y="1252366"/>
            <a:ext cx="7460699" cy="2477662"/>
            <a:chOff x="0" y="0"/>
            <a:chExt cx="8028369" cy="1925686"/>
          </a:xfrm>
        </p:grpSpPr>
        <p:pic>
          <p:nvPicPr>
            <p:cNvPr id="821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0" y="88900"/>
              <a:ext cx="7774370" cy="159548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20" name="Image" descr="Imag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8028370" cy="1925687"/>
            </a:xfrm>
            <a:prstGeom prst="rect">
              <a:avLst/>
            </a:prstGeom>
            <a:effectLst/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E0F002D-86A7-3E49-BF4C-F650F7764993}"/>
              </a:ext>
            </a:extLst>
          </p:cNvPr>
          <p:cNvSpPr txBox="1"/>
          <p:nvPr/>
        </p:nvSpPr>
        <p:spPr>
          <a:xfrm>
            <a:off x="0" y="19613"/>
            <a:ext cx="7655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B2A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 THE EQUILIBRIUM</a:t>
            </a:r>
          </a:p>
        </p:txBody>
      </p:sp>
    </p:spTree>
    <p:extLst>
      <p:ext uri="{BB962C8B-B14F-4D97-AF65-F5344CB8AC3E}">
        <p14:creationId xmlns:p14="http://schemas.microsoft.com/office/powerpoint/2010/main" val="92612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93890D-7FA3-9B4E-986A-0D5F853412E3}"/>
              </a:ext>
            </a:extLst>
          </p:cNvPr>
          <p:cNvSpPr/>
          <p:nvPr/>
        </p:nvSpPr>
        <p:spPr>
          <a:xfrm>
            <a:off x="736847" y="664041"/>
            <a:ext cx="7670307" cy="42186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82E72B9-DCFB-414E-9562-94D24C5D2F2C}"/>
              </a:ext>
            </a:extLst>
          </p:cNvPr>
          <p:cNvGraphicFramePr/>
          <p:nvPr/>
        </p:nvGraphicFramePr>
        <p:xfrm>
          <a:off x="975064" y="752821"/>
          <a:ext cx="7193871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D7755C7-D272-A745-9E43-5EDD242966E7}"/>
              </a:ext>
            </a:extLst>
          </p:cNvPr>
          <p:cNvSpPr txBox="1"/>
          <p:nvPr/>
        </p:nvSpPr>
        <p:spPr>
          <a:xfrm>
            <a:off x="30974" y="-61935"/>
            <a:ext cx="8660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EB2A27"/>
                </a:solidFill>
              </a:rPr>
              <a:t>NHS ENGLAND CQUIN DATA</a:t>
            </a:r>
            <a:endParaRPr lang="en-US" sz="4800" b="1" dirty="0">
              <a:solidFill>
                <a:srgbClr val="EB2A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8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93890D-7FA3-9B4E-986A-0D5F853412E3}"/>
              </a:ext>
            </a:extLst>
          </p:cNvPr>
          <p:cNvSpPr/>
          <p:nvPr/>
        </p:nvSpPr>
        <p:spPr>
          <a:xfrm>
            <a:off x="736847" y="664041"/>
            <a:ext cx="7670307" cy="42186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82E72B9-DCFB-414E-9562-94D24C5D2F2C}"/>
              </a:ext>
            </a:extLst>
          </p:cNvPr>
          <p:cNvGraphicFramePr/>
          <p:nvPr/>
        </p:nvGraphicFramePr>
        <p:xfrm>
          <a:off x="975064" y="752821"/>
          <a:ext cx="7193871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D7755C7-D272-A745-9E43-5EDD242966E7}"/>
              </a:ext>
            </a:extLst>
          </p:cNvPr>
          <p:cNvSpPr txBox="1"/>
          <p:nvPr/>
        </p:nvSpPr>
        <p:spPr>
          <a:xfrm>
            <a:off x="30974" y="33762"/>
            <a:ext cx="8660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EB2A27"/>
                </a:solidFill>
              </a:rPr>
              <a:t>OVERLAID WITH EST</a:t>
            </a:r>
            <a:r>
              <a:rPr lang="en-GB" sz="4000" b="1" baseline="30000" dirty="0">
                <a:solidFill>
                  <a:srgbClr val="EB2A27"/>
                </a:solidFill>
              </a:rPr>
              <a:t>D</a:t>
            </a:r>
            <a:r>
              <a:rPr lang="en-GB" sz="4000" b="1" dirty="0">
                <a:solidFill>
                  <a:srgbClr val="EB2A27"/>
                </a:solidFill>
              </a:rPr>
              <a:t> MORTALITY*</a:t>
            </a:r>
            <a:endParaRPr lang="en-US" sz="4000" b="1" dirty="0">
              <a:solidFill>
                <a:srgbClr val="EB2A27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EE61A-85DC-B94C-8AE3-CC8A54A79658}"/>
              </a:ext>
            </a:extLst>
          </p:cNvPr>
          <p:cNvSpPr txBox="1"/>
          <p:nvPr/>
        </p:nvSpPr>
        <p:spPr>
          <a:xfrm>
            <a:off x="7953157" y="837885"/>
            <a:ext cx="446567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6D6E71"/>
                </a:solidFill>
              </a:rPr>
              <a:t>35</a:t>
            </a:r>
          </a:p>
          <a:p>
            <a:endParaRPr lang="en-US" sz="1200" dirty="0">
              <a:solidFill>
                <a:srgbClr val="6D6E71"/>
              </a:solidFill>
            </a:endParaRPr>
          </a:p>
          <a:p>
            <a:endParaRPr lang="en-US" sz="1000" dirty="0">
              <a:solidFill>
                <a:srgbClr val="6D6E71"/>
              </a:solidFill>
            </a:endParaRPr>
          </a:p>
          <a:p>
            <a:r>
              <a:rPr lang="en-US" sz="1200" dirty="0">
                <a:solidFill>
                  <a:srgbClr val="6D6E71"/>
                </a:solidFill>
              </a:rPr>
              <a:t>30</a:t>
            </a:r>
          </a:p>
          <a:p>
            <a:endParaRPr lang="en-US" sz="1200" dirty="0">
              <a:solidFill>
                <a:srgbClr val="6D6E71"/>
              </a:solidFill>
            </a:endParaRPr>
          </a:p>
          <a:p>
            <a:endParaRPr lang="en-US" sz="1000" dirty="0">
              <a:solidFill>
                <a:srgbClr val="6D6E71"/>
              </a:solidFill>
            </a:endParaRPr>
          </a:p>
          <a:p>
            <a:r>
              <a:rPr lang="en-US" sz="1200" dirty="0">
                <a:solidFill>
                  <a:srgbClr val="6D6E71"/>
                </a:solidFill>
              </a:rPr>
              <a:t>25</a:t>
            </a:r>
          </a:p>
          <a:p>
            <a:endParaRPr lang="en-US" sz="1200" dirty="0">
              <a:solidFill>
                <a:srgbClr val="6D6E71"/>
              </a:solidFill>
            </a:endParaRPr>
          </a:p>
          <a:p>
            <a:endParaRPr lang="en-US" sz="1000" dirty="0">
              <a:solidFill>
                <a:srgbClr val="6D6E71"/>
              </a:solidFill>
            </a:endParaRPr>
          </a:p>
          <a:p>
            <a:r>
              <a:rPr lang="en-US" sz="1200" dirty="0">
                <a:solidFill>
                  <a:srgbClr val="6D6E71"/>
                </a:solidFill>
              </a:rPr>
              <a:t>20</a:t>
            </a:r>
          </a:p>
          <a:p>
            <a:endParaRPr lang="en-US" sz="1200" dirty="0">
              <a:solidFill>
                <a:srgbClr val="6D6E71"/>
              </a:solidFill>
            </a:endParaRPr>
          </a:p>
          <a:p>
            <a:endParaRPr lang="en-US" sz="1000" dirty="0">
              <a:solidFill>
                <a:srgbClr val="6D6E71"/>
              </a:solidFill>
            </a:endParaRPr>
          </a:p>
          <a:p>
            <a:r>
              <a:rPr lang="en-US" sz="1200" dirty="0">
                <a:solidFill>
                  <a:srgbClr val="6D6E71"/>
                </a:solidFill>
              </a:rPr>
              <a:t>15</a:t>
            </a:r>
          </a:p>
          <a:p>
            <a:endParaRPr lang="en-US" sz="1200" dirty="0">
              <a:solidFill>
                <a:srgbClr val="6D6E71"/>
              </a:solidFill>
            </a:endParaRPr>
          </a:p>
          <a:p>
            <a:endParaRPr lang="en-US" sz="1000" dirty="0">
              <a:solidFill>
                <a:srgbClr val="6D6E71"/>
              </a:solidFill>
            </a:endParaRPr>
          </a:p>
          <a:p>
            <a:r>
              <a:rPr lang="en-US" sz="1200" dirty="0">
                <a:solidFill>
                  <a:srgbClr val="6D6E71"/>
                </a:solidFill>
              </a:rPr>
              <a:t>10</a:t>
            </a:r>
          </a:p>
          <a:p>
            <a:endParaRPr lang="en-US" sz="1200" dirty="0">
              <a:solidFill>
                <a:srgbClr val="6D6E71"/>
              </a:solidFill>
            </a:endParaRPr>
          </a:p>
          <a:p>
            <a:endParaRPr lang="en-US" sz="1100" dirty="0">
              <a:solidFill>
                <a:srgbClr val="6D6E71"/>
              </a:solidFill>
            </a:endParaRPr>
          </a:p>
          <a:p>
            <a:r>
              <a:rPr lang="en-US" sz="1200" dirty="0">
                <a:solidFill>
                  <a:srgbClr val="6D6E71"/>
                </a:solidFill>
              </a:rPr>
              <a:t>5</a:t>
            </a:r>
          </a:p>
          <a:p>
            <a:endParaRPr lang="en-US" sz="1200" dirty="0">
              <a:solidFill>
                <a:srgbClr val="6D6E7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7D064D-9B39-874F-8600-0EA6D5E9D93D}"/>
              </a:ext>
            </a:extLst>
          </p:cNvPr>
          <p:cNvSpPr txBox="1"/>
          <p:nvPr/>
        </p:nvSpPr>
        <p:spPr>
          <a:xfrm>
            <a:off x="2307267" y="1318438"/>
            <a:ext cx="2052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6D6E71"/>
                </a:solidFill>
              </a:rPr>
              <a:t>NCEPOD 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C312A7-F4BA-6444-A48D-BF6678664AC6}"/>
              </a:ext>
            </a:extLst>
          </p:cNvPr>
          <p:cNvSpPr txBox="1"/>
          <p:nvPr/>
        </p:nvSpPr>
        <p:spPr>
          <a:xfrm>
            <a:off x="5967995" y="3785191"/>
            <a:ext cx="2200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B2A27"/>
                </a:solidFill>
              </a:rPr>
              <a:t>* </a:t>
            </a:r>
            <a:r>
              <a:rPr lang="en-US" sz="1100" dirty="0">
                <a:solidFill>
                  <a:srgbClr val="6D6E71"/>
                </a:solidFill>
              </a:rPr>
              <a:t>NB: measurement sources vary</a:t>
            </a:r>
          </a:p>
        </p:txBody>
      </p:sp>
    </p:spTree>
    <p:extLst>
      <p:ext uri="{BB962C8B-B14F-4D97-AF65-F5344CB8AC3E}">
        <p14:creationId xmlns:p14="http://schemas.microsoft.com/office/powerpoint/2010/main" val="13672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A795E7-3948-FF45-B491-825B1840C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6615"/>
            <a:ext cx="9144000" cy="257026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3070BDD-E1FC-2046-9015-04F006B6CCB5}"/>
              </a:ext>
            </a:extLst>
          </p:cNvPr>
          <p:cNvSpPr/>
          <p:nvPr/>
        </p:nvSpPr>
        <p:spPr>
          <a:xfrm>
            <a:off x="2429435" y="1792941"/>
            <a:ext cx="806824" cy="23756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2A348FE-B7EE-554E-A37E-A30644FAD1DE}"/>
              </a:ext>
            </a:extLst>
          </p:cNvPr>
          <p:cNvSpPr/>
          <p:nvPr/>
        </p:nvSpPr>
        <p:spPr>
          <a:xfrm>
            <a:off x="8426827" y="1810871"/>
            <a:ext cx="806824" cy="23756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5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9506FB4-AA48-BE48-8EBB-163D184AB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819" y="780827"/>
            <a:ext cx="7368363" cy="413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0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94"/>
          <a:stretch/>
        </p:blipFill>
        <p:spPr bwMode="auto">
          <a:xfrm>
            <a:off x="-34492" y="2417591"/>
            <a:ext cx="8452628" cy="421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12" y="644377"/>
            <a:ext cx="8424000" cy="105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684195"/>
            <a:ext cx="8418136" cy="7333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492" y="1684195"/>
            <a:ext cx="2780247" cy="60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62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94"/>
          <a:stretch/>
        </p:blipFill>
        <p:spPr bwMode="auto">
          <a:xfrm>
            <a:off x="-34492" y="2417591"/>
            <a:ext cx="8452628" cy="421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12" y="644377"/>
            <a:ext cx="8424000" cy="105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684195"/>
            <a:ext cx="8418136" cy="7333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492" y="1684195"/>
            <a:ext cx="2780247" cy="60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rot="20567656">
            <a:off x="1065228" y="2302448"/>
            <a:ext cx="6485642" cy="1569660"/>
          </a:xfrm>
          <a:prstGeom prst="rect">
            <a:avLst/>
          </a:prstGeom>
          <a:solidFill>
            <a:srgbClr val="EB2A27"/>
          </a:solidFill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. . The </a:t>
            </a:r>
            <a:r>
              <a:rPr lang="de-DE" sz="2800" b="1" dirty="0" err="1">
                <a:solidFill>
                  <a:schemeClr val="bg1"/>
                </a:solidFill>
              </a:rPr>
              <a:t>public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en-US" sz="2800" b="1" dirty="0">
                <a:solidFill>
                  <a:schemeClr val="bg1"/>
                </a:solidFill>
              </a:rPr>
              <a:t>and political space is the space in which [sepsis] needs to be in order for things to change.”</a:t>
            </a:r>
          </a:p>
          <a:p>
            <a:r>
              <a:rPr lang="de-DE" sz="1200" b="1" dirty="0">
                <a:solidFill>
                  <a:schemeClr val="bg1"/>
                </a:solidFill>
              </a:rPr>
              <a:t> Sir Liam Donaldson, </a:t>
            </a:r>
            <a:r>
              <a:rPr lang="de-DE" sz="1200" b="1" dirty="0" err="1">
                <a:solidFill>
                  <a:schemeClr val="bg1"/>
                </a:solidFill>
              </a:rPr>
              <a:t>Geneva</a:t>
            </a:r>
            <a:r>
              <a:rPr lang="de-DE" sz="1200" b="1" dirty="0">
                <a:solidFill>
                  <a:schemeClr val="bg1"/>
                </a:solidFill>
              </a:rPr>
              <a:t> ; May 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1471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ne Health: embedding it into your work | Veterinary Record">
            <a:extLst>
              <a:ext uri="{FF2B5EF4-FFF2-40B4-BE49-F238E27FC236}">
                <a16:creationId xmlns:a16="http://schemas.microsoft.com/office/drawing/2014/main" id="{AAF1B13C-FC13-B94B-A876-29BE31EA6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63"/>
            <a:ext cx="9216428" cy="398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736DE244-7601-9E42-8E19-4B01319CC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35780"/>
            <a:ext cx="9216428" cy="152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5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BD52809-C6AA-8B46-BB2A-1BC8BB33C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58"/>
            <a:ext cx="4062089" cy="5184000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6CD6D34-E261-184E-A289-E66CD38CE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886" y="890705"/>
            <a:ext cx="4863842" cy="1952080"/>
          </a:xfrm>
          <a:prstGeom prst="rect">
            <a:avLst/>
          </a:prstGeom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A2FF7EE-DD5F-1A4F-97BB-BFE101920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886" y="3252425"/>
            <a:ext cx="4863842" cy="148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632A364-DAEA-C646-BDC3-FBD3F2949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59" y="0"/>
            <a:ext cx="9205527" cy="5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0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EAADA93-F162-734F-B644-FAD01BAD7EE9}"/>
              </a:ext>
            </a:extLst>
          </p:cNvPr>
          <p:cNvSpPr txBox="1"/>
          <p:nvPr/>
        </p:nvSpPr>
        <p:spPr>
          <a:xfrm>
            <a:off x="195388" y="683392"/>
            <a:ext cx="7767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/>
                <a:cs typeface="Arial"/>
              </a:rPr>
              <a:t>SOURCES OF INFECTION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79AD1D5-7032-EE40-8CB6-7584DEE23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143" y="1303368"/>
            <a:ext cx="5833308" cy="337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5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4" b="35276"/>
          <a:stretch/>
        </p:blipFill>
        <p:spPr>
          <a:xfrm>
            <a:off x="-20" y="548635"/>
            <a:ext cx="9227257" cy="460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11456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740000" cy="516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09309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1"/>
          <a:stretch/>
        </p:blipFill>
        <p:spPr>
          <a:xfrm>
            <a:off x="-729" y="551808"/>
            <a:ext cx="9207394" cy="46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3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C44318-1ADF-DE4F-873A-DBCCA7409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11" y="654448"/>
            <a:ext cx="8158579" cy="436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55" y="655866"/>
            <a:ext cx="58674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5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8AB1A5-59F4-D44B-B540-17175F3B4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61" y="631441"/>
            <a:ext cx="8238478" cy="435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2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EDC673-7325-0545-82F7-FC0B03E760D8}"/>
              </a:ext>
            </a:extLst>
          </p:cNvPr>
          <p:cNvSpPr/>
          <p:nvPr/>
        </p:nvSpPr>
        <p:spPr>
          <a:xfrm>
            <a:off x="2646675" y="0"/>
            <a:ext cx="3850649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EAE0B2-B5C7-CD41-B04F-8081DF00C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675" y="0"/>
            <a:ext cx="385064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7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psis_CoverPage_PP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9" y="7838"/>
            <a:ext cx="9149289" cy="5148000"/>
          </a:xfrm>
          <a:prstGeom prst="rect">
            <a:avLst/>
          </a:prstGeom>
        </p:spPr>
      </p:pic>
      <p:pic>
        <p:nvPicPr>
          <p:cNvPr id="5" name="Picture 4" descr="A picture containing laptop, man, room&#10;&#10;Description automatically generated">
            <a:extLst>
              <a:ext uri="{FF2B5EF4-FFF2-40B4-BE49-F238E27FC236}">
                <a16:creationId xmlns:a16="http://schemas.microsoft.com/office/drawing/2014/main" id="{12719F66-BD47-1344-A090-81099D3C49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009"/>
          <a:stretch/>
        </p:blipFill>
        <p:spPr>
          <a:xfrm>
            <a:off x="2608728" y="3266141"/>
            <a:ext cx="2608731" cy="1282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432D6F-CD62-0745-9CAF-D8C005597E25}"/>
              </a:ext>
            </a:extLst>
          </p:cNvPr>
          <p:cNvSpPr txBox="1"/>
          <p:nvPr/>
        </p:nvSpPr>
        <p:spPr>
          <a:xfrm>
            <a:off x="1990158" y="2743199"/>
            <a:ext cx="337073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Humanst521 BT Roman" panose="020B0602020204020204" pitchFamily="34" charset="0"/>
              </a:rPr>
              <a:t>    </a:t>
            </a:r>
            <a:r>
              <a:rPr lang="en-US" sz="10200" b="1" dirty="0">
                <a:solidFill>
                  <a:schemeClr val="bg1"/>
                </a:solidFill>
                <a:latin typeface="Aharoni" panose="020F0502020204030204" pitchFamily="34" charset="0"/>
                <a:cs typeface="Aharoni" panose="020F0502020204030204" pitchFamily="34" charset="0"/>
              </a:rPr>
              <a:t>7,000</a:t>
            </a:r>
            <a:r>
              <a:rPr lang="en-US" sz="6600" b="1" dirty="0">
                <a:solidFill>
                  <a:schemeClr val="bg1"/>
                </a:solidFill>
                <a:latin typeface="Humanst521 BT Roman" panose="020B06020202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814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8304" y="1131324"/>
            <a:ext cx="8506100" cy="4252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it-IT" sz="2400" b="1" dirty="0">
                <a:solidFill>
                  <a:srgbClr val="FFC709"/>
                </a:solidFill>
                <a:latin typeface="Arial"/>
                <a:cs typeface="Arial"/>
              </a:rPr>
              <a:t>J18.0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 	   </a:t>
            </a:r>
            <a:r>
              <a:rPr lang="it-IT" sz="2400" dirty="0" err="1">
                <a:solidFill>
                  <a:schemeClr val="bg1"/>
                </a:solidFill>
                <a:latin typeface="Arial"/>
                <a:cs typeface="Arial"/>
              </a:rPr>
              <a:t>Broncho</a:t>
            </a:r>
            <a:r>
              <a:rPr lang="it-IT" sz="2400" dirty="0" err="1">
                <a:solidFill>
                  <a:srgbClr val="FFC709"/>
                </a:solidFill>
                <a:latin typeface="Arial"/>
                <a:cs typeface="Arial"/>
              </a:rPr>
              <a:t>pneumonia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it-IT" sz="2400" dirty="0" err="1">
                <a:solidFill>
                  <a:schemeClr val="bg1"/>
                </a:solidFill>
                <a:latin typeface="Arial"/>
                <a:cs typeface="Arial"/>
              </a:rPr>
              <a:t>unspecified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Arial"/>
                <a:cs typeface="Arial"/>
              </a:rPr>
              <a:t>organism</a:t>
            </a:r>
            <a:endParaRPr lang="it-IT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it-IT" sz="2400" b="1" dirty="0">
                <a:solidFill>
                  <a:srgbClr val="FFC709"/>
                </a:solidFill>
                <a:latin typeface="Arial"/>
                <a:cs typeface="Arial"/>
              </a:rPr>
              <a:t>J18.1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	   </a:t>
            </a:r>
            <a:r>
              <a:rPr lang="it-IT" sz="2400" dirty="0" err="1">
                <a:solidFill>
                  <a:schemeClr val="bg1"/>
                </a:solidFill>
                <a:latin typeface="Arial"/>
                <a:cs typeface="Arial"/>
              </a:rPr>
              <a:t>Lobar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it-IT" sz="2400" dirty="0">
                <a:solidFill>
                  <a:srgbClr val="FFC709"/>
                </a:solidFill>
                <a:latin typeface="Arial"/>
                <a:cs typeface="Arial"/>
              </a:rPr>
              <a:t>pneumonia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it-IT" sz="2400" dirty="0" err="1">
                <a:solidFill>
                  <a:schemeClr val="bg1"/>
                </a:solidFill>
                <a:latin typeface="Arial"/>
                <a:cs typeface="Arial"/>
              </a:rPr>
              <a:t>unspecified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Arial"/>
                <a:cs typeface="Arial"/>
              </a:rPr>
              <a:t>organism</a:t>
            </a:r>
            <a:endParaRPr lang="it-IT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it-IT" sz="2400" b="1" dirty="0">
                <a:solidFill>
                  <a:srgbClr val="FFC709"/>
                </a:solidFill>
                <a:latin typeface="Arial"/>
                <a:cs typeface="Arial"/>
              </a:rPr>
              <a:t>J18.9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	   </a:t>
            </a:r>
            <a:r>
              <a:rPr lang="it-IT" sz="2400" dirty="0">
                <a:solidFill>
                  <a:srgbClr val="FFC709"/>
                </a:solidFill>
                <a:latin typeface="Arial"/>
                <a:cs typeface="Arial"/>
              </a:rPr>
              <a:t>Pneumonia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it-IT" sz="2400" dirty="0" err="1">
                <a:solidFill>
                  <a:schemeClr val="bg1"/>
                </a:solidFill>
                <a:latin typeface="Arial"/>
                <a:cs typeface="Arial"/>
              </a:rPr>
              <a:t>unspecified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Arial"/>
                <a:cs typeface="Arial"/>
              </a:rPr>
              <a:t>organism</a:t>
            </a:r>
            <a:endParaRPr lang="it-IT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it-IT" sz="2400" b="1" dirty="0">
                <a:solidFill>
                  <a:srgbClr val="FFC709"/>
                </a:solidFill>
                <a:latin typeface="Arial"/>
                <a:cs typeface="Arial"/>
              </a:rPr>
              <a:t>K65.0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 	   </a:t>
            </a:r>
            <a:r>
              <a:rPr lang="it-IT" sz="2400" dirty="0" err="1">
                <a:solidFill>
                  <a:schemeClr val="bg1"/>
                </a:solidFill>
                <a:latin typeface="Arial"/>
                <a:cs typeface="Arial"/>
              </a:rPr>
              <a:t>Generalised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it-IT" sz="2400" dirty="0" err="1">
                <a:solidFill>
                  <a:srgbClr val="FFC709"/>
                </a:solidFill>
                <a:latin typeface="Arial"/>
                <a:cs typeface="Arial"/>
              </a:rPr>
              <a:t>peritonitis</a:t>
            </a:r>
            <a:endParaRPr lang="it-IT" sz="2400" dirty="0">
              <a:solidFill>
                <a:srgbClr val="FFC709"/>
              </a:solidFill>
              <a:latin typeface="Arial"/>
              <a:cs typeface="Arial"/>
            </a:endParaRPr>
          </a:p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it-IT" sz="2400" b="1" dirty="0">
                <a:solidFill>
                  <a:srgbClr val="FFC709"/>
                </a:solidFill>
                <a:latin typeface="Arial"/>
                <a:cs typeface="Arial"/>
              </a:rPr>
              <a:t>L03.9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 	   </a:t>
            </a:r>
            <a:r>
              <a:rPr lang="it-IT" sz="2400" dirty="0" err="1">
                <a:solidFill>
                  <a:srgbClr val="FFC709"/>
                </a:solidFill>
                <a:latin typeface="Arial"/>
                <a:cs typeface="Arial"/>
              </a:rPr>
              <a:t>Cellulitis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it-IT" sz="2400" dirty="0" err="1">
                <a:solidFill>
                  <a:schemeClr val="bg1"/>
                </a:solidFill>
                <a:latin typeface="Arial"/>
                <a:cs typeface="Arial"/>
              </a:rPr>
              <a:t>unspecified</a:t>
            </a:r>
            <a:endParaRPr lang="it-IT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it-IT" sz="2400" b="1" dirty="0">
                <a:solidFill>
                  <a:srgbClr val="FFC709"/>
                </a:solidFill>
                <a:latin typeface="Arial"/>
                <a:cs typeface="Arial"/>
              </a:rPr>
              <a:t>L03.1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	   </a:t>
            </a:r>
            <a:r>
              <a:rPr lang="it-IT" sz="2400" dirty="0" err="1">
                <a:solidFill>
                  <a:srgbClr val="FFC709"/>
                </a:solidFill>
                <a:latin typeface="Arial"/>
                <a:cs typeface="Arial"/>
              </a:rPr>
              <a:t>Cellulitis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 of </a:t>
            </a:r>
            <a:r>
              <a:rPr lang="it-IT" sz="2400" dirty="0" err="1">
                <a:solidFill>
                  <a:schemeClr val="bg1"/>
                </a:solidFill>
                <a:latin typeface="Arial"/>
                <a:cs typeface="Arial"/>
              </a:rPr>
              <a:t>limb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		</a:t>
            </a:r>
          </a:p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it-IT" sz="2400" b="1" dirty="0">
                <a:solidFill>
                  <a:srgbClr val="FFC709"/>
                </a:solidFill>
                <a:latin typeface="Arial"/>
                <a:cs typeface="Arial"/>
              </a:rPr>
              <a:t>N39.0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    </a:t>
            </a:r>
            <a:r>
              <a:rPr lang="it-IT" sz="2400" dirty="0" err="1">
                <a:solidFill>
                  <a:srgbClr val="FFC709"/>
                </a:solidFill>
                <a:latin typeface="Arial"/>
                <a:cs typeface="Arial"/>
              </a:rPr>
              <a:t>Urinary</a:t>
            </a:r>
            <a:r>
              <a:rPr lang="it-IT" sz="2400" dirty="0">
                <a:solidFill>
                  <a:srgbClr val="FFC709"/>
                </a:solidFill>
                <a:latin typeface="Arial"/>
                <a:cs typeface="Arial"/>
              </a:rPr>
              <a:t> </a:t>
            </a:r>
            <a:r>
              <a:rPr lang="it-IT" sz="2400" dirty="0" err="1">
                <a:solidFill>
                  <a:srgbClr val="FFC709"/>
                </a:solidFill>
                <a:latin typeface="Arial"/>
                <a:cs typeface="Arial"/>
              </a:rPr>
              <a:t>tract</a:t>
            </a:r>
            <a:r>
              <a:rPr lang="it-IT" sz="2400" dirty="0">
                <a:solidFill>
                  <a:srgbClr val="FFC709"/>
                </a:solidFill>
                <a:latin typeface="Arial"/>
                <a:cs typeface="Arial"/>
              </a:rPr>
              <a:t> </a:t>
            </a:r>
            <a:r>
              <a:rPr lang="it-IT" sz="2400" dirty="0" err="1">
                <a:solidFill>
                  <a:srgbClr val="FFC709"/>
                </a:solidFill>
                <a:latin typeface="Arial"/>
                <a:cs typeface="Arial"/>
              </a:rPr>
              <a:t>infection</a:t>
            </a:r>
            <a:endParaRPr lang="it-IT" sz="2400" dirty="0">
              <a:solidFill>
                <a:srgbClr val="FFC709"/>
              </a:solidFill>
              <a:latin typeface="Arial"/>
              <a:cs typeface="Arial"/>
            </a:endParaRPr>
          </a:p>
          <a:p>
            <a:endParaRPr lang="nb-NO" sz="2400" i="1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AADA93-F162-734F-B644-FAD01BAD7EE9}"/>
              </a:ext>
            </a:extLst>
          </p:cNvPr>
          <p:cNvSpPr txBox="1"/>
          <p:nvPr/>
        </p:nvSpPr>
        <p:spPr>
          <a:xfrm>
            <a:off x="195388" y="683392"/>
            <a:ext cx="7767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/>
                <a:cs typeface="Arial"/>
              </a:rPr>
              <a:t>‘MIGHT BE’ SEPSIS CODES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150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AADA93-F162-734F-B644-FAD01BAD7EE9}"/>
              </a:ext>
            </a:extLst>
          </p:cNvPr>
          <p:cNvSpPr txBox="1"/>
          <p:nvPr/>
        </p:nvSpPr>
        <p:spPr>
          <a:xfrm>
            <a:off x="195388" y="683392"/>
            <a:ext cx="7767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/>
                <a:cs typeface="Arial"/>
              </a:rPr>
              <a:t>‘MIGHT BE’ SEPSIS CODES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Triangle 2">
            <a:extLst>
              <a:ext uri="{FF2B5EF4-FFF2-40B4-BE49-F238E27FC236}">
                <a16:creationId xmlns:a16="http://schemas.microsoft.com/office/drawing/2014/main" id="{B046F0D7-AD47-A548-991D-932FAF4B2B8D}"/>
              </a:ext>
            </a:extLst>
          </p:cNvPr>
          <p:cNvSpPr/>
          <p:nvPr/>
        </p:nvSpPr>
        <p:spPr>
          <a:xfrm rot="5400000">
            <a:off x="1811049" y="2390839"/>
            <a:ext cx="2779483" cy="106032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BE8BC8-5D15-E646-8958-A16B6C7EB96C}"/>
              </a:ext>
            </a:extLst>
          </p:cNvPr>
          <p:cNvSpPr txBox="1"/>
          <p:nvPr/>
        </p:nvSpPr>
        <p:spPr>
          <a:xfrm>
            <a:off x="3819442" y="2042154"/>
            <a:ext cx="40182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rgbClr val="FFC709"/>
                </a:solidFill>
                <a:latin typeface="Arial"/>
                <a:cs typeface="Arial"/>
              </a:rPr>
              <a:t>1,700,000</a:t>
            </a:r>
            <a:endParaRPr lang="en-US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BE8BC8-5D15-E646-8958-A16B6C7EB96C}"/>
              </a:ext>
            </a:extLst>
          </p:cNvPr>
          <p:cNvSpPr txBox="1"/>
          <p:nvPr/>
        </p:nvSpPr>
        <p:spPr>
          <a:xfrm>
            <a:off x="6058183" y="3820968"/>
            <a:ext cx="1715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Arial"/>
                <a:cs typeface="Arial"/>
              </a:rPr>
              <a:t>(HES data 2017)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BE8BC8-5D15-E646-8958-A16B6C7EB96C}"/>
              </a:ext>
            </a:extLst>
          </p:cNvPr>
          <p:cNvSpPr txBox="1"/>
          <p:nvPr/>
        </p:nvSpPr>
        <p:spPr>
          <a:xfrm>
            <a:off x="3819443" y="2744367"/>
            <a:ext cx="388764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00" b="1" dirty="0">
                <a:solidFill>
                  <a:schemeClr val="bg1"/>
                </a:solidFill>
                <a:latin typeface="Arial"/>
                <a:cs typeface="Arial"/>
              </a:rPr>
              <a:t>CASES</a:t>
            </a:r>
            <a:endParaRPr lang="en-US" sz="7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1620" y="1380309"/>
            <a:ext cx="1179010" cy="3069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nb-NO" sz="2400" b="1" dirty="0">
                <a:solidFill>
                  <a:srgbClr val="FFC709"/>
                </a:solidFill>
                <a:latin typeface="Arial"/>
                <a:cs typeface="Arial"/>
              </a:rPr>
              <a:t>J18.0</a:t>
            </a:r>
          </a:p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nb-NO" sz="2400" b="1" dirty="0">
                <a:solidFill>
                  <a:srgbClr val="FFC709"/>
                </a:solidFill>
                <a:latin typeface="Arial"/>
                <a:cs typeface="Arial"/>
              </a:rPr>
              <a:t>J18.1</a:t>
            </a:r>
          </a:p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nb-NO" sz="2400" b="1" dirty="0">
                <a:solidFill>
                  <a:srgbClr val="FFC709"/>
                </a:solidFill>
                <a:latin typeface="Arial"/>
                <a:cs typeface="Arial"/>
              </a:rPr>
              <a:t>J18.9	</a:t>
            </a:r>
          </a:p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nb-NO" sz="2400" b="1" dirty="0">
                <a:solidFill>
                  <a:srgbClr val="FFC709"/>
                </a:solidFill>
                <a:latin typeface="Arial"/>
                <a:cs typeface="Arial"/>
              </a:rPr>
              <a:t>K65.0</a:t>
            </a:r>
          </a:p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nb-NO" sz="2400" b="1" dirty="0">
                <a:solidFill>
                  <a:srgbClr val="FFC709"/>
                </a:solidFill>
                <a:latin typeface="Arial"/>
                <a:cs typeface="Arial"/>
              </a:rPr>
              <a:t>L03.9	</a:t>
            </a:r>
          </a:p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nb-NO" sz="2400" b="1" dirty="0">
                <a:solidFill>
                  <a:srgbClr val="FFC709"/>
                </a:solidFill>
                <a:latin typeface="Arial"/>
                <a:cs typeface="Arial"/>
              </a:rPr>
              <a:t>L03.1	</a:t>
            </a:r>
          </a:p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nb-NO" sz="2400" b="1" dirty="0">
                <a:solidFill>
                  <a:srgbClr val="FFC709"/>
                </a:solidFill>
                <a:latin typeface="Arial"/>
                <a:cs typeface="Arial"/>
              </a:rPr>
              <a:t>N39.0	</a:t>
            </a:r>
          </a:p>
        </p:txBody>
      </p:sp>
    </p:spTree>
    <p:extLst>
      <p:ext uri="{BB962C8B-B14F-4D97-AF65-F5344CB8AC3E}">
        <p14:creationId xmlns:p14="http://schemas.microsoft.com/office/powerpoint/2010/main" val="244353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0DDCB1-50C4-D744-9A7C-8288E67F9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425" y="1004557"/>
            <a:ext cx="9203478" cy="352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CED424-3CB3-2747-BF6B-E0017E61A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89703" cy="54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4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" y="48061"/>
            <a:ext cx="7913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B2A27"/>
                </a:solidFill>
                <a:latin typeface="+mj-lt"/>
                <a:cs typeface="Humanst521 BT Roman"/>
              </a:rPr>
              <a:t>GLOBAL SEPSIS MORTALITY</a:t>
            </a: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7290" y="714066"/>
            <a:ext cx="3960000" cy="2969988"/>
            <a:chOff x="323527" y="2313032"/>
            <a:chExt cx="2119270" cy="2119253"/>
          </a:xfrm>
          <a:solidFill>
            <a:srgbClr val="FFFFFF"/>
          </a:solidFill>
        </p:grpSpPr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323527" y="2313032"/>
              <a:ext cx="2119270" cy="211925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7736" y="3000697"/>
              <a:ext cx="1296144" cy="922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EB2A27"/>
                  </a:solidFill>
                  <a:latin typeface="Humanst521 BT Roman"/>
                  <a:cs typeface="Humanst521 BT Roman"/>
                </a:rPr>
                <a:t>Sepsis</a:t>
              </a:r>
            </a:p>
            <a:p>
              <a:pPr algn="ctr"/>
              <a:r>
                <a:rPr lang="en-US" sz="1400" dirty="0">
                  <a:solidFill>
                    <a:srgbClr val="EB2A27"/>
                  </a:solidFill>
                  <a:latin typeface="Humanst521 BT Roman"/>
                  <a:cs typeface="Humanst521 BT Roman"/>
                </a:rPr>
                <a:t>11 M</a:t>
              </a:r>
            </a:p>
            <a:p>
              <a:pPr algn="ctr"/>
              <a:r>
                <a:rPr lang="en-US" sz="3200" dirty="0">
                  <a:solidFill>
                    <a:srgbClr val="EB2A27"/>
                  </a:solidFill>
                  <a:latin typeface="Humanst521 BT Roman"/>
                  <a:cs typeface="Humanst521 BT Roman"/>
                </a:rPr>
                <a:t>*</a:t>
              </a:r>
            </a:p>
          </p:txBody>
        </p:sp>
      </p:grp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3178678" y="1227060"/>
            <a:ext cx="2592029" cy="1944000"/>
            <a:chOff x="323528" y="2313032"/>
            <a:chExt cx="2520029" cy="2520000"/>
          </a:xfrm>
        </p:grpSpPr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323528" y="2313032"/>
              <a:ext cx="2520029" cy="2520000"/>
            </a:xfrm>
            <a:prstGeom prst="ellipse">
              <a:avLst/>
            </a:prstGeom>
            <a:solidFill>
              <a:srgbClr val="F5872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93692" y="2521532"/>
              <a:ext cx="2376264" cy="1915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Humanst521 BT Roman"/>
                  <a:cs typeface="Humanst521 BT Roman"/>
                </a:rPr>
                <a:t>Ischaemic</a:t>
              </a:r>
              <a:r>
                <a:rPr lang="en-US" sz="28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 Heart Disease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7.2M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(CDC 2015)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612540" y="778821"/>
            <a:ext cx="3456000" cy="2484000"/>
            <a:chOff x="323526" y="2313030"/>
            <a:chExt cx="2952012" cy="2951996"/>
          </a:xfrm>
          <a:solidFill>
            <a:srgbClr val="FFFFFF"/>
          </a:solidFill>
        </p:grpSpPr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323526" y="2313030"/>
              <a:ext cx="2952012" cy="2951996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41856" y="2965489"/>
              <a:ext cx="2735986" cy="1316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EB2A27"/>
                  </a:solidFill>
                  <a:latin typeface="Humanst521 BT Roman"/>
                  <a:cs typeface="Humanst521 BT Roman"/>
                </a:rPr>
                <a:t>Cancer</a:t>
              </a:r>
            </a:p>
            <a:p>
              <a:pPr algn="ctr"/>
              <a:r>
                <a:rPr lang="en-US" sz="1400" dirty="0">
                  <a:solidFill>
                    <a:srgbClr val="EB2A27"/>
                  </a:solidFill>
                  <a:latin typeface="Humanst521 BT Roman"/>
                  <a:cs typeface="Humanst521 BT Roman"/>
                </a:rPr>
                <a:t>9.6M</a:t>
              </a:r>
            </a:p>
            <a:p>
              <a:pPr algn="ctr"/>
              <a:r>
                <a:rPr lang="en-US" sz="2000" dirty="0">
                  <a:solidFill>
                    <a:srgbClr val="EB2A27"/>
                  </a:solidFill>
                  <a:latin typeface="Humanst521 BT Roman"/>
                  <a:cs typeface="Humanst521 BT Roman"/>
                </a:rPr>
                <a:t>(WHO 2018)</a:t>
              </a:r>
              <a:r>
                <a:rPr lang="en-US" sz="20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) </a:t>
              </a:r>
            </a:p>
          </p:txBody>
        </p:sp>
      </p:grp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412374" y="2980229"/>
            <a:ext cx="3119719" cy="1921288"/>
            <a:chOff x="162966" y="2313032"/>
            <a:chExt cx="1709829" cy="1404000"/>
          </a:xfrm>
        </p:grpSpPr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323528" y="2313032"/>
              <a:ext cx="1404016" cy="1404000"/>
            </a:xfrm>
            <a:prstGeom prst="ellipse">
              <a:avLst/>
            </a:prstGeom>
            <a:solidFill>
              <a:srgbClr val="F5872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62966" y="2622417"/>
              <a:ext cx="1709829" cy="764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Tobacco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8M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Humanst521 BT Roman"/>
                  <a:cs typeface="Humanst521 BT Roman"/>
                </a:rPr>
                <a:t>(WHO 2019)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795546" y="4839818"/>
            <a:ext cx="2384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Humanist 521 Light BT"/>
                <a:cs typeface="Humanist 521 Light BT"/>
              </a:rPr>
              <a:t>*Rudd K, Lancet 2020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8983E7-79BC-4346-A1BE-8280C9D2FC6C}"/>
              </a:ext>
            </a:extLst>
          </p:cNvPr>
          <p:cNvSpPr txBox="1"/>
          <p:nvPr/>
        </p:nvSpPr>
        <p:spPr>
          <a:xfrm>
            <a:off x="3978237" y="4302550"/>
            <a:ext cx="3519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Humanst521 BT Roman"/>
                <a:cs typeface="Humanst521 BT Roman"/>
              </a:rPr>
              <a:t>COVID-19: 2.1M (JHU 2021) 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542EF1A-6ABC-734A-8CA9-982D353EE08C}"/>
              </a:ext>
            </a:extLst>
          </p:cNvPr>
          <p:cNvSpPr>
            <a:spLocks noChangeAspect="1"/>
          </p:cNvSpPr>
          <p:nvPr/>
        </p:nvSpPr>
        <p:spPr>
          <a:xfrm>
            <a:off x="4022191" y="4175799"/>
            <a:ext cx="756000" cy="5433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400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14952</TotalTime>
  <Words>665</Words>
  <Application>Microsoft Macintosh PowerPoint</Application>
  <PresentationFormat>On-screen Show (16:9)</PresentationFormat>
  <Paragraphs>149</Paragraphs>
  <Slides>57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57</vt:i4>
      </vt:variant>
    </vt:vector>
  </HeadingPairs>
  <TitlesOfParts>
    <vt:vector size="67" baseType="lpstr">
      <vt:lpstr>Aharoni</vt:lpstr>
      <vt:lpstr>Arial</vt:lpstr>
      <vt:lpstr>Avenir Medium</vt:lpstr>
      <vt:lpstr>Calibri</vt:lpstr>
      <vt:lpstr>Humanist 521 Light BT</vt:lpstr>
      <vt:lpstr>Humanst521 BT</vt:lpstr>
      <vt:lpstr>Humanst521 BT Roman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-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Sepsis: a silent killer</dc:title>
  <dc:subject/>
  <dc:creator>Dave Hobbs</dc:creator>
  <cp:keywords/>
  <dc:description/>
  <cp:lastModifiedBy>Ron Daniels</cp:lastModifiedBy>
  <cp:revision>337</cp:revision>
  <dcterms:created xsi:type="dcterms:W3CDTF">2016-08-18T19:27:05Z</dcterms:created>
  <dcterms:modified xsi:type="dcterms:W3CDTF">2021-02-11T11:35:39Z</dcterms:modified>
  <cp:category/>
</cp:coreProperties>
</file>