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3" r:id="rId3"/>
    <p:sldId id="257" r:id="rId4"/>
    <p:sldId id="275" r:id="rId5"/>
    <p:sldId id="272" r:id="rId6"/>
    <p:sldId id="284" r:id="rId7"/>
    <p:sldId id="285" r:id="rId8"/>
    <p:sldId id="287" r:id="rId9"/>
    <p:sldId id="286" r:id="rId10"/>
    <p:sldId id="261" r:id="rId11"/>
    <p:sldId id="279" r:id="rId12"/>
    <p:sldId id="290" r:id="rId13"/>
    <p:sldId id="288" r:id="rId14"/>
    <p:sldId id="289" r:id="rId15"/>
    <p:sldId id="281" r:id="rId16"/>
    <p:sldId id="282" r:id="rId17"/>
    <p:sldId id="292" r:id="rId18"/>
    <p:sldId id="291" r:id="rId19"/>
    <p:sldId id="29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9FF"/>
    <a:srgbClr val="CC0066"/>
    <a:srgbClr val="00B0B9"/>
    <a:srgbClr val="C6007E"/>
    <a:srgbClr val="95FFFF"/>
    <a:srgbClr val="FF8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3DABD-183A-4EAB-A875-6342BAE0019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65514-B997-4587-A2E0-A326E4EBB87C}">
      <dgm:prSet phldrT="[Text]"/>
      <dgm:spPr>
        <a:solidFill>
          <a:srgbClr val="00B0B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Anticipatory Grief</a:t>
          </a:r>
          <a:endParaRPr lang="en-US" b="1" dirty="0">
            <a:solidFill>
              <a:schemeClr val="bg1"/>
            </a:solidFill>
          </a:endParaRPr>
        </a:p>
      </dgm:t>
    </dgm:pt>
    <dgm:pt modelId="{CB1C465D-465E-42B0-84FF-35376136CCB3}" type="parTrans" cxnId="{7903D1F7-5798-4674-9DD0-737FBFBB849B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F3015BA5-6128-440D-9A38-187125EA7479}" type="sibTrans" cxnId="{7903D1F7-5798-4674-9DD0-737FBFBB849B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9450F963-E8FA-41FE-9C4B-68ABA76C5DC3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The normal mourning that occurs for a patient or family when death is expected</a:t>
          </a:r>
          <a:endParaRPr lang="en-US" sz="14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41E403E-F1ED-41AD-A5E7-06E3A0EFFEB4}" type="parTrans" cxnId="{45562FA4-D299-4AF4-8DF4-1DD93041E594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40B04D52-57B8-4DEC-95E6-F32ACE2DC4A0}" type="sibTrans" cxnId="{45562FA4-D299-4AF4-8DF4-1DD93041E594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9CB2E55D-3C71-49D7-8921-B651B33A5B68}">
      <dgm:prSet phldrT="[Text]"/>
      <dgm:spPr>
        <a:solidFill>
          <a:srgbClr val="00B0B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Disenfranchised Grief</a:t>
          </a:r>
          <a:endParaRPr lang="en-US" b="1" dirty="0">
            <a:solidFill>
              <a:schemeClr val="bg1"/>
            </a:solidFill>
          </a:endParaRPr>
        </a:p>
      </dgm:t>
    </dgm:pt>
    <dgm:pt modelId="{4ADFC7A2-A67B-4B64-9D01-1FD630323C89}" type="parTrans" cxnId="{F49FB45B-6666-4838-99AF-A218C2299FDA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51689E2F-CEBE-4BAA-B61B-1F117B41C867}" type="sibTrans" cxnId="{F49FB45B-6666-4838-99AF-A218C2299FDA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31943D3D-6240-42E8-BDC2-DD6A783FD1E9}">
      <dgm:prSet phldrT="[Text]" custT="1"/>
      <dgm:spPr/>
      <dgm:t>
        <a:bodyPr/>
        <a:lstStyle/>
        <a:p>
          <a:r>
            <a:rPr lang="en-GB" sz="1400" b="0" i="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Grief that persons experience when they incur a loss that is not or cannot be openly acknowledged, socially sanctioned or publicly mourned</a:t>
          </a:r>
          <a:endParaRPr lang="en-US" sz="1400" i="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3D8FAF-A9DC-4BF6-BC7C-9B3895C63373}" type="parTrans" cxnId="{5AA444E9-2F96-48F6-B2CF-022B513F5ABB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C3B0C71A-1F81-40D3-AC07-C54A8873CC8F}" type="sibTrans" cxnId="{5AA444E9-2F96-48F6-B2CF-022B513F5ABB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84AE64FA-CDBE-4A43-B714-15B37D264274}">
      <dgm:prSet phldrT="[Text]"/>
      <dgm:spPr>
        <a:solidFill>
          <a:srgbClr val="00B0B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Complicated</a:t>
          </a:r>
          <a:r>
            <a:rPr lang="en-US" dirty="0" smtClean="0">
              <a:solidFill>
                <a:srgbClr val="007A84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grief</a:t>
          </a:r>
          <a:endParaRPr lang="en-US" b="1" dirty="0">
            <a:solidFill>
              <a:schemeClr val="bg1"/>
            </a:solidFill>
          </a:endParaRPr>
        </a:p>
      </dgm:t>
    </dgm:pt>
    <dgm:pt modelId="{11817C3C-E779-486E-B70E-29A5370ED178}" type="parTrans" cxnId="{19B5AC42-84DD-437A-9985-BDA7113A7B8E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4E9AB543-C98A-411A-A19F-05564C8EE9C1}" type="sibTrans" cxnId="{19B5AC42-84DD-437A-9985-BDA7113A7B8E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2C19EAAA-E0A8-4434-A457-A4A90AC5DCDB}">
      <dgm:prSet phldrT="[Text]"/>
      <dgm:spPr/>
      <dgm:t>
        <a:bodyPr/>
        <a:lstStyle/>
        <a:p>
          <a:r>
            <a:rPr lang="en-GB" b="0" i="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People feel unable to bounce back. There is usually something about the experience that leaves the person who has been bereaved feeling stuck and in a struggle to cope with the emotional impact of their grieving                            </a:t>
          </a:r>
          <a:endParaRPr lang="en-US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496ED1-F89C-410D-81BB-F8F064EC32C8}" type="parTrans" cxnId="{3DFF36C6-19F0-4721-A7E7-AD4A1FC8448F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CFA5B6E0-EF32-4AEA-85BF-C424B8B3DF0D}" type="sibTrans" cxnId="{3DFF36C6-19F0-4721-A7E7-AD4A1FC8448F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FA2B0F17-7AE1-41F8-9F0C-E16C3BD0A7F4}">
      <dgm:prSet phldrT="[Text]"/>
      <dgm:spPr>
        <a:solidFill>
          <a:srgbClr val="00B0B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Traumatic Bereavement</a:t>
          </a:r>
          <a:endParaRPr lang="en-US" b="1" dirty="0">
            <a:solidFill>
              <a:schemeClr val="bg1"/>
            </a:solidFill>
          </a:endParaRPr>
        </a:p>
      </dgm:t>
    </dgm:pt>
    <dgm:pt modelId="{B9E0FA7E-AC6F-4ED3-B04F-08A0B8746132}" type="parTrans" cxnId="{B4DDBFEA-ACE4-4D9D-9925-D2F5D9DA35C8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F49D5256-1AD7-4148-9093-A4E4334C33AA}" type="sibTrans" cxnId="{B4DDBFEA-ACE4-4D9D-9925-D2F5D9DA35C8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8320CEE9-2CCB-40B9-B1DD-4825B5D571A9}">
      <dgm:prSet phldrT="[Text]" custT="1"/>
      <dgm:spPr/>
      <dgm:t>
        <a:bodyPr/>
        <a:lstStyle/>
        <a:p>
          <a:r>
            <a:rPr lang="en-GB" sz="1400" b="0" i="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A loss that is sudden and unexpected, and often results from horrific or frightening circumstances</a:t>
          </a:r>
          <a:endParaRPr lang="en-US" sz="14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7FB5B2-9E60-4F7C-85DC-FE57BB01E98A}" type="parTrans" cxnId="{7ABA2DEA-01F4-4DDC-8EE7-5175368446B7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1CD1C3C0-51AB-46CB-8BB8-058F7AA7D6F4}" type="sibTrans" cxnId="{7ABA2DEA-01F4-4DDC-8EE7-5175368446B7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580D57EF-9FE9-41B7-8D06-56C9845236B3}">
      <dgm:prSet custT="1"/>
      <dgm:spPr/>
      <dgm:t>
        <a:bodyPr/>
        <a:lstStyle/>
        <a:p>
          <a:r>
            <a:rPr lang="en-GB" sz="14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Results from uncertainty as well as trying to make sense of what is coming.</a:t>
          </a:r>
        </a:p>
      </dgm:t>
    </dgm:pt>
    <dgm:pt modelId="{25CB0FC5-1C8D-4472-8DC1-5321A5BB2FB2}" type="parTrans" cxnId="{A5F709D2-0132-4A31-BE01-2D0A5D1A88BA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DFC9E222-A23F-4277-921F-6CA2529B8747}" type="sibTrans" cxnId="{A5F709D2-0132-4A31-BE01-2D0A5D1A88BA}">
      <dgm:prSet/>
      <dgm:spPr/>
      <dgm:t>
        <a:bodyPr/>
        <a:lstStyle/>
        <a:p>
          <a:endParaRPr lang="en-US">
            <a:solidFill>
              <a:srgbClr val="007A84"/>
            </a:solidFill>
          </a:endParaRPr>
        </a:p>
      </dgm:t>
    </dgm:pt>
    <dgm:pt modelId="{66F5B625-91B0-4714-B9FA-F78C83555F1E}" type="pres">
      <dgm:prSet presAssocID="{A633DABD-183A-4EAB-A875-6342BAE001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71BF5-7E9C-4DF5-8ABF-B60014A789D5}" type="pres">
      <dgm:prSet presAssocID="{A633DABD-183A-4EAB-A875-6342BAE00192}" presName="children" presStyleCnt="0"/>
      <dgm:spPr/>
    </dgm:pt>
    <dgm:pt modelId="{F71F6BD4-FE4D-49D5-98A2-8B0F08069B7C}" type="pres">
      <dgm:prSet presAssocID="{A633DABD-183A-4EAB-A875-6342BAE00192}" presName="child1group" presStyleCnt="0"/>
      <dgm:spPr/>
    </dgm:pt>
    <dgm:pt modelId="{F9AC3512-8A3D-4721-9A59-197A122DB27D}" type="pres">
      <dgm:prSet presAssocID="{A633DABD-183A-4EAB-A875-6342BAE00192}" presName="child1" presStyleLbl="bgAcc1" presStyleIdx="0" presStyleCnt="4" custScaleX="160346" custLinFactNeighborX="-19173" custLinFactNeighborY="548"/>
      <dgm:spPr/>
      <dgm:t>
        <a:bodyPr/>
        <a:lstStyle/>
        <a:p>
          <a:endParaRPr lang="en-US"/>
        </a:p>
      </dgm:t>
    </dgm:pt>
    <dgm:pt modelId="{A2168980-33BF-49BF-8DB1-F9541E4BC7D6}" type="pres">
      <dgm:prSet presAssocID="{A633DABD-183A-4EAB-A875-6342BAE001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C8D61-0C84-4E1D-8067-9799DD90B45A}" type="pres">
      <dgm:prSet presAssocID="{A633DABD-183A-4EAB-A875-6342BAE00192}" presName="child2group" presStyleCnt="0"/>
      <dgm:spPr/>
    </dgm:pt>
    <dgm:pt modelId="{105E7D99-52E7-4607-B538-42A6834F08ED}" type="pres">
      <dgm:prSet presAssocID="{A633DABD-183A-4EAB-A875-6342BAE00192}" presName="child2" presStyleLbl="bgAcc1" presStyleIdx="1" presStyleCnt="4" custScaleX="156449" custLinFactNeighborX="32310" custLinFactNeighborY="-1644"/>
      <dgm:spPr/>
      <dgm:t>
        <a:bodyPr/>
        <a:lstStyle/>
        <a:p>
          <a:endParaRPr lang="en-US"/>
        </a:p>
      </dgm:t>
    </dgm:pt>
    <dgm:pt modelId="{78A6FD8C-2061-466E-9B24-61AB951B5921}" type="pres">
      <dgm:prSet presAssocID="{A633DABD-183A-4EAB-A875-6342BAE001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8D31C-59AC-4833-8755-FCC0B4340142}" type="pres">
      <dgm:prSet presAssocID="{A633DABD-183A-4EAB-A875-6342BAE00192}" presName="child3group" presStyleCnt="0"/>
      <dgm:spPr/>
    </dgm:pt>
    <dgm:pt modelId="{1019052C-1DD0-45AC-A12D-F0690705ADF2}" type="pres">
      <dgm:prSet presAssocID="{A633DABD-183A-4EAB-A875-6342BAE00192}" presName="child3" presStyleLbl="bgAcc1" presStyleIdx="2" presStyleCnt="4" custScaleX="157989" custLinFactNeighborX="34318" custLinFactNeighborY="-3289"/>
      <dgm:spPr/>
      <dgm:t>
        <a:bodyPr/>
        <a:lstStyle/>
        <a:p>
          <a:endParaRPr lang="en-US"/>
        </a:p>
      </dgm:t>
    </dgm:pt>
    <dgm:pt modelId="{C9B5F5BB-5A55-4994-B24D-60494753DCDD}" type="pres">
      <dgm:prSet presAssocID="{A633DABD-183A-4EAB-A875-6342BAE001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8D0C9-577E-4E30-9ADF-AAD1E48B568C}" type="pres">
      <dgm:prSet presAssocID="{A633DABD-183A-4EAB-A875-6342BAE00192}" presName="child4group" presStyleCnt="0"/>
      <dgm:spPr/>
    </dgm:pt>
    <dgm:pt modelId="{3A33CDDF-9E46-488C-8043-FDA7686B8C49}" type="pres">
      <dgm:prSet presAssocID="{A633DABD-183A-4EAB-A875-6342BAE00192}" presName="child4" presStyleLbl="bgAcc1" presStyleIdx="3" presStyleCnt="4" custScaleX="146385" custLinFactNeighborX="-23433" custLinFactNeighborY="-1096"/>
      <dgm:spPr/>
      <dgm:t>
        <a:bodyPr/>
        <a:lstStyle/>
        <a:p>
          <a:endParaRPr lang="en-US"/>
        </a:p>
      </dgm:t>
    </dgm:pt>
    <dgm:pt modelId="{B3C58510-739C-4DDD-90AA-39F9433A2945}" type="pres">
      <dgm:prSet presAssocID="{A633DABD-183A-4EAB-A875-6342BAE001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0FB1-135E-47F7-8F52-FE2CD887C238}" type="pres">
      <dgm:prSet presAssocID="{A633DABD-183A-4EAB-A875-6342BAE00192}" presName="childPlaceholder" presStyleCnt="0"/>
      <dgm:spPr/>
    </dgm:pt>
    <dgm:pt modelId="{8FE89BB9-528F-43DC-9689-678181742D38}" type="pres">
      <dgm:prSet presAssocID="{A633DABD-183A-4EAB-A875-6342BAE00192}" presName="circle" presStyleCnt="0"/>
      <dgm:spPr/>
    </dgm:pt>
    <dgm:pt modelId="{57D96333-3EBE-487B-B008-507FCA133794}" type="pres">
      <dgm:prSet presAssocID="{A633DABD-183A-4EAB-A875-6342BAE0019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6AC24-FB3E-4C13-8077-BC73CFA0D80E}" type="pres">
      <dgm:prSet presAssocID="{A633DABD-183A-4EAB-A875-6342BAE0019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CF9B-AD62-4676-BE1B-6C999F4145C2}" type="pres">
      <dgm:prSet presAssocID="{A633DABD-183A-4EAB-A875-6342BAE0019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CE522-758F-485F-894A-938BC884F004}" type="pres">
      <dgm:prSet presAssocID="{A633DABD-183A-4EAB-A875-6342BAE0019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FC88-C98D-4655-B957-5807E4D2EA87}" type="pres">
      <dgm:prSet presAssocID="{A633DABD-183A-4EAB-A875-6342BAE00192}" presName="quadrantPlaceholder" presStyleCnt="0"/>
      <dgm:spPr/>
    </dgm:pt>
    <dgm:pt modelId="{38BE5AFC-BD7A-4102-8193-339343313D88}" type="pres">
      <dgm:prSet presAssocID="{A633DABD-183A-4EAB-A875-6342BAE00192}" presName="center1" presStyleLbl="fgShp" presStyleIdx="0" presStyleCnt="2"/>
      <dgm:spPr/>
    </dgm:pt>
    <dgm:pt modelId="{2390589B-C8D2-4651-AA7B-08487AA41C23}" type="pres">
      <dgm:prSet presAssocID="{A633DABD-183A-4EAB-A875-6342BAE00192}" presName="center2" presStyleLbl="fgShp" presStyleIdx="1" presStyleCnt="2"/>
      <dgm:spPr/>
    </dgm:pt>
  </dgm:ptLst>
  <dgm:cxnLst>
    <dgm:cxn modelId="{7ABA2DEA-01F4-4DDC-8EE7-5175368446B7}" srcId="{FA2B0F17-7AE1-41F8-9F0C-E16C3BD0A7F4}" destId="{8320CEE9-2CCB-40B9-B1DD-4825B5D571A9}" srcOrd="0" destOrd="0" parTransId="{E77FB5B2-9E60-4F7C-85DC-FE57BB01E98A}" sibTransId="{1CD1C3C0-51AB-46CB-8BB8-058F7AA7D6F4}"/>
    <dgm:cxn modelId="{45562FA4-D299-4AF4-8DF4-1DD93041E594}" srcId="{E9565514-B997-4587-A2E0-A326E4EBB87C}" destId="{9450F963-E8FA-41FE-9C4B-68ABA76C5DC3}" srcOrd="0" destOrd="0" parTransId="{541E403E-F1ED-41AD-A5E7-06E3A0EFFEB4}" sibTransId="{40B04D52-57B8-4DEC-95E6-F32ACE2DC4A0}"/>
    <dgm:cxn modelId="{41C1A86B-2271-49BE-AC63-8C8CFDD9ADD7}" type="presOf" srcId="{E9565514-B997-4587-A2E0-A326E4EBB87C}" destId="{57D96333-3EBE-487B-B008-507FCA133794}" srcOrd="0" destOrd="0" presId="urn:microsoft.com/office/officeart/2005/8/layout/cycle4"/>
    <dgm:cxn modelId="{83C2E7BB-3F05-4199-B7D0-4833EED7D245}" type="presOf" srcId="{31943D3D-6240-42E8-BDC2-DD6A783FD1E9}" destId="{78A6FD8C-2061-466E-9B24-61AB951B5921}" srcOrd="1" destOrd="0" presId="urn:microsoft.com/office/officeart/2005/8/layout/cycle4"/>
    <dgm:cxn modelId="{046D16CA-8F1D-442B-A451-8E54D3030ABA}" type="presOf" srcId="{9450F963-E8FA-41FE-9C4B-68ABA76C5DC3}" destId="{F9AC3512-8A3D-4721-9A59-197A122DB27D}" srcOrd="0" destOrd="0" presId="urn:microsoft.com/office/officeart/2005/8/layout/cycle4"/>
    <dgm:cxn modelId="{7C221229-CA99-426F-95DD-E1A8CC8CEE81}" type="presOf" srcId="{2C19EAAA-E0A8-4434-A457-A4A90AC5DCDB}" destId="{C9B5F5BB-5A55-4994-B24D-60494753DCDD}" srcOrd="1" destOrd="0" presId="urn:microsoft.com/office/officeart/2005/8/layout/cycle4"/>
    <dgm:cxn modelId="{CE80B3DC-FBF1-4367-8DF7-C7B614AE5D50}" type="presOf" srcId="{84AE64FA-CDBE-4A43-B714-15B37D264274}" destId="{9B41CF9B-AD62-4676-BE1B-6C999F4145C2}" srcOrd="0" destOrd="0" presId="urn:microsoft.com/office/officeart/2005/8/layout/cycle4"/>
    <dgm:cxn modelId="{A5F709D2-0132-4A31-BE01-2D0A5D1A88BA}" srcId="{E9565514-B997-4587-A2E0-A326E4EBB87C}" destId="{580D57EF-9FE9-41B7-8D06-56C9845236B3}" srcOrd="1" destOrd="0" parTransId="{25CB0FC5-1C8D-4472-8DC1-5321A5BB2FB2}" sibTransId="{DFC9E222-A23F-4277-921F-6CA2529B8747}"/>
    <dgm:cxn modelId="{6B5B9355-E987-4E9A-AD71-9F5D21D18F4D}" type="presOf" srcId="{8320CEE9-2CCB-40B9-B1DD-4825B5D571A9}" destId="{3A33CDDF-9E46-488C-8043-FDA7686B8C49}" srcOrd="0" destOrd="0" presId="urn:microsoft.com/office/officeart/2005/8/layout/cycle4"/>
    <dgm:cxn modelId="{438F7533-776F-4855-A3B2-F5E62BC086DA}" type="presOf" srcId="{8320CEE9-2CCB-40B9-B1DD-4825B5D571A9}" destId="{B3C58510-739C-4DDD-90AA-39F9433A2945}" srcOrd="1" destOrd="0" presId="urn:microsoft.com/office/officeart/2005/8/layout/cycle4"/>
    <dgm:cxn modelId="{1A8FCCC2-AF0C-4FDF-8D99-69F4488873CF}" type="presOf" srcId="{580D57EF-9FE9-41B7-8D06-56C9845236B3}" destId="{F9AC3512-8A3D-4721-9A59-197A122DB27D}" srcOrd="0" destOrd="1" presId="urn:microsoft.com/office/officeart/2005/8/layout/cycle4"/>
    <dgm:cxn modelId="{AF5D8AB9-F596-48FC-BC59-EC0A581E6129}" type="presOf" srcId="{9CB2E55D-3C71-49D7-8921-B651B33A5B68}" destId="{36F6AC24-FB3E-4C13-8077-BC73CFA0D80E}" srcOrd="0" destOrd="0" presId="urn:microsoft.com/office/officeart/2005/8/layout/cycle4"/>
    <dgm:cxn modelId="{F989F449-5B26-40D8-AF68-25EDF49D3EA9}" type="presOf" srcId="{A633DABD-183A-4EAB-A875-6342BAE00192}" destId="{66F5B625-91B0-4714-B9FA-F78C83555F1E}" srcOrd="0" destOrd="0" presId="urn:microsoft.com/office/officeart/2005/8/layout/cycle4"/>
    <dgm:cxn modelId="{2BCA7AE1-B1C9-412B-9E1C-859557C745D3}" type="presOf" srcId="{FA2B0F17-7AE1-41F8-9F0C-E16C3BD0A7F4}" destId="{114CE522-758F-485F-894A-938BC884F004}" srcOrd="0" destOrd="0" presId="urn:microsoft.com/office/officeart/2005/8/layout/cycle4"/>
    <dgm:cxn modelId="{7903D1F7-5798-4674-9DD0-737FBFBB849B}" srcId="{A633DABD-183A-4EAB-A875-6342BAE00192}" destId="{E9565514-B997-4587-A2E0-A326E4EBB87C}" srcOrd="0" destOrd="0" parTransId="{CB1C465D-465E-42B0-84FF-35376136CCB3}" sibTransId="{F3015BA5-6128-440D-9A38-187125EA7479}"/>
    <dgm:cxn modelId="{D4210202-E1E7-42F8-84F2-77770989FECA}" type="presOf" srcId="{580D57EF-9FE9-41B7-8D06-56C9845236B3}" destId="{A2168980-33BF-49BF-8DB1-F9541E4BC7D6}" srcOrd="1" destOrd="1" presId="urn:microsoft.com/office/officeart/2005/8/layout/cycle4"/>
    <dgm:cxn modelId="{F49FB45B-6666-4838-99AF-A218C2299FDA}" srcId="{A633DABD-183A-4EAB-A875-6342BAE00192}" destId="{9CB2E55D-3C71-49D7-8921-B651B33A5B68}" srcOrd="1" destOrd="0" parTransId="{4ADFC7A2-A67B-4B64-9D01-1FD630323C89}" sibTransId="{51689E2F-CEBE-4BAA-B61B-1F117B41C867}"/>
    <dgm:cxn modelId="{5AA444E9-2F96-48F6-B2CF-022B513F5ABB}" srcId="{9CB2E55D-3C71-49D7-8921-B651B33A5B68}" destId="{31943D3D-6240-42E8-BDC2-DD6A783FD1E9}" srcOrd="0" destOrd="0" parTransId="{BB3D8FAF-A9DC-4BF6-BC7C-9B3895C63373}" sibTransId="{C3B0C71A-1F81-40D3-AC07-C54A8873CC8F}"/>
    <dgm:cxn modelId="{194A78AE-46B9-4D73-859A-44C5A403D081}" type="presOf" srcId="{31943D3D-6240-42E8-BDC2-DD6A783FD1E9}" destId="{105E7D99-52E7-4607-B538-42A6834F08ED}" srcOrd="0" destOrd="0" presId="urn:microsoft.com/office/officeart/2005/8/layout/cycle4"/>
    <dgm:cxn modelId="{6BFB066D-A2C1-4A18-834F-79B7991F5DE3}" type="presOf" srcId="{9450F963-E8FA-41FE-9C4B-68ABA76C5DC3}" destId="{A2168980-33BF-49BF-8DB1-F9541E4BC7D6}" srcOrd="1" destOrd="0" presId="urn:microsoft.com/office/officeart/2005/8/layout/cycle4"/>
    <dgm:cxn modelId="{19B5AC42-84DD-437A-9985-BDA7113A7B8E}" srcId="{A633DABD-183A-4EAB-A875-6342BAE00192}" destId="{84AE64FA-CDBE-4A43-B714-15B37D264274}" srcOrd="2" destOrd="0" parTransId="{11817C3C-E779-486E-B70E-29A5370ED178}" sibTransId="{4E9AB543-C98A-411A-A19F-05564C8EE9C1}"/>
    <dgm:cxn modelId="{B4DDBFEA-ACE4-4D9D-9925-D2F5D9DA35C8}" srcId="{A633DABD-183A-4EAB-A875-6342BAE00192}" destId="{FA2B0F17-7AE1-41F8-9F0C-E16C3BD0A7F4}" srcOrd="3" destOrd="0" parTransId="{B9E0FA7E-AC6F-4ED3-B04F-08A0B8746132}" sibTransId="{F49D5256-1AD7-4148-9093-A4E4334C33AA}"/>
    <dgm:cxn modelId="{3DFF36C6-19F0-4721-A7E7-AD4A1FC8448F}" srcId="{84AE64FA-CDBE-4A43-B714-15B37D264274}" destId="{2C19EAAA-E0A8-4434-A457-A4A90AC5DCDB}" srcOrd="0" destOrd="0" parTransId="{26496ED1-F89C-410D-81BB-F8F064EC32C8}" sibTransId="{CFA5B6E0-EF32-4AEA-85BF-C424B8B3DF0D}"/>
    <dgm:cxn modelId="{3C23C33D-22C0-46A9-90D9-7FA9325C2EFD}" type="presOf" srcId="{2C19EAAA-E0A8-4434-A457-A4A90AC5DCDB}" destId="{1019052C-1DD0-45AC-A12D-F0690705ADF2}" srcOrd="0" destOrd="0" presId="urn:microsoft.com/office/officeart/2005/8/layout/cycle4"/>
    <dgm:cxn modelId="{BA37E9BE-8BC0-41DD-92EF-523990616DC0}" type="presParOf" srcId="{66F5B625-91B0-4714-B9FA-F78C83555F1E}" destId="{8C971BF5-7E9C-4DF5-8ABF-B60014A789D5}" srcOrd="0" destOrd="0" presId="urn:microsoft.com/office/officeart/2005/8/layout/cycle4"/>
    <dgm:cxn modelId="{1A5B9AE7-B65C-4008-9EC8-6410378B3B1F}" type="presParOf" srcId="{8C971BF5-7E9C-4DF5-8ABF-B60014A789D5}" destId="{F71F6BD4-FE4D-49D5-98A2-8B0F08069B7C}" srcOrd="0" destOrd="0" presId="urn:microsoft.com/office/officeart/2005/8/layout/cycle4"/>
    <dgm:cxn modelId="{5E15E3A5-0272-4E2A-970D-42FA83E019C0}" type="presParOf" srcId="{F71F6BD4-FE4D-49D5-98A2-8B0F08069B7C}" destId="{F9AC3512-8A3D-4721-9A59-197A122DB27D}" srcOrd="0" destOrd="0" presId="urn:microsoft.com/office/officeart/2005/8/layout/cycle4"/>
    <dgm:cxn modelId="{1273F1B9-20DB-4774-8963-87EF6329DCE6}" type="presParOf" srcId="{F71F6BD4-FE4D-49D5-98A2-8B0F08069B7C}" destId="{A2168980-33BF-49BF-8DB1-F9541E4BC7D6}" srcOrd="1" destOrd="0" presId="urn:microsoft.com/office/officeart/2005/8/layout/cycle4"/>
    <dgm:cxn modelId="{0BFB52E2-B20F-4D13-99EC-5E15E4A9D9EA}" type="presParOf" srcId="{8C971BF5-7E9C-4DF5-8ABF-B60014A789D5}" destId="{A3EC8D61-0C84-4E1D-8067-9799DD90B45A}" srcOrd="1" destOrd="0" presId="urn:microsoft.com/office/officeart/2005/8/layout/cycle4"/>
    <dgm:cxn modelId="{D78ECDD4-8723-4FBD-809C-374642100850}" type="presParOf" srcId="{A3EC8D61-0C84-4E1D-8067-9799DD90B45A}" destId="{105E7D99-52E7-4607-B538-42A6834F08ED}" srcOrd="0" destOrd="0" presId="urn:microsoft.com/office/officeart/2005/8/layout/cycle4"/>
    <dgm:cxn modelId="{8F7F7CC0-75B3-4F1E-99A9-13EFC9C679EF}" type="presParOf" srcId="{A3EC8D61-0C84-4E1D-8067-9799DD90B45A}" destId="{78A6FD8C-2061-466E-9B24-61AB951B5921}" srcOrd="1" destOrd="0" presId="urn:microsoft.com/office/officeart/2005/8/layout/cycle4"/>
    <dgm:cxn modelId="{7DDCE6A9-B1A0-44CC-B1A7-8806E0CBC123}" type="presParOf" srcId="{8C971BF5-7E9C-4DF5-8ABF-B60014A789D5}" destId="{9398D31C-59AC-4833-8755-FCC0B4340142}" srcOrd="2" destOrd="0" presId="urn:microsoft.com/office/officeart/2005/8/layout/cycle4"/>
    <dgm:cxn modelId="{BBB6A571-1006-4C7C-B28E-F615A649EBFB}" type="presParOf" srcId="{9398D31C-59AC-4833-8755-FCC0B4340142}" destId="{1019052C-1DD0-45AC-A12D-F0690705ADF2}" srcOrd="0" destOrd="0" presId="urn:microsoft.com/office/officeart/2005/8/layout/cycle4"/>
    <dgm:cxn modelId="{8FA1E44B-855A-4719-ADA8-66096CD9B549}" type="presParOf" srcId="{9398D31C-59AC-4833-8755-FCC0B4340142}" destId="{C9B5F5BB-5A55-4994-B24D-60494753DCDD}" srcOrd="1" destOrd="0" presId="urn:microsoft.com/office/officeart/2005/8/layout/cycle4"/>
    <dgm:cxn modelId="{07C6DA79-5116-42C1-A034-5739CF9EC681}" type="presParOf" srcId="{8C971BF5-7E9C-4DF5-8ABF-B60014A789D5}" destId="{C478D0C9-577E-4E30-9ADF-AAD1E48B568C}" srcOrd="3" destOrd="0" presId="urn:microsoft.com/office/officeart/2005/8/layout/cycle4"/>
    <dgm:cxn modelId="{A855B50B-5BF7-49EA-AB89-AF760C6E498B}" type="presParOf" srcId="{C478D0C9-577E-4E30-9ADF-AAD1E48B568C}" destId="{3A33CDDF-9E46-488C-8043-FDA7686B8C49}" srcOrd="0" destOrd="0" presId="urn:microsoft.com/office/officeart/2005/8/layout/cycle4"/>
    <dgm:cxn modelId="{38F38A48-1735-41BB-9AFD-91419E1E9DC1}" type="presParOf" srcId="{C478D0C9-577E-4E30-9ADF-AAD1E48B568C}" destId="{B3C58510-739C-4DDD-90AA-39F9433A2945}" srcOrd="1" destOrd="0" presId="urn:microsoft.com/office/officeart/2005/8/layout/cycle4"/>
    <dgm:cxn modelId="{E7EEE405-9DE9-4661-96AD-B281D09BFA83}" type="presParOf" srcId="{8C971BF5-7E9C-4DF5-8ABF-B60014A789D5}" destId="{49E80FB1-135E-47F7-8F52-FE2CD887C238}" srcOrd="4" destOrd="0" presId="urn:microsoft.com/office/officeart/2005/8/layout/cycle4"/>
    <dgm:cxn modelId="{6AFD7F7E-FA1B-4957-A2FB-00DE67DD04C4}" type="presParOf" srcId="{66F5B625-91B0-4714-B9FA-F78C83555F1E}" destId="{8FE89BB9-528F-43DC-9689-678181742D38}" srcOrd="1" destOrd="0" presId="urn:microsoft.com/office/officeart/2005/8/layout/cycle4"/>
    <dgm:cxn modelId="{355165F2-8A31-48E2-ABDF-07BB262784A5}" type="presParOf" srcId="{8FE89BB9-528F-43DC-9689-678181742D38}" destId="{57D96333-3EBE-487B-B008-507FCA133794}" srcOrd="0" destOrd="0" presId="urn:microsoft.com/office/officeart/2005/8/layout/cycle4"/>
    <dgm:cxn modelId="{FA7577E3-0EE4-4F30-A067-19DFC3FAE634}" type="presParOf" srcId="{8FE89BB9-528F-43DC-9689-678181742D38}" destId="{36F6AC24-FB3E-4C13-8077-BC73CFA0D80E}" srcOrd="1" destOrd="0" presId="urn:microsoft.com/office/officeart/2005/8/layout/cycle4"/>
    <dgm:cxn modelId="{12C0C0BD-D787-4E2B-9533-BD3817B085C4}" type="presParOf" srcId="{8FE89BB9-528F-43DC-9689-678181742D38}" destId="{9B41CF9B-AD62-4676-BE1B-6C999F4145C2}" srcOrd="2" destOrd="0" presId="urn:microsoft.com/office/officeart/2005/8/layout/cycle4"/>
    <dgm:cxn modelId="{47534964-4A20-4124-BAFF-9E7A98C70EAB}" type="presParOf" srcId="{8FE89BB9-528F-43DC-9689-678181742D38}" destId="{114CE522-758F-485F-894A-938BC884F004}" srcOrd="3" destOrd="0" presId="urn:microsoft.com/office/officeart/2005/8/layout/cycle4"/>
    <dgm:cxn modelId="{F8007F21-3A89-4BBC-BEF5-1F00E0B80068}" type="presParOf" srcId="{8FE89BB9-528F-43DC-9689-678181742D38}" destId="{E905FC88-C98D-4655-B957-5807E4D2EA87}" srcOrd="4" destOrd="0" presId="urn:microsoft.com/office/officeart/2005/8/layout/cycle4"/>
    <dgm:cxn modelId="{5321FB07-C072-4280-BAA6-40F0376BBE87}" type="presParOf" srcId="{66F5B625-91B0-4714-B9FA-F78C83555F1E}" destId="{38BE5AFC-BD7A-4102-8193-339343313D88}" srcOrd="2" destOrd="0" presId="urn:microsoft.com/office/officeart/2005/8/layout/cycle4"/>
    <dgm:cxn modelId="{A64638B8-43F1-409F-A15A-22B84E6483A6}" type="presParOf" srcId="{66F5B625-91B0-4714-B9FA-F78C83555F1E}" destId="{2390589B-C8D2-4651-AA7B-08487AA41C2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9052C-1DD0-45AC-A12D-F0690705ADF2}">
      <dsp:nvSpPr>
        <dsp:cNvPr id="0" name=""/>
        <dsp:cNvSpPr/>
      </dsp:nvSpPr>
      <dsp:spPr>
        <a:xfrm>
          <a:off x="6369366" y="4256369"/>
          <a:ext cx="4962021" cy="20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kern="12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People feel unable to bounce back. There is usually something about the experience that leaves the person who has been bereaved feeling stuck and in a struggle to cope with the emotional impact of their grieving                            </a:t>
          </a:r>
          <a:endParaRPr lang="en-US" sz="1300" kern="12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902664" y="4809681"/>
        <a:ext cx="3384032" cy="1436482"/>
      </dsp:txXfrm>
    </dsp:sp>
    <dsp:sp modelId="{3A33CDDF-9E46-488C-8043-FDA7686B8C49}">
      <dsp:nvSpPr>
        <dsp:cNvPr id="0" name=""/>
        <dsp:cNvSpPr/>
      </dsp:nvSpPr>
      <dsp:spPr>
        <a:xfrm>
          <a:off x="87265" y="4300985"/>
          <a:ext cx="4597569" cy="20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kern="12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A loss that is sudden and unexpected, and often results from horrific or frightening circumstances</a:t>
          </a:r>
          <a:endParaRPr lang="en-US" sz="1400" kern="12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31956" y="4854298"/>
        <a:ext cx="3128916" cy="1436482"/>
      </dsp:txXfrm>
    </dsp:sp>
    <dsp:sp modelId="{105E7D99-52E7-4607-B538-42A6834F08ED}">
      <dsp:nvSpPr>
        <dsp:cNvPr id="0" name=""/>
        <dsp:cNvSpPr/>
      </dsp:nvSpPr>
      <dsp:spPr>
        <a:xfrm>
          <a:off x="6417734" y="0"/>
          <a:ext cx="4913653" cy="20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kern="12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Grief that persons experience when they incur a loss that is not or cannot be openly acknowledged, socially sanctioned or publicly mourned</a:t>
          </a:r>
          <a:endParaRPr lang="en-US" sz="1400" i="0" kern="12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936521" y="44691"/>
        <a:ext cx="3350175" cy="1436482"/>
      </dsp:txXfrm>
    </dsp:sp>
    <dsp:sp modelId="{F9AC3512-8A3D-4721-9A59-197A122DB27D}">
      <dsp:nvSpPr>
        <dsp:cNvPr id="0" name=""/>
        <dsp:cNvSpPr/>
      </dsp:nvSpPr>
      <dsp:spPr>
        <a:xfrm>
          <a:off x="1821" y="11148"/>
          <a:ext cx="5036048" cy="20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The normal mourning that occurs for a patient or family when death is expected</a:t>
          </a:r>
          <a:endParaRPr lang="en-US" sz="1400" kern="1200" dirty="0">
            <a:solidFill>
              <a:srgbClr val="007A84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7A84"/>
              </a:solidFill>
              <a:latin typeface="Verdana" panose="020B0604030504040204" pitchFamily="34" charset="0"/>
              <a:ea typeface="Verdana" panose="020B0604030504040204" pitchFamily="34" charset="0"/>
            </a:rPr>
            <a:t>Results from uncertainty as well as trying to make sense of what is coming.</a:t>
          </a:r>
        </a:p>
      </dsp:txBody>
      <dsp:txXfrm>
        <a:off x="46512" y="55839"/>
        <a:ext cx="3435851" cy="1436482"/>
      </dsp:txXfrm>
    </dsp:sp>
    <dsp:sp modelId="{57D96333-3EBE-487B-B008-507FCA133794}">
      <dsp:nvSpPr>
        <dsp:cNvPr id="0" name=""/>
        <dsp:cNvSpPr/>
      </dsp:nvSpPr>
      <dsp:spPr>
        <a:xfrm>
          <a:off x="2849201" y="362392"/>
          <a:ext cx="2752914" cy="2752914"/>
        </a:xfrm>
        <a:prstGeom prst="pieWedge">
          <a:avLst/>
        </a:prstGeom>
        <a:solidFill>
          <a:srgbClr val="00B0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Anticipatory Grief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3655511" y="1168702"/>
        <a:ext cx="1946604" cy="1946604"/>
      </dsp:txXfrm>
    </dsp:sp>
    <dsp:sp modelId="{36F6AC24-FB3E-4C13-8077-BC73CFA0D80E}">
      <dsp:nvSpPr>
        <dsp:cNvPr id="0" name=""/>
        <dsp:cNvSpPr/>
      </dsp:nvSpPr>
      <dsp:spPr>
        <a:xfrm rot="5400000">
          <a:off x="5729271" y="362392"/>
          <a:ext cx="2752914" cy="2752914"/>
        </a:xfrm>
        <a:prstGeom prst="pieWedge">
          <a:avLst/>
        </a:prstGeom>
        <a:solidFill>
          <a:srgbClr val="00B0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Disenfranchised Grief</a:t>
          </a:r>
          <a:endParaRPr lang="en-US" sz="1900" b="1" kern="1200" dirty="0">
            <a:solidFill>
              <a:schemeClr val="bg1"/>
            </a:solidFill>
          </a:endParaRPr>
        </a:p>
      </dsp:txBody>
      <dsp:txXfrm rot="-5400000">
        <a:off x="5729271" y="1168702"/>
        <a:ext cx="1946604" cy="1946604"/>
      </dsp:txXfrm>
    </dsp:sp>
    <dsp:sp modelId="{9B41CF9B-AD62-4676-BE1B-6C999F4145C2}">
      <dsp:nvSpPr>
        <dsp:cNvPr id="0" name=""/>
        <dsp:cNvSpPr/>
      </dsp:nvSpPr>
      <dsp:spPr>
        <a:xfrm rot="10800000">
          <a:off x="5729271" y="3242462"/>
          <a:ext cx="2752914" cy="2752914"/>
        </a:xfrm>
        <a:prstGeom prst="pieWedge">
          <a:avLst/>
        </a:prstGeom>
        <a:solidFill>
          <a:srgbClr val="00B0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Complicated</a:t>
          </a:r>
          <a:r>
            <a:rPr lang="en-US" sz="1900" kern="1200" dirty="0" smtClean="0">
              <a:solidFill>
                <a:srgbClr val="007A84"/>
              </a:solidFill>
            </a:rPr>
            <a:t> </a:t>
          </a:r>
          <a:r>
            <a:rPr lang="en-US" sz="1900" b="1" kern="1200" dirty="0" smtClean="0">
              <a:solidFill>
                <a:schemeClr val="bg1"/>
              </a:solidFill>
            </a:rPr>
            <a:t>grief</a:t>
          </a:r>
          <a:endParaRPr lang="en-US" sz="1900" b="1" kern="1200" dirty="0">
            <a:solidFill>
              <a:schemeClr val="bg1"/>
            </a:solidFill>
          </a:endParaRPr>
        </a:p>
      </dsp:txBody>
      <dsp:txXfrm rot="10800000">
        <a:off x="5729271" y="3242462"/>
        <a:ext cx="1946604" cy="1946604"/>
      </dsp:txXfrm>
    </dsp:sp>
    <dsp:sp modelId="{114CE522-758F-485F-894A-938BC884F004}">
      <dsp:nvSpPr>
        <dsp:cNvPr id="0" name=""/>
        <dsp:cNvSpPr/>
      </dsp:nvSpPr>
      <dsp:spPr>
        <a:xfrm rot="16200000">
          <a:off x="2849201" y="3242462"/>
          <a:ext cx="2752914" cy="2752914"/>
        </a:xfrm>
        <a:prstGeom prst="pieWedge">
          <a:avLst/>
        </a:prstGeom>
        <a:solidFill>
          <a:srgbClr val="00B0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Traumatic Bereavement</a:t>
          </a:r>
          <a:endParaRPr lang="en-US" sz="1900" b="1" kern="1200" dirty="0">
            <a:solidFill>
              <a:schemeClr val="bg1"/>
            </a:solidFill>
          </a:endParaRPr>
        </a:p>
      </dsp:txBody>
      <dsp:txXfrm rot="5400000">
        <a:off x="3655511" y="3242462"/>
        <a:ext cx="1946604" cy="1946604"/>
      </dsp:txXfrm>
    </dsp:sp>
    <dsp:sp modelId="{38BE5AFC-BD7A-4102-8193-339343313D88}">
      <dsp:nvSpPr>
        <dsp:cNvPr id="0" name=""/>
        <dsp:cNvSpPr/>
      </dsp:nvSpPr>
      <dsp:spPr>
        <a:xfrm>
          <a:off x="5190450" y="2606685"/>
          <a:ext cx="950486" cy="82651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0589B-C8D2-4651-AA7B-08487AA41C23}">
      <dsp:nvSpPr>
        <dsp:cNvPr id="0" name=""/>
        <dsp:cNvSpPr/>
      </dsp:nvSpPr>
      <dsp:spPr>
        <a:xfrm rot="10800000">
          <a:off x="5190450" y="2924574"/>
          <a:ext cx="950486" cy="82651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84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7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1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1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7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2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6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3E84-1D68-4E0B-B731-87C23255377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7117-0059-468F-BF88-A4AAF4D9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russell@dementiauk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use.org.uk/get-help/traumatic-bereavement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cruse.org.uk/complicated-grie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russell@dementiauk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alliative\Families\Fam1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-168537" y="1793854"/>
            <a:ext cx="12360537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44" y="4460699"/>
            <a:ext cx="119865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Sarah Russell RN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Verdana"/>
              </a:rPr>
              <a:t>Professional and Practice Development Facilitator, Dementia UK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Verdana"/>
              </a:rPr>
              <a:t>Family </a:t>
            </a:r>
            <a:r>
              <a:rPr lang="en-GB" b="1" dirty="0" smtClean="0">
                <a:solidFill>
                  <a:schemeClr val="bg1"/>
                </a:solidFill>
                <a:latin typeface="Verdana"/>
              </a:rPr>
              <a:t>Carer</a:t>
            </a:r>
            <a:endParaRPr lang="en-GB" b="1" dirty="0" smtClean="0">
              <a:solidFill>
                <a:schemeClr val="bg1"/>
              </a:solidFill>
              <a:latin typeface="Verdana"/>
            </a:endParaRPr>
          </a:p>
          <a:p>
            <a:endParaRPr lang="en-GB" b="1" dirty="0">
              <a:solidFill>
                <a:schemeClr val="bg1"/>
              </a:solidFill>
              <a:latin typeface="Verdana"/>
            </a:endParaRP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Visiting Clinical Reader, University of Surrey			Visiting Fellow, University of Southampton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Florence Nightingale Foundation Alumni			Non Executive Director, End of Life Integrator</a:t>
            </a:r>
          </a:p>
          <a:p>
            <a:endParaRPr lang="en-GB" sz="1400" b="1" dirty="0">
              <a:solidFill>
                <a:schemeClr val="bg1"/>
              </a:solidFill>
              <a:latin typeface="Verdana"/>
            </a:endParaRP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  <a:hlinkClick r:id="rId3"/>
              </a:rPr>
              <a:t>sarah.russell@dementiauk.org</a:t>
            </a:r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				@</a:t>
            </a:r>
            <a:r>
              <a:rPr lang="en-GB" sz="1400" b="1" dirty="0" err="1" smtClean="0">
                <a:solidFill>
                  <a:schemeClr val="bg1"/>
                </a:solidFill>
                <a:latin typeface="Verdana"/>
              </a:rPr>
              <a:t>LearnAdmirNurse</a:t>
            </a:r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 or @</a:t>
            </a:r>
            <a:r>
              <a:rPr lang="en-GB" sz="1400" b="1" dirty="0" err="1" smtClean="0">
                <a:solidFill>
                  <a:schemeClr val="bg1"/>
                </a:solidFill>
                <a:latin typeface="Verdana"/>
              </a:rPr>
              <a:t>WeEOLC</a:t>
            </a:r>
            <a:endParaRPr lang="en-GB" sz="1400" b="1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360" y="268700"/>
            <a:ext cx="1385367" cy="1016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41980"/>
            <a:ext cx="12122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spcAft>
                <a:spcPts val="0"/>
              </a:spcAft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Covid-19 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 Dementia</a:t>
            </a:r>
          </a:p>
          <a:p>
            <a:pPr marL="914400" indent="-914400" algn="ctr"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indent="-914400" algn="ctr"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Supporting people and improving care through Covid-19</a:t>
            </a:r>
          </a:p>
        </p:txBody>
      </p:sp>
    </p:spTree>
    <p:extLst>
      <p:ext uri="{BB962C8B-B14F-4D97-AF65-F5344CB8AC3E}">
        <p14:creationId xmlns:p14="http://schemas.microsoft.com/office/powerpoint/2010/main" val="39373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Reflection&lt;/strong&gt; – PTSD Spiritual Awakeni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5982" y="506896"/>
            <a:ext cx="457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Impact</a:t>
            </a:r>
          </a:p>
          <a:p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"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People with dementia</a:t>
            </a:r>
          </a:p>
          <a:p>
            <a:pPr marL="342900" indent="-342900">
              <a:buFont typeface="Symbol" panose="05050102010706020507" pitchFamily="18" charset="2"/>
              <a:buChar char=""/>
            </a:pPr>
            <a:endParaRPr lang="en-GB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"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Family carers</a:t>
            </a:r>
          </a:p>
          <a:p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96" y="362635"/>
            <a:ext cx="11390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 descr="Personal Retrospective – a look back on the past year ...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391" y="874455"/>
            <a:ext cx="5615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Impact</a:t>
            </a:r>
          </a:p>
          <a:p>
            <a:endParaRPr lang="en-GB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 Homes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Workforce</a:t>
            </a: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51" y="284508"/>
            <a:ext cx="272415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27" y="2138310"/>
            <a:ext cx="3061376" cy="3001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9" y="5318532"/>
            <a:ext cx="3389243" cy="131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927" y="5318532"/>
            <a:ext cx="3627784" cy="131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917" y="5253598"/>
            <a:ext cx="4223922" cy="137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1618836"/>
            <a:ext cx="2639119" cy="347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47" y="2183750"/>
            <a:ext cx="2193139" cy="2894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91" y="168967"/>
            <a:ext cx="2788080" cy="1790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5339" y="2753139"/>
            <a:ext cx="3068500" cy="2350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3944" y="1857953"/>
            <a:ext cx="2784133" cy="862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2561" y="168967"/>
            <a:ext cx="2289697" cy="172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49" y="156553"/>
            <a:ext cx="2883016" cy="145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5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96" y="362635"/>
            <a:ext cx="11390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 descr="Personal Retrospective – a look back on the past ye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28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" y="94278"/>
            <a:ext cx="11936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Moral Injury (Risk)</a:t>
            </a:r>
            <a:endParaRPr lang="en-GB" sz="6000" dirty="0">
              <a:solidFill>
                <a:srgbClr val="00B0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2104" y="1204219"/>
            <a:ext cx="8806069" cy="5878532"/>
          </a:xfrm>
          <a:prstGeom prst="rect">
            <a:avLst/>
          </a:prstGeom>
          <a:ln w="38100">
            <a:solidFill>
              <a:srgbClr val="00B0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800" b="1" dirty="0" smtClean="0">
              <a:solidFill>
                <a:srgbClr val="2A2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b="1" dirty="0" smtClean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“The </a:t>
            </a:r>
            <a:r>
              <a:rPr lang="en-GB" b="1" dirty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profound psychological distress which results from actions, or the lack of them, which violate one’s moral or ethical </a:t>
            </a:r>
            <a:r>
              <a:rPr lang="en-GB" b="1" dirty="0" smtClean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code” </a:t>
            </a:r>
          </a:p>
          <a:p>
            <a:pPr algn="ctr"/>
            <a:r>
              <a:rPr lang="en-GB" sz="1400" i="1" dirty="0" smtClean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GB" sz="1400" i="1" dirty="0" err="1" smtClean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Litz</a:t>
            </a:r>
            <a:r>
              <a:rPr lang="en-GB" sz="1400" i="1" dirty="0" smtClean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 2009)</a:t>
            </a:r>
          </a:p>
          <a:p>
            <a:endParaRPr lang="en-GB" sz="800" dirty="0">
              <a:solidFill>
                <a:srgbClr val="2A2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“Potentially Morally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njurious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vents (PMIE) can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include acts of perpetration, acts of omission or experiences of betrayal from leaders or trusted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others” </a:t>
            </a:r>
          </a:p>
          <a:p>
            <a:pPr algn="ctr"/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(Williamson et al 2020</a:t>
            </a:r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i="1" dirty="0"/>
              <a:t>“the challenge of simultaneously knowing what care patients need but being unable to provide it due to constraints that are beyond our control” </a:t>
            </a:r>
            <a:r>
              <a:rPr lang="en-GB" dirty="0"/>
              <a:t>(Dean &amp; Talbot, 2019).  </a:t>
            </a:r>
            <a:endParaRPr lang="en-GB" sz="14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Risk factors applicable during COVID-19 include: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If there is a loss of life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If leaders are perceived to not take responsibility and are unsupportive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If staff feel unaware or unprepared for emotional/psychological consequences of decisions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Occurs at the same time as other traumatic events (e.g. death of a loved one)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If there is a lack of social support following the PMIE</a:t>
            </a:r>
          </a:p>
          <a:p>
            <a:pPr algn="r"/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(Williamson et al 2020)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2965" y="147365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Grief is an ongoing and important factor of the COVID-19 pandemic that affects patients, families, and medical providers.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B0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grief processes are </a:t>
            </a:r>
            <a:r>
              <a:rPr lang="en-GB" sz="2000" b="1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novel</a:t>
            </a:r>
            <a:r>
              <a:rPr lang="en-GB" sz="2000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related to social distancing/isolation, uncertainty/self-blame related to infection, and inability to implement usual burials/funerals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B0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Others are typically experienced near end of life but are occurring on an </a:t>
            </a:r>
            <a:r>
              <a:rPr lang="en-GB" sz="2000" b="1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unprecedented scale </a:t>
            </a:r>
            <a:r>
              <a:rPr lang="en-GB" sz="2000" dirty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has the potential to have devastating individual/societal effects in the short and long term.</a:t>
            </a:r>
            <a:endParaRPr lang="en-GB" sz="2000" dirty="0">
              <a:solidFill>
                <a:srgbClr val="00B0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210" y="530952"/>
            <a:ext cx="645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B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Grief and COVID-19</a:t>
            </a:r>
            <a:endParaRPr lang="en-GB" sz="4400" dirty="0">
              <a:solidFill>
                <a:srgbClr val="00B0B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401" y="6290362"/>
            <a:ext cx="116989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Wallace, C.L., </a:t>
            </a:r>
            <a:r>
              <a:rPr lang="en-GB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Wladkowski</a:t>
            </a:r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S.P., Gibson, A. and White, P., 2020. Grief during the COVID-19 pandemic: considerations for palliative care providers. </a:t>
            </a:r>
            <a:r>
              <a:rPr lang="en-GB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 of Pain and Symptom Management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84F-AB34-42ED-B018-8B2E4434C8D6}" type="datetime1">
              <a:rPr lang="en-GB" smtClean="0">
                <a:solidFill>
                  <a:srgbClr val="656565">
                    <a:tint val="75000"/>
                  </a:srgbClr>
                </a:solidFill>
              </a:rPr>
              <a:pPr/>
              <a:t>16/04/2021</a:t>
            </a:fld>
            <a:endParaRPr lang="en-GB">
              <a:solidFill>
                <a:srgbClr val="656565">
                  <a:tint val="75000"/>
                </a:srgb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20828"/>
              </p:ext>
            </p:extLst>
          </p:nvPr>
        </p:nvGraphicFramePr>
        <p:xfrm>
          <a:off x="319670" y="259203"/>
          <a:ext cx="11331388" cy="635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742556" y="1543723"/>
            <a:ext cx="2908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err="1">
                <a:solidFill>
                  <a:srgbClr val="009999"/>
                </a:solidFill>
                <a:latin typeface="Arial" panose="020B0604020202020204" pitchFamily="34" charset="0"/>
              </a:rPr>
              <a:t>Doka</a:t>
            </a:r>
            <a:r>
              <a:rPr lang="en-GB" sz="1000" dirty="0" smtClean="0">
                <a:solidFill>
                  <a:srgbClr val="009999"/>
                </a:solidFill>
                <a:latin typeface="Arial" panose="020B0604020202020204" pitchFamily="34" charset="0"/>
              </a:rPr>
              <a:t>, (1999)</a:t>
            </a:r>
          </a:p>
          <a:p>
            <a:endParaRPr lang="en-GB" sz="1000" dirty="0">
              <a:solidFill>
                <a:srgbClr val="0099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4514" y="6233240"/>
            <a:ext cx="3041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https://www.cruse.org.uk/complicated-grief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240" y="611013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https://</a:t>
            </a:r>
            <a:r>
              <a:rPr lang="en-GB" sz="1000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www.cruse.org.uk/get-help/traumatic-bereavement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240" y="1697612"/>
            <a:ext cx="2836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rgbClr val="009999"/>
                </a:solidFill>
                <a:latin typeface="Arial" panose="020B0604020202020204" pitchFamily="34" charset="0"/>
              </a:rPr>
              <a:t>Wallace, </a:t>
            </a:r>
            <a:r>
              <a:rPr lang="en-GB" sz="1000" dirty="0" smtClean="0">
                <a:solidFill>
                  <a:srgbClr val="009999"/>
                </a:solidFill>
                <a:latin typeface="Arial" panose="020B0604020202020204" pitchFamily="34" charset="0"/>
              </a:rPr>
              <a:t>et al (2020)</a:t>
            </a:r>
            <a:endParaRPr lang="en-GB" sz="1000" dirty="0">
              <a:solidFill>
                <a:srgbClr val="0099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7295" y="3071758"/>
            <a:ext cx="55152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B9"/>
                </a:solidFill>
              </a:rPr>
              <a:t>Types of Grief</a:t>
            </a:r>
            <a:endParaRPr lang="en-GB" sz="3600" b="1" dirty="0">
              <a:solidFill>
                <a:srgbClr val="00B0B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240" y="2640871"/>
            <a:ext cx="2315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Shock, disbelief, sadness, guilt, anger, fear, insomnia, fatigue, appetite, tummy upsets, 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75728" y="2675899"/>
            <a:ext cx="2341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aches, pains, lack of concentration, mood swings, tearfulness, apathy</a:t>
            </a:r>
          </a:p>
        </p:txBody>
      </p:sp>
    </p:spTree>
    <p:extLst>
      <p:ext uri="{BB962C8B-B14F-4D97-AF65-F5344CB8AC3E}">
        <p14:creationId xmlns:p14="http://schemas.microsoft.com/office/powerpoint/2010/main" val="34643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elicate &lt;strong&gt;Balanc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4"/>
            <a:ext cx="12191999" cy="728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4151" y="216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AutoShape 2" descr="Image result for covid 19"/>
          <p:cNvSpPr>
            <a:spLocks noChangeAspect="1" noChangeArrowheads="1"/>
          </p:cNvSpPr>
          <p:nvPr/>
        </p:nvSpPr>
        <p:spPr bwMode="auto">
          <a:xfrm>
            <a:off x="63500" y="-136525"/>
            <a:ext cx="3162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6469" y="181125"/>
            <a:ext cx="972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B0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</a:t>
            </a:r>
            <a:endParaRPr lang="en-GB" sz="4800" b="1" dirty="0">
              <a:solidFill>
                <a:srgbClr val="00B0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3717235"/>
            <a:ext cx="4224130" cy="3140765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 rot="10800000">
            <a:off x="8160026" y="-1"/>
            <a:ext cx="4031974" cy="371723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Triangle 4"/>
          <p:cNvSpPr/>
          <p:nvPr/>
        </p:nvSpPr>
        <p:spPr>
          <a:xfrm rot="16200000">
            <a:off x="8491331" y="3157330"/>
            <a:ext cx="3369365" cy="4031974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5400000">
            <a:off x="54662" y="-54665"/>
            <a:ext cx="3896143" cy="4005470"/>
          </a:xfrm>
          <a:prstGeom prst="rtTriangle">
            <a:avLst/>
          </a:prstGeom>
          <a:solidFill>
            <a:srgbClr val="00B0F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TeamSupport Secures Growth Investment from Level Equ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5" y="815008"/>
            <a:ext cx="4999382" cy="4999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9861" y="266989"/>
            <a:ext cx="2047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Workforce 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Development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upport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793" y="266989"/>
            <a:ext cx="210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Context </a:t>
            </a:r>
            <a:r>
              <a:rPr lang="en-GB" b="1" dirty="0">
                <a:solidFill>
                  <a:schemeClr val="bg1"/>
                </a:solidFill>
              </a:rPr>
              <a:t>of </a:t>
            </a:r>
            <a:r>
              <a:rPr lang="en-GB" b="1" dirty="0" smtClean="0">
                <a:solidFill>
                  <a:schemeClr val="bg1"/>
                </a:solidFill>
              </a:rPr>
              <a:t>Care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The Practice Environment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715" y="5388954"/>
            <a:ext cx="210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Context </a:t>
            </a:r>
            <a:r>
              <a:rPr lang="en-GB" b="1" dirty="0">
                <a:solidFill>
                  <a:schemeClr val="bg1"/>
                </a:solidFill>
              </a:rPr>
              <a:t>of </a:t>
            </a:r>
            <a:r>
              <a:rPr lang="en-GB" b="1" dirty="0" smtClean="0">
                <a:solidFill>
                  <a:schemeClr val="bg1"/>
                </a:solidFill>
              </a:rPr>
              <a:t>Care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The Policy Environment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 descr="English is all around: Special Stud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4" y="2569703"/>
            <a:ext cx="2083904" cy="1489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19861" y="5287617"/>
            <a:ext cx="2166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Person centred Practice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Values, behaviour, attitudes</a:t>
            </a:r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" y="427383"/>
            <a:ext cx="677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Take home messages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alliative\Families\Fam1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-168537" y="1793854"/>
            <a:ext cx="12360537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44" y="4460699"/>
            <a:ext cx="119865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Sarah Russell RN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Verdana"/>
              </a:rPr>
              <a:t>Professional and Practice Development Facilitator, Dementia UK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Verdana"/>
              </a:rPr>
              <a:t>Family </a:t>
            </a:r>
            <a:r>
              <a:rPr lang="en-GB" b="1" dirty="0" smtClean="0">
                <a:solidFill>
                  <a:schemeClr val="bg1"/>
                </a:solidFill>
                <a:latin typeface="Verdana"/>
              </a:rPr>
              <a:t>Carer</a:t>
            </a:r>
            <a:endParaRPr lang="en-GB" b="1" dirty="0" smtClean="0">
              <a:solidFill>
                <a:schemeClr val="bg1"/>
              </a:solidFill>
              <a:latin typeface="Verdana"/>
            </a:endParaRPr>
          </a:p>
          <a:p>
            <a:endParaRPr lang="en-GB" b="1" dirty="0">
              <a:solidFill>
                <a:schemeClr val="bg1"/>
              </a:solidFill>
              <a:latin typeface="Verdana"/>
            </a:endParaRP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Visiting Clinical Reader, University of Surrey			Visiting Fellow, University of Southampton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Florence Nightingale Foundation Alumni			Non Executive Director, End of Life Integrator</a:t>
            </a:r>
          </a:p>
          <a:p>
            <a:endParaRPr lang="en-GB" sz="1400" b="1" dirty="0">
              <a:solidFill>
                <a:schemeClr val="bg1"/>
              </a:solidFill>
              <a:latin typeface="Verdana"/>
            </a:endParaRPr>
          </a:p>
          <a:p>
            <a:r>
              <a:rPr lang="en-GB" sz="1400" b="1" dirty="0" smtClean="0">
                <a:solidFill>
                  <a:schemeClr val="bg1"/>
                </a:solidFill>
                <a:latin typeface="Verdana"/>
                <a:hlinkClick r:id="rId3"/>
              </a:rPr>
              <a:t>sarah.russell@dementiauk.org</a:t>
            </a:r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				@</a:t>
            </a:r>
            <a:r>
              <a:rPr lang="en-GB" sz="1400" b="1" dirty="0" err="1" smtClean="0">
                <a:solidFill>
                  <a:schemeClr val="bg1"/>
                </a:solidFill>
                <a:latin typeface="Verdana"/>
              </a:rPr>
              <a:t>LearnAdmirNurse</a:t>
            </a:r>
            <a:r>
              <a:rPr lang="en-GB" sz="1400" b="1" dirty="0" smtClean="0">
                <a:solidFill>
                  <a:schemeClr val="bg1"/>
                </a:solidFill>
                <a:latin typeface="Verdana"/>
              </a:rPr>
              <a:t> or @</a:t>
            </a:r>
            <a:r>
              <a:rPr lang="en-GB" sz="1400" b="1" dirty="0" err="1" smtClean="0">
                <a:solidFill>
                  <a:schemeClr val="bg1"/>
                </a:solidFill>
                <a:latin typeface="Verdana"/>
              </a:rPr>
              <a:t>WeEOLC</a:t>
            </a:r>
            <a:endParaRPr lang="en-GB" sz="1400" b="1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360" y="268700"/>
            <a:ext cx="1385367" cy="1016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41980"/>
            <a:ext cx="12122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spcAft>
                <a:spcPts val="0"/>
              </a:spcAft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Covid-19 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 Dementia</a:t>
            </a:r>
          </a:p>
          <a:p>
            <a:pPr marL="914400" indent="-914400" algn="ctr"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indent="-914400" algn="ctr"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Supporting people and improving care through Covid-19</a:t>
            </a:r>
          </a:p>
        </p:txBody>
      </p:sp>
    </p:spTree>
    <p:extLst>
      <p:ext uri="{BB962C8B-B14F-4D97-AF65-F5344CB8AC3E}">
        <p14:creationId xmlns:p14="http://schemas.microsoft.com/office/powerpoint/2010/main" val="29521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COVID-19&lt;/strong&gt; – Emerging impacts for Business Insurance - COV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8174" y="198783"/>
            <a:ext cx="4731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 we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mean by end             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life?</a:t>
            </a:r>
          </a:p>
          <a:p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matters?</a:t>
            </a:r>
          </a:p>
          <a:p>
            <a:endParaRPr lang="en-GB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mpact?</a:t>
            </a:r>
            <a:endParaRPr lang="en-GB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can we </a:t>
            </a:r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better </a:t>
            </a:r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</a:t>
            </a:r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GB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home messages</a:t>
            </a:r>
            <a:endParaRPr lang="en-GB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17" y="444741"/>
            <a:ext cx="11251096" cy="6309420"/>
          </a:xfrm>
          <a:prstGeom prst="rect">
            <a:avLst/>
          </a:prstGeom>
          <a:ln w="38100">
            <a:solidFill>
              <a:srgbClr val="00B0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GB" sz="1200" b="1" dirty="0" smtClean="0">
              <a:solidFill>
                <a:srgbClr val="4A4A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1" dirty="0" smtClean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References:</a:t>
            </a:r>
          </a:p>
          <a:p>
            <a:endParaRPr lang="en-GB" sz="1200" b="1" dirty="0" smtClean="0">
              <a:solidFill>
                <a:srgbClr val="4A4A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Borges, L.M., Barnes, S.M., Farnsworth, J.K., Bahraini, N.H. and Brenner, L.A., 2020. A commentary on moral injury among health care providers during the COVID-19 pandemic.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Psychological Trauma: Theory, Research, Practice, and Policy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Dean, W. and Simon Talbot, A.D., 2019. Reframing clinician distress: moral injury not burnout.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Federal Practitioner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36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(9), p.400.</a:t>
            </a: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Doka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K.J., 1999. Disenfranchised grief.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Bereavement care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(3), pp.37-39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Dubey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S, Biswas, P, Ghosh, R, et al. Psychosocial impact of COVID-19. Diabetes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Metab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Syndr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. 2020;14(5):779–788. doi:10.1016/j.dsx.2020.05.03</a:t>
            </a: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Giebel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C., Cannon, J., Hanna, K.,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Butchard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S.,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Eley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R.,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Gaughan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A.,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Komuravelli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A., Shenton, J., Callaghan, S.,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Tetlow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H. and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Limbert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S., 2020. Impact of COVID-19 related social support service closures on people with dementia and unpaid carers: a qualitative study.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Aging &amp; Mental Health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pp.1-8.</a:t>
            </a:r>
            <a:endParaRPr lang="en-GB" sz="1200" dirty="0" smtClean="0">
              <a:solidFill>
                <a:srgbClr val="4A4A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solidFill>
                <a:srgbClr val="4A4A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smtClean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Grimm</a:t>
            </a:r>
            <a:r>
              <a:rPr lang="en-GB" sz="1200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F.; Hodgson, K.; Brine, R.; </a:t>
            </a:r>
            <a:r>
              <a:rPr lang="en-GB" sz="1200" dirty="0" err="1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Deeny</a:t>
            </a:r>
            <a:r>
              <a:rPr lang="en-GB" sz="1200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S.R. Hospital Admissions From Care Homes in England During the COVID-19 Pandemic: A Retrospective, Cross-Sectional Analysis Using Linked Administrative Data. </a:t>
            </a:r>
            <a:r>
              <a:rPr lang="en-GB" sz="1200" i="1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Preprints</a:t>
            </a:r>
            <a:r>
              <a:rPr lang="en-GB" sz="1200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r>
              <a:rPr lang="en-GB" sz="1200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2021020593 (</a:t>
            </a:r>
            <a:r>
              <a:rPr lang="en-GB" sz="1200" dirty="0" err="1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GB" sz="1200" dirty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10.20944/preprints202102.0593.v1</a:t>
            </a:r>
            <a:r>
              <a:rPr lang="en-GB" sz="1200" dirty="0" smtClean="0">
                <a:solidFill>
                  <a:srgbClr val="4A4A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GB" sz="1200" dirty="0">
              <a:solidFill>
                <a:srgbClr val="4A4A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Litz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B.T., Stein, N., Delaney, E.,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Lebowitz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L., Nash, W.P., Silva, C. and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Maguen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S., 2009. Moral injury and moral repair in war veterans: A preliminary model and intervention strategy.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Clinical psychology review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(8), pp.695-706.</a:t>
            </a: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Lorenz-</a:t>
            </a:r>
            <a:r>
              <a:rPr lang="en-GB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K. and Comas-Herrera, A., 2021. The impacts of COVID-19 on unpaid carers of adults with long-term care needs and measures to address these impacts: A rapid review of the available evidence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Wallace, C.L., </a:t>
            </a:r>
            <a:r>
              <a:rPr lang="en-GB" sz="1200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Wladkowski</a:t>
            </a:r>
            <a:r>
              <a:rPr lang="en-GB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S.P., Gibson, A. and White, P., 2020. Grief during the COVID-19 pandemic: considerations for palliative care providers. </a:t>
            </a:r>
            <a:r>
              <a:rPr lang="en-GB" sz="12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 of Pain and Symptom Management</a:t>
            </a:r>
            <a:r>
              <a:rPr lang="en-GB" sz="1200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GB" sz="1200" dirty="0" smtClean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Williamson V, Murphy D, Greenberg N. COVID-19 and experiences of moral injury in frontline key workers. Occupational Medicine. 2020 Jul 1;70(5).</a:t>
            </a:r>
            <a:endParaRPr lang="en-GB" sz="12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01400" y="6281530"/>
            <a:ext cx="65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115" y="285424"/>
            <a:ext cx="1385367" cy="1016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84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12112" y="377686"/>
            <a:ext cx="6689292" cy="75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Transparency</a:t>
            </a:r>
          </a:p>
        </p:txBody>
      </p:sp>
      <p:pic>
        <p:nvPicPr>
          <p:cNvPr id="3" name="Picture 2" descr="Selective focus photography of fedora &lt;strong&gt;hats&lt;/strong&gt; on rack | Pikrep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18" y="2638837"/>
            <a:ext cx="7870481" cy="421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Evidence&lt;/strong&gt; - Wooden Tile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2" y="56009"/>
            <a:ext cx="2876764" cy="6630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30" y="129209"/>
            <a:ext cx="8796131" cy="2651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86" y="2936146"/>
            <a:ext cx="8774130" cy="177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086" y="4867342"/>
            <a:ext cx="8774130" cy="18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4" y="1447552"/>
            <a:ext cx="2643808" cy="348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7" y="5126927"/>
            <a:ext cx="2574235" cy="159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91" y="1366889"/>
            <a:ext cx="2491324" cy="166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340" y="79514"/>
            <a:ext cx="2026807" cy="140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876" y="3111313"/>
            <a:ext cx="2484739" cy="175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18" y="166037"/>
            <a:ext cx="5207152" cy="108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417" y="79514"/>
            <a:ext cx="2082662" cy="295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920" y="3227975"/>
            <a:ext cx="6326482" cy="340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059" y="137845"/>
            <a:ext cx="2134634" cy="303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7717" y="1595414"/>
            <a:ext cx="1895430" cy="151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386" y="4985753"/>
            <a:ext cx="2152549" cy="173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1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reflection&lt;/strong&gt; on first online meeting – simone's reflectiv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456965" y="5022542"/>
            <a:ext cx="816120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500"/>
              </a:spcAft>
            </a:pPr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</a:t>
            </a:r>
            <a: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we mean by ‘end of </a:t>
            </a:r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life’ ?</a:t>
            </a:r>
            <a:endParaRPr lang="en-GB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spd="slow" advTm="108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reflection&lt;/strong&gt; on first online meeting – simone's reflectiv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64758" y="2340434"/>
            <a:ext cx="114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 hours?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464" y="2663599"/>
            <a:ext cx="126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 weeks?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5992" y="2462748"/>
            <a:ext cx="92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 days?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013" y="2839117"/>
            <a:ext cx="139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 month?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2052" y="2986765"/>
            <a:ext cx="92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 year?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7319" y="2139583"/>
            <a:ext cx="130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Death?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14" y="323144"/>
            <a:ext cx="11936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”You </a:t>
            </a:r>
            <a:r>
              <a:rPr lang="en-GB" sz="2000" b="1" dirty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matter because you’re you, and you matter to the end of your life. </a:t>
            </a:r>
            <a:endParaRPr lang="en-GB" sz="2000" b="1" dirty="0" smtClean="0">
              <a:solidFill>
                <a:srgbClr val="C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</a:t>
            </a:r>
            <a:r>
              <a:rPr lang="en-GB" sz="2000" b="1" dirty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 do all we can not only to help you to die peacefully, </a:t>
            </a:r>
            <a:endParaRPr lang="en-GB" sz="2000" b="1" dirty="0" smtClean="0">
              <a:solidFill>
                <a:srgbClr val="C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</a:t>
            </a:r>
            <a:r>
              <a:rPr lang="en-GB" sz="2000" b="1" dirty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also to live until you die.” </a:t>
            </a:r>
            <a:endParaRPr lang="en-GB" sz="2000" b="1" dirty="0" smtClean="0">
              <a:solidFill>
                <a:srgbClr val="C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GB" sz="2000" dirty="0">
                <a:solidFill>
                  <a:srgbClr val="C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Dame Cicely Saunders)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991" y="4922382"/>
            <a:ext cx="116880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Palliative </a:t>
            </a:r>
            <a:r>
              <a:rPr lang="en-GB" sz="17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care:  </a:t>
            </a:r>
            <a:r>
              <a:rPr lang="en-GB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treatment, care and support for people with a life-limiting illness, and their family and </a:t>
            </a:r>
            <a:r>
              <a:rPr lang="en-GB" sz="17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friends</a:t>
            </a:r>
          </a:p>
          <a:p>
            <a:endParaRPr lang="en-GB" sz="8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Hospice </a:t>
            </a:r>
            <a:r>
              <a:rPr lang="en-GB" sz="17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care: </a:t>
            </a:r>
            <a:r>
              <a:rPr lang="en-GB" sz="17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helps </a:t>
            </a:r>
            <a:r>
              <a:rPr lang="en-GB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 live as fully and as well as they can to the end of their lives, however long that may be.</a:t>
            </a:r>
            <a:endParaRPr lang="en-GB" sz="17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 of life </a:t>
            </a:r>
            <a:r>
              <a:rPr lang="en-GB" sz="17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care:  </a:t>
            </a:r>
            <a:r>
              <a:rPr lang="en-GB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treatment, care and support for people who are nearing the end of their life</a:t>
            </a:r>
          </a:p>
        </p:txBody>
      </p:sp>
    </p:spTree>
    <p:extLst>
      <p:ext uri="{BB962C8B-B14F-4D97-AF65-F5344CB8AC3E}">
        <p14:creationId xmlns:p14="http://schemas.microsoft.com/office/powerpoint/2010/main" val="40089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spd="slow" advTm="108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Decorated &lt;strong&gt;Tree&lt;/strong&gt;: &lt;strong&gt;tree&lt;/strong&gt; of souls, &lt;strong&gt;tree of lif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8722" y="308113"/>
            <a:ext cx="118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C60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What matters?</a:t>
            </a:r>
            <a:endParaRPr lang="en-GB" sz="6000" b="1" dirty="0">
              <a:solidFill>
                <a:srgbClr val="C600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reflection&lt;/strong&gt; on first online meeting – simone's reflectiv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115" y="285424"/>
            <a:ext cx="1385367" cy="1016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079" y="368971"/>
            <a:ext cx="6862776" cy="602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500"/>
              </a:spcAft>
            </a:pPr>
            <a:r>
              <a:rPr lang="en-GB" sz="32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Palliative Care and Dementia</a:t>
            </a:r>
            <a:endParaRPr lang="en-GB" sz="32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26" y="3501624"/>
            <a:ext cx="1986169" cy="2808960"/>
          </a:xfrm>
          <a:prstGeom prst="rect">
            <a:avLst/>
          </a:prstGeom>
        </p:spPr>
      </p:pic>
      <p:pic>
        <p:nvPicPr>
          <p:cNvPr id="13" name="Picture 12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44" y="1054596"/>
            <a:ext cx="1813182" cy="2564312"/>
          </a:xfrm>
          <a:prstGeom prst="rect">
            <a:avLst/>
          </a:prstGeom>
        </p:spPr>
      </p:pic>
      <p:pic>
        <p:nvPicPr>
          <p:cNvPr id="14" name="Picture 13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59" y="3623646"/>
            <a:ext cx="1784575" cy="2523854"/>
          </a:xfrm>
          <a:prstGeom prst="rect">
            <a:avLst/>
          </a:prstGeom>
        </p:spPr>
      </p:pic>
      <p:pic>
        <p:nvPicPr>
          <p:cNvPr id="15" name="Picture 14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0" y="1230347"/>
            <a:ext cx="1753757" cy="2480269"/>
          </a:xfrm>
          <a:prstGeom prst="rect">
            <a:avLst/>
          </a:prstGeom>
        </p:spPr>
      </p:pic>
      <p:pic>
        <p:nvPicPr>
          <p:cNvPr id="16" name="Picture 15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113961"/>
            <a:ext cx="2037520" cy="2881584"/>
          </a:xfrm>
          <a:prstGeom prst="rect">
            <a:avLst/>
          </a:prstGeom>
        </p:spPr>
      </p:pic>
      <p:pic>
        <p:nvPicPr>
          <p:cNvPr id="17" name="Picture 16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15" y="1230744"/>
            <a:ext cx="1753476" cy="24798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03127" y="5201035"/>
            <a:ext cx="1717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Grief, bereavement and loss</a:t>
            </a:r>
            <a:endParaRPr lang="en-GB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23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91" y="602012"/>
            <a:ext cx="1863584" cy="2635593"/>
          </a:xfrm>
          <a:prstGeom prst="rect">
            <a:avLst/>
          </a:prstGeom>
        </p:spPr>
      </p:pic>
      <p:pic>
        <p:nvPicPr>
          <p:cNvPr id="25" name="Picture 24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14" y="3534825"/>
            <a:ext cx="1678975" cy="2374508"/>
          </a:xfrm>
          <a:prstGeom prst="rect">
            <a:avLst/>
          </a:prstGeom>
        </p:spPr>
      </p:pic>
      <p:pic>
        <p:nvPicPr>
          <p:cNvPr id="26" name="Picture 25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60" y="4162123"/>
            <a:ext cx="1727101" cy="2442571"/>
          </a:xfrm>
          <a:prstGeom prst="rect">
            <a:avLst/>
          </a:prstGeom>
        </p:spPr>
      </p:pic>
      <p:pic>
        <p:nvPicPr>
          <p:cNvPr id="27" name="Picture 26" descr="&lt;strong&gt;Cartoon&lt;/strong&gt; Ship Vector Clipart image - Free stock photo ...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8" y="3710615"/>
            <a:ext cx="1917051" cy="27112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2323" y="2852486"/>
            <a:ext cx="182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Timely referral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3486" y="2675241"/>
            <a:ext cx="225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 centred, shared decision making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3450" y="2312816"/>
            <a:ext cx="186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Goals &amp; advance care planning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8412" y="2636038"/>
            <a:ext cx="149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Continuity of care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14632" y="2675241"/>
            <a:ext cx="171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Recognising </a:t>
            </a:r>
            <a:r>
              <a:rPr lang="en-GB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dying**</a:t>
            </a:r>
            <a:endParaRPr lang="en-GB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391" y="5383409"/>
            <a:ext cx="1603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Avoid futile treatment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6302" y="5619809"/>
            <a:ext cx="138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Symptom control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932" y="5058812"/>
            <a:ext cx="200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Psychosocial, spiritual support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31855" y="5136046"/>
            <a:ext cx="136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Family care</a:t>
            </a:r>
            <a:endParaRPr lang="en-GB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6018" y="6300261"/>
            <a:ext cx="11983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Amador, S., Sampson, E.L., Goodman, C., Robinson, L. and SEED Research Team, 2019. A systematic review and critical appraisal of quality indicators to assess optimal palliative care for older people with dementia. </a:t>
            </a:r>
            <a:r>
              <a:rPr lang="en-GB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Palliative medicine</a:t>
            </a: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</a:t>
            </a: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(4), pp.415-429.</a:t>
            </a:r>
          </a:p>
        </p:txBody>
      </p:sp>
    </p:spTree>
    <p:extLst>
      <p:ext uri="{BB962C8B-B14F-4D97-AF65-F5344CB8AC3E}">
        <p14:creationId xmlns:p14="http://schemas.microsoft.com/office/powerpoint/2010/main" val="19842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spd="slow" advTm="1083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1126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Dementia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Russell</dc:creator>
  <cp:lastModifiedBy>Sarah Russell</cp:lastModifiedBy>
  <cp:revision>56</cp:revision>
  <dcterms:created xsi:type="dcterms:W3CDTF">2021-03-23T13:34:12Z</dcterms:created>
  <dcterms:modified xsi:type="dcterms:W3CDTF">2021-04-16T09:47:53Z</dcterms:modified>
</cp:coreProperties>
</file>