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41"/>
  </p:notesMasterIdLst>
  <p:sldIdLst>
    <p:sldId id="381" r:id="rId3"/>
    <p:sldId id="383" r:id="rId4"/>
    <p:sldId id="256" r:id="rId5"/>
    <p:sldId id="268" r:id="rId6"/>
    <p:sldId id="257" r:id="rId7"/>
    <p:sldId id="382" r:id="rId8"/>
    <p:sldId id="258" r:id="rId9"/>
    <p:sldId id="260" r:id="rId10"/>
    <p:sldId id="279" r:id="rId11"/>
    <p:sldId id="280" r:id="rId12"/>
    <p:sldId id="264" r:id="rId13"/>
    <p:sldId id="263" r:id="rId14"/>
    <p:sldId id="281" r:id="rId15"/>
    <p:sldId id="283" r:id="rId16"/>
    <p:sldId id="284" r:id="rId17"/>
    <p:sldId id="285" r:id="rId18"/>
    <p:sldId id="287" r:id="rId19"/>
    <p:sldId id="288" r:id="rId20"/>
    <p:sldId id="289" r:id="rId21"/>
    <p:sldId id="291" r:id="rId22"/>
    <p:sldId id="292" r:id="rId23"/>
    <p:sldId id="272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3" r:id="rId36"/>
    <p:sldId id="377" r:id="rId37"/>
    <p:sldId id="378" r:id="rId38"/>
    <p:sldId id="379" r:id="rId39"/>
    <p:sldId id="38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B5FAD-CE23-4E88-8AD3-1BC54821AC6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A9ECA5-6B2F-4DEF-A3A6-09F9E9DAA00A}">
      <dgm:prSet/>
      <dgm:spPr/>
      <dgm:t>
        <a:bodyPr/>
        <a:lstStyle/>
        <a:p>
          <a:r>
            <a:rPr lang="en-GB" dirty="0">
              <a:solidFill>
                <a:srgbClr val="FFFF00"/>
              </a:solidFill>
            </a:rPr>
            <a:t>Covid VH - &gt;4500 patients to date </a:t>
          </a:r>
          <a:endParaRPr lang="en-US" dirty="0">
            <a:solidFill>
              <a:srgbClr val="FFFF00"/>
            </a:solidFill>
          </a:endParaRPr>
        </a:p>
      </dgm:t>
    </dgm:pt>
    <dgm:pt modelId="{CB33538B-1041-4BE4-AB28-17585115B2E1}" type="parTrans" cxnId="{C884EE16-B4B2-4160-84D8-19BE62EC9B08}">
      <dgm:prSet/>
      <dgm:spPr/>
      <dgm:t>
        <a:bodyPr/>
        <a:lstStyle/>
        <a:p>
          <a:endParaRPr lang="en-US"/>
        </a:p>
      </dgm:t>
    </dgm:pt>
    <dgm:pt modelId="{CAC92DF5-6F11-46FD-A5C1-E5F6C5233D32}" type="sibTrans" cxnId="{C884EE16-B4B2-4160-84D8-19BE62EC9B08}">
      <dgm:prSet/>
      <dgm:spPr/>
      <dgm:t>
        <a:bodyPr/>
        <a:lstStyle/>
        <a:p>
          <a:endParaRPr lang="en-US"/>
        </a:p>
      </dgm:t>
    </dgm:pt>
    <dgm:pt modelId="{6B80DC52-FF1A-46AF-A153-A1F92DA82834}">
      <dgm:prSet/>
      <dgm:spPr/>
      <dgm:t>
        <a:bodyPr/>
        <a:lstStyle/>
        <a:p>
          <a:r>
            <a:rPr lang="en-GB" dirty="0">
              <a:solidFill>
                <a:srgbClr val="FFFF00"/>
              </a:solidFill>
            </a:rPr>
            <a:t>COPD</a:t>
          </a:r>
          <a:r>
            <a:rPr lang="en-GB" dirty="0"/>
            <a:t> </a:t>
          </a:r>
          <a:r>
            <a:rPr lang="en-GB" dirty="0">
              <a:solidFill>
                <a:srgbClr val="FFFF00"/>
              </a:solidFill>
            </a:rPr>
            <a:t>VH</a:t>
          </a:r>
          <a:endParaRPr lang="en-US" dirty="0">
            <a:solidFill>
              <a:srgbClr val="FFFF00"/>
            </a:solidFill>
          </a:endParaRPr>
        </a:p>
      </dgm:t>
    </dgm:pt>
    <dgm:pt modelId="{EB2EF07D-E03A-4DFA-8052-937874519095}" type="parTrans" cxnId="{C3FC0802-AAF2-44E9-9A76-47900ACDBF6D}">
      <dgm:prSet/>
      <dgm:spPr/>
      <dgm:t>
        <a:bodyPr/>
        <a:lstStyle/>
        <a:p>
          <a:endParaRPr lang="en-US"/>
        </a:p>
      </dgm:t>
    </dgm:pt>
    <dgm:pt modelId="{1DE5F0C4-6C6A-4EA5-B86C-33BD42E83242}" type="sibTrans" cxnId="{C3FC0802-AAF2-44E9-9A76-47900ACDBF6D}">
      <dgm:prSet/>
      <dgm:spPr/>
      <dgm:t>
        <a:bodyPr/>
        <a:lstStyle/>
        <a:p>
          <a:endParaRPr lang="en-US"/>
        </a:p>
      </dgm:t>
    </dgm:pt>
    <dgm:pt modelId="{C06B87F1-E224-4709-B131-84B00E07CA98}">
      <dgm:prSet/>
      <dgm:spPr/>
      <dgm:t>
        <a:bodyPr/>
        <a:lstStyle/>
        <a:p>
          <a:r>
            <a:rPr lang="en-GB" dirty="0">
              <a:solidFill>
                <a:srgbClr val="FFFF00"/>
              </a:solidFill>
            </a:rPr>
            <a:t>Heart Failure VH</a:t>
          </a:r>
          <a:endParaRPr lang="en-US" dirty="0">
            <a:solidFill>
              <a:srgbClr val="FFFF00"/>
            </a:solidFill>
          </a:endParaRPr>
        </a:p>
      </dgm:t>
    </dgm:pt>
    <dgm:pt modelId="{B2E146EC-19F9-45D8-9654-B0C9ADE08246}" type="parTrans" cxnId="{E9C55410-B0BA-46BD-B224-EAD996D751C2}">
      <dgm:prSet/>
      <dgm:spPr/>
      <dgm:t>
        <a:bodyPr/>
        <a:lstStyle/>
        <a:p>
          <a:endParaRPr lang="en-US"/>
        </a:p>
      </dgm:t>
    </dgm:pt>
    <dgm:pt modelId="{B649DFDB-A4C6-473A-BBEF-58E0E6281253}" type="sibTrans" cxnId="{E9C55410-B0BA-46BD-B224-EAD996D751C2}">
      <dgm:prSet/>
      <dgm:spPr/>
      <dgm:t>
        <a:bodyPr/>
        <a:lstStyle/>
        <a:p>
          <a:endParaRPr lang="en-US"/>
        </a:p>
      </dgm:t>
    </dgm:pt>
    <dgm:pt modelId="{3029F662-A77A-4F7C-AAF3-456FC7352A46}" type="pres">
      <dgm:prSet presAssocID="{4BEB5FAD-CE23-4E88-8AD3-1BC54821AC6F}" presName="vert0" presStyleCnt="0">
        <dgm:presLayoutVars>
          <dgm:dir/>
          <dgm:animOne val="branch"/>
          <dgm:animLvl val="lvl"/>
        </dgm:presLayoutVars>
      </dgm:prSet>
      <dgm:spPr/>
    </dgm:pt>
    <dgm:pt modelId="{721FFDEC-9F94-4B5A-9DFA-4C717CE89033}" type="pres">
      <dgm:prSet presAssocID="{D0A9ECA5-6B2F-4DEF-A3A6-09F9E9DAA00A}" presName="thickLine" presStyleLbl="alignNode1" presStyleIdx="0" presStyleCnt="3"/>
      <dgm:spPr/>
    </dgm:pt>
    <dgm:pt modelId="{EAEC09C8-66F2-4E20-9447-798F89452D23}" type="pres">
      <dgm:prSet presAssocID="{D0A9ECA5-6B2F-4DEF-A3A6-09F9E9DAA00A}" presName="horz1" presStyleCnt="0"/>
      <dgm:spPr/>
    </dgm:pt>
    <dgm:pt modelId="{F96E7177-45C4-4D7C-ABDB-75A42EA2EA38}" type="pres">
      <dgm:prSet presAssocID="{D0A9ECA5-6B2F-4DEF-A3A6-09F9E9DAA00A}" presName="tx1" presStyleLbl="revTx" presStyleIdx="0" presStyleCnt="3"/>
      <dgm:spPr/>
    </dgm:pt>
    <dgm:pt modelId="{D3352C91-7E75-405F-B866-A24BC75BFC6F}" type="pres">
      <dgm:prSet presAssocID="{D0A9ECA5-6B2F-4DEF-A3A6-09F9E9DAA00A}" presName="vert1" presStyleCnt="0"/>
      <dgm:spPr/>
    </dgm:pt>
    <dgm:pt modelId="{6C430996-9FF9-40FD-9C0A-E3E78122ED6E}" type="pres">
      <dgm:prSet presAssocID="{6B80DC52-FF1A-46AF-A153-A1F92DA82834}" presName="thickLine" presStyleLbl="alignNode1" presStyleIdx="1" presStyleCnt="3"/>
      <dgm:spPr/>
    </dgm:pt>
    <dgm:pt modelId="{0CD3DFBF-3237-4E91-A938-87467F239A01}" type="pres">
      <dgm:prSet presAssocID="{6B80DC52-FF1A-46AF-A153-A1F92DA82834}" presName="horz1" presStyleCnt="0"/>
      <dgm:spPr/>
    </dgm:pt>
    <dgm:pt modelId="{4E692224-67CF-4DC5-8E08-5C83F5DCB42C}" type="pres">
      <dgm:prSet presAssocID="{6B80DC52-FF1A-46AF-A153-A1F92DA82834}" presName="tx1" presStyleLbl="revTx" presStyleIdx="1" presStyleCnt="3"/>
      <dgm:spPr/>
    </dgm:pt>
    <dgm:pt modelId="{6130EC29-97B7-46CE-BD50-E5A72CE80D30}" type="pres">
      <dgm:prSet presAssocID="{6B80DC52-FF1A-46AF-A153-A1F92DA82834}" presName="vert1" presStyleCnt="0"/>
      <dgm:spPr/>
    </dgm:pt>
    <dgm:pt modelId="{85579044-2270-4902-842A-E0D5C240F499}" type="pres">
      <dgm:prSet presAssocID="{C06B87F1-E224-4709-B131-84B00E07CA98}" presName="thickLine" presStyleLbl="alignNode1" presStyleIdx="2" presStyleCnt="3"/>
      <dgm:spPr/>
    </dgm:pt>
    <dgm:pt modelId="{EE70566F-993B-4BEC-8C7A-A96C2D130B89}" type="pres">
      <dgm:prSet presAssocID="{C06B87F1-E224-4709-B131-84B00E07CA98}" presName="horz1" presStyleCnt="0"/>
      <dgm:spPr/>
    </dgm:pt>
    <dgm:pt modelId="{0D1BE5AA-89C1-4604-A093-660EBA5D5CDA}" type="pres">
      <dgm:prSet presAssocID="{C06B87F1-E224-4709-B131-84B00E07CA98}" presName="tx1" presStyleLbl="revTx" presStyleIdx="2" presStyleCnt="3"/>
      <dgm:spPr/>
    </dgm:pt>
    <dgm:pt modelId="{FB7690ED-FD71-4802-9218-FEAC2C948B8F}" type="pres">
      <dgm:prSet presAssocID="{C06B87F1-E224-4709-B131-84B00E07CA98}" presName="vert1" presStyleCnt="0"/>
      <dgm:spPr/>
    </dgm:pt>
  </dgm:ptLst>
  <dgm:cxnLst>
    <dgm:cxn modelId="{C3FC0802-AAF2-44E9-9A76-47900ACDBF6D}" srcId="{4BEB5FAD-CE23-4E88-8AD3-1BC54821AC6F}" destId="{6B80DC52-FF1A-46AF-A153-A1F92DA82834}" srcOrd="1" destOrd="0" parTransId="{EB2EF07D-E03A-4DFA-8052-937874519095}" sibTransId="{1DE5F0C4-6C6A-4EA5-B86C-33BD42E83242}"/>
    <dgm:cxn modelId="{E9C55410-B0BA-46BD-B224-EAD996D751C2}" srcId="{4BEB5FAD-CE23-4E88-8AD3-1BC54821AC6F}" destId="{C06B87F1-E224-4709-B131-84B00E07CA98}" srcOrd="2" destOrd="0" parTransId="{B2E146EC-19F9-45D8-9654-B0C9ADE08246}" sibTransId="{B649DFDB-A4C6-473A-BBEF-58E0E6281253}"/>
    <dgm:cxn modelId="{C884EE16-B4B2-4160-84D8-19BE62EC9B08}" srcId="{4BEB5FAD-CE23-4E88-8AD3-1BC54821AC6F}" destId="{D0A9ECA5-6B2F-4DEF-A3A6-09F9E9DAA00A}" srcOrd="0" destOrd="0" parTransId="{CB33538B-1041-4BE4-AB28-17585115B2E1}" sibTransId="{CAC92DF5-6F11-46FD-A5C1-E5F6C5233D32}"/>
    <dgm:cxn modelId="{4EB2823C-051B-4E42-ADA4-30B4214333E1}" type="presOf" srcId="{C06B87F1-E224-4709-B131-84B00E07CA98}" destId="{0D1BE5AA-89C1-4604-A093-660EBA5D5CDA}" srcOrd="0" destOrd="0" presId="urn:microsoft.com/office/officeart/2008/layout/LinedList"/>
    <dgm:cxn modelId="{52A9D044-FC34-4AAF-B98E-EA92F9FDF037}" type="presOf" srcId="{6B80DC52-FF1A-46AF-A153-A1F92DA82834}" destId="{4E692224-67CF-4DC5-8E08-5C83F5DCB42C}" srcOrd="0" destOrd="0" presId="urn:microsoft.com/office/officeart/2008/layout/LinedList"/>
    <dgm:cxn modelId="{DB3D96D5-DC70-41E5-AD04-7FF847A97BD3}" type="presOf" srcId="{4BEB5FAD-CE23-4E88-8AD3-1BC54821AC6F}" destId="{3029F662-A77A-4F7C-AAF3-456FC7352A46}" srcOrd="0" destOrd="0" presId="urn:microsoft.com/office/officeart/2008/layout/LinedList"/>
    <dgm:cxn modelId="{8473F1F3-F017-434F-8A2A-C9ED3607BB1C}" type="presOf" srcId="{D0A9ECA5-6B2F-4DEF-A3A6-09F9E9DAA00A}" destId="{F96E7177-45C4-4D7C-ABDB-75A42EA2EA38}" srcOrd="0" destOrd="0" presId="urn:microsoft.com/office/officeart/2008/layout/LinedList"/>
    <dgm:cxn modelId="{7B44C249-4C85-4FE1-9075-4B6821DD0793}" type="presParOf" srcId="{3029F662-A77A-4F7C-AAF3-456FC7352A46}" destId="{721FFDEC-9F94-4B5A-9DFA-4C717CE89033}" srcOrd="0" destOrd="0" presId="urn:microsoft.com/office/officeart/2008/layout/LinedList"/>
    <dgm:cxn modelId="{66A70EB9-D90C-4DDB-8DA4-87461C777FC7}" type="presParOf" srcId="{3029F662-A77A-4F7C-AAF3-456FC7352A46}" destId="{EAEC09C8-66F2-4E20-9447-798F89452D23}" srcOrd="1" destOrd="0" presId="urn:microsoft.com/office/officeart/2008/layout/LinedList"/>
    <dgm:cxn modelId="{295E7665-C053-4778-8D72-58EC42DD473F}" type="presParOf" srcId="{EAEC09C8-66F2-4E20-9447-798F89452D23}" destId="{F96E7177-45C4-4D7C-ABDB-75A42EA2EA38}" srcOrd="0" destOrd="0" presId="urn:microsoft.com/office/officeart/2008/layout/LinedList"/>
    <dgm:cxn modelId="{BF6CB413-340B-4623-82AA-950C74F29C01}" type="presParOf" srcId="{EAEC09C8-66F2-4E20-9447-798F89452D23}" destId="{D3352C91-7E75-405F-B866-A24BC75BFC6F}" srcOrd="1" destOrd="0" presId="urn:microsoft.com/office/officeart/2008/layout/LinedList"/>
    <dgm:cxn modelId="{1A59CD65-B058-488A-B772-DAABB7084098}" type="presParOf" srcId="{3029F662-A77A-4F7C-AAF3-456FC7352A46}" destId="{6C430996-9FF9-40FD-9C0A-E3E78122ED6E}" srcOrd="2" destOrd="0" presId="urn:microsoft.com/office/officeart/2008/layout/LinedList"/>
    <dgm:cxn modelId="{7D183A93-4527-4C42-8313-91F4E3EC9687}" type="presParOf" srcId="{3029F662-A77A-4F7C-AAF3-456FC7352A46}" destId="{0CD3DFBF-3237-4E91-A938-87467F239A01}" srcOrd="3" destOrd="0" presId="urn:microsoft.com/office/officeart/2008/layout/LinedList"/>
    <dgm:cxn modelId="{5AEF0AEB-FF95-4778-BB99-7063EA0B4B81}" type="presParOf" srcId="{0CD3DFBF-3237-4E91-A938-87467F239A01}" destId="{4E692224-67CF-4DC5-8E08-5C83F5DCB42C}" srcOrd="0" destOrd="0" presId="urn:microsoft.com/office/officeart/2008/layout/LinedList"/>
    <dgm:cxn modelId="{850C5C8D-A848-496B-BF3F-80DBDF148D3D}" type="presParOf" srcId="{0CD3DFBF-3237-4E91-A938-87467F239A01}" destId="{6130EC29-97B7-46CE-BD50-E5A72CE80D30}" srcOrd="1" destOrd="0" presId="urn:microsoft.com/office/officeart/2008/layout/LinedList"/>
    <dgm:cxn modelId="{D24A1667-2F20-4F0C-B0EB-DB7B557A1CC4}" type="presParOf" srcId="{3029F662-A77A-4F7C-AAF3-456FC7352A46}" destId="{85579044-2270-4902-842A-E0D5C240F499}" srcOrd="4" destOrd="0" presId="urn:microsoft.com/office/officeart/2008/layout/LinedList"/>
    <dgm:cxn modelId="{7EA6D94A-B587-4DFA-9805-EF1CEFBCFBFC}" type="presParOf" srcId="{3029F662-A77A-4F7C-AAF3-456FC7352A46}" destId="{EE70566F-993B-4BEC-8C7A-A96C2D130B89}" srcOrd="5" destOrd="0" presId="urn:microsoft.com/office/officeart/2008/layout/LinedList"/>
    <dgm:cxn modelId="{5ADA2B56-0895-4257-9237-3D6188C25857}" type="presParOf" srcId="{EE70566F-993B-4BEC-8C7A-A96C2D130B89}" destId="{0D1BE5AA-89C1-4604-A093-660EBA5D5CDA}" srcOrd="0" destOrd="0" presId="urn:microsoft.com/office/officeart/2008/layout/LinedList"/>
    <dgm:cxn modelId="{92D1B6AB-266A-4C52-919A-42B4E2E757AC}" type="presParOf" srcId="{EE70566F-993B-4BEC-8C7A-A96C2D130B89}" destId="{FB7690ED-FD71-4802-9218-FEAC2C948B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FFDEC-9F94-4B5A-9DFA-4C717CE8903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E7177-45C4-4D7C-ABDB-75A42EA2EA3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>
              <a:solidFill>
                <a:srgbClr val="FFFF00"/>
              </a:solidFill>
            </a:rPr>
            <a:t>Covid VH - &gt;4500 patients to date </a:t>
          </a:r>
          <a:endParaRPr lang="en-US" sz="5100" kern="1200" dirty="0">
            <a:solidFill>
              <a:srgbClr val="FFFF00"/>
            </a:solidFill>
          </a:endParaRPr>
        </a:p>
      </dsp:txBody>
      <dsp:txXfrm>
        <a:off x="0" y="2703"/>
        <a:ext cx="6900512" cy="1843578"/>
      </dsp:txXfrm>
    </dsp:sp>
    <dsp:sp modelId="{6C430996-9FF9-40FD-9C0A-E3E78122ED6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92224-67CF-4DC5-8E08-5C83F5DCB42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>
              <a:solidFill>
                <a:srgbClr val="FFFF00"/>
              </a:solidFill>
            </a:rPr>
            <a:t>COPD</a:t>
          </a:r>
          <a:r>
            <a:rPr lang="en-GB" sz="5100" kern="1200" dirty="0"/>
            <a:t> </a:t>
          </a:r>
          <a:r>
            <a:rPr lang="en-GB" sz="5100" kern="1200" dirty="0">
              <a:solidFill>
                <a:srgbClr val="FFFF00"/>
              </a:solidFill>
            </a:rPr>
            <a:t>VH</a:t>
          </a:r>
          <a:endParaRPr lang="en-US" sz="5100" kern="1200" dirty="0">
            <a:solidFill>
              <a:srgbClr val="FFFF00"/>
            </a:solidFill>
          </a:endParaRPr>
        </a:p>
      </dsp:txBody>
      <dsp:txXfrm>
        <a:off x="0" y="1846281"/>
        <a:ext cx="6900512" cy="1843578"/>
      </dsp:txXfrm>
    </dsp:sp>
    <dsp:sp modelId="{85579044-2270-4902-842A-E0D5C240F4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BE5AA-89C1-4604-A093-660EBA5D5CDA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>
              <a:solidFill>
                <a:srgbClr val="FFFF00"/>
              </a:solidFill>
            </a:rPr>
            <a:t>Heart Failure VH</a:t>
          </a:r>
          <a:endParaRPr lang="en-US" sz="5100" kern="1200" dirty="0">
            <a:solidFill>
              <a:srgbClr val="FFFF00"/>
            </a:solidFill>
          </a:endParaRP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2C19B-C2E0-46C3-B31F-D3A1C82DB69B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4248-BCA5-4810-90DB-9E225D9DE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8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57a7fb949_2_2077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957a7fb949_2_2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57a7fb949_4_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957a7fb949_4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913D-84DF-486F-84EE-AE36AA2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28C3D-BCE1-412A-8FC9-C1E92AF7D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CED3-86E7-4010-BCF1-0C247ACC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C40D-93C9-4B5E-8241-22B3B1CF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9642-EDFF-4023-83F5-EB3141FD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7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EB0E-7C3E-4A54-886F-E1A01A32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F43E6-CE98-429E-84AF-AAF9BE43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9D0E-3E78-43D2-81B1-E5D205EC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0C57-A6C5-4542-8C2A-CC009F98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D151B-C5A5-4C68-8515-633D3200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3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A5A06-1053-4D7F-93F9-D108737B1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7F934-61AB-49A8-8794-B3E6BB25D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C9DAE-51A1-4204-ADDD-F20FF703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22D4-3CCA-4A94-BA17-EF5E4679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36ACC-C296-4C75-B973-EE63696C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17125" y="1160526"/>
            <a:ext cx="12209124" cy="5820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23392" y="356659"/>
            <a:ext cx="10176000" cy="70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4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14676" y="1508787"/>
            <a:ext cx="113284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36427" y="251723"/>
            <a:ext cx="1926503" cy="88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4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  <a:lvl2pPr marL="0" indent="0" algn="ctr">
              <a:spcBef>
                <a:spcPts val="0"/>
              </a:spcBef>
              <a:buSzTx/>
              <a:buNone/>
              <a:defRPr sz="2531"/>
            </a:lvl2pPr>
            <a:lvl3pPr marL="0" indent="0" algn="ctr">
              <a:spcBef>
                <a:spcPts val="0"/>
              </a:spcBef>
              <a:buSzTx/>
              <a:buNone/>
              <a:defRPr sz="2531"/>
            </a:lvl3pPr>
            <a:lvl4pPr marL="0" indent="0" algn="ctr">
              <a:spcBef>
                <a:spcPts val="0"/>
              </a:spcBef>
              <a:buSzTx/>
              <a:buNone/>
              <a:defRPr sz="2531"/>
            </a:lvl4pPr>
            <a:lvl5pPr marL="0" indent="0" algn="ctr">
              <a:spcBef>
                <a:spcPts val="0"/>
              </a:spcBef>
              <a:buSzTx/>
              <a:buNone/>
              <a:defRPr sz="2531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9592488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449230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571002" indent="-347767">
              <a:spcBef>
                <a:spcPts val="2672"/>
              </a:spcBef>
              <a:defRPr sz="2250"/>
            </a:lvl1pPr>
            <a:lvl2pPr marL="883530" indent="-347767">
              <a:spcBef>
                <a:spcPts val="2672"/>
              </a:spcBef>
              <a:defRPr sz="2250"/>
            </a:lvl2pPr>
            <a:lvl3pPr marL="1196057" indent="-347767">
              <a:spcBef>
                <a:spcPts val="2672"/>
              </a:spcBef>
              <a:defRPr sz="2250"/>
            </a:lvl3pPr>
            <a:lvl4pPr marL="1508585" indent="-347767">
              <a:spcBef>
                <a:spcPts val="2672"/>
              </a:spcBef>
              <a:defRPr sz="2250"/>
            </a:lvl4pPr>
            <a:lvl5pPr marL="1821113" indent="-347767">
              <a:spcBef>
                <a:spcPts val="2672"/>
              </a:spcBef>
              <a:defRPr sz="22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953177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</p:spPr>
        <p:txBody>
          <a:bodyPr/>
          <a:lstStyle>
            <a:lvl1pPr>
              <a:spcBef>
                <a:spcPts val="3375"/>
              </a:spcBef>
            </a:lvl1pPr>
            <a:lvl2pPr>
              <a:spcBef>
                <a:spcPts val="3375"/>
              </a:spcBef>
            </a:lvl2pPr>
            <a:lvl3pPr>
              <a:spcBef>
                <a:spcPts val="3375"/>
              </a:spcBef>
            </a:lvl3pPr>
            <a:lvl4pPr>
              <a:spcBef>
                <a:spcPts val="3375"/>
              </a:spcBef>
            </a:lvl4pPr>
            <a:lvl5pPr>
              <a:spcBef>
                <a:spcPts val="3375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280151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0975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675425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190625" y="2089547"/>
            <a:ext cx="9810750" cy="267890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7298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5533-148B-4B6F-9CA8-330C4113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9DD1-5039-4853-9B32-9C8F4117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FF163-2235-4ED5-8E96-2CCF99DB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42C3-4109-4EB3-837C-E411906B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68763-E554-4EB1-BECD-A648B2DD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9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5" y="5179219"/>
            <a:ext cx="9810750" cy="11965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740448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95312" y="1071562"/>
            <a:ext cx="5500688" cy="232171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92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95312" y="3446859"/>
            <a:ext cx="5500688" cy="232171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  <a:lvl2pPr marL="0" indent="0" algn="ctr">
              <a:spcBef>
                <a:spcPts val="0"/>
              </a:spcBef>
              <a:buSzTx/>
              <a:buNone/>
              <a:defRPr sz="2391"/>
            </a:lvl2pPr>
            <a:lvl3pPr marL="0" indent="0" algn="ctr">
              <a:spcBef>
                <a:spcPts val="0"/>
              </a:spcBef>
              <a:buSzTx/>
              <a:buNone/>
              <a:defRPr sz="2391"/>
            </a:lvl3pPr>
            <a:lvl4pPr marL="0" indent="0" algn="ctr">
              <a:spcBef>
                <a:spcPts val="0"/>
              </a:spcBef>
              <a:buSzTx/>
              <a:buNone/>
              <a:defRPr sz="2391"/>
            </a:lvl4pPr>
            <a:lvl5pPr marL="0" indent="0" algn="ctr">
              <a:spcBef>
                <a:spcPts val="0"/>
              </a:spcBef>
              <a:buSzTx/>
              <a:buNone/>
              <a:defRPr sz="2391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1817711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95312" y="1071562"/>
            <a:ext cx="5500688" cy="232171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92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95312" y="3446859"/>
            <a:ext cx="5500688" cy="232171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  <a:lvl2pPr marL="0" indent="0" algn="ctr">
              <a:spcBef>
                <a:spcPts val="0"/>
              </a:spcBef>
              <a:buSzTx/>
              <a:buNone/>
              <a:defRPr sz="2391"/>
            </a:lvl2pPr>
            <a:lvl3pPr marL="0" indent="0" algn="ctr">
              <a:spcBef>
                <a:spcPts val="0"/>
              </a:spcBef>
              <a:buSzTx/>
              <a:buNone/>
              <a:defRPr sz="2391"/>
            </a:lvl3pPr>
            <a:lvl4pPr marL="0" indent="0" algn="ctr">
              <a:spcBef>
                <a:spcPts val="0"/>
              </a:spcBef>
              <a:buSzTx/>
              <a:buNone/>
              <a:defRPr sz="2391"/>
            </a:lvl4pPr>
            <a:lvl5pPr marL="0" indent="0" algn="ctr">
              <a:spcBef>
                <a:spcPts val="0"/>
              </a:spcBef>
              <a:buSzTx/>
              <a:buNone/>
              <a:defRPr sz="2391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1265026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4726781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50"/>
            </a:lvl1pPr>
            <a:lvl2pPr marL="883530" indent="-347767">
              <a:spcBef>
                <a:spcPts val="2672"/>
              </a:spcBef>
              <a:defRPr sz="2250"/>
            </a:lvl2pPr>
            <a:lvl3pPr marL="1196057" indent="-347767">
              <a:spcBef>
                <a:spcPts val="2672"/>
              </a:spcBef>
              <a:defRPr sz="2250"/>
            </a:lvl3pPr>
            <a:lvl4pPr marL="1508585" indent="-347767">
              <a:spcBef>
                <a:spcPts val="2672"/>
              </a:spcBef>
              <a:defRPr sz="2250"/>
            </a:lvl4pPr>
            <a:lvl5pPr marL="1821113" indent="-347767">
              <a:spcBef>
                <a:spcPts val="2672"/>
              </a:spcBef>
              <a:defRPr sz="22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9118385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4726781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50"/>
            </a:lvl1pPr>
            <a:lvl2pPr marL="883530" indent="-347767">
              <a:spcBef>
                <a:spcPts val="2672"/>
              </a:spcBef>
              <a:defRPr sz="2250"/>
            </a:lvl2pPr>
            <a:lvl3pPr marL="1196057" indent="-347767">
              <a:spcBef>
                <a:spcPts val="2672"/>
              </a:spcBef>
              <a:defRPr sz="2250"/>
            </a:lvl3pPr>
            <a:lvl4pPr marL="1508585" indent="-347767">
              <a:spcBef>
                <a:spcPts val="2672"/>
              </a:spcBef>
              <a:defRPr sz="2250"/>
            </a:lvl4pPr>
            <a:lvl5pPr marL="1821113" indent="-347767">
              <a:spcBef>
                <a:spcPts val="2672"/>
              </a:spcBef>
              <a:defRPr sz="22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4029147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286625" y="1946672"/>
            <a:ext cx="3714750" cy="4018359"/>
          </a:xfrm>
          <a:prstGeom prst="rect">
            <a:avLst/>
          </a:prstGeom>
        </p:spPr>
        <p:txBody>
          <a:bodyPr/>
          <a:lstStyle>
            <a:lvl1pPr marL="571002" indent="-347767">
              <a:spcBef>
                <a:spcPts val="2672"/>
              </a:spcBef>
              <a:defRPr sz="2250"/>
            </a:lvl1pPr>
            <a:lvl2pPr marL="883530" indent="-347767">
              <a:spcBef>
                <a:spcPts val="2672"/>
              </a:spcBef>
              <a:defRPr sz="2250"/>
            </a:lvl2pPr>
            <a:lvl3pPr marL="1196057" indent="-347767">
              <a:spcBef>
                <a:spcPts val="2672"/>
              </a:spcBef>
              <a:defRPr sz="2250"/>
            </a:lvl3pPr>
            <a:lvl4pPr marL="1508585" indent="-347767">
              <a:spcBef>
                <a:spcPts val="2672"/>
              </a:spcBef>
              <a:defRPr sz="2250"/>
            </a:lvl4pPr>
            <a:lvl5pPr marL="1821113" indent="-347767">
              <a:spcBef>
                <a:spcPts val="2672"/>
              </a:spcBef>
              <a:defRPr sz="22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422333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A691-44E5-43C0-8985-8534756B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9EB67-B20F-4D09-9F6D-4BC7FD22C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980DF-0EC0-4010-806C-0A33F360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2F20C-E1CC-4F1E-958B-DFE0CAB4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40B5-BC94-4561-8090-522463A8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9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E0C0-F642-4AD2-9937-98CB6449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DCE6-8D07-4A3F-A01A-1313EF411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CE5B-55B3-4394-87C2-50E840899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CA7D1-EE25-4F0F-BFDD-2913B216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9DBBE-276C-45F1-A294-32699BF0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37E8C-3098-4A13-B38E-4948ED31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2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458F-88C6-457B-B4EB-03ED9AE7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A0BB7-845B-454E-B2A0-E6938FDB9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F8E9-04FE-405B-91B3-21B29B610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EC867-6C3E-4E41-B2D8-B2B5F618B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42FFB-7946-476B-BBC7-896C23CAA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2D381-44D4-41D9-AC22-DB973E77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E82AE-7EE9-4BD1-801A-B88BE08C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EB875-D674-437A-A3D6-96A587A8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4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67FD-D8DF-4BE5-A806-B799B290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8F733-3E8E-4D9D-A052-0486AFC9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9CD4D-5081-4406-AA38-5CCC480E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681FE-D409-4047-B478-418005FC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94933-9213-47CB-A1F5-8B0165C2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1A1C3-4C68-45C5-B795-6EA55582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35FB2-3293-4B1A-9E8B-AA4B3960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3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002E-5A3C-44F1-8BA3-E016896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357C-463E-441D-AF1B-30E6E8DF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F6247-73E4-4785-A404-C1972193A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61DF9-F96A-4EB5-92D6-36D5F82E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E1B82-1C4D-45BC-83E4-A6155B5B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0678A-5EB7-4804-B7AB-CE72E632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1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2744-C387-4CB9-A028-00E716C4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F8C42-72AB-4E7A-8A45-053E437A0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D3689-BCB8-437A-AD3F-3CD17658A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F689E-2DC6-4D3A-B8FF-0AF67A4B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14779-8C76-4EEC-BD65-DA18823C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354F-207C-483F-8DB9-98F8F7E8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BD7A1-6A45-4893-8085-0B336D2F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BCA65-D81C-4735-B8E5-3EDEF159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18B-5EEB-42A2-B3BA-825BC3E66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26BF-1F39-426C-8114-527C2E5E8D1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931C-AE39-45A8-AAFD-532B44CB6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5C330-8ED5-4203-88CF-DB2F14646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43EF-D699-4088-AA31-04F6EE429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6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53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0363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/>
  <p:txStyles>
    <p:titleStyle>
      <a:lvl1pPr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indent="160729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indent="321457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indent="482186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indent="642915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indent="803643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indent="964372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indent="1125101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indent="1285829" algn="ctr" defTabSz="410751">
        <a:defRPr sz="5906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titleStyle>
    <p:bodyStyle>
      <a:lvl1pPr marL="625056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marL="937584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marL="1250112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marL="1562640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marL="1875168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marL="2125190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marL="2375212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marL="2625235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marL="2875257" indent="-401822" defTabSz="410751">
        <a:spcBef>
          <a:spcPts val="1687"/>
        </a:spcBef>
        <a:buSzPct val="171000"/>
        <a:buChar char="•"/>
        <a:defRPr sz="2953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062-4B34-4E03-833A-159E47C81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West Herts experience of virtual medicine in a pandemic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8B0B3E4-7C9D-4BF5-95E3-BEBCD1C0D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Mike van der Watt</a:t>
            </a:r>
          </a:p>
        </p:txBody>
      </p:sp>
    </p:spTree>
    <p:extLst>
      <p:ext uri="{BB962C8B-B14F-4D97-AF65-F5344CB8AC3E}">
        <p14:creationId xmlns:p14="http://schemas.microsoft.com/office/powerpoint/2010/main" val="79125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Google Shape;350;p48"/>
          <p:cNvSpPr txBox="1">
            <a:spLocks noGrp="1"/>
          </p:cNvSpPr>
          <p:nvPr>
            <p:ph type="title"/>
          </p:nvPr>
        </p:nvSpPr>
        <p:spPr>
          <a:xfrm>
            <a:off x="2564137" y="121954"/>
            <a:ext cx="7063721" cy="115920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latin typeface="+mj-lt"/>
                <a:ea typeface="+mj-ea"/>
                <a:cs typeface="+mj-cs"/>
              </a:rPr>
              <a:t>Clinician’s view  </a:t>
            </a:r>
          </a:p>
        </p:txBody>
      </p:sp>
      <p:pic>
        <p:nvPicPr>
          <p:cNvPr id="352" name="Google Shape;352;p48"/>
          <p:cNvPicPr preferRelativeResize="0"/>
          <p:nvPr/>
        </p:nvPicPr>
        <p:blipFill rotWithShape="1">
          <a:blip r:embed="rId3"/>
          <a:srcRect l="23658"/>
          <a:stretch/>
        </p:blipFill>
        <p:spPr>
          <a:xfrm>
            <a:off x="834189" y="1407239"/>
            <a:ext cx="10734495" cy="5009604"/>
          </a:xfrm>
          <a:prstGeom prst="rect">
            <a:avLst/>
          </a:prstGeom>
          <a:noFill/>
        </p:spPr>
      </p:pic>
      <p:sp>
        <p:nvSpPr>
          <p:cNvPr id="351" name="Google Shape;351;p48"/>
          <p:cNvSpPr txBox="1"/>
          <p:nvPr/>
        </p:nvSpPr>
        <p:spPr>
          <a:xfrm>
            <a:off x="3049084" y="2281641"/>
            <a:ext cx="85196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  <a:buSzPts val="1800"/>
            </a:pPr>
            <a:br>
              <a:rPr lang="en-GB" sz="2400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2400" i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6973D-AADC-4A61-A0E0-ED891D08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06" y="227493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Patient pathway wave 2</a:t>
            </a:r>
          </a:p>
        </p:txBody>
      </p:sp>
      <p:pic>
        <p:nvPicPr>
          <p:cNvPr id="3" name="Google Shape;377;p51">
            <a:extLst>
              <a:ext uri="{FF2B5EF4-FFF2-40B4-BE49-F238E27FC236}">
                <a16:creationId xmlns:a16="http://schemas.microsoft.com/office/drawing/2014/main" id="{73831C8E-BADB-4A72-A6D7-187064A5E580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1347537" y="1614186"/>
            <a:ext cx="9657347" cy="5016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8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6AB61-6ECA-4E80-BC38-F096E526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Wave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4209-33E7-4B08-BA7D-C19E4A25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&gt; 3000 patients (1/3 low risk 2/3 higher risk) </a:t>
            </a:r>
          </a:p>
          <a:p>
            <a:r>
              <a:rPr lang="en-GB" dirty="0">
                <a:solidFill>
                  <a:srgbClr val="FFFF00"/>
                </a:solidFill>
              </a:rPr>
              <a:t>329 used app – the rest on telephone </a:t>
            </a:r>
          </a:p>
          <a:p>
            <a:r>
              <a:rPr lang="en-GB" dirty="0">
                <a:solidFill>
                  <a:srgbClr val="FFFF00"/>
                </a:solidFill>
              </a:rPr>
              <a:t>Monitoring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Low risk – standard calls and any saturation probe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Higher risk – Masimo/</a:t>
            </a:r>
            <a:r>
              <a:rPr lang="en-GB" sz="2800" dirty="0" err="1">
                <a:solidFill>
                  <a:srgbClr val="FFFF00"/>
                </a:solidFill>
              </a:rPr>
              <a:t>Nonin</a:t>
            </a:r>
            <a:r>
              <a:rPr lang="en-GB" sz="2800" dirty="0">
                <a:solidFill>
                  <a:srgbClr val="FFFF00"/>
                </a:solidFill>
              </a:rPr>
              <a:t>/Clinical grade probes</a:t>
            </a:r>
          </a:p>
          <a:p>
            <a:r>
              <a:rPr lang="en-GB" dirty="0">
                <a:solidFill>
                  <a:srgbClr val="FFFF00"/>
                </a:solidFill>
              </a:rPr>
              <a:t>Readmission rate &lt;10% mortality &lt;1%</a:t>
            </a:r>
          </a:p>
          <a:p>
            <a:r>
              <a:rPr lang="en-GB" dirty="0">
                <a:solidFill>
                  <a:srgbClr val="FFFF00"/>
                </a:solidFill>
              </a:rPr>
              <a:t>Patient selection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4429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2AF44-ECA0-42DA-8CC1-12BE607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SOARS Score – selecting the correct patients for safe remote care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F861F-362B-4E57-861F-D6B1993F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2" y="1575461"/>
            <a:ext cx="3846562" cy="5077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9289C-F939-48B4-AF94-85D4FCBC3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93" y="3881416"/>
            <a:ext cx="3258469" cy="2772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EA701-AF1F-4C72-A9EA-CAE2C1E5E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80" y="1826615"/>
            <a:ext cx="4353486" cy="1850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BEC984-9026-4CDE-A64C-1BDFE896B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142" y="3881416"/>
            <a:ext cx="4139881" cy="21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9CC67-7182-4E67-8C06-FD3FA29C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The future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8AC5-EB9F-4828-BF6F-46653DA4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COPD – 1500 admissions per year </a:t>
            </a:r>
            <a:r>
              <a:rPr lang="en-GB" dirty="0" err="1">
                <a:solidFill>
                  <a:srgbClr val="FFFF00"/>
                </a:solidFill>
              </a:rPr>
              <a:t>av</a:t>
            </a:r>
            <a:r>
              <a:rPr lang="en-GB" dirty="0">
                <a:solidFill>
                  <a:srgbClr val="FFFF00"/>
                </a:solidFill>
              </a:rPr>
              <a:t> LOS 8 days – potential bed day saving 3000-4500 bed days per year </a:t>
            </a:r>
          </a:p>
          <a:p>
            <a:r>
              <a:rPr lang="en-GB" dirty="0">
                <a:solidFill>
                  <a:srgbClr val="FFFF00"/>
                </a:solidFill>
              </a:rPr>
              <a:t>CCF- potential early enhanced supported discharge – 600 patients per year (approx. 1000 bed days potential).</a:t>
            </a:r>
          </a:p>
          <a:p>
            <a:r>
              <a:rPr lang="en-GB" dirty="0">
                <a:solidFill>
                  <a:srgbClr val="FFFF00"/>
                </a:solidFill>
              </a:rPr>
              <a:t>Post operative (</a:t>
            </a:r>
            <a:r>
              <a:rPr lang="en-GB" dirty="0" err="1">
                <a:solidFill>
                  <a:srgbClr val="FFFF00"/>
                </a:solidFill>
              </a:rPr>
              <a:t>eg</a:t>
            </a:r>
            <a:r>
              <a:rPr lang="en-GB" dirty="0">
                <a:solidFill>
                  <a:srgbClr val="FFFF00"/>
                </a:solidFill>
              </a:rPr>
              <a:t> appendicitis) </a:t>
            </a:r>
          </a:p>
          <a:p>
            <a:r>
              <a:rPr lang="en-GB" dirty="0">
                <a:solidFill>
                  <a:srgbClr val="FFFF00"/>
                </a:solidFill>
              </a:rPr>
              <a:t>Other conditions (</a:t>
            </a:r>
            <a:r>
              <a:rPr lang="en-GB" dirty="0" err="1">
                <a:solidFill>
                  <a:srgbClr val="FFFF00"/>
                </a:solidFill>
              </a:rPr>
              <a:t>eg</a:t>
            </a:r>
            <a:r>
              <a:rPr lang="en-GB" dirty="0">
                <a:solidFill>
                  <a:srgbClr val="FFFF00"/>
                </a:solidFill>
              </a:rPr>
              <a:t> pneumonia, PE, arrythmia, diabetic foot) with community support (</a:t>
            </a:r>
            <a:r>
              <a:rPr lang="en-GB" dirty="0" err="1">
                <a:solidFill>
                  <a:srgbClr val="FFFF00"/>
                </a:solidFill>
              </a:rPr>
              <a:t>eg</a:t>
            </a:r>
            <a:r>
              <a:rPr lang="en-GB" dirty="0">
                <a:solidFill>
                  <a:srgbClr val="FFFF00"/>
                </a:solidFill>
              </a:rPr>
              <a:t> for IV </a:t>
            </a:r>
            <a:r>
              <a:rPr lang="en-GB" dirty="0" err="1">
                <a:solidFill>
                  <a:srgbClr val="FFFF00"/>
                </a:solidFill>
              </a:rPr>
              <a:t>abx</a:t>
            </a:r>
            <a:r>
              <a:rPr lang="en-GB" dirty="0">
                <a:solidFill>
                  <a:srgbClr val="FFFF00"/>
                </a:solidFill>
              </a:rPr>
              <a:t> or diuretics). </a:t>
            </a:r>
          </a:p>
        </p:txBody>
      </p:sp>
    </p:spTree>
    <p:extLst>
      <p:ext uri="{BB962C8B-B14F-4D97-AF65-F5344CB8AC3E}">
        <p14:creationId xmlns:p14="http://schemas.microsoft.com/office/powerpoint/2010/main" val="91825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A31BB-F3FD-4BF7-A308-094538BA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Masimo patient safety 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5053C-FDA0-4C0C-891D-75D35C24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Integrated system providing remote high quality measurements on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Heart rate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Oxygen saturation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Respiratory rate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Temperature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Perfusion index and </a:t>
            </a:r>
            <a:r>
              <a:rPr lang="en-GB" sz="2800" dirty="0" err="1">
                <a:solidFill>
                  <a:srgbClr val="FFFF00"/>
                </a:solidFill>
              </a:rPr>
              <a:t>pleth</a:t>
            </a:r>
            <a:r>
              <a:rPr lang="en-GB" sz="2800" dirty="0">
                <a:solidFill>
                  <a:srgbClr val="FFFF00"/>
                </a:solidFill>
              </a:rPr>
              <a:t> variability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BP 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Single lead ECG rhythm strip </a:t>
            </a:r>
          </a:p>
          <a:p>
            <a:r>
              <a:rPr lang="en-GB" dirty="0">
                <a:solidFill>
                  <a:srgbClr val="FFFF00"/>
                </a:solidFill>
              </a:rPr>
              <a:t>Potential to transmit real time Hb (</a:t>
            </a:r>
            <a:r>
              <a:rPr lang="en-GB" dirty="0" err="1">
                <a:solidFill>
                  <a:srgbClr val="FFFF00"/>
                </a:solidFill>
              </a:rPr>
              <a:t>eg</a:t>
            </a:r>
            <a:r>
              <a:rPr lang="en-GB" dirty="0">
                <a:solidFill>
                  <a:srgbClr val="FFFF00"/>
                </a:solidFill>
              </a:rPr>
              <a:t> post op monitoring) </a:t>
            </a:r>
            <a:r>
              <a:rPr lang="en-GB" dirty="0" err="1">
                <a:solidFill>
                  <a:srgbClr val="FFFF00"/>
                </a:solidFill>
              </a:rPr>
              <a:t>CarboxyHb</a:t>
            </a:r>
            <a:r>
              <a:rPr lang="en-GB" dirty="0">
                <a:solidFill>
                  <a:srgbClr val="FFFF00"/>
                </a:solidFill>
              </a:rPr>
              <a:t> (</a:t>
            </a:r>
            <a:r>
              <a:rPr lang="en-GB" dirty="0" err="1">
                <a:solidFill>
                  <a:srgbClr val="FFFF00"/>
                </a:solidFill>
              </a:rPr>
              <a:t>eg</a:t>
            </a:r>
            <a:r>
              <a:rPr lang="en-GB" dirty="0">
                <a:solidFill>
                  <a:srgbClr val="FFFF00"/>
                </a:solidFill>
              </a:rPr>
              <a:t> smokers)</a:t>
            </a:r>
          </a:p>
        </p:txBody>
      </p:sp>
    </p:spTree>
    <p:extLst>
      <p:ext uri="{BB962C8B-B14F-4D97-AF65-F5344CB8AC3E}">
        <p14:creationId xmlns:p14="http://schemas.microsoft.com/office/powerpoint/2010/main" val="392878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062A-E2A1-466A-B559-F4F8CAA5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Masimo patient safety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C813E-4387-493F-86FD-DF561AC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Transmits from the patient wearable at home to a secure web based dashboard for reactive monitoring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77E8E-0316-49F0-A351-63FB4A12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477"/>
            <a:ext cx="12192000" cy="2451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4A578-05FD-4420-A37D-24B4517C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7" y="5222794"/>
            <a:ext cx="2195900" cy="149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63FDD-0E76-46C7-ADE2-5B3385F2A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239" y="5286253"/>
            <a:ext cx="1820441" cy="13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0070C0"/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531FAF-FE41-4853-9873-22F09A8C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Referral pathway </a:t>
            </a:r>
            <a:r>
              <a:rPr lang="en-GB" dirty="0" err="1">
                <a:solidFill>
                  <a:srgbClr val="FFFF00"/>
                </a:solidFill>
              </a:rPr>
              <a:t>eg</a:t>
            </a:r>
            <a:r>
              <a:rPr lang="en-GB" dirty="0">
                <a:solidFill>
                  <a:srgbClr val="FFFF00"/>
                </a:solidFill>
              </a:rPr>
              <a:t> COPD as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DDE35-43DB-4388-9CBF-C4453FFA6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Inclusion criteria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23528-33E4-4A24-9FEC-8812FDF5ED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Confirmed diagnosis of COPD</a:t>
            </a:r>
          </a:p>
          <a:p>
            <a:r>
              <a:rPr lang="en-GB" dirty="0">
                <a:solidFill>
                  <a:srgbClr val="FFFF00"/>
                </a:solidFill>
              </a:rPr>
              <a:t>Current COPD exacerbation </a:t>
            </a:r>
          </a:p>
          <a:p>
            <a:r>
              <a:rPr lang="en-GB" dirty="0">
                <a:solidFill>
                  <a:srgbClr val="FFFF00"/>
                </a:solidFill>
              </a:rPr>
              <a:t>Consents to using form of remote monitoring (saturation probe or wearable device)</a:t>
            </a:r>
          </a:p>
          <a:p>
            <a:r>
              <a:rPr lang="en-GB" dirty="0">
                <a:solidFill>
                  <a:srgbClr val="FFFF00"/>
                </a:solidFill>
              </a:rPr>
              <a:t>&lt; 80 years old</a:t>
            </a:r>
          </a:p>
          <a:p>
            <a:r>
              <a:rPr lang="en-GB" dirty="0">
                <a:solidFill>
                  <a:srgbClr val="FFFF00"/>
                </a:solidFill>
              </a:rPr>
              <a:t>Reviewed either by (V)SMART or ABC MDT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145A1-2130-433C-81EA-55225C31C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Exclusion criteria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696FF9-D972-46BE-936D-4077B31B1B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000" dirty="0">
                <a:solidFill>
                  <a:srgbClr val="FFFF00"/>
                </a:solidFill>
              </a:rPr>
              <a:t>pH below 7.3</a:t>
            </a:r>
          </a:p>
          <a:p>
            <a:r>
              <a:rPr lang="en-GB" sz="3000" dirty="0">
                <a:solidFill>
                  <a:srgbClr val="FFFF00"/>
                </a:solidFill>
              </a:rPr>
              <a:t>DECAF score &gt; 2</a:t>
            </a:r>
          </a:p>
          <a:p>
            <a:r>
              <a:rPr lang="en-GB" sz="3000" dirty="0">
                <a:solidFill>
                  <a:srgbClr val="FFFF00"/>
                </a:solidFill>
              </a:rPr>
              <a:t>NEWS2 ≥ 3</a:t>
            </a:r>
          </a:p>
          <a:p>
            <a:r>
              <a:rPr lang="en-GB" sz="3000" dirty="0">
                <a:solidFill>
                  <a:srgbClr val="FFFF00"/>
                </a:solidFill>
              </a:rPr>
              <a:t>Oxygen saturation ≤ 92% (88% if previously confirmed hypoxic baseline)</a:t>
            </a:r>
          </a:p>
          <a:p>
            <a:r>
              <a:rPr lang="en-GB" sz="3000" dirty="0">
                <a:solidFill>
                  <a:srgbClr val="FFFF00"/>
                </a:solidFill>
              </a:rPr>
              <a:t>Unable to mobilise or self care (unless support in place)</a:t>
            </a:r>
          </a:p>
          <a:p>
            <a:r>
              <a:rPr lang="en-GB" sz="3000" dirty="0">
                <a:solidFill>
                  <a:srgbClr val="FFFF00"/>
                </a:solidFill>
              </a:rPr>
              <a:t>Unstable co-existent diagnosis (</a:t>
            </a:r>
            <a:r>
              <a:rPr lang="en-GB" sz="3000" dirty="0" err="1">
                <a:solidFill>
                  <a:srgbClr val="FFFF00"/>
                </a:solidFill>
              </a:rPr>
              <a:t>eg</a:t>
            </a:r>
            <a:r>
              <a:rPr lang="en-GB" sz="3000" dirty="0">
                <a:solidFill>
                  <a:srgbClr val="FFFF00"/>
                </a:solidFill>
              </a:rPr>
              <a:t> arrythmia, CCF, etc)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02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5403F4-2EBD-4E48-B1B1-81B2A732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Referral Pathway – risk stratification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4F68D0-EA3A-469D-9AA1-14DCCF68D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372938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LOW RISK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2BDB92-C951-4D06-8E95-F375E4814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3" y="2205305"/>
            <a:ext cx="5157787" cy="368458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DECAF score 0</a:t>
            </a:r>
          </a:p>
          <a:p>
            <a:r>
              <a:rPr lang="en-GB" dirty="0">
                <a:solidFill>
                  <a:srgbClr val="FFFF00"/>
                </a:solidFill>
              </a:rPr>
              <a:t>NEWS score &lt; 2</a:t>
            </a:r>
          </a:p>
          <a:p>
            <a:r>
              <a:rPr lang="en-GB" dirty="0">
                <a:solidFill>
                  <a:srgbClr val="FFFF00"/>
                </a:solidFill>
              </a:rPr>
              <a:t>No social care and support at home</a:t>
            </a:r>
          </a:p>
          <a:p>
            <a:r>
              <a:rPr lang="en-GB" dirty="0">
                <a:solidFill>
                  <a:srgbClr val="FFFF00"/>
                </a:solidFill>
              </a:rPr>
              <a:t>Not on LTOT or home NIV</a:t>
            </a:r>
          </a:p>
          <a:p>
            <a:r>
              <a:rPr lang="en-GB" dirty="0">
                <a:solidFill>
                  <a:srgbClr val="FFFF00"/>
                </a:solidFill>
              </a:rPr>
              <a:t>1 or less admissions in last year </a:t>
            </a:r>
          </a:p>
          <a:p>
            <a:r>
              <a:rPr lang="en-GB" dirty="0">
                <a:solidFill>
                  <a:srgbClr val="FFFF00"/>
                </a:solidFill>
              </a:rPr>
              <a:t>2 or less courses of steroids in last year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BABC21-CAFE-4EF7-8619-2CC8EC8C4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399" y="1372938"/>
            <a:ext cx="5183188" cy="8239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HIGHER RISK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208D65-4AEC-413A-A524-1F4C48E62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6850"/>
            <a:ext cx="5183188" cy="3684588"/>
          </a:xfrm>
        </p:spPr>
        <p:txBody>
          <a:bodyPr>
            <a:noAutofit/>
          </a:bodyPr>
          <a:lstStyle/>
          <a:p>
            <a:r>
              <a:rPr lang="en-GB" sz="2600" dirty="0">
                <a:solidFill>
                  <a:srgbClr val="FFFF00"/>
                </a:solidFill>
              </a:rPr>
              <a:t>DECAF score 1 – 2 (3 only </a:t>
            </a:r>
            <a:r>
              <a:rPr lang="en-GB" sz="2600" dirty="0" err="1">
                <a:solidFill>
                  <a:srgbClr val="FFFF00"/>
                </a:solidFill>
              </a:rPr>
              <a:t>resp</a:t>
            </a:r>
            <a:r>
              <a:rPr lang="en-GB" sz="2600" dirty="0">
                <a:solidFill>
                  <a:srgbClr val="FFFF00"/>
                </a:solidFill>
              </a:rPr>
              <a:t> con)</a:t>
            </a:r>
          </a:p>
          <a:p>
            <a:r>
              <a:rPr lang="en-GB" sz="2600" dirty="0">
                <a:solidFill>
                  <a:srgbClr val="FFFF00"/>
                </a:solidFill>
              </a:rPr>
              <a:t>NEWS Score 3 or less</a:t>
            </a:r>
          </a:p>
          <a:p>
            <a:r>
              <a:rPr lang="en-GB" sz="2600" dirty="0">
                <a:solidFill>
                  <a:srgbClr val="FFFF00"/>
                </a:solidFill>
              </a:rPr>
              <a:t>Lives alone </a:t>
            </a:r>
          </a:p>
          <a:p>
            <a:r>
              <a:rPr lang="en-GB" sz="2600" dirty="0">
                <a:solidFill>
                  <a:srgbClr val="FFFF00"/>
                </a:solidFill>
              </a:rPr>
              <a:t>Mobility concerns or care package</a:t>
            </a:r>
          </a:p>
          <a:p>
            <a:r>
              <a:rPr lang="en-GB" sz="2600" dirty="0">
                <a:solidFill>
                  <a:srgbClr val="FFFF00"/>
                </a:solidFill>
              </a:rPr>
              <a:t>LTOT, Acute Oxygen wean or home NIV</a:t>
            </a:r>
          </a:p>
          <a:p>
            <a:r>
              <a:rPr lang="en-GB" sz="2600" dirty="0">
                <a:solidFill>
                  <a:srgbClr val="FFFF00"/>
                </a:solidFill>
              </a:rPr>
              <a:t>Multiple admissions in last year </a:t>
            </a:r>
          </a:p>
          <a:p>
            <a:r>
              <a:rPr lang="en-GB" sz="2600" dirty="0">
                <a:solidFill>
                  <a:srgbClr val="FFFF00"/>
                </a:solidFill>
              </a:rPr>
              <a:t>3 or more course of steroids in last year</a:t>
            </a:r>
          </a:p>
        </p:txBody>
      </p:sp>
    </p:spTree>
    <p:extLst>
      <p:ext uri="{BB962C8B-B14F-4D97-AF65-F5344CB8AC3E}">
        <p14:creationId xmlns:p14="http://schemas.microsoft.com/office/powerpoint/2010/main" val="217018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591281-2DC3-4CAA-9019-E9A2F956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Referral Pathway – AE / AAU/Wards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4C8B8-343C-4E5F-992A-1EDC82623B6D}"/>
              </a:ext>
            </a:extLst>
          </p:cNvPr>
          <p:cNvSpPr txBox="1"/>
          <p:nvPr/>
        </p:nvSpPr>
        <p:spPr>
          <a:xfrm>
            <a:off x="2314936" y="3426895"/>
            <a:ext cx="1180617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Referral to COPD VH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EE948-F67D-4A98-95E0-189ADD57ADA2}"/>
              </a:ext>
            </a:extLst>
          </p:cNvPr>
          <p:cNvSpPr txBox="1"/>
          <p:nvPr/>
        </p:nvSpPr>
        <p:spPr>
          <a:xfrm>
            <a:off x="2314936" y="2244686"/>
            <a:ext cx="11641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HIGH RISK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A4D10-7EF1-4F93-8720-EB55D71BC4EC}"/>
              </a:ext>
            </a:extLst>
          </p:cNvPr>
          <p:cNvSpPr txBox="1"/>
          <p:nvPr/>
        </p:nvSpPr>
        <p:spPr>
          <a:xfrm>
            <a:off x="2360679" y="5440102"/>
            <a:ext cx="112037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LOW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7919D-B89F-4E38-B838-EE9430EF5B04}"/>
              </a:ext>
            </a:extLst>
          </p:cNvPr>
          <p:cNvSpPr txBox="1"/>
          <p:nvPr/>
        </p:nvSpPr>
        <p:spPr>
          <a:xfrm>
            <a:off x="5324356" y="1690688"/>
            <a:ext cx="678276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Inform community COPD team and confirm receipt</a:t>
            </a:r>
          </a:p>
          <a:p>
            <a:r>
              <a:rPr lang="en-GB" b="1" dirty="0"/>
              <a:t>VH referral form </a:t>
            </a:r>
          </a:p>
          <a:p>
            <a:r>
              <a:rPr lang="en-GB" b="1" dirty="0"/>
              <a:t>Set up on Masimo patient safety net</a:t>
            </a:r>
          </a:p>
          <a:p>
            <a:r>
              <a:rPr lang="en-GB" b="1" dirty="0"/>
              <a:t>Ensure all medications prescribed and issued and that patient can use them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94606-4EB0-4B38-979A-69D22EB515F8}"/>
              </a:ext>
            </a:extLst>
          </p:cNvPr>
          <p:cNvSpPr txBox="1"/>
          <p:nvPr/>
        </p:nvSpPr>
        <p:spPr>
          <a:xfrm>
            <a:off x="5319570" y="5024603"/>
            <a:ext cx="678276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VH referral form</a:t>
            </a:r>
          </a:p>
          <a:p>
            <a:r>
              <a:rPr lang="en-GB" b="1" dirty="0"/>
              <a:t>Supply oxygen saturation probe </a:t>
            </a:r>
          </a:p>
          <a:p>
            <a:r>
              <a:rPr lang="en-GB" b="1" dirty="0"/>
              <a:t>Ensure all medications prescribed and issued and that patient can use them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7A95F-8570-4DB6-96A6-11026126B81F}"/>
              </a:ext>
            </a:extLst>
          </p:cNvPr>
          <p:cNvSpPr txBox="1"/>
          <p:nvPr/>
        </p:nvSpPr>
        <p:spPr>
          <a:xfrm>
            <a:off x="91633" y="3288395"/>
            <a:ext cx="1493134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Review by VSMART or ABC MDT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0B9973-CD92-4C4A-9A8E-E0BC75E41E2C}"/>
              </a:ext>
            </a:extLst>
          </p:cNvPr>
          <p:cNvCxnSpPr>
            <a:stCxn id="10" idx="3"/>
            <a:endCxn id="5" idx="1"/>
          </p:cNvCxnSpPr>
          <p:nvPr/>
        </p:nvCxnSpPr>
        <p:spPr>
          <a:xfrm>
            <a:off x="1584767" y="3750060"/>
            <a:ext cx="7301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A18B41-F582-4BB6-A293-762BDE1E44B9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H="1" flipV="1">
            <a:off x="2896987" y="2614018"/>
            <a:ext cx="8258" cy="81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BF04EB-4A7C-4F5F-B6E6-2A98EF762D39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2905245" y="4073226"/>
            <a:ext cx="15620" cy="1366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4965DE-B0EA-423B-AC07-FD532903544A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3479037" y="2429352"/>
            <a:ext cx="184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47E74C-4216-4832-9125-5A82982E2914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3481050" y="5624768"/>
            <a:ext cx="1838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75D5-C9A9-4610-B6C2-C183659B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FF00"/>
                </a:solidFill>
              </a:rPr>
              <a:t>What changed re OPD/ED?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8D5E-73C8-4492-A04B-E68488A5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Consultant triage all OPD referrals, including F2F v virtual</a:t>
            </a:r>
          </a:p>
          <a:p>
            <a:r>
              <a:rPr lang="en-GB" dirty="0">
                <a:solidFill>
                  <a:srgbClr val="FFFF00"/>
                </a:solidFill>
              </a:rPr>
              <a:t>Review of all patients already booked for clinic, decide who still to see, who to discharge back to GP</a:t>
            </a:r>
          </a:p>
          <a:p>
            <a:r>
              <a:rPr lang="en-GB" dirty="0">
                <a:solidFill>
                  <a:srgbClr val="FFFF00"/>
                </a:solidFill>
              </a:rPr>
              <a:t>Hotline advice and guideline</a:t>
            </a:r>
          </a:p>
          <a:p>
            <a:r>
              <a:rPr lang="en-GB" dirty="0">
                <a:solidFill>
                  <a:srgbClr val="FFFF00"/>
                </a:solidFill>
              </a:rPr>
              <a:t>Hot clinics available to ED consultants / ward patients to facilitate early discharge</a:t>
            </a:r>
          </a:p>
          <a:p>
            <a:r>
              <a:rPr lang="en-GB" dirty="0">
                <a:solidFill>
                  <a:srgbClr val="FFFF00"/>
                </a:solidFill>
              </a:rPr>
              <a:t>Cardiology and Respiratory consultants embedded in ED (SMART)</a:t>
            </a:r>
          </a:p>
          <a:p>
            <a:r>
              <a:rPr lang="en-GB" dirty="0" err="1">
                <a:solidFill>
                  <a:srgbClr val="FFFF00"/>
                </a:solidFill>
              </a:rPr>
              <a:t>vSMART</a:t>
            </a:r>
            <a:r>
              <a:rPr lang="en-GB" dirty="0">
                <a:solidFill>
                  <a:srgbClr val="FFFF00"/>
                </a:solidFill>
              </a:rPr>
              <a:t> evolution </a:t>
            </a:r>
          </a:p>
        </p:txBody>
      </p:sp>
    </p:spTree>
    <p:extLst>
      <p:ext uri="{BB962C8B-B14F-4D97-AF65-F5344CB8AC3E}">
        <p14:creationId xmlns:p14="http://schemas.microsoft.com/office/powerpoint/2010/main" val="286026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9678DC-456E-4831-A709-EF7CC61AA588}"/>
              </a:ext>
            </a:extLst>
          </p:cNvPr>
          <p:cNvSpPr txBox="1"/>
          <p:nvPr/>
        </p:nvSpPr>
        <p:spPr>
          <a:xfrm>
            <a:off x="346665" y="98659"/>
            <a:ext cx="47538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LOW RISK PATHWAY (COPD)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DECAF score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NEWS score &lt;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No social care and support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Not on LTOT, Acute oxygen (for wean) or home NIV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1 or less admissions in last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2 or less courses of steroids in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Can be escalated at any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00"/>
                </a:solidFill>
              </a:rPr>
              <a:t>&lt; 24 hours of admission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06479-7467-41C6-9B95-25B4B3E031E9}"/>
              </a:ext>
            </a:extLst>
          </p:cNvPr>
          <p:cNvSpPr txBox="1"/>
          <p:nvPr/>
        </p:nvSpPr>
        <p:spPr>
          <a:xfrm>
            <a:off x="119105" y="2797994"/>
            <a:ext cx="2749663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 and clinical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Observations logged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38840-C75E-4E25-9F59-E665DAA01E1E}"/>
              </a:ext>
            </a:extLst>
          </p:cNvPr>
          <p:cNvSpPr txBox="1"/>
          <p:nvPr/>
        </p:nvSpPr>
        <p:spPr>
          <a:xfrm>
            <a:off x="2789787" y="5026495"/>
            <a:ext cx="179889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CLCH team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3C37F-4EEE-4742-BCDE-19F12E102737}"/>
              </a:ext>
            </a:extLst>
          </p:cNvPr>
          <p:cNvSpPr txBox="1"/>
          <p:nvPr/>
        </p:nvSpPr>
        <p:spPr>
          <a:xfrm>
            <a:off x="8502769" y="4512374"/>
            <a:ext cx="3060581" cy="1661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~7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CLCH team review and onward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Referral as needed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Rehabilitation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Clinic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Dietician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Psychological support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6780875-E18D-42B5-9BF6-065DBA4306BF}"/>
              </a:ext>
            </a:extLst>
          </p:cNvPr>
          <p:cNvSpPr/>
          <p:nvPr/>
        </p:nvSpPr>
        <p:spPr>
          <a:xfrm>
            <a:off x="413777" y="3749817"/>
            <a:ext cx="11149573" cy="67528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Observations collected only during contacts. Safety netting in-between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47198CC-8428-4142-8CE6-7FDEBCCF2A3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868768" y="3198104"/>
            <a:ext cx="820464" cy="18659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44E203-11EB-42AF-8149-2DCFDCD7FA30}"/>
              </a:ext>
            </a:extLst>
          </p:cNvPr>
          <p:cNvSpPr txBox="1"/>
          <p:nvPr/>
        </p:nvSpPr>
        <p:spPr>
          <a:xfrm>
            <a:off x="8502768" y="461135"/>
            <a:ext cx="306058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MDT review of patients not improving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7F45BE6-AB63-4F6B-824E-B903DF38405E}"/>
              </a:ext>
            </a:extLst>
          </p:cNvPr>
          <p:cNvCxnSpPr>
            <a:cxnSpLocks/>
            <a:stCxn id="5" idx="3"/>
            <a:endCxn id="12" idx="2"/>
          </p:cNvCxnSpPr>
          <p:nvPr/>
        </p:nvCxnSpPr>
        <p:spPr>
          <a:xfrm flipV="1">
            <a:off x="2868768" y="1107466"/>
            <a:ext cx="7164291" cy="20906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BCAF6D-D636-4D7F-9FEA-C97505AC1CCE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4588677" y="5318883"/>
            <a:ext cx="3914092" cy="2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0C1FA3-82F0-422A-911C-6A6063DCDD34}"/>
              </a:ext>
            </a:extLst>
          </p:cNvPr>
          <p:cNvSpPr txBox="1"/>
          <p:nvPr/>
        </p:nvSpPr>
        <p:spPr>
          <a:xfrm>
            <a:off x="5251508" y="4923323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CLCH assessment PRN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8720F-14CB-47EC-9FA8-B9AE525EEDC1}"/>
              </a:ext>
            </a:extLst>
          </p:cNvPr>
          <p:cNvSpPr txBox="1"/>
          <p:nvPr/>
        </p:nvSpPr>
        <p:spPr>
          <a:xfrm>
            <a:off x="5584482" y="5465533"/>
            <a:ext cx="10230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FF00"/>
                </a:solidFill>
              </a:rPr>
              <a:t>Nebs weaning </a:t>
            </a:r>
          </a:p>
          <a:p>
            <a:r>
              <a:rPr lang="en-GB" sz="1100" dirty="0">
                <a:solidFill>
                  <a:srgbClr val="FFFF00"/>
                </a:solidFill>
              </a:rPr>
              <a:t>Steroids </a:t>
            </a:r>
          </a:p>
          <a:p>
            <a:r>
              <a:rPr lang="en-GB" sz="1100" dirty="0">
                <a:solidFill>
                  <a:srgbClr val="FFFF00"/>
                </a:solidFill>
              </a:rPr>
              <a:t>H@H</a:t>
            </a:r>
          </a:p>
        </p:txBody>
      </p:sp>
    </p:spTree>
    <p:extLst>
      <p:ext uri="{BB962C8B-B14F-4D97-AF65-F5344CB8AC3E}">
        <p14:creationId xmlns:p14="http://schemas.microsoft.com/office/powerpoint/2010/main" val="65446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C9E5DB-0CE0-4B94-B4A1-0654DA37DDD8}"/>
              </a:ext>
            </a:extLst>
          </p:cNvPr>
          <p:cNvSpPr txBox="1"/>
          <p:nvPr/>
        </p:nvSpPr>
        <p:spPr>
          <a:xfrm>
            <a:off x="129330" y="235339"/>
            <a:ext cx="609460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HIGHER RISK PATHWAY </a:t>
            </a:r>
          </a:p>
          <a:p>
            <a:endParaRPr lang="en-GB" sz="16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DECAF score 1 – 2 (3 only </a:t>
            </a:r>
            <a:r>
              <a:rPr lang="en-GB" sz="1600" dirty="0" err="1">
                <a:solidFill>
                  <a:srgbClr val="FFFF00"/>
                </a:solidFill>
              </a:rPr>
              <a:t>resp</a:t>
            </a:r>
            <a:r>
              <a:rPr lang="en-GB" sz="1600" dirty="0">
                <a:solidFill>
                  <a:srgbClr val="FFFF00"/>
                </a:solidFill>
              </a:rPr>
              <a:t> con)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NEWS Score 3 or 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Lives alone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Mobility concerns or care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LTOT, Acute Oxygen wean or home NIV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Multiple admissions in last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3 or more course of steroids in last year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0B2F7BA-54F2-4861-B716-D8C0CFA348EE}"/>
              </a:ext>
            </a:extLst>
          </p:cNvPr>
          <p:cNvSpPr/>
          <p:nvPr/>
        </p:nvSpPr>
        <p:spPr>
          <a:xfrm>
            <a:off x="413777" y="3649149"/>
            <a:ext cx="11149573" cy="6752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Daily monitoring of physiological observations (Patient Safety net)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2FF82-807F-4992-8F88-88C81B6FDE09}"/>
              </a:ext>
            </a:extLst>
          </p:cNvPr>
          <p:cNvSpPr txBox="1"/>
          <p:nvPr/>
        </p:nvSpPr>
        <p:spPr>
          <a:xfrm>
            <a:off x="1638653" y="2883282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04C43-6120-48F4-86A5-D842C198C804}"/>
              </a:ext>
            </a:extLst>
          </p:cNvPr>
          <p:cNvSpPr txBox="1"/>
          <p:nvPr/>
        </p:nvSpPr>
        <p:spPr>
          <a:xfrm>
            <a:off x="271505" y="2883282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DB4DF-D87B-4C31-893E-2C516841761F}"/>
              </a:ext>
            </a:extLst>
          </p:cNvPr>
          <p:cNvSpPr txBox="1"/>
          <p:nvPr/>
        </p:nvSpPr>
        <p:spPr>
          <a:xfrm>
            <a:off x="3085353" y="2878635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C246B-16B8-402B-B528-0F69AD8C4891}"/>
              </a:ext>
            </a:extLst>
          </p:cNvPr>
          <p:cNvSpPr txBox="1"/>
          <p:nvPr/>
        </p:nvSpPr>
        <p:spPr>
          <a:xfrm>
            <a:off x="4531584" y="2878634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BA65B-0B97-4D9E-8B06-4CAB34A76697}"/>
              </a:ext>
            </a:extLst>
          </p:cNvPr>
          <p:cNvSpPr txBox="1"/>
          <p:nvPr/>
        </p:nvSpPr>
        <p:spPr>
          <a:xfrm>
            <a:off x="5977815" y="2878634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023B4-909E-417C-822A-F1B87947C21F}"/>
              </a:ext>
            </a:extLst>
          </p:cNvPr>
          <p:cNvSpPr txBox="1"/>
          <p:nvPr/>
        </p:nvSpPr>
        <p:spPr>
          <a:xfrm>
            <a:off x="7424046" y="2878633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24571-A24A-4096-B13F-686F168DC5BE}"/>
              </a:ext>
            </a:extLst>
          </p:cNvPr>
          <p:cNvSpPr txBox="1"/>
          <p:nvPr/>
        </p:nvSpPr>
        <p:spPr>
          <a:xfrm>
            <a:off x="8870277" y="2878634"/>
            <a:ext cx="971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VH 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7585B-C334-4D89-B967-91C7E24C1024}"/>
              </a:ext>
            </a:extLst>
          </p:cNvPr>
          <p:cNvSpPr txBox="1"/>
          <p:nvPr/>
        </p:nvSpPr>
        <p:spPr>
          <a:xfrm>
            <a:off x="271505" y="4505528"/>
            <a:ext cx="11878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CLCH visit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49396-9E67-4D4C-82DD-48FC30211196}"/>
              </a:ext>
            </a:extLst>
          </p:cNvPr>
          <p:cNvSpPr txBox="1"/>
          <p:nvPr/>
        </p:nvSpPr>
        <p:spPr>
          <a:xfrm>
            <a:off x="8870277" y="4500880"/>
            <a:ext cx="3060581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Day 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CLCH team review and onward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Referral as needed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Rehabilitation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Clinic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Dietician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Psychological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19D07-5EAB-451F-99C6-133699109389}"/>
              </a:ext>
            </a:extLst>
          </p:cNvPr>
          <p:cNvSpPr txBox="1"/>
          <p:nvPr/>
        </p:nvSpPr>
        <p:spPr>
          <a:xfrm>
            <a:off x="10237894" y="2847855"/>
            <a:ext cx="18263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MDT review of progress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FBA30C-3E4D-43B9-A76B-A05A20058F7F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1243374" y="3175670"/>
            <a:ext cx="395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243015-DBD4-42C0-8524-87F6AF19E2A8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2610522" y="3171023"/>
            <a:ext cx="474831" cy="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C00D89-DCB4-4B06-97D6-0853606A0E7B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4057222" y="3171022"/>
            <a:ext cx="4743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11BFD9-0658-43C4-BAED-28D7A5EB7904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503453" y="3171022"/>
            <a:ext cx="474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07626C-E192-4BB2-ABB4-6126B26FDC5D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6949684" y="3171021"/>
            <a:ext cx="4743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495E40-8CC7-4FFF-A7B3-3FB0CA28D681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395915" y="3171021"/>
            <a:ext cx="4743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516E53-147D-48C9-B5AB-8555F2DB5CAB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 flipV="1">
            <a:off x="9842146" y="3171021"/>
            <a:ext cx="3957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D77C7B-A329-49C8-BD6B-BDE7A99819A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459331" y="4797916"/>
            <a:ext cx="7410946" cy="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0A429-E39B-4CD8-BEA8-4E9D32512E55}"/>
              </a:ext>
            </a:extLst>
          </p:cNvPr>
          <p:cNvSpPr txBox="1"/>
          <p:nvPr/>
        </p:nvSpPr>
        <p:spPr>
          <a:xfrm>
            <a:off x="2491529" y="5090303"/>
            <a:ext cx="454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Complex H@H COPD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Nebs and Oxygen weaning</a:t>
            </a:r>
          </a:p>
        </p:txBody>
      </p:sp>
    </p:spTree>
    <p:extLst>
      <p:ext uri="{BB962C8B-B14F-4D97-AF65-F5344CB8AC3E}">
        <p14:creationId xmlns:p14="http://schemas.microsoft.com/office/powerpoint/2010/main" val="265445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9F23-3138-475E-B857-7190AF88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</a:rPr>
              <a:t>Escalation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0EEF1-3C34-4FB2-9C86-B2666449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8am to 9pm CLCH and WHHT </a:t>
            </a:r>
            <a:r>
              <a:rPr lang="en-GB" dirty="0" err="1">
                <a:solidFill>
                  <a:srgbClr val="FFFF00"/>
                </a:solidFill>
              </a:rPr>
              <a:t>resp</a:t>
            </a:r>
            <a:r>
              <a:rPr lang="en-GB" dirty="0">
                <a:solidFill>
                  <a:srgbClr val="FFFF00"/>
                </a:solidFill>
              </a:rPr>
              <a:t> contact </a:t>
            </a:r>
          </a:p>
          <a:p>
            <a:r>
              <a:rPr lang="en-GB" dirty="0">
                <a:solidFill>
                  <a:srgbClr val="FFFF00"/>
                </a:solidFill>
              </a:rPr>
              <a:t>9pm-9am – A and E /999 </a:t>
            </a:r>
          </a:p>
        </p:txBody>
      </p:sp>
    </p:spTree>
    <p:extLst>
      <p:ext uri="{BB962C8B-B14F-4D97-AF65-F5344CB8AC3E}">
        <p14:creationId xmlns:p14="http://schemas.microsoft.com/office/powerpoint/2010/main" val="391848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2416969" y="2647262"/>
            <a:ext cx="7358063" cy="18106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568">
              <a:defRPr sz="1800">
                <a:solidFill>
                  <a:srgbClr val="000000"/>
                </a:solidFill>
              </a:defRPr>
            </a:pPr>
            <a:r>
              <a:rPr sz="5256" dirty="0">
                <a:solidFill>
                  <a:srgbClr val="FFFF00"/>
                </a:solidFill>
              </a:rPr>
              <a:t>Fracture Pathway Redesign</a:t>
            </a:r>
          </a:p>
          <a:p>
            <a:pPr defTabSz="365568">
              <a:defRPr sz="1800">
                <a:solidFill>
                  <a:srgbClr val="000000"/>
                </a:solidFill>
              </a:defRPr>
            </a:pPr>
            <a:r>
              <a:rPr sz="5256" dirty="0">
                <a:solidFill>
                  <a:srgbClr val="FFFF00"/>
                </a:solidFill>
              </a:rPr>
              <a:t>Virtual Fracture Clinic</a:t>
            </a:r>
            <a:br>
              <a:rPr lang="en-GB" sz="5256" dirty="0"/>
            </a:br>
            <a:br>
              <a:rPr lang="en-GB" sz="5256" dirty="0"/>
            </a:br>
            <a:br>
              <a:rPr lang="en-GB" sz="3726" dirty="0">
                <a:solidFill>
                  <a:srgbClr val="FF0000"/>
                </a:solidFill>
              </a:rPr>
            </a:br>
            <a:br>
              <a:rPr lang="en-GB" sz="3726" dirty="0">
                <a:solidFill>
                  <a:srgbClr val="FF0000"/>
                </a:solidFill>
              </a:rPr>
            </a:br>
            <a:endParaRPr sz="3445" dirty="0">
              <a:solidFill>
                <a:srgbClr val="FF0000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2416969" y="3989507"/>
            <a:ext cx="7358063" cy="196453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00"/>
                </a:solidFill>
              </a:rPr>
              <a:t>Mr Krisztian Deierl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00"/>
                </a:solidFill>
              </a:rPr>
              <a:t> Consultant Orthopaedic Surgeon</a:t>
            </a:r>
            <a:r>
              <a:rPr lang="en-GB" sz="2000" dirty="0">
                <a:solidFill>
                  <a:srgbClr val="FFFF00"/>
                </a:solidFill>
              </a:rPr>
              <a:t>, Trauma Lead</a:t>
            </a:r>
            <a:r>
              <a:rPr sz="2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4" name="&amp;h=270&amp;w=610&amp;tbnid=9__5OiTZ5OvP9M-&amp;zoom=1&amp;docid=faJUGsLIIlfIJM&amp;hl=en&amp;ei=IsfKVOasLYKuU8G8gOgN&amp;tbm=isch&amp;ved=0CB8QMygAMA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86883" y="5447110"/>
            <a:ext cx="3018234" cy="1330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Java-Thread-Pool-Performance-Tuning&amp;h=324&amp;w=600&amp;tbnid=fEbdDU6FAZTvWM-&amp;zoom=1&amp;docid=MCUcM-ywVECV5M&amp;ei=B9jTVLXqKcmuUei0gsAP&amp;tbm=isch&amp;ved=0CGAQMyg2MDY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34766" y="928688"/>
            <a:ext cx="4388536" cy="236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&amp;h=1064&amp;w=1800&amp;tbnid=cCpNQLeWKEWjuM-&amp;zoom=1&amp;docid=cMzNWXSVGlTSVM&amp;ei=ztfTVN3kJomuU9m7gsAP&amp;tbm=isch&amp;ved=0CCUQMygEMAQ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79476" y="3768328"/>
            <a:ext cx="3295055" cy="194092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390680" y="1419821"/>
            <a:ext cx="3973711" cy="401835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Out dated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Inefficient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Needless consultations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Poor patient experience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Unacceptable delay for first appointment</a:t>
            </a:r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ld fracture clinic pathway.png"/>
          <p:cNvPicPr/>
          <p:nvPr/>
        </p:nvPicPr>
        <p:blipFill>
          <a:blip r:embed="rId2"/>
          <a:srcRect t="3611" b="3532"/>
          <a:stretch>
            <a:fillRect/>
          </a:stretch>
        </p:blipFill>
        <p:spPr>
          <a:xfrm>
            <a:off x="2649141" y="1214438"/>
            <a:ext cx="6884789" cy="516359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2416969" y="17859"/>
            <a:ext cx="7358063" cy="119657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00"/>
                </a:solidFill>
              </a:rPr>
              <a:t>Old ‘traditional’ pathwa</a:t>
            </a:r>
            <a:r>
              <a:rPr lang="en-GB" sz="3200" dirty="0">
                <a:solidFill>
                  <a:srgbClr val="FFFF00"/>
                </a:solidFill>
              </a:rPr>
              <a:t>y- NO CONTROL</a:t>
            </a:r>
            <a:endParaRPr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281" y="0"/>
            <a:ext cx="4947047" cy="1236957"/>
          </a:xfrm>
        </p:spPr>
        <p:txBody>
          <a:bodyPr/>
          <a:lstStyle/>
          <a:p>
            <a:r>
              <a:rPr lang="en-US" dirty="0"/>
              <a:t>Protocols</a:t>
            </a:r>
          </a:p>
        </p:txBody>
      </p:sp>
      <p:pic>
        <p:nvPicPr>
          <p:cNvPr id="4" name="Picture 3" descr="fracture clinic referral protocol A+E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24" y="615295"/>
            <a:ext cx="3311942" cy="4686815"/>
          </a:xfrm>
          <a:prstGeom prst="rect">
            <a:avLst/>
          </a:prstGeom>
        </p:spPr>
      </p:pic>
      <p:pic>
        <p:nvPicPr>
          <p:cNvPr id="6" name="Picture 5" descr="fracture clinic referral protocol A+E cop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50" y="3237705"/>
            <a:ext cx="2738369" cy="3875138"/>
          </a:xfrm>
          <a:prstGeom prst="rect">
            <a:avLst/>
          </a:prstGeom>
        </p:spPr>
      </p:pic>
      <p:pic>
        <p:nvPicPr>
          <p:cNvPr id="7" name="Picture 6" descr="fracture clinic referral protocol A+E cop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50" y="-199416"/>
            <a:ext cx="2738369" cy="3875136"/>
          </a:xfrm>
          <a:prstGeom prst="rect">
            <a:avLst/>
          </a:prstGeom>
        </p:spPr>
      </p:pic>
      <p:pic>
        <p:nvPicPr>
          <p:cNvPr id="8" name="Picture 7" descr="fracture clinic referral protocol A+E cop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61" y="919119"/>
            <a:ext cx="2839131" cy="4017728"/>
          </a:xfrm>
          <a:prstGeom prst="rect">
            <a:avLst/>
          </a:prstGeom>
        </p:spPr>
      </p:pic>
      <p:pic>
        <p:nvPicPr>
          <p:cNvPr id="9" name="Picture 8" descr="fracture clinic referral protocol A+E cop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1" y="4793972"/>
            <a:ext cx="3047306" cy="43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75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416968" y="535781"/>
            <a:ext cx="7358063" cy="54292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537548" indent="-345567" defTabSz="353246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Use of modern </a:t>
            </a:r>
            <a:r>
              <a:rPr sz="2400" u="sng" dirty="0">
                <a:solidFill>
                  <a:srgbClr val="FFFF00"/>
                </a:solidFill>
              </a:rPr>
              <a:t>splintage</a:t>
            </a:r>
            <a:r>
              <a:rPr sz="2400" dirty="0">
                <a:solidFill>
                  <a:srgbClr val="FFFF00"/>
                </a:solidFill>
              </a:rPr>
              <a:t> avoids need for unnecessary further appointments to change/remove casts + allows functional rehab</a:t>
            </a:r>
          </a:p>
          <a:p>
            <a:pPr marL="537548" indent="-345567" defTabSz="353246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Removable </a:t>
            </a:r>
            <a:r>
              <a:rPr sz="2400" dirty="0" err="1">
                <a:solidFill>
                  <a:srgbClr val="FFFF00"/>
                </a:solidFill>
              </a:rPr>
              <a:t>velcro</a:t>
            </a:r>
            <a:r>
              <a:rPr sz="2400" dirty="0">
                <a:solidFill>
                  <a:srgbClr val="FFFF00"/>
                </a:solidFill>
              </a:rPr>
              <a:t> splints rather than plaster of Paris</a:t>
            </a:r>
          </a:p>
          <a:p>
            <a:pPr marL="537548" indent="-345567" defTabSz="353246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Patients have ownership of their injury - they can contact us if recovery not proceeding as expected</a:t>
            </a:r>
          </a:p>
          <a:p>
            <a:pPr marL="537548" indent="-345567" defTabSz="353246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Advice in A+E is reinforced by Information Leaflet explaining injury, treatment and expected recovery</a:t>
            </a:r>
          </a:p>
          <a:p>
            <a:pPr marL="537548" indent="-345567" defTabSz="353246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Backed up by </a:t>
            </a:r>
            <a:r>
              <a:rPr sz="2400" dirty="0" err="1">
                <a:solidFill>
                  <a:srgbClr val="FFFF00"/>
                </a:solidFill>
              </a:rPr>
              <a:t>Orthopaedic</a:t>
            </a:r>
            <a:r>
              <a:rPr sz="2400" dirty="0">
                <a:solidFill>
                  <a:srgbClr val="FFFF00"/>
                </a:solidFill>
              </a:rPr>
              <a:t> Department Fracture telephone helpline during working hours</a:t>
            </a:r>
          </a:p>
        </p:txBody>
      </p:sp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2948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502412">
              <a:defRPr sz="72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79" dirty="0">
                <a:solidFill>
                  <a:srgbClr val="FFFF00"/>
                </a:solidFill>
              </a:rPr>
              <a:t>Patient Information Leaflets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190625" y="1160980"/>
            <a:ext cx="9810750" cy="480405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Another tool to help A+E meet 4 hour target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Torus #‘s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Radial head/neck #’s (fat pad signs)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Neck of 5</a:t>
            </a:r>
            <a:r>
              <a:rPr sz="2400" baseline="63405" dirty="0">
                <a:solidFill>
                  <a:srgbClr val="FFFF00"/>
                </a:solidFill>
              </a:rPr>
              <a:t>th </a:t>
            </a:r>
            <a:r>
              <a:rPr sz="2400" dirty="0">
                <a:solidFill>
                  <a:srgbClr val="FFFF00"/>
                </a:solidFill>
              </a:rPr>
              <a:t>metacarpal #‘s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Mallet fingers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5</a:t>
            </a:r>
            <a:r>
              <a:rPr sz="2400" baseline="63405" dirty="0">
                <a:solidFill>
                  <a:srgbClr val="FFFF00"/>
                </a:solidFill>
              </a:rPr>
              <a:t>th </a:t>
            </a:r>
            <a:r>
              <a:rPr sz="2400" dirty="0">
                <a:solidFill>
                  <a:srgbClr val="FFFF00"/>
                </a:solidFill>
              </a:rPr>
              <a:t>metatarsal #‘s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Child’s clavicle #‘s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FFFF00"/>
                </a:solidFill>
              </a:rPr>
              <a:t>Standardised</a:t>
            </a:r>
            <a:r>
              <a:rPr sz="2400" dirty="0">
                <a:solidFill>
                  <a:srgbClr val="FFFF00"/>
                </a:solidFill>
              </a:rPr>
              <a:t> info provided</a:t>
            </a:r>
          </a:p>
          <a:p>
            <a:pPr marL="431288" indent="-277256" defTabSz="283418">
              <a:spcBef>
                <a:spcPts val="1125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No ortho follow up required</a:t>
            </a:r>
          </a:p>
        </p:txBody>
      </p:sp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&amp;h=300&amp;w=217&amp;tbnid=wD8UJqSVvZHMHM-&amp;zoom=1&amp;docid=sZ6Q8zI-zajf-M&amp;hl=en&amp;ei=iMTKVKzZF4GgULCfg5gF&amp;tbm=isch&amp;ved=0CDIQMygTMB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720703" y="500063"/>
            <a:ext cx="1544836" cy="2143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&amp;h=314&amp;w=200&amp;tbnid=tcgFUIHyxOj0gM-&amp;zoom=1&amp;docid=LC8NDiSaHmQa3M&amp;hl=en&amp;ei=w8TKVM7ULIbsUu6tg4gH&amp;tbm=isch&amp;ved=0CCEQMygCMAI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756797" y="446484"/>
            <a:ext cx="1428750" cy="224135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3053031" y="3161258"/>
            <a:ext cx="6078588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953" kern="0" dirty="0">
                <a:solidFill>
                  <a:srgbClr val="FFFF00"/>
                </a:solidFill>
                <a:latin typeface="Gill Sans"/>
                <a:sym typeface="Gill Sans"/>
              </a:rPr>
              <a:t>further fracture clinic visits for removal</a:t>
            </a:r>
          </a:p>
        </p:txBody>
      </p:sp>
      <p:pic>
        <p:nvPicPr>
          <p:cNvPr id="96" name="&amp;h=700&amp;w=700&amp;tbnid=rlTohrL86vgf1M-&amp;zoom=1&amp;docid=mW9gUnaF83F9yM&amp;hl=en&amp;ei=esXKVLrUEIS7Uc_DgNAE&amp;tbm=isch&amp;ved=0CCoQMygiMCI4yA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59781" y="4313039"/>
            <a:ext cx="2009180" cy="200918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4060820" y="4599932"/>
            <a:ext cx="5768579" cy="143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953" kern="0" dirty="0">
                <a:solidFill>
                  <a:srgbClr val="FFFF00"/>
                </a:solidFill>
                <a:latin typeface="Gill Sans"/>
                <a:sym typeface="Gill Sans"/>
              </a:rPr>
              <a:t>no further visits</a:t>
            </a:r>
          </a:p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953" kern="0" dirty="0">
                <a:solidFill>
                  <a:srgbClr val="FFFF00"/>
                </a:solidFill>
                <a:latin typeface="Gill Sans"/>
                <a:sym typeface="Gill Sans"/>
              </a:rPr>
              <a:t>remove splint at home as per guidance instructions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4EBC0-27E1-411D-A6BF-32C58342F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West Herts Virtual Wards</a:t>
            </a: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C-19 advancing digital transformation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88FBE-D42F-4372-A374-BAC12CE2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r>
              <a:rPr lang="en-GB" sz="1700" dirty="0">
                <a:solidFill>
                  <a:srgbClr val="FFFFFF"/>
                </a:solidFill>
              </a:rPr>
              <a:t>Dr Matthew J Knight MBE FRCP</a:t>
            </a:r>
          </a:p>
          <a:p>
            <a:pPr algn="l"/>
            <a:r>
              <a:rPr lang="en-GB" sz="1700" dirty="0">
                <a:solidFill>
                  <a:srgbClr val="FFFFFF"/>
                </a:solidFill>
              </a:rPr>
              <a:t>Consultant Respiratory Physician </a:t>
            </a:r>
          </a:p>
          <a:p>
            <a:pPr algn="l"/>
            <a:r>
              <a:rPr lang="en-GB" sz="1700" dirty="0">
                <a:solidFill>
                  <a:srgbClr val="FFFFFF"/>
                </a:solidFill>
              </a:rPr>
              <a:t>West Hertfordshire Hospitals NHS Trust</a:t>
            </a:r>
          </a:p>
        </p:txBody>
      </p:sp>
    </p:spTree>
    <p:extLst>
      <p:ext uri="{BB962C8B-B14F-4D97-AF65-F5344CB8AC3E}">
        <p14:creationId xmlns:p14="http://schemas.microsoft.com/office/powerpoint/2010/main" val="263906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190625" y="178594"/>
            <a:ext cx="9810750" cy="11733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400" dirty="0">
                <a:solidFill>
                  <a:srgbClr val="FFFF00"/>
                </a:solidFill>
              </a:rPr>
              <a:t>M</a:t>
            </a:r>
            <a:r>
              <a:rPr sz="4400" dirty="0" err="1">
                <a:solidFill>
                  <a:srgbClr val="FFFF00"/>
                </a:solidFill>
              </a:rPr>
              <a:t>etatarsal</a:t>
            </a:r>
            <a:r>
              <a:rPr sz="4400" dirty="0">
                <a:solidFill>
                  <a:srgbClr val="FFFF00"/>
                </a:solidFill>
              </a:rPr>
              <a:t> fracture</a:t>
            </a:r>
          </a:p>
        </p:txBody>
      </p:sp>
      <p:pic>
        <p:nvPicPr>
          <p:cNvPr id="100" name="avulsion-fracture-of-the-5th-metatarsal-styloid&amp;h=1539&amp;w=1600&amp;tbnid=VM6p88ffMpkJeM-&amp;zoom=1&amp;docid=YA0PhfA78HJuwM&amp;ei=sp_OVLT7FoLnUviegJAI&amp;tbm=isch&amp;ved=0CDQQMygEMAQ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497586" y="1484843"/>
            <a:ext cx="2742024" cy="263425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 flipH="1">
            <a:off x="5551328" y="4894478"/>
            <a:ext cx="1093344" cy="5392"/>
          </a:xfrm>
          <a:prstGeom prst="line">
            <a:avLst/>
          </a:prstGeom>
          <a:ln w="1270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02" name="post-operative-splint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827734" y="3857625"/>
            <a:ext cx="2312789" cy="1741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cam_walker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060406" y="3571875"/>
            <a:ext cx="1741289" cy="231278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6479976" y="2705695"/>
            <a:ext cx="669728" cy="67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14300">
            <a:solidFill>
              <a:srgbClr val="FF4013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defTabSz="56255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87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131594" y="2714625"/>
            <a:ext cx="625078" cy="669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14300">
            <a:solidFill>
              <a:srgbClr val="FF4013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defTabSz="56255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87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8677469" y="5127673"/>
            <a:ext cx="199132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000" kern="0" dirty="0">
                <a:solidFill>
                  <a:srgbClr val="FFFF00"/>
                </a:solidFill>
                <a:latin typeface="Gill Sans"/>
                <a:sym typeface="Gill Sans"/>
              </a:rPr>
              <a:t>£12.50 + VAT</a:t>
            </a:r>
          </a:p>
        </p:txBody>
      </p:sp>
      <p:sp>
        <p:nvSpPr>
          <p:cNvPr id="107" name="Shape 107"/>
          <p:cNvSpPr/>
          <p:nvPr/>
        </p:nvSpPr>
        <p:spPr>
          <a:xfrm>
            <a:off x="1471211" y="5651119"/>
            <a:ext cx="5036344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531" kern="0" dirty="0">
                <a:solidFill>
                  <a:srgbClr val="FFFF00"/>
                </a:solidFill>
                <a:latin typeface="Gill Sans"/>
                <a:sym typeface="Gill Sans"/>
              </a:rPr>
              <a:t>2 staff to apply</a:t>
            </a:r>
          </a:p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531" kern="0" dirty="0">
                <a:solidFill>
                  <a:srgbClr val="FFFF00"/>
                </a:solidFill>
                <a:latin typeface="Gill Sans"/>
                <a:sym typeface="Gill Sans"/>
              </a:rPr>
              <a:t>Time consuming, 4 hour target</a:t>
            </a:r>
          </a:p>
        </p:txBody>
      </p:sp>
      <p:pic>
        <p:nvPicPr>
          <p:cNvPr id="108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7504031" y="1510107"/>
            <a:ext cx="2538074" cy="1903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2501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defTabSz="283418">
              <a:defRPr sz="1800">
                <a:solidFill>
                  <a:srgbClr val="000000"/>
                </a:solidFill>
              </a:defRPr>
            </a:pPr>
            <a:r>
              <a:rPr sz="4075" dirty="0" err="1">
                <a:solidFill>
                  <a:srgbClr val="FFFF00"/>
                </a:solidFill>
              </a:rPr>
              <a:t>Utilising</a:t>
            </a:r>
            <a:r>
              <a:rPr sz="4075" dirty="0">
                <a:solidFill>
                  <a:srgbClr val="FFFF00"/>
                </a:solidFill>
              </a:rPr>
              <a:t> modern tools</a:t>
            </a:r>
          </a:p>
          <a:p>
            <a:pPr defTabSz="283418">
              <a:defRPr sz="1800">
                <a:solidFill>
                  <a:srgbClr val="000000"/>
                </a:solidFill>
              </a:defRPr>
            </a:pPr>
            <a:r>
              <a:rPr sz="4075" dirty="0">
                <a:solidFill>
                  <a:srgbClr val="FFFF00"/>
                </a:solidFill>
              </a:rPr>
              <a:t>Virtual Clinic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2416969" y="991195"/>
            <a:ext cx="7358063" cy="267890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00"/>
                </a:solidFill>
              </a:rPr>
              <a:t>Already </a:t>
            </a:r>
            <a:r>
              <a:rPr sz="2000" b="1" dirty="0">
                <a:solidFill>
                  <a:srgbClr val="FFFF00"/>
                </a:solidFill>
              </a:rPr>
              <a:t>available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00"/>
                </a:solidFill>
              </a:rPr>
              <a:t>Electronic Radiology systems - PACS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00"/>
                </a:solidFill>
              </a:rPr>
              <a:t>Mobile phones, email</a:t>
            </a:r>
          </a:p>
        </p:txBody>
      </p:sp>
      <p:pic>
        <p:nvPicPr>
          <p:cNvPr id="122" name="url?sa=i&amp;rct=j&amp;q=&amp;esrc=s&amp;source=images&amp;cd=&amp;cad=rja&amp;uact=8&amp;ved=0CAcQjRw&amp;url=http%3A%2F%2Fwww.gettyimages.com%2Fdetail%2Fphoto%2Fman-with-broken-leg-recovering-in-hospital-bed-royalty-free-image%2F9020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4719" y="3536157"/>
            <a:ext cx="1785938" cy="2678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&amp;h=480&amp;w=640&amp;tbnid=GrPJ0R2RhCNL0M-&amp;zoom=1&amp;docid=nTVyTTKWLT_x0M&amp;ei=PK7OVLmPHcKxUYvTgagD&amp;tbm=isch&amp;ved=0CCgQMygJMAk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799611" y="3545086"/>
            <a:ext cx="3349968" cy="2509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&amp;h=225&amp;w=225&amp;tbnid=3TcKDEEwa4r8gM-&amp;zoom=1&amp;docid=q7UCU_ygTwIbRM&amp;ei=La_OVPK6BcHDUsnHgIgJ&amp;tbm=isch&amp;ved=0CEIQMygOMA4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364141" y="5402461"/>
            <a:ext cx="1062634" cy="1062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&amp;h=600&amp;w=600&amp;tbnid=6lwEoVr1-59OlM-&amp;zoom=1&amp;docid=b6s5hgG4y56dCM&amp;ei=Zq_OVP7fM4r9UvKZgfAL&amp;tbm=isch&amp;ved=0CJQBEDMoWzBb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336976" y="5402461"/>
            <a:ext cx="1062633" cy="106263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925169" y="6047185"/>
            <a:ext cx="3349968" cy="687586"/>
          </a:xfrm>
          <a:prstGeom prst="roundRect">
            <a:avLst>
              <a:gd name="adj" fmla="val 19481"/>
            </a:avLst>
          </a:prstGeom>
          <a:solidFill>
            <a:srgbClr val="B51A0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0010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562550">
              <a:defRPr sz="1800">
                <a:solidFill>
                  <a:srgbClr val="000000"/>
                </a:solidFill>
                <a:effectLst/>
              </a:defRPr>
            </a:pPr>
            <a:r>
              <a:rPr sz="1687" kern="0" dirty="0">
                <a:solidFill>
                  <a:srgbClr val="FFFFFF"/>
                </a:solidFill>
                <a:latin typeface="Gill Sans"/>
                <a:sym typeface="Gill Sans"/>
              </a:rPr>
              <a:t>ED documentation of contact numbers e</a:t>
            </a:r>
            <a:r>
              <a:rPr lang="en-GB" sz="1687" kern="0" dirty="0">
                <a:solidFill>
                  <a:srgbClr val="FFFFFF"/>
                </a:solidFill>
                <a:latin typeface="Gill Sans"/>
                <a:sym typeface="Gill Sans"/>
              </a:rPr>
              <a:t>s</a:t>
            </a:r>
            <a:r>
              <a:rPr sz="1687" kern="0" dirty="0" err="1">
                <a:solidFill>
                  <a:srgbClr val="FFFFFF"/>
                </a:solidFill>
                <a:latin typeface="Gill Sans"/>
                <a:sym typeface="Gill Sans"/>
              </a:rPr>
              <a:t>sential</a:t>
            </a:r>
            <a:endParaRPr sz="1687" kern="0" dirty="0">
              <a:solidFill>
                <a:srgbClr val="FFFFFF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4363641" y="580430"/>
            <a:ext cx="3455789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defTabSz="80010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562550">
              <a:defRPr sz="1800">
                <a:solidFill>
                  <a:srgbClr val="000000"/>
                </a:solidFill>
                <a:effectLst/>
              </a:defRPr>
            </a:pPr>
            <a:r>
              <a:rPr sz="1687" kern="0" dirty="0">
                <a:solidFill>
                  <a:srgbClr val="FFFFFF"/>
                </a:solidFill>
                <a:latin typeface="Gill Sans"/>
                <a:sym typeface="Gill Sans"/>
              </a:rPr>
              <a:t>Fracture</a:t>
            </a:r>
            <a:r>
              <a:rPr lang="en-GB" sz="1687" kern="0" dirty="0">
                <a:solidFill>
                  <a:srgbClr val="FFFFFF"/>
                </a:solidFill>
                <a:latin typeface="Gill Sans"/>
                <a:sym typeface="Gill Sans"/>
              </a:rPr>
              <a:t>/ Injury</a:t>
            </a:r>
            <a:endParaRPr sz="1687" kern="0" dirty="0">
              <a:solidFill>
                <a:srgbClr val="FFFFFF"/>
              </a:solidFill>
              <a:latin typeface="Gill Sans"/>
              <a:sym typeface="Gill Sans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372570" y="1803797"/>
            <a:ext cx="5634633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defTabSz="80010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562550">
              <a:defRPr sz="1800">
                <a:solidFill>
                  <a:srgbClr val="000000"/>
                </a:solidFill>
                <a:effectLst/>
              </a:defRPr>
            </a:pPr>
            <a:r>
              <a:rPr sz="1687" kern="0">
                <a:solidFill>
                  <a:srgbClr val="FFFFFF"/>
                </a:solidFill>
                <a:latin typeface="Gill Sans"/>
                <a:sym typeface="Gill Sans"/>
              </a:rPr>
              <a:t>Virtual Fracture Clinic</a:t>
            </a:r>
          </a:p>
        </p:txBody>
      </p:sp>
      <p:sp>
        <p:nvSpPr>
          <p:cNvPr id="133" name="Shape 133"/>
          <p:cNvSpPr/>
          <p:nvPr/>
        </p:nvSpPr>
        <p:spPr>
          <a:xfrm>
            <a:off x="8301633" y="580430"/>
            <a:ext cx="2053828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defTabSz="80010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562550">
              <a:defRPr sz="1800">
                <a:solidFill>
                  <a:srgbClr val="000000"/>
                </a:solidFill>
                <a:effectLst/>
              </a:defRPr>
            </a:pPr>
            <a:r>
              <a:rPr sz="1687" kern="0">
                <a:solidFill>
                  <a:srgbClr val="FFFFFF"/>
                </a:solidFill>
                <a:latin typeface="Gill Sans"/>
                <a:sym typeface="Gill Sans"/>
              </a:rPr>
              <a:t>Acute admission for surgery via on call team</a:t>
            </a:r>
          </a:p>
        </p:txBody>
      </p:sp>
      <p:sp>
        <p:nvSpPr>
          <p:cNvPr id="134" name="Shape 134"/>
          <p:cNvSpPr/>
          <p:nvPr/>
        </p:nvSpPr>
        <p:spPr>
          <a:xfrm>
            <a:off x="1988344" y="580430"/>
            <a:ext cx="1821656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ED Discharge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with Advice Leaflet</a:t>
            </a:r>
          </a:p>
        </p:txBody>
      </p:sp>
      <p:sp>
        <p:nvSpPr>
          <p:cNvPr id="135" name="Shape 135"/>
          <p:cNvSpPr/>
          <p:nvPr/>
        </p:nvSpPr>
        <p:spPr>
          <a:xfrm>
            <a:off x="1961555" y="1803797"/>
            <a:ext cx="2053828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defTabSz="80010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562550">
              <a:defRPr sz="1800">
                <a:solidFill>
                  <a:srgbClr val="000000"/>
                </a:solidFill>
                <a:effectLst/>
              </a:defRPr>
            </a:pPr>
            <a:r>
              <a:rPr sz="1687" kern="0">
                <a:solidFill>
                  <a:srgbClr val="FFFFFF"/>
                </a:solidFill>
                <a:latin typeface="Gill Sans"/>
                <a:sym typeface="Gill Sans"/>
              </a:rPr>
              <a:t>Telephone helpline for enquiry / concern</a:t>
            </a:r>
          </a:p>
        </p:txBody>
      </p:sp>
      <p:sp>
        <p:nvSpPr>
          <p:cNvPr id="136" name="Shape 136"/>
          <p:cNvSpPr/>
          <p:nvPr/>
        </p:nvSpPr>
        <p:spPr>
          <a:xfrm>
            <a:off x="3943945" y="2187774"/>
            <a:ext cx="598289" cy="276820"/>
          </a:xfrm>
          <a:prstGeom prst="rightArrow">
            <a:avLst>
              <a:gd name="adj1" fmla="val 32000"/>
              <a:gd name="adj2" fmla="val 14193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defTabSz="56255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87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979414" y="3786187"/>
            <a:ext cx="2893219" cy="1839516"/>
          </a:xfrm>
          <a:prstGeom prst="roundRect">
            <a:avLst>
              <a:gd name="adj" fmla="val 7282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Discharge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No Follow up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Fracture Clinic Practitioner telephones Patient same day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Letter sent to patient and GP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Helpline if needed</a:t>
            </a:r>
          </a:p>
        </p:txBody>
      </p:sp>
      <p:sp>
        <p:nvSpPr>
          <p:cNvPr id="138" name="Shape 138"/>
          <p:cNvSpPr/>
          <p:nvPr/>
        </p:nvSpPr>
        <p:spPr>
          <a:xfrm>
            <a:off x="7730133" y="3786187"/>
            <a:ext cx="2669977" cy="1839516"/>
          </a:xfrm>
          <a:prstGeom prst="roundRect">
            <a:avLst>
              <a:gd name="adj" fmla="val 7282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Standard Fracture Clinic Appointment within 72 hours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Or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Sub-specialist clinic</a:t>
            </a: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endParaRPr sz="1687" kern="0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  <a:p>
            <a:pPr algn="ctr" defTabSz="562550">
              <a:defRPr sz="1800">
                <a:solidFill>
                  <a:srgbClr val="000000"/>
                </a:solidFill>
              </a:defRPr>
            </a:pPr>
            <a:r>
              <a:rPr sz="1687" kern="0" dirty="0">
                <a:solidFill>
                  <a:srgbClr val="F5EC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sym typeface="Gill Sans"/>
              </a:rPr>
              <a:t>Face to face consultation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5069086" y="4259461"/>
            <a:ext cx="2464594" cy="892969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defTabSz="80010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562550">
              <a:defRPr sz="1800">
                <a:solidFill>
                  <a:srgbClr val="000000"/>
                </a:solidFill>
                <a:effectLst/>
              </a:defRPr>
            </a:pPr>
            <a:r>
              <a:rPr sz="1687" kern="0">
                <a:solidFill>
                  <a:srgbClr val="FFFFFF"/>
                </a:solidFill>
                <a:latin typeface="Gill Sans"/>
                <a:sym typeface="Gill Sans"/>
              </a:rPr>
              <a:t>Plaster room appointment</a:t>
            </a:r>
          </a:p>
        </p:txBody>
      </p:sp>
      <p:sp>
        <p:nvSpPr>
          <p:cNvPr id="140" name="Shape 140"/>
          <p:cNvSpPr/>
          <p:nvPr/>
        </p:nvSpPr>
        <p:spPr>
          <a:xfrm>
            <a:off x="7837289" y="884039"/>
            <a:ext cx="598289" cy="276820"/>
          </a:xfrm>
          <a:prstGeom prst="rightArrow">
            <a:avLst>
              <a:gd name="adj1" fmla="val 32000"/>
              <a:gd name="adj2" fmla="val 141935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defTabSz="56255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87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3747492" y="884039"/>
            <a:ext cx="598289" cy="276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85" y="14256"/>
                </a:moveTo>
                <a:lnTo>
                  <a:pt x="14185" y="21600"/>
                </a:lnTo>
                <a:lnTo>
                  <a:pt x="0" y="10800"/>
                </a:lnTo>
                <a:lnTo>
                  <a:pt x="14185" y="0"/>
                </a:lnTo>
                <a:lnTo>
                  <a:pt x="1418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defTabSz="56255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87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42" name="Shape 142"/>
          <p:cNvSpPr/>
          <p:nvPr/>
        </p:nvSpPr>
        <p:spPr>
          <a:xfrm flipV="1">
            <a:off x="6078180" y="1338858"/>
            <a:ext cx="4446" cy="582018"/>
          </a:xfrm>
          <a:prstGeom prst="line">
            <a:avLst/>
          </a:prstGeom>
          <a:ln w="1270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3" name="Shape 143"/>
          <p:cNvSpPr/>
          <p:nvPr/>
        </p:nvSpPr>
        <p:spPr>
          <a:xfrm flipV="1">
            <a:off x="2525712" y="2680498"/>
            <a:ext cx="2088504" cy="1141766"/>
          </a:xfrm>
          <a:prstGeom prst="line">
            <a:avLst/>
          </a:prstGeom>
          <a:ln w="1270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4" name="Shape 144"/>
          <p:cNvSpPr/>
          <p:nvPr/>
        </p:nvSpPr>
        <p:spPr>
          <a:xfrm flipH="1" flipV="1">
            <a:off x="7996635" y="2697599"/>
            <a:ext cx="985004" cy="1064419"/>
          </a:xfrm>
          <a:prstGeom prst="line">
            <a:avLst/>
          </a:prstGeom>
          <a:ln w="1270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5" name="Shape 145"/>
          <p:cNvSpPr/>
          <p:nvPr/>
        </p:nvSpPr>
        <p:spPr>
          <a:xfrm flipH="1" flipV="1">
            <a:off x="6281023" y="2717442"/>
            <a:ext cx="21670" cy="1527096"/>
          </a:xfrm>
          <a:prstGeom prst="line">
            <a:avLst/>
          </a:prstGeom>
          <a:ln w="1270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6" name="Shape 146"/>
          <p:cNvSpPr/>
          <p:nvPr/>
        </p:nvSpPr>
        <p:spPr>
          <a:xfrm flipV="1">
            <a:off x="2886591" y="1462286"/>
            <a:ext cx="12581" cy="421720"/>
          </a:xfrm>
          <a:prstGeom prst="line">
            <a:avLst/>
          </a:prstGeom>
          <a:ln w="101600">
            <a:solidFill>
              <a:srgbClr val="FFFFFF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7" name="Shape 147"/>
          <p:cNvSpPr/>
          <p:nvPr/>
        </p:nvSpPr>
        <p:spPr>
          <a:xfrm flipH="1">
            <a:off x="3044803" y="2715207"/>
            <a:ext cx="2038998" cy="1087131"/>
          </a:xfrm>
          <a:prstGeom prst="line">
            <a:avLst/>
          </a:prstGeom>
          <a:ln w="127000" cap="rnd">
            <a:solidFill>
              <a:srgbClr val="C4BC00"/>
            </a:solidFill>
            <a:custDash>
              <a:ds d="100000" sp="200000"/>
            </a:custDash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8" name="Shape 148"/>
          <p:cNvSpPr/>
          <p:nvPr/>
        </p:nvSpPr>
        <p:spPr>
          <a:xfrm flipH="1" flipV="1">
            <a:off x="7415924" y="4982143"/>
            <a:ext cx="402341" cy="5554"/>
          </a:xfrm>
          <a:prstGeom prst="line">
            <a:avLst/>
          </a:prstGeom>
          <a:ln w="127000">
            <a:solidFill>
              <a:srgbClr val="FFFFFF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132258" y="3015905"/>
            <a:ext cx="1955602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>
                <a:solidFill>
                  <a:srgbClr val="F5EC00"/>
                </a:solidFill>
              </a:defRPr>
            </a:lvl1pPr>
          </a:lstStyle>
          <a:p>
            <a:pPr algn="ctr" defTabSz="410751">
              <a:defRPr>
                <a:solidFill>
                  <a:srgbClr val="000000"/>
                </a:solidFill>
              </a:defRPr>
            </a:pPr>
            <a:r>
              <a:rPr sz="1266" kern="0">
                <a:solidFill>
                  <a:srgbClr val="FFFF00"/>
                </a:solidFill>
                <a:latin typeface="Gill Sans"/>
                <a:sym typeface="Gill Sans"/>
              </a:rPr>
              <a:t>Helpline used and Practitioner discussion with Virtual Clinic Consultant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636" y="-57576"/>
            <a:ext cx="4346517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953" kern="0" dirty="0">
                <a:solidFill>
                  <a:srgbClr val="FFFF00"/>
                </a:solidFill>
                <a:latin typeface="Gill Sans"/>
                <a:sym typeface="Gill Sans"/>
              </a:rPr>
              <a:t>The new pathway</a:t>
            </a:r>
          </a:p>
        </p:txBody>
      </p:sp>
    </p:spTree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1072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defTabSz="246451">
              <a:defRPr sz="1800">
                <a:solidFill>
                  <a:srgbClr val="000000"/>
                </a:solidFill>
              </a:defRPr>
            </a:pPr>
            <a:r>
              <a:rPr sz="3544" dirty="0"/>
              <a:t> </a:t>
            </a:r>
            <a:r>
              <a:rPr sz="3544" dirty="0">
                <a:solidFill>
                  <a:srgbClr val="FFFF00"/>
                </a:solidFill>
              </a:rPr>
              <a:t>Consultant Triage </a:t>
            </a:r>
          </a:p>
          <a:p>
            <a:pPr defTabSz="246451">
              <a:defRPr sz="1800">
                <a:solidFill>
                  <a:srgbClr val="000000"/>
                </a:solidFill>
              </a:defRPr>
            </a:pPr>
            <a:r>
              <a:rPr lang="en-GB" sz="3544" dirty="0">
                <a:solidFill>
                  <a:srgbClr val="FFFF00"/>
                </a:solidFill>
              </a:rPr>
              <a:t>"</a:t>
            </a:r>
            <a:r>
              <a:rPr sz="3544" dirty="0">
                <a:solidFill>
                  <a:srgbClr val="FFFF00"/>
                </a:solidFill>
              </a:rPr>
              <a:t>Virtual Clinic</a:t>
            </a:r>
            <a:r>
              <a:rPr lang="en-GB" sz="3544" dirty="0">
                <a:solidFill>
                  <a:srgbClr val="FFFF00"/>
                </a:solidFill>
              </a:rPr>
              <a:t>"</a:t>
            </a:r>
            <a:endParaRPr sz="3544" dirty="0">
              <a:solidFill>
                <a:srgbClr val="FFFF00"/>
              </a:solidFill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2416969" y="1660922"/>
            <a:ext cx="7358063" cy="430410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531298" indent="-341548" defTabSz="349138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Consultant review - A+E notes and x-rays</a:t>
            </a:r>
          </a:p>
          <a:p>
            <a:pPr marL="531298" indent="-341548" defTabSz="349138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Diagnosis and plan recorded and outcome decided</a:t>
            </a:r>
          </a:p>
          <a:p>
            <a:pPr marL="531298" indent="-341548" defTabSz="349138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Discharge, plaster room, standard fracture clinic/sub-specialised, TCI for surgery</a:t>
            </a:r>
          </a:p>
          <a:p>
            <a:pPr marL="531298" indent="-341548" defTabSz="349138">
              <a:spcBef>
                <a:spcPts val="1406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00"/>
                </a:solidFill>
              </a:rPr>
              <a:t>Senior Nurse - telephone patient same day, letter with copy to GP,  agreed plan entered to database</a:t>
            </a:r>
          </a:p>
        </p:txBody>
      </p:sp>
    </p:spTree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eVFC</a:t>
            </a:r>
            <a:r>
              <a:rPr lang="en-US" dirty="0">
                <a:solidFill>
                  <a:srgbClr val="FFFF00"/>
                </a:solidFill>
              </a:rPr>
              <a:t> referral model</a:t>
            </a:r>
          </a:p>
        </p:txBody>
      </p:sp>
      <p:pic>
        <p:nvPicPr>
          <p:cNvPr id="5" name="Picture 4" descr="eTrauma VFC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7" y="1410583"/>
            <a:ext cx="9156692" cy="51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331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969" y="1774031"/>
            <a:ext cx="7358063" cy="1416844"/>
          </a:xfrm>
        </p:spPr>
        <p:txBody>
          <a:bodyPr/>
          <a:lstStyle/>
          <a:p>
            <a:pPr lvl="0" rtl="0"/>
            <a:br>
              <a:rPr lang="en-GB" sz="6750" dirty="0"/>
            </a:br>
            <a:br>
              <a:rPr lang="en-GB" sz="6750" dirty="0"/>
            </a:br>
            <a:r>
              <a:rPr lang="en-GB" sz="7734" dirty="0">
                <a:solidFill>
                  <a:srgbClr val="FFFF00"/>
                </a:solidFill>
              </a:rPr>
              <a:t>94%</a:t>
            </a:r>
            <a:br>
              <a:rPr lang="en-GB" sz="6750" dirty="0">
                <a:solidFill>
                  <a:srgbClr val="FFFF00"/>
                </a:solidFill>
              </a:rPr>
            </a:br>
            <a:br>
              <a:rPr lang="en-GB" sz="6750" dirty="0"/>
            </a:br>
            <a:r>
              <a:rPr lang="en-GB" sz="5625" dirty="0">
                <a:solidFill>
                  <a:srgbClr val="FFFF00"/>
                </a:solidFill>
              </a:rPr>
              <a:t>Reviewed by Consultant within 72 hours</a:t>
            </a:r>
            <a:br>
              <a:rPr lang="en-GB" sz="5625" dirty="0"/>
            </a:br>
            <a:endParaRPr lang="en-US" sz="5625" dirty="0"/>
          </a:p>
        </p:txBody>
      </p:sp>
    </p:spTree>
    <p:extLst>
      <p:ext uri="{BB962C8B-B14F-4D97-AF65-F5344CB8AC3E}">
        <p14:creationId xmlns:p14="http://schemas.microsoft.com/office/powerpoint/2010/main" val="217774687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6" y="1714499"/>
            <a:ext cx="7441406" cy="3440907"/>
          </a:xfrm>
        </p:spPr>
        <p:txBody>
          <a:bodyPr/>
          <a:lstStyle/>
          <a:p>
            <a:pPr lvl="0" rtl="0"/>
            <a:r>
              <a:rPr lang="en-GB" sz="7734" dirty="0">
                <a:solidFill>
                  <a:srgbClr val="FFFF00"/>
                </a:solidFill>
              </a:rPr>
              <a:t>-1402</a:t>
            </a:r>
            <a:br>
              <a:rPr lang="en-GB" sz="7734" dirty="0">
                <a:solidFill>
                  <a:srgbClr val="FF0000"/>
                </a:solidFill>
              </a:rPr>
            </a:br>
            <a:r>
              <a:rPr lang="en-GB" sz="5062" dirty="0">
                <a:solidFill>
                  <a:srgbClr val="FFFF00"/>
                </a:solidFill>
              </a:rPr>
              <a:t>F2F appointments per year</a:t>
            </a:r>
            <a:br>
              <a:rPr lang="en-GB" sz="5062" dirty="0"/>
            </a:br>
            <a:endParaRPr lang="en-US" sz="5062" dirty="0"/>
          </a:p>
        </p:txBody>
      </p:sp>
    </p:spTree>
    <p:extLst>
      <p:ext uri="{BB962C8B-B14F-4D97-AF65-F5344CB8AC3E}">
        <p14:creationId xmlns:p14="http://schemas.microsoft.com/office/powerpoint/2010/main" val="98770931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969" y="1393031"/>
            <a:ext cx="7358063" cy="4298156"/>
          </a:xfrm>
        </p:spPr>
        <p:txBody>
          <a:bodyPr/>
          <a:lstStyle/>
          <a:p>
            <a:pPr lvl="0" rtl="0"/>
            <a:r>
              <a:rPr lang="en-GB" sz="7734" dirty="0">
                <a:solidFill>
                  <a:srgbClr val="FFFF00"/>
                </a:solidFill>
              </a:rPr>
              <a:t>-2687</a:t>
            </a:r>
            <a:br>
              <a:rPr lang="en-GB" sz="7734" dirty="0">
                <a:solidFill>
                  <a:srgbClr val="FF0000"/>
                </a:solidFill>
              </a:rPr>
            </a:br>
            <a:r>
              <a:rPr lang="en-GB" sz="5625" dirty="0">
                <a:solidFill>
                  <a:srgbClr val="FFFF00"/>
                </a:solidFill>
              </a:rPr>
              <a:t>Follow-ups per year</a:t>
            </a:r>
            <a:br>
              <a:rPr lang="en-GB" sz="5625" dirty="0"/>
            </a:br>
            <a:endParaRPr lang="en-US" sz="5625" dirty="0"/>
          </a:p>
        </p:txBody>
      </p:sp>
    </p:spTree>
    <p:extLst>
      <p:ext uri="{BB962C8B-B14F-4D97-AF65-F5344CB8AC3E}">
        <p14:creationId xmlns:p14="http://schemas.microsoft.com/office/powerpoint/2010/main" val="264261852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7A49-9C73-414E-9890-A1AD2030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Covid data</a:t>
            </a:r>
          </a:p>
        </p:txBody>
      </p:sp>
      <p:pic>
        <p:nvPicPr>
          <p:cNvPr id="1026" name="Picture 2" descr="Inline image">
            <a:extLst>
              <a:ext uri="{FF2B5EF4-FFF2-40B4-BE49-F238E27FC236}">
                <a16:creationId xmlns:a16="http://schemas.microsoft.com/office/drawing/2014/main" id="{47ED1372-72E4-4F7A-B0B0-A05FD58B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1" y="1491916"/>
            <a:ext cx="11475612" cy="477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943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FFA2B-DB07-43C2-A9D0-62BBEE03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 dirty="0">
                <a:solidFill>
                  <a:srgbClr val="FFFF00"/>
                </a:solidFill>
              </a:rPr>
              <a:t>WHHT Virtual Hospitals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FBA113-CEEA-4404-8472-922934D64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2578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98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3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4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OVID @ table">
            <a:extLst>
              <a:ext uri="{FF2B5EF4-FFF2-40B4-BE49-F238E27FC236}">
                <a16:creationId xmlns:a16="http://schemas.microsoft.com/office/drawing/2014/main" id="{4D22899B-2282-45B2-B69C-8067542C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23699"/>
            <a:ext cx="11277600" cy="48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9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184C-EF0B-4789-8362-015C6777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00"/>
                </a:solidFill>
              </a:rPr>
              <a:t>Wave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FD7C-E17D-4C7D-994B-C53B77C0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900 patients- average age 54 (18-97)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~50% with 2 comorbidities or more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8.9% had a post discharge complication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6.8% required hospital admission(8.6% if high risk group)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3% mortality in high risk group following subsequent readmission (0.05% low risk)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No apps in this cohort (just ‘phone and oximeter)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94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549FB-B8C0-4968-8B70-5D536EE6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8" y="457200"/>
            <a:ext cx="10473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0070C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27667-925F-49DB-A480-D1E8C710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Impact of a patient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90D4-6665-44B3-BA1D-F89FA97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7" y="2015412"/>
            <a:ext cx="10664890" cy="4404049"/>
          </a:xfrm>
        </p:spPr>
        <p:txBody>
          <a:bodyPr anchor="ctr">
            <a:normAutofit/>
          </a:bodyPr>
          <a:lstStyle/>
          <a:p>
            <a:pPr marL="1778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Team at peak pandemic wave 1 – &gt; 1 hour of clinical time per patient (over 14 days)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GB" sz="2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1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400 patients managed simultaneously </a:t>
            </a:r>
          </a:p>
          <a:p>
            <a:pPr marL="635000" lvl="1">
              <a:spcBef>
                <a:spcPts val="80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Consultants – 3 FT, 3 PT – providing a 7/7 9-7 service	</a:t>
            </a:r>
          </a:p>
          <a:p>
            <a:pPr marL="635000" lvl="1">
              <a:spcBef>
                <a:spcPts val="80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Respiratory physiologists – 3 </a:t>
            </a:r>
          </a:p>
          <a:p>
            <a:pPr marL="977900" lvl="2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GB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Direct patient care </a:t>
            </a:r>
          </a:p>
          <a:p>
            <a:pPr marL="977900" lvl="2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GB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gathering </a:t>
            </a:r>
          </a:p>
          <a:p>
            <a:pPr marL="635000" lvl="1">
              <a:spcBef>
                <a:spcPts val="80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Physiotherapists – 5 (from ortho) – half a day 7/7 </a:t>
            </a:r>
          </a:p>
          <a:p>
            <a:pPr marL="635000" lvl="1">
              <a:spcBef>
                <a:spcPts val="80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Admin support 1.5 providing 5/7 9-5 and Sat/Sun am</a:t>
            </a:r>
          </a:p>
          <a:p>
            <a:pPr marL="635000" lvl="1">
              <a:spcBef>
                <a:spcPts val="80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 FY1 (shielding) </a:t>
            </a:r>
          </a:p>
          <a:p>
            <a:pPr marL="635000" lvl="1">
              <a:spcBef>
                <a:spcPts val="800"/>
              </a:spcBef>
              <a:buClr>
                <a:schemeClr val="dk1"/>
              </a:buClr>
              <a:buSzPts val="2000"/>
            </a:pPr>
            <a:r>
              <a:rPr lang="en-GB" sz="2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Interface with community team, palliative care, district nursing and primary care teams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35873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/>
          <p:nvPr/>
        </p:nvSpPr>
        <p:spPr>
          <a:xfrm>
            <a:off x="11" y="0"/>
            <a:ext cx="6096000" cy="6858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7"/>
          <p:cNvSpPr txBox="1">
            <a:spLocks noGrp="1"/>
          </p:cNvSpPr>
          <p:nvPr>
            <p:ph type="title"/>
          </p:nvPr>
        </p:nvSpPr>
        <p:spPr>
          <a:xfrm>
            <a:off x="1155557" y="649675"/>
            <a:ext cx="42844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300"/>
            </a:pPr>
            <a:r>
              <a:rPr lang="en-GB" sz="42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Patient’s view</a:t>
            </a:r>
            <a:endParaRPr sz="42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7"/>
          <p:cNvSpPr txBox="1">
            <a:spLocks noGrp="1"/>
          </p:cNvSpPr>
          <p:nvPr>
            <p:ph type="body" idx="1"/>
          </p:nvPr>
        </p:nvSpPr>
        <p:spPr>
          <a:xfrm>
            <a:off x="6451167" y="573267"/>
            <a:ext cx="5250800" cy="14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Mid May 2020 rolled out an IT platform and app’ to facilitate patients uploading symptoms and observations</a:t>
            </a:r>
            <a:endParaRPr sz="3333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4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734" y="1627334"/>
            <a:ext cx="2374967" cy="51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201" y="1568068"/>
            <a:ext cx="2446567" cy="528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7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4001" y="1627333"/>
            <a:ext cx="2374967" cy="513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7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001" y="1568102"/>
            <a:ext cx="2446569" cy="52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1399</Words>
  <Application>Microsoft Office PowerPoint</Application>
  <PresentationFormat>Widescreen</PresentationFormat>
  <Paragraphs>246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Gill Sans</vt:lpstr>
      <vt:lpstr>Helvetica</vt:lpstr>
      <vt:lpstr>Office Theme</vt:lpstr>
      <vt:lpstr>Gradient</vt:lpstr>
      <vt:lpstr>West Herts experience of virtual medicine in a pandemic</vt:lpstr>
      <vt:lpstr>What changed re OPD/ED?</vt:lpstr>
      <vt:lpstr>West Herts Virtual Wards C-19 advancing digital transformation</vt:lpstr>
      <vt:lpstr>WHHT Virtual Hospitals</vt:lpstr>
      <vt:lpstr>PowerPoint Presentation</vt:lpstr>
      <vt:lpstr>Wave 1</vt:lpstr>
      <vt:lpstr>PowerPoint Presentation</vt:lpstr>
      <vt:lpstr>Impact of a patient app</vt:lpstr>
      <vt:lpstr>Patient’s view</vt:lpstr>
      <vt:lpstr>Clinician’s view  </vt:lpstr>
      <vt:lpstr>Patient pathway wave 2</vt:lpstr>
      <vt:lpstr>Wave 2</vt:lpstr>
      <vt:lpstr>SOARS Score – selecting the correct patients for safe remote care </vt:lpstr>
      <vt:lpstr>The future </vt:lpstr>
      <vt:lpstr>Masimo patient safety net </vt:lpstr>
      <vt:lpstr>Masimo patient safety net</vt:lpstr>
      <vt:lpstr>Referral pathway eg COPD as example</vt:lpstr>
      <vt:lpstr>Referral Pathway – risk stratification </vt:lpstr>
      <vt:lpstr>Referral Pathway – AE / AAU/Wards</vt:lpstr>
      <vt:lpstr>PowerPoint Presentation</vt:lpstr>
      <vt:lpstr>PowerPoint Presentation</vt:lpstr>
      <vt:lpstr>Escalation </vt:lpstr>
      <vt:lpstr>Fracture Pathway Redesign Virtual Fracture Clinic    </vt:lpstr>
      <vt:lpstr>PowerPoint Presentation</vt:lpstr>
      <vt:lpstr>Old ‘traditional’ pathway- NO CONTROL</vt:lpstr>
      <vt:lpstr>Protocols</vt:lpstr>
      <vt:lpstr>PowerPoint Presentation</vt:lpstr>
      <vt:lpstr>Patient Information Leaflets</vt:lpstr>
      <vt:lpstr>PowerPoint Presentation</vt:lpstr>
      <vt:lpstr>Metatarsal fracture</vt:lpstr>
      <vt:lpstr>Utilising modern tools Virtual Clinic</vt:lpstr>
      <vt:lpstr>PowerPoint Presentation</vt:lpstr>
      <vt:lpstr> Consultant Triage  "Virtual Clinic"</vt:lpstr>
      <vt:lpstr>eVFC referral model</vt:lpstr>
      <vt:lpstr>  94%  Reviewed by Consultant within 72 hours </vt:lpstr>
      <vt:lpstr>-1402 F2F appointments per year </vt:lpstr>
      <vt:lpstr>-2687 Follow-ups per year </vt:lpstr>
      <vt:lpstr>Covid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Wards</dc:title>
  <dc:creator>Matthew Knight</dc:creator>
  <cp:lastModifiedBy>VAN DER WATT, Michael (WEST HERTFORDSHIRE HOSPITALS NHS TRUST)</cp:lastModifiedBy>
  <cp:revision>31</cp:revision>
  <dcterms:created xsi:type="dcterms:W3CDTF">2021-03-26T16:02:03Z</dcterms:created>
  <dcterms:modified xsi:type="dcterms:W3CDTF">2021-04-22T09:30:13Z</dcterms:modified>
</cp:coreProperties>
</file>