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0" r:id="rId3"/>
    <p:sldId id="271" r:id="rId4"/>
    <p:sldId id="272" r:id="rId5"/>
    <p:sldId id="258" r:id="rId6"/>
    <p:sldId id="259" r:id="rId7"/>
    <p:sldId id="277" r:id="rId8"/>
    <p:sldId id="260" r:id="rId9"/>
    <p:sldId id="275" r:id="rId10"/>
    <p:sldId id="261" r:id="rId11"/>
    <p:sldId id="262" r:id="rId12"/>
    <p:sldId id="263" r:id="rId13"/>
    <p:sldId id="276" r:id="rId14"/>
    <p:sldId id="265" r:id="rId15"/>
    <p:sldId id="273" r:id="rId16"/>
    <p:sldId id="267" r:id="rId17"/>
    <p:sldId id="268" r:id="rId18"/>
    <p:sldId id="274"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lighanleah@gmail.com" initials="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43" autoAdjust="0"/>
  </p:normalViewPr>
  <p:slideViewPr>
    <p:cSldViewPr>
      <p:cViewPr>
        <p:scale>
          <a:sx n="80" d="100"/>
          <a:sy n="80" d="100"/>
        </p:scale>
        <p:origin x="-9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D803B-7D12-A940-8E9C-C4F5A29B0ECE}" type="doc">
      <dgm:prSet loTypeId="urn:microsoft.com/office/officeart/2005/8/layout/radial2#1" loCatId="convert" qsTypeId="urn:microsoft.com/office/officeart/2005/8/quickstyle/simple1" qsCatId="simple" csTypeId="urn:microsoft.com/office/officeart/2005/8/colors/accent1_2" csCatId="accent1" phldr="1"/>
      <dgm:spPr/>
      <dgm:t>
        <a:bodyPr/>
        <a:lstStyle/>
        <a:p>
          <a:endParaRPr lang="en-GB"/>
        </a:p>
      </dgm:t>
    </dgm:pt>
    <dgm:pt modelId="{4A31E7F8-52AD-DE4A-BE14-4440B7807343}">
      <dgm:prSet/>
      <dgm:spPr/>
      <dgm:t>
        <a:bodyPr/>
        <a:lstStyle/>
        <a:p>
          <a:r>
            <a:rPr lang="en-US" dirty="0"/>
            <a:t>Ward 18 ‘Employee of the Month’</a:t>
          </a:r>
          <a:endParaRPr lang="en-GB" dirty="0"/>
        </a:p>
      </dgm:t>
    </dgm:pt>
    <dgm:pt modelId="{E60292A8-EA2D-5847-9C32-409FA4590DDC}" type="parTrans" cxnId="{9B496205-BE42-3E47-8FFC-F85E2A38A965}">
      <dgm:prSet/>
      <dgm:spPr/>
      <dgm:t>
        <a:bodyPr/>
        <a:lstStyle/>
        <a:p>
          <a:endParaRPr lang="en-GB"/>
        </a:p>
      </dgm:t>
    </dgm:pt>
    <dgm:pt modelId="{B0FB429F-F326-9448-A84E-8DD6BE4A768A}" type="sibTrans" cxnId="{9B496205-BE42-3E47-8FFC-F85E2A38A965}">
      <dgm:prSet/>
      <dgm:spPr/>
      <dgm:t>
        <a:bodyPr/>
        <a:lstStyle/>
        <a:p>
          <a:endParaRPr lang="en-GB"/>
        </a:p>
      </dgm:t>
    </dgm:pt>
    <dgm:pt modelId="{C60BE3BC-4B12-7C49-B8F2-462C46A8F712}" type="pres">
      <dgm:prSet presAssocID="{CB5D803B-7D12-A940-8E9C-C4F5A29B0ECE}" presName="composite" presStyleCnt="0">
        <dgm:presLayoutVars>
          <dgm:chMax val="5"/>
          <dgm:dir/>
          <dgm:animLvl val="ctr"/>
          <dgm:resizeHandles val="exact"/>
        </dgm:presLayoutVars>
      </dgm:prSet>
      <dgm:spPr/>
      <dgm:t>
        <a:bodyPr/>
        <a:lstStyle/>
        <a:p>
          <a:endParaRPr lang="en-GB"/>
        </a:p>
      </dgm:t>
    </dgm:pt>
    <dgm:pt modelId="{CAB3769B-47A1-A04A-BF8C-50637D6E3AD3}" type="pres">
      <dgm:prSet presAssocID="{CB5D803B-7D12-A940-8E9C-C4F5A29B0ECE}" presName="cycle" presStyleCnt="0"/>
      <dgm:spPr/>
    </dgm:pt>
    <dgm:pt modelId="{1378A2FD-B919-EC47-9A89-C9B0F64950AC}" type="pres">
      <dgm:prSet presAssocID="{CB5D803B-7D12-A940-8E9C-C4F5A29B0ECE}" presName="centerShape" presStyleCnt="0"/>
      <dgm:spPr/>
    </dgm:pt>
    <dgm:pt modelId="{CCE4F2AB-88FD-394D-A9F0-AC22E56AB80A}" type="pres">
      <dgm:prSet presAssocID="{CB5D803B-7D12-A940-8E9C-C4F5A29B0ECE}" presName="connSite" presStyleLbl="node1" presStyleIdx="0" presStyleCnt="2"/>
      <dgm:spPr/>
    </dgm:pt>
    <dgm:pt modelId="{A53775CE-4520-144E-828B-4CF0AD6C968E}" type="pres">
      <dgm:prSet presAssocID="{CB5D803B-7D12-A940-8E9C-C4F5A29B0ECE}" presName="visible" presStyleLbl="node1" presStyleIdx="0" presStyleCnt="2"/>
      <dgm:spPr>
        <a:blipFill>
          <a:blip xmlns:r="http://schemas.openxmlformats.org/officeDocument/2006/relationships" r:embed="rId1"/>
          <a:srcRect/>
          <a:stretch>
            <a:fillRect t="-17000" b="-17000"/>
          </a:stretch>
        </a:blipFill>
      </dgm:spPr>
    </dgm:pt>
    <dgm:pt modelId="{41B37E6E-4D09-8F47-8BB7-9342C96B553A}" type="pres">
      <dgm:prSet presAssocID="{E60292A8-EA2D-5847-9C32-409FA4590DDC}" presName="Name25" presStyleLbl="parChTrans1D1" presStyleIdx="0" presStyleCnt="1"/>
      <dgm:spPr/>
      <dgm:t>
        <a:bodyPr/>
        <a:lstStyle/>
        <a:p>
          <a:endParaRPr lang="en-GB"/>
        </a:p>
      </dgm:t>
    </dgm:pt>
    <dgm:pt modelId="{0A134F6B-FFE7-F942-9B98-95EF1B51C8A1}" type="pres">
      <dgm:prSet presAssocID="{4A31E7F8-52AD-DE4A-BE14-4440B7807343}" presName="node" presStyleCnt="0"/>
      <dgm:spPr/>
    </dgm:pt>
    <dgm:pt modelId="{9D90D56D-0737-4847-80BA-F809DA893D21}" type="pres">
      <dgm:prSet presAssocID="{4A31E7F8-52AD-DE4A-BE14-4440B7807343}" presName="parentNode" presStyleLbl="node1" presStyleIdx="1" presStyleCnt="2">
        <dgm:presLayoutVars>
          <dgm:chMax val="1"/>
          <dgm:bulletEnabled val="1"/>
        </dgm:presLayoutVars>
      </dgm:prSet>
      <dgm:spPr/>
      <dgm:t>
        <a:bodyPr/>
        <a:lstStyle/>
        <a:p>
          <a:endParaRPr lang="en-GB"/>
        </a:p>
      </dgm:t>
    </dgm:pt>
    <dgm:pt modelId="{A78E4513-86A6-8644-BF41-056EAD6328A1}" type="pres">
      <dgm:prSet presAssocID="{4A31E7F8-52AD-DE4A-BE14-4440B7807343}" presName="childNode" presStyleLbl="revTx" presStyleIdx="0" presStyleCnt="0">
        <dgm:presLayoutVars>
          <dgm:bulletEnabled val="1"/>
        </dgm:presLayoutVars>
      </dgm:prSet>
      <dgm:spPr/>
    </dgm:pt>
  </dgm:ptLst>
  <dgm:cxnLst>
    <dgm:cxn modelId="{9B496205-BE42-3E47-8FFC-F85E2A38A965}" srcId="{CB5D803B-7D12-A940-8E9C-C4F5A29B0ECE}" destId="{4A31E7F8-52AD-DE4A-BE14-4440B7807343}" srcOrd="0" destOrd="0" parTransId="{E60292A8-EA2D-5847-9C32-409FA4590DDC}" sibTransId="{B0FB429F-F326-9448-A84E-8DD6BE4A768A}"/>
    <dgm:cxn modelId="{7FEB8E87-0FF6-AD4F-99B8-0C81D48BAF78}" type="presOf" srcId="{E60292A8-EA2D-5847-9C32-409FA4590DDC}" destId="{41B37E6E-4D09-8F47-8BB7-9342C96B553A}" srcOrd="0" destOrd="0" presId="urn:microsoft.com/office/officeart/2005/8/layout/radial2#1"/>
    <dgm:cxn modelId="{07229A18-40DD-D34E-A22F-698AB5C1AB81}" type="presOf" srcId="{4A31E7F8-52AD-DE4A-BE14-4440B7807343}" destId="{9D90D56D-0737-4847-80BA-F809DA893D21}" srcOrd="0" destOrd="0" presId="urn:microsoft.com/office/officeart/2005/8/layout/radial2#1"/>
    <dgm:cxn modelId="{2EBB5014-B19A-9F4E-AACE-60C316568BAA}" type="presOf" srcId="{CB5D803B-7D12-A940-8E9C-C4F5A29B0ECE}" destId="{C60BE3BC-4B12-7C49-B8F2-462C46A8F712}" srcOrd="0" destOrd="0" presId="urn:microsoft.com/office/officeart/2005/8/layout/radial2#1"/>
    <dgm:cxn modelId="{FA134F7F-3615-8540-BD49-DD7DC59E613A}" type="presParOf" srcId="{C60BE3BC-4B12-7C49-B8F2-462C46A8F712}" destId="{CAB3769B-47A1-A04A-BF8C-50637D6E3AD3}" srcOrd="0" destOrd="0" presId="urn:microsoft.com/office/officeart/2005/8/layout/radial2#1"/>
    <dgm:cxn modelId="{7EB22CF8-487A-C349-8EB4-E0588C1F6AA1}" type="presParOf" srcId="{CAB3769B-47A1-A04A-BF8C-50637D6E3AD3}" destId="{1378A2FD-B919-EC47-9A89-C9B0F64950AC}" srcOrd="0" destOrd="0" presId="urn:microsoft.com/office/officeart/2005/8/layout/radial2#1"/>
    <dgm:cxn modelId="{261A587B-5E79-8242-9149-9EDF445817A4}" type="presParOf" srcId="{1378A2FD-B919-EC47-9A89-C9B0F64950AC}" destId="{CCE4F2AB-88FD-394D-A9F0-AC22E56AB80A}" srcOrd="0" destOrd="0" presId="urn:microsoft.com/office/officeart/2005/8/layout/radial2#1"/>
    <dgm:cxn modelId="{B99A6D17-223B-7B4A-B033-8611FF991C80}" type="presParOf" srcId="{1378A2FD-B919-EC47-9A89-C9B0F64950AC}" destId="{A53775CE-4520-144E-828B-4CF0AD6C968E}" srcOrd="1" destOrd="0" presId="urn:microsoft.com/office/officeart/2005/8/layout/radial2#1"/>
    <dgm:cxn modelId="{3D6B3925-4982-F749-B672-B1ABD172F18E}" type="presParOf" srcId="{CAB3769B-47A1-A04A-BF8C-50637D6E3AD3}" destId="{41B37E6E-4D09-8F47-8BB7-9342C96B553A}" srcOrd="1" destOrd="0" presId="urn:microsoft.com/office/officeart/2005/8/layout/radial2#1"/>
    <dgm:cxn modelId="{CC2081E8-EDF8-3246-91C9-2E801339B00D}" type="presParOf" srcId="{CAB3769B-47A1-A04A-BF8C-50637D6E3AD3}" destId="{0A134F6B-FFE7-F942-9B98-95EF1B51C8A1}" srcOrd="2" destOrd="0" presId="urn:microsoft.com/office/officeart/2005/8/layout/radial2#1"/>
    <dgm:cxn modelId="{D2C67377-BAEE-A344-A22D-A324123ACB81}" type="presParOf" srcId="{0A134F6B-FFE7-F942-9B98-95EF1B51C8A1}" destId="{9D90D56D-0737-4847-80BA-F809DA893D21}" srcOrd="0" destOrd="0" presId="urn:microsoft.com/office/officeart/2005/8/layout/radial2#1"/>
    <dgm:cxn modelId="{D4908BD1-9821-E24C-B47C-2C060B821682}" type="presParOf" srcId="{0A134F6B-FFE7-F942-9B98-95EF1B51C8A1}" destId="{A78E4513-86A6-8644-BF41-056EAD6328A1}" srcOrd="1" destOrd="0" presId="urn:microsoft.com/office/officeart/2005/8/layout/radial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566A4-8E36-3C4A-84DF-A89D1F021527}" type="doc">
      <dgm:prSet loTypeId="urn:microsoft.com/office/officeart/2005/8/layout/matrix3" loCatId="convert" qsTypeId="urn:microsoft.com/office/officeart/2005/8/quickstyle/simple1" qsCatId="simple" csTypeId="urn:microsoft.com/office/officeart/2005/8/colors/accent1_2" csCatId="accent1" phldr="1"/>
      <dgm:spPr/>
      <dgm:t>
        <a:bodyPr/>
        <a:lstStyle/>
        <a:p>
          <a:endParaRPr lang="en-GB"/>
        </a:p>
      </dgm:t>
    </dgm:pt>
    <dgm:pt modelId="{9B6021CE-AB3B-F543-9B37-855E92E2EE21}">
      <dgm:prSet/>
      <dgm:spPr/>
      <dgm:t>
        <a:bodyPr/>
        <a:lstStyle/>
        <a:p>
          <a:r>
            <a:rPr lang="en-US"/>
            <a:t>Patient Flow </a:t>
          </a:r>
          <a:endParaRPr lang="en-GB"/>
        </a:p>
      </dgm:t>
    </dgm:pt>
    <dgm:pt modelId="{DF450190-BD6E-D64E-9161-767B7B568CE8}" type="parTrans" cxnId="{B9F021AC-F009-2D4B-8E25-1710B08CE2E2}">
      <dgm:prSet/>
      <dgm:spPr/>
      <dgm:t>
        <a:bodyPr/>
        <a:lstStyle/>
        <a:p>
          <a:endParaRPr lang="en-GB"/>
        </a:p>
      </dgm:t>
    </dgm:pt>
    <dgm:pt modelId="{91907045-7507-BB45-A60C-9F1AFE43D29C}" type="sibTrans" cxnId="{B9F021AC-F009-2D4B-8E25-1710B08CE2E2}">
      <dgm:prSet/>
      <dgm:spPr/>
      <dgm:t>
        <a:bodyPr/>
        <a:lstStyle/>
        <a:p>
          <a:endParaRPr lang="en-GB"/>
        </a:p>
      </dgm:t>
    </dgm:pt>
    <dgm:pt modelId="{E2B5E2DF-304F-914D-A946-AA83E210ACFC}">
      <dgm:prSet/>
      <dgm:spPr/>
      <dgm:t>
        <a:bodyPr/>
        <a:lstStyle/>
        <a:p>
          <a:r>
            <a:rPr lang="en-US"/>
            <a:t>Patient Experience</a:t>
          </a:r>
          <a:endParaRPr lang="en-GB"/>
        </a:p>
      </dgm:t>
    </dgm:pt>
    <dgm:pt modelId="{F000108C-0F4A-DB4E-A640-AB900D84A44D}" type="parTrans" cxnId="{F3719CBE-4054-7642-A2A7-79FA830F7503}">
      <dgm:prSet/>
      <dgm:spPr/>
      <dgm:t>
        <a:bodyPr/>
        <a:lstStyle/>
        <a:p>
          <a:endParaRPr lang="en-GB"/>
        </a:p>
      </dgm:t>
    </dgm:pt>
    <dgm:pt modelId="{35DF556D-2165-8742-9320-66069FB61D54}" type="sibTrans" cxnId="{F3719CBE-4054-7642-A2A7-79FA830F7503}">
      <dgm:prSet/>
      <dgm:spPr/>
      <dgm:t>
        <a:bodyPr/>
        <a:lstStyle/>
        <a:p>
          <a:endParaRPr lang="en-GB"/>
        </a:p>
      </dgm:t>
    </dgm:pt>
    <dgm:pt modelId="{7E8C14C6-09C5-1A40-B4CC-3BA7999232D9}">
      <dgm:prSet/>
      <dgm:spPr/>
      <dgm:t>
        <a:bodyPr/>
        <a:lstStyle/>
        <a:p>
          <a:r>
            <a:rPr lang="en-US"/>
            <a:t>Patient Safety</a:t>
          </a:r>
          <a:endParaRPr lang="en-GB"/>
        </a:p>
      </dgm:t>
    </dgm:pt>
    <dgm:pt modelId="{0603BB79-352B-4E41-8537-A56DC21EC4EA}" type="parTrans" cxnId="{02399875-9489-0842-AF3F-10E1018EDE78}">
      <dgm:prSet/>
      <dgm:spPr/>
      <dgm:t>
        <a:bodyPr/>
        <a:lstStyle/>
        <a:p>
          <a:endParaRPr lang="en-GB"/>
        </a:p>
      </dgm:t>
    </dgm:pt>
    <dgm:pt modelId="{9C1D9150-43BA-F545-BB2C-A0F7D7B45277}" type="sibTrans" cxnId="{02399875-9489-0842-AF3F-10E1018EDE78}">
      <dgm:prSet/>
      <dgm:spPr/>
      <dgm:t>
        <a:bodyPr/>
        <a:lstStyle/>
        <a:p>
          <a:endParaRPr lang="en-GB"/>
        </a:p>
      </dgm:t>
    </dgm:pt>
    <dgm:pt modelId="{405EFD8B-E921-6941-B7BB-F84A2EB89B7D}">
      <dgm:prSet/>
      <dgm:spPr/>
      <dgm:t>
        <a:bodyPr/>
        <a:lstStyle/>
        <a:p>
          <a:r>
            <a:rPr lang="en-US"/>
            <a:t>Patient Care</a:t>
          </a:r>
          <a:endParaRPr lang="en-GB"/>
        </a:p>
      </dgm:t>
    </dgm:pt>
    <dgm:pt modelId="{4518A75E-DD26-4F46-ADA7-5A3A068CBC41}" type="parTrans" cxnId="{E9AA9159-0331-6D4D-B16C-787802A55ABB}">
      <dgm:prSet/>
      <dgm:spPr/>
      <dgm:t>
        <a:bodyPr/>
        <a:lstStyle/>
        <a:p>
          <a:endParaRPr lang="en-GB"/>
        </a:p>
      </dgm:t>
    </dgm:pt>
    <dgm:pt modelId="{4A092C25-06DE-004E-9129-FC0580ABD6CD}" type="sibTrans" cxnId="{E9AA9159-0331-6D4D-B16C-787802A55ABB}">
      <dgm:prSet/>
      <dgm:spPr/>
      <dgm:t>
        <a:bodyPr/>
        <a:lstStyle/>
        <a:p>
          <a:endParaRPr lang="en-GB"/>
        </a:p>
      </dgm:t>
    </dgm:pt>
    <dgm:pt modelId="{6FA56E56-6607-BE40-91B7-744D7F23E28B}" type="pres">
      <dgm:prSet presAssocID="{C7B566A4-8E36-3C4A-84DF-A89D1F021527}" presName="matrix" presStyleCnt="0">
        <dgm:presLayoutVars>
          <dgm:chMax val="1"/>
          <dgm:dir/>
          <dgm:resizeHandles val="exact"/>
        </dgm:presLayoutVars>
      </dgm:prSet>
      <dgm:spPr/>
      <dgm:t>
        <a:bodyPr/>
        <a:lstStyle/>
        <a:p>
          <a:endParaRPr lang="en-GB"/>
        </a:p>
      </dgm:t>
    </dgm:pt>
    <dgm:pt modelId="{4E8C5216-1055-E744-9E90-27853ED271F4}" type="pres">
      <dgm:prSet presAssocID="{C7B566A4-8E36-3C4A-84DF-A89D1F021527}" presName="diamond" presStyleLbl="bgShp" presStyleIdx="0" presStyleCnt="1"/>
      <dgm:spPr/>
    </dgm:pt>
    <dgm:pt modelId="{263DE4B2-C1EA-BB41-AF69-07E208040CE6}" type="pres">
      <dgm:prSet presAssocID="{C7B566A4-8E36-3C4A-84DF-A89D1F021527}" presName="quad1" presStyleLbl="node1" presStyleIdx="0" presStyleCnt="4">
        <dgm:presLayoutVars>
          <dgm:chMax val="0"/>
          <dgm:chPref val="0"/>
          <dgm:bulletEnabled val="1"/>
        </dgm:presLayoutVars>
      </dgm:prSet>
      <dgm:spPr/>
      <dgm:t>
        <a:bodyPr/>
        <a:lstStyle/>
        <a:p>
          <a:endParaRPr lang="en-GB"/>
        </a:p>
      </dgm:t>
    </dgm:pt>
    <dgm:pt modelId="{31FF13B0-7141-3E42-BE5F-12021AA2D1A4}" type="pres">
      <dgm:prSet presAssocID="{C7B566A4-8E36-3C4A-84DF-A89D1F021527}" presName="quad2" presStyleLbl="node1" presStyleIdx="1" presStyleCnt="4">
        <dgm:presLayoutVars>
          <dgm:chMax val="0"/>
          <dgm:chPref val="0"/>
          <dgm:bulletEnabled val="1"/>
        </dgm:presLayoutVars>
      </dgm:prSet>
      <dgm:spPr/>
      <dgm:t>
        <a:bodyPr/>
        <a:lstStyle/>
        <a:p>
          <a:endParaRPr lang="en-GB"/>
        </a:p>
      </dgm:t>
    </dgm:pt>
    <dgm:pt modelId="{A3F171B2-85C5-F847-B0FE-094C93D0410C}" type="pres">
      <dgm:prSet presAssocID="{C7B566A4-8E36-3C4A-84DF-A89D1F021527}" presName="quad3" presStyleLbl="node1" presStyleIdx="2" presStyleCnt="4">
        <dgm:presLayoutVars>
          <dgm:chMax val="0"/>
          <dgm:chPref val="0"/>
          <dgm:bulletEnabled val="1"/>
        </dgm:presLayoutVars>
      </dgm:prSet>
      <dgm:spPr/>
      <dgm:t>
        <a:bodyPr/>
        <a:lstStyle/>
        <a:p>
          <a:endParaRPr lang="en-GB"/>
        </a:p>
      </dgm:t>
    </dgm:pt>
    <dgm:pt modelId="{E09A599D-1C4F-C443-ACC8-E6F22BBA4D5E}" type="pres">
      <dgm:prSet presAssocID="{C7B566A4-8E36-3C4A-84DF-A89D1F021527}" presName="quad4" presStyleLbl="node1" presStyleIdx="3" presStyleCnt="4">
        <dgm:presLayoutVars>
          <dgm:chMax val="0"/>
          <dgm:chPref val="0"/>
          <dgm:bulletEnabled val="1"/>
        </dgm:presLayoutVars>
      </dgm:prSet>
      <dgm:spPr/>
      <dgm:t>
        <a:bodyPr/>
        <a:lstStyle/>
        <a:p>
          <a:endParaRPr lang="en-GB"/>
        </a:p>
      </dgm:t>
    </dgm:pt>
  </dgm:ptLst>
  <dgm:cxnLst>
    <dgm:cxn modelId="{F0039B69-7AF0-0448-89E0-BE7EEDB2B2FA}" type="presOf" srcId="{405EFD8B-E921-6941-B7BB-F84A2EB89B7D}" destId="{E09A599D-1C4F-C443-ACC8-E6F22BBA4D5E}" srcOrd="0" destOrd="0" presId="urn:microsoft.com/office/officeart/2005/8/layout/matrix3"/>
    <dgm:cxn modelId="{A9B520D2-0130-1E46-9255-6FEF1FDF9821}" type="presOf" srcId="{7E8C14C6-09C5-1A40-B4CC-3BA7999232D9}" destId="{31FF13B0-7141-3E42-BE5F-12021AA2D1A4}" srcOrd="0" destOrd="0" presId="urn:microsoft.com/office/officeart/2005/8/layout/matrix3"/>
    <dgm:cxn modelId="{E9AA9159-0331-6D4D-B16C-787802A55ABB}" srcId="{C7B566A4-8E36-3C4A-84DF-A89D1F021527}" destId="{405EFD8B-E921-6941-B7BB-F84A2EB89B7D}" srcOrd="3" destOrd="0" parTransId="{4518A75E-DD26-4F46-ADA7-5A3A068CBC41}" sibTransId="{4A092C25-06DE-004E-9129-FC0580ABD6CD}"/>
    <dgm:cxn modelId="{02399875-9489-0842-AF3F-10E1018EDE78}" srcId="{C7B566A4-8E36-3C4A-84DF-A89D1F021527}" destId="{7E8C14C6-09C5-1A40-B4CC-3BA7999232D9}" srcOrd="1" destOrd="0" parTransId="{0603BB79-352B-4E41-8537-A56DC21EC4EA}" sibTransId="{9C1D9150-43BA-F545-BB2C-A0F7D7B45277}"/>
    <dgm:cxn modelId="{3A1FDBA0-E4C5-F040-A797-B73F7D0489F0}" type="presOf" srcId="{C7B566A4-8E36-3C4A-84DF-A89D1F021527}" destId="{6FA56E56-6607-BE40-91B7-744D7F23E28B}" srcOrd="0" destOrd="0" presId="urn:microsoft.com/office/officeart/2005/8/layout/matrix3"/>
    <dgm:cxn modelId="{F3719CBE-4054-7642-A2A7-79FA830F7503}" srcId="{C7B566A4-8E36-3C4A-84DF-A89D1F021527}" destId="{E2B5E2DF-304F-914D-A946-AA83E210ACFC}" srcOrd="2" destOrd="0" parTransId="{F000108C-0F4A-DB4E-A640-AB900D84A44D}" sibTransId="{35DF556D-2165-8742-9320-66069FB61D54}"/>
    <dgm:cxn modelId="{B9F021AC-F009-2D4B-8E25-1710B08CE2E2}" srcId="{C7B566A4-8E36-3C4A-84DF-A89D1F021527}" destId="{9B6021CE-AB3B-F543-9B37-855E92E2EE21}" srcOrd="0" destOrd="0" parTransId="{DF450190-BD6E-D64E-9161-767B7B568CE8}" sibTransId="{91907045-7507-BB45-A60C-9F1AFE43D29C}"/>
    <dgm:cxn modelId="{CE8069BC-E930-5248-9AFA-44095BBA6EA9}" type="presOf" srcId="{E2B5E2DF-304F-914D-A946-AA83E210ACFC}" destId="{A3F171B2-85C5-F847-B0FE-094C93D0410C}" srcOrd="0" destOrd="0" presId="urn:microsoft.com/office/officeart/2005/8/layout/matrix3"/>
    <dgm:cxn modelId="{B0035D73-C7C3-0A4C-8222-2162B0230C12}" type="presOf" srcId="{9B6021CE-AB3B-F543-9B37-855E92E2EE21}" destId="{263DE4B2-C1EA-BB41-AF69-07E208040CE6}" srcOrd="0" destOrd="0" presId="urn:microsoft.com/office/officeart/2005/8/layout/matrix3"/>
    <dgm:cxn modelId="{16EE55B0-7DC7-9145-B41A-3ECB33C853E9}" type="presParOf" srcId="{6FA56E56-6607-BE40-91B7-744D7F23E28B}" destId="{4E8C5216-1055-E744-9E90-27853ED271F4}" srcOrd="0" destOrd="0" presId="urn:microsoft.com/office/officeart/2005/8/layout/matrix3"/>
    <dgm:cxn modelId="{A6866C2B-7388-4046-9CBA-24786846199C}" type="presParOf" srcId="{6FA56E56-6607-BE40-91B7-744D7F23E28B}" destId="{263DE4B2-C1EA-BB41-AF69-07E208040CE6}" srcOrd="1" destOrd="0" presId="urn:microsoft.com/office/officeart/2005/8/layout/matrix3"/>
    <dgm:cxn modelId="{A5B1A008-9B0D-434D-AF91-1FE00BA5BBAF}" type="presParOf" srcId="{6FA56E56-6607-BE40-91B7-744D7F23E28B}" destId="{31FF13B0-7141-3E42-BE5F-12021AA2D1A4}" srcOrd="2" destOrd="0" presId="urn:microsoft.com/office/officeart/2005/8/layout/matrix3"/>
    <dgm:cxn modelId="{C09B4FB3-45B2-D24B-8B4E-DE5BAAC66647}" type="presParOf" srcId="{6FA56E56-6607-BE40-91B7-744D7F23E28B}" destId="{A3F171B2-85C5-F847-B0FE-094C93D0410C}" srcOrd="3" destOrd="0" presId="urn:microsoft.com/office/officeart/2005/8/layout/matrix3"/>
    <dgm:cxn modelId="{CD89E087-0CEE-9B40-B9D3-FCB97144DE19}" type="presParOf" srcId="{6FA56E56-6607-BE40-91B7-744D7F23E28B}" destId="{E09A599D-1C4F-C443-ACC8-E6F22BBA4D5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37E6E-4D09-8F47-8BB7-9342C96B553A}">
      <dsp:nvSpPr>
        <dsp:cNvPr id="0" name=""/>
        <dsp:cNvSpPr/>
      </dsp:nvSpPr>
      <dsp:spPr>
        <a:xfrm>
          <a:off x="3342990" y="2974350"/>
          <a:ext cx="871820" cy="68378"/>
        </a:xfrm>
        <a:custGeom>
          <a:avLst/>
          <a:gdLst/>
          <a:ahLst/>
          <a:cxnLst/>
          <a:rect l="0" t="0" r="0" b="0"/>
          <a:pathLst>
            <a:path>
              <a:moveTo>
                <a:pt x="0" y="34189"/>
              </a:moveTo>
              <a:lnTo>
                <a:pt x="871820" y="3418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775CE-4520-144E-828B-4CF0AD6C968E}">
      <dsp:nvSpPr>
        <dsp:cNvPr id="0" name=""/>
        <dsp:cNvSpPr/>
      </dsp:nvSpPr>
      <dsp:spPr>
        <a:xfrm>
          <a:off x="1249" y="1042809"/>
          <a:ext cx="3931459" cy="3931459"/>
        </a:xfrm>
        <a:prstGeom prst="ellipse">
          <a:avLst/>
        </a:prstGeom>
        <a:blipFill>
          <a:blip xmlns:r="http://schemas.openxmlformats.org/officeDocument/2006/relationships" r:embed="rId1"/>
          <a:srcRect/>
          <a:stretch>
            <a:fillRect t="-17000" b="-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0D56D-0737-4847-80BA-F809DA893D21}">
      <dsp:nvSpPr>
        <dsp:cNvPr id="0" name=""/>
        <dsp:cNvSpPr/>
      </dsp:nvSpPr>
      <dsp:spPr>
        <a:xfrm>
          <a:off x="4214811" y="1829101"/>
          <a:ext cx="2358875" cy="235887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Ward 18 ‘Employee of the Month’</a:t>
          </a:r>
          <a:endParaRPr lang="en-GB" sz="2700" kern="1200" dirty="0"/>
        </a:p>
      </dsp:txBody>
      <dsp:txXfrm>
        <a:off x="4560260" y="2174550"/>
        <a:ext cx="1667977" cy="1667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C5216-1055-E744-9E90-27853ED271F4}">
      <dsp:nvSpPr>
        <dsp:cNvPr id="0" name=""/>
        <dsp:cNvSpPr/>
      </dsp:nvSpPr>
      <dsp:spPr>
        <a:xfrm>
          <a:off x="1930550" y="0"/>
          <a:ext cx="4735740" cy="473574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DE4B2-C1EA-BB41-AF69-07E208040CE6}">
      <dsp:nvSpPr>
        <dsp:cNvPr id="0" name=""/>
        <dsp:cNvSpPr/>
      </dsp:nvSpPr>
      <dsp:spPr>
        <a:xfrm>
          <a:off x="2380445" y="449895"/>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Flow </a:t>
          </a:r>
          <a:endParaRPr lang="en-GB" sz="2300" kern="1200"/>
        </a:p>
      </dsp:txBody>
      <dsp:txXfrm>
        <a:off x="2470605" y="540055"/>
        <a:ext cx="1666618" cy="1666618"/>
      </dsp:txXfrm>
    </dsp:sp>
    <dsp:sp modelId="{31FF13B0-7141-3E42-BE5F-12021AA2D1A4}">
      <dsp:nvSpPr>
        <dsp:cNvPr id="0" name=""/>
        <dsp:cNvSpPr/>
      </dsp:nvSpPr>
      <dsp:spPr>
        <a:xfrm>
          <a:off x="4369456" y="449895"/>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Safety</a:t>
          </a:r>
          <a:endParaRPr lang="en-GB" sz="2300" kern="1200"/>
        </a:p>
      </dsp:txBody>
      <dsp:txXfrm>
        <a:off x="4459616" y="540055"/>
        <a:ext cx="1666618" cy="1666618"/>
      </dsp:txXfrm>
    </dsp:sp>
    <dsp:sp modelId="{A3F171B2-85C5-F847-B0FE-094C93D0410C}">
      <dsp:nvSpPr>
        <dsp:cNvPr id="0" name=""/>
        <dsp:cNvSpPr/>
      </dsp:nvSpPr>
      <dsp:spPr>
        <a:xfrm>
          <a:off x="2380445" y="2438906"/>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Experience</a:t>
          </a:r>
          <a:endParaRPr lang="en-GB" sz="2300" kern="1200"/>
        </a:p>
      </dsp:txBody>
      <dsp:txXfrm>
        <a:off x="2470605" y="2529066"/>
        <a:ext cx="1666618" cy="1666618"/>
      </dsp:txXfrm>
    </dsp:sp>
    <dsp:sp modelId="{E09A599D-1C4F-C443-ACC8-E6F22BBA4D5E}">
      <dsp:nvSpPr>
        <dsp:cNvPr id="0" name=""/>
        <dsp:cNvSpPr/>
      </dsp:nvSpPr>
      <dsp:spPr>
        <a:xfrm>
          <a:off x="4369456" y="2438906"/>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Care</a:t>
          </a:r>
          <a:endParaRPr lang="en-GB" sz="2300" kern="1200"/>
        </a:p>
      </dsp:txBody>
      <dsp:txXfrm>
        <a:off x="4459616" y="2529066"/>
        <a:ext cx="1666618" cy="1666618"/>
      </dsp:txXfrm>
    </dsp:sp>
  </dsp:spTree>
</dsp:drawing>
</file>

<file path=ppt/diagrams/layout1.xml><?xml version="1.0" encoding="utf-8"?>
<dgm:layoutDef xmlns:dgm="http://schemas.openxmlformats.org/drawingml/2006/diagram" xmlns:a="http://schemas.openxmlformats.org/drawingml/2006/main" uniqueId="urn:microsoft.com/office/officeart/2005/8/layout/radial2#1">
  <dgm:title val=""/>
  <dgm:desc val=""/>
  <dgm:catLst>
    <dgm:cat type="relationship" pri="121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AC7E2-D215-2743-95DE-A1D1D8F13839}" type="datetimeFigureOut">
              <a:rPr lang="en-US"/>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15E76-24CF-C043-9683-69B3681D2090}" type="slidenum">
              <a:rPr lang="en-US"/>
              <a:t>‹#›</a:t>
            </a:fld>
            <a:endParaRPr lang="en-US"/>
          </a:p>
        </p:txBody>
      </p:sp>
    </p:spTree>
    <p:extLst>
      <p:ext uri="{BB962C8B-B14F-4D97-AF65-F5344CB8AC3E}">
        <p14:creationId xmlns:p14="http://schemas.microsoft.com/office/powerpoint/2010/main" val="2941809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my name is Leah and I am a very New and young ward manager from Bradford Teaching Hospitals. </a:t>
            </a:r>
          </a:p>
        </p:txBody>
      </p:sp>
      <p:sp>
        <p:nvSpPr>
          <p:cNvPr id="4" name="Slide Number Placeholder 3"/>
          <p:cNvSpPr>
            <a:spLocks noGrp="1"/>
          </p:cNvSpPr>
          <p:nvPr>
            <p:ph type="sldNum" sz="quarter" idx="5"/>
          </p:nvPr>
        </p:nvSpPr>
        <p:spPr/>
        <p:txBody>
          <a:bodyPr/>
          <a:lstStyle/>
          <a:p>
            <a:fld id="{F8215E76-24CF-C043-9683-69B3681D2090}" type="slidenum">
              <a:rPr lang="en-US"/>
              <a:t>1</a:t>
            </a:fld>
            <a:endParaRPr lang="en-US"/>
          </a:p>
        </p:txBody>
      </p:sp>
    </p:spTree>
    <p:extLst>
      <p:ext uri="{BB962C8B-B14F-4D97-AF65-F5344CB8AC3E}">
        <p14:creationId xmlns:p14="http://schemas.microsoft.com/office/powerpoint/2010/main" val="2655435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rtl="0"/>
            <a:r>
              <a:rPr lang="en-US" sz="1800" b="0" i="0" u="none" strike="noStrike" dirty="0">
                <a:solidFill>
                  <a:srgbClr val="000000"/>
                </a:solidFill>
                <a:effectLst/>
                <a:latin typeface="Calibri" panose="020F0502020204030204" pitchFamily="34" charset="0"/>
              </a:rPr>
              <a:t>I am aware of my job </a:t>
            </a:r>
            <a:r>
              <a:rPr lang="en-US" sz="1800" b="0" i="0" u="none" strike="noStrike" dirty="0" err="1">
                <a:solidFill>
                  <a:srgbClr val="000000"/>
                </a:solidFill>
                <a:effectLst/>
                <a:latin typeface="Calibri" panose="020F0502020204030204" pitchFamily="34" charset="0"/>
              </a:rPr>
              <a:t>discription</a:t>
            </a:r>
            <a:r>
              <a:rPr lang="en-US" sz="1800" b="0" i="0" u="none" strike="noStrike" dirty="0">
                <a:solidFill>
                  <a:srgbClr val="000000"/>
                </a:solidFill>
                <a:effectLst/>
                <a:latin typeface="Calibri" panose="020F0502020204030204" pitchFamily="34" charset="0"/>
              </a:rPr>
              <a:t> but in </a:t>
            </a:r>
            <a:r>
              <a:rPr lang="en-US" sz="1800" b="0" i="0" u="none" strike="noStrike" dirty="0" err="1">
                <a:solidFill>
                  <a:srgbClr val="000000"/>
                </a:solidFill>
                <a:effectLst/>
                <a:latin typeface="Calibri" panose="020F0502020204030204" pitchFamily="34" charset="0"/>
              </a:rPr>
              <a:t>hnesty</a:t>
            </a:r>
            <a:r>
              <a:rPr lang="en-US" sz="1800" b="0" i="0" u="none" strike="noStrike" dirty="0">
                <a:solidFill>
                  <a:srgbClr val="000000"/>
                </a:solidFill>
                <a:effectLst/>
                <a:latin typeface="Calibri" panose="020F0502020204030204" pitchFamily="34" charset="0"/>
              </a:rPr>
              <a:t> it doesn’t really tell me what I need to do each day. </a:t>
            </a:r>
          </a:p>
          <a:p>
            <a:pPr rtl="0"/>
            <a:endParaRPr lang="en-US" sz="1800" b="0" i="0" u="none" strike="noStrike" dirty="0">
              <a:solidFill>
                <a:srgbClr val="000000"/>
              </a:solidFill>
              <a:effectLst/>
              <a:latin typeface="Calibri" panose="020F0502020204030204" pitchFamily="34" charset="0"/>
            </a:endParaRPr>
          </a:p>
          <a:p>
            <a:pPr rtl="0"/>
            <a:r>
              <a:rPr lang="en-US" sz="1800" b="0" i="0" u="none" strike="noStrike" dirty="0">
                <a:solidFill>
                  <a:srgbClr val="000000"/>
                </a:solidFill>
                <a:effectLst/>
                <a:latin typeface="Calibri" panose="020F0502020204030204" pitchFamily="34" charset="0"/>
              </a:rPr>
              <a:t>My way of remembering things are written on this whiteboard in my office</a:t>
            </a:r>
            <a:r>
              <a:rPr lang="en-GB" sz="1800" b="0" i="0" u="none" strike="noStrike" dirty="0">
                <a:solidFill>
                  <a:srgbClr val="000000"/>
                </a:solidFill>
                <a:effectLst/>
                <a:latin typeface="Calibri" panose="020F0502020204030204" pitchFamily="34" charset="0"/>
              </a:rPr>
              <a:t>. It gives my prompts as to what I should be doing and when, as well as giving guidance to my band 6’s. It includes daily, weekly, monthly and as and when jobs but the most important part is what is written in blue - be happy, kind, positive and an </a:t>
            </a:r>
            <a:r>
              <a:rPr lang="en-GB" sz="1800" b="0" i="0" u="none" strike="noStrike" dirty="0" err="1">
                <a:solidFill>
                  <a:srgbClr val="000000"/>
                </a:solidFill>
                <a:effectLst/>
                <a:latin typeface="Calibri" panose="020F0502020204030204" pitchFamily="34" charset="0"/>
              </a:rPr>
              <a:t>an</a:t>
            </a:r>
            <a:r>
              <a:rPr lang="en-GB" sz="1800" b="0" i="0" u="none" strike="noStrike" dirty="0">
                <a:solidFill>
                  <a:srgbClr val="000000"/>
                </a:solidFill>
                <a:effectLst/>
                <a:latin typeface="Calibri" panose="020F0502020204030204" pitchFamily="34" charset="0"/>
              </a:rPr>
              <a:t> excellent role model. </a:t>
            </a:r>
            <a:endParaRPr lang="en-GB" b="0" dirty="0">
              <a:effectLst/>
            </a:endParaRPr>
          </a:p>
          <a:p>
            <a:pPr rtl="0"/>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I also have regular chats with my Matron, inform her of what I am doing to make sure there is no other </a:t>
            </a:r>
            <a:r>
              <a:rPr lang="en-US" sz="1800" b="0" i="0" u="none" strike="noStrike" dirty="0" err="1">
                <a:solidFill>
                  <a:srgbClr val="000000"/>
                </a:solidFill>
                <a:effectLst/>
                <a:latin typeface="Calibri" panose="020F0502020204030204" pitchFamily="34" charset="0"/>
              </a:rPr>
              <a:t>priorties</a:t>
            </a:r>
            <a:r>
              <a:rPr lang="en-US" sz="1800" b="0" i="0" u="none" strike="noStrike" dirty="0">
                <a:solidFill>
                  <a:srgbClr val="000000"/>
                </a:solidFill>
                <a:effectLst/>
                <a:latin typeface="Calibri" panose="020F0502020204030204" pitchFamily="34" charset="0"/>
              </a:rPr>
              <a:t> and I share work between my band 6s to help with their own development </a:t>
            </a:r>
            <a:endParaRPr lang="en-GB" b="0" dirty="0">
              <a:effectLst/>
            </a:endParaRPr>
          </a:p>
          <a:p>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11</a:t>
            </a:fld>
            <a:endParaRPr lang="en-US"/>
          </a:p>
        </p:txBody>
      </p:sp>
    </p:spTree>
    <p:extLst>
      <p:ext uri="{BB962C8B-B14F-4D97-AF65-F5344CB8AC3E}">
        <p14:creationId xmlns:p14="http://schemas.microsoft.com/office/powerpoint/2010/main" val="744075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smtClean="0">
                <a:solidFill>
                  <a:srgbClr val="000000"/>
                </a:solidFill>
                <a:effectLst/>
                <a:latin typeface="Calibri" panose="020F0502020204030204" pitchFamily="34" charset="0"/>
              </a:rPr>
              <a:t>15 step </a:t>
            </a:r>
            <a:r>
              <a:rPr lang="en-GB" sz="1800" b="0" i="0" u="none" strike="noStrike" dirty="0" err="1" smtClean="0">
                <a:solidFill>
                  <a:srgbClr val="000000"/>
                </a:solidFill>
                <a:effectLst/>
                <a:latin typeface="Calibri" panose="020F0502020204030204" pitchFamily="34" charset="0"/>
              </a:rPr>
              <a:t>challegne</a:t>
            </a:r>
            <a:r>
              <a:rPr lang="en-GB" sz="1800" b="0" i="0" u="none" strike="noStrike" dirty="0" smtClean="0">
                <a:solidFill>
                  <a:srgbClr val="000000"/>
                </a:solidFill>
                <a:effectLst/>
                <a:latin typeface="Calibri" panose="020F0502020204030204" pitchFamily="34" charset="0"/>
              </a:rPr>
              <a:t> – how does it feel walking onto a ward? What did</a:t>
            </a:r>
            <a:r>
              <a:rPr lang="en-GB" sz="1800" b="0" i="0" u="none" strike="noStrike" baseline="0" dirty="0" smtClean="0">
                <a:solidFill>
                  <a:srgbClr val="000000"/>
                </a:solidFill>
                <a:effectLst/>
                <a:latin typeface="Calibri" panose="020F0502020204030204" pitchFamily="34" charset="0"/>
              </a:rPr>
              <a:t> it look like, feel like, how were you spoken to </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b="0" dirty="0">
              <a:effectLst/>
            </a:endParaRPr>
          </a:p>
          <a:p>
            <a:pPr rtl="0"/>
            <a:r>
              <a:rPr lang="en-GB" sz="1800" b="0" i="0" u="none" strike="noStrike" dirty="0" smtClean="0">
                <a:solidFill>
                  <a:srgbClr val="000000"/>
                </a:solidFill>
                <a:effectLst/>
                <a:latin typeface="Calibri" panose="020F0502020204030204" pitchFamily="34" charset="0"/>
              </a:rPr>
              <a:t>I made a few changes to a previous ward in the pictures above - It </a:t>
            </a:r>
            <a:r>
              <a:rPr lang="en-GB" sz="1800" b="0" i="0" u="none" strike="noStrike" dirty="0">
                <a:solidFill>
                  <a:srgbClr val="000000"/>
                </a:solidFill>
                <a:effectLst/>
                <a:latin typeface="Calibri" panose="020F0502020204030204" pitchFamily="34" charset="0"/>
              </a:rPr>
              <a:t>made the hole ward much more inviting! I thought staff may have been reluctant to change but most embraced it as it has created a much nicer working environment</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would really recommend having good sort out through your own wards and departments – you will be surprised what you will find and do a 15 step challenge with a nearby ward! </a:t>
            </a:r>
            <a:endParaRPr lang="en-GB" b="0" dirty="0">
              <a:effectLst/>
            </a:endParaRPr>
          </a:p>
          <a:p>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12</a:t>
            </a:fld>
            <a:endParaRPr lang="en-US"/>
          </a:p>
        </p:txBody>
      </p:sp>
    </p:spTree>
    <p:extLst>
      <p:ext uri="{BB962C8B-B14F-4D97-AF65-F5344CB8AC3E}">
        <p14:creationId xmlns:p14="http://schemas.microsoft.com/office/powerpoint/2010/main" val="70640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It is so important to get the work life balance right. Unfortunately it is hard too! </a:t>
            </a:r>
            <a:endParaRPr lang="en-GB" b="0" dirty="0">
              <a:effectLst/>
            </a:endParaRP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have learned to realise who I am. I am not just a </a:t>
            </a:r>
            <a:r>
              <a:rPr lang="en-GB" sz="1800" b="0" i="0" u="none" strike="noStrike" dirty="0" smtClean="0">
                <a:solidFill>
                  <a:srgbClr val="000000"/>
                </a:solidFill>
                <a:effectLst/>
                <a:latin typeface="Calibri" panose="020F0502020204030204" pitchFamily="34" charset="0"/>
              </a:rPr>
              <a:t>Matron. </a:t>
            </a:r>
            <a:r>
              <a:rPr lang="en-GB" sz="1800" b="0" i="0" u="none" strike="noStrike" dirty="0">
                <a:solidFill>
                  <a:srgbClr val="000000"/>
                </a:solidFill>
                <a:effectLst/>
                <a:latin typeface="Calibri" panose="020F0502020204030204" pitchFamily="34" charset="0"/>
              </a:rPr>
              <a:t>I am a partner, a daughter, a sister, and a friend. I have thought  what I want to achieve in life – I give myself things to look forward to like holidays and nights out with the girls </a:t>
            </a: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try to keep active to help me get a good nights rest.  I also feel that I perform better at work when I have slept for 8 hours– I am more switched on, passionate, enthusiastic and overall I have a lot more energy. </a:t>
            </a: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Time management is incredibly important to me. I look at what needs to be done at home and work and focus on what my priorities are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I personally become really narky and short when I am tired and stressed, if I don’t notice I am like this then my partner lets me know!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It also comes back to what I spoke about earlier that we need to realise we are only one person, cannot do everything and we cannot be afraid to ask for help.</a:t>
            </a:r>
          </a:p>
          <a:p>
            <a:pPr marL="0" indent="0">
              <a:buFontTx/>
              <a:buNone/>
            </a:pPr>
            <a:endParaRPr lang="en-US" dirty="0"/>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14</a:t>
            </a:fld>
            <a:endParaRPr lang="en-US"/>
          </a:p>
        </p:txBody>
      </p:sp>
    </p:spTree>
    <p:extLst>
      <p:ext uri="{BB962C8B-B14F-4D97-AF65-F5344CB8AC3E}">
        <p14:creationId xmlns:p14="http://schemas.microsoft.com/office/powerpoint/2010/main" val="293576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rtl="0"/>
            <a:r>
              <a:rPr lang="en-GB" sz="1800" b="0" i="0" u="none" strike="noStrike" dirty="0">
                <a:solidFill>
                  <a:srgbClr val="000000"/>
                </a:solidFill>
                <a:effectLst/>
                <a:latin typeface="Calibri" panose="020F0502020204030204" pitchFamily="34" charset="0"/>
              </a:rPr>
              <a:t>Unfortunately I am sure that all of us have cried in our careers at some point. The following things have upset me over the years but I do believe they have made me a stronger and kinder person  </a:t>
            </a:r>
            <a:endParaRPr lang="en-GB" b="0" dirty="0">
              <a:effectLst/>
            </a:endParaRP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Abusive patients and relatives have made me cry in the past. I have also supported staff who have had to suffer this. We are the NHS and it is totally unacceptable we should ever be made to feel like this at work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I have had days where I have felt under supported by my team - no matter what happens it is so important to be united as a team and professional  even if people have had disagreements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The lack of belief by my peers shown in me hurt me. I got my first juniors sisters post after been qualified 15 months. I was talked about by past and present colleagues for the decision to give me the job was ridiculous as I lacked experience.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15</a:t>
            </a:fld>
            <a:endParaRPr lang="en-US"/>
          </a:p>
        </p:txBody>
      </p:sp>
    </p:spTree>
    <p:extLst>
      <p:ext uri="{BB962C8B-B14F-4D97-AF65-F5344CB8AC3E}">
        <p14:creationId xmlns:p14="http://schemas.microsoft.com/office/powerpoint/2010/main" val="32361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And when I am feeling down and need a good de-stress I love getting out in the fresh air and taking a llama for a walk (or my dog when I can’t get to the lake district!)</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love doing this because it is in a beautiful location, relaxing, lots of fresh air and fun </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was chatting to the host most recently and she told me that the llama in the picture with me even went to some nursing homes! If only infection control would let me bring them onto my ward! </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Think about what you will do when things build up - and no a bottle of wine every night does not count! </a:t>
            </a:r>
            <a:endParaRPr lang="en-GB" b="0" dirty="0">
              <a:effectLst/>
            </a:endParaRPr>
          </a:p>
          <a:p>
            <a:r>
              <a:rPr lang="en-GB" dirty="0"/>
              <a:t/>
            </a:r>
            <a:br>
              <a:rPr lang="en-GB" dirty="0"/>
            </a:br>
            <a:endParaRPr lang="en-US"/>
          </a:p>
          <a:p>
            <a:pPr rtl="0"/>
            <a:endParaRPr lang="en-US"/>
          </a:p>
        </p:txBody>
      </p:sp>
      <p:sp>
        <p:nvSpPr>
          <p:cNvPr id="4" name="Slide Number Placeholder 3"/>
          <p:cNvSpPr>
            <a:spLocks noGrp="1"/>
          </p:cNvSpPr>
          <p:nvPr>
            <p:ph type="sldNum" sz="quarter" idx="5"/>
          </p:nvPr>
        </p:nvSpPr>
        <p:spPr/>
        <p:txBody>
          <a:bodyPr/>
          <a:lstStyle/>
          <a:p>
            <a:fld id="{F8215E76-24CF-C043-9683-69B3681D2090}" type="slidenum">
              <a:rPr lang="en-US"/>
              <a:t>16</a:t>
            </a:fld>
            <a:endParaRPr lang="en-US"/>
          </a:p>
        </p:txBody>
      </p:sp>
    </p:spTree>
    <p:extLst>
      <p:ext uri="{BB962C8B-B14F-4D97-AF65-F5344CB8AC3E}">
        <p14:creationId xmlns:p14="http://schemas.microsoft.com/office/powerpoint/2010/main" val="3264128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a:solidFill>
                  <a:srgbClr val="000000"/>
                </a:solidFill>
                <a:effectLst/>
                <a:latin typeface="Calibri" panose="020F0502020204030204" pitchFamily="34" charset="0"/>
              </a:rPr>
              <a:t>My first year as a ward manager has been hard but overall I have absolutely loved it. I think this has been because of the support I received in various ways such as: </a:t>
            </a:r>
            <a:endParaRPr lang="en-GB" b="0">
              <a:effectLst/>
            </a:endParaRPr>
          </a:p>
          <a:p>
            <a:pPr rtl="0" fontAlgn="base"/>
            <a:r>
              <a:rPr lang="en-GB" b="0">
                <a:effectLst/>
              </a:rPr>
              <a:t/>
            </a:r>
            <a:br>
              <a:rPr lang="en-GB" b="0">
                <a:effectLst/>
              </a:rPr>
            </a:br>
            <a:r>
              <a:rPr lang="en-US" sz="1800" b="0" i="0" u="none" strike="noStrike">
                <a:solidFill>
                  <a:srgbClr val="000000"/>
                </a:solidFill>
                <a:effectLst/>
                <a:latin typeface="Calibri" panose="020F0502020204030204" pitchFamily="34" charset="0"/>
              </a:rPr>
              <a:t>I</a:t>
            </a:r>
            <a:r>
              <a:rPr lang="en-GB" sz="1800" b="0" i="0" u="none" strike="noStrike">
                <a:solidFill>
                  <a:srgbClr val="000000"/>
                </a:solidFill>
                <a:effectLst/>
                <a:latin typeface="Calibri" panose="020F0502020204030204" pitchFamily="34" charset="0"/>
              </a:rPr>
              <a:t>nformal one to ones with my colleagues who were both band 7s, we meet up around once a month and talk about what is going on in our areas. This is really helpful as it made me realise we are all in the same boat, we share our experiences and help each through good and bad times </a:t>
            </a:r>
          </a:p>
          <a:p>
            <a:pPr rtl="0" fontAlgn="base"/>
            <a:r>
              <a:rPr lang="en-GB" b="0">
                <a:effectLst/>
              </a:rPr>
              <a:t/>
            </a:r>
            <a:br>
              <a:rPr lang="en-GB" b="0">
                <a:effectLst/>
              </a:rPr>
            </a:br>
            <a:r>
              <a:rPr lang="en-GB" sz="1800" b="0" i="0" u="none" strike="noStrike">
                <a:solidFill>
                  <a:srgbClr val="000000"/>
                </a:solidFill>
                <a:effectLst/>
                <a:latin typeface="Calibri" panose="020F0502020204030204" pitchFamily="34" charset="0"/>
              </a:rPr>
              <a:t>I realised my job  role does not just start and end at a patient. Everything we do is about improving patient care and experience - today none of us have seen any patients but we are all here to learn and make positive changes to ourselves and our wards</a:t>
            </a:r>
          </a:p>
          <a:p>
            <a:pPr rtl="0" fontAlgn="base"/>
            <a:r>
              <a:rPr lang="en-GB" b="0">
                <a:effectLst/>
              </a:rPr>
              <a:t/>
            </a:r>
            <a:br>
              <a:rPr lang="en-GB" b="0">
                <a:effectLst/>
              </a:rPr>
            </a:br>
            <a:r>
              <a:rPr lang="en-GB" sz="1800" b="0" i="0" u="none" strike="noStrike">
                <a:solidFill>
                  <a:srgbClr val="000000"/>
                </a:solidFill>
                <a:effectLst/>
                <a:latin typeface="Calibri" panose="020F0502020204030204" pitchFamily="34" charset="0"/>
              </a:rPr>
              <a:t>I asked regular feedback from my managers from appraisals to having catch ups as I need clarity about my own performance and willingness to take feedback, when not always positive </a:t>
            </a:r>
          </a:p>
          <a:p>
            <a:pPr rtl="0" fontAlgn="base"/>
            <a:r>
              <a:rPr lang="en-GB" b="0">
                <a:effectLst/>
              </a:rPr>
              <a:t/>
            </a:r>
            <a:br>
              <a:rPr lang="en-GB" b="0">
                <a:effectLst/>
              </a:rPr>
            </a:br>
            <a:r>
              <a:rPr lang="en-GB" sz="1800" b="0" i="0" u="none" strike="noStrike">
                <a:solidFill>
                  <a:srgbClr val="000000"/>
                </a:solidFill>
                <a:effectLst/>
                <a:latin typeface="Calibri" panose="020F0502020204030204" pitchFamily="34" charset="0"/>
              </a:rPr>
              <a:t>I needed to know what is expected of me and my area , what are the current trust issues for a corporate perspective. Do you know what your trusts initiative is? What are the main focuses? Sure a lot will be the same - recruitment and retention, patient flow, supporting A&amp;E and cost improvement plans </a:t>
            </a:r>
          </a:p>
          <a:p>
            <a:pPr marL="0" indent="0">
              <a:buFontTx/>
              <a:buNone/>
            </a:pPr>
            <a:endParaRPr lang="en-US"/>
          </a:p>
        </p:txBody>
      </p:sp>
      <p:sp>
        <p:nvSpPr>
          <p:cNvPr id="4" name="Slide Number Placeholder 3"/>
          <p:cNvSpPr>
            <a:spLocks noGrp="1"/>
          </p:cNvSpPr>
          <p:nvPr>
            <p:ph type="sldNum" sz="quarter" idx="5"/>
          </p:nvPr>
        </p:nvSpPr>
        <p:spPr/>
        <p:txBody>
          <a:bodyPr/>
          <a:lstStyle/>
          <a:p>
            <a:fld id="{F8215E76-24CF-C043-9683-69B3681D2090}" type="slidenum">
              <a:rPr lang="en-US"/>
              <a:t>17</a:t>
            </a:fld>
            <a:endParaRPr lang="en-US"/>
          </a:p>
        </p:txBody>
      </p:sp>
    </p:spTree>
    <p:extLst>
      <p:ext uri="{BB962C8B-B14F-4D97-AF65-F5344CB8AC3E}">
        <p14:creationId xmlns:p14="http://schemas.microsoft.com/office/powerpoint/2010/main" val="93440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a:t>
            </a:r>
            <a:r>
              <a:rPr lang="en-GB" baseline="0" dirty="0" smtClean="0"/>
              <a:t> am now Matron for Radiology – I have been here for 2 years, when I started this is how I felt my knowledge was about CT / MRI scans </a:t>
            </a:r>
            <a:r>
              <a:rPr lang="en-GB" baseline="0" dirty="0" err="1" smtClean="0"/>
              <a:t>etc</a:t>
            </a:r>
            <a:endParaRPr lang="en-GB" baseline="0" dirty="0" smtClean="0"/>
          </a:p>
          <a:p>
            <a:endParaRPr lang="en-GB" baseline="0" dirty="0" smtClean="0"/>
          </a:p>
          <a:p>
            <a:r>
              <a:rPr lang="en-GB" baseline="0" dirty="0" smtClean="0"/>
              <a:t>I was too focused on what I didn’t know then what I did know. I don’t need to know how to do a scan, but I do know how to ensure patients feel comfortable and are safe in our care. I have experience quality, safety, people management, leadership culture and this is what I can contribute </a:t>
            </a:r>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18</a:t>
            </a:fld>
            <a:endParaRPr lang="en-US"/>
          </a:p>
        </p:txBody>
      </p:sp>
    </p:spTree>
    <p:extLst>
      <p:ext uri="{BB962C8B-B14F-4D97-AF65-F5344CB8AC3E}">
        <p14:creationId xmlns:p14="http://schemas.microsoft.com/office/powerpoint/2010/main" val="1169430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going to include a slide on </a:t>
            </a:r>
            <a:r>
              <a:rPr lang="en-US" dirty="0" err="1" smtClean="0"/>
              <a:t>covid</a:t>
            </a:r>
            <a:r>
              <a:rPr lang="en-US" dirty="0" smtClean="0"/>
              <a:t> and our year – but thought we are all a bit burned</a:t>
            </a:r>
            <a:r>
              <a:rPr lang="en-US" baseline="0" dirty="0" smtClean="0"/>
              <a:t> out from it. This has always been my motto and I am sure each and everyone one of has gone out of our comfort zone the past year. Be proud of what you have achieved and be kind to yourself. </a:t>
            </a:r>
            <a:endParaRPr lang="en-US" dirty="0" smtClean="0"/>
          </a:p>
          <a:p>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19</a:t>
            </a:fld>
            <a:endParaRPr lang="en-US"/>
          </a:p>
        </p:txBody>
      </p:sp>
    </p:spTree>
    <p:extLst>
      <p:ext uri="{BB962C8B-B14F-4D97-AF65-F5344CB8AC3E}">
        <p14:creationId xmlns:p14="http://schemas.microsoft.com/office/powerpoint/2010/main" val="277414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During this presentation I will talk to you about how I have developed my skills as a ward manager as it is a role I have only been doing a year but I have faced some difficult yet rewarding challenges.</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joined Bradford Teaching Hospitals as an apprentice receptionist in the staff training department as a school leaver. I did this for 2 years but felt a bit wasted working in a hospital so I joined the staff bank to work as a trainee HCA which I found my calling as I loved meeting patients. A few years down the line I found myself a newly qualified nurse working on a plastic surgery ward. I was always looking for new opportunities so when a secondment came up for a junior sister I was quick to apply! I remember been so nervous in my interview but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soon received a phone call, just 15 months into been a qualified nurse that I had got the job! </a:t>
            </a:r>
            <a:endParaRPr lang="en-GB" b="0" dirty="0">
              <a:effectLst/>
            </a:endParaRPr>
          </a:p>
          <a:p>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2</a:t>
            </a:fld>
            <a:endParaRPr lang="en-US"/>
          </a:p>
        </p:txBody>
      </p:sp>
    </p:spTree>
    <p:extLst>
      <p:ext uri="{BB962C8B-B14F-4D97-AF65-F5344CB8AC3E}">
        <p14:creationId xmlns:p14="http://schemas.microsoft.com/office/powerpoint/2010/main" val="1871773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Calibri" panose="020F0502020204030204" pitchFamily="34" charset="0"/>
              </a:rPr>
              <a:t>The hardest jump I made was going from</a:t>
            </a:r>
            <a:r>
              <a:rPr lang="en-GB" sz="1800" b="0" i="0" u="none" strike="noStrike" dirty="0">
                <a:solidFill>
                  <a:srgbClr val="000000"/>
                </a:solidFill>
                <a:effectLst/>
                <a:latin typeface="Calibri" panose="020F0502020204030204" pitchFamily="34" charset="0"/>
              </a:rPr>
              <a:t> a band 5 to a 6.</a:t>
            </a:r>
            <a:r>
              <a:rPr lang="en-US" sz="1800" b="0" i="0" u="none" strike="noStrike" dirty="0">
                <a:solidFill>
                  <a:srgbClr val="000000"/>
                </a:solidFill>
                <a:effectLst/>
                <a:latin typeface="Calibri" panose="020F0502020204030204" pitchFamily="34" charset="0"/>
              </a:rPr>
              <a:t> This was due to new </a:t>
            </a:r>
            <a:r>
              <a:rPr lang="en-US" sz="1800" b="0" i="0" u="none" strike="noStrike" dirty="0" err="1">
                <a:solidFill>
                  <a:srgbClr val="000000"/>
                </a:solidFill>
                <a:effectLst/>
                <a:latin typeface="Calibri" panose="020F0502020204030204" pitchFamily="34" charset="0"/>
              </a:rPr>
              <a:t>responsiblities</a:t>
            </a:r>
            <a:r>
              <a:rPr lang="en-US" sz="1800" b="0" i="0" u="none" strike="noStrike" dirty="0">
                <a:solidFill>
                  <a:srgbClr val="000000"/>
                </a:solidFill>
                <a:effectLst/>
                <a:latin typeface="Calibri" panose="020F0502020204030204" pitchFamily="34" charset="0"/>
              </a:rPr>
              <a:t> and not really knowing what to do.</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b="0" dirty="0">
              <a:effectLst/>
            </a:endParaRPr>
          </a:p>
          <a:p>
            <a:pPr rtl="0"/>
            <a:r>
              <a:rPr lang="en-GB" sz="1800" b="0" i="0" u="none" strike="noStrike" dirty="0">
                <a:solidFill>
                  <a:srgbClr val="000000"/>
                </a:solidFill>
                <a:effectLst/>
                <a:latin typeface="Calibri" panose="020F0502020204030204" pitchFamily="34" charset="0"/>
              </a:rPr>
              <a:t>It soon became clear everything what I did had to relate back to improve 4 key elements – patient flow, patient care, patient experience and patient safety. </a:t>
            </a:r>
            <a:endParaRPr lang="en-GB" b="0" dirty="0">
              <a:effectLst/>
            </a:endParaRPr>
          </a:p>
          <a:p>
            <a:pPr rtl="0"/>
            <a:r>
              <a:rPr lang="en-GB" b="0" dirty="0">
                <a:effectLst/>
              </a:rPr>
              <a:t/>
            </a:r>
            <a:br>
              <a:rPr lang="en-GB" b="0" dirty="0">
                <a:effectLst/>
              </a:rPr>
            </a:br>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soon became into the habit of reflecting on a regular basis to look at  how I could improve myself going forward. I did make mistakes and probably will make more in the future but I learned from these to better myself and post importantly patient care. </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My main goal was to lead my team to do their best each shift to have a better outcome on patient care. I feel really lucky and proud </a:t>
            </a:r>
            <a:r>
              <a:rPr lang="en-GB" sz="1800" b="0" i="0" u="none" strike="noStrike" dirty="0" err="1">
                <a:solidFill>
                  <a:srgbClr val="000000"/>
                </a:solidFill>
                <a:effectLst/>
                <a:latin typeface="Calibri" panose="020F0502020204030204" pitchFamily="34" charset="0"/>
              </a:rPr>
              <a:t>ro</a:t>
            </a:r>
            <a:r>
              <a:rPr lang="en-GB" sz="1800" b="0" i="0" u="none" strike="noStrike" dirty="0">
                <a:solidFill>
                  <a:srgbClr val="000000"/>
                </a:solidFill>
                <a:effectLst/>
                <a:latin typeface="Calibri" panose="020F0502020204030204" pitchFamily="34" charset="0"/>
              </a:rPr>
              <a:t> be a ward manager as not only can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transform patient care, but create happier working environment for my team. Happy staff always results in happy patients </a:t>
            </a:r>
            <a:endParaRPr lang="en-GB" b="0" dirty="0">
              <a:effectLst/>
            </a:endParaRPr>
          </a:p>
          <a:p>
            <a:pPr rtl="0"/>
            <a:r>
              <a:rPr lang="en-GB" b="0" dirty="0">
                <a:effectLst/>
              </a:rPr>
              <a:t/>
            </a:r>
            <a:br>
              <a:rPr lang="en-GB" b="0" dirty="0">
                <a:effectLst/>
              </a:rPr>
            </a:br>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look at my team with the view that person is a leader</a:t>
            </a:r>
            <a:r>
              <a:rPr lang="en-US"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and</a:t>
            </a:r>
            <a:r>
              <a:rPr lang="en-US" sz="1800" b="0" i="0" u="none" strike="noStrike" dirty="0">
                <a:solidFill>
                  <a:srgbClr val="000000"/>
                </a:solidFill>
                <a:effectLst/>
                <a:latin typeface="Calibri" panose="020F0502020204030204" pitchFamily="34" charset="0"/>
              </a:rPr>
              <a:t>,</a:t>
            </a:r>
            <a:r>
              <a:rPr lang="en-GB" sz="1800" b="0" i="0" u="none" strike="noStrike" dirty="0">
                <a:solidFill>
                  <a:srgbClr val="000000"/>
                </a:solidFill>
                <a:effectLst/>
                <a:latin typeface="Calibri" panose="020F0502020204030204" pitchFamily="34" charset="0"/>
              </a:rPr>
              <a:t> my biggest challenge is trying to get people to see this in themselves!</a:t>
            </a:r>
            <a:endParaRPr lang="en-GB" b="0" dirty="0">
              <a:effectLst/>
            </a:endParaRPr>
          </a:p>
          <a:p>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3</a:t>
            </a:fld>
            <a:endParaRPr lang="en-US"/>
          </a:p>
        </p:txBody>
      </p:sp>
    </p:spTree>
    <p:extLst>
      <p:ext uri="{BB962C8B-B14F-4D97-AF65-F5344CB8AC3E}">
        <p14:creationId xmlns:p14="http://schemas.microsoft.com/office/powerpoint/2010/main" val="3867883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The things I wish I would have know when I moved from staff nurse to sister are that</a:t>
            </a:r>
            <a:endParaRPr lang="en-GB" b="0" dirty="0">
              <a:effectLst/>
            </a:endParaRP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Managing people is hard! I have learned now to try and find things out why have happened instead of just telling people what they have done wrong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Believing in yourself is really important - this really helped with my confidence </a:t>
            </a:r>
          </a:p>
          <a:p>
            <a:pPr rtl="0" fontAlgn="base"/>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Things are not personal - We need to remember we are there to improve patient care, experience, safety and flow and some of the decisions we have to do to support this are not always popular with everyone</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We need to acknowledge problems. I used to be defensive over my areas but learned I need to be open for feedback. again It is not personal! </a:t>
            </a: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used to think I could do it all when I first started and hated asking for help, but a big realisation I had over the past year is I need to be less of a control freak and learned to delegate. </a:t>
            </a:r>
            <a:endParaRPr lang="en-GB" sz="1800" b="0" i="0" u="none" strike="noStrike" dirty="0">
              <a:solidFill>
                <a:srgbClr val="000000"/>
              </a:solidFill>
              <a:effectLst/>
              <a:latin typeface="Arial" panose="020B060402020202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4</a:t>
            </a:fld>
            <a:endParaRPr lang="en-US"/>
          </a:p>
        </p:txBody>
      </p:sp>
    </p:spTree>
    <p:extLst>
      <p:ext uri="{BB962C8B-B14F-4D97-AF65-F5344CB8AC3E}">
        <p14:creationId xmlns:p14="http://schemas.microsoft.com/office/powerpoint/2010/main" val="388919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a:solidFill>
                  <a:srgbClr val="000000"/>
                </a:solidFill>
                <a:effectLst/>
                <a:latin typeface="Calibri" panose="020F0502020204030204" pitchFamily="34" charset="0"/>
              </a:rPr>
              <a:t>Reflecting on all all my previous roles, I think characteristics I have had to learn to be effective as a ward manager are: </a:t>
            </a:r>
            <a:endParaRPr lang="en-GB" b="0">
              <a:effectLst/>
            </a:endParaRPr>
          </a:p>
          <a:p>
            <a:pPr rtl="0" fontAlgn="base"/>
            <a:r>
              <a:rPr lang="en-GB" b="0">
                <a:effectLst/>
              </a:rPr>
              <a:t/>
            </a:r>
            <a:br>
              <a:rPr lang="en-GB" b="0">
                <a:effectLst/>
              </a:rPr>
            </a:br>
            <a:r>
              <a:rPr lang="en-GB" sz="1800" b="0" i="0" u="none" strike="noStrike">
                <a:solidFill>
                  <a:srgbClr val="000000"/>
                </a:solidFill>
                <a:effectLst/>
                <a:latin typeface="Calibri" panose="020F0502020204030204" pitchFamily="34" charset="0"/>
              </a:rPr>
              <a:t>We need Lead by example, by implementing the 6 C’s daily and working at the standard we expect from our team</a:t>
            </a:r>
            <a:br>
              <a:rPr lang="en-GB" sz="1800" b="0" i="0" u="none" strike="noStrike">
                <a:solidFill>
                  <a:srgbClr val="000000"/>
                </a:solidFill>
                <a:effectLst/>
                <a:latin typeface="Calibri" panose="020F0502020204030204" pitchFamily="34" charset="0"/>
              </a:rPr>
            </a:br>
            <a:endParaRPr lang="en-GB" sz="1800" b="0" i="0" u="none" strike="noStrike">
              <a:solidFill>
                <a:srgbClr val="000000"/>
              </a:solidFill>
              <a:effectLst/>
              <a:latin typeface="Calibri" panose="020F0502020204030204" pitchFamily="34" charset="0"/>
            </a:endParaRPr>
          </a:p>
          <a:p>
            <a:pPr rtl="0" fontAlgn="base"/>
            <a:r>
              <a:rPr lang="en-GB" sz="1800" b="0" i="0" u="none" strike="noStrike">
                <a:solidFill>
                  <a:srgbClr val="000000"/>
                </a:solidFill>
                <a:effectLst/>
                <a:latin typeface="Calibri" panose="020F0502020204030204" pitchFamily="34" charset="0"/>
              </a:rPr>
              <a:t>We are one team  with many talents. Learn from each others experiences and knowledge within your team </a:t>
            </a:r>
            <a:br>
              <a:rPr lang="en-GB" sz="1800" b="0" i="0" u="none" strike="noStrike">
                <a:solidFill>
                  <a:srgbClr val="000000"/>
                </a:solidFill>
                <a:effectLst/>
                <a:latin typeface="Calibri" panose="020F0502020204030204" pitchFamily="34" charset="0"/>
              </a:rPr>
            </a:br>
            <a:endParaRPr lang="en-GB" sz="1800" b="0" i="0" u="none" strike="noStrike">
              <a:solidFill>
                <a:srgbClr val="000000"/>
              </a:solidFill>
              <a:effectLst/>
              <a:latin typeface="Calibri" panose="020F0502020204030204" pitchFamily="34" charset="0"/>
            </a:endParaRPr>
          </a:p>
          <a:p>
            <a:pPr rtl="0" fontAlgn="base"/>
            <a:r>
              <a:rPr lang="en-GB" sz="1800" b="0" i="0" u="none" strike="noStrike">
                <a:solidFill>
                  <a:srgbClr val="000000"/>
                </a:solidFill>
                <a:effectLst/>
                <a:latin typeface="Calibri" panose="020F0502020204030204" pitchFamily="34" charset="0"/>
              </a:rPr>
              <a:t>We need to act as a mentor and support all of our colleagues. </a:t>
            </a:r>
            <a:br>
              <a:rPr lang="en-GB" sz="1800" b="0" i="0" u="none" strike="noStrike">
                <a:solidFill>
                  <a:srgbClr val="000000"/>
                </a:solidFill>
                <a:effectLst/>
                <a:latin typeface="Calibri" panose="020F0502020204030204" pitchFamily="34" charset="0"/>
              </a:rPr>
            </a:br>
            <a:endParaRPr lang="en-GB" sz="1800" b="0" i="0" u="none" strike="noStrike">
              <a:solidFill>
                <a:srgbClr val="000000"/>
              </a:solidFill>
              <a:effectLst/>
              <a:latin typeface="Calibri" panose="020F0502020204030204" pitchFamily="34" charset="0"/>
            </a:endParaRPr>
          </a:p>
          <a:p>
            <a:pPr rtl="0" fontAlgn="base"/>
            <a:r>
              <a:rPr lang="en-US" sz="1800" b="0" i="0" u="none" strike="noStrike">
                <a:solidFill>
                  <a:srgbClr val="000000"/>
                </a:solidFill>
                <a:effectLst/>
                <a:latin typeface="Calibri" panose="020F0502020204030204" pitchFamily="34" charset="0"/>
              </a:rPr>
              <a:t>I need to create clarity</a:t>
            </a:r>
            <a:r>
              <a:rPr lang="en-GB" sz="1800" b="0" i="0" u="none" strike="noStrike">
                <a:solidFill>
                  <a:srgbClr val="000000"/>
                </a:solidFill>
                <a:effectLst/>
                <a:latin typeface="Calibri" panose="020F0502020204030204" pitchFamily="34" charset="0"/>
              </a:rPr>
              <a:t>. Be clear with roles, responsibilities and over all goals</a:t>
            </a:r>
            <a:r>
              <a:rPr lang="en-US" sz="1800" b="0" i="0" u="none" strike="noStrike">
                <a:solidFill>
                  <a:srgbClr val="000000"/>
                </a:solidFill>
                <a:effectLst/>
                <a:latin typeface="Calibri" panose="020F0502020204030204" pitchFamily="34" charset="0"/>
              </a:rPr>
              <a:t> for myself and team </a:t>
            </a:r>
            <a:endParaRPr lang="en-GB" sz="1800" b="0" i="0" u="none" strike="noStrike">
              <a:solidFill>
                <a:srgbClr val="000000"/>
              </a:solidFill>
              <a:effectLst/>
              <a:latin typeface="Calibri" panose="020F0502020204030204" pitchFamily="34" charset="0"/>
            </a:endParaRPr>
          </a:p>
          <a:p>
            <a:pPr rtl="0" fontAlgn="base"/>
            <a:r>
              <a:rPr lang="en-GB" b="0">
                <a:effectLst/>
              </a:rPr>
              <a:t/>
            </a:r>
            <a:br>
              <a:rPr lang="en-GB" b="0">
                <a:effectLst/>
              </a:rPr>
            </a:br>
            <a:r>
              <a:rPr lang="en-GB" sz="1800" b="0" i="0" u="none" strike="noStrike">
                <a:solidFill>
                  <a:srgbClr val="000000"/>
                </a:solidFill>
                <a:effectLst/>
                <a:latin typeface="Calibri" panose="020F0502020204030204" pitchFamily="34" charset="0"/>
              </a:rPr>
              <a:t>Don’t be afraid to delegate. Organise each day and it will run so much smoother !  </a:t>
            </a:r>
            <a:br>
              <a:rPr lang="en-GB" sz="1800" b="0" i="0" u="none" strike="noStrike">
                <a:solidFill>
                  <a:srgbClr val="000000"/>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
            </a:r>
            <a:br>
              <a:rPr lang="en-GB" sz="1800" b="0" i="0" u="none" strike="noStrike">
                <a:solidFill>
                  <a:srgbClr val="000000"/>
                </a:solidFill>
                <a:effectLst/>
                <a:latin typeface="Calibri" panose="020F0502020204030204" pitchFamily="34" charset="0"/>
              </a:rPr>
            </a:br>
            <a:endParaRPr lang="en-GB" sz="1800" b="0" i="0" u="none" strike="noStrike">
              <a:solidFill>
                <a:srgbClr val="000000"/>
              </a:solidFill>
              <a:effectLst/>
              <a:latin typeface="Calibri" panose="020F0502020204030204" pitchFamily="34" charset="0"/>
            </a:endParaRPr>
          </a:p>
          <a:p>
            <a:pPr rtl="0" fontAlgn="base"/>
            <a:r>
              <a:rPr lang="en-GB" sz="1800" b="0" i="0" u="none" strike="noStrike">
                <a:solidFill>
                  <a:srgbClr val="000000"/>
                </a:solidFill>
                <a:effectLst/>
                <a:latin typeface="Calibri" panose="020F0502020204030204" pitchFamily="34" charset="0"/>
              </a:rPr>
              <a:t>We need to be human. Whilst as a ward manager I do see my ward more of a business but I cannot forget that I am a nurse. Compassion is key and can never be lost! Take time for yourself and don’t be scared to ask for help </a:t>
            </a:r>
          </a:p>
          <a:p>
            <a:pPr rtl="0"/>
            <a:r>
              <a:rPr lang="en-GB" b="0">
                <a:effectLst/>
              </a:rPr>
              <a:t/>
            </a:r>
            <a:br>
              <a:rPr lang="en-GB" b="0">
                <a:effectLst/>
              </a:rPr>
            </a:br>
            <a:r>
              <a:rPr lang="en-US" sz="1800" b="0" i="0" u="none" strike="noStrike">
                <a:solidFill>
                  <a:srgbClr val="000000"/>
                </a:solidFill>
                <a:effectLst/>
                <a:latin typeface="Calibri" panose="020F0502020204030204" pitchFamily="34" charset="0"/>
              </a:rPr>
              <a:t>I need to challegne myself by trying new things. I am a sugical nurse but at the beginging of the year I was seconded to medicine to set a short stay medical ward up which was a brilliant experience </a:t>
            </a:r>
          </a:p>
          <a:p>
            <a:pPr rtl="0"/>
            <a:endParaRPr lang="en-US" sz="1800" b="0" i="0" u="none" strike="noStrike">
              <a:solidFill>
                <a:srgbClr val="000000"/>
              </a:solidFill>
              <a:effectLst/>
              <a:latin typeface="Calibri" panose="020F0502020204030204" pitchFamily="34" charset="0"/>
            </a:endParaRPr>
          </a:p>
          <a:p>
            <a:pPr rtl="0"/>
            <a:r>
              <a:rPr lang="en-US" sz="1800" b="0" i="0" u="none" strike="noStrike">
                <a:solidFill>
                  <a:srgbClr val="000000"/>
                </a:solidFill>
                <a:effectLst/>
                <a:latin typeface="Calibri" panose="020F0502020204030204" pitchFamily="34" charset="0"/>
              </a:rPr>
              <a:t>We need to be open to change and most importantly involve staff </a:t>
            </a:r>
            <a:endParaRPr lang="en-GB" b="0">
              <a:effectLst/>
            </a:endParaRPr>
          </a:p>
          <a:p>
            <a:r>
              <a:rPr lang="en-GB"/>
              <a:t/>
            </a:r>
            <a:br>
              <a:rPr lang="en-GB"/>
            </a:br>
            <a:endParaRPr lang="en-US"/>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8215E76-24CF-C043-9683-69B3681D2090}" type="slidenum">
              <a:rPr lang="en-US"/>
              <a:t>5</a:t>
            </a:fld>
            <a:endParaRPr lang="en-US"/>
          </a:p>
        </p:txBody>
      </p:sp>
    </p:spTree>
    <p:extLst>
      <p:ext uri="{BB962C8B-B14F-4D97-AF65-F5344CB8AC3E}">
        <p14:creationId xmlns:p14="http://schemas.microsoft.com/office/powerpoint/2010/main" val="3705194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smtClean="0">
                <a:solidFill>
                  <a:srgbClr val="000000"/>
                </a:solidFill>
                <a:effectLst/>
                <a:latin typeface="Calibri" panose="020F0502020204030204" pitchFamily="34" charset="0"/>
              </a:rPr>
              <a:t>I included this slide when I did my first presentation back in</a:t>
            </a:r>
            <a:r>
              <a:rPr lang="en-GB" sz="1800" b="0" i="0" u="none" strike="noStrike" baseline="0" dirty="0" smtClean="0">
                <a:solidFill>
                  <a:srgbClr val="000000"/>
                </a:solidFill>
                <a:effectLst/>
                <a:latin typeface="Calibri" panose="020F0502020204030204" pitchFamily="34" charset="0"/>
              </a:rPr>
              <a:t> 2018 – and it is still relevant now! </a:t>
            </a:r>
            <a:endParaRPr lang="en-GB" b="0" dirty="0">
              <a:effectLst/>
            </a:endParaRPr>
          </a:p>
          <a:p>
            <a:pPr rtl="0"/>
            <a:r>
              <a:rPr lang="en-GB" b="0" dirty="0">
                <a:effectLst/>
              </a:rPr>
              <a:t/>
            </a:r>
            <a:br>
              <a:rPr lang="en-GB" b="0" dirty="0">
                <a:effectLst/>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have the confidence to challenge performance if it is effecting how the team is functioning all together. Establish why, how we can fix it and support them to get back to standards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 We need to learn from previous mistakes and show empathy.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We need to be approachable to our team  and not be judgemental when mistakes happen.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We need to keep positive whatever is thrown at us. </a:t>
            </a: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Spread joy at the workplace! Smile even when things are not going according to plan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We need to treat staff and patients  as people instead of numbers and performers</a:t>
            </a: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think the most important thing to have about your job is passion! If we shown how much we care we are bound to be successful leaders </a:t>
            </a:r>
          </a:p>
          <a:p>
            <a:pPr marL="0" indent="0">
              <a:buFontTx/>
              <a:buNone/>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6</a:t>
            </a:fld>
            <a:endParaRPr lang="en-US"/>
          </a:p>
        </p:txBody>
      </p:sp>
    </p:spTree>
    <p:extLst>
      <p:ext uri="{BB962C8B-B14F-4D97-AF65-F5344CB8AC3E}">
        <p14:creationId xmlns:p14="http://schemas.microsoft.com/office/powerpoint/2010/main" val="1852007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Valuing and praising members off your team is absolutely vital. </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recently  launched employee of the month </a:t>
            </a:r>
            <a:r>
              <a:rPr lang="en-GB" sz="1800" b="0" i="0" u="none" strike="noStrike" dirty="0" smtClean="0">
                <a:solidFill>
                  <a:srgbClr val="000000"/>
                </a:solidFill>
                <a:effectLst/>
                <a:latin typeface="Calibri" panose="020F0502020204030204" pitchFamily="34" charset="0"/>
              </a:rPr>
              <a:t>It </a:t>
            </a:r>
            <a:r>
              <a:rPr lang="en-GB" sz="1800" b="0" i="0" u="none" strike="noStrike" dirty="0">
                <a:solidFill>
                  <a:srgbClr val="000000"/>
                </a:solidFill>
                <a:effectLst/>
                <a:latin typeface="Calibri" panose="020F0502020204030204" pitchFamily="34" charset="0"/>
              </a:rPr>
              <a:t>has really motivated the team to go the extra mile </a:t>
            </a:r>
            <a:endParaRPr lang="en-GB" b="0" dirty="0">
              <a:effectLst/>
            </a:endParaRPr>
          </a:p>
          <a:p>
            <a:pPr rtl="0"/>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Staff can nominate each other or they can be nominated by a family and friends test – this has helped us reach a 100% response rate </a:t>
            </a:r>
            <a:r>
              <a:rPr lang="en-GB" sz="1800" b="0" i="0" u="none" strike="noStrike" dirty="0" smtClean="0">
                <a:solidFill>
                  <a:srgbClr val="000000"/>
                </a:solidFill>
                <a:effectLst/>
                <a:latin typeface="Calibri" panose="020F0502020204030204" pitchFamily="34" charset="0"/>
              </a:rPr>
              <a:t>for</a:t>
            </a:r>
            <a:r>
              <a:rPr lang="en-GB" sz="1800" b="0" i="0" u="none" strike="noStrike" baseline="0" dirty="0" smtClean="0">
                <a:solidFill>
                  <a:srgbClr val="000000"/>
                </a:solidFill>
                <a:effectLst/>
                <a:latin typeface="Calibri" panose="020F0502020204030204" pitchFamily="34" charset="0"/>
              </a:rPr>
              <a:t> the first month! </a:t>
            </a:r>
          </a:p>
          <a:p>
            <a:pPr rtl="0"/>
            <a:endParaRPr lang="en-GB" sz="1800" b="0" i="0" u="none" strike="noStrike" baseline="0" dirty="0" smtClean="0">
              <a:solidFill>
                <a:srgbClr val="000000"/>
              </a:solidFill>
              <a:effectLst/>
              <a:latin typeface="Calibri" panose="020F0502020204030204" pitchFamily="34" charset="0"/>
            </a:endParaRPr>
          </a:p>
          <a:p>
            <a:pPr rtl="0"/>
            <a:r>
              <a:rPr lang="en-GB" sz="1800" b="0" i="0" u="none" strike="noStrike" baseline="0" dirty="0" smtClean="0">
                <a:solidFill>
                  <a:srgbClr val="000000"/>
                </a:solidFill>
                <a:effectLst/>
                <a:latin typeface="Calibri" panose="020F0502020204030204" pitchFamily="34" charset="0"/>
              </a:rPr>
              <a:t>It doesn’t have to be anything as formal as this, but a simple thank you, </a:t>
            </a:r>
            <a:r>
              <a:rPr lang="en-GB" sz="1800" b="0" i="0" u="none" strike="noStrike" baseline="0" dirty="0" err="1" smtClean="0">
                <a:solidFill>
                  <a:srgbClr val="000000"/>
                </a:solidFill>
                <a:effectLst/>
                <a:latin typeface="Calibri" panose="020F0502020204030204" pitchFamily="34" charset="0"/>
              </a:rPr>
              <a:t>acknowldge</a:t>
            </a:r>
            <a:r>
              <a:rPr lang="en-GB" sz="1800" b="0" i="0" u="none" strike="noStrike" baseline="0" dirty="0" smtClean="0">
                <a:solidFill>
                  <a:srgbClr val="000000"/>
                </a:solidFill>
                <a:effectLst/>
                <a:latin typeface="Calibri" panose="020F0502020204030204" pitchFamily="34" charset="0"/>
              </a:rPr>
              <a:t> tough shifts, talk to staff, take an interest, make sure people have breaks, comfortable places to rest and take breaks </a:t>
            </a:r>
            <a:r>
              <a:rPr lang="en-GB" sz="1800" b="0" i="0" u="none" strike="noStrike" baseline="0" dirty="0" err="1" smtClean="0">
                <a:solidFill>
                  <a:srgbClr val="000000"/>
                </a:solidFill>
                <a:effectLst/>
                <a:latin typeface="Calibri" panose="020F0502020204030204" pitchFamily="34" charset="0"/>
              </a:rPr>
              <a:t>etc</a:t>
            </a:r>
            <a:r>
              <a:rPr lang="en-GB" sz="1800" b="0" i="0" u="none" strike="noStrike" baseline="0" dirty="0" smtClean="0">
                <a:solidFill>
                  <a:srgbClr val="000000"/>
                </a:solidFill>
                <a:effectLst/>
                <a:latin typeface="Calibri" panose="020F0502020204030204" pitchFamily="34" charset="0"/>
              </a:rPr>
              <a:t> </a:t>
            </a:r>
            <a:endParaRPr lang="en-GB" b="0" dirty="0">
              <a:effectLst/>
            </a:endParaRPr>
          </a:p>
          <a:p>
            <a:pPr rtl="0"/>
            <a:r>
              <a:rPr lang="en-GB" b="0" dirty="0">
                <a:effectLst/>
              </a:rPr>
              <a:t/>
            </a:r>
            <a:br>
              <a:rPr lang="en-GB" b="0" dirty="0">
                <a:effectLst/>
              </a:rPr>
            </a:br>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8</a:t>
            </a:fld>
            <a:endParaRPr lang="en-US"/>
          </a:p>
        </p:txBody>
      </p:sp>
    </p:spTree>
    <p:extLst>
      <p:ext uri="{BB962C8B-B14F-4D97-AF65-F5344CB8AC3E}">
        <p14:creationId xmlns:p14="http://schemas.microsoft.com/office/powerpoint/2010/main" val="229245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a:t>
            </a:r>
            <a:r>
              <a:rPr lang="en-GB" baseline="0" dirty="0" smtClean="0"/>
              <a:t> one of my wards – acute oncology have gone 12 months without a hospital acquired pressure ulcer! </a:t>
            </a:r>
          </a:p>
          <a:p>
            <a:r>
              <a:rPr lang="en-GB" baseline="0" dirty="0" smtClean="0"/>
              <a:t>Talk to your teams – no matter how big or small, what has your ward / department achieved and how can you acknowledge this?</a:t>
            </a:r>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9</a:t>
            </a:fld>
            <a:endParaRPr lang="en-US"/>
          </a:p>
        </p:txBody>
      </p:sp>
    </p:spTree>
    <p:extLst>
      <p:ext uri="{BB962C8B-B14F-4D97-AF65-F5344CB8AC3E}">
        <p14:creationId xmlns:p14="http://schemas.microsoft.com/office/powerpoint/2010/main" val="1878634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a:solidFill>
                  <a:srgbClr val="000000"/>
                </a:solidFill>
                <a:effectLst/>
                <a:latin typeface="Calibri" panose="020F0502020204030204" pitchFamily="34" charset="0"/>
              </a:rPr>
              <a:t>Ward rounds have to be key and </a:t>
            </a:r>
            <a:r>
              <a:rPr lang="en-US" sz="1800" b="0" i="0" u="none" strike="noStrike">
                <a:solidFill>
                  <a:srgbClr val="000000"/>
                </a:solidFill>
                <a:effectLst/>
                <a:latin typeface="Calibri" panose="020F0502020204030204" pitchFamily="34" charset="0"/>
              </a:rPr>
              <a:t>when</a:t>
            </a:r>
            <a:r>
              <a:rPr lang="en-GB" sz="1800" b="0" i="0" u="none" strike="noStrike">
                <a:solidFill>
                  <a:srgbClr val="000000"/>
                </a:solidFill>
                <a:effectLst/>
                <a:latin typeface="Calibri" panose="020F0502020204030204" pitchFamily="34" charset="0"/>
              </a:rPr>
              <a:t> done right will improve patient flow, safety, care and experience we should all be striving to achieve. </a:t>
            </a:r>
            <a:endParaRPr lang="en-US" sz="1800" b="0" i="0" u="none" strike="noStrike">
              <a:solidFill>
                <a:srgbClr val="000000"/>
              </a:solidFill>
              <a:effectLst/>
              <a:latin typeface="Calibri" panose="020F0502020204030204" pitchFamily="34" charset="0"/>
            </a:endParaRPr>
          </a:p>
          <a:p>
            <a:pPr rtl="0"/>
            <a:endParaRPr lang="en-US" sz="1800" b="0" i="0" u="none" strike="noStrike">
              <a:solidFill>
                <a:srgbClr val="000000"/>
              </a:solidFill>
              <a:effectLst/>
              <a:latin typeface="Calibri" panose="020F0502020204030204" pitchFamily="34" charset="0"/>
            </a:endParaRPr>
          </a:p>
          <a:p>
            <a:pPr rtl="0"/>
            <a:r>
              <a:rPr lang="en-GB" sz="1800" b="0" i="0" u="none" strike="noStrike">
                <a:solidFill>
                  <a:srgbClr val="000000"/>
                </a:solidFill>
                <a:effectLst/>
                <a:latin typeface="Calibri" panose="020F0502020204030204" pitchFamily="34" charset="0"/>
              </a:rPr>
              <a:t>Some changes I have made to my ward round to make them more effective include </a:t>
            </a:r>
            <a:endParaRPr lang="en-GB" b="0">
              <a:effectLst/>
            </a:endParaRPr>
          </a:p>
          <a:p>
            <a:pPr rtl="0" fontAlgn="base"/>
            <a:r>
              <a:rPr lang="en-GB" b="0">
                <a:effectLst/>
              </a:rPr>
              <a:t/>
            </a:r>
            <a:br>
              <a:rPr lang="en-GB" b="0">
                <a:effectLst/>
              </a:rPr>
            </a:br>
            <a:r>
              <a:rPr lang="en-GB" sz="1800" b="0" i="0" u="none" strike="noStrike">
                <a:solidFill>
                  <a:srgbClr val="000000"/>
                </a:solidFill>
                <a:effectLst/>
                <a:latin typeface="Calibri" panose="020F0502020204030204" pitchFamily="34" charset="0"/>
              </a:rPr>
              <a:t>Don’t stick to routine, ask patients to be seen in different orders – s</a:t>
            </a:r>
            <a:r>
              <a:rPr lang="en-US" sz="1800" b="0" i="0" u="none" strike="noStrike">
                <a:solidFill>
                  <a:srgbClr val="000000"/>
                </a:solidFill>
                <a:effectLst/>
                <a:latin typeface="Calibri" panose="020F0502020204030204" pitchFamily="34" charset="0"/>
              </a:rPr>
              <a:t>ee unwell patients and those eligible for discharge first </a:t>
            </a:r>
            <a:r>
              <a:rPr lang="en-GB" sz="1800" b="0" i="0" u="none" strike="noStrike">
                <a:solidFill>
                  <a:srgbClr val="000000"/>
                </a:solidFill>
                <a:effectLst/>
                <a:latin typeface="Calibri" panose="020F0502020204030204" pitchFamily="34" charset="0"/>
              </a:rPr>
              <a:t/>
            </a:r>
            <a:br>
              <a:rPr lang="en-GB" sz="1800" b="0" i="0" u="none" strike="noStrike">
                <a:solidFill>
                  <a:srgbClr val="000000"/>
                </a:solidFill>
                <a:effectLst/>
                <a:latin typeface="Calibri" panose="020F0502020204030204" pitchFamily="34" charset="0"/>
              </a:rPr>
            </a:br>
            <a:endParaRPr lang="en-GB" b="0">
              <a:effectLst/>
            </a:endParaRPr>
          </a:p>
          <a:p>
            <a:pPr rtl="0" fontAlgn="base"/>
            <a:r>
              <a:rPr lang="en-GB" sz="1800" b="0" i="0" u="none" strike="noStrike">
                <a:solidFill>
                  <a:srgbClr val="000000"/>
                </a:solidFill>
                <a:effectLst/>
                <a:latin typeface="Calibri" panose="020F0502020204030204" pitchFamily="34" charset="0"/>
              </a:rPr>
              <a:t>Do simple tasks there and then such as give patients a family and friend test, remove cannulas</a:t>
            </a:r>
            <a:r>
              <a:rPr lang="en-US" sz="1800" b="0" i="0" u="none" strike="noStrike">
                <a:solidFill>
                  <a:srgbClr val="000000"/>
                </a:solidFill>
                <a:effectLst/>
                <a:latin typeface="Calibri" panose="020F0502020204030204" pitchFamily="34" charset="0"/>
              </a:rPr>
              <a:t>, repeat obs </a:t>
            </a:r>
            <a:r>
              <a:rPr lang="en-GB" sz="1800" b="0" i="0" u="none" strike="noStrike">
                <a:solidFill>
                  <a:srgbClr val="000000"/>
                </a:solidFill>
                <a:effectLst/>
                <a:latin typeface="Calibri" panose="020F0502020204030204" pitchFamily="34" charset="0"/>
              </a:rPr>
              <a:t/>
            </a:r>
            <a:br>
              <a:rPr lang="en-GB" sz="1800" b="0" i="0" u="none" strike="noStrike">
                <a:solidFill>
                  <a:srgbClr val="000000"/>
                </a:solidFill>
                <a:effectLst/>
                <a:latin typeface="Calibri" panose="020F0502020204030204" pitchFamily="34" charset="0"/>
              </a:rPr>
            </a:br>
            <a:endParaRPr lang="en-GB" sz="1800" b="0" i="0" u="none" strike="noStrike">
              <a:solidFill>
                <a:srgbClr val="000000"/>
              </a:solidFill>
              <a:effectLst/>
              <a:latin typeface="Calibri" panose="020F0502020204030204" pitchFamily="34" charset="0"/>
            </a:endParaRPr>
          </a:p>
          <a:p>
            <a:pPr rtl="0" fontAlgn="base"/>
            <a:r>
              <a:rPr lang="en-GB" sz="1800" b="0" i="0" u="none" strike="noStrike">
                <a:solidFill>
                  <a:srgbClr val="000000"/>
                </a:solidFill>
                <a:effectLst/>
                <a:latin typeface="Calibri" panose="020F0502020204030204" pitchFamily="34" charset="0"/>
              </a:rPr>
              <a:t>Set criteria led discharges to avoid medical reviews later on in the day as well as giving nursing staff more </a:t>
            </a:r>
            <a:r>
              <a:rPr lang="en-US" sz="1800" b="0" i="0" u="none" strike="noStrike">
                <a:solidFill>
                  <a:srgbClr val="000000"/>
                </a:solidFill>
                <a:effectLst/>
                <a:latin typeface="Calibri" panose="020F0502020204030204" pitchFamily="34" charset="0"/>
              </a:rPr>
              <a:t>conifedence as they are workin automously </a:t>
            </a:r>
            <a:r>
              <a:rPr lang="en-GB" sz="1800" b="0" i="0" u="none" strike="noStrike">
                <a:solidFill>
                  <a:srgbClr val="000000"/>
                </a:solidFill>
                <a:effectLst/>
                <a:latin typeface="Calibri" panose="020F0502020204030204" pitchFamily="34" charset="0"/>
              </a:rPr>
              <a:t/>
            </a:r>
            <a:br>
              <a:rPr lang="en-GB" sz="1800" b="0" i="0" u="none" strike="noStrike">
                <a:solidFill>
                  <a:srgbClr val="000000"/>
                </a:solidFill>
                <a:effectLst/>
                <a:latin typeface="Calibri" panose="020F0502020204030204" pitchFamily="34" charset="0"/>
              </a:rPr>
            </a:br>
            <a:endParaRPr lang="en-GB" sz="1800" b="0" i="0" u="none" strike="noStrike">
              <a:solidFill>
                <a:srgbClr val="000000"/>
              </a:solidFill>
              <a:effectLst/>
              <a:latin typeface="Calibri" panose="020F0502020204030204" pitchFamily="34" charset="0"/>
            </a:endParaRPr>
          </a:p>
          <a:p>
            <a:pPr rtl="0" fontAlgn="base"/>
            <a:r>
              <a:rPr lang="en-GB" sz="1800" b="0" i="0" u="none" strike="noStrike">
                <a:solidFill>
                  <a:srgbClr val="000000"/>
                </a:solidFill>
                <a:effectLst/>
                <a:latin typeface="Calibri" panose="020F0502020204030204" pitchFamily="34" charset="0"/>
              </a:rPr>
              <a:t>Chase clinicians directly</a:t>
            </a:r>
            <a:r>
              <a:rPr lang="en-US" sz="1800" b="0" i="0" u="none" strike="noStrike">
                <a:solidFill>
                  <a:srgbClr val="000000"/>
                </a:solidFill>
                <a:effectLst/>
                <a:latin typeface="Calibri" panose="020F0502020204030204" pitchFamily="34" charset="0"/>
              </a:rPr>
              <a:t> if patients have not been reviewed</a:t>
            </a:r>
            <a:r>
              <a:rPr lang="en-GB" sz="1800" b="0" i="0" u="none" strike="noStrike">
                <a:solidFill>
                  <a:srgbClr val="000000"/>
                </a:solidFill>
                <a:effectLst/>
                <a:latin typeface="Calibri" panose="020F0502020204030204" pitchFamily="34" charset="0"/>
              </a:rPr>
              <a:t>, escalating any barriers as appropriate</a:t>
            </a:r>
          </a:p>
          <a:p>
            <a:pPr rtl="0" fontAlgn="base"/>
            <a:endParaRPr lang="en-GB" sz="1800" b="0" i="0" u="none" strike="noStrike">
              <a:solidFill>
                <a:srgbClr val="000000"/>
              </a:solidFill>
              <a:effectLst/>
              <a:latin typeface="Calibri" panose="020F0502020204030204" pitchFamily="34" charset="0"/>
            </a:endParaRPr>
          </a:p>
          <a:p>
            <a:pPr rtl="0" fontAlgn="base"/>
            <a:r>
              <a:rPr lang="en-GB" sz="1800" b="0" i="0" u="none" strike="noStrike">
                <a:solidFill>
                  <a:srgbClr val="000000"/>
                </a:solidFill>
                <a:effectLst/>
                <a:latin typeface="Calibri" panose="020F0502020204030204" pitchFamily="34" charset="0"/>
              </a:rPr>
              <a:t>Escalate concerns such as safegaurding, pressure ulcer and falls risk as MDT working will have a better outcome for the patient </a:t>
            </a:r>
            <a:br>
              <a:rPr lang="en-GB" sz="1800" b="0" i="0" u="none" strike="noStrike">
                <a:solidFill>
                  <a:srgbClr val="000000"/>
                </a:solidFill>
                <a:effectLst/>
                <a:latin typeface="Calibri" panose="020F0502020204030204" pitchFamily="34" charset="0"/>
              </a:rPr>
            </a:br>
            <a:endParaRPr lang="en-GB" sz="1800" b="0" i="0" u="none" strike="noStrike">
              <a:solidFill>
                <a:srgbClr val="000000"/>
              </a:solidFill>
              <a:effectLst/>
              <a:latin typeface="Calibri" panose="020F0502020204030204" pitchFamily="34" charset="0"/>
            </a:endParaRPr>
          </a:p>
          <a:p>
            <a:pPr rtl="0" fontAlgn="base"/>
            <a:r>
              <a:rPr lang="en-GB" sz="1800" b="0" i="0" u="none" strike="noStrike">
                <a:solidFill>
                  <a:srgbClr val="000000"/>
                </a:solidFill>
                <a:effectLst/>
                <a:latin typeface="Calibri" panose="020F0502020204030204" pitchFamily="34" charset="0"/>
              </a:rPr>
              <a:t>Summarise each patients plan after ward round and liaise with junior medical staff the priorities. Share the information with nursing team and delegate tasks as appropriate</a:t>
            </a:r>
          </a:p>
          <a:p>
            <a:pPr marL="0" indent="0">
              <a:buFontTx/>
              <a:buNone/>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8215E76-24CF-C043-9683-69B3681D2090}" type="slidenum">
              <a:rPr lang="en-US"/>
              <a:t>10</a:t>
            </a:fld>
            <a:endParaRPr lang="en-US"/>
          </a:p>
        </p:txBody>
      </p:sp>
    </p:spTree>
    <p:extLst>
      <p:ext uri="{BB962C8B-B14F-4D97-AF65-F5344CB8AC3E}">
        <p14:creationId xmlns:p14="http://schemas.microsoft.com/office/powerpoint/2010/main" val="272081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4/12/2021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FBBAE-E7AE-AD45-AFE6-7E128DB583F5}"/>
              </a:ext>
            </a:extLst>
          </p:cNvPr>
          <p:cNvSpPr>
            <a:spLocks noGrp="1"/>
          </p:cNvSpPr>
          <p:nvPr>
            <p:ph type="ctrTitle"/>
          </p:nvPr>
        </p:nvSpPr>
        <p:spPr/>
        <p:txBody>
          <a:bodyPr/>
          <a:lstStyle/>
          <a:p>
            <a:r>
              <a:rPr lang="en-US"/>
              <a:t> </a:t>
            </a:r>
          </a:p>
        </p:txBody>
      </p:sp>
      <p:sp>
        <p:nvSpPr>
          <p:cNvPr id="3" name="Subtitle 2">
            <a:extLst>
              <a:ext uri="{FF2B5EF4-FFF2-40B4-BE49-F238E27FC236}">
                <a16:creationId xmlns:a16="http://schemas.microsoft.com/office/drawing/2014/main" xmlns="" id="{55E6ED0F-EE6D-9A45-8F0C-494DC5C17794}"/>
              </a:ext>
            </a:extLst>
          </p:cNvPr>
          <p:cNvSpPr>
            <a:spLocks noGrp="1"/>
          </p:cNvSpPr>
          <p:nvPr>
            <p:ph type="subTitle" idx="1"/>
          </p:nvPr>
        </p:nvSpPr>
        <p:spPr>
          <a:xfrm>
            <a:off x="1507067" y="4050833"/>
            <a:ext cx="7766936" cy="1096899"/>
          </a:xfrm>
        </p:spPr>
        <p:txBody>
          <a:bodyPr>
            <a:normAutofit fontScale="70000" lnSpcReduction="20000"/>
          </a:bodyPr>
          <a:lstStyle/>
          <a:p>
            <a:r>
              <a:rPr lang="en-US" sz="7200" dirty="0"/>
              <a:t>Leah Callighan</a:t>
            </a:r>
          </a:p>
          <a:p>
            <a:r>
              <a:rPr lang="en-US" sz="3100" dirty="0" smtClean="0"/>
              <a:t>Matron, </a:t>
            </a:r>
            <a:r>
              <a:rPr lang="en-US" sz="3100" dirty="0"/>
              <a:t>Bradford Teaching Hospitals NHS Foundation Trust</a:t>
            </a:r>
          </a:p>
        </p:txBody>
      </p:sp>
      <p:pic>
        <p:nvPicPr>
          <p:cNvPr id="4" name="Picture 3">
            <a:extLst>
              <a:ext uri="{FF2B5EF4-FFF2-40B4-BE49-F238E27FC236}">
                <a16:creationId xmlns:a16="http://schemas.microsoft.com/office/drawing/2014/main" xmlns="" id="{702B4BAA-0775-D746-94FB-4153B161605C}"/>
              </a:ext>
            </a:extLst>
          </p:cNvPr>
          <p:cNvPicPr>
            <a:picLocks noChangeAspect="1"/>
          </p:cNvPicPr>
          <p:nvPr/>
        </p:nvPicPr>
        <p:blipFill>
          <a:blip r:embed="rId3"/>
          <a:stretch>
            <a:fillRect/>
          </a:stretch>
        </p:blipFill>
        <p:spPr>
          <a:xfrm>
            <a:off x="642937" y="1896553"/>
            <a:ext cx="9164412" cy="1821227"/>
          </a:xfrm>
          <a:prstGeom prst="rect">
            <a:avLst/>
          </a:prstGeom>
        </p:spPr>
      </p:pic>
    </p:spTree>
    <p:extLst>
      <p:ext uri="{BB962C8B-B14F-4D97-AF65-F5344CB8AC3E}">
        <p14:creationId xmlns:p14="http://schemas.microsoft.com/office/powerpoint/2010/main" val="214372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4B78D-8806-D646-A171-A90746DBB852}"/>
              </a:ext>
            </a:extLst>
          </p:cNvPr>
          <p:cNvSpPr>
            <a:spLocks noGrp="1"/>
          </p:cNvSpPr>
          <p:nvPr>
            <p:ph type="title"/>
          </p:nvPr>
        </p:nvSpPr>
        <p:spPr/>
        <p:txBody>
          <a:bodyPr>
            <a:normAutofit/>
          </a:bodyPr>
          <a:lstStyle/>
          <a:p>
            <a:r>
              <a:rPr lang="en-US" sz="4000" b="1"/>
              <a:t>Ward Rounds have to be key </a:t>
            </a:r>
          </a:p>
        </p:txBody>
      </p:sp>
      <p:graphicFrame>
        <p:nvGraphicFramePr>
          <p:cNvPr id="4" name="Diagram 4">
            <a:extLst>
              <a:ext uri="{FF2B5EF4-FFF2-40B4-BE49-F238E27FC236}">
                <a16:creationId xmlns:a16="http://schemas.microsoft.com/office/drawing/2014/main" xmlns="" id="{FE858D35-CC31-1845-B346-D48C4C94386A}"/>
              </a:ext>
            </a:extLst>
          </p:cNvPr>
          <p:cNvGraphicFramePr>
            <a:graphicFrameLocks noGrp="1"/>
          </p:cNvGraphicFramePr>
          <p:nvPr>
            <p:ph idx="1"/>
            <p:extLst>
              <p:ext uri="{D42A27DB-BD31-4B8C-83A1-F6EECF244321}">
                <p14:modId xmlns:p14="http://schemas.microsoft.com/office/powerpoint/2010/main" val="2252591355"/>
              </p:ext>
            </p:extLst>
          </p:nvPr>
        </p:nvGraphicFramePr>
        <p:xfrm>
          <a:off x="1126370" y="1270000"/>
          <a:ext cx="8596841" cy="473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5929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E50F89-4031-964C-B6B7-253182D76A21}"/>
              </a:ext>
            </a:extLst>
          </p:cNvPr>
          <p:cNvSpPr>
            <a:spLocks noGrp="1"/>
          </p:cNvSpPr>
          <p:nvPr>
            <p:ph type="title"/>
          </p:nvPr>
        </p:nvSpPr>
        <p:spPr/>
        <p:txBody>
          <a:bodyPr/>
          <a:lstStyle/>
          <a:p>
            <a:r>
              <a:rPr lang="en-US" sz="4000" b="1" dirty="0" smtClean="0"/>
              <a:t>Organise and Develop your team </a:t>
            </a:r>
            <a:endParaRPr lang="en-US" dirty="0"/>
          </a:p>
        </p:txBody>
      </p:sp>
      <p:pic>
        <p:nvPicPr>
          <p:cNvPr id="4" name="Picture 4">
            <a:extLst>
              <a:ext uri="{FF2B5EF4-FFF2-40B4-BE49-F238E27FC236}">
                <a16:creationId xmlns:a16="http://schemas.microsoft.com/office/drawing/2014/main" xmlns="" id="{F124C4CD-9C77-3E4D-B312-3AFD7AB8B1B6}"/>
              </a:ext>
            </a:extLst>
          </p:cNvPr>
          <p:cNvPicPr>
            <a:picLocks noGrp="1" noChangeAspect="1"/>
          </p:cNvPicPr>
          <p:nvPr>
            <p:ph idx="1"/>
          </p:nvPr>
        </p:nvPicPr>
        <p:blipFill>
          <a:blip r:embed="rId3"/>
          <a:stretch>
            <a:fillRect/>
          </a:stretch>
        </p:blipFill>
        <p:spPr>
          <a:xfrm>
            <a:off x="1499393" y="1632857"/>
            <a:ext cx="6386891" cy="4790168"/>
          </a:xfrm>
          <a:prstGeom prst="rect">
            <a:avLst/>
          </a:prstGeom>
        </p:spPr>
      </p:pic>
    </p:spTree>
    <p:extLst>
      <p:ext uri="{BB962C8B-B14F-4D97-AF65-F5344CB8AC3E}">
        <p14:creationId xmlns:p14="http://schemas.microsoft.com/office/powerpoint/2010/main" val="948445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720BA5-769A-F943-8A0F-37BDA0E4D5AE}"/>
              </a:ext>
            </a:extLst>
          </p:cNvPr>
          <p:cNvSpPr>
            <a:spLocks noGrp="1"/>
          </p:cNvSpPr>
          <p:nvPr>
            <p:ph type="title"/>
          </p:nvPr>
        </p:nvSpPr>
        <p:spPr/>
        <p:txBody>
          <a:bodyPr>
            <a:normAutofit/>
          </a:bodyPr>
          <a:lstStyle/>
          <a:p>
            <a:r>
              <a:rPr lang="en-US" sz="4000" b="1" dirty="0" smtClean="0"/>
              <a:t>Look at your ward </a:t>
            </a:r>
            <a:r>
              <a:rPr lang="en-US" sz="4000" b="1" dirty="0"/>
              <a:t>through a newcomers eyes </a:t>
            </a:r>
          </a:p>
        </p:txBody>
      </p:sp>
      <p:pic>
        <p:nvPicPr>
          <p:cNvPr id="4" name="Picture 4">
            <a:extLst>
              <a:ext uri="{FF2B5EF4-FFF2-40B4-BE49-F238E27FC236}">
                <a16:creationId xmlns:a16="http://schemas.microsoft.com/office/drawing/2014/main" xmlns="" id="{C0213E6A-A460-804A-B339-1CBDED5A81C3}"/>
              </a:ext>
            </a:extLst>
          </p:cNvPr>
          <p:cNvPicPr>
            <a:picLocks noGrp="1" noChangeAspect="1"/>
          </p:cNvPicPr>
          <p:nvPr>
            <p:ph idx="1"/>
          </p:nvPr>
        </p:nvPicPr>
        <p:blipFill>
          <a:blip r:embed="rId3"/>
          <a:stretch>
            <a:fillRect/>
          </a:stretch>
        </p:blipFill>
        <p:spPr>
          <a:xfrm>
            <a:off x="449943" y="1930400"/>
            <a:ext cx="3881437" cy="3881437"/>
          </a:xfrm>
          <a:prstGeom prst="rect">
            <a:avLst/>
          </a:prstGeom>
        </p:spPr>
      </p:pic>
      <p:pic>
        <p:nvPicPr>
          <p:cNvPr id="6" name="Picture 6">
            <a:extLst>
              <a:ext uri="{FF2B5EF4-FFF2-40B4-BE49-F238E27FC236}">
                <a16:creationId xmlns:a16="http://schemas.microsoft.com/office/drawing/2014/main" xmlns="" id="{77875518-CC6B-5D40-97E8-238B012DB1F1}"/>
              </a:ext>
            </a:extLst>
          </p:cNvPr>
          <p:cNvPicPr>
            <a:picLocks noChangeAspect="1"/>
          </p:cNvPicPr>
          <p:nvPr/>
        </p:nvPicPr>
        <p:blipFill>
          <a:blip r:embed="rId4"/>
          <a:stretch>
            <a:fillRect/>
          </a:stretch>
        </p:blipFill>
        <p:spPr>
          <a:xfrm>
            <a:off x="4921240" y="1767151"/>
            <a:ext cx="4044686" cy="4044686"/>
          </a:xfrm>
          <a:prstGeom prst="rect">
            <a:avLst/>
          </a:prstGeom>
        </p:spPr>
      </p:pic>
    </p:spTree>
    <p:extLst>
      <p:ext uri="{BB962C8B-B14F-4D97-AF65-F5344CB8AC3E}">
        <p14:creationId xmlns:p14="http://schemas.microsoft.com/office/powerpoint/2010/main" val="2359813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Including staff break areas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828800"/>
            <a:ext cx="4165599" cy="3124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447800"/>
            <a:ext cx="3657600" cy="4876800"/>
          </a:xfrm>
          <a:prstGeom prst="rect">
            <a:avLst/>
          </a:prstGeom>
        </p:spPr>
      </p:pic>
    </p:spTree>
    <p:extLst>
      <p:ext uri="{BB962C8B-B14F-4D97-AF65-F5344CB8AC3E}">
        <p14:creationId xmlns:p14="http://schemas.microsoft.com/office/powerpoint/2010/main" val="2186055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24468-328F-934F-AA50-D0BA5876FB65}"/>
              </a:ext>
            </a:extLst>
          </p:cNvPr>
          <p:cNvSpPr>
            <a:spLocks noGrp="1"/>
          </p:cNvSpPr>
          <p:nvPr>
            <p:ph type="title"/>
          </p:nvPr>
        </p:nvSpPr>
        <p:spPr/>
        <p:txBody>
          <a:bodyPr>
            <a:normAutofit fontScale="90000"/>
          </a:bodyPr>
          <a:lstStyle/>
          <a:p>
            <a:r>
              <a:rPr lang="en-US" sz="4400" b="1"/>
              <a:t>Lessons I’ve learned about my own work life balance </a:t>
            </a:r>
            <a:r>
              <a:rPr lang="en-US"/>
              <a:t/>
            </a:r>
            <a:br>
              <a:rPr lang="en-US"/>
            </a:br>
            <a:r>
              <a:rPr lang="en-US"/>
              <a:t/>
            </a:r>
            <a:br>
              <a:rPr lang="en-US"/>
            </a:br>
            <a:r>
              <a:rPr lang="en-US"/>
              <a:t> </a:t>
            </a:r>
          </a:p>
        </p:txBody>
      </p:sp>
      <p:sp>
        <p:nvSpPr>
          <p:cNvPr id="3" name="Content Placeholder 2">
            <a:extLst>
              <a:ext uri="{FF2B5EF4-FFF2-40B4-BE49-F238E27FC236}">
                <a16:creationId xmlns:a16="http://schemas.microsoft.com/office/drawing/2014/main" xmlns="" id="{E730164C-94F0-ED44-A3B1-12563894FBFE}"/>
              </a:ext>
            </a:extLst>
          </p:cNvPr>
          <p:cNvSpPr>
            <a:spLocks noGrp="1"/>
          </p:cNvSpPr>
          <p:nvPr>
            <p:ph idx="1"/>
          </p:nvPr>
        </p:nvSpPr>
        <p:spPr>
          <a:xfrm>
            <a:off x="677334" y="2468327"/>
            <a:ext cx="8596668" cy="3880773"/>
          </a:xfrm>
        </p:spPr>
        <p:txBody>
          <a:bodyPr>
            <a:normAutofit/>
          </a:bodyPr>
          <a:lstStyle/>
          <a:p>
            <a:r>
              <a:rPr lang="en-US" sz="2400"/>
              <a:t>Who am I? What do I want?</a:t>
            </a:r>
          </a:p>
          <a:p>
            <a:r>
              <a:rPr lang="en-US" sz="2400"/>
              <a:t>Get 8 hours sleep each night</a:t>
            </a:r>
          </a:p>
          <a:p>
            <a:r>
              <a:rPr lang="en-US" sz="2400"/>
              <a:t>Noticing my stress and fatigue</a:t>
            </a:r>
          </a:p>
          <a:p>
            <a:r>
              <a:rPr lang="en-US" sz="2400"/>
              <a:t>Time management </a:t>
            </a:r>
          </a:p>
          <a:p>
            <a:r>
              <a:rPr lang="en-US" sz="2400"/>
              <a:t>Asking for help</a:t>
            </a:r>
          </a:p>
          <a:p>
            <a:r>
              <a:rPr lang="en-US" sz="2400"/>
              <a:t>Again…… I’m only one person </a:t>
            </a:r>
          </a:p>
        </p:txBody>
      </p:sp>
    </p:spTree>
    <p:extLst>
      <p:ext uri="{BB962C8B-B14F-4D97-AF65-F5344CB8AC3E}">
        <p14:creationId xmlns:p14="http://schemas.microsoft.com/office/powerpoint/2010/main" val="145556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0C6007-0678-0148-8669-97F8D06D028F}"/>
              </a:ext>
            </a:extLst>
          </p:cNvPr>
          <p:cNvSpPr>
            <a:spLocks noGrp="1"/>
          </p:cNvSpPr>
          <p:nvPr>
            <p:ph type="title"/>
          </p:nvPr>
        </p:nvSpPr>
        <p:spPr/>
        <p:txBody>
          <a:bodyPr>
            <a:normAutofit/>
          </a:bodyPr>
          <a:lstStyle/>
          <a:p>
            <a:r>
              <a:rPr lang="en-US" sz="4000" b="1" dirty="0"/>
              <a:t>The things that reduced me to tears</a:t>
            </a:r>
          </a:p>
        </p:txBody>
      </p:sp>
      <p:sp>
        <p:nvSpPr>
          <p:cNvPr id="3" name="Content Placeholder 2">
            <a:extLst>
              <a:ext uri="{FF2B5EF4-FFF2-40B4-BE49-F238E27FC236}">
                <a16:creationId xmlns:a16="http://schemas.microsoft.com/office/drawing/2014/main" xmlns="" id="{0C5C2B50-6A39-F242-B728-8B9C4470DD78}"/>
              </a:ext>
            </a:extLst>
          </p:cNvPr>
          <p:cNvSpPr>
            <a:spLocks noGrp="1"/>
          </p:cNvSpPr>
          <p:nvPr>
            <p:ph idx="1"/>
          </p:nvPr>
        </p:nvSpPr>
        <p:spPr/>
        <p:txBody>
          <a:bodyPr/>
          <a:lstStyle/>
          <a:p>
            <a:r>
              <a:rPr lang="en-US" sz="2800" dirty="0"/>
              <a:t>Abusive relatives </a:t>
            </a:r>
          </a:p>
          <a:p>
            <a:r>
              <a:rPr lang="en-US" sz="2800" dirty="0"/>
              <a:t>No support from colleagues</a:t>
            </a:r>
          </a:p>
          <a:p>
            <a:r>
              <a:rPr lang="en-US" sz="2800" dirty="0"/>
              <a:t>Colleagues not speaking to me </a:t>
            </a:r>
          </a:p>
          <a:p>
            <a:r>
              <a:rPr lang="en-US" sz="2800" dirty="0"/>
              <a:t>Lack of </a:t>
            </a:r>
            <a:r>
              <a:rPr lang="en-US" sz="2800" dirty="0" smtClean="0"/>
              <a:t>belief</a:t>
            </a:r>
          </a:p>
          <a:p>
            <a:r>
              <a:rPr lang="en-US" sz="2800" dirty="0" smtClean="0"/>
              <a:t>Frustration</a:t>
            </a:r>
          </a:p>
          <a:p>
            <a:r>
              <a:rPr lang="en-US" sz="2800" dirty="0" smtClean="0"/>
              <a:t>Exhaustion </a:t>
            </a:r>
            <a:endParaRPr lang="en-US" sz="2800" dirty="0"/>
          </a:p>
          <a:p>
            <a:pPr marL="0" indent="0">
              <a:buNone/>
            </a:pPr>
            <a:endParaRPr lang="en-US" dirty="0"/>
          </a:p>
        </p:txBody>
      </p:sp>
    </p:spTree>
    <p:extLst>
      <p:ext uri="{BB962C8B-B14F-4D97-AF65-F5344CB8AC3E}">
        <p14:creationId xmlns:p14="http://schemas.microsoft.com/office/powerpoint/2010/main" val="375245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A5F30-B9AF-1343-8BE7-E07D91335534}"/>
              </a:ext>
            </a:extLst>
          </p:cNvPr>
          <p:cNvSpPr>
            <a:spLocks noGrp="1"/>
          </p:cNvSpPr>
          <p:nvPr>
            <p:ph type="title"/>
          </p:nvPr>
        </p:nvSpPr>
        <p:spPr/>
        <p:txBody>
          <a:bodyPr>
            <a:normAutofit fontScale="90000"/>
          </a:bodyPr>
          <a:lstStyle/>
          <a:p>
            <a:r>
              <a:rPr lang="en-US" sz="4000" b="1" dirty="0"/>
              <a:t>To </a:t>
            </a:r>
            <a:r>
              <a:rPr lang="en-US" sz="4000" b="1" dirty="0" smtClean="0"/>
              <a:t>unwind and relax I love the great Yorkshire outdoors with my dogs!  </a:t>
            </a:r>
            <a:endParaRPr lang="en-US" sz="4000" b="1" dirty="0"/>
          </a:p>
        </p:txBody>
      </p:sp>
      <p:sp>
        <p:nvSpPr>
          <p:cNvPr id="7" name="Content Placeholder 6">
            <a:extLst>
              <a:ext uri="{FF2B5EF4-FFF2-40B4-BE49-F238E27FC236}">
                <a16:creationId xmlns:a16="http://schemas.microsoft.com/office/drawing/2014/main" xmlns="" id="{C468F0B1-0C09-5041-A831-840F613AC0F6}"/>
              </a:ext>
            </a:extLst>
          </p:cNvPr>
          <p:cNvSpPr>
            <a:spLocks noGrp="1"/>
          </p:cNvSpPr>
          <p:nvPr>
            <p:ph idx="1"/>
          </p:nvPr>
        </p:nvSpPr>
        <p:spPr>
          <a:xfrm>
            <a:off x="677334" y="2322293"/>
            <a:ext cx="8596668" cy="4367893"/>
          </a:xfrm>
        </p:spPr>
        <p:txBody>
          <a:bodyPr>
            <a:normAutofit fontScale="62500" lnSpcReduction="20000"/>
          </a:bodyPr>
          <a:lstStyle/>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a:p>
            <a:pPr marL="0" indent="0">
              <a:buNone/>
            </a:pPr>
            <a:r>
              <a:rPr lang="en-US" sz="4000" dirty="0"/>
              <a:t>                       </a:t>
            </a:r>
            <a:r>
              <a:rPr lang="en-US" sz="6400" b="1" dirty="0"/>
              <a:t>What will you do?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438400"/>
            <a:ext cx="3657600" cy="2743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00625" y="2352675"/>
            <a:ext cx="3886200" cy="2914650"/>
          </a:xfrm>
          <a:prstGeom prst="rect">
            <a:avLst/>
          </a:prstGeom>
        </p:spPr>
      </p:pic>
    </p:spTree>
    <p:extLst>
      <p:ext uri="{BB962C8B-B14F-4D97-AF65-F5344CB8AC3E}">
        <p14:creationId xmlns:p14="http://schemas.microsoft.com/office/powerpoint/2010/main" val="101747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6D7E26-A99B-6D48-A66D-55EFC91B6F7E}"/>
              </a:ext>
            </a:extLst>
          </p:cNvPr>
          <p:cNvSpPr>
            <a:spLocks noGrp="1"/>
          </p:cNvSpPr>
          <p:nvPr>
            <p:ph type="title"/>
          </p:nvPr>
        </p:nvSpPr>
        <p:spPr/>
        <p:txBody>
          <a:bodyPr>
            <a:normAutofit/>
          </a:bodyPr>
          <a:lstStyle/>
          <a:p>
            <a:r>
              <a:rPr lang="en-US" sz="4000" b="1"/>
              <a:t>What support did I need during my first year as a Ward Manager? </a:t>
            </a:r>
          </a:p>
        </p:txBody>
      </p:sp>
      <p:sp>
        <p:nvSpPr>
          <p:cNvPr id="3" name="Content Placeholder 2">
            <a:extLst>
              <a:ext uri="{FF2B5EF4-FFF2-40B4-BE49-F238E27FC236}">
                <a16:creationId xmlns:a16="http://schemas.microsoft.com/office/drawing/2014/main" xmlns="" id="{79A6899B-4922-4D41-B66D-E78EB10B7CFD}"/>
              </a:ext>
            </a:extLst>
          </p:cNvPr>
          <p:cNvSpPr>
            <a:spLocks noGrp="1"/>
          </p:cNvSpPr>
          <p:nvPr>
            <p:ph idx="1"/>
          </p:nvPr>
        </p:nvSpPr>
        <p:spPr/>
        <p:txBody>
          <a:bodyPr>
            <a:normAutofit/>
          </a:bodyPr>
          <a:lstStyle/>
          <a:p>
            <a:r>
              <a:rPr lang="en-US" sz="2400"/>
              <a:t>Informal 1:1’s and shareing knowledge and expeirences with my peers</a:t>
            </a:r>
          </a:p>
          <a:p>
            <a:r>
              <a:rPr lang="en-US" sz="2400"/>
              <a:t>Realise the job does not start and end at a patient </a:t>
            </a:r>
          </a:p>
          <a:p>
            <a:r>
              <a:rPr lang="en-US" sz="2400"/>
              <a:t>Regular 1:1’s and have an effective appraisal</a:t>
            </a:r>
          </a:p>
          <a:p>
            <a:r>
              <a:rPr lang="en-US" sz="2400"/>
              <a:t>Clear expectations – when things aren’t clear, I asked</a:t>
            </a:r>
          </a:p>
          <a:p>
            <a:r>
              <a:rPr lang="en-US" sz="2400"/>
              <a:t>Corporate news </a:t>
            </a:r>
          </a:p>
          <a:p>
            <a:r>
              <a:rPr lang="en-US" sz="2400"/>
              <a:t>My Trusts agenda </a:t>
            </a:r>
          </a:p>
        </p:txBody>
      </p:sp>
    </p:spTree>
    <p:extLst>
      <p:ext uri="{BB962C8B-B14F-4D97-AF65-F5344CB8AC3E}">
        <p14:creationId xmlns:p14="http://schemas.microsoft.com/office/powerpoint/2010/main" val="3690204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Transferable skills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400" y="1295400"/>
            <a:ext cx="5416672" cy="4694449"/>
          </a:xfrm>
        </p:spPr>
      </p:pic>
    </p:spTree>
    <p:extLst>
      <p:ext uri="{BB962C8B-B14F-4D97-AF65-F5344CB8AC3E}">
        <p14:creationId xmlns:p14="http://schemas.microsoft.com/office/powerpoint/2010/main" val="2464470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A6CCB-34DB-0544-ACCD-0EDDE01E32CC}"/>
              </a:ext>
            </a:extLst>
          </p:cNvPr>
          <p:cNvSpPr>
            <a:spLocks noGrp="1"/>
          </p:cNvSpPr>
          <p:nvPr>
            <p:ph type="title"/>
          </p:nvPr>
        </p:nvSpPr>
        <p:spPr/>
        <p:txBody>
          <a:bodyPr>
            <a:normAutofit/>
          </a:bodyPr>
          <a:lstStyle/>
          <a:p>
            <a:r>
              <a:rPr lang="en-US" sz="4000" b="1"/>
              <a:t>Final thought……</a:t>
            </a:r>
          </a:p>
        </p:txBody>
      </p:sp>
      <p:sp>
        <p:nvSpPr>
          <p:cNvPr id="3" name="Content Placeholder 2">
            <a:extLst>
              <a:ext uri="{FF2B5EF4-FFF2-40B4-BE49-F238E27FC236}">
                <a16:creationId xmlns:a16="http://schemas.microsoft.com/office/drawing/2014/main" xmlns="" id="{859A7236-3BF4-C647-A813-CC9135A21461}"/>
              </a:ext>
            </a:extLst>
          </p:cNvPr>
          <p:cNvSpPr>
            <a:spLocks noGrp="1"/>
          </p:cNvSpPr>
          <p:nvPr>
            <p:ph idx="1"/>
          </p:nvPr>
        </p:nvSpPr>
        <p:spPr>
          <a:xfrm>
            <a:off x="772584" y="1711553"/>
            <a:ext cx="8596668" cy="3880773"/>
          </a:xfrm>
        </p:spPr>
        <p:txBody>
          <a:bodyPr>
            <a:normAutofit/>
          </a:bodyPr>
          <a:lstStyle/>
          <a:p>
            <a:pPr marL="0" indent="0">
              <a:buNone/>
            </a:pPr>
            <a:r>
              <a:rPr lang="en-US" sz="5400"/>
              <a:t>MAGIC HAPPENS WHEN YOU STEP OUT OF YOUR COMFORT ZONE</a:t>
            </a:r>
          </a:p>
        </p:txBody>
      </p:sp>
      <p:pic>
        <p:nvPicPr>
          <p:cNvPr id="4" name="Picture 4">
            <a:extLst>
              <a:ext uri="{FF2B5EF4-FFF2-40B4-BE49-F238E27FC236}">
                <a16:creationId xmlns:a16="http://schemas.microsoft.com/office/drawing/2014/main" xmlns="" id="{AADAAF37-5477-1047-9D11-333413EFF0E2}"/>
              </a:ext>
            </a:extLst>
          </p:cNvPr>
          <p:cNvPicPr>
            <a:picLocks noChangeAspect="1"/>
          </p:cNvPicPr>
          <p:nvPr/>
        </p:nvPicPr>
        <p:blipFill>
          <a:blip r:embed="rId3"/>
          <a:stretch>
            <a:fillRect/>
          </a:stretch>
        </p:blipFill>
        <p:spPr>
          <a:xfrm>
            <a:off x="1115786" y="4922342"/>
            <a:ext cx="1197428" cy="1197428"/>
          </a:xfrm>
          <a:prstGeom prst="rect">
            <a:avLst/>
          </a:prstGeom>
        </p:spPr>
      </p:pic>
      <p:sp>
        <p:nvSpPr>
          <p:cNvPr id="7" name="TextBox 6">
            <a:extLst>
              <a:ext uri="{FF2B5EF4-FFF2-40B4-BE49-F238E27FC236}">
                <a16:creationId xmlns:a16="http://schemas.microsoft.com/office/drawing/2014/main" xmlns="" id="{C131862F-D942-4840-9677-051F46EDFDE4}"/>
              </a:ext>
            </a:extLst>
          </p:cNvPr>
          <p:cNvSpPr txBox="1"/>
          <p:nvPr/>
        </p:nvSpPr>
        <p:spPr>
          <a:xfrm>
            <a:off x="2977453" y="5350329"/>
            <a:ext cx="6108560" cy="769441"/>
          </a:xfrm>
          <a:prstGeom prst="rect">
            <a:avLst/>
          </a:prstGeom>
          <a:noFill/>
        </p:spPr>
        <p:txBody>
          <a:bodyPr wrap="square" rtlCol="0">
            <a:spAutoFit/>
          </a:bodyPr>
          <a:lstStyle/>
          <a:p>
            <a:pPr algn="l"/>
            <a:r>
              <a:rPr lang="en-US" sz="4400"/>
              <a:t>@leah_callighan</a:t>
            </a:r>
          </a:p>
        </p:txBody>
      </p:sp>
    </p:spTree>
    <p:extLst>
      <p:ext uri="{BB962C8B-B14F-4D97-AF65-F5344CB8AC3E}">
        <p14:creationId xmlns:p14="http://schemas.microsoft.com/office/powerpoint/2010/main" val="332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B4365-36EB-B04E-895D-6512588E157C}"/>
              </a:ext>
            </a:extLst>
          </p:cNvPr>
          <p:cNvSpPr>
            <a:spLocks noGrp="1"/>
          </p:cNvSpPr>
          <p:nvPr>
            <p:ph type="title"/>
          </p:nvPr>
        </p:nvSpPr>
        <p:spPr/>
        <p:txBody>
          <a:bodyPr>
            <a:normAutofit fontScale="90000"/>
          </a:bodyPr>
          <a:lstStyle/>
          <a:p>
            <a:r>
              <a:rPr lang="en-US" sz="4400" b="1" dirty="0"/>
              <a:t>Developing my skills </a:t>
            </a:r>
            <a:r>
              <a:rPr lang="en-US" sz="4400" b="1" dirty="0" smtClean="0"/>
              <a:t>in leadership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2057400"/>
            <a:ext cx="3294449" cy="388143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057400"/>
            <a:ext cx="2971800" cy="3962400"/>
          </a:xfrm>
          <a:prstGeom prst="rect">
            <a:avLst/>
          </a:prstGeom>
        </p:spPr>
      </p:pic>
    </p:spTree>
    <p:extLst>
      <p:ext uri="{BB962C8B-B14F-4D97-AF65-F5344CB8AC3E}">
        <p14:creationId xmlns:p14="http://schemas.microsoft.com/office/powerpoint/2010/main" val="390891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B6302-AAA2-8D49-9D76-4260838AC66C}"/>
              </a:ext>
            </a:extLst>
          </p:cNvPr>
          <p:cNvSpPr>
            <a:spLocks noGrp="1"/>
          </p:cNvSpPr>
          <p:nvPr>
            <p:ph type="title"/>
          </p:nvPr>
        </p:nvSpPr>
        <p:spPr/>
        <p:txBody>
          <a:bodyPr>
            <a:noAutofit/>
          </a:bodyPr>
          <a:lstStyle/>
          <a:p>
            <a:r>
              <a:rPr lang="en-US" sz="4000" b="1"/>
              <a:t>What I learened going from Junior Ward Sister to Ward Manager </a:t>
            </a:r>
          </a:p>
        </p:txBody>
      </p:sp>
      <p:pic>
        <p:nvPicPr>
          <p:cNvPr id="8" name="Picture 8">
            <a:extLst>
              <a:ext uri="{FF2B5EF4-FFF2-40B4-BE49-F238E27FC236}">
                <a16:creationId xmlns:a16="http://schemas.microsoft.com/office/drawing/2014/main" xmlns="" id="{6EE6F7C2-447B-A547-8F92-48DFE44B3E97}"/>
              </a:ext>
            </a:extLst>
          </p:cNvPr>
          <p:cNvPicPr>
            <a:picLocks noGrp="1" noChangeAspect="1"/>
          </p:cNvPicPr>
          <p:nvPr>
            <p:ph idx="1"/>
          </p:nvPr>
        </p:nvPicPr>
        <p:blipFill>
          <a:blip r:embed="rId3"/>
          <a:stretch>
            <a:fillRect/>
          </a:stretch>
        </p:blipFill>
        <p:spPr>
          <a:xfrm>
            <a:off x="3047039" y="2160588"/>
            <a:ext cx="3857960" cy="3881437"/>
          </a:xfrm>
          <a:prstGeom prst="rect">
            <a:avLst/>
          </a:prstGeom>
        </p:spPr>
      </p:pic>
    </p:spTree>
    <p:extLst>
      <p:ext uri="{BB962C8B-B14F-4D97-AF65-F5344CB8AC3E}">
        <p14:creationId xmlns:p14="http://schemas.microsoft.com/office/powerpoint/2010/main" val="121758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8E2B4B-0E47-FF48-BE53-BD770EA59A6B}"/>
              </a:ext>
            </a:extLst>
          </p:cNvPr>
          <p:cNvSpPr>
            <a:spLocks noGrp="1"/>
          </p:cNvSpPr>
          <p:nvPr>
            <p:ph type="title"/>
          </p:nvPr>
        </p:nvSpPr>
        <p:spPr/>
        <p:txBody>
          <a:bodyPr>
            <a:noAutofit/>
          </a:bodyPr>
          <a:lstStyle/>
          <a:p>
            <a:r>
              <a:rPr lang="en-US" sz="4000" b="1"/>
              <a:t>What I wish I’d have know when I first became a Junior Sister </a:t>
            </a:r>
          </a:p>
        </p:txBody>
      </p:sp>
      <p:sp>
        <p:nvSpPr>
          <p:cNvPr id="3" name="Content Placeholder 2">
            <a:extLst>
              <a:ext uri="{FF2B5EF4-FFF2-40B4-BE49-F238E27FC236}">
                <a16:creationId xmlns:a16="http://schemas.microsoft.com/office/drawing/2014/main" xmlns="" id="{793BEC26-A7C2-0C4F-86B0-E34DEC3C6220}"/>
              </a:ext>
            </a:extLst>
          </p:cNvPr>
          <p:cNvSpPr>
            <a:spLocks noGrp="1"/>
          </p:cNvSpPr>
          <p:nvPr>
            <p:ph idx="1"/>
          </p:nvPr>
        </p:nvSpPr>
        <p:spPr/>
        <p:txBody>
          <a:bodyPr>
            <a:noAutofit/>
          </a:bodyPr>
          <a:lstStyle/>
          <a:p>
            <a:r>
              <a:rPr lang="en-US" sz="3200"/>
              <a:t>Managing people </a:t>
            </a:r>
          </a:p>
          <a:p>
            <a:r>
              <a:rPr lang="en-US" sz="3200"/>
              <a:t>Self belief </a:t>
            </a:r>
          </a:p>
          <a:p>
            <a:r>
              <a:rPr lang="en-US" sz="3200"/>
              <a:t>It is not perosnal </a:t>
            </a:r>
          </a:p>
          <a:p>
            <a:r>
              <a:rPr lang="en-US" sz="3200"/>
              <a:t>Be open to feedback</a:t>
            </a:r>
          </a:p>
          <a:p>
            <a:r>
              <a:rPr lang="en-US" sz="3200"/>
              <a:t>Acknoweldge problems </a:t>
            </a:r>
          </a:p>
          <a:p>
            <a:r>
              <a:rPr lang="en-US" sz="3200"/>
              <a:t>Don’t be afraid to ask for help </a:t>
            </a:r>
          </a:p>
        </p:txBody>
      </p:sp>
    </p:spTree>
    <p:extLst>
      <p:ext uri="{BB962C8B-B14F-4D97-AF65-F5344CB8AC3E}">
        <p14:creationId xmlns:p14="http://schemas.microsoft.com/office/powerpoint/2010/main" val="290989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91F4E-56FF-AD42-98A5-0BC49DB42E87}"/>
              </a:ext>
            </a:extLst>
          </p:cNvPr>
          <p:cNvSpPr>
            <a:spLocks noGrp="1"/>
          </p:cNvSpPr>
          <p:nvPr>
            <p:ph type="title"/>
          </p:nvPr>
        </p:nvSpPr>
        <p:spPr/>
        <p:txBody>
          <a:bodyPr>
            <a:noAutofit/>
          </a:bodyPr>
          <a:lstStyle/>
          <a:p>
            <a:r>
              <a:rPr lang="en-US" sz="4000" b="1"/>
              <a:t>What characteristics have I learned to be an effective Ward Manager?</a:t>
            </a:r>
          </a:p>
        </p:txBody>
      </p:sp>
      <p:sp>
        <p:nvSpPr>
          <p:cNvPr id="3" name="Content Placeholder 2">
            <a:extLst>
              <a:ext uri="{FF2B5EF4-FFF2-40B4-BE49-F238E27FC236}">
                <a16:creationId xmlns:a16="http://schemas.microsoft.com/office/drawing/2014/main" xmlns="" id="{11816AD7-1CDC-914A-8EC2-3FB5327BCD7D}"/>
              </a:ext>
            </a:extLst>
          </p:cNvPr>
          <p:cNvSpPr>
            <a:spLocks noGrp="1"/>
          </p:cNvSpPr>
          <p:nvPr>
            <p:ph idx="1"/>
          </p:nvPr>
        </p:nvSpPr>
        <p:spPr>
          <a:xfrm>
            <a:off x="660108" y="2406991"/>
            <a:ext cx="8596668" cy="2044018"/>
          </a:xfrm>
        </p:spPr>
        <p:txBody>
          <a:bodyPr>
            <a:normAutofit fontScale="25000" lnSpcReduction="20000"/>
          </a:bodyPr>
          <a:lstStyle/>
          <a:p>
            <a:r>
              <a:rPr lang="en-US" sz="12800"/>
              <a:t>Lead by example</a:t>
            </a:r>
          </a:p>
          <a:p>
            <a:r>
              <a:rPr lang="en-US" sz="12800"/>
              <a:t>One team, many talents  </a:t>
            </a:r>
          </a:p>
          <a:p>
            <a:r>
              <a:rPr lang="en-US" sz="12800"/>
              <a:t>Mentor and support </a:t>
            </a:r>
          </a:p>
          <a:p>
            <a:r>
              <a:rPr lang="en-US" sz="12800"/>
              <a:t>Create clarity </a:t>
            </a:r>
          </a:p>
          <a:p>
            <a:r>
              <a:rPr lang="en-US" sz="12800"/>
              <a:t>Delegate &amp; organise </a:t>
            </a:r>
          </a:p>
          <a:p>
            <a:r>
              <a:rPr lang="en-US" sz="12800"/>
              <a:t>Be human </a:t>
            </a:r>
          </a:p>
          <a:p>
            <a:r>
              <a:rPr lang="en-US" sz="12800"/>
              <a:t>Challenge yourself  &amp; be open to change </a:t>
            </a:r>
          </a:p>
          <a:p>
            <a:pPr marL="0" indent="0">
              <a:buNone/>
            </a:pPr>
            <a:endParaRPr lang="en-US" sz="12800"/>
          </a:p>
          <a:p>
            <a:endParaRPr lang="en-US"/>
          </a:p>
          <a:p>
            <a:endParaRPr lang="en-US"/>
          </a:p>
        </p:txBody>
      </p:sp>
      <p:pic>
        <p:nvPicPr>
          <p:cNvPr id="4" name="Picture 4">
            <a:extLst>
              <a:ext uri="{FF2B5EF4-FFF2-40B4-BE49-F238E27FC236}">
                <a16:creationId xmlns:a16="http://schemas.microsoft.com/office/drawing/2014/main" xmlns="" id="{89A86384-7825-C04D-9EDC-A0F8B7FDD106}"/>
              </a:ext>
            </a:extLst>
          </p:cNvPr>
          <p:cNvPicPr>
            <a:picLocks noChangeAspect="1"/>
          </p:cNvPicPr>
          <p:nvPr/>
        </p:nvPicPr>
        <p:blipFill>
          <a:blip r:embed="rId3"/>
          <a:stretch>
            <a:fillRect/>
          </a:stretch>
        </p:blipFill>
        <p:spPr>
          <a:xfrm>
            <a:off x="7229984" y="2719955"/>
            <a:ext cx="2044018" cy="2044018"/>
          </a:xfrm>
          <a:prstGeom prst="rect">
            <a:avLst/>
          </a:prstGeom>
        </p:spPr>
      </p:pic>
    </p:spTree>
    <p:extLst>
      <p:ext uri="{BB962C8B-B14F-4D97-AF65-F5344CB8AC3E}">
        <p14:creationId xmlns:p14="http://schemas.microsoft.com/office/powerpoint/2010/main" val="2626111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53695-BADC-6C42-86AC-72AB9C4F8571}"/>
              </a:ext>
            </a:extLst>
          </p:cNvPr>
          <p:cNvSpPr>
            <a:spLocks noGrp="1"/>
          </p:cNvSpPr>
          <p:nvPr>
            <p:ph type="title"/>
          </p:nvPr>
        </p:nvSpPr>
        <p:spPr>
          <a:xfrm>
            <a:off x="677333" y="609600"/>
            <a:ext cx="8888487" cy="1320800"/>
          </a:xfrm>
        </p:spPr>
        <p:txBody>
          <a:bodyPr>
            <a:normAutofit fontScale="90000"/>
          </a:bodyPr>
          <a:lstStyle/>
          <a:p>
            <a:r>
              <a:rPr lang="en-US" sz="4000" b="1" dirty="0"/>
              <a:t>What did I learn from Gareth Southgate as a leader in the World </a:t>
            </a:r>
            <a:r>
              <a:rPr lang="en-US" sz="4000" b="1" dirty="0" smtClean="0"/>
              <a:t>Cup 2018? </a:t>
            </a:r>
            <a:endParaRPr lang="en-US" sz="4000" b="1" dirty="0"/>
          </a:p>
        </p:txBody>
      </p:sp>
      <p:pic>
        <p:nvPicPr>
          <p:cNvPr id="8" name="Picture 8">
            <a:extLst>
              <a:ext uri="{FF2B5EF4-FFF2-40B4-BE49-F238E27FC236}">
                <a16:creationId xmlns:a16="http://schemas.microsoft.com/office/drawing/2014/main" xmlns="" id="{CD26660E-39AC-4C4C-92D4-E994956E1594}"/>
              </a:ext>
            </a:extLst>
          </p:cNvPr>
          <p:cNvPicPr>
            <a:picLocks noChangeAspect="1"/>
          </p:cNvPicPr>
          <p:nvPr/>
        </p:nvPicPr>
        <p:blipFill>
          <a:blip r:embed="rId3"/>
          <a:stretch>
            <a:fillRect/>
          </a:stretch>
        </p:blipFill>
        <p:spPr>
          <a:xfrm>
            <a:off x="1643383" y="2160589"/>
            <a:ext cx="6969938" cy="3919356"/>
          </a:xfrm>
          <a:prstGeom prst="rect">
            <a:avLst/>
          </a:prstGeom>
        </p:spPr>
      </p:pic>
    </p:spTree>
    <p:extLst>
      <p:ext uri="{BB962C8B-B14F-4D97-AF65-F5344CB8AC3E}">
        <p14:creationId xmlns:p14="http://schemas.microsoft.com/office/powerpoint/2010/main" val="1279714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Visible leadership – never “too posh to wash!”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6600" y="1447800"/>
            <a:ext cx="3352800" cy="4470401"/>
          </a:xfrm>
        </p:spPr>
      </p:pic>
    </p:spTree>
    <p:extLst>
      <p:ext uri="{BB962C8B-B14F-4D97-AF65-F5344CB8AC3E}">
        <p14:creationId xmlns:p14="http://schemas.microsoft.com/office/powerpoint/2010/main" val="20895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C65A8D-9EAA-9547-9938-1AA5647AB0F5}"/>
              </a:ext>
            </a:extLst>
          </p:cNvPr>
          <p:cNvSpPr>
            <a:spLocks noGrp="1"/>
          </p:cNvSpPr>
          <p:nvPr>
            <p:ph type="title"/>
          </p:nvPr>
        </p:nvSpPr>
        <p:spPr>
          <a:xfrm>
            <a:off x="799798" y="323850"/>
            <a:ext cx="8596668" cy="1320800"/>
          </a:xfrm>
        </p:spPr>
        <p:txBody>
          <a:bodyPr>
            <a:normAutofit/>
          </a:bodyPr>
          <a:lstStyle/>
          <a:p>
            <a:r>
              <a:rPr lang="en-US" sz="4000" b="1"/>
              <a:t>Value &amp; Praise – you do it enough! </a:t>
            </a:r>
          </a:p>
        </p:txBody>
      </p:sp>
      <p:graphicFrame>
        <p:nvGraphicFramePr>
          <p:cNvPr id="5" name="Diagram 5">
            <a:extLst>
              <a:ext uri="{FF2B5EF4-FFF2-40B4-BE49-F238E27FC236}">
                <a16:creationId xmlns:a16="http://schemas.microsoft.com/office/drawing/2014/main" xmlns="" id="{720F75F9-C5E0-6840-87A4-A6773ADED23F}"/>
              </a:ext>
            </a:extLst>
          </p:cNvPr>
          <p:cNvGraphicFramePr>
            <a:graphicFrameLocks noGrp="1"/>
          </p:cNvGraphicFramePr>
          <p:nvPr>
            <p:ph idx="1"/>
            <p:extLst>
              <p:ext uri="{D42A27DB-BD31-4B8C-83A1-F6EECF244321}">
                <p14:modId xmlns:p14="http://schemas.microsoft.com/office/powerpoint/2010/main" val="3211589190"/>
              </p:ext>
            </p:extLst>
          </p:nvPr>
        </p:nvGraphicFramePr>
        <p:xfrm>
          <a:off x="1945822" y="824592"/>
          <a:ext cx="10349138" cy="601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228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have your teams achieved?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1447800"/>
            <a:ext cx="6125633" cy="4594225"/>
          </a:xfrm>
        </p:spPr>
      </p:pic>
    </p:spTree>
    <p:extLst>
      <p:ext uri="{BB962C8B-B14F-4D97-AF65-F5344CB8AC3E}">
        <p14:creationId xmlns:p14="http://schemas.microsoft.com/office/powerpoint/2010/main" val="422308921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1020</Words>
  <Application>Microsoft Office PowerPoint</Application>
  <PresentationFormat>Custom</PresentationFormat>
  <Paragraphs>176</Paragraphs>
  <Slides>19</Slides>
  <Notes>17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Facet</vt:lpstr>
      <vt:lpstr> </vt:lpstr>
      <vt:lpstr>Developing my skills in leadership </vt:lpstr>
      <vt:lpstr>What I learened going from Junior Ward Sister to Ward Manager </vt:lpstr>
      <vt:lpstr>What I wish I’d have know when I first became a Junior Sister </vt:lpstr>
      <vt:lpstr>What characteristics have I learned to be an effective Ward Manager?</vt:lpstr>
      <vt:lpstr>What did I learn from Gareth Southgate as a leader in the World Cup 2018? </vt:lpstr>
      <vt:lpstr>Visible leadership – never “too posh to wash!” </vt:lpstr>
      <vt:lpstr>Value &amp; Praise – you do it enough! </vt:lpstr>
      <vt:lpstr>What have your teams achieved? </vt:lpstr>
      <vt:lpstr>Ward Rounds have to be key </vt:lpstr>
      <vt:lpstr>Organise and Develop your team </vt:lpstr>
      <vt:lpstr>Look at your ward through a newcomers eyes </vt:lpstr>
      <vt:lpstr>Including staff break areas </vt:lpstr>
      <vt:lpstr>Lessons I’ve learned about my own work life balance    </vt:lpstr>
      <vt:lpstr>The things that reduced me to tears</vt:lpstr>
      <vt:lpstr>To unwind and relax I love the great Yorkshire outdoors with my dogs!  </vt:lpstr>
      <vt:lpstr>What support did I need during my first year as a Ward Manager? </vt:lpstr>
      <vt:lpstr>Transferable skills </vt:lpstr>
      <vt:lpstr>Final thought……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your skills as an effecxtive Ward Manager</dc:title>
  <dc:creator>Leah Callighan</dc:creator>
  <cp:lastModifiedBy>Leah Callighan</cp:lastModifiedBy>
  <cp:revision>32</cp:revision>
  <dcterms:modified xsi:type="dcterms:W3CDTF">2021-04-12T11:43:19Z</dcterms:modified>
</cp:coreProperties>
</file>