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394" r:id="rId3"/>
    <p:sldId id="399" r:id="rId4"/>
    <p:sldId id="398" r:id="rId5"/>
    <p:sldId id="402" r:id="rId6"/>
    <p:sldId id="315" r:id="rId7"/>
    <p:sldId id="316" r:id="rId8"/>
    <p:sldId id="329" r:id="rId9"/>
    <p:sldId id="317" r:id="rId10"/>
    <p:sldId id="323" r:id="rId11"/>
    <p:sldId id="261" r:id="rId12"/>
    <p:sldId id="426" r:id="rId13"/>
    <p:sldId id="424" r:id="rId14"/>
    <p:sldId id="391" r:id="rId15"/>
    <p:sldId id="428" r:id="rId16"/>
    <p:sldId id="422" r:id="rId17"/>
    <p:sldId id="407" r:id="rId18"/>
    <p:sldId id="396" r:id="rId19"/>
    <p:sldId id="375" r:id="rId20"/>
    <p:sldId id="349" r:id="rId21"/>
    <p:sldId id="383" r:id="rId22"/>
    <p:sldId id="359" r:id="rId23"/>
    <p:sldId id="360" r:id="rId24"/>
    <p:sldId id="364" r:id="rId25"/>
    <p:sldId id="365" r:id="rId26"/>
    <p:sldId id="366" r:id="rId27"/>
    <p:sldId id="435" r:id="rId28"/>
    <p:sldId id="42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322"/>
  </p:normalViewPr>
  <p:slideViewPr>
    <p:cSldViewPr snapToGrid="0" snapToObjects="1">
      <p:cViewPr varScale="1">
        <p:scale>
          <a:sx n="114" d="100"/>
          <a:sy n="114" d="100"/>
        </p:scale>
        <p:origin x="4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F8786-65F0-714E-9720-9BC97BF5DEF9}" type="datetimeFigureOut">
              <a:rPr lang="en-US" smtClean="0"/>
              <a:t>4/30/21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C4F72-516F-6247-B34B-2300CDCB8D36}" type="slidenum">
              <a:rPr lang="en-US" smtClean="0"/>
              <a:t>‹#›</a:t>
            </a:fld>
            <a:endParaRPr lang="en-US"/>
          </a:p>
        </p:txBody>
      </p:sp>
    </p:spTree>
    <p:extLst>
      <p:ext uri="{BB962C8B-B14F-4D97-AF65-F5344CB8AC3E}">
        <p14:creationId xmlns:p14="http://schemas.microsoft.com/office/powerpoint/2010/main" val="213244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9FDD9-9A7F-E14A-8F29-B357ECB3590B}" type="slidenum">
              <a:rPr lang="en-US" smtClean="0"/>
              <a:t>1</a:t>
            </a:fld>
            <a:endParaRPr lang="en-US"/>
          </a:p>
        </p:txBody>
      </p:sp>
    </p:spTree>
    <p:extLst>
      <p:ext uri="{BB962C8B-B14F-4D97-AF65-F5344CB8AC3E}">
        <p14:creationId xmlns:p14="http://schemas.microsoft.com/office/powerpoint/2010/main" val="2459042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79FDD9-9A7F-E14A-8F29-B357ECB3590B}" type="slidenum">
              <a:rPr lang="en-US" smtClean="0"/>
              <a:t>16</a:t>
            </a:fld>
            <a:endParaRPr lang="en-US"/>
          </a:p>
        </p:txBody>
      </p:sp>
    </p:spTree>
    <p:extLst>
      <p:ext uri="{BB962C8B-B14F-4D97-AF65-F5344CB8AC3E}">
        <p14:creationId xmlns:p14="http://schemas.microsoft.com/office/powerpoint/2010/main" val="561788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79FDD9-9A7F-E14A-8F29-B357ECB3590B}" type="slidenum">
              <a:rPr lang="en-US" smtClean="0"/>
              <a:t>17</a:t>
            </a:fld>
            <a:endParaRPr lang="en-US"/>
          </a:p>
        </p:txBody>
      </p:sp>
    </p:spTree>
    <p:extLst>
      <p:ext uri="{BB962C8B-B14F-4D97-AF65-F5344CB8AC3E}">
        <p14:creationId xmlns:p14="http://schemas.microsoft.com/office/powerpoint/2010/main" val="1412251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E3D113-B094-5E4E-889C-0F9BD25F2AC7}" type="slidenum">
              <a:rPr lang="en-US" smtClean="0"/>
              <a:t>19</a:t>
            </a:fld>
            <a:endParaRPr lang="en-US"/>
          </a:p>
        </p:txBody>
      </p:sp>
    </p:spTree>
    <p:extLst>
      <p:ext uri="{BB962C8B-B14F-4D97-AF65-F5344CB8AC3E}">
        <p14:creationId xmlns:p14="http://schemas.microsoft.com/office/powerpoint/2010/main" val="1080030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E3D113-B094-5E4E-889C-0F9BD25F2AC7}" type="slidenum">
              <a:rPr lang="en-US" smtClean="0"/>
              <a:t>20</a:t>
            </a:fld>
            <a:endParaRPr lang="en-US"/>
          </a:p>
        </p:txBody>
      </p:sp>
    </p:spTree>
    <p:extLst>
      <p:ext uri="{BB962C8B-B14F-4D97-AF65-F5344CB8AC3E}">
        <p14:creationId xmlns:p14="http://schemas.microsoft.com/office/powerpoint/2010/main" val="1486770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E3D113-B094-5E4E-889C-0F9BD25F2AC7}" type="slidenum">
              <a:rPr lang="en-US" smtClean="0"/>
              <a:t>21</a:t>
            </a:fld>
            <a:endParaRPr lang="en-US"/>
          </a:p>
        </p:txBody>
      </p:sp>
    </p:spTree>
    <p:extLst>
      <p:ext uri="{BB962C8B-B14F-4D97-AF65-F5344CB8AC3E}">
        <p14:creationId xmlns:p14="http://schemas.microsoft.com/office/powerpoint/2010/main" val="41602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5</a:t>
            </a:r>
          </a:p>
          <a:p>
            <a:endParaRPr lang="en-US" dirty="0"/>
          </a:p>
        </p:txBody>
      </p:sp>
      <p:sp>
        <p:nvSpPr>
          <p:cNvPr id="4" name="Slide Number Placeholder 3"/>
          <p:cNvSpPr>
            <a:spLocks noGrp="1"/>
          </p:cNvSpPr>
          <p:nvPr>
            <p:ph type="sldNum" sz="quarter" idx="10"/>
          </p:nvPr>
        </p:nvSpPr>
        <p:spPr/>
        <p:txBody>
          <a:bodyPr/>
          <a:lstStyle/>
          <a:p>
            <a:fld id="{FBE3D113-B094-5E4E-889C-0F9BD25F2AC7}" type="slidenum">
              <a:rPr lang="en-US" smtClean="0"/>
              <a:t>22</a:t>
            </a:fld>
            <a:endParaRPr lang="en-US"/>
          </a:p>
        </p:txBody>
      </p:sp>
    </p:spTree>
    <p:extLst>
      <p:ext uri="{BB962C8B-B14F-4D97-AF65-F5344CB8AC3E}">
        <p14:creationId xmlns:p14="http://schemas.microsoft.com/office/powerpoint/2010/main" val="2330725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E3D113-B094-5E4E-889C-0F9BD25F2AC7}" type="slidenum">
              <a:rPr lang="en-US" smtClean="0"/>
              <a:t>23</a:t>
            </a:fld>
            <a:endParaRPr lang="en-US"/>
          </a:p>
        </p:txBody>
      </p:sp>
    </p:spTree>
    <p:extLst>
      <p:ext uri="{BB962C8B-B14F-4D97-AF65-F5344CB8AC3E}">
        <p14:creationId xmlns:p14="http://schemas.microsoft.com/office/powerpoint/2010/main" val="3488646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00132-15 </a:t>
            </a:r>
            <a:r>
              <a:rPr lang="en-US" dirty="0" err="1"/>
              <a:t>Fernandes</a:t>
            </a:r>
            <a:endParaRPr lang="en-US" dirty="0"/>
          </a:p>
        </p:txBody>
      </p:sp>
      <p:sp>
        <p:nvSpPr>
          <p:cNvPr id="4" name="Slide Number Placeholder 3"/>
          <p:cNvSpPr>
            <a:spLocks noGrp="1"/>
          </p:cNvSpPr>
          <p:nvPr>
            <p:ph type="sldNum" sz="quarter" idx="10"/>
          </p:nvPr>
        </p:nvSpPr>
        <p:spPr/>
        <p:txBody>
          <a:bodyPr/>
          <a:lstStyle/>
          <a:p>
            <a:fld id="{FBE3D113-B094-5E4E-889C-0F9BD25F2AC7}" type="slidenum">
              <a:rPr lang="en-US" smtClean="0"/>
              <a:t>24</a:t>
            </a:fld>
            <a:endParaRPr lang="en-US"/>
          </a:p>
        </p:txBody>
      </p:sp>
    </p:spTree>
    <p:extLst>
      <p:ext uri="{BB962C8B-B14F-4D97-AF65-F5344CB8AC3E}">
        <p14:creationId xmlns:p14="http://schemas.microsoft.com/office/powerpoint/2010/main" val="974612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 Peace 00261-12</a:t>
            </a:r>
          </a:p>
        </p:txBody>
      </p:sp>
      <p:sp>
        <p:nvSpPr>
          <p:cNvPr id="4" name="Slide Number Placeholder 3"/>
          <p:cNvSpPr>
            <a:spLocks noGrp="1"/>
          </p:cNvSpPr>
          <p:nvPr>
            <p:ph type="sldNum" sz="quarter" idx="10"/>
          </p:nvPr>
        </p:nvSpPr>
        <p:spPr/>
        <p:txBody>
          <a:bodyPr/>
          <a:lstStyle/>
          <a:p>
            <a:fld id="{FBE3D113-B094-5E4E-889C-0F9BD25F2AC7}" type="slidenum">
              <a:rPr lang="en-US" smtClean="0"/>
              <a:t>25</a:t>
            </a:fld>
            <a:endParaRPr lang="en-US"/>
          </a:p>
        </p:txBody>
      </p:sp>
    </p:spTree>
    <p:extLst>
      <p:ext uri="{BB962C8B-B14F-4D97-AF65-F5344CB8AC3E}">
        <p14:creationId xmlns:p14="http://schemas.microsoft.com/office/powerpoint/2010/main" val="914762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Sudden death in epilepsy</a:t>
            </a:r>
          </a:p>
          <a:p>
            <a:r>
              <a:rPr lang="en-US" b="1" dirty="0"/>
              <a:t>Sudden cardiac death in young people with negative autopsy</a:t>
            </a:r>
          </a:p>
          <a:p>
            <a:r>
              <a:rPr lang="en-US" dirty="0"/>
              <a:t>In </a:t>
            </a:r>
            <a:r>
              <a:rPr lang="en-US" b="1" dirty="0"/>
              <a:t> </a:t>
            </a:r>
            <a:r>
              <a:rPr lang="en-US" b="1" i="1" u="sng" dirty="0"/>
              <a:t>Markham v W London Coroner 2013  </a:t>
            </a:r>
            <a:r>
              <a:rPr lang="en-US" dirty="0"/>
              <a:t>High court ordered new inquest after verdict of unknown natural causes before genetic diagnosis was returned.</a:t>
            </a:r>
          </a:p>
          <a:p>
            <a:endParaRPr lang="en-US" b="1" i="1" u="sng" dirty="0"/>
          </a:p>
          <a:p>
            <a:r>
              <a:rPr lang="en-US" b="1" dirty="0"/>
              <a:t>Sudden death in schizophrenia where excited delirium or medication related cause excluded. </a:t>
            </a:r>
            <a:r>
              <a:rPr lang="en-US" dirty="0"/>
              <a:t>Coroner needs to understand to what extent </a:t>
            </a:r>
            <a:r>
              <a:rPr lang="en-US" b="1" dirty="0"/>
              <a:t>capacity</a:t>
            </a:r>
            <a:r>
              <a:rPr lang="en-US" dirty="0"/>
              <a:t> to choose/ best interests and to what extent </a:t>
            </a:r>
            <a:r>
              <a:rPr lang="en-US" b="1" dirty="0"/>
              <a:t>opportunities for professional intervention </a:t>
            </a:r>
            <a:r>
              <a:rPr lang="en-US" dirty="0"/>
              <a:t>missed</a:t>
            </a:r>
            <a:endParaRPr lang="en-US" b="1" dirty="0"/>
          </a:p>
          <a:p>
            <a:endParaRPr lang="en-GB" b="1" dirty="0"/>
          </a:p>
          <a:p>
            <a:r>
              <a:rPr lang="en-US" b="1" dirty="0"/>
              <a:t>Sudden infant deaths </a:t>
            </a:r>
            <a:r>
              <a:rPr lang="en-US" dirty="0"/>
              <a:t>UK survey pathologists 2010:</a:t>
            </a:r>
          </a:p>
          <a:p>
            <a:r>
              <a:rPr lang="en-US" dirty="0"/>
              <a:t>SIDS unexplained in sleep up to one year</a:t>
            </a:r>
          </a:p>
          <a:p>
            <a:r>
              <a:rPr lang="en-US" dirty="0"/>
              <a:t>SUDI preceding illness, co-sleeping or minor </a:t>
            </a:r>
            <a:r>
              <a:rPr lang="en-US" dirty="0" err="1"/>
              <a:t>histo</a:t>
            </a:r>
            <a:r>
              <a:rPr lang="en-US" dirty="0"/>
              <a:t> changes</a:t>
            </a:r>
          </a:p>
          <a:p>
            <a:r>
              <a:rPr lang="en-US" dirty="0"/>
              <a:t>UNASCERTAINED WHERE SUSPICION OF NON NATURAL CAUSE, including where parents consumed alcohol or dugs in last 24 hours.</a:t>
            </a:r>
          </a:p>
          <a:p>
            <a:r>
              <a:rPr lang="en-US" dirty="0"/>
              <a:t> Consensus definition, but variation.</a:t>
            </a:r>
          </a:p>
          <a:p>
            <a:r>
              <a:rPr lang="en-US" dirty="0"/>
              <a:t>Should coroner consider SUDI unnatural as co-sleeping is contributory cause or rely on pathologist advice? Automatically get police report. Operation Indigo. What investigation beyond PM? IP submissions but acutely distressing.</a:t>
            </a:r>
            <a:endParaRPr lang="en-GB" dirty="0"/>
          </a:p>
          <a:p>
            <a:endParaRPr lang="en-US" dirty="0"/>
          </a:p>
        </p:txBody>
      </p:sp>
      <p:sp>
        <p:nvSpPr>
          <p:cNvPr id="4" name="Slide Number Placeholder 3"/>
          <p:cNvSpPr>
            <a:spLocks noGrp="1"/>
          </p:cNvSpPr>
          <p:nvPr>
            <p:ph type="sldNum" sz="quarter" idx="10"/>
          </p:nvPr>
        </p:nvSpPr>
        <p:spPr/>
        <p:txBody>
          <a:bodyPr/>
          <a:lstStyle/>
          <a:p>
            <a:fld id="{FBE3D113-B094-5E4E-889C-0F9BD25F2AC7}" type="slidenum">
              <a:rPr lang="en-US" smtClean="0"/>
              <a:t>26</a:t>
            </a:fld>
            <a:endParaRPr lang="en-US"/>
          </a:p>
        </p:txBody>
      </p:sp>
    </p:spTree>
    <p:extLst>
      <p:ext uri="{BB962C8B-B14F-4D97-AF65-F5344CB8AC3E}">
        <p14:creationId xmlns:p14="http://schemas.microsoft.com/office/powerpoint/2010/main" val="620609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C69836-9234-A041-8588-512C6B8B72E4}" type="slidenum">
              <a:rPr lang="en-US"/>
              <a:pPr/>
              <a:t>2</a:t>
            </a:fld>
            <a:endParaRPr lang="en-US"/>
          </a:p>
        </p:txBody>
      </p:sp>
      <p:sp>
        <p:nvSpPr>
          <p:cNvPr id="491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81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79FDD9-9A7F-E14A-8F29-B357ECB3590B}" type="slidenum">
              <a:rPr lang="en-US" smtClean="0"/>
              <a:t>4</a:t>
            </a:fld>
            <a:endParaRPr lang="en-US"/>
          </a:p>
        </p:txBody>
      </p:sp>
    </p:spTree>
    <p:extLst>
      <p:ext uri="{BB962C8B-B14F-4D97-AF65-F5344CB8AC3E}">
        <p14:creationId xmlns:p14="http://schemas.microsoft.com/office/powerpoint/2010/main" val="3486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685800"/>
            <a:ext cx="3416300" cy="1922463"/>
          </a:xfrm>
        </p:spPr>
      </p:sp>
      <p:sp>
        <p:nvSpPr>
          <p:cNvPr id="3" name="Notes Placeholder 2"/>
          <p:cNvSpPr>
            <a:spLocks noGrp="1"/>
          </p:cNvSpPr>
          <p:nvPr>
            <p:ph type="body" idx="1"/>
          </p:nvPr>
        </p:nvSpPr>
        <p:spPr>
          <a:xfrm>
            <a:off x="685800" y="3005667"/>
            <a:ext cx="5486400" cy="5452533"/>
          </a:xfrm>
        </p:spPr>
        <p:txBody>
          <a:bodyPr/>
          <a:lstStyle/>
          <a:p>
            <a:endParaRPr lang="en-US" dirty="0"/>
          </a:p>
          <a:p>
            <a:r>
              <a:rPr lang="en-US" b="1" dirty="0"/>
              <a:t>CJA  1  Duty to investigate certain deaths</a:t>
            </a:r>
            <a:endParaRPr lang="en-GB" dirty="0"/>
          </a:p>
          <a:p>
            <a:pPr marL="228600" indent="-228600">
              <a:buAutoNum type="arabicParenBoth"/>
            </a:pPr>
            <a:r>
              <a:rPr lang="en-US" dirty="0"/>
              <a:t>A senior coroner who is made aware that the body of a deceased person is within that coroner's </a:t>
            </a:r>
            <a:r>
              <a:rPr lang="en-US" b="1" dirty="0"/>
              <a:t>area must as soon as practicable conduct an investigation </a:t>
            </a:r>
            <a:r>
              <a:rPr lang="en-US" dirty="0"/>
              <a:t>into the person's death if subsection (2) applies.</a:t>
            </a:r>
          </a:p>
          <a:p>
            <a:pPr marL="228600" indent="-228600">
              <a:buAutoNum type="arabicParenBoth"/>
            </a:pPr>
            <a:endParaRPr lang="en-GB" dirty="0"/>
          </a:p>
          <a:p>
            <a:r>
              <a:rPr lang="en-US" dirty="0"/>
              <a:t>(2) This subsection applies if the coroner has reason to suspect that—</a:t>
            </a:r>
            <a:endParaRPr lang="en-GB" dirty="0"/>
          </a:p>
          <a:p>
            <a:r>
              <a:rPr lang="en-US" dirty="0"/>
              <a:t>(a) </a:t>
            </a:r>
            <a:r>
              <a:rPr lang="en-US" b="1" dirty="0"/>
              <a:t>the deceased died a violent or unnatural death, </a:t>
            </a:r>
            <a:r>
              <a:rPr lang="en-US" b="1" i="1" dirty="0"/>
              <a:t>(no longer sudden)</a:t>
            </a:r>
            <a:endParaRPr lang="en-GB" b="1" i="1" dirty="0"/>
          </a:p>
          <a:p>
            <a:r>
              <a:rPr lang="en-US" dirty="0"/>
              <a:t>(b) </a:t>
            </a:r>
            <a:r>
              <a:rPr lang="en-US" b="1" dirty="0"/>
              <a:t>the cause of death is unknown, </a:t>
            </a:r>
            <a:r>
              <a:rPr lang="en-US" dirty="0"/>
              <a:t>or</a:t>
            </a:r>
            <a:endParaRPr lang="en-GB" dirty="0"/>
          </a:p>
          <a:p>
            <a:r>
              <a:rPr lang="en-US" dirty="0"/>
              <a:t>(c) the deceased died while in custody or otherwise in state detention.</a:t>
            </a:r>
            <a:endParaRPr lang="en-GB" dirty="0"/>
          </a:p>
          <a:p>
            <a:r>
              <a:rPr lang="en-US" dirty="0"/>
              <a:t>(3) Subsection (1) is subject to sections 2 to 4.</a:t>
            </a:r>
            <a:endParaRPr lang="en-GB" dirty="0"/>
          </a:p>
          <a:p>
            <a:r>
              <a:rPr lang="en-US" dirty="0"/>
              <a:t>(4) A senior coroner who has reason to believe that—</a:t>
            </a:r>
            <a:endParaRPr lang="en-GB" dirty="0"/>
          </a:p>
          <a:p>
            <a:r>
              <a:rPr lang="en-US" dirty="0"/>
              <a:t>(a) a death has occurred in or near the coroner's area,</a:t>
            </a:r>
            <a:endParaRPr lang="en-GB" dirty="0"/>
          </a:p>
          <a:p>
            <a:r>
              <a:rPr lang="en-US" dirty="0"/>
              <a:t>(b) the circumstances of the death are such that there should be an investigation into it, and (c) the duty to conduct an investigation into the death under subsection (1) does not arise because of the destruction, loss or absence of the body,</a:t>
            </a:r>
            <a:endParaRPr lang="en-GB" dirty="0"/>
          </a:p>
          <a:p>
            <a:r>
              <a:rPr lang="en-US" dirty="0"/>
              <a:t>may report the matter to the Chief Coroner.</a:t>
            </a:r>
            <a:endParaRPr lang="en-GB" dirty="0"/>
          </a:p>
          <a:p>
            <a:pPr>
              <a:defRPr/>
            </a:pPr>
            <a:endParaRPr lang="en-US" dirty="0"/>
          </a:p>
          <a:p>
            <a:r>
              <a:rPr lang="en-US" dirty="0"/>
              <a:t>Reason it suspect has LOW THRESHOLD</a:t>
            </a:r>
          </a:p>
          <a:p>
            <a:endParaRPr lang="en-US" dirty="0"/>
          </a:p>
          <a:p>
            <a:endParaRPr lang="en-US" dirty="0"/>
          </a:p>
          <a:p>
            <a:endParaRPr lang="en-US" dirty="0"/>
          </a:p>
          <a:p>
            <a:r>
              <a:rPr lang="en-US" dirty="0"/>
              <a:t>Preliminary enquiries (s1(7))</a:t>
            </a:r>
          </a:p>
          <a:p>
            <a:r>
              <a:rPr lang="en-US" dirty="0"/>
              <a:t>Request to transfer s2</a:t>
            </a:r>
          </a:p>
          <a:p>
            <a:r>
              <a:rPr lang="en-US" dirty="0"/>
              <a:t>Rarely by direction of Chief Coroner (s3)</a:t>
            </a:r>
          </a:p>
        </p:txBody>
      </p:sp>
      <p:sp>
        <p:nvSpPr>
          <p:cNvPr id="4" name="Slide Number Placeholder 3"/>
          <p:cNvSpPr>
            <a:spLocks noGrp="1"/>
          </p:cNvSpPr>
          <p:nvPr>
            <p:ph type="sldNum" sz="quarter" idx="10"/>
          </p:nvPr>
        </p:nvSpPr>
        <p:spPr/>
        <p:txBody>
          <a:bodyPr/>
          <a:lstStyle/>
          <a:p>
            <a:fld id="{5D79FDD9-9A7F-E14A-8F29-B357ECB3590B}" type="slidenum">
              <a:rPr lang="en-US" smtClean="0"/>
              <a:t>6</a:t>
            </a:fld>
            <a:endParaRPr lang="en-US"/>
          </a:p>
        </p:txBody>
      </p:sp>
    </p:spTree>
    <p:extLst>
      <p:ext uri="{BB962C8B-B14F-4D97-AF65-F5344CB8AC3E}">
        <p14:creationId xmlns:p14="http://schemas.microsoft.com/office/powerpoint/2010/main" val="3493232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79FDD9-9A7F-E14A-8F29-B357ECB3590B}" type="slidenum">
              <a:rPr lang="en-US" smtClean="0"/>
              <a:t>7</a:t>
            </a:fld>
            <a:endParaRPr lang="en-US"/>
          </a:p>
        </p:txBody>
      </p:sp>
    </p:spTree>
    <p:extLst>
      <p:ext uri="{BB962C8B-B14F-4D97-AF65-F5344CB8AC3E}">
        <p14:creationId xmlns:p14="http://schemas.microsoft.com/office/powerpoint/2010/main" val="3859573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GB" dirty="0"/>
              <a:t>Reporting deaths (ONS)</a:t>
            </a:r>
          </a:p>
          <a:p>
            <a:endParaRPr lang="en-GB" dirty="0"/>
          </a:p>
          <a:p>
            <a:r>
              <a:rPr lang="en-GB" dirty="0"/>
              <a:t>Deaths that </a:t>
            </a:r>
            <a:r>
              <a:rPr lang="en-GB" i="1" dirty="0"/>
              <a:t>may </a:t>
            </a:r>
            <a:r>
              <a:rPr lang="en-GB" dirty="0"/>
              <a:t>be due to:</a:t>
            </a:r>
          </a:p>
          <a:p>
            <a:endParaRPr lang="en-GB" dirty="0"/>
          </a:p>
          <a:p>
            <a:r>
              <a:rPr lang="en-GB" dirty="0"/>
              <a:t>Industrial disease</a:t>
            </a:r>
          </a:p>
          <a:p>
            <a:r>
              <a:rPr lang="en-GB" dirty="0"/>
              <a:t>During prison/police custody or shortly after</a:t>
            </a:r>
          </a:p>
          <a:p>
            <a:r>
              <a:rPr lang="en-GB" dirty="0"/>
              <a:t>Violence and Suicide</a:t>
            </a:r>
          </a:p>
          <a:p>
            <a:r>
              <a:rPr lang="en-GB" dirty="0"/>
              <a:t>During operation/anaesthetic</a:t>
            </a:r>
          </a:p>
          <a:p>
            <a:r>
              <a:rPr lang="en-GB" dirty="0"/>
              <a:t>Neglect (including self)</a:t>
            </a:r>
          </a:p>
          <a:p>
            <a:r>
              <a:rPr lang="en-GB" dirty="0"/>
              <a:t>Adverse effects of treatment, or of standards of care, or about which complaint (advisable in England, compulsory in Scotland)</a:t>
            </a:r>
          </a:p>
          <a:p>
            <a:r>
              <a:rPr lang="en-GB" dirty="0"/>
              <a:t>Accident</a:t>
            </a:r>
          </a:p>
          <a:p>
            <a:r>
              <a:rPr lang="en-GB" dirty="0"/>
              <a:t>Cause not known/no Dr attended</a:t>
            </a:r>
          </a:p>
          <a:p>
            <a:endParaRPr lang="en-GB" dirty="0"/>
          </a:p>
          <a:p>
            <a:r>
              <a:rPr lang="en-GB" dirty="0"/>
              <a:t>Certifying Dr not seen in 14/7 or after death</a:t>
            </a:r>
            <a:endParaRPr lang="en-GB" sz="800" dirty="0"/>
          </a:p>
          <a:p>
            <a:endParaRPr lang="en-GB" sz="800" dirty="0"/>
          </a:p>
          <a:p>
            <a:pPr eaLnBrk="1" hangingPunct="1"/>
            <a:endParaRPr lang="en-US" dirty="0"/>
          </a:p>
        </p:txBody>
      </p:sp>
      <p:sp>
        <p:nvSpPr>
          <p:cNvPr id="184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3A6F58F-CF50-074B-82F6-555C078554BE}" type="slidenum">
              <a:rPr lang="en-GB"/>
              <a:pPr/>
              <a:t>8</a:t>
            </a:fld>
            <a:endParaRPr lang="en-GB"/>
          </a:p>
        </p:txBody>
      </p:sp>
    </p:spTree>
    <p:extLst>
      <p:ext uri="{BB962C8B-B14F-4D97-AF65-F5344CB8AC3E}">
        <p14:creationId xmlns:p14="http://schemas.microsoft.com/office/powerpoint/2010/main" val="201103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6138" y="368300"/>
            <a:ext cx="2295525" cy="1720850"/>
          </a:xfrm>
        </p:spPr>
      </p:sp>
      <p:sp>
        <p:nvSpPr>
          <p:cNvPr id="3" name="Notes Placeholder 2"/>
          <p:cNvSpPr>
            <a:spLocks noGrp="1"/>
          </p:cNvSpPr>
          <p:nvPr>
            <p:ph type="body" idx="1"/>
          </p:nvPr>
        </p:nvSpPr>
        <p:spPr>
          <a:xfrm>
            <a:off x="685800" y="2444751"/>
            <a:ext cx="5486400" cy="6013450"/>
          </a:xfrm>
        </p:spPr>
        <p:txBody>
          <a:bodyPr/>
          <a:lstStyle/>
          <a:p>
            <a:r>
              <a:rPr lang="en-US" dirty="0"/>
              <a:t>Doctors can </a:t>
            </a:r>
            <a:r>
              <a:rPr lang="en-US" b="1" dirty="0"/>
              <a:t>issue</a:t>
            </a:r>
            <a:r>
              <a:rPr lang="en-US" dirty="0"/>
              <a:t> MCCD if provided care in last illness and seen deceased within 14 days of death Or after death. If doubt seek senior advice or HMC. </a:t>
            </a:r>
            <a:br>
              <a:rPr lang="en-US" dirty="0"/>
            </a:br>
            <a:r>
              <a:rPr lang="en-US" dirty="0"/>
              <a:t>Death within 24 </a:t>
            </a:r>
            <a:r>
              <a:rPr lang="en-US" dirty="0" err="1"/>
              <a:t>hrs</a:t>
            </a:r>
            <a:r>
              <a:rPr lang="en-US" dirty="0"/>
              <a:t> admission or related to surgery report to HMC - cause unknown.</a:t>
            </a:r>
          </a:p>
          <a:p>
            <a:endParaRPr lang="en-US" dirty="0"/>
          </a:p>
          <a:p>
            <a:r>
              <a:rPr lang="en-US" dirty="0"/>
              <a:t>Consider </a:t>
            </a:r>
            <a:r>
              <a:rPr lang="en-US" b="1" dirty="0"/>
              <a:t>hospital PM </a:t>
            </a:r>
            <a:r>
              <a:rPr lang="en-US" dirty="0"/>
              <a:t>if definitely natural cause, but not precisely known. If cause known such as terminally ill then try to find doctor to sign.</a:t>
            </a:r>
          </a:p>
          <a:p>
            <a:endParaRPr lang="en-US" dirty="0"/>
          </a:p>
          <a:p>
            <a:pPr>
              <a:lnSpc>
                <a:spcPct val="90000"/>
              </a:lnSpc>
              <a:spcAft>
                <a:spcPct val="20000"/>
              </a:spcAft>
            </a:pPr>
            <a:r>
              <a:rPr lang="en-US" b="1" dirty="0">
                <a:latin typeface="Tahoma" charset="0"/>
              </a:rPr>
              <a:t>~30% </a:t>
            </a:r>
            <a:r>
              <a:rPr lang="en-US" dirty="0">
                <a:latin typeface="Tahoma" charset="0"/>
              </a:rPr>
              <a:t>of medical certificates clinical  cause of death is significantly wrong or incomplete</a:t>
            </a:r>
          </a:p>
          <a:p>
            <a:pPr>
              <a:lnSpc>
                <a:spcPct val="90000"/>
              </a:lnSpc>
              <a:spcAft>
                <a:spcPct val="20000"/>
              </a:spcAft>
            </a:pPr>
            <a:r>
              <a:rPr lang="en-US" dirty="0">
                <a:latin typeface="Tahoma" charset="0"/>
              </a:rPr>
              <a:t>Discrepancy rate unrelated to length of stay in hospital or time on GP’s list</a:t>
            </a:r>
          </a:p>
          <a:p>
            <a:pPr>
              <a:lnSpc>
                <a:spcPct val="90000"/>
              </a:lnSpc>
              <a:spcAft>
                <a:spcPct val="20000"/>
              </a:spcAft>
            </a:pPr>
            <a:r>
              <a:rPr lang="en-US" dirty="0">
                <a:latin typeface="Tahoma" charset="0"/>
              </a:rPr>
              <a:t>Potential loss of reliable clinical audit and public health data</a:t>
            </a:r>
          </a:p>
          <a:p>
            <a:endParaRPr lang="en-US" dirty="0"/>
          </a:p>
          <a:p>
            <a:r>
              <a:rPr lang="en-US" dirty="0"/>
              <a:t>Poor standard of </a:t>
            </a:r>
            <a:r>
              <a:rPr lang="en-US" b="1" dirty="0"/>
              <a:t>certification</a:t>
            </a:r>
            <a:r>
              <a:rPr lang="en-US" dirty="0"/>
              <a:t>. Note 1a 1b 1c sequence of causation</a:t>
            </a:r>
          </a:p>
          <a:p>
            <a:r>
              <a:rPr lang="en-US" dirty="0"/>
              <a:t>Note II factors that are contributory to death but not related to 1</a:t>
            </a:r>
          </a:p>
          <a:p>
            <a:r>
              <a:rPr lang="en-US" dirty="0"/>
              <a:t>Don’t hide operation or </a:t>
            </a:r>
            <a:r>
              <a:rPr lang="en-US" dirty="0" err="1"/>
              <a:t>anaesthetic</a:t>
            </a:r>
            <a:r>
              <a:rPr lang="en-US" dirty="0"/>
              <a:t> if clearly causative</a:t>
            </a:r>
          </a:p>
          <a:p>
            <a:endParaRPr lang="en-US" dirty="0"/>
          </a:p>
          <a:p>
            <a:r>
              <a:rPr lang="en-US" dirty="0"/>
              <a:t>If reported to HMC can </a:t>
            </a:r>
            <a:r>
              <a:rPr lang="en-US" b="1" dirty="0"/>
              <a:t>cover with A </a:t>
            </a:r>
            <a:r>
              <a:rPr lang="en-US" dirty="0"/>
              <a:t>or investigate further. Request consultant.</a:t>
            </a:r>
          </a:p>
          <a:p>
            <a:endParaRPr lang="en-US" dirty="0"/>
          </a:p>
          <a:p>
            <a:endParaRPr lang="en-US" dirty="0"/>
          </a:p>
        </p:txBody>
      </p:sp>
      <p:sp>
        <p:nvSpPr>
          <p:cNvPr id="4" name="Slide Number Placeholder 3"/>
          <p:cNvSpPr>
            <a:spLocks noGrp="1"/>
          </p:cNvSpPr>
          <p:nvPr>
            <p:ph type="sldNum" sz="quarter" idx="10"/>
          </p:nvPr>
        </p:nvSpPr>
        <p:spPr/>
        <p:txBody>
          <a:bodyPr/>
          <a:lstStyle/>
          <a:p>
            <a:fld id="{5D79FDD9-9A7F-E14A-8F29-B357ECB3590B}" type="slidenum">
              <a:rPr lang="en-US" smtClean="0"/>
              <a:t>9</a:t>
            </a:fld>
            <a:endParaRPr lang="en-US"/>
          </a:p>
        </p:txBody>
      </p:sp>
    </p:spTree>
    <p:extLst>
      <p:ext uri="{BB962C8B-B14F-4D97-AF65-F5344CB8AC3E}">
        <p14:creationId xmlns:p14="http://schemas.microsoft.com/office/powerpoint/2010/main" val="317870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317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CF3F4405-8819-6642-956B-AADC89B37E99}" type="slidenum">
              <a:rPr lang="en-GB"/>
              <a:pPr/>
              <a:t>10</a:t>
            </a:fld>
            <a:endParaRPr lang="en-GB"/>
          </a:p>
        </p:txBody>
      </p:sp>
    </p:spTree>
    <p:extLst>
      <p:ext uri="{BB962C8B-B14F-4D97-AF65-F5344CB8AC3E}">
        <p14:creationId xmlns:p14="http://schemas.microsoft.com/office/powerpoint/2010/main" val="2224064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79FDD9-9A7F-E14A-8F29-B357ECB3590B}" type="slidenum">
              <a:rPr lang="en-US" smtClean="0"/>
              <a:t>14</a:t>
            </a:fld>
            <a:endParaRPr lang="en-US"/>
          </a:p>
        </p:txBody>
      </p:sp>
    </p:spTree>
    <p:extLst>
      <p:ext uri="{BB962C8B-B14F-4D97-AF65-F5344CB8AC3E}">
        <p14:creationId xmlns:p14="http://schemas.microsoft.com/office/powerpoint/2010/main" val="92616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12B4-A6DA-B84F-9569-55A057F6E60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91607C9-DC93-8845-8B08-F9DD271DFD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F0A96AC-8A13-8F46-9931-4C887E6140CF}"/>
              </a:ext>
            </a:extLst>
          </p:cNvPr>
          <p:cNvSpPr>
            <a:spLocks noGrp="1"/>
          </p:cNvSpPr>
          <p:nvPr>
            <p:ph type="dt" sz="half" idx="10"/>
          </p:nvPr>
        </p:nvSpPr>
        <p:spPr/>
        <p:txBody>
          <a:bodyPr/>
          <a:lstStyle/>
          <a:p>
            <a:fld id="{21F7B423-33DA-D145-A58B-DA68BB07565B}" type="datetimeFigureOut">
              <a:rPr lang="en-US" smtClean="0"/>
              <a:t>4/30/21</a:t>
            </a:fld>
            <a:endParaRPr lang="en-US"/>
          </a:p>
        </p:txBody>
      </p:sp>
      <p:sp>
        <p:nvSpPr>
          <p:cNvPr id="5" name="Footer Placeholder 4">
            <a:extLst>
              <a:ext uri="{FF2B5EF4-FFF2-40B4-BE49-F238E27FC236}">
                <a16:creationId xmlns:a16="http://schemas.microsoft.com/office/drawing/2014/main" id="{7FBE41DD-ED66-3445-9506-16EE94123A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1AA68-A335-E844-B8C9-7F40589F0198}"/>
              </a:ext>
            </a:extLst>
          </p:cNvPr>
          <p:cNvSpPr>
            <a:spLocks noGrp="1"/>
          </p:cNvSpPr>
          <p:nvPr>
            <p:ph type="sldNum" sz="quarter" idx="12"/>
          </p:nvPr>
        </p:nvSpPr>
        <p:spPr/>
        <p:txBody>
          <a:bodyPr/>
          <a:lstStyle/>
          <a:p>
            <a:fld id="{C331AEEF-98FB-E44D-BD21-B4F41D283D7F}" type="slidenum">
              <a:rPr lang="en-US" smtClean="0"/>
              <a:t>‹#›</a:t>
            </a:fld>
            <a:endParaRPr lang="en-US"/>
          </a:p>
        </p:txBody>
      </p:sp>
    </p:spTree>
    <p:extLst>
      <p:ext uri="{BB962C8B-B14F-4D97-AF65-F5344CB8AC3E}">
        <p14:creationId xmlns:p14="http://schemas.microsoft.com/office/powerpoint/2010/main" val="1386327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33AB-BDC2-BE4E-95D0-39F7032F56C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3CA5D7C-4883-CE40-9ECB-7F33EA54A48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53DE8B-CEC5-274B-A1FE-089CE58BF146}"/>
              </a:ext>
            </a:extLst>
          </p:cNvPr>
          <p:cNvSpPr>
            <a:spLocks noGrp="1"/>
          </p:cNvSpPr>
          <p:nvPr>
            <p:ph type="dt" sz="half" idx="10"/>
          </p:nvPr>
        </p:nvSpPr>
        <p:spPr/>
        <p:txBody>
          <a:bodyPr/>
          <a:lstStyle/>
          <a:p>
            <a:fld id="{21F7B423-33DA-D145-A58B-DA68BB07565B}" type="datetimeFigureOut">
              <a:rPr lang="en-US" smtClean="0"/>
              <a:t>4/30/21</a:t>
            </a:fld>
            <a:endParaRPr lang="en-US"/>
          </a:p>
        </p:txBody>
      </p:sp>
      <p:sp>
        <p:nvSpPr>
          <p:cNvPr id="5" name="Footer Placeholder 4">
            <a:extLst>
              <a:ext uri="{FF2B5EF4-FFF2-40B4-BE49-F238E27FC236}">
                <a16:creationId xmlns:a16="http://schemas.microsoft.com/office/drawing/2014/main" id="{505E7380-145F-3140-98AA-E3B738989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4F498-2A29-7241-8E68-C0478BB4504B}"/>
              </a:ext>
            </a:extLst>
          </p:cNvPr>
          <p:cNvSpPr>
            <a:spLocks noGrp="1"/>
          </p:cNvSpPr>
          <p:nvPr>
            <p:ph type="sldNum" sz="quarter" idx="12"/>
          </p:nvPr>
        </p:nvSpPr>
        <p:spPr/>
        <p:txBody>
          <a:bodyPr/>
          <a:lstStyle/>
          <a:p>
            <a:fld id="{C331AEEF-98FB-E44D-BD21-B4F41D283D7F}" type="slidenum">
              <a:rPr lang="en-US" smtClean="0"/>
              <a:t>‹#›</a:t>
            </a:fld>
            <a:endParaRPr lang="en-US"/>
          </a:p>
        </p:txBody>
      </p:sp>
    </p:spTree>
    <p:extLst>
      <p:ext uri="{BB962C8B-B14F-4D97-AF65-F5344CB8AC3E}">
        <p14:creationId xmlns:p14="http://schemas.microsoft.com/office/powerpoint/2010/main" val="208846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277CCF-1BCF-004D-8131-E5B4E2C2402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32A6F01-0895-9640-90A4-6FAD97962B1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863874-B47F-474B-B9BA-27A0A18D7F04}"/>
              </a:ext>
            </a:extLst>
          </p:cNvPr>
          <p:cNvSpPr>
            <a:spLocks noGrp="1"/>
          </p:cNvSpPr>
          <p:nvPr>
            <p:ph type="dt" sz="half" idx="10"/>
          </p:nvPr>
        </p:nvSpPr>
        <p:spPr/>
        <p:txBody>
          <a:bodyPr/>
          <a:lstStyle/>
          <a:p>
            <a:fld id="{21F7B423-33DA-D145-A58B-DA68BB07565B}" type="datetimeFigureOut">
              <a:rPr lang="en-US" smtClean="0"/>
              <a:t>4/30/21</a:t>
            </a:fld>
            <a:endParaRPr lang="en-US"/>
          </a:p>
        </p:txBody>
      </p:sp>
      <p:sp>
        <p:nvSpPr>
          <p:cNvPr id="5" name="Footer Placeholder 4">
            <a:extLst>
              <a:ext uri="{FF2B5EF4-FFF2-40B4-BE49-F238E27FC236}">
                <a16:creationId xmlns:a16="http://schemas.microsoft.com/office/drawing/2014/main" id="{490A7D85-A63F-E749-99B1-985E866A7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F5804-49D3-4B4A-B5E3-56C30E167FE7}"/>
              </a:ext>
            </a:extLst>
          </p:cNvPr>
          <p:cNvSpPr>
            <a:spLocks noGrp="1"/>
          </p:cNvSpPr>
          <p:nvPr>
            <p:ph type="sldNum" sz="quarter" idx="12"/>
          </p:nvPr>
        </p:nvSpPr>
        <p:spPr/>
        <p:txBody>
          <a:bodyPr/>
          <a:lstStyle/>
          <a:p>
            <a:fld id="{C331AEEF-98FB-E44D-BD21-B4F41D283D7F}" type="slidenum">
              <a:rPr lang="en-US" smtClean="0"/>
              <a:t>‹#›</a:t>
            </a:fld>
            <a:endParaRPr lang="en-US"/>
          </a:p>
        </p:txBody>
      </p:sp>
    </p:spTree>
    <p:extLst>
      <p:ext uri="{BB962C8B-B14F-4D97-AF65-F5344CB8AC3E}">
        <p14:creationId xmlns:p14="http://schemas.microsoft.com/office/powerpoint/2010/main" val="415883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C3C5-0B52-3447-B6A9-F83CAB8E789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8A2AF-50BD-6749-9E12-CCDA4ECBEDD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67790C-73FD-7C44-B0D5-CA2C904C72F1}"/>
              </a:ext>
            </a:extLst>
          </p:cNvPr>
          <p:cNvSpPr>
            <a:spLocks noGrp="1"/>
          </p:cNvSpPr>
          <p:nvPr>
            <p:ph type="dt" sz="half" idx="10"/>
          </p:nvPr>
        </p:nvSpPr>
        <p:spPr/>
        <p:txBody>
          <a:bodyPr/>
          <a:lstStyle/>
          <a:p>
            <a:fld id="{21F7B423-33DA-D145-A58B-DA68BB07565B}" type="datetimeFigureOut">
              <a:rPr lang="en-US" smtClean="0"/>
              <a:t>4/30/21</a:t>
            </a:fld>
            <a:endParaRPr lang="en-US"/>
          </a:p>
        </p:txBody>
      </p:sp>
      <p:sp>
        <p:nvSpPr>
          <p:cNvPr id="5" name="Footer Placeholder 4">
            <a:extLst>
              <a:ext uri="{FF2B5EF4-FFF2-40B4-BE49-F238E27FC236}">
                <a16:creationId xmlns:a16="http://schemas.microsoft.com/office/drawing/2014/main" id="{1FA84DA3-81C2-E649-B75C-529134580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4AB0B-8EC7-F944-AA3D-5D232670E2A8}"/>
              </a:ext>
            </a:extLst>
          </p:cNvPr>
          <p:cNvSpPr>
            <a:spLocks noGrp="1"/>
          </p:cNvSpPr>
          <p:nvPr>
            <p:ph type="sldNum" sz="quarter" idx="12"/>
          </p:nvPr>
        </p:nvSpPr>
        <p:spPr/>
        <p:txBody>
          <a:bodyPr/>
          <a:lstStyle/>
          <a:p>
            <a:fld id="{C331AEEF-98FB-E44D-BD21-B4F41D283D7F}" type="slidenum">
              <a:rPr lang="en-US" smtClean="0"/>
              <a:t>‹#›</a:t>
            </a:fld>
            <a:endParaRPr lang="en-US"/>
          </a:p>
        </p:txBody>
      </p:sp>
    </p:spTree>
    <p:extLst>
      <p:ext uri="{BB962C8B-B14F-4D97-AF65-F5344CB8AC3E}">
        <p14:creationId xmlns:p14="http://schemas.microsoft.com/office/powerpoint/2010/main" val="341044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ED50-0BDD-244D-8958-8C70328D351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CF85698-D28D-2043-B1D1-54F67C9F7E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08F465-8FE4-AD42-81EE-A9A39423C1AE}"/>
              </a:ext>
            </a:extLst>
          </p:cNvPr>
          <p:cNvSpPr>
            <a:spLocks noGrp="1"/>
          </p:cNvSpPr>
          <p:nvPr>
            <p:ph type="dt" sz="half" idx="10"/>
          </p:nvPr>
        </p:nvSpPr>
        <p:spPr/>
        <p:txBody>
          <a:bodyPr/>
          <a:lstStyle/>
          <a:p>
            <a:fld id="{21F7B423-33DA-D145-A58B-DA68BB07565B}" type="datetimeFigureOut">
              <a:rPr lang="en-US" smtClean="0"/>
              <a:t>4/30/21</a:t>
            </a:fld>
            <a:endParaRPr lang="en-US"/>
          </a:p>
        </p:txBody>
      </p:sp>
      <p:sp>
        <p:nvSpPr>
          <p:cNvPr id="5" name="Footer Placeholder 4">
            <a:extLst>
              <a:ext uri="{FF2B5EF4-FFF2-40B4-BE49-F238E27FC236}">
                <a16:creationId xmlns:a16="http://schemas.microsoft.com/office/drawing/2014/main" id="{EF5BCB28-8FC9-A142-9B9B-FF3032507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B2A4B-3015-4A40-8A46-6CF96DA5B326}"/>
              </a:ext>
            </a:extLst>
          </p:cNvPr>
          <p:cNvSpPr>
            <a:spLocks noGrp="1"/>
          </p:cNvSpPr>
          <p:nvPr>
            <p:ph type="sldNum" sz="quarter" idx="12"/>
          </p:nvPr>
        </p:nvSpPr>
        <p:spPr/>
        <p:txBody>
          <a:bodyPr/>
          <a:lstStyle/>
          <a:p>
            <a:fld id="{C331AEEF-98FB-E44D-BD21-B4F41D283D7F}" type="slidenum">
              <a:rPr lang="en-US" smtClean="0"/>
              <a:t>‹#›</a:t>
            </a:fld>
            <a:endParaRPr lang="en-US"/>
          </a:p>
        </p:txBody>
      </p:sp>
    </p:spTree>
    <p:extLst>
      <p:ext uri="{BB962C8B-B14F-4D97-AF65-F5344CB8AC3E}">
        <p14:creationId xmlns:p14="http://schemas.microsoft.com/office/powerpoint/2010/main" val="389067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4E35A-F6B9-0E47-9A05-9C8D87A606F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6BBF363-2491-654D-9938-72CCB12F740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E8B4893-0C29-FD47-A1BA-1FE719C90CC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1D0A838-EF41-EC43-A8E7-15283BB72C69}"/>
              </a:ext>
            </a:extLst>
          </p:cNvPr>
          <p:cNvSpPr>
            <a:spLocks noGrp="1"/>
          </p:cNvSpPr>
          <p:nvPr>
            <p:ph type="dt" sz="half" idx="10"/>
          </p:nvPr>
        </p:nvSpPr>
        <p:spPr/>
        <p:txBody>
          <a:bodyPr/>
          <a:lstStyle/>
          <a:p>
            <a:fld id="{21F7B423-33DA-D145-A58B-DA68BB07565B}" type="datetimeFigureOut">
              <a:rPr lang="en-US" smtClean="0"/>
              <a:t>4/30/21</a:t>
            </a:fld>
            <a:endParaRPr lang="en-US"/>
          </a:p>
        </p:txBody>
      </p:sp>
      <p:sp>
        <p:nvSpPr>
          <p:cNvPr id="6" name="Footer Placeholder 5">
            <a:extLst>
              <a:ext uri="{FF2B5EF4-FFF2-40B4-BE49-F238E27FC236}">
                <a16:creationId xmlns:a16="http://schemas.microsoft.com/office/drawing/2014/main" id="{15F51540-AD1A-494F-A67D-CFA9C0CBCB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5D8B33-7896-C44C-8A71-8CE8774AF15D}"/>
              </a:ext>
            </a:extLst>
          </p:cNvPr>
          <p:cNvSpPr>
            <a:spLocks noGrp="1"/>
          </p:cNvSpPr>
          <p:nvPr>
            <p:ph type="sldNum" sz="quarter" idx="12"/>
          </p:nvPr>
        </p:nvSpPr>
        <p:spPr/>
        <p:txBody>
          <a:bodyPr/>
          <a:lstStyle/>
          <a:p>
            <a:fld id="{C331AEEF-98FB-E44D-BD21-B4F41D283D7F}" type="slidenum">
              <a:rPr lang="en-US" smtClean="0"/>
              <a:t>‹#›</a:t>
            </a:fld>
            <a:endParaRPr lang="en-US"/>
          </a:p>
        </p:txBody>
      </p:sp>
    </p:spTree>
    <p:extLst>
      <p:ext uri="{BB962C8B-B14F-4D97-AF65-F5344CB8AC3E}">
        <p14:creationId xmlns:p14="http://schemas.microsoft.com/office/powerpoint/2010/main" val="92787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5E0F1-FFE4-4047-A2D9-829C06C5653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61225E4-856A-B042-A1DB-697128948C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DC41AC3-9981-154E-986B-03327E5B77A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C8E152D-F96E-5E44-9236-9B86283FE5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5BA4C7A-467B-314A-BA6D-CAF2DD3B172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DDBC9D4-F55E-E849-92C1-9745B91D59E2}"/>
              </a:ext>
            </a:extLst>
          </p:cNvPr>
          <p:cNvSpPr>
            <a:spLocks noGrp="1"/>
          </p:cNvSpPr>
          <p:nvPr>
            <p:ph type="dt" sz="half" idx="10"/>
          </p:nvPr>
        </p:nvSpPr>
        <p:spPr/>
        <p:txBody>
          <a:bodyPr/>
          <a:lstStyle/>
          <a:p>
            <a:fld id="{21F7B423-33DA-D145-A58B-DA68BB07565B}" type="datetimeFigureOut">
              <a:rPr lang="en-US" smtClean="0"/>
              <a:t>4/30/21</a:t>
            </a:fld>
            <a:endParaRPr lang="en-US"/>
          </a:p>
        </p:txBody>
      </p:sp>
      <p:sp>
        <p:nvSpPr>
          <p:cNvPr id="8" name="Footer Placeholder 7">
            <a:extLst>
              <a:ext uri="{FF2B5EF4-FFF2-40B4-BE49-F238E27FC236}">
                <a16:creationId xmlns:a16="http://schemas.microsoft.com/office/drawing/2014/main" id="{1E4132AF-5F54-0048-807F-D76773F4D8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C43280-C70B-6B4E-92E3-D3299DBA81B5}"/>
              </a:ext>
            </a:extLst>
          </p:cNvPr>
          <p:cNvSpPr>
            <a:spLocks noGrp="1"/>
          </p:cNvSpPr>
          <p:nvPr>
            <p:ph type="sldNum" sz="quarter" idx="12"/>
          </p:nvPr>
        </p:nvSpPr>
        <p:spPr/>
        <p:txBody>
          <a:bodyPr/>
          <a:lstStyle/>
          <a:p>
            <a:fld id="{C331AEEF-98FB-E44D-BD21-B4F41D283D7F}" type="slidenum">
              <a:rPr lang="en-US" smtClean="0"/>
              <a:t>‹#›</a:t>
            </a:fld>
            <a:endParaRPr lang="en-US"/>
          </a:p>
        </p:txBody>
      </p:sp>
    </p:spTree>
    <p:extLst>
      <p:ext uri="{BB962C8B-B14F-4D97-AF65-F5344CB8AC3E}">
        <p14:creationId xmlns:p14="http://schemas.microsoft.com/office/powerpoint/2010/main" val="83934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FEF9-0899-5E43-8B44-0C0D14C9C3D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6C073EC-33AE-7142-A869-2D448B65C6AD}"/>
              </a:ext>
            </a:extLst>
          </p:cNvPr>
          <p:cNvSpPr>
            <a:spLocks noGrp="1"/>
          </p:cNvSpPr>
          <p:nvPr>
            <p:ph type="dt" sz="half" idx="10"/>
          </p:nvPr>
        </p:nvSpPr>
        <p:spPr/>
        <p:txBody>
          <a:bodyPr/>
          <a:lstStyle/>
          <a:p>
            <a:fld id="{21F7B423-33DA-D145-A58B-DA68BB07565B}" type="datetimeFigureOut">
              <a:rPr lang="en-US" smtClean="0"/>
              <a:t>4/30/21</a:t>
            </a:fld>
            <a:endParaRPr lang="en-US"/>
          </a:p>
        </p:txBody>
      </p:sp>
      <p:sp>
        <p:nvSpPr>
          <p:cNvPr id="4" name="Footer Placeholder 3">
            <a:extLst>
              <a:ext uri="{FF2B5EF4-FFF2-40B4-BE49-F238E27FC236}">
                <a16:creationId xmlns:a16="http://schemas.microsoft.com/office/drawing/2014/main" id="{52A5DDA8-8831-E245-9FB3-8961526307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FD5508-FEF5-6049-9D5D-5874AD9FF630}"/>
              </a:ext>
            </a:extLst>
          </p:cNvPr>
          <p:cNvSpPr>
            <a:spLocks noGrp="1"/>
          </p:cNvSpPr>
          <p:nvPr>
            <p:ph type="sldNum" sz="quarter" idx="12"/>
          </p:nvPr>
        </p:nvSpPr>
        <p:spPr/>
        <p:txBody>
          <a:bodyPr/>
          <a:lstStyle/>
          <a:p>
            <a:fld id="{C331AEEF-98FB-E44D-BD21-B4F41D283D7F}" type="slidenum">
              <a:rPr lang="en-US" smtClean="0"/>
              <a:t>‹#›</a:t>
            </a:fld>
            <a:endParaRPr lang="en-US"/>
          </a:p>
        </p:txBody>
      </p:sp>
    </p:spTree>
    <p:extLst>
      <p:ext uri="{BB962C8B-B14F-4D97-AF65-F5344CB8AC3E}">
        <p14:creationId xmlns:p14="http://schemas.microsoft.com/office/powerpoint/2010/main" val="399670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F05C69-F28A-7A42-B3F2-7B472D25AA03}"/>
              </a:ext>
            </a:extLst>
          </p:cNvPr>
          <p:cNvSpPr>
            <a:spLocks noGrp="1"/>
          </p:cNvSpPr>
          <p:nvPr>
            <p:ph type="dt" sz="half" idx="10"/>
          </p:nvPr>
        </p:nvSpPr>
        <p:spPr/>
        <p:txBody>
          <a:bodyPr/>
          <a:lstStyle/>
          <a:p>
            <a:fld id="{21F7B423-33DA-D145-A58B-DA68BB07565B}" type="datetimeFigureOut">
              <a:rPr lang="en-US" smtClean="0"/>
              <a:t>4/30/21</a:t>
            </a:fld>
            <a:endParaRPr lang="en-US"/>
          </a:p>
        </p:txBody>
      </p:sp>
      <p:sp>
        <p:nvSpPr>
          <p:cNvPr id="3" name="Footer Placeholder 2">
            <a:extLst>
              <a:ext uri="{FF2B5EF4-FFF2-40B4-BE49-F238E27FC236}">
                <a16:creationId xmlns:a16="http://schemas.microsoft.com/office/drawing/2014/main" id="{2F84C4EE-EB2B-0C48-A7EF-B8CAB44628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F2441A-123D-9E4C-8EB3-446E73CC327D}"/>
              </a:ext>
            </a:extLst>
          </p:cNvPr>
          <p:cNvSpPr>
            <a:spLocks noGrp="1"/>
          </p:cNvSpPr>
          <p:nvPr>
            <p:ph type="sldNum" sz="quarter" idx="12"/>
          </p:nvPr>
        </p:nvSpPr>
        <p:spPr/>
        <p:txBody>
          <a:bodyPr/>
          <a:lstStyle/>
          <a:p>
            <a:fld id="{C331AEEF-98FB-E44D-BD21-B4F41D283D7F}" type="slidenum">
              <a:rPr lang="en-US" smtClean="0"/>
              <a:t>‹#›</a:t>
            </a:fld>
            <a:endParaRPr lang="en-US"/>
          </a:p>
        </p:txBody>
      </p:sp>
    </p:spTree>
    <p:extLst>
      <p:ext uri="{BB962C8B-B14F-4D97-AF65-F5344CB8AC3E}">
        <p14:creationId xmlns:p14="http://schemas.microsoft.com/office/powerpoint/2010/main" val="241312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99F2-9523-0546-92AD-73F3FF3C3F6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988B54B-16CF-A847-B4F7-ADF054358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2CE5E8A-7004-FD46-BF2D-84825BABD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902D80-F329-4E4E-89C6-5043E95E8839}"/>
              </a:ext>
            </a:extLst>
          </p:cNvPr>
          <p:cNvSpPr>
            <a:spLocks noGrp="1"/>
          </p:cNvSpPr>
          <p:nvPr>
            <p:ph type="dt" sz="half" idx="10"/>
          </p:nvPr>
        </p:nvSpPr>
        <p:spPr/>
        <p:txBody>
          <a:bodyPr/>
          <a:lstStyle/>
          <a:p>
            <a:fld id="{21F7B423-33DA-D145-A58B-DA68BB07565B}" type="datetimeFigureOut">
              <a:rPr lang="en-US" smtClean="0"/>
              <a:t>4/30/21</a:t>
            </a:fld>
            <a:endParaRPr lang="en-US"/>
          </a:p>
        </p:txBody>
      </p:sp>
      <p:sp>
        <p:nvSpPr>
          <p:cNvPr id="6" name="Footer Placeholder 5">
            <a:extLst>
              <a:ext uri="{FF2B5EF4-FFF2-40B4-BE49-F238E27FC236}">
                <a16:creationId xmlns:a16="http://schemas.microsoft.com/office/drawing/2014/main" id="{09BC5612-9F41-494C-9A50-1452FF465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333908-E7F1-ED4B-B4DC-5DBAC430473A}"/>
              </a:ext>
            </a:extLst>
          </p:cNvPr>
          <p:cNvSpPr>
            <a:spLocks noGrp="1"/>
          </p:cNvSpPr>
          <p:nvPr>
            <p:ph type="sldNum" sz="quarter" idx="12"/>
          </p:nvPr>
        </p:nvSpPr>
        <p:spPr/>
        <p:txBody>
          <a:bodyPr/>
          <a:lstStyle/>
          <a:p>
            <a:fld id="{C331AEEF-98FB-E44D-BD21-B4F41D283D7F}" type="slidenum">
              <a:rPr lang="en-US" smtClean="0"/>
              <a:t>‹#›</a:t>
            </a:fld>
            <a:endParaRPr lang="en-US"/>
          </a:p>
        </p:txBody>
      </p:sp>
    </p:spTree>
    <p:extLst>
      <p:ext uri="{BB962C8B-B14F-4D97-AF65-F5344CB8AC3E}">
        <p14:creationId xmlns:p14="http://schemas.microsoft.com/office/powerpoint/2010/main" val="41620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BC5E-2D3E-DF4F-B57C-0B5B2DCF6A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137708E-ADBD-464C-A5C5-2915C8296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8C5DB4-11EF-654B-A5B0-A1ECB1ACD4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8D1F7B-785E-5546-BD86-9483198C2DF1}"/>
              </a:ext>
            </a:extLst>
          </p:cNvPr>
          <p:cNvSpPr>
            <a:spLocks noGrp="1"/>
          </p:cNvSpPr>
          <p:nvPr>
            <p:ph type="dt" sz="half" idx="10"/>
          </p:nvPr>
        </p:nvSpPr>
        <p:spPr/>
        <p:txBody>
          <a:bodyPr/>
          <a:lstStyle/>
          <a:p>
            <a:fld id="{21F7B423-33DA-D145-A58B-DA68BB07565B}" type="datetimeFigureOut">
              <a:rPr lang="en-US" smtClean="0"/>
              <a:t>4/30/21</a:t>
            </a:fld>
            <a:endParaRPr lang="en-US"/>
          </a:p>
        </p:txBody>
      </p:sp>
      <p:sp>
        <p:nvSpPr>
          <p:cNvPr id="6" name="Footer Placeholder 5">
            <a:extLst>
              <a:ext uri="{FF2B5EF4-FFF2-40B4-BE49-F238E27FC236}">
                <a16:creationId xmlns:a16="http://schemas.microsoft.com/office/drawing/2014/main" id="{C5A1CC3E-C7CB-DC4E-9326-68220FB4B9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13178-92E9-1C48-9182-E37376AD3AF9}"/>
              </a:ext>
            </a:extLst>
          </p:cNvPr>
          <p:cNvSpPr>
            <a:spLocks noGrp="1"/>
          </p:cNvSpPr>
          <p:nvPr>
            <p:ph type="sldNum" sz="quarter" idx="12"/>
          </p:nvPr>
        </p:nvSpPr>
        <p:spPr/>
        <p:txBody>
          <a:bodyPr/>
          <a:lstStyle/>
          <a:p>
            <a:fld id="{C331AEEF-98FB-E44D-BD21-B4F41D283D7F}" type="slidenum">
              <a:rPr lang="en-US" smtClean="0"/>
              <a:t>‹#›</a:t>
            </a:fld>
            <a:endParaRPr lang="en-US"/>
          </a:p>
        </p:txBody>
      </p:sp>
    </p:spTree>
    <p:extLst>
      <p:ext uri="{BB962C8B-B14F-4D97-AF65-F5344CB8AC3E}">
        <p14:creationId xmlns:p14="http://schemas.microsoft.com/office/powerpoint/2010/main" val="466405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422822-DE05-2642-850D-69B617BE8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1D7E2C7-4205-C144-B7DC-A3AEC69C1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C9D369-34FF-E24F-AC63-FBBAB4C9B3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7B423-33DA-D145-A58B-DA68BB07565B}" type="datetimeFigureOut">
              <a:rPr lang="en-US" smtClean="0"/>
              <a:t>4/30/21</a:t>
            </a:fld>
            <a:endParaRPr lang="en-US"/>
          </a:p>
        </p:txBody>
      </p:sp>
      <p:sp>
        <p:nvSpPr>
          <p:cNvPr id="5" name="Footer Placeholder 4">
            <a:extLst>
              <a:ext uri="{FF2B5EF4-FFF2-40B4-BE49-F238E27FC236}">
                <a16:creationId xmlns:a16="http://schemas.microsoft.com/office/drawing/2014/main" id="{42AD1B88-080A-B74A-B4FD-4840155BD8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A6BAFF-E869-7D4E-BBB5-5625A4CD9D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1AEEF-98FB-E44D-BD21-B4F41D283D7F}" type="slidenum">
              <a:rPr lang="en-US" smtClean="0"/>
              <a:t>‹#›</a:t>
            </a:fld>
            <a:endParaRPr lang="en-US"/>
          </a:p>
        </p:txBody>
      </p:sp>
    </p:spTree>
    <p:extLst>
      <p:ext uri="{BB962C8B-B14F-4D97-AF65-F5344CB8AC3E}">
        <p14:creationId xmlns:p14="http://schemas.microsoft.com/office/powerpoint/2010/main" val="851063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364975"/>
            <a:ext cx="7772400" cy="2167046"/>
          </a:xfrm>
        </p:spPr>
        <p:txBody>
          <a:bodyPr>
            <a:normAutofit fontScale="90000"/>
          </a:bodyPr>
          <a:lstStyle/>
          <a:p>
            <a:br>
              <a:rPr lang="en-US" dirty="0"/>
            </a:br>
            <a:r>
              <a:rPr lang="en-US" dirty="0"/>
              <a:t>The Coroner’s Role</a:t>
            </a:r>
            <a:br>
              <a:rPr lang="en-US" dirty="0"/>
            </a:br>
            <a:r>
              <a:rPr lang="en-US" dirty="0"/>
              <a:t>- </a:t>
            </a:r>
            <a:r>
              <a:rPr lang="en-US" sz="3600" dirty="0"/>
              <a:t>the investigatory duty</a:t>
            </a:r>
            <a:br>
              <a:rPr lang="en-US" dirty="0"/>
            </a:br>
            <a:r>
              <a:rPr lang="en-US" dirty="0"/>
              <a:t> </a:t>
            </a:r>
          </a:p>
        </p:txBody>
      </p:sp>
      <p:sp>
        <p:nvSpPr>
          <p:cNvPr id="3" name="Content Placeholder 2"/>
          <p:cNvSpPr>
            <a:spLocks noGrp="1"/>
          </p:cNvSpPr>
          <p:nvPr>
            <p:ph type="subTitle" idx="1"/>
          </p:nvPr>
        </p:nvSpPr>
        <p:spPr>
          <a:xfrm>
            <a:off x="2895600" y="3829878"/>
            <a:ext cx="6447183" cy="2358886"/>
          </a:xfrm>
        </p:spPr>
        <p:txBody>
          <a:bodyPr>
            <a:normAutofit fontScale="25000" lnSpcReduction="20000"/>
          </a:bodyPr>
          <a:lstStyle/>
          <a:p>
            <a:r>
              <a:rPr lang="en-US" sz="12800" dirty="0"/>
              <a:t>5</a:t>
            </a:r>
            <a:r>
              <a:rPr lang="en-US" sz="12800" baseline="30000" dirty="0"/>
              <a:t>th</a:t>
            </a:r>
            <a:r>
              <a:rPr lang="en-US" sz="12800" dirty="0"/>
              <a:t> May 2021</a:t>
            </a:r>
          </a:p>
          <a:p>
            <a:r>
              <a:rPr lang="en-US" sz="6400" dirty="0" err="1"/>
              <a:t>HealthCareUK</a:t>
            </a:r>
            <a:r>
              <a:rPr lang="en-US" sz="6400" dirty="0"/>
              <a:t> Conference</a:t>
            </a:r>
          </a:p>
          <a:p>
            <a:endParaRPr lang="en-US" dirty="0"/>
          </a:p>
          <a:p>
            <a:endParaRPr lang="en-US" dirty="0"/>
          </a:p>
          <a:p>
            <a:r>
              <a:rPr lang="en-US" sz="12800" dirty="0"/>
              <a:t>Andrew Harris</a:t>
            </a:r>
          </a:p>
          <a:p>
            <a:r>
              <a:rPr lang="en-US" sz="6400" dirty="0"/>
              <a:t>Senior Coroner, London Inner South</a:t>
            </a:r>
          </a:p>
          <a:p>
            <a:r>
              <a:rPr lang="en-US" sz="6400" dirty="0"/>
              <a:t>Professor of Coronial Law, William Harvey Research Institute,</a:t>
            </a:r>
          </a:p>
          <a:p>
            <a:r>
              <a:rPr lang="en-US" sz="6400" dirty="0"/>
              <a:t>Queen Mary’s University of London</a:t>
            </a:r>
          </a:p>
          <a:p>
            <a:endParaRPr lang="en-US" sz="6400" dirty="0"/>
          </a:p>
        </p:txBody>
      </p:sp>
    </p:spTree>
    <p:extLst>
      <p:ext uri="{BB962C8B-B14F-4D97-AF65-F5344CB8AC3E}">
        <p14:creationId xmlns:p14="http://schemas.microsoft.com/office/powerpoint/2010/main" val="32519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dirty="0">
                <a:latin typeface="Tahoma" charset="0"/>
              </a:rPr>
              <a:t>Medical Cause of Death</a:t>
            </a:r>
          </a:p>
        </p:txBody>
      </p:sp>
      <p:sp>
        <p:nvSpPr>
          <p:cNvPr id="21507" name="Rectangle 3"/>
          <p:cNvSpPr>
            <a:spLocks noGrp="1" noChangeArrowheads="1"/>
          </p:cNvSpPr>
          <p:nvPr>
            <p:ph type="body" idx="1"/>
          </p:nvPr>
        </p:nvSpPr>
        <p:spPr>
          <a:xfrm>
            <a:off x="1981200" y="1981201"/>
            <a:ext cx="8229600" cy="4144963"/>
          </a:xfrm>
        </p:spPr>
        <p:txBody>
          <a:bodyPr>
            <a:normAutofit/>
          </a:bodyPr>
          <a:lstStyle/>
          <a:p>
            <a:pPr eaLnBrk="1" hangingPunct="1"/>
            <a:r>
              <a:rPr lang="en-GB" dirty="0"/>
              <a:t>Dr should state MCD whether or not going to coroner/pathologist, mentioning contributory causes</a:t>
            </a:r>
          </a:p>
          <a:p>
            <a:pPr eaLnBrk="1" hangingPunct="1"/>
            <a:r>
              <a:rPr lang="en-GB" dirty="0"/>
              <a:t>1c</a:t>
            </a:r>
            <a:r>
              <a:rPr lang="en-GB" i="1" dirty="0"/>
              <a:t> underlying </a:t>
            </a:r>
            <a:r>
              <a:rPr lang="en-GB" dirty="0"/>
              <a:t>caused 1b caused </a:t>
            </a:r>
            <a:r>
              <a:rPr lang="en-GB" i="1" dirty="0"/>
              <a:t>immediate</a:t>
            </a:r>
            <a:r>
              <a:rPr lang="en-GB" dirty="0"/>
              <a:t> cause 1a</a:t>
            </a:r>
            <a:br>
              <a:rPr lang="en-GB" dirty="0"/>
            </a:br>
            <a:r>
              <a:rPr lang="en-GB" dirty="0"/>
              <a:t>Antecedent cause needed: “Aspiration” insufficient</a:t>
            </a:r>
          </a:p>
          <a:p>
            <a:pPr eaLnBrk="1" hangingPunct="1"/>
            <a:r>
              <a:rPr lang="en-GB" dirty="0"/>
              <a:t>Entries in II contribute to death, on balance of probability, but do not (directly) relate to disease in 1</a:t>
            </a:r>
          </a:p>
          <a:p>
            <a:pPr eaLnBrk="1" hangingPunct="1"/>
            <a:r>
              <a:rPr lang="en-GB" dirty="0"/>
              <a:t>To best of knowledge and belief: </a:t>
            </a:r>
            <a:r>
              <a:rPr lang="en-GB" i="1" dirty="0"/>
              <a:t>lower than probable</a:t>
            </a:r>
          </a:p>
          <a:p>
            <a:pPr eaLnBrk="1" hangingPunct="1"/>
            <a:r>
              <a:rPr lang="en-GB" dirty="0"/>
              <a:t>Seek advice of Medical Examiner*</a:t>
            </a:r>
          </a:p>
          <a:p>
            <a:pPr marL="0" indent="0">
              <a:buNone/>
            </a:pPr>
            <a:endParaRPr lang="en-GB" dirty="0"/>
          </a:p>
        </p:txBody>
      </p:sp>
      <p:sp>
        <p:nvSpPr>
          <p:cNvPr id="2" name="Footer Placeholder 1">
            <a:extLst>
              <a:ext uri="{FF2B5EF4-FFF2-40B4-BE49-F238E27FC236}">
                <a16:creationId xmlns:a16="http://schemas.microsoft.com/office/drawing/2014/main" id="{16B8A40D-408E-0D47-AB39-60B132285D2B}"/>
              </a:ext>
            </a:extLst>
          </p:cNvPr>
          <p:cNvSpPr>
            <a:spLocks noGrp="1"/>
          </p:cNvSpPr>
          <p:nvPr>
            <p:ph type="ftr" sz="quarter" idx="11"/>
          </p:nvPr>
        </p:nvSpPr>
        <p:spPr>
          <a:xfrm>
            <a:off x="2473570" y="6356351"/>
            <a:ext cx="7303476" cy="365125"/>
          </a:xfrm>
        </p:spPr>
        <p:txBody>
          <a:bodyPr/>
          <a:lstStyle/>
          <a:p>
            <a:r>
              <a:rPr lang="en-US" dirty="0"/>
              <a:t>* Requirement to take reasonable steps to determine MCD:  No. 38 Guidance for RMPs on Notification Regs 2019</a:t>
            </a:r>
          </a:p>
        </p:txBody>
      </p:sp>
    </p:spTree>
    <p:extLst>
      <p:ext uri="{BB962C8B-B14F-4D97-AF65-F5344CB8AC3E}">
        <p14:creationId xmlns:p14="http://schemas.microsoft.com/office/powerpoint/2010/main" val="1973558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652A-C0AF-AE44-A1F1-8320FE1FA19E}"/>
              </a:ext>
            </a:extLst>
          </p:cNvPr>
          <p:cNvSpPr>
            <a:spLocks noGrp="1"/>
          </p:cNvSpPr>
          <p:nvPr>
            <p:ph type="title"/>
          </p:nvPr>
        </p:nvSpPr>
        <p:spPr/>
        <p:txBody>
          <a:bodyPr anchor="ctr"/>
          <a:lstStyle/>
          <a:p>
            <a:r>
              <a:rPr lang="en-US" dirty="0"/>
              <a:t>Source of Referrals to Coroner</a:t>
            </a:r>
          </a:p>
        </p:txBody>
      </p:sp>
      <p:sp>
        <p:nvSpPr>
          <p:cNvPr id="3" name="Content Placeholder 2">
            <a:extLst>
              <a:ext uri="{FF2B5EF4-FFF2-40B4-BE49-F238E27FC236}">
                <a16:creationId xmlns:a16="http://schemas.microsoft.com/office/drawing/2014/main" id="{2A730803-4DC3-E74B-A57D-C8C4B8736E95}"/>
              </a:ext>
            </a:extLst>
          </p:cNvPr>
          <p:cNvSpPr>
            <a:spLocks noGrp="1"/>
          </p:cNvSpPr>
          <p:nvPr>
            <p:ph idx="1"/>
          </p:nvPr>
        </p:nvSpPr>
        <p:spPr/>
        <p:txBody>
          <a:bodyPr>
            <a:normAutofit/>
          </a:bodyPr>
          <a:lstStyle/>
          <a:p>
            <a:r>
              <a:rPr lang="en-US" dirty="0"/>
              <a:t>Hospital Doctors - apply death Notification regulations advised by MEs</a:t>
            </a:r>
          </a:p>
          <a:p>
            <a:r>
              <a:rPr lang="en-US" dirty="0"/>
              <a:t>Police refer deaths in community, mostly unknown cause, declaration as to non suspicious</a:t>
            </a:r>
          </a:p>
          <a:p>
            <a:pPr marL="0" indent="0">
              <a:buNone/>
            </a:pPr>
            <a:r>
              <a:rPr lang="en-US" i="1" dirty="0"/>
              <a:t>A small number from other sources </a:t>
            </a:r>
            <a:r>
              <a:rPr lang="en-US" dirty="0"/>
              <a:t>-</a:t>
            </a:r>
          </a:p>
          <a:p>
            <a:r>
              <a:rPr lang="en-US" dirty="0"/>
              <a:t>Registrars, Hospices, GPs, or members of public</a:t>
            </a:r>
          </a:p>
          <a:p>
            <a:r>
              <a:rPr lang="en-US" dirty="0"/>
              <a:t>Transfers from other coroners</a:t>
            </a:r>
          </a:p>
          <a:p>
            <a:r>
              <a:rPr lang="en-US" dirty="0"/>
              <a:t>Directions from Chief Coroner </a:t>
            </a:r>
          </a:p>
          <a:p>
            <a:endParaRPr lang="en-US" dirty="0"/>
          </a:p>
        </p:txBody>
      </p:sp>
    </p:spTree>
    <p:extLst>
      <p:ext uri="{BB962C8B-B14F-4D97-AF65-F5344CB8AC3E}">
        <p14:creationId xmlns:p14="http://schemas.microsoft.com/office/powerpoint/2010/main" val="4909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2589-B355-654F-BB8E-2545802B344E}"/>
              </a:ext>
            </a:extLst>
          </p:cNvPr>
          <p:cNvSpPr>
            <a:spLocks noGrp="1"/>
          </p:cNvSpPr>
          <p:nvPr>
            <p:ph type="title"/>
          </p:nvPr>
        </p:nvSpPr>
        <p:spPr/>
        <p:txBody>
          <a:bodyPr>
            <a:normAutofit/>
          </a:bodyPr>
          <a:lstStyle/>
          <a:p>
            <a:r>
              <a:rPr lang="en-US" dirty="0"/>
              <a:t>Notification of Death Regulations 2019*</a:t>
            </a:r>
          </a:p>
        </p:txBody>
      </p:sp>
      <p:sp>
        <p:nvSpPr>
          <p:cNvPr id="3" name="Content Placeholder 2">
            <a:extLst>
              <a:ext uri="{FF2B5EF4-FFF2-40B4-BE49-F238E27FC236}">
                <a16:creationId xmlns:a16="http://schemas.microsoft.com/office/drawing/2014/main" id="{8F1F8703-C192-2042-8A25-D0230DDB8B16}"/>
              </a:ext>
            </a:extLst>
          </p:cNvPr>
          <p:cNvSpPr>
            <a:spLocks noGrp="1"/>
          </p:cNvSpPr>
          <p:nvPr>
            <p:ph idx="1"/>
          </p:nvPr>
        </p:nvSpPr>
        <p:spPr/>
        <p:txBody>
          <a:bodyPr>
            <a:normAutofit lnSpcReduction="10000"/>
          </a:bodyPr>
          <a:lstStyle/>
          <a:p>
            <a:r>
              <a:rPr lang="en-US" dirty="0"/>
              <a:t>Exposure/ contact with toxic substance – acute not chronic but all industrial. Implications of </a:t>
            </a:r>
            <a:r>
              <a:rPr lang="en-US" i="1" u="sng" dirty="0" err="1"/>
              <a:t>Kissi</a:t>
            </a:r>
            <a:r>
              <a:rPr lang="en-US" i="1" u="sng" dirty="0"/>
              <a:t>-Debra?</a:t>
            </a:r>
            <a:endParaRPr lang="en-US" u="sng" dirty="0"/>
          </a:p>
          <a:p>
            <a:r>
              <a:rPr lang="en-US" dirty="0"/>
              <a:t>Use medicinal product, CD, psychoactive substance</a:t>
            </a:r>
          </a:p>
          <a:p>
            <a:r>
              <a:rPr lang="en-US" dirty="0"/>
              <a:t>Violence, trauma, injury, self harm </a:t>
            </a:r>
            <a:r>
              <a:rPr lang="en-US" sz="2400" dirty="0"/>
              <a:t>– any time </a:t>
            </a:r>
            <a:r>
              <a:rPr lang="en-US" sz="2400" dirty="0" err="1"/>
              <a:t>eg</a:t>
            </a:r>
            <a:r>
              <a:rPr lang="en-US" sz="2400" dirty="0"/>
              <a:t> old RTA</a:t>
            </a:r>
          </a:p>
          <a:p>
            <a:r>
              <a:rPr lang="en-US" dirty="0"/>
              <a:t>Neglect/ self neglect (lack of care ? contributed)</a:t>
            </a:r>
          </a:p>
          <a:p>
            <a:r>
              <a:rPr lang="en-US" dirty="0"/>
              <a:t>Unexpected, mistake, procedure ? contributed</a:t>
            </a:r>
          </a:p>
          <a:p>
            <a:r>
              <a:rPr lang="en-US" dirty="0"/>
              <a:t>Otherwise unnatural (not entirely from disease)</a:t>
            </a:r>
          </a:p>
          <a:p>
            <a:r>
              <a:rPr lang="en-US" dirty="0"/>
              <a:t>In State Detention – under MHA section</a:t>
            </a:r>
          </a:p>
          <a:p>
            <a:r>
              <a:rPr lang="en-US" dirty="0"/>
              <a:t>MCD not known, after consultation (not with coroner)</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2E8037C1-3120-394B-AAE9-5F0B520EE01F}"/>
              </a:ext>
            </a:extLst>
          </p:cNvPr>
          <p:cNvSpPr>
            <a:spLocks noGrp="1"/>
          </p:cNvSpPr>
          <p:nvPr>
            <p:ph type="ftr" sz="quarter" idx="11"/>
          </p:nvPr>
        </p:nvSpPr>
        <p:spPr>
          <a:xfrm>
            <a:off x="3024554" y="6356351"/>
            <a:ext cx="5662246" cy="365125"/>
          </a:xfrm>
        </p:spPr>
        <p:txBody>
          <a:bodyPr/>
          <a:lstStyle/>
          <a:p>
            <a:r>
              <a:rPr lang="en-US" dirty="0"/>
              <a:t>*Where reasonable cause to suspect that death is due to or contributed by, more than minimally, trivially or negligibly</a:t>
            </a:r>
          </a:p>
        </p:txBody>
      </p:sp>
    </p:spTree>
    <p:extLst>
      <p:ext uri="{BB962C8B-B14F-4D97-AF65-F5344CB8AC3E}">
        <p14:creationId xmlns:p14="http://schemas.microsoft.com/office/powerpoint/2010/main" val="1595346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96860-0E26-DE4F-81DE-EDB9FA9FC056}"/>
              </a:ext>
            </a:extLst>
          </p:cNvPr>
          <p:cNvSpPr>
            <a:spLocks noGrp="1"/>
          </p:cNvSpPr>
          <p:nvPr>
            <p:ph type="title"/>
          </p:nvPr>
        </p:nvSpPr>
        <p:spPr/>
        <p:txBody>
          <a:bodyPr>
            <a:normAutofit/>
          </a:bodyPr>
          <a:lstStyle/>
          <a:p>
            <a:r>
              <a:rPr lang="en-US" dirty="0"/>
              <a:t>Coronavirus Act 2020</a:t>
            </a:r>
          </a:p>
        </p:txBody>
      </p:sp>
      <p:sp>
        <p:nvSpPr>
          <p:cNvPr id="3" name="Content Placeholder 2">
            <a:extLst>
              <a:ext uri="{FF2B5EF4-FFF2-40B4-BE49-F238E27FC236}">
                <a16:creationId xmlns:a16="http://schemas.microsoft.com/office/drawing/2014/main" id="{E20C5DD2-943B-0143-BF8F-911438E1953D}"/>
              </a:ext>
            </a:extLst>
          </p:cNvPr>
          <p:cNvSpPr>
            <a:spLocks noGrp="1"/>
          </p:cNvSpPr>
          <p:nvPr>
            <p:ph idx="1"/>
          </p:nvPr>
        </p:nvSpPr>
        <p:spPr>
          <a:xfrm>
            <a:off x="1981200" y="1688123"/>
            <a:ext cx="8229600" cy="4438041"/>
          </a:xfrm>
        </p:spPr>
        <p:txBody>
          <a:bodyPr anchor="t"/>
          <a:lstStyle/>
          <a:p>
            <a:r>
              <a:rPr lang="en-US" dirty="0"/>
              <a:t>Notify if either attending Dr nor other can sign or Dr can sign but not in reasonable time*</a:t>
            </a:r>
          </a:p>
          <a:p>
            <a:r>
              <a:rPr lang="en-US" dirty="0"/>
              <a:t>Don’t notify Covid to C just because notifiable for health protection;</a:t>
            </a:r>
            <a:r>
              <a:rPr lang="en-US" baseline="30000" dirty="0"/>
              <a:t> </a:t>
            </a:r>
            <a:r>
              <a:rPr lang="en-US" dirty="0"/>
              <a:t>you can certify Covid if clinically </a:t>
            </a:r>
            <a:r>
              <a:rPr lang="en-US" dirty="0" err="1"/>
              <a:t>diag</a:t>
            </a:r>
            <a:r>
              <a:rPr lang="en-US" dirty="0"/>
              <a:t> and no test /result unavailable</a:t>
            </a:r>
            <a:r>
              <a:rPr lang="en-US" baseline="30000" dirty="0"/>
              <a:t>£</a:t>
            </a:r>
            <a:endParaRPr lang="en-US" dirty="0"/>
          </a:p>
          <a:p>
            <a:r>
              <a:rPr lang="en-US" dirty="0"/>
              <a:t>No attendance in 28/7 notify C who may tell Registrar to accept MCCD from Dr (NFA)</a:t>
            </a:r>
            <a:r>
              <a:rPr lang="en-US" baseline="30000" dirty="0"/>
              <a:t> £</a:t>
            </a:r>
            <a:endParaRPr lang="en-US" dirty="0"/>
          </a:p>
          <a:p>
            <a:endParaRPr lang="en-US" dirty="0"/>
          </a:p>
        </p:txBody>
      </p:sp>
      <p:sp>
        <p:nvSpPr>
          <p:cNvPr id="4" name="Footer Placeholder 3">
            <a:extLst>
              <a:ext uri="{FF2B5EF4-FFF2-40B4-BE49-F238E27FC236}">
                <a16:creationId xmlns:a16="http://schemas.microsoft.com/office/drawing/2014/main" id="{D3DD3022-54CD-CC42-8E34-37210CF40DC3}"/>
              </a:ext>
            </a:extLst>
          </p:cNvPr>
          <p:cNvSpPr>
            <a:spLocks noGrp="1"/>
          </p:cNvSpPr>
          <p:nvPr>
            <p:ph type="ftr" sz="quarter" idx="11"/>
          </p:nvPr>
        </p:nvSpPr>
        <p:spPr>
          <a:xfrm>
            <a:off x="4648200" y="6356351"/>
            <a:ext cx="3792415" cy="365125"/>
          </a:xfrm>
        </p:spPr>
        <p:txBody>
          <a:bodyPr/>
          <a:lstStyle/>
          <a:p>
            <a:r>
              <a:rPr lang="en-US" baseline="30000" dirty="0"/>
              <a:t>£</a:t>
            </a:r>
            <a:r>
              <a:rPr lang="en-US" dirty="0"/>
              <a:t> Revised guidance for doctors on certification F66 ONS</a:t>
            </a:r>
            <a:br>
              <a:rPr lang="en-US" dirty="0"/>
            </a:br>
            <a:r>
              <a:rPr lang="en-US" baseline="30000" dirty="0"/>
              <a:t> </a:t>
            </a:r>
            <a:r>
              <a:rPr lang="en-US" dirty="0"/>
              <a:t>*Revised guidance to doctors on notification March 2020</a:t>
            </a:r>
          </a:p>
        </p:txBody>
      </p:sp>
    </p:spTree>
    <p:extLst>
      <p:ext uri="{BB962C8B-B14F-4D97-AF65-F5344CB8AC3E}">
        <p14:creationId xmlns:p14="http://schemas.microsoft.com/office/powerpoint/2010/main" val="37891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Ordering PME where non suspicious</a:t>
            </a:r>
          </a:p>
        </p:txBody>
      </p:sp>
      <p:sp>
        <p:nvSpPr>
          <p:cNvPr id="3" name="Content Placeholder 2"/>
          <p:cNvSpPr>
            <a:spLocks noGrp="1"/>
          </p:cNvSpPr>
          <p:nvPr>
            <p:ph idx="1"/>
          </p:nvPr>
        </p:nvSpPr>
        <p:spPr/>
        <p:txBody>
          <a:bodyPr>
            <a:normAutofit fontScale="70000" lnSpcReduction="20000"/>
          </a:bodyPr>
          <a:lstStyle/>
          <a:p>
            <a:pPr marL="342900" lvl="2" indent="-342900"/>
            <a:r>
              <a:rPr lang="en-US" sz="3400" dirty="0"/>
              <a:t>Cor should direct as soon as reasonably practicable</a:t>
            </a:r>
            <a:r>
              <a:rPr lang="en-US" sz="2600" dirty="0"/>
              <a:t> </a:t>
            </a:r>
            <a:r>
              <a:rPr lang="en-US" sz="2300" dirty="0"/>
              <a:t>(Reg 11);</a:t>
            </a:r>
            <a:br>
              <a:rPr lang="en-US" sz="2300" dirty="0"/>
            </a:br>
            <a:r>
              <a:rPr lang="en-US" sz="2300" dirty="0"/>
              <a:t> </a:t>
            </a:r>
            <a:r>
              <a:rPr lang="en-US" sz="3400" dirty="0"/>
              <a:t>but need to know MCCD not possible and consult family</a:t>
            </a:r>
          </a:p>
          <a:p>
            <a:pPr marL="342900" lvl="2" indent="-342900"/>
            <a:r>
              <a:rPr lang="en-US" sz="3400" dirty="0"/>
              <a:t>Can specify kind of examination </a:t>
            </a:r>
            <a:r>
              <a:rPr lang="en-US" sz="2300" dirty="0"/>
              <a:t>(CJA s14 (2)) </a:t>
            </a:r>
            <a:r>
              <a:rPr lang="en-US" sz="3400" dirty="0"/>
              <a:t>?non-invasive</a:t>
            </a:r>
            <a:endParaRPr lang="en-US" sz="3100" dirty="0"/>
          </a:p>
          <a:p>
            <a:pPr marL="342900" lvl="2" indent="-342900"/>
            <a:r>
              <a:rPr lang="en-US" sz="3600" i="1" dirty="0"/>
              <a:t>Unnatural death - </a:t>
            </a:r>
            <a:r>
              <a:rPr lang="en-US" sz="3200" dirty="0"/>
              <a:t>Dr should give C MCCD if attended </a:t>
            </a:r>
            <a:r>
              <a:rPr lang="en-US" sz="2100" dirty="0"/>
              <a:t>(BDRA 1953)</a:t>
            </a:r>
            <a:br>
              <a:rPr lang="en-US" sz="2100" dirty="0"/>
            </a:br>
            <a:r>
              <a:rPr lang="en-US" sz="3100" dirty="0"/>
              <a:t>? View and </a:t>
            </a:r>
            <a:r>
              <a:rPr lang="en-US" sz="3100" dirty="0" err="1"/>
              <a:t>tox</a:t>
            </a:r>
            <a:r>
              <a:rPr lang="en-US" sz="3100" dirty="0"/>
              <a:t> or none </a:t>
            </a:r>
            <a:r>
              <a:rPr lang="en-US" sz="3100" dirty="0" err="1"/>
              <a:t>eg</a:t>
            </a:r>
            <a:r>
              <a:rPr lang="en-US" sz="3100" dirty="0"/>
              <a:t> non contact RTA, suspension</a:t>
            </a:r>
          </a:p>
          <a:p>
            <a:pPr marL="457200" lvl="3" indent="0">
              <a:buNone/>
            </a:pPr>
            <a:endParaRPr lang="en-US" sz="800" dirty="0"/>
          </a:p>
          <a:p>
            <a:r>
              <a:rPr lang="en-US" sz="3600" i="1" dirty="0"/>
              <a:t>No cause of death</a:t>
            </a:r>
          </a:p>
          <a:p>
            <a:pPr lvl="1"/>
            <a:r>
              <a:rPr lang="en-US" dirty="0"/>
              <a:t>Can consultant issue? NFA or secure report and cover with A?</a:t>
            </a:r>
          </a:p>
          <a:p>
            <a:pPr lvl="1"/>
            <a:r>
              <a:rPr lang="en-US" dirty="0"/>
              <a:t>Do family object? – PIRH, scan, Can override </a:t>
            </a:r>
            <a:r>
              <a:rPr lang="en-US" sz="2300" i="1" u="sng" dirty="0"/>
              <a:t>(</a:t>
            </a:r>
            <a:r>
              <a:rPr lang="en-US" sz="2300" i="1" u="sng" dirty="0" err="1"/>
              <a:t>Manch</a:t>
            </a:r>
            <a:r>
              <a:rPr lang="en-US" sz="2300" i="1" u="sng" dirty="0"/>
              <a:t> C ex p </a:t>
            </a:r>
            <a:r>
              <a:rPr lang="en-US" sz="2300" i="1" u="sng" dirty="0" err="1"/>
              <a:t>Worch</a:t>
            </a:r>
            <a:r>
              <a:rPr lang="en-US" sz="2300" i="1" u="sng" dirty="0"/>
              <a:t> 1988 CA)</a:t>
            </a:r>
          </a:p>
          <a:p>
            <a:pPr lvl="1"/>
            <a:r>
              <a:rPr lang="en-US" sz="2900" dirty="0"/>
              <a:t>To see if duty to investigate </a:t>
            </a:r>
            <a:r>
              <a:rPr lang="en-US" sz="2100" dirty="0"/>
              <a:t>(CJA s14 (1b))</a:t>
            </a:r>
          </a:p>
          <a:p>
            <a:pPr lvl="1"/>
            <a:r>
              <a:rPr lang="en-US" sz="2900" dirty="0"/>
              <a:t>Despite Dr willing to issue MCCD </a:t>
            </a:r>
            <a:r>
              <a:rPr lang="en-US" sz="2100" i="1" u="sng" dirty="0"/>
              <a:t>(R v </a:t>
            </a:r>
            <a:r>
              <a:rPr lang="en-US" sz="2100" i="1" u="sng" dirty="0" err="1"/>
              <a:t>Westmr</a:t>
            </a:r>
            <a:r>
              <a:rPr lang="en-US" sz="2100" i="1" u="sng" dirty="0"/>
              <a:t> C ex p Rainer 1968)</a:t>
            </a:r>
          </a:p>
          <a:p>
            <a:r>
              <a:rPr lang="en-US" sz="3400" dirty="0"/>
              <a:t>Autopsy pathologists independently accountable to Coroner</a:t>
            </a:r>
          </a:p>
          <a:p>
            <a:r>
              <a:rPr lang="en-US" sz="3400" dirty="0"/>
              <a:t>Families decide disposal of tissues (HTA). Body release after autopsy but then may have to wait for histology or toxicology</a:t>
            </a:r>
          </a:p>
          <a:p>
            <a:pPr lvl="1"/>
            <a:endParaRPr lang="en-US" dirty="0"/>
          </a:p>
          <a:p>
            <a:pPr lvl="1"/>
            <a:endParaRPr lang="en-US" dirty="0"/>
          </a:p>
          <a:p>
            <a:endParaRPr lang="en-US" dirty="0"/>
          </a:p>
        </p:txBody>
      </p:sp>
      <p:sp>
        <p:nvSpPr>
          <p:cNvPr id="4" name="TextBox 3"/>
          <p:cNvSpPr txBox="1"/>
          <p:nvPr/>
        </p:nvSpPr>
        <p:spPr>
          <a:xfrm>
            <a:off x="4078111" y="127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05199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A1A1-4BA2-C645-83BF-1B92752F535F}"/>
              </a:ext>
            </a:extLst>
          </p:cNvPr>
          <p:cNvSpPr>
            <a:spLocks noGrp="1"/>
          </p:cNvSpPr>
          <p:nvPr>
            <p:ph type="title"/>
          </p:nvPr>
        </p:nvSpPr>
        <p:spPr/>
        <p:txBody>
          <a:bodyPr/>
          <a:lstStyle/>
          <a:p>
            <a:r>
              <a:rPr lang="en-US" dirty="0"/>
              <a:t>Coronial Investigation</a:t>
            </a:r>
          </a:p>
        </p:txBody>
      </p:sp>
      <p:sp>
        <p:nvSpPr>
          <p:cNvPr id="3" name="Content Placeholder 2">
            <a:extLst>
              <a:ext uri="{FF2B5EF4-FFF2-40B4-BE49-F238E27FC236}">
                <a16:creationId xmlns:a16="http://schemas.microsoft.com/office/drawing/2014/main" id="{5F4A10D4-2EDC-0C4F-AF25-596931254203}"/>
              </a:ext>
            </a:extLst>
          </p:cNvPr>
          <p:cNvSpPr>
            <a:spLocks noGrp="1"/>
          </p:cNvSpPr>
          <p:nvPr>
            <p:ph idx="1"/>
          </p:nvPr>
        </p:nvSpPr>
        <p:spPr/>
        <p:txBody>
          <a:bodyPr>
            <a:normAutofit/>
          </a:bodyPr>
          <a:lstStyle/>
          <a:p>
            <a:r>
              <a:rPr lang="en-US" dirty="0"/>
              <a:t>PME natural, no reason to investigate – B;</a:t>
            </a:r>
            <a:br>
              <a:rPr lang="en-US" dirty="0"/>
            </a:br>
            <a:r>
              <a:rPr lang="en-US" dirty="0"/>
              <a:t>If not </a:t>
            </a:r>
            <a:r>
              <a:rPr lang="en-US" sz="2000" dirty="0"/>
              <a:t>(or if interim certificate) </a:t>
            </a:r>
            <a:r>
              <a:rPr lang="en-US" dirty="0"/>
              <a:t>– open investigation</a:t>
            </a:r>
          </a:p>
          <a:p>
            <a:r>
              <a:rPr lang="en-US" dirty="0"/>
              <a:t>Coroner has powers to require statements and discloses these to interested persons: how death occurred – in direct line of causation</a:t>
            </a:r>
          </a:p>
          <a:p>
            <a:r>
              <a:rPr lang="en-US" dirty="0"/>
              <a:t>Evidence may later enable an investigation to be discontinued </a:t>
            </a:r>
            <a:r>
              <a:rPr lang="en-US" sz="2000" dirty="0"/>
              <a:t>(if autopsy done) </a:t>
            </a:r>
            <a:r>
              <a:rPr lang="en-US" dirty="0"/>
              <a:t>– Form B</a:t>
            </a:r>
          </a:p>
          <a:p>
            <a:r>
              <a:rPr lang="en-US" dirty="0"/>
              <a:t>If not an inquest is opened in public in court</a:t>
            </a:r>
          </a:p>
          <a:p>
            <a:endParaRPr lang="en-US" dirty="0"/>
          </a:p>
        </p:txBody>
      </p:sp>
    </p:spTree>
    <p:extLst>
      <p:ext uri="{BB962C8B-B14F-4D97-AF65-F5344CB8AC3E}">
        <p14:creationId xmlns:p14="http://schemas.microsoft.com/office/powerpoint/2010/main" val="4195519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537E-21D7-4552-A409-BEBDA52A9346}"/>
              </a:ext>
            </a:extLst>
          </p:cNvPr>
          <p:cNvSpPr>
            <a:spLocks noGrp="1"/>
          </p:cNvSpPr>
          <p:nvPr>
            <p:ph type="title"/>
          </p:nvPr>
        </p:nvSpPr>
        <p:spPr/>
        <p:txBody>
          <a:bodyPr>
            <a:normAutofit/>
          </a:bodyPr>
          <a:lstStyle/>
          <a:p>
            <a:r>
              <a:rPr lang="en-GB" dirty="0"/>
              <a:t>Stigma and whose right to know?</a:t>
            </a:r>
          </a:p>
        </p:txBody>
      </p:sp>
      <p:sp>
        <p:nvSpPr>
          <p:cNvPr id="3" name="Content Placeholder 2">
            <a:extLst>
              <a:ext uri="{FF2B5EF4-FFF2-40B4-BE49-F238E27FC236}">
                <a16:creationId xmlns:a16="http://schemas.microsoft.com/office/drawing/2014/main" id="{512934E6-5BA2-4520-9807-42FE1135F7CB}"/>
              </a:ext>
            </a:extLst>
          </p:cNvPr>
          <p:cNvSpPr>
            <a:spLocks noGrp="1"/>
          </p:cNvSpPr>
          <p:nvPr>
            <p:ph idx="1"/>
          </p:nvPr>
        </p:nvSpPr>
        <p:spPr/>
        <p:txBody>
          <a:bodyPr/>
          <a:lstStyle/>
          <a:p>
            <a:r>
              <a:rPr lang="en-GB" dirty="0"/>
              <a:t>Drug misuse; HIV; being gay; criminal record</a:t>
            </a:r>
          </a:p>
          <a:p>
            <a:r>
              <a:rPr lang="en-GB" dirty="0"/>
              <a:t>Requests not to disclose</a:t>
            </a:r>
          </a:p>
          <a:p>
            <a:r>
              <a:rPr lang="en-GB" dirty="0"/>
              <a:t>Consider relevance</a:t>
            </a:r>
          </a:p>
          <a:p>
            <a:r>
              <a:rPr lang="en-GB" dirty="0"/>
              <a:t>Disclosure rights and Data Protection</a:t>
            </a:r>
          </a:p>
          <a:p>
            <a:r>
              <a:rPr lang="en-GB" dirty="0"/>
              <a:t>Coroner can redact statements</a:t>
            </a:r>
          </a:p>
          <a:p>
            <a:r>
              <a:rPr lang="en-GB" dirty="0"/>
              <a:t>You can be directed that a certain matter may not be disclosed or referred to</a:t>
            </a:r>
          </a:p>
          <a:p>
            <a:endParaRPr lang="en-GB" dirty="0"/>
          </a:p>
          <a:p>
            <a:endParaRPr lang="en-GB" dirty="0"/>
          </a:p>
          <a:p>
            <a:endParaRPr lang="en-GB" dirty="0"/>
          </a:p>
        </p:txBody>
      </p:sp>
    </p:spTree>
    <p:extLst>
      <p:ext uri="{BB962C8B-B14F-4D97-AF65-F5344CB8AC3E}">
        <p14:creationId xmlns:p14="http://schemas.microsoft.com/office/powerpoint/2010/main" val="4115078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47F0-6A66-490A-A9BD-F07C163FE65D}"/>
              </a:ext>
            </a:extLst>
          </p:cNvPr>
          <p:cNvSpPr>
            <a:spLocks noGrp="1"/>
          </p:cNvSpPr>
          <p:nvPr>
            <p:ph type="title"/>
          </p:nvPr>
        </p:nvSpPr>
        <p:spPr/>
        <p:txBody>
          <a:bodyPr/>
          <a:lstStyle/>
          <a:p>
            <a:r>
              <a:rPr lang="en-GB" dirty="0"/>
              <a:t>Cultural aspects of death </a:t>
            </a:r>
          </a:p>
        </p:txBody>
      </p:sp>
      <p:sp>
        <p:nvSpPr>
          <p:cNvPr id="3" name="Content Placeholder 2">
            <a:extLst>
              <a:ext uri="{FF2B5EF4-FFF2-40B4-BE49-F238E27FC236}">
                <a16:creationId xmlns:a16="http://schemas.microsoft.com/office/drawing/2014/main" id="{DF32465F-1198-4B6F-B8C2-06B1552403D0}"/>
              </a:ext>
            </a:extLst>
          </p:cNvPr>
          <p:cNvSpPr>
            <a:spLocks noGrp="1"/>
          </p:cNvSpPr>
          <p:nvPr>
            <p:ph idx="1"/>
          </p:nvPr>
        </p:nvSpPr>
        <p:spPr/>
        <p:txBody>
          <a:bodyPr/>
          <a:lstStyle/>
          <a:p>
            <a:r>
              <a:rPr lang="en-GB" dirty="0"/>
              <a:t>16</a:t>
            </a:r>
            <a:r>
              <a:rPr lang="en-GB" baseline="30000" dirty="0"/>
              <a:t>th</a:t>
            </a:r>
            <a:r>
              <a:rPr lang="en-GB" dirty="0"/>
              <a:t> century attitudes and beliefs</a:t>
            </a:r>
          </a:p>
          <a:p>
            <a:r>
              <a:rPr lang="en-GB" dirty="0"/>
              <a:t>Different religious customs </a:t>
            </a:r>
          </a:p>
          <a:p>
            <a:r>
              <a:rPr lang="en-GB" dirty="0"/>
              <a:t>Dominant western denial</a:t>
            </a:r>
          </a:p>
          <a:p>
            <a:pPr marL="857250" lvl="1" indent="-457200"/>
            <a:r>
              <a:rPr lang="en-GB" dirty="0"/>
              <a:t>Less prepared</a:t>
            </a:r>
          </a:p>
          <a:p>
            <a:pPr marL="857250" lvl="1" indent="-457200"/>
            <a:r>
              <a:rPr lang="en-GB" dirty="0"/>
              <a:t>Family disputes</a:t>
            </a:r>
          </a:p>
          <a:p>
            <a:pPr marL="857250" lvl="1" indent="-457200"/>
            <a:r>
              <a:rPr lang="en-GB" dirty="0"/>
              <a:t>Blame</a:t>
            </a:r>
          </a:p>
          <a:p>
            <a:pPr marL="857250" lvl="1" indent="-457200"/>
            <a:r>
              <a:rPr lang="en-GB" dirty="0"/>
              <a:t>Affects attitude to and need for forensics</a:t>
            </a:r>
          </a:p>
          <a:p>
            <a:endParaRPr lang="en-GB" dirty="0"/>
          </a:p>
        </p:txBody>
      </p:sp>
    </p:spTree>
    <p:extLst>
      <p:ext uri="{BB962C8B-B14F-4D97-AF65-F5344CB8AC3E}">
        <p14:creationId xmlns:p14="http://schemas.microsoft.com/office/powerpoint/2010/main" val="1718996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“Unnatural” death</a:t>
            </a:r>
          </a:p>
        </p:txBody>
      </p:sp>
      <p:sp>
        <p:nvSpPr>
          <p:cNvPr id="5" name="Content Placeholder 4"/>
          <p:cNvSpPr>
            <a:spLocks noGrp="1"/>
          </p:cNvSpPr>
          <p:nvPr>
            <p:ph idx="1"/>
          </p:nvPr>
        </p:nvSpPr>
        <p:spPr>
          <a:xfrm>
            <a:off x="1981200" y="1758463"/>
            <a:ext cx="8229600" cy="4367701"/>
          </a:xfrm>
        </p:spPr>
        <p:txBody>
          <a:bodyPr>
            <a:normAutofit fontScale="92500"/>
          </a:bodyPr>
          <a:lstStyle/>
          <a:p>
            <a:pPr marL="0" indent="0">
              <a:buNone/>
            </a:pPr>
            <a:r>
              <a:rPr lang="en-US" i="1" dirty="0"/>
              <a:t>Medical and Legal Definitions are different</a:t>
            </a:r>
            <a:r>
              <a:rPr lang="en-US" dirty="0"/>
              <a:t>: </a:t>
            </a:r>
          </a:p>
          <a:p>
            <a:pPr marL="0" indent="0">
              <a:buNone/>
            </a:pPr>
            <a:r>
              <a:rPr lang="en-US" dirty="0"/>
              <a:t>Scientific literature and opinion </a:t>
            </a:r>
            <a:r>
              <a:rPr lang="en-US" sz="2400" i="1" dirty="0"/>
              <a:t>Natural: </a:t>
            </a:r>
            <a:r>
              <a:rPr lang="en-US" sz="2400" dirty="0"/>
              <a:t>Death related to an internal bodily event not influenced by external occurrences</a:t>
            </a:r>
          </a:p>
          <a:p>
            <a:pPr marL="0" indent="0">
              <a:buNone/>
            </a:pPr>
            <a:r>
              <a:rPr lang="en-US" i="1" dirty="0"/>
              <a:t>Legal</a:t>
            </a:r>
            <a:r>
              <a:rPr lang="en-US" dirty="0"/>
              <a:t>: considerations</a:t>
            </a:r>
          </a:p>
          <a:p>
            <a:pPr marL="0" indent="0">
              <a:buNone/>
            </a:pPr>
            <a:r>
              <a:rPr lang="en-US" dirty="0" err="1"/>
              <a:t>i</a:t>
            </a:r>
            <a:r>
              <a:rPr lang="en-US" dirty="0"/>
              <a:t>) Statutory requirements to investigate </a:t>
            </a:r>
            <a:r>
              <a:rPr lang="en-US" sz="2400" dirty="0"/>
              <a:t>(industrial, detention)</a:t>
            </a:r>
          </a:p>
          <a:p>
            <a:pPr marL="0" indent="0">
              <a:buNone/>
            </a:pPr>
            <a:r>
              <a:rPr lang="en-US" sz="3300" dirty="0"/>
              <a:t>ii) </a:t>
            </a:r>
            <a:r>
              <a:rPr lang="en-US" dirty="0"/>
              <a:t>Statutory interpretation</a:t>
            </a:r>
            <a:r>
              <a:rPr lang="en-US" i="1" dirty="0"/>
              <a:t> unnatural </a:t>
            </a:r>
            <a:r>
              <a:rPr lang="en-US" sz="2400" dirty="0"/>
              <a:t>(rules): “Not in accordance with physical nature; </a:t>
            </a:r>
            <a:r>
              <a:rPr lang="en-US" sz="2400" i="1" dirty="0"/>
              <a:t>or</a:t>
            </a:r>
            <a:r>
              <a:rPr lang="en-US" sz="2400" dirty="0"/>
              <a:t> at variance with what is usual or expected”</a:t>
            </a:r>
          </a:p>
          <a:p>
            <a:pPr marL="0" indent="0">
              <a:buNone/>
            </a:pPr>
            <a:r>
              <a:rPr lang="en-US" sz="3300" dirty="0"/>
              <a:t>iii) C</a:t>
            </a:r>
            <a:r>
              <a:rPr lang="en-US" dirty="0"/>
              <a:t>ase law: C investigates if </a:t>
            </a:r>
            <a:r>
              <a:rPr lang="en-US" i="1" dirty="0"/>
              <a:t>per se </a:t>
            </a:r>
            <a:r>
              <a:rPr lang="en-US" dirty="0"/>
              <a:t>unnatural </a:t>
            </a:r>
            <a:r>
              <a:rPr lang="en-US" sz="2400" dirty="0"/>
              <a:t>(RTA /error in surgery)</a:t>
            </a:r>
            <a:r>
              <a:rPr lang="en-US" dirty="0"/>
              <a:t>; if </a:t>
            </a:r>
            <a:r>
              <a:rPr lang="en-US" i="1" dirty="0"/>
              <a:t>prima facie </a:t>
            </a:r>
            <a:r>
              <a:rPr lang="en-US" dirty="0"/>
              <a:t>natural MCD apply case law</a:t>
            </a:r>
          </a:p>
          <a:p>
            <a:endParaRPr lang="en-US" dirty="0"/>
          </a:p>
        </p:txBody>
      </p:sp>
    </p:spTree>
    <p:extLst>
      <p:ext uri="{BB962C8B-B14F-4D97-AF65-F5344CB8AC3E}">
        <p14:creationId xmlns:p14="http://schemas.microsoft.com/office/powerpoint/2010/main" val="573008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case law over time changes triggers for investigation</a:t>
            </a:r>
          </a:p>
        </p:txBody>
      </p:sp>
      <p:sp>
        <p:nvSpPr>
          <p:cNvPr id="3" name="Content Placeholder 2"/>
          <p:cNvSpPr>
            <a:spLocks noGrp="1"/>
          </p:cNvSpPr>
          <p:nvPr>
            <p:ph idx="1"/>
          </p:nvPr>
        </p:nvSpPr>
        <p:spPr>
          <a:xfrm>
            <a:off x="1981200" y="1817077"/>
            <a:ext cx="8229600" cy="4309086"/>
          </a:xfrm>
        </p:spPr>
        <p:txBody>
          <a:bodyPr>
            <a:normAutofit/>
          </a:bodyPr>
          <a:lstStyle/>
          <a:p>
            <a:r>
              <a:rPr lang="en-US" dirty="0"/>
              <a:t>17 </a:t>
            </a:r>
            <a:r>
              <a:rPr lang="en-US" dirty="0" err="1"/>
              <a:t>yr</a:t>
            </a:r>
            <a:r>
              <a:rPr lang="en-US" dirty="0"/>
              <a:t> status asthmaticus died whilst waiting for ambulance - natural death even though earlier ambulance would have saved his life</a:t>
            </a:r>
            <a:r>
              <a:rPr lang="en-US" i="1" dirty="0"/>
              <a:t>. Now unnatural.   </a:t>
            </a:r>
            <a:r>
              <a:rPr lang="en-US" sz="2000" i="1" u="sng" dirty="0"/>
              <a:t>R v Poplar Coroner ex p Thomas 1992</a:t>
            </a:r>
          </a:p>
          <a:p>
            <a:r>
              <a:rPr lang="en-US" dirty="0"/>
              <a:t>Coroner could not investigate removal from ITU and drug causing pneumonia. </a:t>
            </a:r>
            <a:r>
              <a:rPr lang="en-US" i="1" dirty="0"/>
              <a:t>Now can</a:t>
            </a:r>
          </a:p>
          <a:p>
            <a:pPr marL="0" indent="0" algn="ctr">
              <a:buNone/>
            </a:pPr>
            <a:r>
              <a:rPr lang="en-US" sz="1400" i="1" u="sng" dirty="0"/>
              <a:t>R v HM Coroner Birmingham and </a:t>
            </a:r>
            <a:r>
              <a:rPr lang="en-US" sz="1400" i="1" u="sng" dirty="0" err="1"/>
              <a:t>Solihull</a:t>
            </a:r>
            <a:r>
              <a:rPr lang="en-US" sz="1400" i="1" u="sng" dirty="0"/>
              <a:t>, </a:t>
            </a:r>
            <a:r>
              <a:rPr lang="en-US" sz="1400" i="1" u="sng" dirty="0" err="1"/>
              <a:t>exp</a:t>
            </a:r>
            <a:r>
              <a:rPr lang="en-US" sz="1400" i="1" u="sng" dirty="0"/>
              <a:t> </a:t>
            </a:r>
            <a:r>
              <a:rPr lang="en-US" sz="1400" i="1" u="sng" dirty="0" err="1"/>
              <a:t>Cptton</a:t>
            </a:r>
            <a:r>
              <a:rPr lang="en-US" sz="1400" i="1" u="sng" dirty="0"/>
              <a:t> QBD (1996) 160 JP 123; [1995] COD 245</a:t>
            </a:r>
          </a:p>
          <a:p>
            <a:endParaRPr lang="en-US" dirty="0"/>
          </a:p>
        </p:txBody>
      </p:sp>
    </p:spTree>
    <p:extLst>
      <p:ext uri="{BB962C8B-B14F-4D97-AF65-F5344CB8AC3E}">
        <p14:creationId xmlns:p14="http://schemas.microsoft.com/office/powerpoint/2010/main" val="60327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err="1"/>
              <a:t>Brodrick</a:t>
            </a:r>
            <a:r>
              <a:rPr lang="en-US" dirty="0"/>
              <a:t> Committee 1971</a:t>
            </a:r>
          </a:p>
          <a:p>
            <a:endParaRPr lang="en-US" dirty="0"/>
          </a:p>
        </p:txBody>
      </p:sp>
      <p:sp>
        <p:nvSpPr>
          <p:cNvPr id="48130" name="Rectangle 2"/>
          <p:cNvSpPr>
            <a:spLocks noGrp="1" noChangeArrowheads="1"/>
          </p:cNvSpPr>
          <p:nvPr>
            <p:ph type="title"/>
          </p:nvPr>
        </p:nvSpPr>
        <p:spPr>
          <a:xfrm>
            <a:off x="1981200" y="274639"/>
            <a:ext cx="8229600" cy="910709"/>
          </a:xfrm>
        </p:spPr>
        <p:txBody>
          <a:bodyPr>
            <a:normAutofit fontScale="90000"/>
          </a:bodyPr>
          <a:lstStyle/>
          <a:p>
            <a:br>
              <a:rPr lang="en-GB" dirty="0"/>
            </a:br>
            <a:r>
              <a:rPr lang="en-GB" dirty="0"/>
              <a:t>Role of Coroner</a:t>
            </a:r>
            <a:br>
              <a:rPr lang="en-GB" dirty="0"/>
            </a:br>
            <a:endParaRPr lang="en-US" dirty="0"/>
          </a:p>
        </p:txBody>
      </p:sp>
      <p:sp>
        <p:nvSpPr>
          <p:cNvPr id="48131" name="Rectangle 3"/>
          <p:cNvSpPr>
            <a:spLocks noGrp="1" noChangeArrowheads="1"/>
          </p:cNvSpPr>
          <p:nvPr>
            <p:ph type="body" idx="1"/>
          </p:nvPr>
        </p:nvSpPr>
        <p:spPr>
          <a:xfrm>
            <a:off x="1981200" y="1185347"/>
            <a:ext cx="8229600" cy="4940816"/>
          </a:xfrm>
        </p:spPr>
        <p:txBody>
          <a:bodyPr>
            <a:normAutofit/>
          </a:bodyPr>
          <a:lstStyle/>
          <a:p>
            <a:pPr marL="84138" indent="0">
              <a:buNone/>
            </a:pPr>
            <a:r>
              <a:rPr lang="en-GB" i="1" dirty="0"/>
              <a:t>1971</a:t>
            </a:r>
          </a:p>
          <a:p>
            <a:pPr marL="84138" indent="0"/>
            <a:r>
              <a:rPr lang="en-GB" dirty="0"/>
              <a:t>Determine cause of death</a:t>
            </a:r>
          </a:p>
          <a:p>
            <a:pPr marL="484188" lvl="1" indent="0"/>
            <a:r>
              <a:rPr lang="en-GB" sz="2600" dirty="0"/>
              <a:t> In inquests 4 questions – who where when how died</a:t>
            </a:r>
          </a:p>
          <a:p>
            <a:pPr marL="84138" indent="0"/>
            <a:r>
              <a:rPr lang="en-GB" dirty="0"/>
              <a:t>Allay rumours/ suspicion</a:t>
            </a:r>
          </a:p>
          <a:p>
            <a:pPr marL="84138" indent="0"/>
            <a:r>
              <a:rPr lang="en-GB" dirty="0"/>
              <a:t>Alert circumstances to prevent further deaths</a:t>
            </a:r>
          </a:p>
          <a:p>
            <a:pPr marL="84138" indent="0"/>
            <a:r>
              <a:rPr lang="en-GB" dirty="0"/>
              <a:t>To advance knowledge</a:t>
            </a:r>
          </a:p>
          <a:p>
            <a:pPr marL="84138" indent="0"/>
            <a:r>
              <a:rPr lang="en-GB" dirty="0"/>
              <a:t>To preserve legal interests of family and all IPs</a:t>
            </a:r>
          </a:p>
          <a:p>
            <a:pPr marL="84138" indent="0">
              <a:buNone/>
            </a:pPr>
            <a:r>
              <a:rPr lang="en-GB" i="1" dirty="0"/>
              <a:t>2014</a:t>
            </a:r>
          </a:p>
          <a:p>
            <a:pPr marL="541338" indent="-457200"/>
            <a:r>
              <a:rPr lang="en-GB" dirty="0"/>
              <a:t>Greater responsiveness and accountabilities </a:t>
            </a:r>
          </a:p>
          <a:p>
            <a:pPr marL="84138" indent="0">
              <a:buNone/>
            </a:pPr>
            <a:r>
              <a:rPr lang="en-GB" sz="2100" dirty="0"/>
              <a:t>	</a:t>
            </a:r>
            <a:endParaRPr lang="en-US" sz="2100" dirty="0"/>
          </a:p>
        </p:txBody>
      </p:sp>
    </p:spTree>
    <p:extLst>
      <p:ext uri="{BB962C8B-B14F-4D97-AF65-F5344CB8AC3E}">
        <p14:creationId xmlns:p14="http://schemas.microsoft.com/office/powerpoint/2010/main" val="2863093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9789" y="1305343"/>
            <a:ext cx="6844632" cy="1754327"/>
          </a:xfrm>
          <a:prstGeom prst="rect">
            <a:avLst/>
          </a:prstGeom>
        </p:spPr>
        <p:txBody>
          <a:bodyPr wrap="square">
            <a:spAutoFit/>
          </a:bodyPr>
          <a:lstStyle/>
          <a:p>
            <a:endParaRPr lang="en-US" dirty="0"/>
          </a:p>
          <a:p>
            <a:endParaRPr lang="en-US" dirty="0"/>
          </a:p>
          <a:p>
            <a:endParaRPr lang="en-US" dirty="0"/>
          </a:p>
          <a:p>
            <a:endParaRPr lang="en-US" dirty="0"/>
          </a:p>
          <a:p>
            <a:r>
              <a:rPr lang="en-US" b="1" dirty="0"/>
              <a:t> </a:t>
            </a:r>
            <a:endParaRPr lang="en-GB" dirty="0"/>
          </a:p>
          <a:p>
            <a:r>
              <a:rPr lang="en-US" b="1" dirty="0"/>
              <a:t> </a:t>
            </a:r>
            <a:endParaRPr lang="en-GB" dirty="0"/>
          </a:p>
        </p:txBody>
      </p:sp>
      <p:sp>
        <p:nvSpPr>
          <p:cNvPr id="3" name="Title 2"/>
          <p:cNvSpPr>
            <a:spLocks noGrp="1"/>
          </p:cNvSpPr>
          <p:nvPr>
            <p:ph type="title"/>
          </p:nvPr>
        </p:nvSpPr>
        <p:spPr/>
        <p:txBody>
          <a:bodyPr>
            <a:normAutofit/>
          </a:bodyPr>
          <a:lstStyle/>
          <a:p>
            <a:r>
              <a:rPr lang="en-US" b="1" i="1" dirty="0"/>
              <a:t>Unnatural</a:t>
            </a:r>
            <a:r>
              <a:rPr lang="en-US" i="1" dirty="0"/>
              <a:t> in law is contextual- </a:t>
            </a:r>
            <a:r>
              <a:rPr lang="en-US" i="1" u="sng" dirty="0" err="1"/>
              <a:t>Touche</a:t>
            </a:r>
            <a:endParaRPr lang="en-US" u="sng" dirty="0"/>
          </a:p>
        </p:txBody>
      </p:sp>
      <p:sp>
        <p:nvSpPr>
          <p:cNvPr id="4" name="Content Placeholder 3"/>
          <p:cNvSpPr>
            <a:spLocks noGrp="1"/>
          </p:cNvSpPr>
          <p:nvPr>
            <p:ph idx="1"/>
          </p:nvPr>
        </p:nvSpPr>
        <p:spPr>
          <a:xfrm>
            <a:off x="1981200" y="1417639"/>
            <a:ext cx="8229600" cy="4708525"/>
          </a:xfrm>
        </p:spPr>
        <p:txBody>
          <a:bodyPr>
            <a:normAutofit fontScale="92500" lnSpcReduction="10000"/>
          </a:bodyPr>
          <a:lstStyle/>
          <a:p>
            <a:pPr marL="0" indent="0">
              <a:buNone/>
            </a:pPr>
            <a:endParaRPr lang="en-US" sz="1400" i="1" u="sng" dirty="0"/>
          </a:p>
          <a:p>
            <a:r>
              <a:rPr lang="en-US" sz="2600" dirty="0"/>
              <a:t>“Little more than unexpected.. Not exclusively in terms of causation. Look at combination of circumstances”</a:t>
            </a:r>
          </a:p>
          <a:p>
            <a:pPr marL="0" indent="0">
              <a:buNone/>
            </a:pPr>
            <a:r>
              <a:rPr lang="en-US" sz="1400" i="1" dirty="0"/>
              <a:t>	LJ Robert Walker, p61-62 in </a:t>
            </a:r>
            <a:r>
              <a:rPr lang="en-US" sz="1400" i="1" u="sng" dirty="0" err="1"/>
              <a:t>Touche</a:t>
            </a:r>
            <a:endParaRPr lang="en-US" sz="1400" i="1" u="sng" dirty="0"/>
          </a:p>
          <a:p>
            <a:r>
              <a:rPr lang="en-US" dirty="0"/>
              <a:t>Wholly unexpected deaths from natural causes which would not have occurred but for culpable human failure </a:t>
            </a:r>
            <a:r>
              <a:rPr lang="en-US" sz="1800" dirty="0"/>
              <a:t>(Failure to monitor BP post partum) </a:t>
            </a:r>
            <a:r>
              <a:rPr lang="en-US" sz="1400" i="1" u="sng" dirty="0"/>
              <a:t>R v Inner North London Coroner ex p </a:t>
            </a:r>
            <a:r>
              <a:rPr lang="en-US" sz="1400" i="1" u="sng" dirty="0" err="1"/>
              <a:t>Touche</a:t>
            </a:r>
            <a:r>
              <a:rPr lang="en-US" sz="1400" i="1" u="sng" dirty="0"/>
              <a:t> [2001] EWCA </a:t>
            </a:r>
            <a:r>
              <a:rPr lang="en-US" sz="1400" i="1" u="sng" dirty="0" err="1"/>
              <a:t>Civ</a:t>
            </a:r>
            <a:r>
              <a:rPr lang="en-US" sz="1400" i="1" u="sng" dirty="0"/>
              <a:t> 383;</a:t>
            </a:r>
            <a:r>
              <a:rPr lang="en-US" sz="1400" dirty="0"/>
              <a:t> </a:t>
            </a:r>
            <a:r>
              <a:rPr lang="en-US" sz="1400" i="1" u="sng" dirty="0"/>
              <a:t>Thomas </a:t>
            </a:r>
            <a:r>
              <a:rPr lang="en-US" sz="1400" dirty="0"/>
              <a:t>abandoned</a:t>
            </a:r>
          </a:p>
          <a:p>
            <a:r>
              <a:rPr lang="en-US" dirty="0"/>
              <a:t>Where there is a possibility of “neglect”, even of contributory cause, investigate if unnatural </a:t>
            </a:r>
            <a:r>
              <a:rPr lang="en-US" sz="2200" i="1" dirty="0"/>
              <a:t>(not negligence) </a:t>
            </a:r>
            <a:endParaRPr lang="en-US" sz="2200" i="1" u="sng" dirty="0"/>
          </a:p>
          <a:p>
            <a:r>
              <a:rPr lang="en-US" dirty="0"/>
              <a:t>Only </a:t>
            </a:r>
            <a:r>
              <a:rPr lang="en-US" i="1" dirty="0"/>
              <a:t>possibility</a:t>
            </a:r>
            <a:r>
              <a:rPr lang="en-US" dirty="0"/>
              <a:t> of alternative cause of death needed to investigate (delay in diagnosis of </a:t>
            </a:r>
            <a:r>
              <a:rPr lang="en-US" dirty="0" err="1"/>
              <a:t>septicaemia</a:t>
            </a:r>
            <a:r>
              <a:rPr lang="en-US" dirty="0"/>
              <a:t>)</a:t>
            </a:r>
            <a:br>
              <a:rPr lang="en-US" dirty="0"/>
            </a:br>
            <a:r>
              <a:rPr lang="en-US" sz="1400" i="1" u="sng" dirty="0"/>
              <a:t>Bloom v ADC North London v </a:t>
            </a:r>
            <a:r>
              <a:rPr lang="en-US" sz="1400" i="1" u="sng" dirty="0" err="1"/>
              <a:t>Whipps</a:t>
            </a:r>
            <a:r>
              <a:rPr lang="en-US" sz="1400" i="1" u="sng" dirty="0"/>
              <a:t> Cross Hospital [2004] EWHC 3071 (Admin)</a:t>
            </a:r>
            <a:endParaRPr lang="en-US" dirty="0"/>
          </a:p>
          <a:p>
            <a:r>
              <a:rPr lang="en-US" i="1" dirty="0"/>
              <a:t>Medically natural MCD but legally unnatural death</a:t>
            </a:r>
          </a:p>
          <a:p>
            <a:endParaRPr lang="en-GB" sz="1400" dirty="0"/>
          </a:p>
          <a:p>
            <a:endParaRPr lang="en-US" sz="1500" i="1" dirty="0"/>
          </a:p>
        </p:txBody>
      </p:sp>
    </p:spTree>
    <p:extLst>
      <p:ext uri="{BB962C8B-B14F-4D97-AF65-F5344CB8AC3E}">
        <p14:creationId xmlns:p14="http://schemas.microsoft.com/office/powerpoint/2010/main" val="2541265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Potentially fatal conditions</a:t>
            </a:r>
          </a:p>
        </p:txBody>
      </p:sp>
      <p:sp>
        <p:nvSpPr>
          <p:cNvPr id="5" name="Content Placeholder 4"/>
          <p:cNvSpPr>
            <a:spLocks noGrp="1"/>
          </p:cNvSpPr>
          <p:nvPr>
            <p:ph idx="1"/>
          </p:nvPr>
        </p:nvSpPr>
        <p:spPr/>
        <p:txBody>
          <a:bodyPr>
            <a:normAutofit/>
          </a:bodyPr>
          <a:lstStyle/>
          <a:p>
            <a:r>
              <a:rPr lang="en-US" dirty="0"/>
              <a:t>Where a medical intervention fails to prevent death from the underlying fatal cause, even if treatment was wrong, or negligent failure to treat, death is natural</a:t>
            </a:r>
          </a:p>
          <a:p>
            <a:pPr marL="0" indent="0" algn="ctr">
              <a:buNone/>
            </a:pPr>
            <a:r>
              <a:rPr lang="en-US" sz="1400" i="1" u="sng" dirty="0"/>
              <a:t>R v Birmingham Coroner ex p Benton (1997)</a:t>
            </a:r>
          </a:p>
          <a:p>
            <a:r>
              <a:rPr lang="en-US" dirty="0"/>
              <a:t>Most deaths following emergency treatments are referred, but coroner usually finds natural</a:t>
            </a:r>
          </a:p>
          <a:p>
            <a:r>
              <a:rPr lang="en-US" i="1" dirty="0"/>
              <a:t>Medical error unnatural MCD: in law natural</a:t>
            </a:r>
            <a:br>
              <a:rPr lang="en-US" i="1" dirty="0"/>
            </a:br>
            <a:r>
              <a:rPr lang="en-US" i="1" dirty="0"/>
              <a:t>Critical to tell coroner whether intervention was an emergency or elective</a:t>
            </a:r>
          </a:p>
        </p:txBody>
      </p:sp>
    </p:spTree>
    <p:extLst>
      <p:ext uri="{BB962C8B-B14F-4D97-AF65-F5344CB8AC3E}">
        <p14:creationId xmlns:p14="http://schemas.microsoft.com/office/powerpoint/2010/main" val="95544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elderly</a:t>
            </a:r>
          </a:p>
        </p:txBody>
      </p:sp>
      <p:sp>
        <p:nvSpPr>
          <p:cNvPr id="7" name="Content Placeholder 6"/>
          <p:cNvSpPr>
            <a:spLocks noGrp="1"/>
          </p:cNvSpPr>
          <p:nvPr>
            <p:ph idx="1"/>
          </p:nvPr>
        </p:nvSpPr>
        <p:spPr/>
        <p:txBody>
          <a:bodyPr/>
          <a:lstStyle/>
          <a:p>
            <a:endParaRPr lang="en-US" dirty="0"/>
          </a:p>
          <a:p>
            <a:r>
              <a:rPr lang="en-US" dirty="0"/>
              <a:t>Resident Nursing Home</a:t>
            </a:r>
          </a:p>
          <a:p>
            <a:r>
              <a:rPr lang="en-US" dirty="0" err="1"/>
              <a:t>Altzheimers</a:t>
            </a:r>
            <a:r>
              <a:rPr lang="en-US" dirty="0"/>
              <a:t>, manic depression</a:t>
            </a:r>
          </a:p>
          <a:p>
            <a:r>
              <a:rPr lang="en-US" dirty="0"/>
              <a:t>1a Bronchopneumonia, II Dementia</a:t>
            </a:r>
          </a:p>
          <a:p>
            <a:pPr marL="0" indent="0">
              <a:buNone/>
            </a:pPr>
            <a:endParaRPr lang="en-US" dirty="0"/>
          </a:p>
          <a:p>
            <a:pPr marL="0" indent="0">
              <a:buNone/>
            </a:pPr>
            <a:r>
              <a:rPr lang="en-US" i="1" dirty="0"/>
              <a:t>Should there be an investigation?</a:t>
            </a:r>
          </a:p>
        </p:txBody>
      </p:sp>
    </p:spTree>
    <p:extLst>
      <p:ext uri="{BB962C8B-B14F-4D97-AF65-F5344CB8AC3E}">
        <p14:creationId xmlns:p14="http://schemas.microsoft.com/office/powerpoint/2010/main" val="280530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 calcmode="lin" valueType="num">
                                      <p:cBhvr additive="base">
                                        <p:cTn id="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triggers investigation?</a:t>
            </a:r>
          </a:p>
        </p:txBody>
      </p:sp>
      <p:sp>
        <p:nvSpPr>
          <p:cNvPr id="3" name="Content Placeholder 2"/>
          <p:cNvSpPr>
            <a:spLocks noGrp="1"/>
          </p:cNvSpPr>
          <p:nvPr>
            <p:ph idx="1"/>
          </p:nvPr>
        </p:nvSpPr>
        <p:spPr/>
        <p:txBody>
          <a:bodyPr>
            <a:normAutofit/>
          </a:bodyPr>
          <a:lstStyle/>
          <a:p>
            <a:pPr marL="285750" indent="-285750"/>
            <a:r>
              <a:rPr lang="en-US" dirty="0"/>
              <a:t>Wife says he was clammy day before death</a:t>
            </a:r>
          </a:p>
          <a:p>
            <a:pPr marL="285750" indent="-285750"/>
            <a:r>
              <a:rPr lang="en-US" dirty="0"/>
              <a:t>Possible failure to give antibiotics</a:t>
            </a:r>
          </a:p>
          <a:p>
            <a:pPr marL="285750" indent="-285750"/>
            <a:r>
              <a:rPr lang="en-US" dirty="0"/>
              <a:t>Inadequate medical records</a:t>
            </a:r>
          </a:p>
          <a:p>
            <a:pPr marL="285750" indent="-285750"/>
            <a:r>
              <a:rPr lang="en-US" dirty="0"/>
              <a:t>Antipsychotic drug given in unacceptable doses making susceptible to pneumonia</a:t>
            </a:r>
          </a:p>
          <a:p>
            <a:pPr marL="285750" indent="-285750"/>
            <a:r>
              <a:rPr lang="en-US" dirty="0"/>
              <a:t>Left immobile in bucket chair</a:t>
            </a:r>
          </a:p>
          <a:p>
            <a:pPr marL="0" indent="0">
              <a:buNone/>
            </a:pPr>
            <a:r>
              <a:rPr lang="en-US" i="1" dirty="0"/>
              <a:t>Excessive focus of coroner on perceived requirement to demonstrate link between death and improper treatment. Goes further than “reasonable cause to suspect”.  </a:t>
            </a:r>
            <a:r>
              <a:rPr lang="en-US" sz="1500" i="1" u="sng" dirty="0"/>
              <a:t>Bicknell v HMC Birmingham [2007] EWHC 2547 (Admin)</a:t>
            </a:r>
          </a:p>
        </p:txBody>
      </p:sp>
    </p:spTree>
    <p:extLst>
      <p:ext uri="{BB962C8B-B14F-4D97-AF65-F5344CB8AC3E}">
        <p14:creationId xmlns:p14="http://schemas.microsoft.com/office/powerpoint/2010/main" val="250202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Cause of falls and ♯NOF</a:t>
            </a:r>
          </a:p>
        </p:txBody>
      </p:sp>
      <p:sp>
        <p:nvSpPr>
          <p:cNvPr id="5" name="Content Placeholder 4"/>
          <p:cNvSpPr>
            <a:spLocks noGrp="1"/>
          </p:cNvSpPr>
          <p:nvPr>
            <p:ph idx="1"/>
          </p:nvPr>
        </p:nvSpPr>
        <p:spPr/>
        <p:txBody>
          <a:bodyPr>
            <a:normAutofit/>
          </a:bodyPr>
          <a:lstStyle/>
          <a:p>
            <a:r>
              <a:rPr lang="en-US" dirty="0"/>
              <a:t>81y, MI, dementia, diabetes; Fall ♯NOF</a:t>
            </a:r>
          </a:p>
          <a:p>
            <a:r>
              <a:rPr lang="en-US" dirty="0"/>
              <a:t>Hypotensive post op, death Day 2</a:t>
            </a:r>
          </a:p>
          <a:p>
            <a:r>
              <a:rPr lang="en-US" dirty="0"/>
              <a:t>1a </a:t>
            </a:r>
            <a:r>
              <a:rPr lang="en-US" dirty="0" err="1"/>
              <a:t>Pulm</a:t>
            </a:r>
            <a:r>
              <a:rPr lang="en-US" dirty="0"/>
              <a:t> </a:t>
            </a:r>
            <a:r>
              <a:rPr lang="en-US" dirty="0" err="1"/>
              <a:t>oedema</a:t>
            </a:r>
            <a:r>
              <a:rPr lang="en-US" dirty="0"/>
              <a:t> 1b ♯NOF (operated) from fall</a:t>
            </a:r>
          </a:p>
          <a:p>
            <a:pPr lvl="1"/>
            <a:r>
              <a:rPr lang="en-US" dirty="0"/>
              <a:t> </a:t>
            </a:r>
            <a:r>
              <a:rPr lang="en-US" i="1" dirty="0"/>
              <a:t>Unnatural. Inquest</a:t>
            </a:r>
          </a:p>
          <a:p>
            <a:r>
              <a:rPr lang="en-US" dirty="0"/>
              <a:t>1a </a:t>
            </a:r>
            <a:r>
              <a:rPr lang="en-US" dirty="0" err="1"/>
              <a:t>Pulm</a:t>
            </a:r>
            <a:r>
              <a:rPr lang="en-US" dirty="0"/>
              <a:t> </a:t>
            </a:r>
            <a:r>
              <a:rPr lang="en-US" dirty="0" err="1"/>
              <a:t>oedema</a:t>
            </a:r>
            <a:r>
              <a:rPr lang="en-US" dirty="0"/>
              <a:t> 1b IHD ♯NOF (operated) from fall </a:t>
            </a:r>
          </a:p>
          <a:p>
            <a:pPr marL="0" indent="0">
              <a:buNone/>
            </a:pPr>
            <a:r>
              <a:rPr lang="en-US" dirty="0"/>
              <a:t>	1c Old Age Frailty</a:t>
            </a:r>
          </a:p>
          <a:p>
            <a:pPr marL="400050" lvl="1" indent="0">
              <a:buNone/>
            </a:pPr>
            <a:r>
              <a:rPr lang="en-US" i="1" dirty="0"/>
              <a:t>- Natural. If NOK no concerns, no further investigation</a:t>
            </a:r>
          </a:p>
          <a:p>
            <a:r>
              <a:rPr lang="en-US" i="1" dirty="0"/>
              <a:t>Evidence for frailty may depend on expert evidence on osteoporosis, muscle weakness</a:t>
            </a:r>
          </a:p>
        </p:txBody>
      </p:sp>
    </p:spTree>
    <p:extLst>
      <p:ext uri="{BB962C8B-B14F-4D97-AF65-F5344CB8AC3E}">
        <p14:creationId xmlns:p14="http://schemas.microsoft.com/office/powerpoint/2010/main" val="13951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Cause when immunosuppressed</a:t>
            </a:r>
          </a:p>
        </p:txBody>
      </p:sp>
      <p:sp>
        <p:nvSpPr>
          <p:cNvPr id="5" name="Content Placeholder 4"/>
          <p:cNvSpPr>
            <a:spLocks noGrp="1"/>
          </p:cNvSpPr>
          <p:nvPr>
            <p:ph idx="1"/>
          </p:nvPr>
        </p:nvSpPr>
        <p:spPr/>
        <p:txBody>
          <a:bodyPr>
            <a:normAutofit/>
          </a:bodyPr>
          <a:lstStyle/>
          <a:p>
            <a:r>
              <a:rPr lang="en-US" dirty="0"/>
              <a:t>14y AML BM transplant, post op problems</a:t>
            </a:r>
          </a:p>
          <a:p>
            <a:r>
              <a:rPr lang="en-US" dirty="0"/>
              <a:t>1a Sepsis, 1b AML (</a:t>
            </a:r>
            <a:r>
              <a:rPr lang="en-US" dirty="0" err="1"/>
              <a:t>GvH</a:t>
            </a:r>
            <a:r>
              <a:rPr lang="en-US" dirty="0"/>
              <a:t> disease)</a:t>
            </a:r>
          </a:p>
          <a:p>
            <a:pPr marL="514350" indent="-514350">
              <a:buAutoNum type="alphaUcPeriod"/>
            </a:pPr>
            <a:r>
              <a:rPr lang="en-US" i="1" dirty="0"/>
              <a:t>Family - wrong treatment and </a:t>
            </a:r>
            <a:r>
              <a:rPr lang="en-US" i="1" dirty="0" err="1"/>
              <a:t>CoD</a:t>
            </a:r>
            <a:r>
              <a:rPr lang="en-US" i="1" dirty="0"/>
              <a:t>, transfers.</a:t>
            </a:r>
          </a:p>
          <a:p>
            <a:pPr marL="0" indent="0">
              <a:buNone/>
            </a:pPr>
            <a:r>
              <a:rPr lang="en-US" dirty="0"/>
              <a:t>CC. Inquest: BM - own WCs completely obliterated.</a:t>
            </a:r>
          </a:p>
          <a:p>
            <a:pPr marL="0" indent="0">
              <a:buNone/>
            </a:pPr>
            <a:r>
              <a:rPr lang="en-US" dirty="0"/>
              <a:t>1a MOF 1b Candida sepsis 1c Immunosuppression from stem cell transplant II </a:t>
            </a:r>
            <a:r>
              <a:rPr lang="en-US" dirty="0" err="1"/>
              <a:t>GvH</a:t>
            </a:r>
            <a:r>
              <a:rPr lang="en-US" dirty="0"/>
              <a:t>, relapse AML</a:t>
            </a:r>
          </a:p>
          <a:p>
            <a:pPr marL="0" indent="0">
              <a:buNone/>
            </a:pPr>
            <a:r>
              <a:rPr lang="en-US" i="1" dirty="0"/>
              <a:t>“Unintended </a:t>
            </a:r>
            <a:r>
              <a:rPr lang="en-US" i="1" dirty="0" err="1"/>
              <a:t>conseq</a:t>
            </a:r>
            <a:r>
              <a:rPr lang="en-US" i="1" dirty="0"/>
              <a:t> </a:t>
            </a:r>
            <a:r>
              <a:rPr lang="en-US" i="1" dirty="0" err="1"/>
              <a:t>nec</a:t>
            </a:r>
            <a:r>
              <a:rPr lang="en-US" i="1" dirty="0"/>
              <a:t> medical treatment”</a:t>
            </a:r>
          </a:p>
          <a:p>
            <a:r>
              <a:rPr lang="en-US" i="1" dirty="0"/>
              <a:t>Expert evidence on bone marrow crucial</a:t>
            </a:r>
          </a:p>
          <a:p>
            <a:pPr marL="0" indent="0">
              <a:buNone/>
            </a:pPr>
            <a:endParaRPr lang="en-US" i="1" dirty="0"/>
          </a:p>
          <a:p>
            <a:endParaRPr lang="en-US" dirty="0"/>
          </a:p>
        </p:txBody>
      </p:sp>
    </p:spTree>
    <p:extLst>
      <p:ext uri="{BB962C8B-B14F-4D97-AF65-F5344CB8AC3E}">
        <p14:creationId xmlns:p14="http://schemas.microsoft.com/office/powerpoint/2010/main" val="268799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Sudden death of unknown cause</a:t>
            </a:r>
          </a:p>
        </p:txBody>
      </p:sp>
      <p:sp>
        <p:nvSpPr>
          <p:cNvPr id="3" name="Content Placeholder 2"/>
          <p:cNvSpPr>
            <a:spLocks noGrp="1"/>
          </p:cNvSpPr>
          <p:nvPr>
            <p:ph idx="1"/>
          </p:nvPr>
        </p:nvSpPr>
        <p:spPr/>
        <p:txBody>
          <a:bodyPr>
            <a:normAutofit/>
          </a:bodyPr>
          <a:lstStyle/>
          <a:p>
            <a:pPr marL="0" indent="0">
              <a:buNone/>
            </a:pPr>
            <a:r>
              <a:rPr lang="en-US" i="1" dirty="0"/>
              <a:t>Presumption natural syndromes </a:t>
            </a:r>
          </a:p>
          <a:p>
            <a:r>
              <a:rPr lang="en-US" dirty="0"/>
              <a:t>SIDS – </a:t>
            </a:r>
            <a:r>
              <a:rPr lang="en-US" i="1" dirty="0"/>
              <a:t>but SUDI with virus/ co-sleeping?</a:t>
            </a:r>
          </a:p>
          <a:p>
            <a:r>
              <a:rPr lang="en-US" dirty="0"/>
              <a:t>SUDEP usually natural - </a:t>
            </a:r>
            <a:r>
              <a:rPr lang="en-US" i="1" dirty="0"/>
              <a:t>underlying cause?</a:t>
            </a:r>
            <a:endParaRPr lang="en-US" dirty="0"/>
          </a:p>
          <a:p>
            <a:r>
              <a:rPr lang="en-US" dirty="0"/>
              <a:t>SACD – </a:t>
            </a:r>
            <a:r>
              <a:rPr lang="en-US" i="1" dirty="0"/>
              <a:t>exclude drugs, Genetics</a:t>
            </a:r>
            <a:endParaRPr lang="en-US" dirty="0"/>
          </a:p>
          <a:p>
            <a:r>
              <a:rPr lang="en-US" dirty="0"/>
              <a:t>In schizophrenia – </a:t>
            </a:r>
            <a:br>
              <a:rPr lang="en-US" dirty="0"/>
            </a:br>
            <a:r>
              <a:rPr lang="en-US" dirty="0"/>
              <a:t>Has </a:t>
            </a:r>
            <a:r>
              <a:rPr lang="en-US" i="1" dirty="0"/>
              <a:t>antipsychotic caused arrhythmia?</a:t>
            </a:r>
          </a:p>
          <a:p>
            <a:pPr marL="0" indent="0">
              <a:buNone/>
            </a:pPr>
            <a:endParaRPr lang="en-US" i="1" dirty="0"/>
          </a:p>
          <a:p>
            <a:pPr marL="0" indent="0">
              <a:buNone/>
            </a:pPr>
            <a:r>
              <a:rPr lang="en-US" i="1" dirty="0"/>
              <a:t>Case specific contexts. Rule out underlying conditions with expert investigations</a:t>
            </a:r>
          </a:p>
        </p:txBody>
      </p:sp>
    </p:spTree>
    <p:extLst>
      <p:ext uri="{BB962C8B-B14F-4D97-AF65-F5344CB8AC3E}">
        <p14:creationId xmlns:p14="http://schemas.microsoft.com/office/powerpoint/2010/main" val="3991419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537E-21D7-4552-A409-BEBDA52A9346}"/>
              </a:ext>
            </a:extLst>
          </p:cNvPr>
          <p:cNvSpPr>
            <a:spLocks noGrp="1"/>
          </p:cNvSpPr>
          <p:nvPr>
            <p:ph type="title"/>
          </p:nvPr>
        </p:nvSpPr>
        <p:spPr/>
        <p:txBody>
          <a:bodyPr/>
          <a:lstStyle/>
          <a:p>
            <a:r>
              <a:rPr lang="en-GB" dirty="0"/>
              <a:t>Epidemics</a:t>
            </a:r>
          </a:p>
        </p:txBody>
      </p:sp>
      <p:sp>
        <p:nvSpPr>
          <p:cNvPr id="3" name="Content Placeholder 2">
            <a:extLst>
              <a:ext uri="{FF2B5EF4-FFF2-40B4-BE49-F238E27FC236}">
                <a16:creationId xmlns:a16="http://schemas.microsoft.com/office/drawing/2014/main" id="{512934E6-5BA2-4520-9807-42FE1135F7CB}"/>
              </a:ext>
            </a:extLst>
          </p:cNvPr>
          <p:cNvSpPr>
            <a:spLocks noGrp="1"/>
          </p:cNvSpPr>
          <p:nvPr>
            <p:ph idx="1"/>
          </p:nvPr>
        </p:nvSpPr>
        <p:spPr/>
        <p:txBody>
          <a:bodyPr>
            <a:normAutofit/>
          </a:bodyPr>
          <a:lstStyle/>
          <a:p>
            <a:r>
              <a:rPr lang="en-GB" dirty="0"/>
              <a:t>World since 70s: HIV 75.7m cases, 32.7m died CFR start 100%. UK: 2016 ?all cause mort 0.4%</a:t>
            </a:r>
            <a:br>
              <a:rPr lang="en-GB" dirty="0"/>
            </a:br>
            <a:r>
              <a:rPr lang="en-GB" dirty="0"/>
              <a:t>Pre-exposure Prophylaxis trials. </a:t>
            </a:r>
            <a:r>
              <a:rPr lang="en-GB" i="1" dirty="0"/>
              <a:t>R</a:t>
            </a:r>
            <a:r>
              <a:rPr lang="en-GB" dirty="0"/>
              <a:t> double cost</a:t>
            </a:r>
          </a:p>
          <a:p>
            <a:r>
              <a:rPr lang="en-GB" dirty="0"/>
              <a:t>Flu: 400,000 annual deaths in epidemic; PHE: 17,000 annually. 0.1% seasonal mortality</a:t>
            </a:r>
          </a:p>
          <a:p>
            <a:r>
              <a:rPr lang="en-GB" sz="3000" dirty="0"/>
              <a:t>Covid: 4.41m cases UK, 128,000 died; 2.9% CFR (2.1% world).</a:t>
            </a:r>
            <a:br>
              <a:rPr lang="en-GB" dirty="0"/>
            </a:br>
            <a:r>
              <a:rPr lang="en-GB" sz="3000" dirty="0"/>
              <a:t>12/20 Age Std Mort </a:t>
            </a:r>
            <a:r>
              <a:rPr lang="en-GB" sz="2000" dirty="0"/>
              <a:t>(rate/100,000 pop) </a:t>
            </a:r>
            <a:r>
              <a:rPr lang="en-GB" sz="3000" dirty="0"/>
              <a:t>234 (flu 25; 51 </a:t>
            </a:r>
            <a:r>
              <a:rPr lang="en-GB" sz="3000" dirty="0" err="1"/>
              <a:t>av</a:t>
            </a:r>
            <a:r>
              <a:rPr lang="en-GB" sz="3000" dirty="0"/>
              <a:t>)</a:t>
            </a:r>
          </a:p>
          <a:p>
            <a:pPr marL="0" indent="0">
              <a:buNone/>
            </a:pPr>
            <a:r>
              <a:rPr lang="en-GB" dirty="0"/>
              <a:t>	M&gt;60 Mortality 10/1000; Kent variant 13/1000</a:t>
            </a:r>
          </a:p>
        </p:txBody>
      </p:sp>
      <p:sp>
        <p:nvSpPr>
          <p:cNvPr id="4" name="Footer Placeholder 3">
            <a:extLst>
              <a:ext uri="{FF2B5EF4-FFF2-40B4-BE49-F238E27FC236}">
                <a16:creationId xmlns:a16="http://schemas.microsoft.com/office/drawing/2014/main" id="{EC798962-C80B-DD49-895E-F3A668E2C2CF}"/>
              </a:ext>
            </a:extLst>
          </p:cNvPr>
          <p:cNvSpPr>
            <a:spLocks noGrp="1"/>
          </p:cNvSpPr>
          <p:nvPr>
            <p:ph type="ftr" sz="quarter" idx="11"/>
          </p:nvPr>
        </p:nvSpPr>
        <p:spPr>
          <a:xfrm>
            <a:off x="3711615" y="6356351"/>
            <a:ext cx="4745620" cy="365125"/>
          </a:xfrm>
        </p:spPr>
        <p:txBody>
          <a:bodyPr/>
          <a:lstStyle/>
          <a:p>
            <a:r>
              <a:rPr lang="en-US" dirty="0"/>
              <a:t>doctor-4-u.co.uk; </a:t>
            </a:r>
            <a:r>
              <a:rPr lang="en-US" dirty="0" err="1"/>
              <a:t>www.gov.uk</a:t>
            </a:r>
            <a:r>
              <a:rPr lang="en-US" dirty="0"/>
              <a:t> Towards elimination HIV; </a:t>
            </a:r>
            <a:r>
              <a:rPr lang="en-US" dirty="0" err="1"/>
              <a:t>ncbi.nim.nih</a:t>
            </a:r>
            <a:r>
              <a:rPr lang="en-US" dirty="0"/>
              <a:t>; Covid: </a:t>
            </a:r>
            <a:r>
              <a:rPr lang="en-US" dirty="0" err="1"/>
              <a:t>gov.uk</a:t>
            </a:r>
            <a:r>
              <a:rPr lang="en-US" dirty="0"/>
              <a:t> and ONS reports</a:t>
            </a:r>
          </a:p>
        </p:txBody>
      </p:sp>
    </p:spTree>
    <p:extLst>
      <p:ext uri="{BB962C8B-B14F-4D97-AF65-F5344CB8AC3E}">
        <p14:creationId xmlns:p14="http://schemas.microsoft.com/office/powerpoint/2010/main" val="2287325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3313-3F5F-B440-9715-55D5F664BDDF}"/>
              </a:ext>
            </a:extLst>
          </p:cNvPr>
          <p:cNvSpPr>
            <a:spLocks noGrp="1"/>
          </p:cNvSpPr>
          <p:nvPr>
            <p:ph type="title"/>
          </p:nvPr>
        </p:nvSpPr>
        <p:spPr/>
        <p:txBody>
          <a:bodyPr/>
          <a:lstStyle/>
          <a:p>
            <a:r>
              <a:rPr lang="en-US" dirty="0"/>
              <a:t>Covid ? Coronial investigations</a:t>
            </a:r>
          </a:p>
        </p:txBody>
      </p:sp>
      <p:sp>
        <p:nvSpPr>
          <p:cNvPr id="3" name="Content Placeholder 2">
            <a:extLst>
              <a:ext uri="{FF2B5EF4-FFF2-40B4-BE49-F238E27FC236}">
                <a16:creationId xmlns:a16="http://schemas.microsoft.com/office/drawing/2014/main" id="{D8B7ACB5-1C95-C240-994B-833CE17C9C10}"/>
              </a:ext>
            </a:extLst>
          </p:cNvPr>
          <p:cNvSpPr>
            <a:spLocks noGrp="1"/>
          </p:cNvSpPr>
          <p:nvPr>
            <p:ph idx="1"/>
          </p:nvPr>
        </p:nvSpPr>
        <p:spPr/>
        <p:txBody>
          <a:bodyPr>
            <a:normAutofit fontScale="92500" lnSpcReduction="10000"/>
          </a:bodyPr>
          <a:lstStyle/>
          <a:p>
            <a:r>
              <a:rPr lang="en-US" dirty="0"/>
              <a:t>Many not reported. Initially not autopsied. Now PCRs</a:t>
            </a:r>
          </a:p>
          <a:p>
            <a:r>
              <a:rPr lang="en-US" dirty="0"/>
              <a:t>MCD natural </a:t>
            </a:r>
            <a:r>
              <a:rPr lang="en-US" i="1" dirty="0"/>
              <a:t>Is there culpable human failure?</a:t>
            </a:r>
          </a:p>
          <a:p>
            <a:r>
              <a:rPr lang="en-US" dirty="0"/>
              <a:t>Wave 1: NHS inappropriate  PPE, varying awareness, inadequate procedural protection, lack of testing</a:t>
            </a:r>
          </a:p>
          <a:p>
            <a:r>
              <a:rPr lang="en-US" dirty="0"/>
              <a:t>Wave 2: Care Home Care Home deaths  ?Not tested on discharge from hospital, no PPE</a:t>
            </a:r>
          </a:p>
          <a:p>
            <a:r>
              <a:rPr lang="en-US" dirty="0"/>
              <a:t>Wave 3: Transport and service sector exposure</a:t>
            </a:r>
          </a:p>
          <a:p>
            <a:r>
              <a:rPr lang="en-US" dirty="0"/>
              <a:t>Causation problems. Legal Q about remoteness</a:t>
            </a:r>
          </a:p>
          <a:p>
            <a:r>
              <a:rPr lang="en-US" dirty="0"/>
              <a:t>Work Related Deaths Need HSE referral and require Coroner jury </a:t>
            </a:r>
          </a:p>
          <a:p>
            <a:r>
              <a:rPr lang="en-US" dirty="0"/>
              <a:t>Coroner not Q gov policy/ Public Inquiries</a:t>
            </a:r>
          </a:p>
        </p:txBody>
      </p:sp>
    </p:spTree>
    <p:extLst>
      <p:ext uri="{BB962C8B-B14F-4D97-AF65-F5344CB8AC3E}">
        <p14:creationId xmlns:p14="http://schemas.microsoft.com/office/powerpoint/2010/main" val="44208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CA0FA-B1AE-4E10-BF2D-E48D812EB517}"/>
              </a:ext>
            </a:extLst>
          </p:cNvPr>
          <p:cNvSpPr>
            <a:spLocks noGrp="1"/>
          </p:cNvSpPr>
          <p:nvPr>
            <p:ph type="title"/>
          </p:nvPr>
        </p:nvSpPr>
        <p:spPr/>
        <p:txBody>
          <a:bodyPr>
            <a:normAutofit/>
          </a:bodyPr>
          <a:lstStyle/>
          <a:p>
            <a:r>
              <a:rPr lang="en-GB" dirty="0"/>
              <a:t>Judges’ determinations </a:t>
            </a:r>
          </a:p>
        </p:txBody>
      </p:sp>
      <p:sp>
        <p:nvSpPr>
          <p:cNvPr id="3" name="Content Placeholder 2">
            <a:extLst>
              <a:ext uri="{FF2B5EF4-FFF2-40B4-BE49-F238E27FC236}">
                <a16:creationId xmlns:a16="http://schemas.microsoft.com/office/drawing/2014/main" id="{0509871F-F2AD-4ABF-BFDE-0DCF074D56B4}"/>
              </a:ext>
            </a:extLst>
          </p:cNvPr>
          <p:cNvSpPr>
            <a:spLocks noGrp="1"/>
          </p:cNvSpPr>
          <p:nvPr>
            <p:ph idx="1"/>
          </p:nvPr>
        </p:nvSpPr>
        <p:spPr/>
        <p:txBody>
          <a:bodyPr/>
          <a:lstStyle/>
          <a:p>
            <a:r>
              <a:rPr lang="en-GB" dirty="0"/>
              <a:t>Criminal</a:t>
            </a:r>
          </a:p>
          <a:p>
            <a:pPr lvl="1"/>
            <a:r>
              <a:rPr lang="en-GB" dirty="0"/>
              <a:t>Guilty or Not Guilty</a:t>
            </a:r>
          </a:p>
          <a:p>
            <a:r>
              <a:rPr lang="en-GB" dirty="0"/>
              <a:t>Civil</a:t>
            </a:r>
          </a:p>
          <a:p>
            <a:pPr lvl="1"/>
            <a:r>
              <a:rPr lang="en-GB" dirty="0"/>
              <a:t>Whether specific law broken or duty breached</a:t>
            </a:r>
          </a:p>
          <a:p>
            <a:r>
              <a:rPr lang="en-GB" dirty="0"/>
              <a:t>Coroner</a:t>
            </a:r>
          </a:p>
          <a:p>
            <a:pPr lvl="1"/>
            <a:r>
              <a:rPr lang="en-GB" dirty="0"/>
              <a:t>What has caused death</a:t>
            </a:r>
          </a:p>
          <a:p>
            <a:pPr lvl="1"/>
            <a:r>
              <a:rPr lang="en-GB" dirty="0"/>
              <a:t>What has contributed more than minimally or trivially</a:t>
            </a:r>
          </a:p>
        </p:txBody>
      </p:sp>
    </p:spTree>
    <p:extLst>
      <p:ext uri="{BB962C8B-B14F-4D97-AF65-F5344CB8AC3E}">
        <p14:creationId xmlns:p14="http://schemas.microsoft.com/office/powerpoint/2010/main" val="46450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FCE9-FB42-41A7-8848-BBEEC0959666}"/>
              </a:ext>
            </a:extLst>
          </p:cNvPr>
          <p:cNvSpPr>
            <a:spLocks noGrp="1"/>
          </p:cNvSpPr>
          <p:nvPr>
            <p:ph type="title"/>
          </p:nvPr>
        </p:nvSpPr>
        <p:spPr>
          <a:xfrm>
            <a:off x="1981200" y="274638"/>
            <a:ext cx="8229600" cy="1143000"/>
          </a:xfrm>
        </p:spPr>
        <p:txBody>
          <a:bodyPr/>
          <a:lstStyle/>
          <a:p>
            <a:r>
              <a:rPr lang="en-GB" dirty="0"/>
              <a:t>Procedures</a:t>
            </a:r>
          </a:p>
        </p:txBody>
      </p:sp>
      <p:sp>
        <p:nvSpPr>
          <p:cNvPr id="3" name="Content Placeholder 2">
            <a:extLst>
              <a:ext uri="{FF2B5EF4-FFF2-40B4-BE49-F238E27FC236}">
                <a16:creationId xmlns:a16="http://schemas.microsoft.com/office/drawing/2014/main" id="{5483596B-64D8-4499-AED6-4D2E60BAB1BA}"/>
              </a:ext>
            </a:extLst>
          </p:cNvPr>
          <p:cNvSpPr>
            <a:spLocks noGrp="1"/>
          </p:cNvSpPr>
          <p:nvPr>
            <p:ph idx="1"/>
          </p:nvPr>
        </p:nvSpPr>
        <p:spPr>
          <a:xfrm>
            <a:off x="1981200" y="1265275"/>
            <a:ext cx="8229600" cy="4997303"/>
          </a:xfrm>
        </p:spPr>
        <p:txBody>
          <a:bodyPr>
            <a:normAutofit/>
          </a:bodyPr>
          <a:lstStyle/>
          <a:p>
            <a:r>
              <a:rPr lang="en-GB" dirty="0"/>
              <a:t>Criminal</a:t>
            </a:r>
          </a:p>
          <a:p>
            <a:pPr lvl="1"/>
            <a:r>
              <a:rPr lang="en-GB" dirty="0"/>
              <a:t>Adversarial, questioning led by counsel</a:t>
            </a:r>
          </a:p>
          <a:p>
            <a:pPr lvl="1"/>
            <a:r>
              <a:rPr lang="en-GB" dirty="0"/>
              <a:t>Standard of proof: beyond all reasonable doubt</a:t>
            </a:r>
          </a:p>
          <a:p>
            <a:r>
              <a:rPr lang="en-GB" dirty="0"/>
              <a:t>Civil</a:t>
            </a:r>
          </a:p>
          <a:p>
            <a:pPr lvl="1"/>
            <a:r>
              <a:rPr lang="en-GB" dirty="0"/>
              <a:t>Adversarial, questioning led by counsel</a:t>
            </a:r>
          </a:p>
          <a:p>
            <a:pPr lvl="1"/>
            <a:r>
              <a:rPr lang="en-GB" dirty="0"/>
              <a:t>Standard of proof: on the balance of probabilities</a:t>
            </a:r>
          </a:p>
          <a:p>
            <a:r>
              <a:rPr lang="en-GB" dirty="0"/>
              <a:t>Coroner</a:t>
            </a:r>
          </a:p>
          <a:p>
            <a:pPr lvl="1"/>
            <a:r>
              <a:rPr lang="en-GB" dirty="0"/>
              <a:t>Inquisitorial, questioning led by coroner</a:t>
            </a:r>
          </a:p>
          <a:p>
            <a:pPr lvl="1"/>
            <a:r>
              <a:rPr lang="en-GB" dirty="0"/>
              <a:t>Standard of proof: on the balance of probabilities</a:t>
            </a:r>
          </a:p>
        </p:txBody>
      </p:sp>
    </p:spTree>
    <p:extLst>
      <p:ext uri="{BB962C8B-B14F-4D97-AF65-F5344CB8AC3E}">
        <p14:creationId xmlns:p14="http://schemas.microsoft.com/office/powerpoint/2010/main" val="38453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E53E1-4897-4985-93BD-88C491ADE8F7}"/>
              </a:ext>
            </a:extLst>
          </p:cNvPr>
          <p:cNvSpPr>
            <a:spLocks noGrp="1"/>
          </p:cNvSpPr>
          <p:nvPr>
            <p:ph type="title"/>
          </p:nvPr>
        </p:nvSpPr>
        <p:spPr/>
        <p:txBody>
          <a:bodyPr/>
          <a:lstStyle/>
          <a:p>
            <a:r>
              <a:rPr lang="en-GB" dirty="0"/>
              <a:t>Powers</a:t>
            </a:r>
          </a:p>
        </p:txBody>
      </p:sp>
      <p:sp>
        <p:nvSpPr>
          <p:cNvPr id="3" name="Content Placeholder 2">
            <a:extLst>
              <a:ext uri="{FF2B5EF4-FFF2-40B4-BE49-F238E27FC236}">
                <a16:creationId xmlns:a16="http://schemas.microsoft.com/office/drawing/2014/main" id="{A36C8AA5-A98D-4AB2-B14A-5F12B8848328}"/>
              </a:ext>
            </a:extLst>
          </p:cNvPr>
          <p:cNvSpPr>
            <a:spLocks noGrp="1"/>
          </p:cNvSpPr>
          <p:nvPr>
            <p:ph idx="1"/>
          </p:nvPr>
        </p:nvSpPr>
        <p:spPr/>
        <p:txBody>
          <a:bodyPr>
            <a:normAutofit/>
          </a:bodyPr>
          <a:lstStyle/>
          <a:p>
            <a:r>
              <a:rPr lang="en-GB" dirty="0"/>
              <a:t>Criminal</a:t>
            </a:r>
          </a:p>
          <a:p>
            <a:pPr lvl="1"/>
            <a:r>
              <a:rPr lang="en-GB" dirty="0"/>
              <a:t>Sentencing</a:t>
            </a:r>
          </a:p>
          <a:p>
            <a:pPr lvl="1"/>
            <a:r>
              <a:rPr lang="en-GB" dirty="0"/>
              <a:t>May→ victim support, imprisonment </a:t>
            </a:r>
          </a:p>
          <a:p>
            <a:r>
              <a:rPr lang="en-GB" dirty="0"/>
              <a:t>Civil</a:t>
            </a:r>
          </a:p>
          <a:p>
            <a:pPr lvl="1"/>
            <a:r>
              <a:rPr lang="en-GB" dirty="0"/>
              <a:t>Breach, Declaration, Order, Mandamus</a:t>
            </a:r>
          </a:p>
          <a:p>
            <a:pPr lvl="1"/>
            <a:r>
              <a:rPr lang="en-GB" dirty="0"/>
              <a:t>May→ compensation, new action, reputation damage</a:t>
            </a:r>
          </a:p>
          <a:p>
            <a:r>
              <a:rPr lang="en-GB" dirty="0"/>
              <a:t>Coroner</a:t>
            </a:r>
          </a:p>
          <a:p>
            <a:pPr lvl="1"/>
            <a:r>
              <a:rPr lang="en-GB" dirty="0"/>
              <a:t>Record of Inquest</a:t>
            </a:r>
          </a:p>
          <a:p>
            <a:pPr lvl="1"/>
            <a:r>
              <a:rPr lang="en-GB" dirty="0"/>
              <a:t>May lead to Preventing Future Death Report</a:t>
            </a:r>
          </a:p>
          <a:p>
            <a:endParaRPr lang="en-GB" dirty="0"/>
          </a:p>
        </p:txBody>
      </p:sp>
    </p:spTree>
    <p:extLst>
      <p:ext uri="{BB962C8B-B14F-4D97-AF65-F5344CB8AC3E}">
        <p14:creationId xmlns:p14="http://schemas.microsoft.com/office/powerpoint/2010/main" val="3701068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Coronial Investigation</a:t>
            </a:r>
          </a:p>
        </p:txBody>
      </p:sp>
      <p:sp>
        <p:nvSpPr>
          <p:cNvPr id="3" name="Content Placeholder 2"/>
          <p:cNvSpPr>
            <a:spLocks noGrp="1"/>
          </p:cNvSpPr>
          <p:nvPr>
            <p:ph idx="1"/>
          </p:nvPr>
        </p:nvSpPr>
        <p:spPr/>
        <p:txBody>
          <a:bodyPr>
            <a:normAutofit fontScale="62500" lnSpcReduction="20000"/>
          </a:bodyPr>
          <a:lstStyle/>
          <a:p>
            <a:pPr marL="0" indent="0" algn="ctr">
              <a:buNone/>
            </a:pPr>
            <a:r>
              <a:rPr lang="en-US" dirty="0"/>
              <a:t>Coroners and Justice Act 2009 (CJA) </a:t>
            </a:r>
          </a:p>
          <a:p>
            <a:pPr marL="0" indent="0">
              <a:buNone/>
            </a:pPr>
            <a:endParaRPr lang="en-US" i="1" dirty="0"/>
          </a:p>
          <a:p>
            <a:r>
              <a:rPr lang="en-US" i="1" dirty="0"/>
              <a:t>A senior coroner who is made aware that the</a:t>
            </a:r>
            <a:r>
              <a:rPr lang="en-US" b="1" i="1" dirty="0"/>
              <a:t> body </a:t>
            </a:r>
            <a:r>
              <a:rPr lang="en-US" i="1" dirty="0"/>
              <a:t>of a deceased person is within that coroners area  ….. if  the coroner has </a:t>
            </a:r>
            <a:r>
              <a:rPr lang="en-US" b="1" i="1" dirty="0"/>
              <a:t>reason to suspect </a:t>
            </a:r>
            <a:r>
              <a:rPr lang="en-US" i="1" dirty="0"/>
              <a:t>that… </a:t>
            </a:r>
            <a:endParaRPr lang="en-US" dirty="0"/>
          </a:p>
          <a:p>
            <a:endParaRPr lang="en-US" i="1" dirty="0"/>
          </a:p>
          <a:p>
            <a:r>
              <a:rPr lang="en-US" sz="4400" i="1" dirty="0"/>
              <a:t>the cause is death is </a:t>
            </a:r>
            <a:r>
              <a:rPr lang="en-US" sz="4400" b="1" i="1" dirty="0"/>
              <a:t>unknown </a:t>
            </a:r>
            <a:r>
              <a:rPr lang="en-US" sz="4400" i="1" dirty="0"/>
              <a:t>or</a:t>
            </a:r>
          </a:p>
          <a:p>
            <a:r>
              <a:rPr lang="en-US" sz="4400" i="1" dirty="0"/>
              <a:t>the deceased died a violent or </a:t>
            </a:r>
            <a:r>
              <a:rPr lang="en-US" sz="4400" b="1" i="1" dirty="0"/>
              <a:t>unnatural</a:t>
            </a:r>
            <a:r>
              <a:rPr lang="en-US" sz="4400" i="1" dirty="0"/>
              <a:t> death or</a:t>
            </a:r>
          </a:p>
          <a:p>
            <a:r>
              <a:rPr lang="en-US" sz="4400" i="1" dirty="0"/>
              <a:t>the deceased died while in … </a:t>
            </a:r>
            <a:r>
              <a:rPr lang="en-US" sz="4400" b="1" i="1" dirty="0"/>
              <a:t>state detention </a:t>
            </a:r>
            <a:r>
              <a:rPr lang="en-US" sz="4400" dirty="0"/>
              <a:t>(s1(2)</a:t>
            </a:r>
            <a:endParaRPr lang="en-US" dirty="0"/>
          </a:p>
          <a:p>
            <a:pPr marL="0" indent="0">
              <a:buNone/>
            </a:pPr>
            <a:endParaRPr lang="en-US" i="1" dirty="0"/>
          </a:p>
          <a:p>
            <a:pPr marL="0" indent="0">
              <a:buNone/>
            </a:pPr>
            <a:r>
              <a:rPr lang="en-US" i="1" dirty="0"/>
              <a:t>   must as soon as practicable conduct an investigation into the person’s death</a:t>
            </a:r>
            <a:r>
              <a:rPr lang="en-US" dirty="0"/>
              <a:t> (s1(1))</a:t>
            </a:r>
            <a:endParaRPr lang="en-US" i="1" dirty="0"/>
          </a:p>
          <a:p>
            <a:pPr marL="0" indent="0">
              <a:buNone/>
            </a:pPr>
            <a:endParaRPr lang="en-US" i="1" dirty="0"/>
          </a:p>
          <a:p>
            <a:pPr marL="0" indent="0">
              <a:buNone/>
            </a:pPr>
            <a:endParaRPr lang="en-US" dirty="0"/>
          </a:p>
          <a:p>
            <a:r>
              <a:rPr lang="en-US" dirty="0"/>
              <a:t>Preliminary enquiries (s1(7))</a:t>
            </a:r>
          </a:p>
          <a:p>
            <a:pPr marL="0" indent="0">
              <a:buNone/>
            </a:pPr>
            <a:endParaRPr lang="en-US" dirty="0"/>
          </a:p>
        </p:txBody>
      </p:sp>
    </p:spTree>
    <p:extLst>
      <p:ext uri="{BB962C8B-B14F-4D97-AF65-F5344CB8AC3E}">
        <p14:creationId xmlns:p14="http://schemas.microsoft.com/office/powerpoint/2010/main" val="233778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Deaths in England and Wales </a:t>
            </a:r>
            <a:r>
              <a:rPr lang="en-US" sz="2200" dirty="0"/>
              <a:t>(</a:t>
            </a:r>
            <a:r>
              <a:rPr lang="en-US" sz="2200" dirty="0" err="1"/>
              <a:t>MoJ</a:t>
            </a:r>
            <a:r>
              <a:rPr lang="en-US" sz="2200" dirty="0"/>
              <a:t> 2019)</a:t>
            </a:r>
          </a:p>
        </p:txBody>
      </p:sp>
      <p:sp>
        <p:nvSpPr>
          <p:cNvPr id="5" name="Content Placeholder 4"/>
          <p:cNvSpPr>
            <a:spLocks noGrp="1"/>
          </p:cNvSpPr>
          <p:nvPr>
            <p:ph idx="1"/>
          </p:nvPr>
        </p:nvSpPr>
        <p:spPr/>
        <p:txBody>
          <a:bodyPr>
            <a:normAutofit/>
          </a:bodyPr>
          <a:lstStyle/>
          <a:p>
            <a:r>
              <a:rPr lang="en-US" dirty="0"/>
              <a:t>500,000 deaths in England &amp; Wales</a:t>
            </a:r>
          </a:p>
          <a:p>
            <a:r>
              <a:rPr lang="en-US" dirty="0"/>
              <a:t>Doctor issues MCCD for Registrar</a:t>
            </a:r>
          </a:p>
          <a:p>
            <a:pPr marL="0" indent="0">
              <a:buNone/>
            </a:pPr>
            <a:endParaRPr lang="en-US" dirty="0"/>
          </a:p>
          <a:p>
            <a:r>
              <a:rPr lang="en-US" dirty="0"/>
              <a:t>40% reported to coroners: 210,900 </a:t>
            </a:r>
            <a:r>
              <a:rPr lang="en-US" sz="2400" i="1" dirty="0"/>
              <a:t>falling</a:t>
            </a:r>
          </a:p>
          <a:p>
            <a:r>
              <a:rPr lang="en-US" dirty="0"/>
              <a:t>14% of reported to inquest: 30,000 </a:t>
            </a:r>
            <a:r>
              <a:rPr lang="en-US" sz="2400" i="1" dirty="0"/>
              <a:t>rising</a:t>
            </a:r>
          </a:p>
          <a:p>
            <a:r>
              <a:rPr lang="en-US" dirty="0"/>
              <a:t>39% of reported have autopsies: 82,1000 </a:t>
            </a:r>
            <a:r>
              <a:rPr lang="en-US" sz="2400" i="1" dirty="0"/>
              <a:t>stable</a:t>
            </a:r>
          </a:p>
          <a:p>
            <a:r>
              <a:rPr lang="en-US" dirty="0"/>
              <a:t>Coroner enquires, investigates, issues</a:t>
            </a:r>
          </a:p>
        </p:txBody>
      </p:sp>
    </p:spTree>
    <p:extLst>
      <p:ext uri="{BB962C8B-B14F-4D97-AF65-F5344CB8AC3E}">
        <p14:creationId xmlns:p14="http://schemas.microsoft.com/office/powerpoint/2010/main" val="423224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09809" y="152400"/>
            <a:ext cx="111276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GB" sz="2000" b="1" dirty="0">
                <a:solidFill>
                  <a:srgbClr val="800000"/>
                </a:solidFill>
                <a:latin typeface="Candara"/>
                <a:cs typeface="Candara"/>
              </a:rPr>
              <a:t>DEATH</a:t>
            </a:r>
          </a:p>
        </p:txBody>
      </p:sp>
      <p:sp>
        <p:nvSpPr>
          <p:cNvPr id="17411" name="Text Box 3"/>
          <p:cNvSpPr txBox="1">
            <a:spLocks noChangeArrowheads="1"/>
          </p:cNvSpPr>
          <p:nvPr/>
        </p:nvSpPr>
        <p:spPr bwMode="auto">
          <a:xfrm>
            <a:off x="1881188" y="609600"/>
            <a:ext cx="289877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ctr" eaLnBrk="1" hangingPunct="1"/>
            <a:r>
              <a:rPr lang="en-GB" sz="2000" b="1" dirty="0">
                <a:solidFill>
                  <a:srgbClr val="800000"/>
                </a:solidFill>
                <a:latin typeface="Candara"/>
                <a:cs typeface="Candara"/>
              </a:rPr>
              <a:t>Cause of death</a:t>
            </a:r>
          </a:p>
          <a:p>
            <a:pPr algn="ctr" eaLnBrk="1" hangingPunct="1"/>
            <a:r>
              <a:rPr lang="en-GB" sz="2000" b="1" dirty="0">
                <a:solidFill>
                  <a:srgbClr val="800000"/>
                </a:solidFill>
                <a:latin typeface="Candara"/>
                <a:cs typeface="Candara"/>
              </a:rPr>
              <a:t>natural and known</a:t>
            </a:r>
          </a:p>
        </p:txBody>
      </p:sp>
      <p:sp>
        <p:nvSpPr>
          <p:cNvPr id="17413" name="Text Box 5"/>
          <p:cNvSpPr txBox="1">
            <a:spLocks noChangeArrowheads="1"/>
          </p:cNvSpPr>
          <p:nvPr/>
        </p:nvSpPr>
        <p:spPr bwMode="auto">
          <a:xfrm>
            <a:off x="4354286" y="4850492"/>
            <a:ext cx="244323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ctr" eaLnBrk="1" hangingPunct="1"/>
            <a:r>
              <a:rPr lang="en-GB" sz="1800" dirty="0">
                <a:latin typeface="Candara"/>
                <a:cs typeface="Candara"/>
              </a:rPr>
              <a:t>Family take MCCD to </a:t>
            </a:r>
          </a:p>
          <a:p>
            <a:pPr algn="ctr" eaLnBrk="1" hangingPunct="1"/>
            <a:r>
              <a:rPr lang="en-GB" sz="1800" dirty="0">
                <a:latin typeface="Candara"/>
                <a:cs typeface="Candara"/>
              </a:rPr>
              <a:t>Registrar of Deaths</a:t>
            </a:r>
          </a:p>
        </p:txBody>
      </p:sp>
      <p:sp>
        <p:nvSpPr>
          <p:cNvPr id="17414" name="Text Box 6"/>
          <p:cNvSpPr txBox="1">
            <a:spLocks noChangeArrowheads="1"/>
          </p:cNvSpPr>
          <p:nvPr/>
        </p:nvSpPr>
        <p:spPr bwMode="auto">
          <a:xfrm>
            <a:off x="4572001" y="5838763"/>
            <a:ext cx="54527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GB" sz="1800" dirty="0">
                <a:latin typeface="Candara"/>
                <a:cs typeface="Candara"/>
              </a:rPr>
              <a:t>Body can be collected, buried, cremated or repatriated</a:t>
            </a:r>
          </a:p>
        </p:txBody>
      </p:sp>
      <p:sp>
        <p:nvSpPr>
          <p:cNvPr id="17415" name="Text Box 7"/>
          <p:cNvSpPr txBox="1">
            <a:spLocks noChangeArrowheads="1"/>
          </p:cNvSpPr>
          <p:nvPr/>
        </p:nvSpPr>
        <p:spPr bwMode="auto">
          <a:xfrm>
            <a:off x="7162800" y="609600"/>
            <a:ext cx="2798312"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ctr" eaLnBrk="1" hangingPunct="1"/>
            <a:r>
              <a:rPr lang="en-GB" sz="2000" b="1" dirty="0">
                <a:solidFill>
                  <a:srgbClr val="800000"/>
                </a:solidFill>
                <a:latin typeface="Candara"/>
                <a:cs typeface="Candara"/>
              </a:rPr>
              <a:t>Cause of death</a:t>
            </a:r>
          </a:p>
          <a:p>
            <a:pPr algn="ctr" eaLnBrk="1" hangingPunct="1"/>
            <a:r>
              <a:rPr lang="en-GB" sz="2000" b="1" dirty="0">
                <a:solidFill>
                  <a:srgbClr val="800000"/>
                </a:solidFill>
                <a:latin typeface="Candara"/>
                <a:cs typeface="Candara"/>
              </a:rPr>
              <a:t>not known or unnatural</a:t>
            </a:r>
          </a:p>
        </p:txBody>
      </p:sp>
      <p:sp>
        <p:nvSpPr>
          <p:cNvPr id="17416" name="Text Box 8"/>
          <p:cNvSpPr txBox="1">
            <a:spLocks noChangeArrowheads="1"/>
          </p:cNvSpPr>
          <p:nvPr/>
        </p:nvSpPr>
        <p:spPr bwMode="auto">
          <a:xfrm>
            <a:off x="6870096" y="1993598"/>
            <a:ext cx="306009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ctr" eaLnBrk="1" hangingPunct="1"/>
            <a:r>
              <a:rPr lang="en-GB" sz="1800" dirty="0">
                <a:latin typeface="Candara"/>
                <a:cs typeface="Candara"/>
              </a:rPr>
              <a:t>   </a:t>
            </a:r>
            <a:r>
              <a:rPr lang="en-GB" sz="1800" b="1" dirty="0">
                <a:latin typeface="Candara"/>
                <a:cs typeface="Candara"/>
              </a:rPr>
              <a:t>Refer to Coroner: enquiries</a:t>
            </a:r>
          </a:p>
        </p:txBody>
      </p:sp>
      <p:sp>
        <p:nvSpPr>
          <p:cNvPr id="17417" name="Text Box 9"/>
          <p:cNvSpPr txBox="1">
            <a:spLocks noChangeArrowheads="1"/>
          </p:cNvSpPr>
          <p:nvPr/>
        </p:nvSpPr>
        <p:spPr bwMode="auto">
          <a:xfrm>
            <a:off x="2057401" y="5700264"/>
            <a:ext cx="120109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GB" sz="1800" dirty="0">
                <a:latin typeface="Candara"/>
                <a:cs typeface="Candara"/>
              </a:rPr>
              <a:t>Cremation</a:t>
            </a:r>
          </a:p>
          <a:p>
            <a:pPr eaLnBrk="1" hangingPunct="1"/>
            <a:r>
              <a:rPr lang="en-GB" sz="1800" dirty="0">
                <a:latin typeface="Candara"/>
                <a:cs typeface="Candara"/>
              </a:rPr>
              <a:t>form</a:t>
            </a:r>
          </a:p>
        </p:txBody>
      </p:sp>
      <p:sp>
        <p:nvSpPr>
          <p:cNvPr id="17418" name="Text Box 10"/>
          <p:cNvSpPr txBox="1">
            <a:spLocks noChangeArrowheads="1"/>
          </p:cNvSpPr>
          <p:nvPr/>
        </p:nvSpPr>
        <p:spPr bwMode="auto">
          <a:xfrm>
            <a:off x="7404241" y="2891135"/>
            <a:ext cx="107452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GB" sz="1800" dirty="0">
                <a:latin typeface="Candara"/>
                <a:cs typeface="Candara"/>
              </a:rPr>
              <a:t>Autopsy</a:t>
            </a:r>
          </a:p>
        </p:txBody>
      </p:sp>
      <p:sp>
        <p:nvSpPr>
          <p:cNvPr id="17419" name="Text Box 11"/>
          <p:cNvSpPr txBox="1">
            <a:spLocks noChangeArrowheads="1"/>
          </p:cNvSpPr>
          <p:nvPr/>
        </p:nvSpPr>
        <p:spPr bwMode="auto">
          <a:xfrm>
            <a:off x="6201261" y="3436100"/>
            <a:ext cx="88998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GB" sz="1800" dirty="0">
                <a:latin typeface="Candara"/>
                <a:cs typeface="Candara"/>
              </a:rPr>
              <a:t>Form A</a:t>
            </a:r>
          </a:p>
        </p:txBody>
      </p:sp>
      <p:sp>
        <p:nvSpPr>
          <p:cNvPr id="17420" name="Text Box 12"/>
          <p:cNvSpPr txBox="1">
            <a:spLocks noChangeArrowheads="1"/>
          </p:cNvSpPr>
          <p:nvPr/>
        </p:nvSpPr>
        <p:spPr bwMode="auto">
          <a:xfrm>
            <a:off x="6702780" y="3818858"/>
            <a:ext cx="101398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GB" sz="1800" dirty="0">
                <a:latin typeface="Candara"/>
                <a:cs typeface="Candara"/>
              </a:rPr>
              <a:t>Form B </a:t>
            </a:r>
          </a:p>
        </p:txBody>
      </p:sp>
      <p:sp>
        <p:nvSpPr>
          <p:cNvPr id="17421" name="Line 13"/>
          <p:cNvSpPr>
            <a:spLocks noChangeShapeType="1"/>
          </p:cNvSpPr>
          <p:nvPr/>
        </p:nvSpPr>
        <p:spPr bwMode="auto">
          <a:xfrm flipH="1">
            <a:off x="4451048" y="609601"/>
            <a:ext cx="749904" cy="3810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Candara"/>
              <a:cs typeface="Candara"/>
            </a:endParaRPr>
          </a:p>
        </p:txBody>
      </p:sp>
      <p:sp>
        <p:nvSpPr>
          <p:cNvPr id="17422" name="Line 14"/>
          <p:cNvSpPr>
            <a:spLocks noChangeShapeType="1"/>
          </p:cNvSpPr>
          <p:nvPr/>
        </p:nvSpPr>
        <p:spPr bwMode="auto">
          <a:xfrm>
            <a:off x="3428999" y="1412875"/>
            <a:ext cx="0" cy="504221"/>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Candara"/>
              <a:cs typeface="Candara"/>
            </a:endParaRPr>
          </a:p>
        </p:txBody>
      </p:sp>
      <p:sp>
        <p:nvSpPr>
          <p:cNvPr id="17423" name="Line 15"/>
          <p:cNvSpPr>
            <a:spLocks noChangeShapeType="1"/>
          </p:cNvSpPr>
          <p:nvPr/>
        </p:nvSpPr>
        <p:spPr bwMode="auto">
          <a:xfrm>
            <a:off x="4003524" y="2589621"/>
            <a:ext cx="665238" cy="2260869"/>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Candara"/>
              <a:cs typeface="Candara"/>
            </a:endParaRPr>
          </a:p>
        </p:txBody>
      </p:sp>
      <p:sp>
        <p:nvSpPr>
          <p:cNvPr id="17424" name="Line 16"/>
          <p:cNvSpPr>
            <a:spLocks noChangeShapeType="1"/>
          </p:cNvSpPr>
          <p:nvPr/>
        </p:nvSpPr>
        <p:spPr bwMode="auto">
          <a:xfrm flipH="1">
            <a:off x="5442858" y="3818859"/>
            <a:ext cx="881743" cy="1031633"/>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Candara"/>
              <a:cs typeface="Candara"/>
            </a:endParaRPr>
          </a:p>
        </p:txBody>
      </p:sp>
      <p:sp>
        <p:nvSpPr>
          <p:cNvPr id="17425" name="Line 17"/>
          <p:cNvSpPr>
            <a:spLocks noChangeShapeType="1"/>
          </p:cNvSpPr>
          <p:nvPr/>
        </p:nvSpPr>
        <p:spPr bwMode="auto">
          <a:xfrm flipV="1">
            <a:off x="3429000" y="6023429"/>
            <a:ext cx="1143001" cy="0"/>
          </a:xfrm>
          <a:prstGeom prst="line">
            <a:avLst/>
          </a:prstGeom>
          <a:noFill/>
          <a:ln w="57150">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Candara"/>
              <a:cs typeface="Candara"/>
            </a:endParaRPr>
          </a:p>
        </p:txBody>
      </p:sp>
      <p:sp>
        <p:nvSpPr>
          <p:cNvPr id="17427" name="Line 19"/>
          <p:cNvSpPr>
            <a:spLocks noChangeShapeType="1"/>
          </p:cNvSpPr>
          <p:nvPr/>
        </p:nvSpPr>
        <p:spPr bwMode="auto">
          <a:xfrm>
            <a:off x="6324600" y="609600"/>
            <a:ext cx="838200" cy="3810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Candara"/>
              <a:cs typeface="Candara"/>
            </a:endParaRPr>
          </a:p>
        </p:txBody>
      </p:sp>
      <p:sp>
        <p:nvSpPr>
          <p:cNvPr id="17428" name="Line 20"/>
          <p:cNvSpPr>
            <a:spLocks noChangeShapeType="1"/>
          </p:cNvSpPr>
          <p:nvPr/>
        </p:nvSpPr>
        <p:spPr bwMode="auto">
          <a:xfrm>
            <a:off x="8112125" y="1412876"/>
            <a:ext cx="0" cy="574675"/>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Candara"/>
              <a:cs typeface="Candara"/>
            </a:endParaRPr>
          </a:p>
        </p:txBody>
      </p:sp>
      <p:sp>
        <p:nvSpPr>
          <p:cNvPr id="17429" name="Line 21"/>
          <p:cNvSpPr>
            <a:spLocks noChangeShapeType="1"/>
          </p:cNvSpPr>
          <p:nvPr/>
        </p:nvSpPr>
        <p:spPr bwMode="auto">
          <a:xfrm flipH="1">
            <a:off x="5200952" y="2249714"/>
            <a:ext cx="166914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Candara"/>
              <a:cs typeface="Candara"/>
            </a:endParaRPr>
          </a:p>
        </p:txBody>
      </p:sp>
      <p:sp>
        <p:nvSpPr>
          <p:cNvPr id="17430" name="Line 22"/>
          <p:cNvSpPr>
            <a:spLocks noChangeShapeType="1"/>
          </p:cNvSpPr>
          <p:nvPr/>
        </p:nvSpPr>
        <p:spPr bwMode="auto">
          <a:xfrm flipH="1">
            <a:off x="8072059" y="2519675"/>
            <a:ext cx="0" cy="359365"/>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Candara"/>
              <a:cs typeface="Candara"/>
            </a:endParaRPr>
          </a:p>
        </p:txBody>
      </p:sp>
      <p:sp>
        <p:nvSpPr>
          <p:cNvPr id="17431" name="Line 23"/>
          <p:cNvSpPr>
            <a:spLocks noChangeShapeType="1"/>
          </p:cNvSpPr>
          <p:nvPr/>
        </p:nvSpPr>
        <p:spPr bwMode="auto">
          <a:xfrm flipH="1">
            <a:off x="7257144" y="3406295"/>
            <a:ext cx="459619" cy="500503"/>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Candara"/>
              <a:cs typeface="Candara"/>
            </a:endParaRPr>
          </a:p>
        </p:txBody>
      </p:sp>
      <p:sp>
        <p:nvSpPr>
          <p:cNvPr id="17432" name="Line 24"/>
          <p:cNvSpPr>
            <a:spLocks noChangeShapeType="1"/>
          </p:cNvSpPr>
          <p:nvPr/>
        </p:nvSpPr>
        <p:spPr bwMode="auto">
          <a:xfrm flipH="1">
            <a:off x="6324600" y="4196534"/>
            <a:ext cx="659745" cy="67133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Candara"/>
              <a:cs typeface="Candara"/>
            </a:endParaRPr>
          </a:p>
        </p:txBody>
      </p:sp>
      <p:sp>
        <p:nvSpPr>
          <p:cNvPr id="17433" name="Line 25"/>
          <p:cNvSpPr>
            <a:spLocks noChangeShapeType="1"/>
          </p:cNvSpPr>
          <p:nvPr/>
        </p:nvSpPr>
        <p:spPr bwMode="auto">
          <a:xfrm flipV="1">
            <a:off x="5067905" y="2519672"/>
            <a:ext cx="1802190" cy="2167997"/>
          </a:xfrm>
          <a:prstGeom prst="line">
            <a:avLst/>
          </a:prstGeom>
          <a:noFill/>
          <a:ln w="38100">
            <a:solidFill>
              <a:schemeClr val="tx1"/>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Candara"/>
              <a:cs typeface="Candara"/>
            </a:endParaRPr>
          </a:p>
        </p:txBody>
      </p:sp>
      <p:sp>
        <p:nvSpPr>
          <p:cNvPr id="17434" name="Text Box 26"/>
          <p:cNvSpPr txBox="1">
            <a:spLocks noChangeArrowheads="1"/>
          </p:cNvSpPr>
          <p:nvPr/>
        </p:nvSpPr>
        <p:spPr bwMode="auto">
          <a:xfrm>
            <a:off x="4779963" y="7043738"/>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endParaRPr lang="en-US" sz="1800">
              <a:latin typeface="Candara"/>
              <a:cs typeface="Candara"/>
            </a:endParaRPr>
          </a:p>
        </p:txBody>
      </p:sp>
      <p:sp>
        <p:nvSpPr>
          <p:cNvPr id="17435" name="TextBox 26"/>
          <p:cNvSpPr txBox="1">
            <a:spLocks noChangeArrowheads="1"/>
          </p:cNvSpPr>
          <p:nvPr/>
        </p:nvSpPr>
        <p:spPr bwMode="auto">
          <a:xfrm>
            <a:off x="1815043" y="4003525"/>
            <a:ext cx="148272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GB" sz="1800" dirty="0">
                <a:latin typeface="Candara"/>
                <a:cs typeface="Candara"/>
              </a:rPr>
              <a:t>Consented</a:t>
            </a:r>
          </a:p>
          <a:p>
            <a:pPr eaLnBrk="1" hangingPunct="1"/>
            <a:r>
              <a:rPr lang="en-GB" sz="1800" dirty="0">
                <a:latin typeface="Candara"/>
                <a:cs typeface="Candara"/>
              </a:rPr>
              <a:t>autopsy</a:t>
            </a:r>
          </a:p>
        </p:txBody>
      </p:sp>
      <p:cxnSp>
        <p:nvCxnSpPr>
          <p:cNvPr id="29" name="Straight Arrow Connector 28"/>
          <p:cNvCxnSpPr>
            <a:cxnSpLocks noChangeShapeType="1"/>
          </p:cNvCxnSpPr>
          <p:nvPr/>
        </p:nvCxnSpPr>
        <p:spPr bwMode="auto">
          <a:xfrm flipH="1">
            <a:off x="2177143" y="2519674"/>
            <a:ext cx="951292" cy="1483850"/>
          </a:xfrm>
          <a:prstGeom prst="straightConnector1">
            <a:avLst/>
          </a:prstGeom>
          <a:noFill/>
          <a:ln w="38100">
            <a:solidFill>
              <a:srgbClr val="000000"/>
            </a:solidFill>
            <a:prstDash val="sysDash"/>
            <a:round/>
            <a:headEnd/>
            <a:tailEnd type="arrow" w="med" len="med"/>
          </a:ln>
          <a:effectLst>
            <a:outerShdw blurRad="40000" dist="23000" dir="5400000" rotWithShape="0">
              <a:srgbClr val="000000">
                <a:alpha val="34999"/>
              </a:srgbClr>
            </a:outerShdw>
          </a:effectLst>
          <a:extLst>
            <a:ext uri="{909E8E84-426E-40dd-AFC4-6F175D3DCCD1}">
              <a14:hiddenFill xmlns="" xmlns:a14="http://schemas.microsoft.com/office/drawing/2010/main">
                <a:noFill/>
              </a14:hiddenFill>
            </a:ext>
          </a:extLst>
        </p:spPr>
      </p:cxnSp>
      <p:sp>
        <p:nvSpPr>
          <p:cNvPr id="2" name="Rectangle 1"/>
          <p:cNvSpPr/>
          <p:nvPr/>
        </p:nvSpPr>
        <p:spPr>
          <a:xfrm>
            <a:off x="2431142" y="2002883"/>
            <a:ext cx="2769810" cy="369332"/>
          </a:xfrm>
          <a:prstGeom prst="rect">
            <a:avLst/>
          </a:prstGeom>
        </p:spPr>
        <p:txBody>
          <a:bodyPr wrap="square">
            <a:spAutoFit/>
          </a:bodyPr>
          <a:lstStyle/>
          <a:p>
            <a:pPr lvl="0" algn="ctr"/>
            <a:r>
              <a:rPr lang="en-GB" b="1" dirty="0">
                <a:solidFill>
                  <a:prstClr val="black"/>
                </a:solidFill>
                <a:latin typeface="Candara"/>
                <a:cs typeface="Candara"/>
              </a:rPr>
              <a:t>Clinician issues MCCD </a:t>
            </a:r>
          </a:p>
        </p:txBody>
      </p:sp>
      <p:sp>
        <p:nvSpPr>
          <p:cNvPr id="32" name="Line 21"/>
          <p:cNvSpPr>
            <a:spLocks noChangeShapeType="1"/>
          </p:cNvSpPr>
          <p:nvPr/>
        </p:nvSpPr>
        <p:spPr bwMode="auto">
          <a:xfrm flipH="1">
            <a:off x="6749141" y="2519674"/>
            <a:ext cx="749907" cy="916427"/>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Candara"/>
              <a:cs typeface="Candara"/>
            </a:endParaRPr>
          </a:p>
        </p:txBody>
      </p:sp>
      <p:sp>
        <p:nvSpPr>
          <p:cNvPr id="37" name="Line 22"/>
          <p:cNvSpPr>
            <a:spLocks noChangeShapeType="1"/>
          </p:cNvSpPr>
          <p:nvPr/>
        </p:nvSpPr>
        <p:spPr bwMode="auto">
          <a:xfrm flipH="1">
            <a:off x="9313331" y="2519673"/>
            <a:ext cx="0" cy="37146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Candara"/>
              <a:cs typeface="Candara"/>
            </a:endParaRPr>
          </a:p>
        </p:txBody>
      </p:sp>
      <p:sp>
        <p:nvSpPr>
          <p:cNvPr id="7" name="TextBox 6"/>
          <p:cNvSpPr txBox="1"/>
          <p:nvPr/>
        </p:nvSpPr>
        <p:spPr>
          <a:xfrm>
            <a:off x="8762154" y="2937302"/>
            <a:ext cx="1530895" cy="646331"/>
          </a:xfrm>
          <a:prstGeom prst="rect">
            <a:avLst/>
          </a:prstGeom>
          <a:noFill/>
        </p:spPr>
        <p:txBody>
          <a:bodyPr wrap="square" rtlCol="0">
            <a:spAutoFit/>
          </a:bodyPr>
          <a:lstStyle/>
          <a:p>
            <a:pPr algn="ctr"/>
            <a:r>
              <a:rPr lang="en-US" dirty="0">
                <a:latin typeface="Candara"/>
                <a:cs typeface="Candara"/>
              </a:rPr>
              <a:t>Open investigation</a:t>
            </a:r>
          </a:p>
        </p:txBody>
      </p:sp>
      <p:cxnSp>
        <p:nvCxnSpPr>
          <p:cNvPr id="40" name="Straight Arrow Connector 39"/>
          <p:cNvCxnSpPr>
            <a:cxnSpLocks noChangeShapeType="1"/>
          </p:cNvCxnSpPr>
          <p:nvPr/>
        </p:nvCxnSpPr>
        <p:spPr bwMode="auto">
          <a:xfrm flipH="1">
            <a:off x="3108476" y="2748093"/>
            <a:ext cx="432774" cy="2766109"/>
          </a:xfrm>
          <a:prstGeom prst="straightConnector1">
            <a:avLst/>
          </a:prstGeom>
          <a:noFill/>
          <a:ln w="38100">
            <a:solidFill>
              <a:srgbClr val="000000"/>
            </a:solidFill>
            <a:prstDash val="sysDash"/>
            <a:round/>
            <a:headEnd/>
            <a:tailEnd type="arrow" w="med" len="med"/>
          </a:ln>
          <a:effectLst>
            <a:outerShdw blurRad="40000" dist="23000" dir="5400000" rotWithShape="0">
              <a:srgbClr val="000000">
                <a:alpha val="34999"/>
              </a:srgbClr>
            </a:outerShdw>
          </a:effectLst>
          <a:extLst>
            <a:ext uri="{909E8E84-426E-40dd-AFC4-6F175D3DCCD1}">
              <a14:hiddenFill xmlns="" xmlns:a14="http://schemas.microsoft.com/office/drawing/2010/main">
                <a:noFill/>
              </a14:hiddenFill>
            </a:ext>
          </a:extLst>
        </p:spPr>
      </p:cxnSp>
      <p:cxnSp>
        <p:nvCxnSpPr>
          <p:cNvPr id="25" name="Straight Arrow Connector 24"/>
          <p:cNvCxnSpPr/>
          <p:nvPr/>
        </p:nvCxnSpPr>
        <p:spPr>
          <a:xfrm flipH="1">
            <a:off x="9144000" y="3689048"/>
            <a:ext cx="169332" cy="2102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870842" y="3689049"/>
            <a:ext cx="1510034" cy="646331"/>
          </a:xfrm>
          <a:prstGeom prst="rect">
            <a:avLst/>
          </a:prstGeom>
          <a:noFill/>
        </p:spPr>
        <p:txBody>
          <a:bodyPr wrap="square" rtlCol="0">
            <a:spAutoFit/>
          </a:bodyPr>
          <a:lstStyle/>
          <a:p>
            <a:r>
              <a:rPr lang="en-US" dirty="0">
                <a:latin typeface="Candara"/>
                <a:cs typeface="Candara"/>
              </a:rPr>
              <a:t>Discontinue investigation</a:t>
            </a:r>
          </a:p>
        </p:txBody>
      </p:sp>
      <p:cxnSp>
        <p:nvCxnSpPr>
          <p:cNvPr id="67" name="Straight Arrow Connector 66"/>
          <p:cNvCxnSpPr>
            <a:endCxn id="38" idx="0"/>
          </p:cNvCxnSpPr>
          <p:nvPr/>
        </p:nvCxnSpPr>
        <p:spPr>
          <a:xfrm flipH="1">
            <a:off x="8625859" y="3597058"/>
            <a:ext cx="274286" cy="91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6851106" y="4867871"/>
            <a:ext cx="1911048" cy="646331"/>
          </a:xfrm>
          <a:prstGeom prst="rect">
            <a:avLst/>
          </a:prstGeom>
          <a:noFill/>
        </p:spPr>
        <p:txBody>
          <a:bodyPr wrap="square" rtlCol="0">
            <a:spAutoFit/>
          </a:bodyPr>
          <a:lstStyle/>
          <a:p>
            <a:r>
              <a:rPr lang="en-US" dirty="0">
                <a:latin typeface="Candara"/>
                <a:cs typeface="Candara"/>
              </a:rPr>
              <a:t>Record of Inquest sent to Registrar</a:t>
            </a:r>
          </a:p>
        </p:txBody>
      </p:sp>
      <p:cxnSp>
        <p:nvCxnSpPr>
          <p:cNvPr id="94" name="Straight Arrow Connector 93"/>
          <p:cNvCxnSpPr>
            <a:stCxn id="38" idx="1"/>
          </p:cNvCxnSpPr>
          <p:nvPr/>
        </p:nvCxnSpPr>
        <p:spPr>
          <a:xfrm flipH="1">
            <a:off x="7583714" y="4012214"/>
            <a:ext cx="28712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9313332" y="4686143"/>
            <a:ext cx="979717" cy="646331"/>
          </a:xfrm>
          <a:prstGeom prst="rect">
            <a:avLst/>
          </a:prstGeom>
          <a:noFill/>
        </p:spPr>
        <p:txBody>
          <a:bodyPr wrap="square" rtlCol="0">
            <a:spAutoFit/>
          </a:bodyPr>
          <a:lstStyle/>
          <a:p>
            <a:r>
              <a:rPr lang="en-US" dirty="0"/>
              <a:t>Open inquest</a:t>
            </a:r>
          </a:p>
        </p:txBody>
      </p:sp>
      <p:cxnSp>
        <p:nvCxnSpPr>
          <p:cNvPr id="120" name="Straight Connector 119"/>
          <p:cNvCxnSpPr/>
          <p:nvPr/>
        </p:nvCxnSpPr>
        <p:spPr>
          <a:xfrm flipH="1">
            <a:off x="8762153" y="5057001"/>
            <a:ext cx="618724" cy="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flipH="1">
            <a:off x="9627810" y="3689049"/>
            <a:ext cx="2" cy="9986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a:off x="8386836" y="3127045"/>
            <a:ext cx="660407"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236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47609" y="-767013"/>
            <a:ext cx="5270500" cy="7666224"/>
          </a:xfrm>
          <a:prstGeom prst="rect">
            <a:avLst/>
          </a:prstGeom>
          <a:noFill/>
          <a:ln>
            <a:noFill/>
          </a:ln>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59779" y="-1250221"/>
            <a:ext cx="7072440" cy="9144001"/>
          </a:xfrm>
          <a:prstGeom prst="rect">
            <a:avLst/>
          </a:prstGeom>
          <a:noFill/>
          <a:ln>
            <a:noFill/>
          </a:ln>
        </p:spPr>
      </p:pic>
    </p:spTree>
    <p:extLst>
      <p:ext uri="{BB962C8B-B14F-4D97-AF65-F5344CB8AC3E}">
        <p14:creationId xmlns:p14="http://schemas.microsoft.com/office/powerpoint/2010/main" val="65368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2609</Words>
  <Application>Microsoft Macintosh PowerPoint</Application>
  <PresentationFormat>Widescreen</PresentationFormat>
  <Paragraphs>321</Paragraphs>
  <Slides>28</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Candara</vt:lpstr>
      <vt:lpstr>Tahoma</vt:lpstr>
      <vt:lpstr>Office Theme</vt:lpstr>
      <vt:lpstr> The Coroner’s Role - the investigatory duty  </vt:lpstr>
      <vt:lpstr> Role of Coroner </vt:lpstr>
      <vt:lpstr>Judges’ determinations </vt:lpstr>
      <vt:lpstr>Procedures</vt:lpstr>
      <vt:lpstr>Powers</vt:lpstr>
      <vt:lpstr>Coronial Investigation</vt:lpstr>
      <vt:lpstr>Deaths in England and Wales (MoJ 2019)</vt:lpstr>
      <vt:lpstr>PowerPoint Presentation</vt:lpstr>
      <vt:lpstr>PowerPoint Presentation</vt:lpstr>
      <vt:lpstr>Medical Cause of Death</vt:lpstr>
      <vt:lpstr>Source of Referrals to Coroner</vt:lpstr>
      <vt:lpstr>Notification of Death Regulations 2019*</vt:lpstr>
      <vt:lpstr>Coronavirus Act 2020</vt:lpstr>
      <vt:lpstr>Ordering PME where non suspicious</vt:lpstr>
      <vt:lpstr>Coronial Investigation</vt:lpstr>
      <vt:lpstr>Stigma and whose right to know?</vt:lpstr>
      <vt:lpstr>Cultural aspects of death </vt:lpstr>
      <vt:lpstr>“Unnatural” death</vt:lpstr>
      <vt:lpstr>How case law over time changes triggers for investigation</vt:lpstr>
      <vt:lpstr>Unnatural in law is contextual- Touche</vt:lpstr>
      <vt:lpstr>Potentially fatal conditions</vt:lpstr>
      <vt:lpstr>The elderly</vt:lpstr>
      <vt:lpstr>What triggers investigation?</vt:lpstr>
      <vt:lpstr>Cause of falls and ♯NOF</vt:lpstr>
      <vt:lpstr>Cause when immunosuppressed</vt:lpstr>
      <vt:lpstr>Sudden death of unknown cause</vt:lpstr>
      <vt:lpstr>Epidemics</vt:lpstr>
      <vt:lpstr>Covid ? Coronial investigations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Coroner’s Role - the investigatory duty  </dc:title>
  <dc:creator>Andrew Harris</dc:creator>
  <cp:lastModifiedBy>Andrew Harris</cp:lastModifiedBy>
  <cp:revision>2</cp:revision>
  <dcterms:created xsi:type="dcterms:W3CDTF">2021-01-24T14:45:58Z</dcterms:created>
  <dcterms:modified xsi:type="dcterms:W3CDTF">2021-04-30T07:47:26Z</dcterms:modified>
</cp:coreProperties>
</file>